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2" r:id="rId9"/>
    <p:sldId id="271" r:id="rId10"/>
    <p:sldId id="273" r:id="rId11"/>
    <p:sldId id="265" r:id="rId12"/>
    <p:sldId id="275" r:id="rId13"/>
  </p:sldIdLst>
  <p:sldSz cx="18288000" cy="10287000"/>
  <p:notesSz cx="6858000" cy="9144000"/>
  <p:embeddedFontLst>
    <p:embeddedFont>
      <p:font typeface="HK Grotesk Bold" panose="020B0604020202020204" charset="0"/>
      <p:regular r:id="rId15"/>
      <p:bold r:id="rId16"/>
    </p:embeddedFont>
    <p:embeddedFont>
      <p:font typeface="HK Grotesk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FEBE9-DC05-44C1-996A-CE3FDDF8C4D4}" v="2" dt="2024-03-10T20:04:09.781"/>
    <p1510:client id="{388FC067-A3D2-4346-BC95-FD134EE7A663}" v="8" dt="2024-03-10T23:44:31.227"/>
    <p1510:client id="{54D611C1-2538-42A7-A398-E43738C76038}" v="12" dt="2024-03-10T20:21:28.537"/>
    <p1510:client id="{6E71A57B-10E7-4E44-A06B-21C61122E617}" v="22" dt="2024-03-10T13:07:41.843"/>
    <p1510:client id="{A38B7CE6-8C52-2549-90CC-690ED1A0E924}" v="339" dt="2024-03-11T00:05:09.013"/>
    <p1510:client id="{E33A2509-A607-4C5C-A1AB-B26762CC6BB9}" v="1621" dt="2024-03-11T00:22:19.573"/>
    <p1510:client id="{F49DC7F5-432B-4413-9294-4185046488C5}" v="763" dt="2024-03-10T19:51:48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32" d="100"/>
          <a:sy n="32" d="100"/>
        </p:scale>
        <p:origin x="91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2BAF7B-15BA-4540-820C-68E696598BF7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5F44D18-C27B-4912-95B1-36E70B18D0C1}">
      <dgm:prSet phldrT="[Text]"/>
      <dgm:spPr/>
      <dgm:t>
        <a:bodyPr/>
        <a:lstStyle/>
        <a:p>
          <a:r>
            <a:rPr lang="en-GB" dirty="0"/>
            <a:t>1. Receiving Requests</a:t>
          </a:r>
          <a:endParaRPr lang="en-US" dirty="0"/>
        </a:p>
      </dgm:t>
    </dgm:pt>
    <dgm:pt modelId="{326F1C73-2167-4DF7-9E1D-3FEC3F766155}" type="parTrans" cxnId="{36CBEBBD-FC66-487C-9430-E4A4197A03E8}">
      <dgm:prSet/>
      <dgm:spPr/>
      <dgm:t>
        <a:bodyPr/>
        <a:lstStyle/>
        <a:p>
          <a:endParaRPr lang="en-US"/>
        </a:p>
      </dgm:t>
    </dgm:pt>
    <dgm:pt modelId="{74E54C54-EBC6-4B97-AD08-7A63727185D0}" type="sibTrans" cxnId="{36CBEBBD-FC66-487C-9430-E4A4197A03E8}">
      <dgm:prSet/>
      <dgm:spPr/>
      <dgm:t>
        <a:bodyPr/>
        <a:lstStyle/>
        <a:p>
          <a:endParaRPr lang="en-US"/>
        </a:p>
      </dgm:t>
    </dgm:pt>
    <dgm:pt modelId="{0845B78A-2E5B-4D47-B4D3-3448B6A6EB5F}">
      <dgm:prSet phldrT="[Text]"/>
      <dgm:spPr/>
      <dgm:t>
        <a:bodyPr/>
        <a:lstStyle/>
        <a:p>
          <a:r>
            <a:rPr lang="en-GB" dirty="0"/>
            <a:t>2. Data</a:t>
          </a:r>
          <a:endParaRPr lang="en-US" dirty="0"/>
        </a:p>
      </dgm:t>
    </dgm:pt>
    <dgm:pt modelId="{B2A55904-45BE-483B-B731-E9D361CA7E26}" type="parTrans" cxnId="{D5826689-A259-41A4-8909-1F11C7D06C74}">
      <dgm:prSet/>
      <dgm:spPr/>
      <dgm:t>
        <a:bodyPr/>
        <a:lstStyle/>
        <a:p>
          <a:endParaRPr lang="en-US"/>
        </a:p>
      </dgm:t>
    </dgm:pt>
    <dgm:pt modelId="{A1A039C7-7A4E-4D4A-BA3D-B7DA8ADC5636}" type="sibTrans" cxnId="{D5826689-A259-41A4-8909-1F11C7D06C74}">
      <dgm:prSet/>
      <dgm:spPr/>
      <dgm:t>
        <a:bodyPr/>
        <a:lstStyle/>
        <a:p>
          <a:endParaRPr lang="en-US"/>
        </a:p>
      </dgm:t>
    </dgm:pt>
    <dgm:pt modelId="{CA512DF5-8BB0-4470-A52E-B1C3A79C85BE}">
      <dgm:prSet phldrT="[Text]"/>
      <dgm:spPr/>
      <dgm:t>
        <a:bodyPr/>
        <a:lstStyle/>
        <a:p>
          <a:r>
            <a:rPr lang="en-GB" dirty="0"/>
            <a:t>3. Optimisation </a:t>
          </a:r>
          <a:endParaRPr lang="en-US" dirty="0"/>
        </a:p>
      </dgm:t>
    </dgm:pt>
    <dgm:pt modelId="{04FD9914-8525-48FE-9391-6D6A940A41C8}" type="parTrans" cxnId="{393F223A-CBD6-4587-9568-86D1EAA0B79F}">
      <dgm:prSet/>
      <dgm:spPr/>
      <dgm:t>
        <a:bodyPr/>
        <a:lstStyle/>
        <a:p>
          <a:endParaRPr lang="en-US"/>
        </a:p>
      </dgm:t>
    </dgm:pt>
    <dgm:pt modelId="{B4DF3CE9-E9F9-49C1-84BC-4BBFA7110DBA}" type="sibTrans" cxnId="{393F223A-CBD6-4587-9568-86D1EAA0B79F}">
      <dgm:prSet/>
      <dgm:spPr/>
      <dgm:t>
        <a:bodyPr/>
        <a:lstStyle/>
        <a:p>
          <a:endParaRPr lang="en-US"/>
        </a:p>
      </dgm:t>
    </dgm:pt>
    <dgm:pt modelId="{BD008679-7486-4A20-A5C9-FEC016DC44D1}">
      <dgm:prSet phldrT="[Text]"/>
      <dgm:spPr/>
      <dgm:t>
        <a:bodyPr/>
        <a:lstStyle/>
        <a:p>
          <a:r>
            <a:rPr lang="en-GB" dirty="0"/>
            <a:t>4. Decision Making</a:t>
          </a:r>
          <a:endParaRPr lang="en-US" dirty="0"/>
        </a:p>
      </dgm:t>
    </dgm:pt>
    <dgm:pt modelId="{14A3DD06-B816-4EFB-A495-98AA126A3A48}" type="parTrans" cxnId="{9A8D908E-2708-40EC-915E-AB431680CA80}">
      <dgm:prSet/>
      <dgm:spPr/>
      <dgm:t>
        <a:bodyPr/>
        <a:lstStyle/>
        <a:p>
          <a:endParaRPr lang="en-US"/>
        </a:p>
      </dgm:t>
    </dgm:pt>
    <dgm:pt modelId="{80161A82-1825-4C77-9F94-A216ED50DD00}" type="sibTrans" cxnId="{9A8D908E-2708-40EC-915E-AB431680CA80}">
      <dgm:prSet/>
      <dgm:spPr/>
      <dgm:t>
        <a:bodyPr/>
        <a:lstStyle/>
        <a:p>
          <a:endParaRPr lang="en-US"/>
        </a:p>
      </dgm:t>
    </dgm:pt>
    <dgm:pt modelId="{1A950A54-4D6C-47C6-BBA9-EAFEE08B669C}">
      <dgm:prSet/>
      <dgm:spPr/>
      <dgm:t>
        <a:bodyPr/>
        <a:lstStyle/>
        <a:p>
          <a:r>
            <a:rPr lang="en-GB" dirty="0"/>
            <a:t>5. Update</a:t>
          </a:r>
          <a:endParaRPr lang="en-US" dirty="0"/>
        </a:p>
      </dgm:t>
    </dgm:pt>
    <dgm:pt modelId="{302182CC-EDA0-4107-A0E3-4143B91C170F}" type="parTrans" cxnId="{EA8F89F8-6E92-487B-9826-DA99E23B009A}">
      <dgm:prSet/>
      <dgm:spPr/>
      <dgm:t>
        <a:bodyPr/>
        <a:lstStyle/>
        <a:p>
          <a:endParaRPr lang="en-US"/>
        </a:p>
      </dgm:t>
    </dgm:pt>
    <dgm:pt modelId="{A6B1D8F2-2F85-4567-BCA8-D4873BA53453}" type="sibTrans" cxnId="{EA8F89F8-6E92-487B-9826-DA99E23B009A}">
      <dgm:prSet/>
      <dgm:spPr/>
      <dgm:t>
        <a:bodyPr/>
        <a:lstStyle/>
        <a:p>
          <a:endParaRPr lang="en-US"/>
        </a:p>
      </dgm:t>
    </dgm:pt>
    <dgm:pt modelId="{A94E1775-A66B-438C-8CA4-17262331C1BE}" type="pres">
      <dgm:prSet presAssocID="{FE2BAF7B-15BA-4540-820C-68E696598BF7}" presName="cycle" presStyleCnt="0">
        <dgm:presLayoutVars>
          <dgm:dir/>
          <dgm:resizeHandles val="exact"/>
        </dgm:presLayoutVars>
      </dgm:prSet>
      <dgm:spPr/>
    </dgm:pt>
    <dgm:pt modelId="{71CF1555-20E7-4FB0-AABB-C4A9A866D69B}" type="pres">
      <dgm:prSet presAssocID="{C5F44D18-C27B-4912-95B1-36E70B18D0C1}" presName="node" presStyleLbl="node1" presStyleIdx="0" presStyleCnt="5">
        <dgm:presLayoutVars>
          <dgm:bulletEnabled val="1"/>
        </dgm:presLayoutVars>
      </dgm:prSet>
      <dgm:spPr/>
    </dgm:pt>
    <dgm:pt modelId="{98BFFEA9-B6C5-4C57-8974-746011696054}" type="pres">
      <dgm:prSet presAssocID="{C5F44D18-C27B-4912-95B1-36E70B18D0C1}" presName="spNode" presStyleCnt="0"/>
      <dgm:spPr/>
    </dgm:pt>
    <dgm:pt modelId="{F30E12B6-F282-4766-BBD9-E1135B770364}" type="pres">
      <dgm:prSet presAssocID="{74E54C54-EBC6-4B97-AD08-7A63727185D0}" presName="sibTrans" presStyleLbl="sibTrans1D1" presStyleIdx="0" presStyleCnt="5"/>
      <dgm:spPr/>
    </dgm:pt>
    <dgm:pt modelId="{2D62ADF6-28B1-4E06-8072-C35567E2ED69}" type="pres">
      <dgm:prSet presAssocID="{0845B78A-2E5B-4D47-B4D3-3448B6A6EB5F}" presName="node" presStyleLbl="node1" presStyleIdx="1" presStyleCnt="5">
        <dgm:presLayoutVars>
          <dgm:bulletEnabled val="1"/>
        </dgm:presLayoutVars>
      </dgm:prSet>
      <dgm:spPr/>
    </dgm:pt>
    <dgm:pt modelId="{D4D9194A-1766-469D-B6E9-40E85008A1F7}" type="pres">
      <dgm:prSet presAssocID="{0845B78A-2E5B-4D47-B4D3-3448B6A6EB5F}" presName="spNode" presStyleCnt="0"/>
      <dgm:spPr/>
    </dgm:pt>
    <dgm:pt modelId="{65AE8983-2091-4BA7-A774-33FDB46ACA2E}" type="pres">
      <dgm:prSet presAssocID="{A1A039C7-7A4E-4D4A-BA3D-B7DA8ADC5636}" presName="sibTrans" presStyleLbl="sibTrans1D1" presStyleIdx="1" presStyleCnt="5"/>
      <dgm:spPr/>
    </dgm:pt>
    <dgm:pt modelId="{36BF319F-A839-41DE-861F-DA09F76E814A}" type="pres">
      <dgm:prSet presAssocID="{CA512DF5-8BB0-4470-A52E-B1C3A79C85BE}" presName="node" presStyleLbl="node1" presStyleIdx="2" presStyleCnt="5">
        <dgm:presLayoutVars>
          <dgm:bulletEnabled val="1"/>
        </dgm:presLayoutVars>
      </dgm:prSet>
      <dgm:spPr/>
    </dgm:pt>
    <dgm:pt modelId="{986E5566-8D7D-4F10-AF95-8FE08C2C69D9}" type="pres">
      <dgm:prSet presAssocID="{CA512DF5-8BB0-4470-A52E-B1C3A79C85BE}" presName="spNode" presStyleCnt="0"/>
      <dgm:spPr/>
    </dgm:pt>
    <dgm:pt modelId="{2E2FB400-E07F-4188-A64C-CE01692E4E8A}" type="pres">
      <dgm:prSet presAssocID="{B4DF3CE9-E9F9-49C1-84BC-4BBFA7110DBA}" presName="sibTrans" presStyleLbl="sibTrans1D1" presStyleIdx="2" presStyleCnt="5"/>
      <dgm:spPr/>
    </dgm:pt>
    <dgm:pt modelId="{B2D97D9B-EEDF-4143-995E-15DD1B90C1FB}" type="pres">
      <dgm:prSet presAssocID="{BD008679-7486-4A20-A5C9-FEC016DC44D1}" presName="node" presStyleLbl="node1" presStyleIdx="3" presStyleCnt="5">
        <dgm:presLayoutVars>
          <dgm:bulletEnabled val="1"/>
        </dgm:presLayoutVars>
      </dgm:prSet>
      <dgm:spPr/>
    </dgm:pt>
    <dgm:pt modelId="{B8849179-34C2-4A38-A7E0-CF9769F91051}" type="pres">
      <dgm:prSet presAssocID="{BD008679-7486-4A20-A5C9-FEC016DC44D1}" presName="spNode" presStyleCnt="0"/>
      <dgm:spPr/>
    </dgm:pt>
    <dgm:pt modelId="{DC205728-3D99-48EA-8A4C-D7D9E42240CC}" type="pres">
      <dgm:prSet presAssocID="{80161A82-1825-4C77-9F94-A216ED50DD00}" presName="sibTrans" presStyleLbl="sibTrans1D1" presStyleIdx="3" presStyleCnt="5"/>
      <dgm:spPr/>
    </dgm:pt>
    <dgm:pt modelId="{663C1825-E7C2-455F-BB69-3E1411E8B012}" type="pres">
      <dgm:prSet presAssocID="{1A950A54-4D6C-47C6-BBA9-EAFEE08B669C}" presName="node" presStyleLbl="node1" presStyleIdx="4" presStyleCnt="5">
        <dgm:presLayoutVars>
          <dgm:bulletEnabled val="1"/>
        </dgm:presLayoutVars>
      </dgm:prSet>
      <dgm:spPr/>
    </dgm:pt>
    <dgm:pt modelId="{EB872800-987C-4049-9ECF-31CBCA65DAE9}" type="pres">
      <dgm:prSet presAssocID="{1A950A54-4D6C-47C6-BBA9-EAFEE08B669C}" presName="spNode" presStyleCnt="0"/>
      <dgm:spPr/>
    </dgm:pt>
    <dgm:pt modelId="{C1504D0F-7115-4CD6-BFF1-0640DC2CD8D4}" type="pres">
      <dgm:prSet presAssocID="{A6B1D8F2-2F85-4567-BCA8-D4873BA53453}" presName="sibTrans" presStyleLbl="sibTrans1D1" presStyleIdx="4" presStyleCnt="5"/>
      <dgm:spPr/>
    </dgm:pt>
  </dgm:ptLst>
  <dgm:cxnLst>
    <dgm:cxn modelId="{DB72F02D-3010-40AA-80DD-76D39806DE05}" type="presOf" srcId="{74E54C54-EBC6-4B97-AD08-7A63727185D0}" destId="{F30E12B6-F282-4766-BBD9-E1135B770364}" srcOrd="0" destOrd="0" presId="urn:microsoft.com/office/officeart/2005/8/layout/cycle5"/>
    <dgm:cxn modelId="{393F223A-CBD6-4587-9568-86D1EAA0B79F}" srcId="{FE2BAF7B-15BA-4540-820C-68E696598BF7}" destId="{CA512DF5-8BB0-4470-A52E-B1C3A79C85BE}" srcOrd="2" destOrd="0" parTransId="{04FD9914-8525-48FE-9391-6D6A940A41C8}" sibTransId="{B4DF3CE9-E9F9-49C1-84BC-4BBFA7110DBA}"/>
    <dgm:cxn modelId="{F9C2595C-326F-433C-ABFF-9EA0B79E476B}" type="presOf" srcId="{A6B1D8F2-2F85-4567-BCA8-D4873BA53453}" destId="{C1504D0F-7115-4CD6-BFF1-0640DC2CD8D4}" srcOrd="0" destOrd="0" presId="urn:microsoft.com/office/officeart/2005/8/layout/cycle5"/>
    <dgm:cxn modelId="{5A3A9C6A-06B2-4DBD-A475-C802ED36EAF4}" type="presOf" srcId="{B4DF3CE9-E9F9-49C1-84BC-4BBFA7110DBA}" destId="{2E2FB400-E07F-4188-A64C-CE01692E4E8A}" srcOrd="0" destOrd="0" presId="urn:microsoft.com/office/officeart/2005/8/layout/cycle5"/>
    <dgm:cxn modelId="{E1B5C36F-6A47-4C83-8FFC-6901A0C6519F}" type="presOf" srcId="{BD008679-7486-4A20-A5C9-FEC016DC44D1}" destId="{B2D97D9B-EEDF-4143-995E-15DD1B90C1FB}" srcOrd="0" destOrd="0" presId="urn:microsoft.com/office/officeart/2005/8/layout/cycle5"/>
    <dgm:cxn modelId="{D5826689-A259-41A4-8909-1F11C7D06C74}" srcId="{FE2BAF7B-15BA-4540-820C-68E696598BF7}" destId="{0845B78A-2E5B-4D47-B4D3-3448B6A6EB5F}" srcOrd="1" destOrd="0" parTransId="{B2A55904-45BE-483B-B731-E9D361CA7E26}" sibTransId="{A1A039C7-7A4E-4D4A-BA3D-B7DA8ADC5636}"/>
    <dgm:cxn modelId="{9A8D908E-2708-40EC-915E-AB431680CA80}" srcId="{FE2BAF7B-15BA-4540-820C-68E696598BF7}" destId="{BD008679-7486-4A20-A5C9-FEC016DC44D1}" srcOrd="3" destOrd="0" parTransId="{14A3DD06-B816-4EFB-A495-98AA126A3A48}" sibTransId="{80161A82-1825-4C77-9F94-A216ED50DD00}"/>
    <dgm:cxn modelId="{5AE122A8-AA60-47DF-8A94-86672B83F385}" type="presOf" srcId="{0845B78A-2E5B-4D47-B4D3-3448B6A6EB5F}" destId="{2D62ADF6-28B1-4E06-8072-C35567E2ED69}" srcOrd="0" destOrd="0" presId="urn:microsoft.com/office/officeart/2005/8/layout/cycle5"/>
    <dgm:cxn modelId="{36CBEBBD-FC66-487C-9430-E4A4197A03E8}" srcId="{FE2BAF7B-15BA-4540-820C-68E696598BF7}" destId="{C5F44D18-C27B-4912-95B1-36E70B18D0C1}" srcOrd="0" destOrd="0" parTransId="{326F1C73-2167-4DF7-9E1D-3FEC3F766155}" sibTransId="{74E54C54-EBC6-4B97-AD08-7A63727185D0}"/>
    <dgm:cxn modelId="{F11F48BF-DEAE-4D51-B3CC-650E913029E7}" type="presOf" srcId="{80161A82-1825-4C77-9F94-A216ED50DD00}" destId="{DC205728-3D99-48EA-8A4C-D7D9E42240CC}" srcOrd="0" destOrd="0" presId="urn:microsoft.com/office/officeart/2005/8/layout/cycle5"/>
    <dgm:cxn modelId="{52C5A3C3-6E16-40F7-9400-14F9E307EBD2}" type="presOf" srcId="{CA512DF5-8BB0-4470-A52E-B1C3A79C85BE}" destId="{36BF319F-A839-41DE-861F-DA09F76E814A}" srcOrd="0" destOrd="0" presId="urn:microsoft.com/office/officeart/2005/8/layout/cycle5"/>
    <dgm:cxn modelId="{F37782CA-9594-4A9F-84B1-A4959D35BD8A}" type="presOf" srcId="{C5F44D18-C27B-4912-95B1-36E70B18D0C1}" destId="{71CF1555-20E7-4FB0-AABB-C4A9A866D69B}" srcOrd="0" destOrd="0" presId="urn:microsoft.com/office/officeart/2005/8/layout/cycle5"/>
    <dgm:cxn modelId="{234FFAD6-F1CB-4630-AD8D-5440ADC5F91A}" type="presOf" srcId="{1A950A54-4D6C-47C6-BBA9-EAFEE08B669C}" destId="{663C1825-E7C2-455F-BB69-3E1411E8B012}" srcOrd="0" destOrd="0" presId="urn:microsoft.com/office/officeart/2005/8/layout/cycle5"/>
    <dgm:cxn modelId="{3DE787EA-9012-470D-A143-2B1211730A54}" type="presOf" srcId="{FE2BAF7B-15BA-4540-820C-68E696598BF7}" destId="{A94E1775-A66B-438C-8CA4-17262331C1BE}" srcOrd="0" destOrd="0" presId="urn:microsoft.com/office/officeart/2005/8/layout/cycle5"/>
    <dgm:cxn modelId="{3134EAED-0A3F-445C-B4DA-56B4D752D004}" type="presOf" srcId="{A1A039C7-7A4E-4D4A-BA3D-B7DA8ADC5636}" destId="{65AE8983-2091-4BA7-A774-33FDB46ACA2E}" srcOrd="0" destOrd="0" presId="urn:microsoft.com/office/officeart/2005/8/layout/cycle5"/>
    <dgm:cxn modelId="{EA8F89F8-6E92-487B-9826-DA99E23B009A}" srcId="{FE2BAF7B-15BA-4540-820C-68E696598BF7}" destId="{1A950A54-4D6C-47C6-BBA9-EAFEE08B669C}" srcOrd="4" destOrd="0" parTransId="{302182CC-EDA0-4107-A0E3-4143B91C170F}" sibTransId="{A6B1D8F2-2F85-4567-BCA8-D4873BA53453}"/>
    <dgm:cxn modelId="{895EC30A-6D4C-4A12-BC3A-F3D1FD85778A}" type="presParOf" srcId="{A94E1775-A66B-438C-8CA4-17262331C1BE}" destId="{71CF1555-20E7-4FB0-AABB-C4A9A866D69B}" srcOrd="0" destOrd="0" presId="urn:microsoft.com/office/officeart/2005/8/layout/cycle5"/>
    <dgm:cxn modelId="{BBFAFD02-71D0-4D09-AF64-5814FA733585}" type="presParOf" srcId="{A94E1775-A66B-438C-8CA4-17262331C1BE}" destId="{98BFFEA9-B6C5-4C57-8974-746011696054}" srcOrd="1" destOrd="0" presId="urn:microsoft.com/office/officeart/2005/8/layout/cycle5"/>
    <dgm:cxn modelId="{1CE51508-2F85-44CE-BFBC-44178D154D05}" type="presParOf" srcId="{A94E1775-A66B-438C-8CA4-17262331C1BE}" destId="{F30E12B6-F282-4766-BBD9-E1135B770364}" srcOrd="2" destOrd="0" presId="urn:microsoft.com/office/officeart/2005/8/layout/cycle5"/>
    <dgm:cxn modelId="{824D9C42-02FC-459A-AA75-BD309160185F}" type="presParOf" srcId="{A94E1775-A66B-438C-8CA4-17262331C1BE}" destId="{2D62ADF6-28B1-4E06-8072-C35567E2ED69}" srcOrd="3" destOrd="0" presId="urn:microsoft.com/office/officeart/2005/8/layout/cycle5"/>
    <dgm:cxn modelId="{EA4B2249-4305-4A0C-86E7-FC1FE138BAF5}" type="presParOf" srcId="{A94E1775-A66B-438C-8CA4-17262331C1BE}" destId="{D4D9194A-1766-469D-B6E9-40E85008A1F7}" srcOrd="4" destOrd="0" presId="urn:microsoft.com/office/officeart/2005/8/layout/cycle5"/>
    <dgm:cxn modelId="{336D3BE3-4633-4258-B41D-04BC4938AAE5}" type="presParOf" srcId="{A94E1775-A66B-438C-8CA4-17262331C1BE}" destId="{65AE8983-2091-4BA7-A774-33FDB46ACA2E}" srcOrd="5" destOrd="0" presId="urn:microsoft.com/office/officeart/2005/8/layout/cycle5"/>
    <dgm:cxn modelId="{B0C3511A-7481-41FB-BE83-2E9264E6DA04}" type="presParOf" srcId="{A94E1775-A66B-438C-8CA4-17262331C1BE}" destId="{36BF319F-A839-41DE-861F-DA09F76E814A}" srcOrd="6" destOrd="0" presId="urn:microsoft.com/office/officeart/2005/8/layout/cycle5"/>
    <dgm:cxn modelId="{846DCFF8-ABB4-4D2C-8289-CFC9C094B9B8}" type="presParOf" srcId="{A94E1775-A66B-438C-8CA4-17262331C1BE}" destId="{986E5566-8D7D-4F10-AF95-8FE08C2C69D9}" srcOrd="7" destOrd="0" presId="urn:microsoft.com/office/officeart/2005/8/layout/cycle5"/>
    <dgm:cxn modelId="{F3835A2C-AECC-45E1-854A-F00FDECE62B1}" type="presParOf" srcId="{A94E1775-A66B-438C-8CA4-17262331C1BE}" destId="{2E2FB400-E07F-4188-A64C-CE01692E4E8A}" srcOrd="8" destOrd="0" presId="urn:microsoft.com/office/officeart/2005/8/layout/cycle5"/>
    <dgm:cxn modelId="{50B20331-380F-4F42-B949-2DB9F149D9C2}" type="presParOf" srcId="{A94E1775-A66B-438C-8CA4-17262331C1BE}" destId="{B2D97D9B-EEDF-4143-995E-15DD1B90C1FB}" srcOrd="9" destOrd="0" presId="urn:microsoft.com/office/officeart/2005/8/layout/cycle5"/>
    <dgm:cxn modelId="{3EE19967-99B8-471B-8269-3CDE1FAC755B}" type="presParOf" srcId="{A94E1775-A66B-438C-8CA4-17262331C1BE}" destId="{B8849179-34C2-4A38-A7E0-CF9769F91051}" srcOrd="10" destOrd="0" presId="urn:microsoft.com/office/officeart/2005/8/layout/cycle5"/>
    <dgm:cxn modelId="{64FA82C8-366D-4A2B-A753-0782AE04EFF9}" type="presParOf" srcId="{A94E1775-A66B-438C-8CA4-17262331C1BE}" destId="{DC205728-3D99-48EA-8A4C-D7D9E42240CC}" srcOrd="11" destOrd="0" presId="urn:microsoft.com/office/officeart/2005/8/layout/cycle5"/>
    <dgm:cxn modelId="{1AA0E432-FA78-4B50-BDA4-532E154086E6}" type="presParOf" srcId="{A94E1775-A66B-438C-8CA4-17262331C1BE}" destId="{663C1825-E7C2-455F-BB69-3E1411E8B012}" srcOrd="12" destOrd="0" presId="urn:microsoft.com/office/officeart/2005/8/layout/cycle5"/>
    <dgm:cxn modelId="{CCED0D52-4123-406D-863D-DC6E0712A4C2}" type="presParOf" srcId="{A94E1775-A66B-438C-8CA4-17262331C1BE}" destId="{EB872800-987C-4049-9ECF-31CBCA65DAE9}" srcOrd="13" destOrd="0" presId="urn:microsoft.com/office/officeart/2005/8/layout/cycle5"/>
    <dgm:cxn modelId="{98D50644-F2BA-46DE-8A2B-91995589F114}" type="presParOf" srcId="{A94E1775-A66B-438C-8CA4-17262331C1BE}" destId="{C1504D0F-7115-4CD6-BFF1-0640DC2CD8D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F1555-20E7-4FB0-AABB-C4A9A866D69B}">
      <dsp:nvSpPr>
        <dsp:cNvPr id="0" name=""/>
        <dsp:cNvSpPr/>
      </dsp:nvSpPr>
      <dsp:spPr>
        <a:xfrm>
          <a:off x="4354824" y="1526"/>
          <a:ext cx="2074728" cy="13485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1. Receiving Requests</a:t>
          </a:r>
          <a:endParaRPr lang="en-US" sz="2600" kern="1200" dirty="0"/>
        </a:p>
      </dsp:txBody>
      <dsp:txXfrm>
        <a:off x="4420656" y="67358"/>
        <a:ext cx="1943064" cy="1216909"/>
      </dsp:txXfrm>
    </dsp:sp>
    <dsp:sp modelId="{F30E12B6-F282-4766-BBD9-E1135B770364}">
      <dsp:nvSpPr>
        <dsp:cNvPr id="0" name=""/>
        <dsp:cNvSpPr/>
      </dsp:nvSpPr>
      <dsp:spPr>
        <a:xfrm>
          <a:off x="2698007" y="675813"/>
          <a:ext cx="5388363" cy="5388363"/>
        </a:xfrm>
        <a:custGeom>
          <a:avLst/>
          <a:gdLst/>
          <a:ahLst/>
          <a:cxnLst/>
          <a:rect l="0" t="0" r="0" b="0"/>
          <a:pathLst>
            <a:path>
              <a:moveTo>
                <a:pt x="4009459" y="342871"/>
              </a:moveTo>
              <a:arcTo wR="2694181" hR="2694181" stAng="17953309" swAng="121174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2ADF6-28B1-4E06-8072-C35567E2ED69}">
      <dsp:nvSpPr>
        <dsp:cNvPr id="0" name=""/>
        <dsp:cNvSpPr/>
      </dsp:nvSpPr>
      <dsp:spPr>
        <a:xfrm>
          <a:off x="6917143" y="1863160"/>
          <a:ext cx="2074728" cy="13485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2. Data</a:t>
          </a:r>
          <a:endParaRPr lang="en-US" sz="2600" kern="1200" dirty="0"/>
        </a:p>
      </dsp:txBody>
      <dsp:txXfrm>
        <a:off x="6982975" y="1928992"/>
        <a:ext cx="1943064" cy="1216909"/>
      </dsp:txXfrm>
    </dsp:sp>
    <dsp:sp modelId="{65AE8983-2091-4BA7-A774-33FDB46ACA2E}">
      <dsp:nvSpPr>
        <dsp:cNvPr id="0" name=""/>
        <dsp:cNvSpPr/>
      </dsp:nvSpPr>
      <dsp:spPr>
        <a:xfrm>
          <a:off x="2698007" y="675813"/>
          <a:ext cx="5388363" cy="5388363"/>
        </a:xfrm>
        <a:custGeom>
          <a:avLst/>
          <a:gdLst/>
          <a:ahLst/>
          <a:cxnLst/>
          <a:rect l="0" t="0" r="0" b="0"/>
          <a:pathLst>
            <a:path>
              <a:moveTo>
                <a:pt x="5381904" y="2880630"/>
              </a:moveTo>
              <a:arcTo wR="2694181" hR="2694181" stAng="21838096" swAng="1359882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F319F-A839-41DE-861F-DA09F76E814A}">
      <dsp:nvSpPr>
        <dsp:cNvPr id="0" name=""/>
        <dsp:cNvSpPr/>
      </dsp:nvSpPr>
      <dsp:spPr>
        <a:xfrm>
          <a:off x="5938424" y="4875347"/>
          <a:ext cx="2074728" cy="13485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3. Optimisation </a:t>
          </a:r>
          <a:endParaRPr lang="en-US" sz="2600" kern="1200" dirty="0"/>
        </a:p>
      </dsp:txBody>
      <dsp:txXfrm>
        <a:off x="6004256" y="4941179"/>
        <a:ext cx="1943064" cy="1216909"/>
      </dsp:txXfrm>
    </dsp:sp>
    <dsp:sp modelId="{2E2FB400-E07F-4188-A64C-CE01692E4E8A}">
      <dsp:nvSpPr>
        <dsp:cNvPr id="0" name=""/>
        <dsp:cNvSpPr/>
      </dsp:nvSpPr>
      <dsp:spPr>
        <a:xfrm>
          <a:off x="2698007" y="675813"/>
          <a:ext cx="5388363" cy="5388363"/>
        </a:xfrm>
        <a:custGeom>
          <a:avLst/>
          <a:gdLst/>
          <a:ahLst/>
          <a:cxnLst/>
          <a:rect l="0" t="0" r="0" b="0"/>
          <a:pathLst>
            <a:path>
              <a:moveTo>
                <a:pt x="3024900" y="5367988"/>
              </a:moveTo>
              <a:arcTo wR="2694181" hR="2694181" stAng="4976940" swAng="84612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97D9B-EEDF-4143-995E-15DD1B90C1FB}">
      <dsp:nvSpPr>
        <dsp:cNvPr id="0" name=""/>
        <dsp:cNvSpPr/>
      </dsp:nvSpPr>
      <dsp:spPr>
        <a:xfrm>
          <a:off x="2771224" y="4875347"/>
          <a:ext cx="2074728" cy="13485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4. Decision Making</a:t>
          </a:r>
          <a:endParaRPr lang="en-US" sz="2600" kern="1200" dirty="0"/>
        </a:p>
      </dsp:txBody>
      <dsp:txXfrm>
        <a:off x="2837056" y="4941179"/>
        <a:ext cx="1943064" cy="1216909"/>
      </dsp:txXfrm>
    </dsp:sp>
    <dsp:sp modelId="{DC205728-3D99-48EA-8A4C-D7D9E42240CC}">
      <dsp:nvSpPr>
        <dsp:cNvPr id="0" name=""/>
        <dsp:cNvSpPr/>
      </dsp:nvSpPr>
      <dsp:spPr>
        <a:xfrm>
          <a:off x="2698007" y="675813"/>
          <a:ext cx="5388363" cy="5388363"/>
        </a:xfrm>
        <a:custGeom>
          <a:avLst/>
          <a:gdLst/>
          <a:ahLst/>
          <a:cxnLst/>
          <a:rect l="0" t="0" r="0" b="0"/>
          <a:pathLst>
            <a:path>
              <a:moveTo>
                <a:pt x="285862" y="3901912"/>
              </a:moveTo>
              <a:arcTo wR="2694181" hR="2694181" stAng="9202022" swAng="1359882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C1825-E7C2-455F-BB69-3E1411E8B012}">
      <dsp:nvSpPr>
        <dsp:cNvPr id="0" name=""/>
        <dsp:cNvSpPr/>
      </dsp:nvSpPr>
      <dsp:spPr>
        <a:xfrm>
          <a:off x="1792505" y="1863160"/>
          <a:ext cx="2074728" cy="13485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5. Update</a:t>
          </a:r>
          <a:endParaRPr lang="en-US" sz="2600" kern="1200" dirty="0"/>
        </a:p>
      </dsp:txBody>
      <dsp:txXfrm>
        <a:off x="1858337" y="1928992"/>
        <a:ext cx="1943064" cy="1216909"/>
      </dsp:txXfrm>
    </dsp:sp>
    <dsp:sp modelId="{C1504D0F-7115-4CD6-BFF1-0640DC2CD8D4}">
      <dsp:nvSpPr>
        <dsp:cNvPr id="0" name=""/>
        <dsp:cNvSpPr/>
      </dsp:nvSpPr>
      <dsp:spPr>
        <a:xfrm>
          <a:off x="2698007" y="675813"/>
          <a:ext cx="5388363" cy="5388363"/>
        </a:xfrm>
        <a:custGeom>
          <a:avLst/>
          <a:gdLst/>
          <a:ahLst/>
          <a:cxnLst/>
          <a:rect l="0" t="0" r="0" b="0"/>
          <a:pathLst>
            <a:path>
              <a:moveTo>
                <a:pt x="648032" y="941501"/>
              </a:moveTo>
              <a:arcTo wR="2694181" hR="2694181" stAng="13234951" swAng="121174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E7B5B-EE98-4AFC-BD5A-DBC791CF998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90B0C-79B7-4CE6-83C9-E30987FD0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WCG has sought the use of RM techniques in pricing models and leasing solutions to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</a:rPr>
              <a:t>maximise revenue and efficiency.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endParaRPr lang="en-US" sz="1400" dirty="0">
              <a:solidFill>
                <a:srgbClr val="FFFFFF"/>
              </a:solidFill>
              <a:latin typeface="HK Grotesk Medium"/>
            </a:endParaRPr>
          </a:p>
          <a:p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dirty="0">
                <a:effectLst/>
                <a:latin typeface="Arial" panose="020B0604020202020204" pitchFamily="34" charset="0"/>
              </a:rPr>
              <a:t>We aim to show how the implementation of the revenue management (RM) model into WCG’s daily operations can improve its core competitiveness, maximize revenue and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 issues related to cost control, asset utilization, etc</a:t>
            </a:r>
            <a:r>
              <a:rPr lang="en-IN" sz="1200" b="0" i="0" dirty="0">
                <a:effectLst/>
                <a:latin typeface="Arial" panose="020B0604020202020204" pitchFamily="34" charset="0"/>
              </a:rPr>
              <a:t>.</a:t>
            </a:r>
            <a:endParaRPr lang="en-US" sz="1200" dirty="0">
              <a:latin typeface="HK Grotesk Mediu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90B0C-79B7-4CE6-83C9-E30987FD0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90B0C-79B7-4CE6-83C9-E30987FD0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digitalization – Booking requests must be submitted digitally for decision making and keep track of the record and accumulation of data from each branch for centralized analysis.</a:t>
            </a:r>
          </a:p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and pricing - 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Utilize historical data to forecast weekly demand and pricing and integrate into the model.</a:t>
            </a:r>
          </a:p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endParaRPr lang="en-US" sz="1200" dirty="0">
              <a:solidFill>
                <a:srgbClr val="171717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Inventory management - 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Consider initial container inventory and total availability, evaluating the impact of leasing types on stock levels.</a:t>
            </a:r>
          </a:p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endParaRPr lang="en-US" sz="1200" dirty="0">
              <a:solidFill>
                <a:srgbClr val="171717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514350" indent="-514350">
              <a:lnSpc>
                <a:spcPts val="4200"/>
              </a:lnSpc>
              <a:spcBef>
                <a:spcPct val="0"/>
              </a:spcBef>
              <a:buAutoNum type="arabicPeriod"/>
            </a:pP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Updates and optimization - </a:t>
            </a:r>
            <a:r>
              <a:rPr lang="en-US" sz="1200" dirty="0">
                <a:solidFill>
                  <a:srgbClr val="171717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Run the model with each leasing request to automate data updates, forecasting, and decision-making.</a:t>
            </a:r>
            <a:endParaRPr lang="en-US" sz="1200" dirty="0">
              <a:solidFill>
                <a:srgbClr val="171717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90B0C-79B7-4CE6-83C9-E30987FD0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DATA:</a:t>
            </a:r>
          </a:p>
          <a:p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data will not be sufficient enough for </a:t>
            </a:r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interpretation and analysis of data make it difficult to make potential forecasts.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Expand data sources across different years and branches.</a:t>
            </a:r>
          </a:p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  LEASING MODEL: 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round-trip leasing considered. 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Adopt linear network management with flexible return locations.</a:t>
            </a:r>
          </a:p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  PRICING AND DEMAND: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uses outdated static data. 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Integrate dynamic market trends and update forecasts regularly.</a:t>
            </a:r>
          </a:p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  CUSTOMER DIFFERENTIATION: 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 to prioritize by customer size. </a:t>
            </a:r>
          </a:p>
          <a:p>
            <a:r>
              <a: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Incorporate size-based differentiation for improved satisfaction and profitability.</a:t>
            </a:r>
          </a:p>
          <a:p>
            <a:endParaRPr lang="en-GB" sz="11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90B0C-79B7-4CE6-83C9-E30987FD0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999" cy="8515350"/>
          </a:xfrm>
          <a:custGeom>
            <a:avLst/>
            <a:gdLst/>
            <a:ahLst/>
            <a:cxnLst/>
            <a:rect l="l" t="t" r="r" b="b"/>
            <a:pathLst>
              <a:path w="16485970" h="7581900">
                <a:moveTo>
                  <a:pt x="0" y="0"/>
                </a:moveTo>
                <a:lnTo>
                  <a:pt x="16485970" y="0"/>
                </a:lnTo>
                <a:lnTo>
                  <a:pt x="16485970" y="7581900"/>
                </a:lnTo>
                <a:lnTo>
                  <a:pt x="0" y="758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t="-37383" b="-373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7223649" y="1028700"/>
            <a:ext cx="35651" cy="114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960838" y="3986587"/>
            <a:ext cx="13537584" cy="2846613"/>
            <a:chOff x="0" y="2217822"/>
            <a:chExt cx="18050113" cy="3795484"/>
          </a:xfrm>
        </p:grpSpPr>
        <p:sp>
          <p:nvSpPr>
            <p:cNvPr id="5" name="TextBox 5"/>
            <p:cNvSpPr txBox="1"/>
            <p:nvPr/>
          </p:nvSpPr>
          <p:spPr>
            <a:xfrm>
              <a:off x="308970" y="2217822"/>
              <a:ext cx="17741143" cy="37954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78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HK Grotesk Bold"/>
                </a:rPr>
                <a:t>WCG | Pricing Analytics</a:t>
              </a:r>
            </a:p>
            <a:p>
              <a:pPr>
                <a:lnSpc>
                  <a:spcPts val="10780"/>
                </a:lnSpc>
              </a:pPr>
              <a:endParaRPr lang="en-US" sz="11000" dirty="0">
                <a:solidFill>
                  <a:srgbClr val="FFFFFF"/>
                </a:solidFill>
                <a:latin typeface="HK Grotes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65695"/>
              <a:ext cx="9179542" cy="643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  <a:spcBef>
                  <a:spcPct val="0"/>
                </a:spcBef>
              </a:pPr>
              <a:endParaRPr lang="en-US" sz="2800">
                <a:solidFill>
                  <a:srgbClr val="FFFFFF"/>
                </a:solidFill>
                <a:latin typeface="HK Grotesk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4" y="1685654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57809" y="2653718"/>
            <a:ext cx="8086765" cy="953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6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38050" y="4251399"/>
            <a:ext cx="5726281" cy="327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u="none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APPROACH &amp; RECOMMENDATION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METHODOLOGY</a:t>
            </a:r>
            <a:endParaRPr lang="en-US" sz="2400" u="none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MODEL COMPARISONS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IMPLEMENTATION</a:t>
            </a:r>
            <a:endParaRPr lang="en-US" sz="2400" u="none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149B1-C128-17D4-9379-1F2B59624A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935886" y="1685654"/>
            <a:ext cx="2879791" cy="2879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4CA8A-6B26-8B2F-354C-A62E757D0B1F}"/>
              </a:ext>
            </a:extLst>
          </p:cNvPr>
          <p:cNvSpPr txBox="1"/>
          <p:nvPr/>
        </p:nvSpPr>
        <p:spPr>
          <a:xfrm>
            <a:off x="73519" y="958298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2FFF4914-23B2-8540-ECBC-80AB8A50AE67}"/>
              </a:ext>
            </a:extLst>
          </p:cNvPr>
          <p:cNvSpPr txBox="1"/>
          <p:nvPr/>
        </p:nvSpPr>
        <p:spPr>
          <a:xfrm>
            <a:off x="556792" y="472514"/>
            <a:ext cx="1529329" cy="41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 Bold" panose="020B0604020202020204" charset="-94"/>
              </a:rPr>
              <a:t>0</a:t>
            </a:r>
            <a:r>
              <a:rPr lang="tr-TR" sz="2400" dirty="0">
                <a:solidFill>
                  <a:srgbClr val="FFFFFF"/>
                </a:solidFill>
                <a:latin typeface="HK Grotesk Bold" panose="020B0604020202020204" charset="-94"/>
              </a:rPr>
              <a:t>2</a:t>
            </a:r>
            <a:endParaRPr lang="en-US" sz="2400" dirty="0">
              <a:solidFill>
                <a:srgbClr val="FFFFFF"/>
              </a:solidFill>
              <a:latin typeface="HK Grotesk Bold" panose="020B0604020202020204" charset="-9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59529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38435" y="2062838"/>
            <a:ext cx="12211127" cy="102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6600" dirty="0">
                <a:solidFill>
                  <a:srgbClr val="FFFFFF"/>
                </a:solidFill>
                <a:latin typeface="+mj-lt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32192" y="4082966"/>
            <a:ext cx="11955439" cy="10502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GB" sz="280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Warwick Container Group (WCG) specialises in offering a wide range of flexible leasing options to meet both short and long-term needs. </a:t>
            </a:r>
            <a:endParaRPr lang="tr-TR" sz="280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8" name="AutoShape 8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FA5C9E-4035-6548-5DE3-F9613694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68" y="3661446"/>
            <a:ext cx="1690806" cy="1690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80AA0B-4380-4FAE-6630-7A73FA54CEB9}"/>
              </a:ext>
            </a:extLst>
          </p:cNvPr>
          <p:cNvSpPr txBox="1"/>
          <p:nvPr/>
        </p:nvSpPr>
        <p:spPr>
          <a:xfrm>
            <a:off x="4232192" y="6412919"/>
            <a:ext cx="11518713" cy="1037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200"/>
              </a:lnSpc>
              <a:spcBef>
                <a:spcPct val="0"/>
              </a:spcBef>
              <a:defRPr sz="280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n-IN">
                <a:latin typeface="+mj-lt"/>
              </a:rPr>
              <a:t>Revenue Management (RM) models are highly beneficial in offering solutions to help improve revenue using price optimisation and inventory management.</a:t>
            </a:r>
            <a:endParaRPr lang="en-US"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712318-D79A-E26F-EE2B-B568FB9A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24" y="6331979"/>
            <a:ext cx="1643868" cy="16438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C3CEFA-C255-E5E5-6BCE-A566174AC198}"/>
              </a:ext>
            </a:extLst>
          </p:cNvPr>
          <p:cNvSpPr txBox="1"/>
          <p:nvPr/>
        </p:nvSpPr>
        <p:spPr>
          <a:xfrm>
            <a:off x="40753" y="954761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19D2D6A-2B46-6332-5C90-9B7B55F576A2}"/>
              </a:ext>
            </a:extLst>
          </p:cNvPr>
          <p:cNvSpPr txBox="1"/>
          <p:nvPr/>
        </p:nvSpPr>
        <p:spPr>
          <a:xfrm>
            <a:off x="556792" y="472514"/>
            <a:ext cx="1529329" cy="41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 Bold" panose="020B0604020202020204" charset="-94"/>
              </a:rPr>
              <a:t>0</a:t>
            </a:r>
            <a:r>
              <a:rPr lang="tr-TR" sz="2400" dirty="0">
                <a:solidFill>
                  <a:srgbClr val="FFFFFF"/>
                </a:solidFill>
                <a:latin typeface="HK Grotesk Bold" panose="020B0604020202020204" charset="-94"/>
              </a:rPr>
              <a:t>3</a:t>
            </a:r>
            <a:endParaRPr lang="en-US" sz="2400" dirty="0">
              <a:solidFill>
                <a:srgbClr val="FFFFFF"/>
              </a:solidFill>
              <a:latin typeface="HK Grotesk Bold" panose="020B0604020202020204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2943" y="847482"/>
            <a:ext cx="6155805" cy="95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tr-TR" sz="6000">
                <a:solidFill>
                  <a:srgbClr val="FFFFFF"/>
                </a:solidFill>
                <a:latin typeface="+mj-lt"/>
              </a:rPr>
              <a:t>Current Approach</a:t>
            </a:r>
            <a:endParaRPr lang="en-US" sz="6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687183"/>
            <a:ext cx="6155805" cy="256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2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Accepting Container-Booking Request based on experience and intiution</a:t>
            </a:r>
          </a:p>
          <a:p>
            <a:pPr marL="342900" indent="-342900">
              <a:lnSpc>
                <a:spcPts val="42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Unutilized inventory</a:t>
            </a:r>
          </a:p>
          <a:p>
            <a:pPr marL="342900" indent="-342900">
              <a:lnSpc>
                <a:spcPts val="42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No forecasting for demand and price</a:t>
            </a:r>
            <a:endParaRPr lang="en-US" sz="2800" dirty="0">
              <a:solidFill>
                <a:srgbClr val="FFFFFF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792" y="472514"/>
            <a:ext cx="1529329" cy="41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 Bold" panose="020B0604020202020204" charset="-94"/>
              </a:rPr>
              <a:t>04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188E3E8-25FA-AE8F-63F0-006B11E28C40}"/>
              </a:ext>
            </a:extLst>
          </p:cNvPr>
          <p:cNvSpPr txBox="1"/>
          <p:nvPr/>
        </p:nvSpPr>
        <p:spPr>
          <a:xfrm>
            <a:off x="10300119" y="847482"/>
            <a:ext cx="7296705" cy="953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tr-TR" sz="6000" dirty="0">
                <a:latin typeface="+mj-lt"/>
              </a:rPr>
              <a:t>Our Recommendation</a:t>
            </a:r>
            <a:endParaRPr lang="en-US" sz="6000" dirty="0">
              <a:latin typeface="+mj-lt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8EE7A90-4217-1681-AF7F-F8484502E1D3}"/>
              </a:ext>
            </a:extLst>
          </p:cNvPr>
          <p:cNvSpPr txBox="1"/>
          <p:nvPr/>
        </p:nvSpPr>
        <p:spPr>
          <a:xfrm>
            <a:off x="10062818" y="2839711"/>
            <a:ext cx="7771306" cy="1044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tr-TR" sz="2800" b="1" dirty="0">
                <a:latin typeface="+mj-lt"/>
                <a:cs typeface="Arial" panose="020B0604020202020204" pitchFamily="34" charset="0"/>
              </a:rPr>
              <a:t>I</a:t>
            </a:r>
            <a:r>
              <a:rPr lang="en-IN" sz="2800" b="1" i="0" dirty="0" err="1">
                <a:effectLst/>
                <a:latin typeface="+mj-lt"/>
                <a:cs typeface="Arial" panose="020B0604020202020204" pitchFamily="34" charset="0"/>
              </a:rPr>
              <a:t>mplement</a:t>
            </a:r>
            <a:r>
              <a:rPr lang="tr-TR" sz="2800" b="1" dirty="0">
                <a:latin typeface="+mj-lt"/>
                <a:cs typeface="Arial" panose="020B0604020202020204" pitchFamily="34" charset="0"/>
              </a:rPr>
              <a:t>ing </a:t>
            </a:r>
            <a:r>
              <a:rPr lang="en-IN" sz="2800" b="1" i="0" dirty="0">
                <a:effectLst/>
                <a:latin typeface="+mj-lt"/>
                <a:cs typeface="Arial" panose="020B0604020202020204" pitchFamily="34" charset="0"/>
              </a:rPr>
              <a:t>the revenue management (RM) model into WCG’s daily operations</a:t>
            </a:r>
            <a:endParaRPr lang="en-US" sz="2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1C4C097-66F4-01EA-B2EE-D36368F4DA9C}"/>
              </a:ext>
            </a:extLst>
          </p:cNvPr>
          <p:cNvSpPr txBox="1"/>
          <p:nvPr/>
        </p:nvSpPr>
        <p:spPr>
          <a:xfrm>
            <a:off x="453876" y="2798400"/>
            <a:ext cx="8513938" cy="1044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tr-TR"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Leasing at the local branches with traditional paper based booking with limited digital booking</a:t>
            </a:r>
            <a:endParaRPr lang="en-US" sz="28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2167F3F-6509-20F3-B42B-758D825075B5}"/>
              </a:ext>
            </a:extLst>
          </p:cNvPr>
          <p:cNvSpPr txBox="1"/>
          <p:nvPr/>
        </p:nvSpPr>
        <p:spPr>
          <a:xfrm>
            <a:off x="10300119" y="5674490"/>
            <a:ext cx="6155805" cy="2101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ts val="42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tr-TR" dirty="0">
                <a:solidFill>
                  <a:schemeClr val="tx1"/>
                </a:solidFill>
              </a:rPr>
              <a:t>Data-driven </a:t>
            </a:r>
            <a:r>
              <a:rPr lang="tr-TR">
                <a:solidFill>
                  <a:schemeClr val="tx1"/>
                </a:solidFill>
              </a:rPr>
              <a:t>decision making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Improved </a:t>
            </a:r>
            <a:r>
              <a:rPr lang="tr-TR">
                <a:solidFill>
                  <a:schemeClr val="tx1"/>
                </a:solidFill>
              </a:rPr>
              <a:t>container utilisation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Using historical booking data and trends to forecast demand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986F6-1987-7C62-F9E6-D9BAD2F601E9}"/>
              </a:ext>
            </a:extLst>
          </p:cNvPr>
          <p:cNvSpPr txBox="1"/>
          <p:nvPr/>
        </p:nvSpPr>
        <p:spPr>
          <a:xfrm>
            <a:off x="11366700" y="4794365"/>
            <a:ext cx="1483098" cy="511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200"/>
              </a:lnSpc>
              <a:spcBef>
                <a:spcPct val="0"/>
              </a:spcBef>
              <a:defRPr sz="2800">
                <a:latin typeface="Arial" panose="020B0604020202020204" pitchFamily="34" charset="0"/>
              </a:defRPr>
            </a:lvl1pPr>
          </a:lstStyle>
          <a:p>
            <a:r>
              <a:rPr lang="tr-TR">
                <a:latin typeface="HK Grotesk Bold" panose="020B0604020202020204" charset="-94"/>
              </a:rPr>
              <a:t>Benefits</a:t>
            </a:r>
            <a:endParaRPr lang="en-US">
              <a:latin typeface="HK Grotesk Bold" panose="020B0604020202020204" charset="-9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24BF1-8863-E2D0-DA31-03C4D33D4436}"/>
              </a:ext>
            </a:extLst>
          </p:cNvPr>
          <p:cNvSpPr txBox="1"/>
          <p:nvPr/>
        </p:nvSpPr>
        <p:spPr>
          <a:xfrm>
            <a:off x="1935382" y="4800600"/>
            <a:ext cx="1986072" cy="511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4200"/>
              </a:lnSpc>
              <a:spcBef>
                <a:spcPct val="0"/>
              </a:spcBef>
              <a:defRPr sz="2800">
                <a:latin typeface="Arial" panose="020B0604020202020204" pitchFamily="34" charset="0"/>
              </a:defRPr>
            </a:lvl1pPr>
          </a:lstStyle>
          <a:p>
            <a:r>
              <a:rPr lang="tr-TR">
                <a:solidFill>
                  <a:schemeClr val="bg1"/>
                </a:solidFill>
                <a:latin typeface="HK Grotesk Bold" panose="020B0604020202020204" charset="-94"/>
              </a:rPr>
              <a:t>Problems</a:t>
            </a:r>
            <a:endParaRPr lang="en-US">
              <a:solidFill>
                <a:schemeClr val="bg1"/>
              </a:solidFill>
              <a:latin typeface="HK Grotesk Bold" panose="020B0604020202020204" charset="-94"/>
            </a:endParaRPr>
          </a:p>
        </p:txBody>
      </p:sp>
      <p:pic>
        <p:nvPicPr>
          <p:cNvPr id="20" name="Picture 19" descr="A yellow and blue question mark and a red triangle&#10;&#10;Description automatically generated">
            <a:extLst>
              <a:ext uri="{FF2B5EF4-FFF2-40B4-BE49-F238E27FC236}">
                <a16:creationId xmlns:a16="http://schemas.microsoft.com/office/drawing/2014/main" id="{116A1CD4-EF8C-6492-98A0-02A3793AB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8" y="4662237"/>
            <a:ext cx="792938" cy="792938"/>
          </a:xfrm>
          <a:prstGeom prst="rect">
            <a:avLst/>
          </a:prstGeom>
        </p:spPr>
      </p:pic>
      <p:pic>
        <p:nvPicPr>
          <p:cNvPr id="23" name="Picture 22" descr="A hand holding a coin&#10;&#10;Description automatically generated">
            <a:extLst>
              <a:ext uri="{FF2B5EF4-FFF2-40B4-BE49-F238E27FC236}">
                <a16:creationId xmlns:a16="http://schemas.microsoft.com/office/drawing/2014/main" id="{A09EA614-77E8-B447-382A-21627AC622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19" y="4689572"/>
            <a:ext cx="765603" cy="765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E7D427-A2C1-D52B-40CB-E87C0608841C}"/>
              </a:ext>
            </a:extLst>
          </p:cNvPr>
          <p:cNvSpPr txBox="1"/>
          <p:nvPr/>
        </p:nvSpPr>
        <p:spPr>
          <a:xfrm>
            <a:off x="73519" y="958298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37230" y="2643187"/>
            <a:ext cx="14384190" cy="50529"/>
          </a:xfrm>
          <a:prstGeom prst="rect">
            <a:avLst/>
          </a:prstGeom>
          <a:solidFill>
            <a:srgbClr val="171717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761154" y="2497442"/>
            <a:ext cx="351397" cy="351397"/>
            <a:chOff x="6705600" y="1371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042336" y="2488764"/>
            <a:ext cx="351397" cy="351397"/>
            <a:chOff x="6705600" y="1371600"/>
            <a:chExt cx="10972800" cy="10972800"/>
          </a:xfrm>
        </p:grpSpPr>
        <p:sp>
          <p:nvSpPr>
            <p:cNvPr id="6" name="Freeform 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5482870" y="2476866"/>
            <a:ext cx="351397" cy="351397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71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112471" y="952500"/>
            <a:ext cx="12211128" cy="105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8000" dirty="0">
                <a:solidFill>
                  <a:srgbClr val="171717"/>
                </a:solidFill>
                <a:latin typeface="+mj-lt"/>
              </a:rPr>
              <a:t>Methodology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037230" y="3176078"/>
            <a:ext cx="4248929" cy="4317726"/>
            <a:chOff x="-16328" y="-138162"/>
            <a:chExt cx="5665240" cy="5756969"/>
          </a:xfrm>
        </p:grpSpPr>
        <p:sp>
          <p:nvSpPr>
            <p:cNvPr id="12" name="TextBox 12"/>
            <p:cNvSpPr txBox="1"/>
            <p:nvPr/>
          </p:nvSpPr>
          <p:spPr>
            <a:xfrm>
              <a:off x="-16328" y="-138162"/>
              <a:ext cx="5065659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3200" dirty="0">
                  <a:solidFill>
                    <a:srgbClr val="171717"/>
                  </a:solidFill>
                  <a:latin typeface="+mj-lt"/>
                </a:rPr>
                <a:t>PHASE 1</a:t>
              </a:r>
              <a:endParaRPr lang="tr-TR" sz="3200" dirty="0">
                <a:solidFill>
                  <a:srgbClr val="171717"/>
                </a:solidFill>
                <a:latin typeface="+mj-lt"/>
              </a:endParaRPr>
            </a:p>
            <a:p>
              <a:pPr algn="ctr"/>
              <a:r>
                <a:rPr lang="en-US" sz="28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Problem formulation</a:t>
              </a:r>
              <a:endParaRPr lang="en-US" sz="2800" dirty="0">
                <a:solidFill>
                  <a:srgbClr val="171717"/>
                </a:solidFill>
                <a:latin typeface="+mj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1916" y="2114257"/>
              <a:ext cx="5476996" cy="35045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Identifying</a:t>
              </a: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 the parameters</a:t>
              </a: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:</a:t>
              </a:r>
            </a:p>
            <a:p>
              <a:pPr marL="457200" indent="-4572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L</a:t>
              </a:r>
              <a:r>
                <a:rPr lang="en-US" sz="2400" dirty="0" err="1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ength</a:t>
              </a: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 of leasing</a:t>
              </a:r>
              <a:endParaRPr lang="tr-TR" sz="24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endParaRPr>
            </a:p>
            <a:p>
              <a:pPr marL="457200" indent="-4572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W</a:t>
              </a: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eek returned</a:t>
              </a:r>
              <a:endParaRPr lang="tr-TR" sz="24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endParaRPr>
            </a:p>
            <a:p>
              <a:pPr marL="457200" indent="-4572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W</a:t>
              </a:r>
              <a:r>
                <a:rPr lang="en-US" sz="2400" dirty="0" err="1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eekly</a:t>
              </a: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 price of leasing </a:t>
              </a:r>
              <a:endParaRPr lang="tr-TR" sz="24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endParaRPr>
            </a:p>
            <a:p>
              <a:pPr marL="457200" indent="-4572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I</a:t>
              </a:r>
              <a:r>
                <a:rPr lang="en-US" sz="2400" dirty="0" err="1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nventory</a:t>
              </a:r>
              <a:endParaRPr lang="en-US" sz="24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3887" y="3161202"/>
            <a:ext cx="4107745" cy="3292885"/>
            <a:chOff x="-311972" y="-9525"/>
            <a:chExt cx="5689601" cy="439051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9525"/>
              <a:ext cx="5065658" cy="1922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+mj-lt"/>
                </a:rPr>
                <a:t>PHASE 2</a:t>
              </a:r>
              <a:endParaRPr lang="tr-TR" sz="3200" dirty="0">
                <a:solidFill>
                  <a:srgbClr val="171717"/>
                </a:solidFill>
                <a:latin typeface="+mj-lt"/>
              </a:endParaRPr>
            </a:p>
            <a:p>
              <a:pPr algn="ctr">
                <a:lnSpc>
                  <a:spcPts val="3840"/>
                </a:lnSpc>
              </a:pPr>
              <a:r>
                <a:rPr lang="en-US" sz="28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Objective function and constraint formulation</a:t>
              </a:r>
              <a:endParaRPr lang="en-US" sz="2800" dirty="0">
                <a:solidFill>
                  <a:srgbClr val="171717"/>
                </a:solidFill>
                <a:latin typeface="+mj-lt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311972" y="2312730"/>
              <a:ext cx="5689601" cy="20682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Revenue management model creation to maximize the objective function</a:t>
              </a:r>
              <a:endParaRPr lang="en-US" sz="26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622177" y="3161202"/>
            <a:ext cx="3936012" cy="3255384"/>
            <a:chOff x="0" y="-9525"/>
            <a:chExt cx="5248017" cy="434051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5065658" cy="1301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 dirty="0">
                  <a:solidFill>
                    <a:srgbClr val="171717"/>
                  </a:solidFill>
                  <a:latin typeface="+mj-lt"/>
                </a:rPr>
                <a:t>PHASE 3</a:t>
              </a:r>
              <a:endParaRPr lang="tr-TR" sz="3200" dirty="0">
                <a:solidFill>
                  <a:srgbClr val="171717"/>
                </a:solidFill>
                <a:latin typeface="+mj-lt"/>
              </a:endParaRPr>
            </a:p>
            <a:p>
              <a:pPr algn="ctr">
                <a:lnSpc>
                  <a:spcPts val="3840"/>
                </a:lnSpc>
              </a:pPr>
              <a:r>
                <a:rPr lang="tr-TR" sz="28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Reporting</a:t>
              </a:r>
              <a:endParaRPr lang="en-US" sz="2800" dirty="0">
                <a:solidFill>
                  <a:srgbClr val="171717"/>
                </a:solidFill>
                <a:latin typeface="+mj-lt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82359" y="2262729"/>
              <a:ext cx="5065658" cy="2068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Revenue </a:t>
              </a:r>
            </a:p>
            <a:p>
              <a:pPr marL="342900" indent="-3429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R</a:t>
              </a:r>
              <a:r>
                <a:rPr lang="en-US" sz="2400" dirty="0" err="1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eturn</a:t>
              </a: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 on Investment</a:t>
              </a:r>
              <a:endParaRPr lang="tr-TR" sz="24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endParaRPr>
            </a:p>
            <a:p>
              <a:pPr marL="342900" indent="-342900">
                <a:lnSpc>
                  <a:spcPts val="42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tr-TR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L</a:t>
              </a:r>
              <a:r>
                <a:rPr lang="en-US" sz="2400" dirty="0" err="1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oad</a:t>
              </a:r>
              <a:r>
                <a:rPr lang="en-US" sz="2400" dirty="0">
                  <a:solidFill>
                    <a:srgbClr val="171717"/>
                  </a:solidFill>
                  <a:latin typeface="+mj-lt"/>
                  <a:cs typeface="Arial" panose="020B0604020202020204" pitchFamily="34" charset="0"/>
                </a:rPr>
                <a:t> factor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DF58090-1859-DDA9-2065-B0414167C62A}"/>
              </a:ext>
            </a:extLst>
          </p:cNvPr>
          <p:cNvSpPr/>
          <p:nvPr/>
        </p:nvSpPr>
        <p:spPr>
          <a:xfrm>
            <a:off x="0" y="0"/>
            <a:ext cx="2484000" cy="10287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48D4D0-FA6E-45CD-90EA-07EE2CF3229D}"/>
              </a:ext>
            </a:extLst>
          </p:cNvPr>
          <p:cNvSpPr txBox="1"/>
          <p:nvPr/>
        </p:nvSpPr>
        <p:spPr>
          <a:xfrm>
            <a:off x="73519" y="9582987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ECAEC-9B0E-2394-5CF4-5D92AC1FB7E7}"/>
              </a:ext>
            </a:extLst>
          </p:cNvPr>
          <p:cNvSpPr txBox="1"/>
          <p:nvPr/>
        </p:nvSpPr>
        <p:spPr>
          <a:xfrm>
            <a:off x="556792" y="472514"/>
            <a:ext cx="1529329" cy="41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 Bold" panose="020B0604020202020204" charset="-94"/>
              </a:rPr>
              <a:t>0</a:t>
            </a:r>
            <a:r>
              <a:rPr lang="tr-TR" sz="2400" dirty="0">
                <a:solidFill>
                  <a:srgbClr val="FFFFFF"/>
                </a:solidFill>
                <a:latin typeface="HK Grotesk Bold" panose="020B0604020202020204" charset="-94"/>
              </a:rPr>
              <a:t>5</a:t>
            </a:r>
            <a:endParaRPr lang="en-US" sz="2400" dirty="0">
              <a:solidFill>
                <a:srgbClr val="FFFFFF"/>
              </a:solidFill>
              <a:latin typeface="HK Grotesk Bold" panose="020B0604020202020204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347158" y="0"/>
            <a:ext cx="7940842" cy="10287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00282" y="966132"/>
            <a:ext cx="6727305" cy="9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tr-TR" sz="6000" dirty="0">
                <a:latin typeface="+mj-lt"/>
              </a:rPr>
              <a:t>Model Comparison</a:t>
            </a:r>
            <a:endParaRPr lang="en-US" sz="6000" dirty="0">
              <a:latin typeface="+mj-lt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8035970"/>
            <a:ext cx="35651" cy="1142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14B0CE-DE28-4E75-033A-BDDE5EBB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84732"/>
              </p:ext>
            </p:extLst>
          </p:nvPr>
        </p:nvGraphicFramePr>
        <p:xfrm>
          <a:off x="700282" y="3205286"/>
          <a:ext cx="9339335" cy="529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759">
                  <a:extLst>
                    <a:ext uri="{9D8B030D-6E8A-4147-A177-3AD203B41FA5}">
                      <a16:colId xmlns:a16="http://schemas.microsoft.com/office/drawing/2014/main" val="3138359156"/>
                    </a:ext>
                  </a:extLst>
                </a:gridCol>
                <a:gridCol w="2249192">
                  <a:extLst>
                    <a:ext uri="{9D8B030D-6E8A-4147-A177-3AD203B41FA5}">
                      <a16:colId xmlns:a16="http://schemas.microsoft.com/office/drawing/2014/main" val="2777914373"/>
                    </a:ext>
                  </a:extLst>
                </a:gridCol>
                <a:gridCol w="2249192">
                  <a:extLst>
                    <a:ext uri="{9D8B030D-6E8A-4147-A177-3AD203B41FA5}">
                      <a16:colId xmlns:a16="http://schemas.microsoft.com/office/drawing/2014/main" val="1213222522"/>
                    </a:ext>
                  </a:extLst>
                </a:gridCol>
                <a:gridCol w="2249192">
                  <a:extLst>
                    <a:ext uri="{9D8B030D-6E8A-4147-A177-3AD203B41FA5}">
                      <a16:colId xmlns:a16="http://schemas.microsoft.com/office/drawing/2014/main" val="2499192015"/>
                    </a:ext>
                  </a:extLst>
                </a:gridCol>
              </a:tblGrid>
              <a:tr h="1324593">
                <a:tc>
                  <a:txBody>
                    <a:bodyPr/>
                    <a:lstStyle/>
                    <a:p>
                      <a:pPr algn="l"/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WCG MODEL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GP5 MODEL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B050"/>
                          </a:solidFill>
                          <a:latin typeface="+mj-lt"/>
                        </a:rPr>
                        <a:t>INCREASE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47611"/>
                  </a:ext>
                </a:extLst>
              </a:tr>
              <a:tr h="1324593">
                <a:tc>
                  <a:txBody>
                    <a:bodyPr/>
                    <a:lstStyle/>
                    <a:p>
                      <a:pPr algn="l"/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REVENUE</a:t>
                      </a:r>
                    </a:p>
                    <a:p>
                      <a:pPr lvl="0" algn="l">
                        <a:buNone/>
                      </a:pPr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679,000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749,588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B050"/>
                          </a:solidFill>
                          <a:latin typeface="+mj-lt"/>
                        </a:rPr>
                        <a:t>10.39%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030774"/>
                  </a:ext>
                </a:extLst>
              </a:tr>
              <a:tr h="1324593">
                <a:tc>
                  <a:txBody>
                    <a:bodyPr/>
                    <a:lstStyle/>
                    <a:p>
                      <a:pPr algn="l"/>
                      <a:endParaRPr lang="en-US" sz="2400" b="1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ROI</a:t>
                      </a:r>
                    </a:p>
                    <a:p>
                      <a:pPr algn="l"/>
                      <a:endParaRPr lang="en-US" sz="24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15%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16.7%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0B050"/>
                          </a:solidFill>
                          <a:latin typeface="+mj-lt"/>
                        </a:rPr>
                        <a:t>1.7%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0899"/>
                  </a:ext>
                </a:extLst>
              </a:tr>
              <a:tr h="1324593">
                <a:tc>
                  <a:txBody>
                    <a:bodyPr/>
                    <a:lstStyle/>
                    <a:p>
                      <a:pPr algn="l"/>
                      <a:endParaRPr lang="en-US" sz="2400" b="1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LOAD FACTOR</a:t>
                      </a:r>
                    </a:p>
                    <a:p>
                      <a:pPr lvl="0" algn="l">
                        <a:buNone/>
                      </a:pPr>
                      <a:endParaRPr lang="en-US" sz="24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5.72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  <a:latin typeface="+mj-lt"/>
                        </a:rPr>
                        <a:t>6.16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+mj-lt"/>
                        </a:rPr>
                        <a:t>0.44%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8794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284B48-1CAD-E8EB-2189-2B38B7DA5979}"/>
              </a:ext>
            </a:extLst>
          </p:cNvPr>
          <p:cNvSpPr txBox="1"/>
          <p:nvPr/>
        </p:nvSpPr>
        <p:spPr>
          <a:xfrm>
            <a:off x="11016209" y="4843114"/>
            <a:ext cx="6838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Rise in Total Number of Containers 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Improved Customer Responsiveness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Higher Container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Substantial Increase in 8-Week and 16-Week Leasing Revenue</a:t>
            </a:r>
            <a:endParaRPr lang="en-US" sz="2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" name="Picture 19" descr="A green arrow pointing up&#10;&#10;Description automatically generated">
            <a:extLst>
              <a:ext uri="{FF2B5EF4-FFF2-40B4-BE49-F238E27FC236}">
                <a16:creationId xmlns:a16="http://schemas.microsoft.com/office/drawing/2014/main" id="{719B62E6-D412-CD57-FB65-578F3E571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865" y="3200514"/>
            <a:ext cx="1503238" cy="1503238"/>
          </a:xfrm>
          <a:prstGeom prst="rect">
            <a:avLst/>
          </a:prstGeom>
        </p:spPr>
      </p:pic>
      <p:pic>
        <p:nvPicPr>
          <p:cNvPr id="22" name="Picture 21" descr="A group of containers from a hook&#10;&#10;Description automatically generated">
            <a:extLst>
              <a:ext uri="{FF2B5EF4-FFF2-40B4-BE49-F238E27FC236}">
                <a16:creationId xmlns:a16="http://schemas.microsoft.com/office/drawing/2014/main" id="{47D9556E-1307-9D9E-E166-0967F6B05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9" y="3200514"/>
            <a:ext cx="1187117" cy="1187117"/>
          </a:xfrm>
          <a:prstGeom prst="rect">
            <a:avLst/>
          </a:prstGeom>
        </p:spPr>
      </p:pic>
      <p:sp>
        <p:nvSpPr>
          <p:cNvPr id="23" name="TextBox 7">
            <a:extLst>
              <a:ext uri="{FF2B5EF4-FFF2-40B4-BE49-F238E27FC236}">
                <a16:creationId xmlns:a16="http://schemas.microsoft.com/office/drawing/2014/main" id="{DFB5388A-DFAB-7E5B-CA75-2BEBD42FC415}"/>
              </a:ext>
            </a:extLst>
          </p:cNvPr>
          <p:cNvSpPr txBox="1"/>
          <p:nvPr/>
        </p:nvSpPr>
        <p:spPr>
          <a:xfrm>
            <a:off x="15945729" y="546850"/>
            <a:ext cx="1529329" cy="419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0</a:t>
            </a:r>
            <a:r>
              <a:rPr lang="tr-TR" sz="2400">
                <a:solidFill>
                  <a:srgbClr val="FFFFFF"/>
                </a:solidFill>
                <a:latin typeface="HK Grotesk Bold"/>
              </a:rPr>
              <a:t>6</a:t>
            </a:r>
            <a:endParaRPr lang="en-US" sz="2400">
              <a:solidFill>
                <a:srgbClr val="FFFFFF"/>
              </a:solidFill>
              <a:latin typeface="HK Grotesk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DF71A-C607-4090-0D32-8DCE0C6C932E}"/>
              </a:ext>
            </a:extLst>
          </p:cNvPr>
          <p:cNvSpPr txBox="1"/>
          <p:nvPr/>
        </p:nvSpPr>
        <p:spPr>
          <a:xfrm>
            <a:off x="17185757" y="9740150"/>
            <a:ext cx="1338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94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900902" y="1895318"/>
            <a:ext cx="14791989" cy="41152"/>
          </a:xfrm>
          <a:prstGeom prst="rect">
            <a:avLst/>
          </a:prstGeom>
          <a:solidFill>
            <a:srgbClr val="171717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475795" y="709554"/>
            <a:ext cx="13642201" cy="953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6000" dirty="0">
                <a:solidFill>
                  <a:srgbClr val="171717"/>
                </a:solidFill>
                <a:latin typeface="+mj-lt"/>
              </a:rPr>
              <a:t>Implementation of RM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F58090-1859-DDA9-2065-B0414167C62A}"/>
              </a:ext>
            </a:extLst>
          </p:cNvPr>
          <p:cNvSpPr/>
          <p:nvPr/>
        </p:nvSpPr>
        <p:spPr>
          <a:xfrm>
            <a:off x="-1" y="0"/>
            <a:ext cx="2484959" cy="10287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BE5CE5C-CE96-D4EB-87DF-862764F02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91227"/>
              </p:ext>
            </p:extLst>
          </p:nvPr>
        </p:nvGraphicFramePr>
        <p:xfrm>
          <a:off x="4701722" y="3236045"/>
          <a:ext cx="10784378" cy="631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B743FF-CE24-C569-FE0E-ADF97C7C6427}"/>
              </a:ext>
            </a:extLst>
          </p:cNvPr>
          <p:cNvSpPr txBox="1"/>
          <p:nvPr/>
        </p:nvSpPr>
        <p:spPr>
          <a:xfrm>
            <a:off x="8006768" y="2364369"/>
            <a:ext cx="4551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rPr>
              <a:t>Booking requests must be submitted digitally to keep track of the record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57CC9-8C45-8D8C-364B-9ABDF54A6068}"/>
              </a:ext>
            </a:extLst>
          </p:cNvPr>
          <p:cNvSpPr txBox="1"/>
          <p:nvPr/>
        </p:nvSpPr>
        <p:spPr>
          <a:xfrm>
            <a:off x="13835709" y="5434162"/>
            <a:ext cx="3609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+mj-lt"/>
                <a:cs typeface="Arial" panose="020B0604020202020204" pitchFamily="34" charset="0"/>
              </a:rPr>
              <a:t>Accumulation of data from each branch for centralized analysis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CBF4A-9746-0B3E-A438-CF7F966DE545}"/>
              </a:ext>
            </a:extLst>
          </p:cNvPr>
          <p:cNvSpPr txBox="1"/>
          <p:nvPr/>
        </p:nvSpPr>
        <p:spPr>
          <a:xfrm>
            <a:off x="12917667" y="8338467"/>
            <a:ext cx="4760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+mj-lt"/>
                <a:ea typeface="+mn-lt"/>
                <a:cs typeface="Arial" panose="020B0604020202020204" pitchFamily="34" charset="0"/>
              </a:rPr>
              <a:t>Utilize historical data to forecast weekly demand and pricing by considering inventory and leasing types</a:t>
            </a:r>
            <a:endParaRPr lang="en-US" sz="2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9B6F3-E789-836A-8B73-9912722D59B7}"/>
              </a:ext>
            </a:extLst>
          </p:cNvPr>
          <p:cNvSpPr txBox="1"/>
          <p:nvPr/>
        </p:nvSpPr>
        <p:spPr>
          <a:xfrm>
            <a:off x="3176351" y="8476966"/>
            <a:ext cx="41167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000" dirty="0">
                <a:effectLst/>
                <a:latin typeface="+mj-lt"/>
                <a:ea typeface="Arial" panose="020B0604020202020204" pitchFamily="34" charset="0"/>
              </a:rPr>
              <a:t>Respond how many requests to accept according given situations</a:t>
            </a:r>
            <a:endParaRPr lang="en-US" sz="2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5B4A9-3072-7304-57B8-19850DA477D6}"/>
              </a:ext>
            </a:extLst>
          </p:cNvPr>
          <p:cNvSpPr txBox="1"/>
          <p:nvPr/>
        </p:nvSpPr>
        <p:spPr>
          <a:xfrm>
            <a:off x="2742143" y="5311503"/>
            <a:ext cx="36099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171717"/>
                </a:solidFill>
                <a:latin typeface="+mj-lt"/>
                <a:ea typeface="+mn-lt"/>
                <a:cs typeface="Arial" panose="020B0604020202020204" pitchFamily="34" charset="0"/>
              </a:rPr>
              <a:t>Run the model with each leasing request to automate data updates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17585-18B7-33FB-3A67-287AC70A34D2}"/>
              </a:ext>
            </a:extLst>
          </p:cNvPr>
          <p:cNvSpPr txBox="1"/>
          <p:nvPr/>
        </p:nvSpPr>
        <p:spPr>
          <a:xfrm>
            <a:off x="133004" y="966379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D44EEC-30BF-6C0C-4A47-C8329B9E6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4188" y="5725762"/>
            <a:ext cx="1260826" cy="126082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F5D185F-A9C1-8DAA-5258-15E4BF3A9641}"/>
              </a:ext>
            </a:extLst>
          </p:cNvPr>
          <p:cNvSpPr/>
          <p:nvPr/>
        </p:nvSpPr>
        <p:spPr>
          <a:xfrm>
            <a:off x="9053375" y="5298522"/>
            <a:ext cx="2160000" cy="21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5F625-E0B7-7A48-FDF0-EA006BB06F3F}"/>
              </a:ext>
            </a:extLst>
          </p:cNvPr>
          <p:cNvSpPr txBox="1"/>
          <p:nvPr/>
        </p:nvSpPr>
        <p:spPr>
          <a:xfrm>
            <a:off x="548640" y="75401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HK Grotesk Bold"/>
              </a:rPr>
              <a:t>07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334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815313" y="-1181663"/>
            <a:ext cx="45719" cy="358309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8818911" y="8425996"/>
            <a:ext cx="45719" cy="30963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37886" y="1912485"/>
            <a:ext cx="8898872" cy="7109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endParaRPr lang="en-US" sz="20000">
              <a:solidFill>
                <a:srgbClr val="FFFFFF"/>
              </a:solidFill>
              <a:latin typeface="HK Grotesk Bold"/>
            </a:endParaRPr>
          </a:p>
        </p:txBody>
      </p:sp>
      <p:pic>
        <p:nvPicPr>
          <p:cNvPr id="8" name="Picture 7" descr="A desk with multiple computer screens and a cup of coffee&#10;&#10;Description automatically generated">
            <a:extLst>
              <a:ext uri="{FF2B5EF4-FFF2-40B4-BE49-F238E27FC236}">
                <a16:creationId xmlns:a16="http://schemas.microsoft.com/office/drawing/2014/main" id="{3C4BADEC-EE88-47FD-0950-2F2F524701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40594" t="-41" r="16156" b="41"/>
          <a:stretch/>
        </p:blipFill>
        <p:spPr>
          <a:xfrm>
            <a:off x="14951666" y="0"/>
            <a:ext cx="3336334" cy="10287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2B0DD3-2645-4245-8BFD-BE09222B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14539"/>
              </p:ext>
            </p:extLst>
          </p:nvPr>
        </p:nvGraphicFramePr>
        <p:xfrm>
          <a:off x="1504907" y="1509486"/>
          <a:ext cx="12783285" cy="691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81">
                  <a:extLst>
                    <a:ext uri="{9D8B030D-6E8A-4147-A177-3AD203B41FA5}">
                      <a16:colId xmlns:a16="http://schemas.microsoft.com/office/drawing/2014/main" val="1177481335"/>
                    </a:ext>
                  </a:extLst>
                </a:gridCol>
                <a:gridCol w="5078412">
                  <a:extLst>
                    <a:ext uri="{9D8B030D-6E8A-4147-A177-3AD203B41FA5}">
                      <a16:colId xmlns:a16="http://schemas.microsoft.com/office/drawing/2014/main" val="3817745344"/>
                    </a:ext>
                  </a:extLst>
                </a:gridCol>
                <a:gridCol w="5347392">
                  <a:extLst>
                    <a:ext uri="{9D8B030D-6E8A-4147-A177-3AD203B41FA5}">
                      <a16:colId xmlns:a16="http://schemas.microsoft.com/office/drawing/2014/main" val="2440510922"/>
                    </a:ext>
                  </a:extLst>
                </a:gridCol>
              </a:tblGrid>
              <a:tr h="1383302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 dirty="0">
                          <a:solidFill>
                            <a:srgbClr val="FFFFFF"/>
                          </a:solidFill>
                          <a:latin typeface="+mj-lt"/>
                          <a:cs typeface="Arial" panose="020B0604020202020204" pitchFamily="34" charset="0"/>
                        </a:rPr>
                        <a:t>Limitations</a:t>
                      </a:r>
                      <a:endParaRPr lang="en-US" sz="32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3200">
                          <a:solidFill>
                            <a:srgbClr val="FFFFFF"/>
                          </a:solidFill>
                          <a:latin typeface="+mj-lt"/>
                          <a:cs typeface="Arial" panose="020B0604020202020204" pitchFamily="34" charset="0"/>
                        </a:rPr>
                        <a:t>Potential Solution</a:t>
                      </a:r>
                      <a:endParaRPr lang="en-US" sz="320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57139"/>
                  </a:ext>
                </a:extLst>
              </a:tr>
              <a:tr h="1383302">
                <a:tc>
                  <a:txBody>
                    <a:bodyPr/>
                    <a:lstStyle/>
                    <a:p>
                      <a:r>
                        <a:rPr lang="tr-TR" sz="2400" b="1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Limited Data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Provided data will not be sufficient enough for accurate interpretation</a:t>
                      </a: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Expand data sources across different years and branches</a:t>
                      </a:r>
                      <a:endParaRPr lang="en-US" sz="2400" b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45841"/>
                  </a:ext>
                </a:extLst>
              </a:tr>
              <a:tr h="1383302">
                <a:tc>
                  <a:txBody>
                    <a:bodyPr/>
                    <a:lstStyle/>
                    <a:p>
                      <a:r>
                        <a:rPr lang="tr-TR" sz="2400" b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Leasing Model</a:t>
                      </a:r>
                      <a:endParaRPr lang="en-US" sz="2400" b="1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Only round-trip leasing considered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Adopt linear network management with flexible return locations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94107"/>
                  </a:ext>
                </a:extLst>
              </a:tr>
              <a:tr h="1383302">
                <a:tc>
                  <a:txBody>
                    <a:bodyPr/>
                    <a:lstStyle/>
                    <a:p>
                      <a:r>
                        <a:rPr lang="tr-TR" sz="2400" b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Pricing and Demand</a:t>
                      </a:r>
                      <a:endParaRPr lang="en-US" sz="2400" b="1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Model uses outdated static data</a:t>
                      </a:r>
                      <a:endParaRPr lang="en-US" sz="2400" b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Integrate dynamic market trends and update forecasts regularly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931850"/>
                  </a:ext>
                </a:extLst>
              </a:tr>
              <a:tr h="1383302">
                <a:tc>
                  <a:txBody>
                    <a:bodyPr/>
                    <a:lstStyle/>
                    <a:p>
                      <a:r>
                        <a:rPr lang="tr-TR" sz="2400" b="1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Customer Differentiation</a:t>
                      </a:r>
                      <a:endParaRPr lang="en-US" sz="2400" b="1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Fails to prioritize by customer size</a:t>
                      </a:r>
                      <a:endParaRPr lang="en-US" sz="2400" b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Incorporate size</a:t>
                      </a:r>
                      <a:r>
                        <a:rPr lang="tr-TR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b="0" dirty="0">
                          <a:solidFill>
                            <a:schemeClr val="bg1"/>
                          </a:solidFill>
                          <a:latin typeface="+mj-lt"/>
                          <a:cs typeface="Arial" panose="020B0604020202020204" pitchFamily="34" charset="0"/>
                        </a:rPr>
                        <a:t>based differentiation for improved satisfaction and profitability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45227"/>
                  </a:ext>
                </a:extLst>
              </a:tr>
            </a:tbl>
          </a:graphicData>
        </a:graphic>
      </p:graphicFrame>
      <p:pic>
        <p:nvPicPr>
          <p:cNvPr id="13" name="Picture 12" descr="A blue cylinder with yellow arrows around it&#10;&#10;Description automatically generated">
            <a:extLst>
              <a:ext uri="{FF2B5EF4-FFF2-40B4-BE49-F238E27FC236}">
                <a16:creationId xmlns:a16="http://schemas.microsoft.com/office/drawing/2014/main" id="{D14D0391-3E8D-A430-24A8-3DD4A01E4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3" y="3160890"/>
            <a:ext cx="747949" cy="747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91BF77-09CE-4F5E-E8C6-459A9E2B7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90" y="4483262"/>
            <a:ext cx="904057" cy="904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5451B5-0E4D-3E06-9DDF-41FB46758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90" y="7295082"/>
            <a:ext cx="904057" cy="9040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042C08-B87A-217E-BA5D-50649F0EE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90" y="5903686"/>
            <a:ext cx="904057" cy="904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47983-0DA4-E01D-88E1-FD72C26F04D0}"/>
              </a:ext>
            </a:extLst>
          </p:cNvPr>
          <p:cNvSpPr txBox="1"/>
          <p:nvPr/>
        </p:nvSpPr>
        <p:spPr>
          <a:xfrm>
            <a:off x="548640" y="75401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HK Grotesk Bold"/>
              </a:rPr>
              <a:t>0</a:t>
            </a:r>
            <a:r>
              <a:rPr lang="tr-TR" sz="2400" dirty="0">
                <a:solidFill>
                  <a:srgbClr val="FFFFFF"/>
                </a:solidFill>
                <a:latin typeface="HK Grotesk Bold"/>
              </a:rPr>
              <a:t>8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89AD5-4D51-8818-EF5D-E602FF822E30}"/>
              </a:ext>
            </a:extLst>
          </p:cNvPr>
          <p:cNvSpPr txBox="1"/>
          <p:nvPr/>
        </p:nvSpPr>
        <p:spPr>
          <a:xfrm>
            <a:off x="133004" y="966379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59529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blue and white thank you sign&#10;&#10;Description automatically generated">
            <a:extLst>
              <a:ext uri="{FF2B5EF4-FFF2-40B4-BE49-F238E27FC236}">
                <a16:creationId xmlns:a16="http://schemas.microsoft.com/office/drawing/2014/main" id="{4D752440-0759-B728-17DC-061EEA1D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59" y="2740411"/>
            <a:ext cx="4877481" cy="4877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31E35D-A52D-6D54-22DA-2F447D5435FE}"/>
              </a:ext>
            </a:extLst>
          </p:cNvPr>
          <p:cNvSpPr txBox="1"/>
          <p:nvPr/>
        </p:nvSpPr>
        <p:spPr>
          <a:xfrm>
            <a:off x="548640" y="75401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HK Grotesk Bold"/>
              </a:rPr>
              <a:t>0</a:t>
            </a:r>
            <a:r>
              <a:rPr lang="tr-TR" sz="2400" dirty="0">
                <a:solidFill>
                  <a:srgbClr val="FFFFFF"/>
                </a:solidFill>
                <a:latin typeface="HK Grotesk Bold"/>
              </a:rPr>
              <a:t>9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818A9-069A-711E-E570-484ECBE7D3A0}"/>
              </a:ext>
            </a:extLst>
          </p:cNvPr>
          <p:cNvSpPr txBox="1"/>
          <p:nvPr/>
        </p:nvSpPr>
        <p:spPr>
          <a:xfrm>
            <a:off x="391490" y="9538845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HK Grotesk Medium"/>
              </a:rPr>
              <a:t>WCG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90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7289F315DCF45AEB927CB633D944E" ma:contentTypeVersion="4" ma:contentTypeDescription="Create a new document." ma:contentTypeScope="" ma:versionID="39d5b43cba8db74f858d146637fd9b62">
  <xsd:schema xmlns:xsd="http://www.w3.org/2001/XMLSchema" xmlns:xs="http://www.w3.org/2001/XMLSchema" xmlns:p="http://schemas.microsoft.com/office/2006/metadata/properties" xmlns:ns2="60135bda-358f-45de-aa5d-314034b5e7b0" targetNamespace="http://schemas.microsoft.com/office/2006/metadata/properties" ma:root="true" ma:fieldsID="b02a80508fe7fc90bc811a2153519fd8" ns2:_="">
    <xsd:import namespace="60135bda-358f-45de-aa5d-314034b5e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35bda-358f-45de-aa5d-314034b5e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E9B1DC-3FE3-4511-8282-32169103C949}">
  <ds:schemaRefs>
    <ds:schemaRef ds:uri="http://purl.org/dc/dcmitype/"/>
    <ds:schemaRef ds:uri="http://purl.org/dc/terms/"/>
    <ds:schemaRef ds:uri="http://schemas.microsoft.com/office/2006/documentManagement/types"/>
    <ds:schemaRef ds:uri="60135bda-358f-45de-aa5d-314034b5e7b0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AD4DC56-2628-4615-B960-BEB53D2CC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A254F-3839-4736-84FF-B49773738127}">
  <ds:schemaRefs>
    <ds:schemaRef ds:uri="60135bda-358f-45de-aa5d-314034b5e7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</TotalTime>
  <Words>655</Words>
  <Application>Microsoft Office PowerPoint</Application>
  <PresentationFormat>Custom</PresentationFormat>
  <Paragraphs>141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HK Grotesk Bold</vt:lpstr>
      <vt:lpstr>HK Grotesk Medium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AHMED, SHARIQ (PGT)</cp:lastModifiedBy>
  <cp:revision>17</cp:revision>
  <dcterms:created xsi:type="dcterms:W3CDTF">2006-08-16T00:00:00Z</dcterms:created>
  <dcterms:modified xsi:type="dcterms:W3CDTF">2024-10-16T22:15:40Z</dcterms:modified>
  <dc:identifier>DAF-7jFfo8o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0x0101000907289F315DCF45AEB927CB633D944E</vt:lpwstr>
  </property>
</Properties>
</file>