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27FEB01-F268-457A-AFA1-F798A712D5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228600"/>
            <a:ext cx="11251974" cy="6449785"/>
          </a:xfrm>
        </p:spPr>
        <p:txBody>
          <a:bodyPr>
            <a:normAutofit/>
          </a:bodyPr>
          <a:lstStyle/>
          <a:p>
            <a:pPr algn="ctr"/>
            <a:r>
              <a:rPr lang="en-US" sz="1800" cap="all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1800" cap="all" dirty="0">
                <a:solidFill>
                  <a:schemeClr val="accent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Towards global technological excellence”</a:t>
            </a:r>
            <a:endParaRPr lang="en-IN" sz="1800" cap="all" dirty="0">
              <a:solidFill>
                <a:schemeClr val="accent1"/>
              </a:solidFill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94360" marR="594360" algn="just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</a:pPr>
            <a:r>
              <a:rPr lang="en-US" sz="1800" b="1" cap="all" dirty="0">
                <a:solidFill>
                  <a:schemeClr val="accent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  <a:r>
              <a:rPr lang="en-US" sz="3600" b="1" u="sng" cap="all" dirty="0">
                <a:solidFill>
                  <a:schemeClr val="accent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real time visualization box</a:t>
            </a:r>
            <a:endParaRPr lang="en-IN" sz="3600" u="sng" cap="all" dirty="0">
              <a:solidFill>
                <a:schemeClr val="accent1"/>
              </a:solidFill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350" indent="-6350" algn="just">
              <a:lnSpc>
                <a:spcPct val="150000"/>
              </a:lnSpc>
              <a:spcAft>
                <a:spcPts val="15"/>
              </a:spcAft>
            </a:pPr>
            <a:r>
              <a:rPr lang="en-IN" sz="1800" dirty="0">
                <a:solidFill>
                  <a:schemeClr val="accent1"/>
                </a:solidFill>
                <a:effectLst/>
                <a:latin typeface="+mj-lt"/>
                <a:ea typeface="Times New Roman" panose="02020603050405020304" pitchFamily="18" charset="0"/>
              </a:rPr>
              <a:t>                                            </a:t>
            </a:r>
            <a:r>
              <a:rPr lang="en-US" sz="1800" cap="all" dirty="0">
                <a:solidFill>
                  <a:schemeClr val="accent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For the Degree of Bachelor of Technology in</a:t>
            </a:r>
            <a:endParaRPr lang="en-IN" sz="1800" cap="all" dirty="0">
              <a:solidFill>
                <a:schemeClr val="accent1"/>
              </a:solidFill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dirty="0">
                <a:solidFill>
                  <a:schemeClr val="accent1"/>
                </a:solidFill>
                <a:effectLst/>
                <a:latin typeface="+mj-lt"/>
                <a:ea typeface="Times New Roman" panose="02020603050405020304" pitchFamily="18" charset="0"/>
              </a:rPr>
              <a:t>                                                  Electronics and Telecommunication Engineering</a:t>
            </a:r>
          </a:p>
          <a:p>
            <a:pPr algn="ctr"/>
            <a:endParaRPr lang="en-IN" b="1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IN" b="1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IN" b="1" dirty="0">
              <a:solidFill>
                <a:schemeClr val="accent1"/>
              </a:solidFill>
              <a:latin typeface="+mj-lt"/>
            </a:endParaRPr>
          </a:p>
          <a:p>
            <a:pPr algn="ctr"/>
            <a:r>
              <a:rPr lang="en-US" sz="1800" b="1" cap="all" dirty="0">
                <a:solidFill>
                  <a:schemeClr val="accent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Department of Electronics and </a:t>
            </a:r>
            <a:r>
              <a:rPr lang="en-US" sz="1800" b="1" cap="all" spc="-15" dirty="0">
                <a:solidFill>
                  <a:schemeClr val="accent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Telecommunication </a:t>
            </a:r>
            <a:r>
              <a:rPr lang="en-US" sz="1800" b="1" cap="all" dirty="0">
                <a:solidFill>
                  <a:schemeClr val="accent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Engineering </a:t>
            </a:r>
            <a:r>
              <a:rPr lang="en-US" sz="1800" b="1" cap="all" spc="-15" dirty="0">
                <a:solidFill>
                  <a:schemeClr val="accent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Government </a:t>
            </a:r>
            <a:r>
              <a:rPr lang="en-US" sz="1800" b="1" cap="all" dirty="0">
                <a:solidFill>
                  <a:schemeClr val="accent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College of Engineering,</a:t>
            </a:r>
            <a:r>
              <a:rPr lang="en-US" sz="1800" b="1" cap="all" spc="245" dirty="0">
                <a:solidFill>
                  <a:schemeClr val="accent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cap="all" spc="-20" dirty="0">
                <a:solidFill>
                  <a:schemeClr val="accent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Amravati</a:t>
            </a:r>
          </a:p>
          <a:p>
            <a:pPr algn="r"/>
            <a:endParaRPr lang="en-IN" sz="1800" cap="all" dirty="0">
              <a:solidFill>
                <a:srgbClr val="2F5496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solidFill>
                  <a:schemeClr val="accent1"/>
                </a:solidFill>
              </a:rPr>
              <a:t>Guided By                                                                             Group 20      </a:t>
            </a:r>
          </a:p>
          <a:p>
            <a:r>
              <a:rPr lang="en-IN" b="1" dirty="0">
                <a:solidFill>
                  <a:schemeClr val="accent1"/>
                </a:solidFill>
              </a:rPr>
              <a:t>N. G. Pardeshi                                                                       </a:t>
            </a:r>
            <a:r>
              <a:rPr lang="en-US" b="1" dirty="0">
                <a:solidFill>
                  <a:schemeClr val="accent1"/>
                </a:solidFill>
              </a:rPr>
              <a:t>Akash Taksale (18004005)</a:t>
            </a:r>
          </a:p>
          <a:p>
            <a:r>
              <a:rPr lang="en-US" b="1" dirty="0">
                <a:solidFill>
                  <a:schemeClr val="accent1"/>
                </a:solidFill>
              </a:rPr>
              <a:t>                                                                                                Shubham Dainiwal (18004045)</a:t>
            </a:r>
          </a:p>
          <a:p>
            <a:r>
              <a:rPr lang="en-US" b="1" dirty="0">
                <a:solidFill>
                  <a:schemeClr val="accent1"/>
                </a:solidFill>
              </a:rPr>
              <a:t>                                                                                                Sharique </a:t>
            </a:r>
            <a:r>
              <a:rPr lang="en-US" b="1" dirty="0" smtClean="0">
                <a:solidFill>
                  <a:schemeClr val="accent1"/>
                </a:solidFill>
              </a:rPr>
              <a:t>Ahmad </a:t>
            </a:r>
            <a:r>
              <a:rPr lang="en-US" b="1" dirty="0">
                <a:solidFill>
                  <a:schemeClr val="accent1"/>
                </a:solidFill>
              </a:rPr>
              <a:t>(18004080)</a:t>
            </a:r>
            <a:endParaRPr lang="en-IN" b="1" dirty="0">
              <a:solidFill>
                <a:schemeClr val="accent1"/>
              </a:solidFill>
            </a:endParaRPr>
          </a:p>
        </p:txBody>
      </p:sp>
      <p:pic>
        <p:nvPicPr>
          <p:cNvPr id="4" name="image1.jpeg">
            <a:extLst>
              <a:ext uri="{FF2B5EF4-FFF2-40B4-BE49-F238E27FC236}">
                <a16:creationId xmlns:a16="http://schemas.microsoft.com/office/drawing/2014/main" xmlns="" id="{875235EE-CB97-4B4B-ABC3-1AE8D95467A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34977" y="2417416"/>
            <a:ext cx="1122045" cy="1129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697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49C763FC-DEF1-4717-9B49-06EE4C0222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6285" y="312021"/>
            <a:ext cx="10679430" cy="3639493"/>
          </a:xfrm>
        </p:spPr>
        <p:txBody>
          <a:bodyPr>
            <a:normAutofit/>
          </a:bodyPr>
          <a:lstStyle/>
          <a:p>
            <a:r>
              <a:rPr lang="en-US" dirty="0"/>
              <a:t>Reference</a:t>
            </a:r>
          </a:p>
          <a:p>
            <a:endParaRPr lang="en-US" dirty="0"/>
          </a:p>
          <a:p>
            <a:r>
              <a:rPr lang="en-IN" dirty="0"/>
              <a:t>[1.] Shaoqing Ren, Kaiming He, Ross Girshick, and Jian Sun. Faster r-</a:t>
            </a:r>
            <a:r>
              <a:rPr lang="en-IN" dirty="0" err="1"/>
              <a:t>cnn</a:t>
            </a:r>
            <a:r>
              <a:rPr lang="en-IN" dirty="0"/>
              <a:t>: Towards real-time object detection with region proposal networks. In Advances in Neural Information Processing Systems, pages 91–99, 2015. </a:t>
            </a:r>
          </a:p>
          <a:p>
            <a:r>
              <a:rPr lang="en-IN" dirty="0"/>
              <a:t>[2.] Ross Girshick. Fast r-</a:t>
            </a:r>
            <a:r>
              <a:rPr lang="en-IN" dirty="0" err="1"/>
              <a:t>cnn</a:t>
            </a:r>
            <a:r>
              <a:rPr lang="en-IN" dirty="0"/>
              <a:t>. In Proceedings of the IEEE International Conference on Computer Vision, pages 1440–1448, 2015. </a:t>
            </a:r>
          </a:p>
        </p:txBody>
      </p:sp>
    </p:spTree>
    <p:extLst>
      <p:ext uri="{BB962C8B-B14F-4D97-AF65-F5344CB8AC3E}">
        <p14:creationId xmlns:p14="http://schemas.microsoft.com/office/powerpoint/2010/main" val="1718372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49C763FC-DEF1-4717-9B49-06EE4C0222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94370" y="2952925"/>
            <a:ext cx="3003259" cy="780176"/>
          </a:xfrm>
        </p:spPr>
        <p:txBody>
          <a:bodyPr>
            <a:normAutofit/>
          </a:bodyPr>
          <a:lstStyle/>
          <a:p>
            <a:r>
              <a:rPr lang="en-US" sz="4000" dirty="0"/>
              <a:t>Thank You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1734297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5298EB1-1B19-41A4-90E5-F837925685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1" y="800101"/>
            <a:ext cx="9390517" cy="4991100"/>
          </a:xfrm>
        </p:spPr>
        <p:txBody>
          <a:bodyPr>
            <a:normAutofit/>
          </a:bodyPr>
          <a:lstStyle/>
          <a:p>
            <a:r>
              <a:rPr lang="en-US" sz="3200" dirty="0"/>
              <a:t>Content</a:t>
            </a:r>
          </a:p>
          <a:p>
            <a:r>
              <a:rPr lang="en-IN" sz="3200" dirty="0"/>
              <a:t> </a:t>
            </a:r>
            <a:r>
              <a:rPr lang="en-IN" sz="2000" dirty="0"/>
              <a:t>1. Introduction</a:t>
            </a:r>
          </a:p>
          <a:p>
            <a:r>
              <a:rPr lang="en-IN" sz="2000" dirty="0"/>
              <a:t> 2. Objective</a:t>
            </a:r>
          </a:p>
          <a:p>
            <a:r>
              <a:rPr lang="en-IN" sz="2000" dirty="0"/>
              <a:t> 3. Block diagram</a:t>
            </a:r>
          </a:p>
          <a:p>
            <a:r>
              <a:rPr lang="en-IN" sz="2000" dirty="0"/>
              <a:t> 4. Working</a:t>
            </a:r>
          </a:p>
          <a:p>
            <a:r>
              <a:rPr lang="en-IN" sz="2000" dirty="0"/>
              <a:t> 5. References</a:t>
            </a:r>
          </a:p>
          <a:p>
            <a:endParaRPr lang="en-IN" sz="3200" dirty="0"/>
          </a:p>
          <a:p>
            <a:endParaRPr lang="en-IN" sz="3200" dirty="0"/>
          </a:p>
          <a:p>
            <a:endParaRPr lang="en-IN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70963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5D3876E-3DC7-4807-9A95-56C2922455EE}"/>
              </a:ext>
            </a:extLst>
          </p:cNvPr>
          <p:cNvSpPr txBox="1"/>
          <p:nvPr/>
        </p:nvSpPr>
        <p:spPr>
          <a:xfrm>
            <a:off x="571500" y="1069521"/>
            <a:ext cx="113157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Introduction</a:t>
            </a:r>
          </a:p>
          <a:p>
            <a:endParaRPr lang="en-IN" dirty="0">
              <a:solidFill>
                <a:schemeClr val="accent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 faced by blind people in day to day life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37 million people are blind in world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build a system that can detect objects and can convert them in Audio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Cheap, easy to use system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 Raspberry pi,  Camera module and Object detection Algorithm</a:t>
            </a:r>
          </a:p>
          <a:p>
            <a:endParaRPr lang="en-IN" dirty="0">
              <a:solidFill>
                <a:schemeClr val="accent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IN" sz="1800" dirty="0">
              <a:solidFill>
                <a:schemeClr val="accent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3200" dirty="0">
              <a:solidFill>
                <a:schemeClr val="accent1"/>
              </a:solidFill>
            </a:endParaRPr>
          </a:p>
          <a:p>
            <a:endParaRPr lang="en-IN" sz="3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062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ABC1271-1599-4346-80FF-7018AC869B08}"/>
              </a:ext>
            </a:extLst>
          </p:cNvPr>
          <p:cNvSpPr txBox="1"/>
          <p:nvPr/>
        </p:nvSpPr>
        <p:spPr>
          <a:xfrm>
            <a:off x="723900" y="702129"/>
            <a:ext cx="10744200" cy="3935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Objective</a:t>
            </a:r>
          </a:p>
          <a:p>
            <a:endParaRPr lang="en-US" sz="3200" dirty="0">
              <a:solidFill>
                <a:schemeClr val="accent1"/>
              </a:solidFill>
            </a:endParaRPr>
          </a:p>
          <a:p>
            <a:pPr marL="1257300" marR="367030" lvl="2" indent="-342900">
              <a:lnSpc>
                <a:spcPct val="148000"/>
              </a:lnSpc>
              <a:spcBef>
                <a:spcPts val="102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  <a:tabLst>
                <a:tab pos="1153795" algn="l"/>
              </a:tabLst>
            </a:pPr>
            <a:r>
              <a:rPr lang="en-US" sz="20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Learning of Python and basic algorithm to detect object such as </a:t>
            </a:r>
            <a:r>
              <a:rPr lang="en-US" sz="200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pen,bottle</a:t>
            </a:r>
            <a:r>
              <a:rPr lang="en-US" sz="20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etc.</a:t>
            </a:r>
            <a:endParaRPr lang="en-IN" sz="2000" dirty="0">
              <a:solidFill>
                <a:schemeClr val="accent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257300" marR="363220" lvl="2" indent="-342900">
              <a:lnSpc>
                <a:spcPct val="150000"/>
              </a:lnSpc>
              <a:spcBef>
                <a:spcPts val="106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  <a:tabLst>
                <a:tab pos="1153795" algn="l"/>
              </a:tabLst>
            </a:pPr>
            <a:r>
              <a:rPr lang="en-US" sz="20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Integration of camera module with Raspberry Pi to detect object in real time.</a:t>
            </a:r>
            <a:endParaRPr lang="en-IN" sz="2000" dirty="0">
              <a:solidFill>
                <a:schemeClr val="accent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257300" marR="367665" lvl="2" indent="-342900">
              <a:lnSpc>
                <a:spcPct val="150000"/>
              </a:lnSpc>
              <a:spcBef>
                <a:spcPts val="102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  <a:tabLst>
                <a:tab pos="1153795" algn="l"/>
              </a:tabLst>
            </a:pPr>
            <a:r>
              <a:rPr lang="en-US" sz="20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write algorithm to convert image detected by Raspberry Pi to audio format.</a:t>
            </a:r>
            <a:endParaRPr lang="en-IN" sz="2000" dirty="0">
              <a:solidFill>
                <a:schemeClr val="accent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257300" marR="367665" lvl="2" indent="-342900">
              <a:lnSpc>
                <a:spcPct val="150000"/>
              </a:lnSpc>
              <a:spcBef>
                <a:spcPts val="102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  <a:tabLst>
                <a:tab pos="1153795" algn="l"/>
              </a:tabLst>
            </a:pPr>
            <a:r>
              <a:rPr lang="en-US" sz="20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Real time testing and integration of RTVB.</a:t>
            </a:r>
            <a:endParaRPr lang="en-IN" sz="2000" dirty="0">
              <a:solidFill>
                <a:schemeClr val="accent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sz="3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619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4F0D0B7-E68E-4DF4-B822-C4D946B39D19}"/>
              </a:ext>
            </a:extLst>
          </p:cNvPr>
          <p:cNvSpPr txBox="1"/>
          <p:nvPr/>
        </p:nvSpPr>
        <p:spPr>
          <a:xfrm>
            <a:off x="750480" y="610815"/>
            <a:ext cx="113320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Block Diagram</a:t>
            </a:r>
          </a:p>
          <a:p>
            <a:pPr algn="ctr"/>
            <a:endParaRPr lang="en-US" sz="3600" dirty="0">
              <a:solidFill>
                <a:schemeClr val="accent1"/>
              </a:solidFill>
            </a:endParaRPr>
          </a:p>
          <a:p>
            <a:pPr algn="ctr"/>
            <a:endParaRPr lang="en-IN" sz="3600" b="1" dirty="0">
              <a:solidFill>
                <a:schemeClr val="accent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1A861325-A1D0-42FE-AA65-AB734FBAB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3853" y="2185998"/>
            <a:ext cx="2819876" cy="297192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0B82324A-D208-44E3-AA6A-5F67F4E65F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3729" y="1396323"/>
            <a:ext cx="5605752" cy="4850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84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87AFD13-ACDA-4A36-813D-0488C9FF69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928460"/>
            <a:ext cx="10680474" cy="5588250"/>
          </a:xfrm>
        </p:spPr>
        <p:txBody>
          <a:bodyPr>
            <a:normAutofit lnSpcReduction="10000"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Working</a:t>
            </a:r>
          </a:p>
          <a:p>
            <a:pPr algn="just"/>
            <a:r>
              <a:rPr lang="en-IN" sz="1600" dirty="0" smtClean="0">
                <a:solidFill>
                  <a:schemeClr val="accent1"/>
                </a:solidFill>
              </a:rPr>
              <a:t>1.First </a:t>
            </a:r>
            <a:r>
              <a:rPr lang="en-IN" sz="1600" dirty="0">
                <a:solidFill>
                  <a:schemeClr val="accent1"/>
                </a:solidFill>
              </a:rPr>
              <a:t>we capture an images using camera module</a:t>
            </a:r>
            <a:r>
              <a:rPr lang="en-IN" sz="1600" dirty="0" smtClean="0">
                <a:solidFill>
                  <a:schemeClr val="accent1"/>
                </a:solidFill>
              </a:rPr>
              <a:t>.</a:t>
            </a:r>
          </a:p>
          <a:p>
            <a:pPr algn="just"/>
            <a:r>
              <a:rPr lang="en-IN" sz="1600" dirty="0" smtClean="0">
                <a:solidFill>
                  <a:schemeClr val="accent1"/>
                </a:solidFill>
              </a:rPr>
              <a:t>Then </a:t>
            </a:r>
            <a:r>
              <a:rPr lang="en-IN" sz="1600" dirty="0">
                <a:solidFill>
                  <a:schemeClr val="accent1"/>
                </a:solidFill>
              </a:rPr>
              <a:t>we extract the features of an </a:t>
            </a:r>
            <a:r>
              <a:rPr lang="en-IN" sz="1600" dirty="0" smtClean="0">
                <a:solidFill>
                  <a:schemeClr val="accent1"/>
                </a:solidFill>
              </a:rPr>
              <a:t>image.</a:t>
            </a:r>
          </a:p>
          <a:p>
            <a:pPr algn="just"/>
            <a:r>
              <a:rPr lang="en-IN" sz="1600" dirty="0" smtClean="0">
                <a:solidFill>
                  <a:schemeClr val="accent1"/>
                </a:solidFill>
              </a:rPr>
              <a:t>2.For </a:t>
            </a:r>
            <a:r>
              <a:rPr lang="en-IN" sz="1600" dirty="0">
                <a:solidFill>
                  <a:schemeClr val="accent1"/>
                </a:solidFill>
              </a:rPr>
              <a:t>the detection of object in real </a:t>
            </a:r>
            <a:r>
              <a:rPr lang="en-IN" sz="1600" dirty="0" smtClean="0">
                <a:solidFill>
                  <a:schemeClr val="accent1"/>
                </a:solidFill>
              </a:rPr>
              <a:t>time, </a:t>
            </a:r>
            <a:r>
              <a:rPr lang="en-IN" sz="1600" dirty="0">
                <a:solidFill>
                  <a:schemeClr val="accent1"/>
                </a:solidFill>
              </a:rPr>
              <a:t>we </a:t>
            </a:r>
            <a:r>
              <a:rPr lang="en-IN" sz="1600" dirty="0" smtClean="0">
                <a:solidFill>
                  <a:schemeClr val="accent1"/>
                </a:solidFill>
              </a:rPr>
              <a:t>use</a:t>
            </a:r>
          </a:p>
          <a:p>
            <a:pPr algn="just"/>
            <a:r>
              <a:rPr lang="en-IN" sz="1600" dirty="0" smtClean="0">
                <a:solidFill>
                  <a:schemeClr val="accent1"/>
                </a:solidFill>
              </a:rPr>
              <a:t>Raspberry </a:t>
            </a:r>
            <a:r>
              <a:rPr lang="en-IN" sz="1600" dirty="0">
                <a:solidFill>
                  <a:schemeClr val="accent1"/>
                </a:solidFill>
              </a:rPr>
              <a:t>Pi Camera Module V2 </a:t>
            </a:r>
            <a:r>
              <a:rPr lang="en-IN" sz="1600" dirty="0" smtClean="0">
                <a:solidFill>
                  <a:schemeClr val="accent1"/>
                </a:solidFill>
              </a:rPr>
              <a:t>which has </a:t>
            </a:r>
            <a:r>
              <a:rPr lang="en-IN" sz="1600" dirty="0">
                <a:solidFill>
                  <a:schemeClr val="accent1"/>
                </a:solidFill>
              </a:rPr>
              <a:t>8 </a:t>
            </a:r>
            <a:endParaRPr lang="en-IN" sz="1600" dirty="0" smtClean="0">
              <a:solidFill>
                <a:schemeClr val="accent1"/>
              </a:solidFill>
            </a:endParaRPr>
          </a:p>
          <a:p>
            <a:pPr algn="just"/>
            <a:r>
              <a:rPr lang="en-IN" sz="1600" dirty="0" smtClean="0">
                <a:solidFill>
                  <a:schemeClr val="accent1"/>
                </a:solidFill>
              </a:rPr>
              <a:t>megapixel </a:t>
            </a:r>
            <a:r>
              <a:rPr lang="en-IN" sz="1600" dirty="0">
                <a:solidFill>
                  <a:schemeClr val="accent1"/>
                </a:solidFill>
              </a:rPr>
              <a:t>native resolution which is </a:t>
            </a:r>
            <a:endParaRPr lang="en-IN" sz="1600" dirty="0" smtClean="0">
              <a:solidFill>
                <a:schemeClr val="accent1"/>
              </a:solidFill>
            </a:endParaRPr>
          </a:p>
          <a:p>
            <a:pPr algn="just"/>
            <a:r>
              <a:rPr lang="en-IN" sz="1600" dirty="0" smtClean="0">
                <a:solidFill>
                  <a:schemeClr val="accent1"/>
                </a:solidFill>
              </a:rPr>
              <a:t>connected to the Raspberry Pi board via a short</a:t>
            </a:r>
          </a:p>
          <a:p>
            <a:pPr algn="just"/>
            <a:r>
              <a:rPr lang="en-IN" sz="1600" dirty="0" smtClean="0">
                <a:solidFill>
                  <a:schemeClr val="accent1"/>
                </a:solidFill>
              </a:rPr>
              <a:t>ribbon cable.</a:t>
            </a:r>
          </a:p>
          <a:p>
            <a:pPr algn="just"/>
            <a:r>
              <a:rPr lang="en-IN" sz="1600" dirty="0">
                <a:solidFill>
                  <a:schemeClr val="accent1"/>
                </a:solidFill>
              </a:rPr>
              <a:t>3. For processing the image we use processor </a:t>
            </a:r>
            <a:r>
              <a:rPr lang="en-IN" sz="1600" dirty="0" smtClean="0">
                <a:solidFill>
                  <a:schemeClr val="accent1"/>
                </a:solidFill>
              </a:rPr>
              <a:t>name</a:t>
            </a:r>
          </a:p>
          <a:p>
            <a:pPr algn="just"/>
            <a:r>
              <a:rPr lang="en-IN" sz="1600" dirty="0" smtClean="0">
                <a:solidFill>
                  <a:schemeClr val="accent1"/>
                </a:solidFill>
              </a:rPr>
              <a:t> </a:t>
            </a:r>
            <a:r>
              <a:rPr lang="en-IN" sz="1600" dirty="0">
                <a:solidFill>
                  <a:schemeClr val="accent1"/>
                </a:solidFill>
              </a:rPr>
              <a:t>Raspberry Pi 3 Model </a:t>
            </a:r>
            <a:r>
              <a:rPr lang="en-IN" sz="1600" dirty="0" smtClean="0">
                <a:solidFill>
                  <a:schemeClr val="accent1"/>
                </a:solidFill>
              </a:rPr>
              <a:t>B.</a:t>
            </a:r>
          </a:p>
          <a:p>
            <a:pPr algn="just"/>
            <a:r>
              <a:rPr lang="en-IN" sz="1600" dirty="0">
                <a:solidFill>
                  <a:schemeClr val="accent1"/>
                </a:solidFill>
              </a:rPr>
              <a:t>4. We here detect an image with the help of camera and then process the image boundaries and detect object accordingly</a:t>
            </a:r>
            <a:r>
              <a:rPr lang="en-IN" sz="1600" dirty="0" smtClean="0">
                <a:solidFill>
                  <a:schemeClr val="accent1"/>
                </a:solidFill>
              </a:rPr>
              <a:t>.</a:t>
            </a:r>
          </a:p>
          <a:p>
            <a:pPr algn="just"/>
            <a:r>
              <a:rPr lang="en-IN" sz="1600" dirty="0" smtClean="0">
                <a:solidFill>
                  <a:schemeClr val="accent1"/>
                </a:solidFill>
              </a:rPr>
              <a:t>5.</a:t>
            </a:r>
            <a:r>
              <a:rPr lang="en-IN" sz="1600" dirty="0">
                <a:solidFill>
                  <a:schemeClr val="accent1"/>
                </a:solidFill>
              </a:rPr>
              <a:t> Here, we have used an YOLO V3 like algorithm for object </a:t>
            </a:r>
            <a:r>
              <a:rPr lang="en-IN" sz="1600" dirty="0" smtClean="0">
                <a:solidFill>
                  <a:schemeClr val="accent1"/>
                </a:solidFill>
              </a:rPr>
              <a:t>detection.</a:t>
            </a:r>
          </a:p>
          <a:p>
            <a:pPr algn="just"/>
            <a:r>
              <a:rPr lang="en-IN" sz="1600" dirty="0" smtClean="0">
                <a:solidFill>
                  <a:schemeClr val="accent1"/>
                </a:solidFill>
              </a:rPr>
              <a:t>6.The </a:t>
            </a:r>
            <a:r>
              <a:rPr lang="en-IN" sz="1600" dirty="0">
                <a:solidFill>
                  <a:schemeClr val="accent1"/>
                </a:solidFill>
              </a:rPr>
              <a:t>Audio System program is used to convert detected image into </a:t>
            </a:r>
            <a:r>
              <a:rPr lang="en-IN" sz="1600" dirty="0" smtClean="0">
                <a:solidFill>
                  <a:schemeClr val="accent1"/>
                </a:solidFill>
              </a:rPr>
              <a:t>audio, then </a:t>
            </a:r>
            <a:r>
              <a:rPr lang="en-IN" sz="1600" dirty="0">
                <a:solidFill>
                  <a:schemeClr val="accent1"/>
                </a:solidFill>
              </a:rPr>
              <a:t>object detected by system speech out by it’s name.</a:t>
            </a:r>
            <a:endParaRPr lang="en-IN" sz="1600" dirty="0" smtClean="0">
              <a:solidFill>
                <a:schemeClr val="accent1"/>
              </a:solidFill>
            </a:endParaRPr>
          </a:p>
          <a:p>
            <a:endParaRPr lang="en-IN" sz="1600" dirty="0" smtClean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solidFill>
                <a:schemeClr val="accent1"/>
              </a:solidFill>
            </a:endParaRPr>
          </a:p>
        </p:txBody>
      </p:sp>
      <p:pic>
        <p:nvPicPr>
          <p:cNvPr id="4" name="image2.jpeg">
            <a:extLst>
              <a:ext uri="{FF2B5EF4-FFF2-40B4-BE49-F238E27FC236}">
                <a16:creationId xmlns:a16="http://schemas.microsoft.com/office/drawing/2014/main" xmlns="" id="{617FA83F-B23C-42BA-ADE2-B5BECDF589D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40922" y="1066800"/>
            <a:ext cx="4819650" cy="3124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38765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0B97D61-64FD-4FA8-A051-385113C272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1" y="408215"/>
            <a:ext cx="11643859" cy="5382986"/>
          </a:xfrm>
        </p:spPr>
        <p:txBody>
          <a:bodyPr>
            <a:normAutofit/>
          </a:bodyPr>
          <a:lstStyle/>
          <a:p>
            <a:r>
              <a:rPr lang="en-US" sz="3200" dirty="0"/>
              <a:t>Raspberry Pi</a:t>
            </a:r>
          </a:p>
          <a:p>
            <a:r>
              <a:rPr lang="en-US" sz="2000" dirty="0"/>
              <a:t>Features</a:t>
            </a: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66725" algn="l"/>
                <a:tab pos="467360" algn="l"/>
              </a:tabLst>
            </a:pPr>
            <a:r>
              <a:rPr lang="en-US" sz="18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CPU: Quad-core 64-bit ARM Cortex A53 clocked at</a:t>
            </a:r>
            <a:r>
              <a:rPr lang="en-US" sz="1800" spc="25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1.2GHz</a:t>
            </a:r>
            <a:endParaRPr lang="en-IN" sz="1800" dirty="0">
              <a:solidFill>
                <a:schemeClr val="accent1"/>
              </a:solidFill>
              <a:effectLst/>
              <a:latin typeface="Times New Roman" panose="02020603050405020304" pitchFamily="18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342900" lvl="0" indent="-342900">
              <a:spcBef>
                <a:spcPts val="795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66725" algn="l"/>
                <a:tab pos="467360" algn="l"/>
              </a:tabLst>
            </a:pPr>
            <a:r>
              <a:rPr lang="en-US" sz="18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GPU: 400MHz Video Core IV</a:t>
            </a:r>
            <a:r>
              <a:rPr lang="en-US" sz="1800" spc="6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multimedia</a:t>
            </a:r>
            <a:endParaRPr lang="en-IN" sz="1800" dirty="0">
              <a:solidFill>
                <a:schemeClr val="accent1"/>
              </a:solidFill>
              <a:effectLst/>
              <a:latin typeface="Times New Roman" panose="02020603050405020304" pitchFamily="18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342900" lvl="0" indent="-342900">
              <a:spcBef>
                <a:spcPts val="79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66725" algn="l"/>
                <a:tab pos="467360" algn="l"/>
              </a:tabLst>
            </a:pPr>
            <a:r>
              <a:rPr lang="en-US" sz="18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Memory: 1GB LPDDR2-900 SDRAM</a:t>
            </a:r>
            <a:r>
              <a:rPr lang="en-US" sz="1800" spc="5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(i.e.900MHz)</a:t>
            </a:r>
            <a:endParaRPr lang="en-IN" sz="1800" dirty="0">
              <a:solidFill>
                <a:schemeClr val="accent1"/>
              </a:solidFill>
              <a:effectLst/>
              <a:latin typeface="Times New Roman" panose="02020603050405020304" pitchFamily="18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342900" lvl="0" indent="-342900">
              <a:spcBef>
                <a:spcPts val="81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66725" algn="l"/>
                <a:tab pos="467360" algn="l"/>
              </a:tabLst>
            </a:pPr>
            <a:r>
              <a:rPr lang="en-US" sz="18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USB</a:t>
            </a:r>
            <a:r>
              <a:rPr lang="en-US" sz="1800" spc="-2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ports:4</a:t>
            </a:r>
            <a:endParaRPr lang="en-IN" sz="1800" dirty="0">
              <a:solidFill>
                <a:schemeClr val="accent1"/>
              </a:solidFill>
              <a:effectLst/>
              <a:latin typeface="Times New Roman" panose="02020603050405020304" pitchFamily="18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342900" lvl="0" indent="-342900">
              <a:spcBef>
                <a:spcPts val="815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66725" algn="l"/>
                <a:tab pos="467360" algn="l"/>
              </a:tabLst>
            </a:pPr>
            <a:r>
              <a:rPr lang="en-US" sz="18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Video outputs: HDMI, composite video (PAL and NTSC) via 3.5</a:t>
            </a:r>
            <a:r>
              <a:rPr lang="en-US" sz="1800" spc="15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mmjack</a:t>
            </a:r>
            <a:endParaRPr lang="en-IN" sz="1800" dirty="0">
              <a:solidFill>
                <a:schemeClr val="accent1"/>
              </a:solidFill>
              <a:effectLst/>
              <a:latin typeface="Times New Roman" panose="02020603050405020304" pitchFamily="18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342900" lvl="0" indent="-342900">
              <a:spcBef>
                <a:spcPts val="815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66725" algn="l"/>
                <a:tab pos="467360" algn="l"/>
              </a:tabLst>
            </a:pPr>
            <a:r>
              <a:rPr lang="en-US" sz="18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Network: 10/100Mbps Ethernet and 802.11n</a:t>
            </a:r>
            <a:r>
              <a:rPr lang="en-US" sz="1800" spc="-25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WirelessLAN</a:t>
            </a:r>
            <a:endParaRPr lang="en-IN" sz="1800" dirty="0">
              <a:solidFill>
                <a:schemeClr val="accent1"/>
              </a:solidFill>
              <a:effectLst/>
              <a:latin typeface="Times New Roman" panose="02020603050405020304" pitchFamily="18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342900" lvl="0" indent="-342900">
              <a:spcBef>
                <a:spcPts val="795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66725" algn="l"/>
                <a:tab pos="467360" algn="l"/>
              </a:tabLst>
            </a:pPr>
            <a:r>
              <a:rPr lang="en-US" sz="18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Peripherals: 17 GPIO plus specific functions, and HAT</a:t>
            </a:r>
            <a:r>
              <a:rPr lang="en-US" sz="1800" spc="25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IDbus</a:t>
            </a:r>
            <a:endParaRPr lang="en-IN" sz="1800" dirty="0">
              <a:solidFill>
                <a:schemeClr val="accent1"/>
              </a:solidFill>
              <a:effectLst/>
              <a:latin typeface="Times New Roman" panose="02020603050405020304" pitchFamily="18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342900" lvl="0" indent="-342900">
              <a:spcBef>
                <a:spcPts val="81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66725" algn="l"/>
                <a:tab pos="467360" algn="l"/>
              </a:tabLst>
            </a:pPr>
            <a:r>
              <a:rPr lang="en-US" sz="18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Bluetooth:4.1</a:t>
            </a:r>
            <a:endParaRPr lang="en-IN" sz="1800" dirty="0">
              <a:solidFill>
                <a:schemeClr val="accent1"/>
              </a:solidFill>
              <a:effectLst/>
              <a:latin typeface="Times New Roman" panose="02020603050405020304" pitchFamily="18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342900" lvl="0" indent="-342900">
              <a:spcBef>
                <a:spcPts val="795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66725" algn="l"/>
                <a:tab pos="467360" algn="l"/>
              </a:tabLst>
            </a:pPr>
            <a:r>
              <a:rPr lang="en-US" sz="18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Power source: 5 V via MicroUSB or</a:t>
            </a:r>
            <a:r>
              <a:rPr lang="en-US" sz="1800" spc="-2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GPIOheader</a:t>
            </a:r>
            <a:endParaRPr lang="en-IN" sz="1800" dirty="0">
              <a:solidFill>
                <a:schemeClr val="accent1"/>
              </a:solidFill>
              <a:effectLst/>
              <a:latin typeface="Times New Roman" panose="02020603050405020304" pitchFamily="18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342900" lvl="0" indent="-342900">
              <a:spcBef>
                <a:spcPts val="815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66725" algn="l"/>
                <a:tab pos="467360" algn="l"/>
              </a:tabLst>
            </a:pPr>
            <a:r>
              <a:rPr lang="en-US" sz="18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Size: 85.60mm</a:t>
            </a:r>
            <a:r>
              <a:rPr lang="en-US" sz="1800" spc="-45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×56.5mm</a:t>
            </a:r>
            <a:endParaRPr lang="en-IN" sz="1800" dirty="0">
              <a:solidFill>
                <a:schemeClr val="accent1"/>
              </a:solidFill>
              <a:effectLst/>
              <a:latin typeface="Times New Roman" panose="02020603050405020304" pitchFamily="18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endParaRPr lang="en-IN" sz="20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1A4CBE38-D2A2-4663-B36A-344FCA45F915}"/>
              </a:ext>
            </a:extLst>
          </p:cNvPr>
          <p:cNvGrpSpPr>
            <a:grpSpLocks/>
          </p:cNvGrpSpPr>
          <p:nvPr/>
        </p:nvGrpSpPr>
        <p:grpSpPr bwMode="auto">
          <a:xfrm>
            <a:off x="8078788" y="1689100"/>
            <a:ext cx="3429001" cy="3479800"/>
            <a:chOff x="1192" y="261"/>
            <a:chExt cx="9563" cy="548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xmlns="" id="{3AF74BDF-26D2-4FD7-8CE4-70D5841268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2" y="261"/>
              <a:ext cx="9563" cy="5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xmlns="" id="{F8B845AA-64B9-4543-855B-792D294ED4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0" y="327"/>
              <a:ext cx="9345" cy="5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4785820F-D9BF-4DFC-AD3B-A255CDA82B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7" y="305"/>
              <a:ext cx="9390" cy="5310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273430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FFA7DC3-F955-42E1-A8CF-DF2FFA32C7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1" y="375557"/>
            <a:ext cx="10958059" cy="5812972"/>
          </a:xfrm>
        </p:spPr>
        <p:txBody>
          <a:bodyPr>
            <a:normAutofit/>
          </a:bodyPr>
          <a:lstStyle/>
          <a:p>
            <a:r>
              <a:rPr lang="en-US" sz="3200" dirty="0"/>
              <a:t>Camera Module</a:t>
            </a:r>
          </a:p>
          <a:p>
            <a:r>
              <a:rPr lang="en-US" sz="2000" dirty="0"/>
              <a:t>Features</a:t>
            </a:r>
          </a:p>
          <a:p>
            <a:pPr marL="342900" lvl="0" indent="-342900">
              <a:spcBef>
                <a:spcPts val="1565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66725" algn="l"/>
                <a:tab pos="46736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Fixed focus</a:t>
            </a:r>
            <a:r>
              <a:rPr lang="en-US" sz="1800" spc="7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lenson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-board</a:t>
            </a:r>
            <a:endParaRPr lang="en-IN" sz="1800" dirty="0">
              <a:effectLst/>
              <a:latin typeface="Times New Roman" panose="02020603050405020304" pitchFamily="18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342900" marR="469265" lvl="0" indent="-342900">
              <a:spcBef>
                <a:spcPts val="955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66725" algn="l"/>
                <a:tab pos="46736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Improved resolution - 8 megapixel native resolution sensor-capable of </a:t>
            </a:r>
          </a:p>
          <a:p>
            <a:pPr marR="469265" lvl="0">
              <a:spcBef>
                <a:spcPts val="955"/>
              </a:spcBef>
              <a:spcAft>
                <a:spcPts val="0"/>
              </a:spcAft>
              <a:buSzPts val="1000"/>
              <a:tabLst>
                <a:tab pos="466725" algn="l"/>
                <a:tab pos="467360" algn="l"/>
              </a:tabLst>
            </a:pPr>
            <a:r>
              <a:rPr lang="en-US" sz="1800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    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3280 x</a:t>
            </a:r>
            <a:r>
              <a:rPr lang="en-US" sz="1800" spc="-19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2464 pixel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staticimages</a:t>
            </a:r>
            <a:endParaRPr lang="en-IN" sz="1800" dirty="0">
              <a:effectLst/>
              <a:latin typeface="Times New Roman" panose="02020603050405020304" pitchFamily="18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342900" lvl="0" indent="-342900">
              <a:spcBef>
                <a:spcPts val="98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66725" algn="l"/>
                <a:tab pos="46736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Supports 1080p30, 720p60 and</a:t>
            </a:r>
            <a:r>
              <a:rPr lang="en-US" sz="1800" spc="3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640x480p90video</a:t>
            </a:r>
            <a:endParaRPr lang="en-IN" sz="1800" dirty="0">
              <a:effectLst/>
              <a:latin typeface="Times New Roman" panose="02020603050405020304" pitchFamily="18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342900" lvl="0" indent="-342900">
              <a:spcBef>
                <a:spcPts val="99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66725" algn="l"/>
                <a:tab pos="46736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Size 25mm x 23mm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x9mm</a:t>
            </a:r>
            <a:endParaRPr lang="en-IN" sz="1800" dirty="0">
              <a:effectLst/>
              <a:latin typeface="Times New Roman" panose="02020603050405020304" pitchFamily="18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342900" lvl="0" indent="-342900">
              <a:spcBef>
                <a:spcPts val="955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66725" algn="l"/>
                <a:tab pos="46736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Weight just over3g</a:t>
            </a:r>
            <a:endParaRPr lang="en-IN" sz="1800" dirty="0">
              <a:effectLst/>
              <a:latin typeface="Times New Roman" panose="02020603050405020304" pitchFamily="18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342900" lvl="0" indent="-342900">
              <a:spcBef>
                <a:spcPts val="985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66725" algn="l"/>
                <a:tab pos="46736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Connects to the Raspberry Pi board via a short ribbon</a:t>
            </a:r>
            <a:r>
              <a:rPr lang="en-US" sz="1800" spc="-4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cable(supplied)</a:t>
            </a:r>
            <a:endParaRPr lang="en-IN" sz="1800" dirty="0">
              <a:effectLst/>
              <a:latin typeface="Times New Roman" panose="02020603050405020304" pitchFamily="18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342900" marR="1183640" lvl="0" indent="-34290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66725" algn="l"/>
                <a:tab pos="46736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Camera 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v2 is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supported in the latest version of Raspbian , Raspberry Pi's preferred operating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system</a:t>
            </a:r>
            <a:endParaRPr lang="en-IN" sz="1800" dirty="0">
              <a:effectLst/>
              <a:latin typeface="Times New Roman" panose="02020603050405020304" pitchFamily="18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342900" marR="862330" lvl="0" indent="-342900">
              <a:spcBef>
                <a:spcPts val="97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66725" algn="l"/>
                <a:tab pos="46736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Uses the Sony IMX219PQ image sensor - high-speed video imaging and</a:t>
            </a:r>
            <a:r>
              <a:rPr lang="en-US" sz="1800" spc="-13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high sensitivity</a:t>
            </a:r>
            <a:endParaRPr lang="en-IN" sz="1800" dirty="0">
              <a:effectLst/>
              <a:latin typeface="Times New Roman" panose="02020603050405020304" pitchFamily="18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342900" marR="1119505" lvl="0" indent="-34290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66725" algn="l"/>
                <a:tab pos="46736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1.4m X 1.4m pixel with Omni BSI technology for high performance</a:t>
            </a:r>
            <a:r>
              <a:rPr lang="en-US" sz="1800" spc="-11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(high sensitivity, low</a:t>
            </a:r>
            <a:r>
              <a:rPr lang="en-US" sz="1800" spc="2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crosstalk)</a:t>
            </a:r>
          </a:p>
          <a:p>
            <a:pPr marL="342900" marR="1119505" lvl="0" indent="-34290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66725" algn="l"/>
                <a:tab pos="467360" algn="l"/>
              </a:tabLst>
            </a:pPr>
            <a:endParaRPr lang="en-IN" sz="1800" dirty="0">
              <a:effectLst/>
              <a:latin typeface="Times New Roman" panose="02020603050405020304" pitchFamily="18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endParaRPr lang="en-IN" sz="2000" dirty="0"/>
          </a:p>
        </p:txBody>
      </p:sp>
      <p:pic>
        <p:nvPicPr>
          <p:cNvPr id="4" name="image7.png">
            <a:extLst>
              <a:ext uri="{FF2B5EF4-FFF2-40B4-BE49-F238E27FC236}">
                <a16:creationId xmlns:a16="http://schemas.microsoft.com/office/drawing/2014/main" xmlns="" id="{1E5727AB-1F9B-47B4-A4CF-0324C55213B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69619" y="669471"/>
            <a:ext cx="3138170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732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CC6782A-8C76-4307-8C39-FBCFB56E84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1" y="293915"/>
            <a:ext cx="10631489" cy="5682342"/>
          </a:xfrm>
        </p:spPr>
        <p:txBody>
          <a:bodyPr/>
          <a:lstStyle/>
          <a:p>
            <a:r>
              <a:rPr lang="en-US" sz="3200" dirty="0"/>
              <a:t>Object Detection Algorithm</a:t>
            </a:r>
          </a:p>
          <a:p>
            <a:r>
              <a:rPr lang="en-US" sz="1800" dirty="0"/>
              <a:t>Features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The biggest advantage of using YOLO is it's superb speed and can process 45 frames per second.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This also understands generalized object representation.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Fast, good for real time processing.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Can be trained end to end to improve accuracy.</a:t>
            </a:r>
          </a:p>
          <a:p>
            <a:endParaRPr lang="en-IN" dirty="0"/>
          </a:p>
        </p:txBody>
      </p:sp>
      <p:pic>
        <p:nvPicPr>
          <p:cNvPr id="4" name="image8.jpeg">
            <a:extLst>
              <a:ext uri="{FF2B5EF4-FFF2-40B4-BE49-F238E27FC236}">
                <a16:creationId xmlns:a16="http://schemas.microsoft.com/office/drawing/2014/main" xmlns="" id="{C54602E1-3BE0-4977-8FCD-E03FB32F0EF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76300" y="3592285"/>
            <a:ext cx="10631489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302975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117</TotalTime>
  <Words>557</Words>
  <Application>Microsoft Office PowerPoint</Application>
  <PresentationFormat>Widescreen</PresentationFormat>
  <Paragraphs>86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Century Gothic</vt:lpstr>
      <vt:lpstr>Symbol</vt:lpstr>
      <vt:lpstr>Times New Roman</vt:lpstr>
      <vt:lpstr>Wingdings 3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Tarique</cp:lastModifiedBy>
  <cp:revision>7</cp:revision>
  <dcterms:created xsi:type="dcterms:W3CDTF">2021-12-30T07:02:26Z</dcterms:created>
  <dcterms:modified xsi:type="dcterms:W3CDTF">2021-12-31T06:02:16Z</dcterms:modified>
</cp:coreProperties>
</file>