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6" r:id="rId8"/>
    <p:sldId id="260" r:id="rId9"/>
    <p:sldId id="267" r:id="rId10"/>
    <p:sldId id="269" r:id="rId11"/>
    <p:sldId id="271" r:id="rId12"/>
    <p:sldId id="272" r:id="rId13"/>
    <p:sldId id="277" r:id="rId14"/>
    <p:sldId id="280" r:id="rId15"/>
    <p:sldId id="284" r:id="rId16"/>
    <p:sldId id="261" r:id="rId17"/>
    <p:sldId id="275" r:id="rId18"/>
    <p:sldId id="276" r:id="rId19"/>
    <p:sldId id="278" r:id="rId20"/>
    <p:sldId id="262" r:id="rId21"/>
    <p:sldId id="283" r:id="rId22"/>
    <p:sldId id="279" r:id="rId23"/>
    <p:sldId id="263" r:id="rId24"/>
    <p:sldId id="282" r:id="rId25"/>
    <p:sldId id="285" r:id="rId26"/>
    <p:sldId id="287" r:id="rId27"/>
    <p:sldId id="273" r:id="rId28"/>
    <p:sldId id="288" r:id="rId29"/>
  </p:sldIdLst>
  <p:sldSz cx="12192000" cy="6858000"/>
  <p:notesSz cx="6858000" cy="9144000"/>
  <p:custShowLst>
    <p:custShow name="재구성한 쇼 1" id="0">
      <p:sldLst>
        <p:sld r:id="rId2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EDED"/>
    <a:srgbClr val="76E6C9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3456F-CD28-4D94-8D1E-C5662B50A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AAB9E1-0312-4911-A26D-A1EEFE59C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9D06F-7F22-4C6B-8721-2410B4FB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7DBB-A6C3-4402-AB16-E1989C992BF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90D42-8268-43E6-8F88-A7B9F2DF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59FC51-5753-4C14-B8BF-1130675A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3581-A55F-424D-986E-B87F0E478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8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A0554-001F-4F05-B5DA-AFD1C520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7E0AEF-151A-47B8-9351-12E932EA3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DBD692-A19A-460F-8BFC-0F3694BF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7DBB-A6C3-4402-AB16-E1989C992BF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26919-59CA-43B6-997C-545BBBF5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4FD8C-7D72-4695-AAB9-D843F8EE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3581-A55F-424D-986E-B87F0E478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47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6A20AA-5C8C-4B86-9BAF-77482CA5C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CD7595-E040-45E3-BD52-A43C5F3C6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6F2F3-A66D-4C2E-909D-89A00DA5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7DBB-A6C3-4402-AB16-E1989C992BF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FDE77F-FE3A-41F2-86A7-0D861CE6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696C1-E93C-4260-827C-669B7BDA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3581-A55F-424D-986E-B87F0E478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17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50554-9817-4261-9DB9-03DF0FB1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4D3B5-EEA9-48DC-B0CC-B39B837BE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03629-FF67-40DA-BE3E-82BBD562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7DBB-A6C3-4402-AB16-E1989C992BF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11C1A-EAFE-4FC8-A8B7-4D47BC63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E928F-B0F3-4193-8F2D-BCC3C0BC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3581-A55F-424D-986E-B87F0E478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97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F07A9-F3F6-47DF-851A-F82C7DE8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C06919-059B-4D2A-A13C-14058D7CB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7C4AB-3238-44E2-91A8-993FCD0F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7DBB-A6C3-4402-AB16-E1989C992BF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CB3A34-5441-43AA-92DA-547715F1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2914F-C3C7-4B6B-B9B0-38019C66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3581-A55F-424D-986E-B87F0E478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0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914F1-A6E4-4464-8281-B297F3A1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593A0-16C3-44E3-B398-2E6E9D4F9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6B113-148D-47FB-8E1B-B018D1769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7B06F9-3DED-4104-A7CF-C8C209DF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7DBB-A6C3-4402-AB16-E1989C992BF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515D7D-759A-4C9F-AF51-3A7DF670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419CBE-E672-41C0-976E-583FC10B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3581-A55F-424D-986E-B87F0E478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15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72237-038B-4BCC-A197-417F3263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FE69C0-1FD5-48A8-8C2B-A4741E922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3DD2D9-130E-4DCE-829F-B2510A21C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89222D-6891-4720-BCCD-345F400AC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EAA361-40B8-4707-ABCB-901C5C4C5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DF438B-D26C-4F95-9C63-1C65BED2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7DBB-A6C3-4402-AB16-E1989C992BF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11E8B4-9C7D-40F9-80CB-5C8C7DD8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5E92B5-6DE9-4C30-9234-BE4C3951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3581-A55F-424D-986E-B87F0E478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8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A7EC8-0506-47FC-B464-6E189E2B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FEF498-929B-4A9A-A3CC-12CA2293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7DBB-A6C3-4402-AB16-E1989C992BF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A547D7-36FD-4AE9-8623-2C10D4C4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CA43A7-5713-4779-915D-7EE692E3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3581-A55F-424D-986E-B87F0E478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6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FA99E6-5463-4576-8372-9AC5F991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7DBB-A6C3-4402-AB16-E1989C992BF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092918-3388-4738-90BB-22B3FF1C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1EB003-51A0-4919-B8B5-926DCB8D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3581-A55F-424D-986E-B87F0E478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5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3ACEE-E7E7-4B56-AED7-01FF440C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B4AED4-B289-4774-90F2-F8E489866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21DB0D-2050-4753-944E-3112E75ED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8D55BD-F738-4B88-8819-C20F2E50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7DBB-A6C3-4402-AB16-E1989C992BF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93F5FA-119C-45F5-8094-BC8E2BA2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EC42CF-07AE-4213-AA48-7CFDE195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3581-A55F-424D-986E-B87F0E478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77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75945-3227-45A2-9955-5C62B36F4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704676-66D4-41C5-B249-333E1BDB0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9E24C6-C8F9-434B-B517-6B065FF4E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A24CEB-6BD9-47E1-BBC8-641295F3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7DBB-A6C3-4402-AB16-E1989C992BF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B337BD-CE4A-492D-9A3D-9EE3AFBC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B6DE9F-4915-42EA-A3CC-9F19F209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3581-A55F-424D-986E-B87F0E478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73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15A8A8-14F9-40C6-B382-DBEF94A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6A11EA-35B8-4D40-B4B7-80455419D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94EE3-678C-4DFF-9888-4DD931E65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B7DBB-A6C3-4402-AB16-E1989C992BF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0FB25D-1042-4D71-8342-191D65BE5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9E3B3-6890-4CE5-8086-EDE5740D0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03581-A55F-424D-986E-B87F0E478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7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ulldress.daegu.go.kr/size.do#tab-2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microsoft.com/office/2007/relationships/hdphoto" Target="../media/hdphoto1.wdp"/><Relationship Id="rId7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daum.net/_blog/BlogTypeView.do?blogid=0bnfQ&amp;articleno=87&amp;categoryId=6&amp;regdt=20150809182056" TargetMode="External"/><Relationship Id="rId5" Type="http://schemas.openxmlformats.org/officeDocument/2006/relationships/image" Target="../media/image13.jpg"/><Relationship Id="rId10" Type="http://schemas.openxmlformats.org/officeDocument/2006/relationships/hyperlink" Target="https://brunch.co.kr/@patros/9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www.tisys.co.kr/sub1_2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www.suitline.co.kr/" TargetMode="Externa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upsquare.co.kr/bbs/board.php?bo_table=info&amp;wr_id=69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A3CDDBA1-63B4-467D-A077-AFD18DD57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BB9CF1-2E32-447A-A2B2-00355A59A3B1}"/>
              </a:ext>
            </a:extLst>
          </p:cNvPr>
          <p:cNvSpPr/>
          <p:nvPr/>
        </p:nvSpPr>
        <p:spPr>
          <a:xfrm>
            <a:off x="618485" y="403121"/>
            <a:ext cx="7099844" cy="5004997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FC91448-AF33-4B12-8725-CACB04522C3E}"/>
              </a:ext>
            </a:extLst>
          </p:cNvPr>
          <p:cNvGrpSpPr/>
          <p:nvPr/>
        </p:nvGrpSpPr>
        <p:grpSpPr>
          <a:xfrm>
            <a:off x="1429953" y="1302372"/>
            <a:ext cx="4999244" cy="4880098"/>
            <a:chOff x="3629891" y="595745"/>
            <a:chExt cx="4999244" cy="550025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6CD28F1-6A0D-463A-8135-BBC221D8741E}"/>
                </a:ext>
              </a:extLst>
            </p:cNvPr>
            <p:cNvSpPr/>
            <p:nvPr/>
          </p:nvSpPr>
          <p:spPr>
            <a:xfrm>
              <a:off x="3629891" y="595745"/>
              <a:ext cx="4835236" cy="5334000"/>
            </a:xfrm>
            <a:prstGeom prst="rect">
              <a:avLst/>
            </a:prstGeom>
            <a:noFill/>
            <a:ln w="57150"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FF0645E-2B46-4215-A9B4-504FC76EFB58}"/>
                </a:ext>
              </a:extLst>
            </p:cNvPr>
            <p:cNvSpPr/>
            <p:nvPr/>
          </p:nvSpPr>
          <p:spPr>
            <a:xfrm>
              <a:off x="3793899" y="762000"/>
              <a:ext cx="4835236" cy="5334000"/>
            </a:xfrm>
            <a:prstGeom prst="rect">
              <a:avLst/>
            </a:prstGeom>
            <a:noFill/>
            <a:ln w="57150">
              <a:solidFill>
                <a:srgbClr val="41CE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E2094A-B528-4426-98E3-1BB16F2E0564}"/>
              </a:ext>
            </a:extLst>
          </p:cNvPr>
          <p:cNvSpPr/>
          <p:nvPr/>
        </p:nvSpPr>
        <p:spPr>
          <a:xfrm>
            <a:off x="1243370" y="2468539"/>
            <a:ext cx="4563832" cy="1347637"/>
          </a:xfrm>
          <a:prstGeom prst="rect">
            <a:avLst/>
          </a:prstGeom>
          <a:noFill/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사업계획서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8418E88-151F-4BBD-A8C7-14FA874FD63F}"/>
              </a:ext>
            </a:extLst>
          </p:cNvPr>
          <p:cNvCxnSpPr>
            <a:cxnSpLocks/>
          </p:cNvCxnSpPr>
          <p:nvPr/>
        </p:nvCxnSpPr>
        <p:spPr>
          <a:xfrm>
            <a:off x="0" y="3668666"/>
            <a:ext cx="695739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CACF5B5-12EF-43B0-99FD-6A593201C356}"/>
              </a:ext>
            </a:extLst>
          </p:cNvPr>
          <p:cNvSpPr txBox="1"/>
          <p:nvPr/>
        </p:nvSpPr>
        <p:spPr>
          <a:xfrm>
            <a:off x="3626537" y="4116753"/>
            <a:ext cx="306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1312061 </a:t>
            </a:r>
            <a:r>
              <a:rPr lang="ko-KR" altLang="en-US" dirty="0">
                <a:solidFill>
                  <a:schemeClr val="bg1"/>
                </a:solidFill>
              </a:rPr>
              <a:t>박상현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오후반 </a:t>
            </a:r>
            <a:r>
              <a:rPr lang="en-US" altLang="ko-KR" dirty="0">
                <a:solidFill>
                  <a:schemeClr val="bg1"/>
                </a:solidFill>
              </a:rPr>
              <a:t>IT</a:t>
            </a:r>
            <a:r>
              <a:rPr lang="ko-KR" altLang="en-US" dirty="0">
                <a:solidFill>
                  <a:schemeClr val="bg1"/>
                </a:solidFill>
              </a:rPr>
              <a:t>창업과 실무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EAE0BD-B36C-4107-A2AD-CBF341762BAA}"/>
              </a:ext>
            </a:extLst>
          </p:cNvPr>
          <p:cNvSpPr/>
          <p:nvPr/>
        </p:nvSpPr>
        <p:spPr>
          <a:xfrm>
            <a:off x="57469" y="3506223"/>
            <a:ext cx="5105561" cy="1867390"/>
          </a:xfrm>
          <a:prstGeom prst="rect">
            <a:avLst/>
          </a:prstGeom>
          <a:noFill/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Bell MT" panose="02020503060305020303" pitchFamily="18" charset="0"/>
              </a:rPr>
              <a:t>Online</a:t>
            </a:r>
          </a:p>
          <a:p>
            <a:pPr algn="ctr"/>
            <a:r>
              <a:rPr lang="en-US" altLang="ko-KR" sz="2000" dirty="0" err="1">
                <a:latin typeface="Bell MT" panose="02020503060305020303" pitchFamily="18" charset="0"/>
              </a:rPr>
              <a:t>Customising</a:t>
            </a:r>
            <a:endParaRPr lang="en-US" altLang="ko-KR" sz="2000" dirty="0">
              <a:latin typeface="Bell MT" panose="02020503060305020303" pitchFamily="18" charset="0"/>
            </a:endParaRPr>
          </a:p>
          <a:p>
            <a:pPr algn="ctr"/>
            <a:r>
              <a:rPr lang="en-US" altLang="ko-KR" sz="2000" dirty="0">
                <a:latin typeface="Bell MT" panose="02020503060305020303" pitchFamily="18" charset="0"/>
              </a:rPr>
              <a:t>Suit</a:t>
            </a:r>
            <a:endParaRPr lang="ko-KR" altLang="en-US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4697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4CA899E-8ADF-4794-B39F-19769D8DF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8"/>
            <a:ext cx="12192000" cy="68580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0B902D-226C-4B5B-BAE5-208248C99481}"/>
              </a:ext>
            </a:extLst>
          </p:cNvPr>
          <p:cNvSpPr/>
          <p:nvPr/>
        </p:nvSpPr>
        <p:spPr>
          <a:xfrm>
            <a:off x="250406" y="1011369"/>
            <a:ext cx="11466106" cy="5573345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4D262D2-E5E4-48C4-BB5F-4D77176FAF52}"/>
              </a:ext>
            </a:extLst>
          </p:cNvPr>
          <p:cNvGrpSpPr/>
          <p:nvPr/>
        </p:nvGrpSpPr>
        <p:grpSpPr>
          <a:xfrm>
            <a:off x="250406" y="164900"/>
            <a:ext cx="2309647" cy="614799"/>
            <a:chOff x="250406" y="164900"/>
            <a:chExt cx="2309647" cy="6147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131394C-833F-4E65-9337-293BDC8C500F}"/>
                </a:ext>
              </a:extLst>
            </p:cNvPr>
            <p:cNvSpPr/>
            <p:nvPr/>
          </p:nvSpPr>
          <p:spPr>
            <a:xfrm>
              <a:off x="250406" y="164900"/>
              <a:ext cx="2248752" cy="568149"/>
            </a:xfrm>
            <a:prstGeom prst="rect">
              <a:avLst/>
            </a:prstGeom>
            <a:noFill/>
            <a:ln w="19050">
              <a:solidFill>
                <a:srgbClr val="76E6C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3.</a:t>
              </a:r>
              <a:r>
                <a:rPr lang="ko-KR" altLang="en-US" sz="2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전략수립</a:t>
              </a:r>
              <a:endPara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36BE67F-8961-48DF-A6B5-506576E405FA}"/>
                </a:ext>
              </a:extLst>
            </p:cNvPr>
            <p:cNvSpPr/>
            <p:nvPr/>
          </p:nvSpPr>
          <p:spPr>
            <a:xfrm>
              <a:off x="311301" y="211550"/>
              <a:ext cx="2248752" cy="568149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Bell MT" panose="02020503060305020303" pitchFamily="18" charset="0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25C698-4AE5-48B8-885A-0E81B10DACEB}"/>
              </a:ext>
            </a:extLst>
          </p:cNvPr>
          <p:cNvSpPr/>
          <p:nvPr/>
        </p:nvSpPr>
        <p:spPr>
          <a:xfrm>
            <a:off x="609056" y="1351527"/>
            <a:ext cx="2670703" cy="52638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/>
              <a:t>기술개요</a:t>
            </a:r>
            <a:endParaRPr lang="ko-KR" altLang="en-US" sz="36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8EB8DB-B668-4F6C-8D09-FA580A5CC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9285"/>
            <a:ext cx="1351722" cy="51542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BD66FC-6B5B-432F-9B07-60B6D5B375C1}"/>
              </a:ext>
            </a:extLst>
          </p:cNvPr>
          <p:cNvSpPr/>
          <p:nvPr/>
        </p:nvSpPr>
        <p:spPr>
          <a:xfrm>
            <a:off x="675861" y="2033758"/>
            <a:ext cx="5478334" cy="73289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브랜드 유통  </a:t>
            </a:r>
            <a:r>
              <a:rPr lang="en-US" altLang="ko-KR" sz="2000" b="1">
                <a:solidFill>
                  <a:schemeClr val="bg1"/>
                </a:solidFill>
              </a:rPr>
              <a:t>+ </a:t>
            </a:r>
            <a:r>
              <a:rPr lang="ko-KR" altLang="en-US" sz="2000" b="1">
                <a:solidFill>
                  <a:schemeClr val="bg1"/>
                </a:solidFill>
              </a:rPr>
              <a:t>아웃소싱 </a:t>
            </a:r>
            <a:r>
              <a:rPr lang="en-US" altLang="ko-KR" sz="2000" b="1">
                <a:solidFill>
                  <a:schemeClr val="bg1"/>
                </a:solidFill>
              </a:rPr>
              <a:t>= </a:t>
            </a:r>
            <a:r>
              <a:rPr lang="ko-KR" altLang="en-US" sz="2000" b="1">
                <a:solidFill>
                  <a:schemeClr val="bg1"/>
                </a:solidFill>
              </a:rPr>
              <a:t>온라인 맞춤정장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203442-ADEB-469B-AA7F-1938C9DAE9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206" y="2922011"/>
            <a:ext cx="7421011" cy="23625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D6A9FE-3580-4182-BDDF-6F7960E79424}"/>
              </a:ext>
            </a:extLst>
          </p:cNvPr>
          <p:cNvSpPr/>
          <p:nvPr/>
        </p:nvSpPr>
        <p:spPr>
          <a:xfrm>
            <a:off x="4051215" y="5439899"/>
            <a:ext cx="4798991" cy="73289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구상하는 온라인마켓의 유통형태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950A2-6E4E-4A14-987A-DA205254E13E}"/>
              </a:ext>
            </a:extLst>
          </p:cNvPr>
          <p:cNvSpPr txBox="1"/>
          <p:nvPr/>
        </p:nvSpPr>
        <p:spPr>
          <a:xfrm>
            <a:off x="9346208" y="5385406"/>
            <a:ext cx="1630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2">
                    <a:lumMod val="75000"/>
                  </a:schemeClr>
                </a:solidFill>
              </a:rPr>
              <a:t>직접만듬</a:t>
            </a:r>
          </a:p>
        </p:txBody>
      </p:sp>
    </p:spTree>
    <p:extLst>
      <p:ext uri="{BB962C8B-B14F-4D97-AF65-F5344CB8AC3E}">
        <p14:creationId xmlns:p14="http://schemas.microsoft.com/office/powerpoint/2010/main" val="39079426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6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4CA899E-8ADF-4794-B39F-19769D8DF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8"/>
            <a:ext cx="12192000" cy="68580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0B902D-226C-4B5B-BAE5-208248C99481}"/>
              </a:ext>
            </a:extLst>
          </p:cNvPr>
          <p:cNvSpPr/>
          <p:nvPr/>
        </p:nvSpPr>
        <p:spPr>
          <a:xfrm>
            <a:off x="250406" y="1011369"/>
            <a:ext cx="11466106" cy="5573345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4D262D2-E5E4-48C4-BB5F-4D77176FAF52}"/>
              </a:ext>
            </a:extLst>
          </p:cNvPr>
          <p:cNvGrpSpPr/>
          <p:nvPr/>
        </p:nvGrpSpPr>
        <p:grpSpPr>
          <a:xfrm>
            <a:off x="250406" y="164900"/>
            <a:ext cx="2309647" cy="614799"/>
            <a:chOff x="250406" y="164900"/>
            <a:chExt cx="2309647" cy="6147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131394C-833F-4E65-9337-293BDC8C500F}"/>
                </a:ext>
              </a:extLst>
            </p:cNvPr>
            <p:cNvSpPr/>
            <p:nvPr/>
          </p:nvSpPr>
          <p:spPr>
            <a:xfrm>
              <a:off x="250406" y="164900"/>
              <a:ext cx="2248752" cy="568149"/>
            </a:xfrm>
            <a:prstGeom prst="rect">
              <a:avLst/>
            </a:prstGeom>
            <a:noFill/>
            <a:ln w="19050">
              <a:solidFill>
                <a:srgbClr val="76E6C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3.</a:t>
              </a:r>
              <a:r>
                <a:rPr lang="ko-KR" altLang="en-US" sz="2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전략수립</a:t>
              </a:r>
              <a:endPara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36BE67F-8961-48DF-A6B5-506576E405FA}"/>
                </a:ext>
              </a:extLst>
            </p:cNvPr>
            <p:cNvSpPr/>
            <p:nvPr/>
          </p:nvSpPr>
          <p:spPr>
            <a:xfrm>
              <a:off x="311301" y="211550"/>
              <a:ext cx="2248752" cy="568149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Bell MT" panose="02020503060305020303" pitchFamily="18" charset="0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25C698-4AE5-48B8-885A-0E81B10DACEB}"/>
              </a:ext>
            </a:extLst>
          </p:cNvPr>
          <p:cNvSpPr/>
          <p:nvPr/>
        </p:nvSpPr>
        <p:spPr>
          <a:xfrm>
            <a:off x="609056" y="1351527"/>
            <a:ext cx="3207570" cy="52638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/>
              <a:t>상세기술개요</a:t>
            </a:r>
            <a:endParaRPr lang="ko-KR" altLang="en-US" sz="36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8EB8DB-B668-4F6C-8D09-FA580A5CC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9285"/>
            <a:ext cx="1351722" cy="51542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2990D75-7B85-4FA7-A627-2131BF001BE7}"/>
              </a:ext>
            </a:extLst>
          </p:cNvPr>
          <p:cNvGrpSpPr/>
          <p:nvPr/>
        </p:nvGrpSpPr>
        <p:grpSpPr>
          <a:xfrm>
            <a:off x="1301863" y="2156230"/>
            <a:ext cx="8789665" cy="3350243"/>
            <a:chOff x="1301863" y="2156230"/>
            <a:chExt cx="8789665" cy="335024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7F2346D-F486-4578-BE65-A87F0EC13AD4}"/>
                </a:ext>
              </a:extLst>
            </p:cNvPr>
            <p:cNvGrpSpPr/>
            <p:nvPr/>
          </p:nvGrpSpPr>
          <p:grpSpPr>
            <a:xfrm>
              <a:off x="1301863" y="2288086"/>
              <a:ext cx="1603842" cy="3101316"/>
              <a:chOff x="2269271" y="3696142"/>
              <a:chExt cx="1603842" cy="3101316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1D3FAFE-1925-4B47-A3A5-395BC2F302C2}"/>
                  </a:ext>
                </a:extLst>
              </p:cNvPr>
              <p:cNvSpPr/>
              <p:nvPr/>
            </p:nvSpPr>
            <p:spPr>
              <a:xfrm>
                <a:off x="2275895" y="3696142"/>
                <a:ext cx="1597217" cy="409311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>
                    <a:solidFill>
                      <a:schemeClr val="bg1"/>
                    </a:solidFill>
                  </a:rPr>
                  <a:t>1.</a:t>
                </a:r>
                <a:r>
                  <a:rPr lang="ko-KR" altLang="en-US" sz="2000" b="1">
                    <a:solidFill>
                      <a:schemeClr val="bg1"/>
                    </a:solidFill>
                  </a:rPr>
                  <a:t>주문과정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126E173-AA6F-4B6A-B1D1-0FD298F400E8}"/>
                  </a:ext>
                </a:extLst>
              </p:cNvPr>
              <p:cNvSpPr/>
              <p:nvPr/>
            </p:nvSpPr>
            <p:spPr>
              <a:xfrm>
                <a:off x="2275896" y="4660482"/>
                <a:ext cx="1597217" cy="409311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>
                    <a:solidFill>
                      <a:schemeClr val="bg1"/>
                    </a:solidFill>
                  </a:rPr>
                  <a:t>2.</a:t>
                </a:r>
                <a:r>
                  <a:rPr lang="ko-KR" altLang="en-US" sz="2000" b="1">
                    <a:solidFill>
                      <a:schemeClr val="bg1"/>
                    </a:solidFill>
                  </a:rPr>
                  <a:t>아웃소싱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7E20AD0-3CD4-48FF-A84C-B0C191302186}"/>
                  </a:ext>
                </a:extLst>
              </p:cNvPr>
              <p:cNvSpPr/>
              <p:nvPr/>
            </p:nvSpPr>
            <p:spPr>
              <a:xfrm>
                <a:off x="2269271" y="5479969"/>
                <a:ext cx="1597217" cy="409311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>
                    <a:solidFill>
                      <a:schemeClr val="bg1"/>
                    </a:solidFill>
                  </a:rPr>
                  <a:t>3.</a:t>
                </a:r>
                <a:r>
                  <a:rPr lang="ko-KR" altLang="en-US" sz="2000" b="1">
                    <a:solidFill>
                      <a:schemeClr val="bg1"/>
                    </a:solidFill>
                  </a:rPr>
                  <a:t>검수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B003644-F42B-4F81-AAFE-E10F5F33D182}"/>
                  </a:ext>
                </a:extLst>
              </p:cNvPr>
              <p:cNvSpPr/>
              <p:nvPr/>
            </p:nvSpPr>
            <p:spPr>
              <a:xfrm>
                <a:off x="2275895" y="6388147"/>
                <a:ext cx="1597217" cy="409311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>
                    <a:solidFill>
                      <a:schemeClr val="bg1"/>
                    </a:solidFill>
                  </a:rPr>
                  <a:t>4.</a:t>
                </a:r>
                <a:r>
                  <a:rPr lang="ko-KR" altLang="en-US" sz="2000" b="1">
                    <a:solidFill>
                      <a:schemeClr val="bg1"/>
                    </a:solidFill>
                  </a:rPr>
                  <a:t>배송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E6F0820-6431-4E16-8BCE-53F83F567DB2}"/>
                </a:ext>
              </a:extLst>
            </p:cNvPr>
            <p:cNvSpPr/>
            <p:nvPr/>
          </p:nvSpPr>
          <p:spPr>
            <a:xfrm>
              <a:off x="2948938" y="2156230"/>
              <a:ext cx="7135965" cy="708990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>
                  <a:solidFill>
                    <a:schemeClr val="bg1"/>
                  </a:solidFill>
                </a:rPr>
                <a:t>사이트 접속</a:t>
              </a:r>
              <a:r>
                <a:rPr lang="en-US" altLang="ko-KR" sz="1600" b="1">
                  <a:solidFill>
                    <a:schemeClr val="bg1"/>
                  </a:solidFill>
                </a:rPr>
                <a:t> 	</a:t>
              </a:r>
              <a:r>
                <a:rPr lang="ko-KR" altLang="en-US" sz="1600" b="1">
                  <a:solidFill>
                    <a:schemeClr val="bg1"/>
                  </a:solidFill>
                </a:rPr>
                <a:t>원단 선택</a:t>
              </a:r>
              <a:r>
                <a:rPr lang="en-US" altLang="ko-KR" sz="1600" b="1">
                  <a:solidFill>
                    <a:schemeClr val="bg1"/>
                  </a:solidFill>
                </a:rPr>
                <a:t>		</a:t>
              </a:r>
              <a:r>
                <a:rPr lang="ko-KR" altLang="en-US" sz="1600" b="1">
                  <a:solidFill>
                    <a:schemeClr val="bg1"/>
                  </a:solidFill>
                </a:rPr>
                <a:t>사이즈 측정 기준 설명</a:t>
              </a:r>
              <a:endParaRPr lang="en-US" altLang="ko-KR" sz="1600" b="1">
                <a:solidFill>
                  <a:schemeClr val="bg1"/>
                </a:solidFill>
              </a:endParaRPr>
            </a:p>
            <a:p>
              <a:r>
                <a:rPr lang="ko-KR" altLang="en-US" sz="1600" b="1">
                  <a:solidFill>
                    <a:schemeClr val="bg1"/>
                  </a:solidFill>
                </a:rPr>
                <a:t>원하는 피팅 선택</a:t>
              </a:r>
              <a:r>
                <a:rPr lang="en-US" altLang="ko-KR" sz="1600" b="1">
                  <a:solidFill>
                    <a:schemeClr val="bg1"/>
                  </a:solidFill>
                </a:rPr>
                <a:t>	     </a:t>
              </a:r>
              <a:r>
                <a:rPr lang="ko-KR" altLang="en-US" sz="1600" b="1">
                  <a:solidFill>
                    <a:schemeClr val="bg1"/>
                  </a:solidFill>
                </a:rPr>
                <a:t>커스텀마이즈 형태의 상세치수 등록</a:t>
              </a:r>
              <a:r>
                <a:rPr lang="en-US" altLang="ko-KR" sz="1600" b="1">
                  <a:solidFill>
                    <a:schemeClr val="bg1"/>
                  </a:solidFill>
                </a:rPr>
                <a:t>   </a:t>
              </a:r>
              <a:r>
                <a:rPr lang="ko-KR" altLang="en-US" sz="1600" b="1">
                  <a:solidFill>
                    <a:schemeClr val="bg1"/>
                  </a:solidFill>
                </a:rPr>
                <a:t>     주문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8BAE9E3-17C9-4404-BD8D-39188739017F}"/>
                </a:ext>
              </a:extLst>
            </p:cNvPr>
            <p:cNvSpPr/>
            <p:nvPr/>
          </p:nvSpPr>
          <p:spPr>
            <a:xfrm>
              <a:off x="2948938" y="3087296"/>
              <a:ext cx="7135965" cy="658441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>
                  <a:solidFill>
                    <a:schemeClr val="bg1"/>
                  </a:solidFill>
                </a:rPr>
                <a:t>주문받은 데이터 전송 </a:t>
              </a:r>
              <a:r>
                <a:rPr lang="en-US" altLang="ko-KR" sz="1600" b="1">
                  <a:solidFill>
                    <a:schemeClr val="bg1"/>
                  </a:solidFill>
                </a:rPr>
                <a:t>	    </a:t>
              </a:r>
              <a:r>
                <a:rPr lang="ko-KR" altLang="en-US" sz="1600" b="1">
                  <a:solidFill>
                    <a:schemeClr val="bg1"/>
                  </a:solidFill>
                </a:rPr>
                <a:t>가공</a:t>
              </a:r>
              <a:r>
                <a:rPr lang="en-US" altLang="ko-KR" sz="1600" b="1">
                  <a:solidFill>
                    <a:schemeClr val="bg1"/>
                  </a:solidFill>
                </a:rPr>
                <a:t>		</a:t>
              </a:r>
              <a:r>
                <a:rPr lang="ko-KR" altLang="en-US" sz="1600" b="1">
                  <a:solidFill>
                    <a:schemeClr val="bg1"/>
                  </a:solidFill>
                </a:rPr>
                <a:t> 검수</a:t>
              </a:r>
              <a:r>
                <a:rPr lang="en-US" altLang="ko-KR" sz="1600" b="1">
                  <a:solidFill>
                    <a:schemeClr val="bg1"/>
                  </a:solidFill>
                </a:rPr>
                <a:t>(1</a:t>
              </a:r>
              <a:r>
                <a:rPr lang="ko-KR" altLang="en-US" sz="1600" b="1">
                  <a:solidFill>
                    <a:schemeClr val="bg1"/>
                  </a:solidFill>
                </a:rPr>
                <a:t>차</a:t>
              </a:r>
              <a:r>
                <a:rPr lang="en-US" altLang="ko-KR" sz="1600" b="1">
                  <a:solidFill>
                    <a:schemeClr val="bg1"/>
                  </a:solidFill>
                </a:rPr>
                <a:t>)</a:t>
              </a:r>
              <a:r>
                <a:rPr lang="ko-KR" altLang="en-US" sz="1600" b="1">
                  <a:solidFill>
                    <a:schemeClr val="bg1"/>
                  </a:solidFill>
                </a:rPr>
                <a:t> 후 상품전달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0F84697-CE77-43F0-AB56-D4CCCBAC1CBD}"/>
                </a:ext>
              </a:extLst>
            </p:cNvPr>
            <p:cNvSpPr/>
            <p:nvPr/>
          </p:nvSpPr>
          <p:spPr>
            <a:xfrm>
              <a:off x="2955563" y="3967549"/>
              <a:ext cx="7135965" cy="658441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	</a:t>
              </a:r>
              <a:r>
                <a:rPr lang="ko-KR" altLang="en-US" sz="1600" b="1">
                  <a:solidFill>
                    <a:schemeClr val="bg1"/>
                  </a:solidFill>
                </a:rPr>
                <a:t>검수</a:t>
              </a:r>
              <a:r>
                <a:rPr lang="en-US" altLang="ko-KR" sz="1600" b="1">
                  <a:solidFill>
                    <a:schemeClr val="bg1"/>
                  </a:solidFill>
                </a:rPr>
                <a:t>(2</a:t>
              </a:r>
              <a:r>
                <a:rPr lang="ko-KR" altLang="en-US" sz="1600" b="1">
                  <a:solidFill>
                    <a:schemeClr val="bg1"/>
                  </a:solidFill>
                </a:rPr>
                <a:t>차</a:t>
              </a:r>
              <a:r>
                <a:rPr lang="en-US" altLang="ko-KR" sz="1600" b="1">
                  <a:solidFill>
                    <a:schemeClr val="bg1"/>
                  </a:solidFill>
                </a:rPr>
                <a:t>)		</a:t>
              </a:r>
              <a:r>
                <a:rPr lang="ko-KR" altLang="en-US" sz="1600" b="1">
                  <a:solidFill>
                    <a:schemeClr val="bg1"/>
                  </a:solidFill>
                </a:rPr>
                <a:t>구매자 정보확인</a:t>
              </a:r>
              <a:r>
                <a:rPr lang="en-US" altLang="ko-KR" sz="1600" b="1">
                  <a:solidFill>
                    <a:schemeClr val="bg1"/>
                  </a:solidFill>
                </a:rPr>
                <a:t>		</a:t>
              </a:r>
              <a:r>
                <a:rPr lang="ko-KR" altLang="en-US" sz="1600" b="1">
                  <a:solidFill>
                    <a:schemeClr val="bg1"/>
                  </a:solidFill>
                </a:rPr>
                <a:t>배송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7B37270-5DAF-4470-A2E6-40F9BA17BE84}"/>
                </a:ext>
              </a:extLst>
            </p:cNvPr>
            <p:cNvSpPr/>
            <p:nvPr/>
          </p:nvSpPr>
          <p:spPr>
            <a:xfrm>
              <a:off x="2948937" y="4848032"/>
              <a:ext cx="7135965" cy="658441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	</a:t>
              </a:r>
              <a:r>
                <a:rPr lang="ko-KR" altLang="en-US" sz="1600" b="1">
                  <a:solidFill>
                    <a:schemeClr val="bg1"/>
                  </a:solidFill>
                </a:rPr>
                <a:t>배송요청확인</a:t>
              </a:r>
              <a:r>
                <a:rPr lang="en-US" altLang="ko-KR" sz="1600" b="1">
                  <a:solidFill>
                    <a:schemeClr val="bg1"/>
                  </a:solidFill>
                </a:rPr>
                <a:t>			</a:t>
              </a:r>
              <a:r>
                <a:rPr lang="ko-KR" altLang="en-US" sz="1600" b="1">
                  <a:solidFill>
                    <a:schemeClr val="bg1"/>
                  </a:solidFill>
                </a:rPr>
                <a:t>구매자에게 전달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A580F09-5072-4E5F-A146-0D535F620BC9}"/>
              </a:ext>
            </a:extLst>
          </p:cNvPr>
          <p:cNvSpPr/>
          <p:nvPr/>
        </p:nvSpPr>
        <p:spPr>
          <a:xfrm>
            <a:off x="4356488" y="2301014"/>
            <a:ext cx="331304" cy="19007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B2000C30-5BF5-46DB-BBB9-A58BCA36EC10}"/>
              </a:ext>
            </a:extLst>
          </p:cNvPr>
          <p:cNvSpPr/>
          <p:nvPr/>
        </p:nvSpPr>
        <p:spPr>
          <a:xfrm>
            <a:off x="6068838" y="2288086"/>
            <a:ext cx="331304" cy="19007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98C21F05-CFC2-4D98-BD8F-2C3E185DB606}"/>
              </a:ext>
            </a:extLst>
          </p:cNvPr>
          <p:cNvSpPr/>
          <p:nvPr/>
        </p:nvSpPr>
        <p:spPr>
          <a:xfrm>
            <a:off x="8974746" y="2288085"/>
            <a:ext cx="331304" cy="19007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6D7D5814-DFA8-4C26-A1E3-C78613F55F8D}"/>
              </a:ext>
            </a:extLst>
          </p:cNvPr>
          <p:cNvSpPr/>
          <p:nvPr/>
        </p:nvSpPr>
        <p:spPr>
          <a:xfrm>
            <a:off x="4687792" y="2532684"/>
            <a:ext cx="331304" cy="19007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E7D08E14-F17C-45AF-9B4D-F51F9DA07359}"/>
              </a:ext>
            </a:extLst>
          </p:cNvPr>
          <p:cNvSpPr/>
          <p:nvPr/>
        </p:nvSpPr>
        <p:spPr>
          <a:xfrm>
            <a:off x="8643442" y="2532684"/>
            <a:ext cx="331304" cy="19007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AA522CA4-BCE9-4033-BD84-097CFD8A7E3B}"/>
              </a:ext>
            </a:extLst>
          </p:cNvPr>
          <p:cNvSpPr/>
          <p:nvPr/>
        </p:nvSpPr>
        <p:spPr>
          <a:xfrm>
            <a:off x="5438585" y="3322851"/>
            <a:ext cx="331304" cy="19007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89683787-4544-46E5-B6C4-B9E22DB0F6A2}"/>
              </a:ext>
            </a:extLst>
          </p:cNvPr>
          <p:cNvSpPr/>
          <p:nvPr/>
        </p:nvSpPr>
        <p:spPr>
          <a:xfrm>
            <a:off x="6857342" y="3322851"/>
            <a:ext cx="331304" cy="19007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E8B3BFAF-9BEF-41A0-8AB9-F2898570D52B}"/>
              </a:ext>
            </a:extLst>
          </p:cNvPr>
          <p:cNvSpPr/>
          <p:nvPr/>
        </p:nvSpPr>
        <p:spPr>
          <a:xfrm>
            <a:off x="5107281" y="4214633"/>
            <a:ext cx="331304" cy="19007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0CF7B96A-0D47-4316-9E5E-83E120E98814}"/>
              </a:ext>
            </a:extLst>
          </p:cNvPr>
          <p:cNvSpPr/>
          <p:nvPr/>
        </p:nvSpPr>
        <p:spPr>
          <a:xfrm>
            <a:off x="7810210" y="4201849"/>
            <a:ext cx="331304" cy="19007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3FD86C10-EB90-4AD3-A3EC-05E897E72B43}"/>
              </a:ext>
            </a:extLst>
          </p:cNvPr>
          <p:cNvSpPr/>
          <p:nvPr/>
        </p:nvSpPr>
        <p:spPr>
          <a:xfrm>
            <a:off x="5834939" y="5085597"/>
            <a:ext cx="1130405" cy="15902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1859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4CA899E-8ADF-4794-B39F-19769D8DF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8"/>
            <a:ext cx="12192000" cy="68580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0B902D-226C-4B5B-BAE5-208248C99481}"/>
              </a:ext>
            </a:extLst>
          </p:cNvPr>
          <p:cNvSpPr/>
          <p:nvPr/>
        </p:nvSpPr>
        <p:spPr>
          <a:xfrm>
            <a:off x="250406" y="1011369"/>
            <a:ext cx="11466106" cy="5573345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4D262D2-E5E4-48C4-BB5F-4D77176FAF52}"/>
              </a:ext>
            </a:extLst>
          </p:cNvPr>
          <p:cNvGrpSpPr/>
          <p:nvPr/>
        </p:nvGrpSpPr>
        <p:grpSpPr>
          <a:xfrm>
            <a:off x="250406" y="164900"/>
            <a:ext cx="2309647" cy="614799"/>
            <a:chOff x="250406" y="164900"/>
            <a:chExt cx="2309647" cy="6147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131394C-833F-4E65-9337-293BDC8C500F}"/>
                </a:ext>
              </a:extLst>
            </p:cNvPr>
            <p:cNvSpPr/>
            <p:nvPr/>
          </p:nvSpPr>
          <p:spPr>
            <a:xfrm>
              <a:off x="250406" y="164900"/>
              <a:ext cx="2248752" cy="568149"/>
            </a:xfrm>
            <a:prstGeom prst="rect">
              <a:avLst/>
            </a:prstGeom>
            <a:noFill/>
            <a:ln w="19050">
              <a:solidFill>
                <a:srgbClr val="76E6C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3.</a:t>
              </a:r>
              <a:r>
                <a:rPr lang="ko-KR" altLang="en-US" sz="2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전략수립</a:t>
              </a:r>
              <a:endPara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36BE67F-8961-48DF-A6B5-506576E405FA}"/>
                </a:ext>
              </a:extLst>
            </p:cNvPr>
            <p:cNvSpPr/>
            <p:nvPr/>
          </p:nvSpPr>
          <p:spPr>
            <a:xfrm>
              <a:off x="311301" y="211550"/>
              <a:ext cx="2248752" cy="568149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Bell MT" panose="02020503060305020303" pitchFamily="18" charset="0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25C698-4AE5-48B8-885A-0E81B10DACEB}"/>
              </a:ext>
            </a:extLst>
          </p:cNvPr>
          <p:cNvSpPr/>
          <p:nvPr/>
        </p:nvSpPr>
        <p:spPr>
          <a:xfrm>
            <a:off x="609056" y="1351527"/>
            <a:ext cx="3207570" cy="52638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/>
              <a:t>상세기술개요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8EB8DB-B668-4F6C-8D09-FA580A5CC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9285"/>
            <a:ext cx="1351722" cy="5154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33CAA4-7A40-431D-B93C-FD2C2228E64B}"/>
              </a:ext>
            </a:extLst>
          </p:cNvPr>
          <p:cNvSpPr txBox="1"/>
          <p:nvPr/>
        </p:nvSpPr>
        <p:spPr>
          <a:xfrm>
            <a:off x="2756452" y="1785169"/>
            <a:ext cx="239864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주문과정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BFBB3CE-A417-4088-A666-B6A6291BBB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657" y="1498074"/>
            <a:ext cx="3809898" cy="20586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016602E-C044-416B-B8F2-D826E407E992}"/>
              </a:ext>
            </a:extLst>
          </p:cNvPr>
          <p:cNvSpPr txBox="1"/>
          <p:nvPr/>
        </p:nvSpPr>
        <p:spPr>
          <a:xfrm>
            <a:off x="7139802" y="3517658"/>
            <a:ext cx="3180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http://fulldress.daegu.go.kr/size.do#tab-2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6D8B009-8D6E-49D9-A9F0-117B71C03E39}"/>
              </a:ext>
            </a:extLst>
          </p:cNvPr>
          <p:cNvSpPr/>
          <p:nvPr/>
        </p:nvSpPr>
        <p:spPr>
          <a:xfrm>
            <a:off x="7504605" y="3720566"/>
            <a:ext cx="2194620" cy="40931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사이즈 </a:t>
            </a:r>
            <a:r>
              <a:rPr lang="ko-KR" altLang="en-US" sz="2000" b="1" dirty="0" err="1">
                <a:solidFill>
                  <a:schemeClr val="bg1"/>
                </a:solidFill>
              </a:rPr>
              <a:t>측정예시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AF87500-5B96-4B1D-90C5-232B0D9803AC}"/>
              </a:ext>
            </a:extLst>
          </p:cNvPr>
          <p:cNvSpPr/>
          <p:nvPr/>
        </p:nvSpPr>
        <p:spPr>
          <a:xfrm>
            <a:off x="1768101" y="3388821"/>
            <a:ext cx="2194620" cy="40931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기본라인 선택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BE3F13D-ACCD-47AE-BD68-2820CADF7B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27" y="2361232"/>
            <a:ext cx="3471384" cy="100057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DFD6101-BD65-4E69-B72D-2AB512927E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452" y="4029802"/>
            <a:ext cx="3656733" cy="1786025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E6EAEC-7C25-49B9-9AE5-E0E5B1B98889}"/>
              </a:ext>
            </a:extLst>
          </p:cNvPr>
          <p:cNvSpPr/>
          <p:nvPr/>
        </p:nvSpPr>
        <p:spPr>
          <a:xfrm>
            <a:off x="5326101" y="5889491"/>
            <a:ext cx="2485112" cy="40931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커스텀마이즈 기능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4136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4CA899E-8ADF-4794-B39F-19769D8DF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8"/>
            <a:ext cx="12192000" cy="68580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0B902D-226C-4B5B-BAE5-208248C99481}"/>
              </a:ext>
            </a:extLst>
          </p:cNvPr>
          <p:cNvSpPr/>
          <p:nvPr/>
        </p:nvSpPr>
        <p:spPr>
          <a:xfrm>
            <a:off x="250406" y="1011369"/>
            <a:ext cx="11466106" cy="5573345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8EB8DB-B668-4F6C-8D09-FA580A5CC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9285"/>
            <a:ext cx="1351722" cy="5154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4243D0-BE12-4A5F-BF27-1354628809CF}"/>
              </a:ext>
            </a:extLst>
          </p:cNvPr>
          <p:cNvSpPr txBox="1"/>
          <p:nvPr/>
        </p:nvSpPr>
        <p:spPr>
          <a:xfrm>
            <a:off x="725689" y="3913362"/>
            <a:ext cx="4904895" cy="19683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32656D-BDE3-44B5-8932-54CF1808A88E}"/>
              </a:ext>
            </a:extLst>
          </p:cNvPr>
          <p:cNvSpPr txBox="1"/>
          <p:nvPr/>
        </p:nvSpPr>
        <p:spPr>
          <a:xfrm>
            <a:off x="725689" y="1757439"/>
            <a:ext cx="4904895" cy="19683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1B4A28-2E75-4844-A267-8CC21EEDA2BF}"/>
              </a:ext>
            </a:extLst>
          </p:cNvPr>
          <p:cNvSpPr txBox="1"/>
          <p:nvPr/>
        </p:nvSpPr>
        <p:spPr>
          <a:xfrm>
            <a:off x="5880990" y="1757438"/>
            <a:ext cx="4904895" cy="19683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46290B-BCE1-491C-A9BE-F9AA34DFF4C6}"/>
              </a:ext>
            </a:extLst>
          </p:cNvPr>
          <p:cNvSpPr txBox="1"/>
          <p:nvPr/>
        </p:nvSpPr>
        <p:spPr>
          <a:xfrm>
            <a:off x="5880989" y="3913361"/>
            <a:ext cx="4904895" cy="19683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7A05FC4-153D-4C22-AC8C-E9A019818609}"/>
              </a:ext>
            </a:extLst>
          </p:cNvPr>
          <p:cNvSpPr/>
          <p:nvPr/>
        </p:nvSpPr>
        <p:spPr>
          <a:xfrm>
            <a:off x="5578267" y="3662498"/>
            <a:ext cx="405192" cy="38616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dkEdge">
            <a:bevelT prst="convex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54342B8-3A58-489F-9097-4D8C7C00B6AB}"/>
              </a:ext>
            </a:extLst>
          </p:cNvPr>
          <p:cNvGrpSpPr/>
          <p:nvPr/>
        </p:nvGrpSpPr>
        <p:grpSpPr>
          <a:xfrm>
            <a:off x="5276811" y="3342778"/>
            <a:ext cx="1021562" cy="937557"/>
            <a:chOff x="5276811" y="3342778"/>
            <a:chExt cx="1021562" cy="9375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15A6B6-A919-4F99-94D5-DB6CD23800C6}"/>
                </a:ext>
              </a:extLst>
            </p:cNvPr>
            <p:cNvSpPr txBox="1"/>
            <p:nvPr/>
          </p:nvSpPr>
          <p:spPr>
            <a:xfrm>
              <a:off x="5287087" y="3342778"/>
              <a:ext cx="3874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rgbClr val="76E6C9"/>
                  </a:solidFill>
                  <a:latin typeface="Copperplate Gothic Light" panose="020E0507020206020404" pitchFamily="34" charset="0"/>
                  <a:cs typeface="Arial" panose="020B0604020202020204" pitchFamily="34" charset="0"/>
                </a:rPr>
                <a:t>S</a:t>
              </a:r>
              <a:endParaRPr lang="ko-KR" altLang="en-US">
                <a:solidFill>
                  <a:srgbClr val="76E6C9"/>
                </a:solidFill>
                <a:latin typeface="Copperplate Gothic Light" panose="020E05070202060204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1D4E0E1-15AF-4D4B-8402-33FD32E98668}"/>
                </a:ext>
              </a:extLst>
            </p:cNvPr>
            <p:cNvSpPr txBox="1"/>
            <p:nvPr/>
          </p:nvSpPr>
          <p:spPr>
            <a:xfrm>
              <a:off x="5910879" y="3905867"/>
              <a:ext cx="3874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rgbClr val="76E6C9"/>
                  </a:solidFill>
                  <a:latin typeface="Copperplate Gothic Light" panose="020E0507020206020404" pitchFamily="34" charset="0"/>
                  <a:cs typeface="Arial" panose="020B0604020202020204" pitchFamily="34" charset="0"/>
                </a:rPr>
                <a:t>T</a:t>
              </a:r>
              <a:endParaRPr lang="ko-KR" altLang="en-US">
                <a:solidFill>
                  <a:srgbClr val="76E6C9"/>
                </a:solidFill>
                <a:latin typeface="Copperplate Gothic Light" panose="020E05070202060204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20E2AE-0112-4066-9275-EA21BDBCB90C}"/>
                </a:ext>
              </a:extLst>
            </p:cNvPr>
            <p:cNvSpPr txBox="1"/>
            <p:nvPr/>
          </p:nvSpPr>
          <p:spPr>
            <a:xfrm>
              <a:off x="5276811" y="3911003"/>
              <a:ext cx="3874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rgbClr val="76E6C9"/>
                  </a:solidFill>
                  <a:latin typeface="Copperplate Gothic Light" panose="020E0507020206020404" pitchFamily="34" charset="0"/>
                  <a:cs typeface="Arial" panose="020B0604020202020204" pitchFamily="34" charset="0"/>
                </a:rPr>
                <a:t>O</a:t>
              </a:r>
              <a:endParaRPr lang="ko-KR" altLang="en-US">
                <a:solidFill>
                  <a:srgbClr val="76E6C9"/>
                </a:solidFill>
                <a:latin typeface="Copperplate Gothic Light" panose="020E05070202060204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8E1A56-12EF-4A1D-8A06-BB3411A53F31}"/>
                </a:ext>
              </a:extLst>
            </p:cNvPr>
            <p:cNvSpPr txBox="1"/>
            <p:nvPr/>
          </p:nvSpPr>
          <p:spPr>
            <a:xfrm>
              <a:off x="5892284" y="3351924"/>
              <a:ext cx="3874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rgbClr val="76E6C9"/>
                  </a:solidFill>
                  <a:latin typeface="Copperplate Gothic Light" panose="020E0507020206020404" pitchFamily="34" charset="0"/>
                  <a:cs typeface="Arial" panose="020B0604020202020204" pitchFamily="34" charset="0"/>
                </a:rPr>
                <a:t>W</a:t>
              </a:r>
              <a:endParaRPr lang="ko-KR" altLang="en-US">
                <a:solidFill>
                  <a:srgbClr val="76E6C9"/>
                </a:solidFill>
                <a:latin typeface="Copperplate Gothic Light" panose="020E05070202060204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3E0EFF-9CFC-4171-A658-B9FF51431693}"/>
              </a:ext>
            </a:extLst>
          </p:cNvPr>
          <p:cNvSpPr/>
          <p:nvPr/>
        </p:nvSpPr>
        <p:spPr>
          <a:xfrm>
            <a:off x="4177078" y="594829"/>
            <a:ext cx="3207570" cy="52638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>
                <a:latin typeface="Copperplate Gothic Light" panose="020E0507020206020404" pitchFamily="34" charset="0"/>
              </a:rPr>
              <a:t>S W O T</a:t>
            </a:r>
            <a:endParaRPr lang="ko-KR" altLang="en-US" sz="4800" b="1" dirty="0">
              <a:latin typeface="Copperplate Gothic Light" panose="020E05070202060204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A81EBD-43BE-4F48-AC2E-5A0847C31C05}"/>
              </a:ext>
            </a:extLst>
          </p:cNvPr>
          <p:cNvSpPr txBox="1"/>
          <p:nvPr/>
        </p:nvSpPr>
        <p:spPr>
          <a:xfrm>
            <a:off x="1044158" y="2200838"/>
            <a:ext cx="4267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76E6C9"/>
                </a:solidFill>
              </a:rPr>
              <a:t>ㆍ</a:t>
            </a:r>
            <a:r>
              <a:rPr lang="ko-KR" altLang="en-US">
                <a:solidFill>
                  <a:schemeClr val="bg1"/>
                </a:solidFill>
              </a:rPr>
              <a:t>좁은 시장으로 인한 사업 성공 가능성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rgbClr val="76E6C9"/>
                </a:solidFill>
              </a:rPr>
              <a:t>ㆍ</a:t>
            </a:r>
            <a:r>
              <a:rPr lang="ko-KR" altLang="en-US">
                <a:solidFill>
                  <a:schemeClr val="bg1"/>
                </a:solidFill>
              </a:rPr>
              <a:t>시대에 맞춘 개성있는 쇼핑몰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rgbClr val="76E6C9"/>
                </a:solidFill>
              </a:rPr>
              <a:t>ㆍ</a:t>
            </a:r>
            <a:r>
              <a:rPr lang="ko-KR" altLang="en-US">
                <a:solidFill>
                  <a:schemeClr val="bg1"/>
                </a:solidFill>
              </a:rPr>
              <a:t>희소성 있는 아이템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rgbClr val="76E6C9"/>
                </a:solidFill>
              </a:rPr>
              <a:t>ㆍ</a:t>
            </a:r>
            <a:r>
              <a:rPr lang="ko-KR" altLang="en-US">
                <a:solidFill>
                  <a:schemeClr val="bg1"/>
                </a:solidFill>
              </a:rPr>
              <a:t>미래 시장의 높은 가능성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9D18B1-9571-48F3-80E2-91AF9286428D}"/>
              </a:ext>
            </a:extLst>
          </p:cNvPr>
          <p:cNvSpPr txBox="1"/>
          <p:nvPr/>
        </p:nvSpPr>
        <p:spPr>
          <a:xfrm>
            <a:off x="6279778" y="2281328"/>
            <a:ext cx="4267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76E6C9"/>
                </a:solidFill>
              </a:rPr>
              <a:t>ㆍ</a:t>
            </a:r>
            <a:r>
              <a:rPr lang="ko-KR" altLang="en-US">
                <a:solidFill>
                  <a:schemeClr val="bg1"/>
                </a:solidFill>
              </a:rPr>
              <a:t>다소 복잡한 과정의 주문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rgbClr val="76E6C9"/>
                </a:solidFill>
              </a:rPr>
              <a:t>ㆍ</a:t>
            </a:r>
            <a:r>
              <a:rPr lang="ko-KR" altLang="en-US">
                <a:solidFill>
                  <a:schemeClr val="bg1"/>
                </a:solidFill>
              </a:rPr>
              <a:t>판매 이후의 고객관리의 어려움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rgbClr val="76E6C9"/>
                </a:solidFill>
              </a:rPr>
              <a:t>ㆍ</a:t>
            </a:r>
            <a:r>
              <a:rPr lang="ko-KR" altLang="en-US">
                <a:solidFill>
                  <a:schemeClr val="bg1"/>
                </a:solidFill>
              </a:rPr>
              <a:t>시장개척기간의 불확실성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55B4FF-2D3E-4402-B25B-F340784F3700}"/>
              </a:ext>
            </a:extLst>
          </p:cNvPr>
          <p:cNvSpPr txBox="1"/>
          <p:nvPr/>
        </p:nvSpPr>
        <p:spPr>
          <a:xfrm>
            <a:off x="1137086" y="4359356"/>
            <a:ext cx="4267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76E6C9"/>
                </a:solidFill>
              </a:rPr>
              <a:t>ㆍ</a:t>
            </a:r>
            <a:r>
              <a:rPr lang="ko-KR" altLang="en-US">
                <a:solidFill>
                  <a:schemeClr val="bg1"/>
                </a:solidFill>
              </a:rPr>
              <a:t>온라인을 통한 오프라인 로드샵 창출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rgbClr val="76E6C9"/>
                </a:solidFill>
              </a:rPr>
              <a:t>ㆍ</a:t>
            </a:r>
            <a:r>
              <a:rPr lang="ko-KR" altLang="en-US">
                <a:solidFill>
                  <a:schemeClr val="bg1"/>
                </a:solidFill>
              </a:rPr>
              <a:t>좁은 시장으로 인한 독점가능성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rgbClr val="76E6C9"/>
                </a:solidFill>
              </a:rPr>
              <a:t>ㆍ</a:t>
            </a:r>
            <a:r>
              <a:rPr lang="ko-KR" altLang="en-US">
                <a:solidFill>
                  <a:schemeClr val="bg1"/>
                </a:solidFill>
              </a:rPr>
              <a:t>추가아이템 확장 가능성</a:t>
            </a:r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rgbClr val="76E6C9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E61762-8288-40FC-82E6-0BCCEAC957A7}"/>
              </a:ext>
            </a:extLst>
          </p:cNvPr>
          <p:cNvSpPr txBox="1"/>
          <p:nvPr/>
        </p:nvSpPr>
        <p:spPr>
          <a:xfrm>
            <a:off x="6298373" y="4359356"/>
            <a:ext cx="4267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76E6C9"/>
                </a:solidFill>
              </a:rPr>
              <a:t>ㆍ</a:t>
            </a:r>
            <a:r>
              <a:rPr lang="ko-KR" altLang="en-US">
                <a:solidFill>
                  <a:schemeClr val="bg1"/>
                </a:solidFill>
              </a:rPr>
              <a:t>브랜드의 진입가능성 존재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rgbClr val="76E6C9"/>
                </a:solidFill>
              </a:rPr>
              <a:t>ㆍ</a:t>
            </a:r>
            <a:r>
              <a:rPr lang="ko-KR" altLang="en-US">
                <a:solidFill>
                  <a:schemeClr val="bg1"/>
                </a:solidFill>
              </a:rPr>
              <a:t>마케팅 영향력 부족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rgbClr val="76E6C9"/>
                </a:solidFill>
              </a:rPr>
              <a:t>ㆍ</a:t>
            </a:r>
            <a:r>
              <a:rPr lang="ko-KR" altLang="en-US">
                <a:solidFill>
                  <a:schemeClr val="bg1"/>
                </a:solidFill>
              </a:rPr>
              <a:t>홈페이지 인터페이스 구축의 어려움</a:t>
            </a:r>
            <a:endParaRPr lang="en-US" altLang="ko-KR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E3B5910-95D0-4BDE-9F34-0FCECFDA6D4B}"/>
              </a:ext>
            </a:extLst>
          </p:cNvPr>
          <p:cNvGrpSpPr/>
          <p:nvPr/>
        </p:nvGrpSpPr>
        <p:grpSpPr>
          <a:xfrm>
            <a:off x="250406" y="164900"/>
            <a:ext cx="2309647" cy="614799"/>
            <a:chOff x="250406" y="164900"/>
            <a:chExt cx="2309647" cy="61479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17293C9-A3CD-48FE-9A06-53D52DE49595}"/>
                </a:ext>
              </a:extLst>
            </p:cNvPr>
            <p:cNvSpPr/>
            <p:nvPr/>
          </p:nvSpPr>
          <p:spPr>
            <a:xfrm>
              <a:off x="250406" y="164900"/>
              <a:ext cx="2248752" cy="568149"/>
            </a:xfrm>
            <a:prstGeom prst="rect">
              <a:avLst/>
            </a:prstGeom>
            <a:noFill/>
            <a:ln w="19050">
              <a:solidFill>
                <a:srgbClr val="76E6C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3.</a:t>
              </a:r>
              <a:r>
                <a:rPr lang="ko-KR" altLang="en-US" sz="2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전략수립</a:t>
              </a:r>
              <a:endPara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1747DB8-CA81-4D09-A29D-54BE6231D0C0}"/>
                </a:ext>
              </a:extLst>
            </p:cNvPr>
            <p:cNvSpPr/>
            <p:nvPr/>
          </p:nvSpPr>
          <p:spPr>
            <a:xfrm>
              <a:off x="311301" y="211550"/>
              <a:ext cx="2248752" cy="568149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Bell MT" panose="020205030603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3601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4CA899E-8ADF-4794-B39F-19769D8DF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34"/>
            <a:ext cx="12192000" cy="68580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0B902D-226C-4B5B-BAE5-208248C99481}"/>
              </a:ext>
            </a:extLst>
          </p:cNvPr>
          <p:cNvSpPr/>
          <p:nvPr/>
        </p:nvSpPr>
        <p:spPr>
          <a:xfrm>
            <a:off x="250406" y="1059853"/>
            <a:ext cx="11466106" cy="5573345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4D262D2-E5E4-48C4-BB5F-4D77176FAF52}"/>
              </a:ext>
            </a:extLst>
          </p:cNvPr>
          <p:cNvGrpSpPr/>
          <p:nvPr/>
        </p:nvGrpSpPr>
        <p:grpSpPr>
          <a:xfrm>
            <a:off x="250406" y="164900"/>
            <a:ext cx="2309647" cy="614799"/>
            <a:chOff x="250406" y="164900"/>
            <a:chExt cx="2309647" cy="6147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131394C-833F-4E65-9337-293BDC8C500F}"/>
                </a:ext>
              </a:extLst>
            </p:cNvPr>
            <p:cNvSpPr/>
            <p:nvPr/>
          </p:nvSpPr>
          <p:spPr>
            <a:xfrm>
              <a:off x="250406" y="164900"/>
              <a:ext cx="2248752" cy="568149"/>
            </a:xfrm>
            <a:prstGeom prst="rect">
              <a:avLst/>
            </a:prstGeom>
            <a:noFill/>
            <a:ln w="19050">
              <a:solidFill>
                <a:srgbClr val="76E6C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3.</a:t>
              </a:r>
              <a:r>
                <a:rPr lang="ko-KR" altLang="en-US" sz="2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전략수립</a:t>
              </a:r>
              <a:endPara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36BE67F-8961-48DF-A6B5-506576E405FA}"/>
                </a:ext>
              </a:extLst>
            </p:cNvPr>
            <p:cNvSpPr/>
            <p:nvPr/>
          </p:nvSpPr>
          <p:spPr>
            <a:xfrm>
              <a:off x="311301" y="211550"/>
              <a:ext cx="2248752" cy="568149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Bell MT" panose="02020503060305020303" pitchFamily="18" charset="0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25C698-4AE5-48B8-885A-0E81B10DACEB}"/>
              </a:ext>
            </a:extLst>
          </p:cNvPr>
          <p:cNvSpPr/>
          <p:nvPr/>
        </p:nvSpPr>
        <p:spPr>
          <a:xfrm>
            <a:off x="4644428" y="433892"/>
            <a:ext cx="2670703" cy="52638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/>
              <a:t>마케팅전략</a:t>
            </a:r>
            <a:endParaRPr lang="ko-KR" altLang="en-US" sz="36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8EB8DB-B668-4F6C-8D09-FA580A5CC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9285"/>
            <a:ext cx="1351722" cy="515429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FEDDA0-4E73-4785-9202-DD62B221C36B}"/>
              </a:ext>
            </a:extLst>
          </p:cNvPr>
          <p:cNvGrpSpPr/>
          <p:nvPr/>
        </p:nvGrpSpPr>
        <p:grpSpPr>
          <a:xfrm>
            <a:off x="1374782" y="1545221"/>
            <a:ext cx="9144000" cy="1248209"/>
            <a:chOff x="311301" y="1237553"/>
            <a:chExt cx="9846367" cy="124820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F74715-5755-487F-B71A-C0F06C8DA4A0}"/>
                </a:ext>
              </a:extLst>
            </p:cNvPr>
            <p:cNvSpPr txBox="1"/>
            <p:nvPr/>
          </p:nvSpPr>
          <p:spPr>
            <a:xfrm>
              <a:off x="311301" y="1237553"/>
              <a:ext cx="9846367" cy="124820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4DF701-EBF3-4EE8-82BE-1A31C64295F1}"/>
                </a:ext>
              </a:extLst>
            </p:cNvPr>
            <p:cNvSpPr txBox="1"/>
            <p:nvPr/>
          </p:nvSpPr>
          <p:spPr>
            <a:xfrm>
              <a:off x="675861" y="1285433"/>
              <a:ext cx="85957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76E6C9"/>
                  </a:solidFill>
                </a:rPr>
                <a:t>ㆍ</a:t>
              </a:r>
              <a:r>
                <a:rPr lang="ko-KR" altLang="en-US">
                  <a:solidFill>
                    <a:schemeClr val="bg1"/>
                  </a:solidFill>
                </a:rPr>
                <a:t>인스타그램을 통하여 피팅</a:t>
              </a:r>
              <a:r>
                <a:rPr lang="en-US" altLang="ko-KR">
                  <a:solidFill>
                    <a:schemeClr val="bg1"/>
                  </a:solidFill>
                </a:rPr>
                <a:t>,</a:t>
              </a:r>
              <a:r>
                <a:rPr lang="ko-KR" altLang="en-US">
                  <a:solidFill>
                    <a:schemeClr val="bg1"/>
                  </a:solidFill>
                </a:rPr>
                <a:t>제작</a:t>
              </a:r>
              <a:r>
                <a:rPr lang="en-US" altLang="ko-KR">
                  <a:solidFill>
                    <a:schemeClr val="bg1"/>
                  </a:solidFill>
                </a:rPr>
                <a:t>,</a:t>
              </a:r>
              <a:r>
                <a:rPr lang="ko-KR" altLang="en-US">
                  <a:solidFill>
                    <a:schemeClr val="bg1"/>
                  </a:solidFill>
                </a:rPr>
                <a:t>작업과정 등</a:t>
              </a:r>
              <a:r>
                <a:rPr lang="en-US" altLang="ko-KR">
                  <a:solidFill>
                    <a:schemeClr val="bg1"/>
                  </a:solidFill>
                </a:rPr>
                <a:t> </a:t>
              </a:r>
              <a:r>
                <a:rPr lang="ko-KR" altLang="en-US">
                  <a:solidFill>
                    <a:schemeClr val="bg1"/>
                  </a:solidFill>
                </a:rPr>
                <a:t>일상을 이용한 팔로워 창출</a:t>
              </a:r>
              <a:endParaRPr lang="en-US" altLang="ko-KR">
                <a:solidFill>
                  <a:schemeClr val="bg1"/>
                </a:solidFill>
              </a:endParaRPr>
            </a:p>
            <a:p>
              <a:r>
                <a:rPr lang="ko-KR" altLang="en-US">
                  <a:solidFill>
                    <a:srgbClr val="76E6C9"/>
                  </a:solidFill>
                </a:rPr>
                <a:t>ㆍ</a:t>
              </a:r>
              <a:r>
                <a:rPr lang="ko-KR" altLang="en-US">
                  <a:solidFill>
                    <a:schemeClr val="bg1"/>
                  </a:solidFill>
                </a:rPr>
                <a:t>유튜브를 이용하여 브이로그와</a:t>
              </a:r>
              <a:r>
                <a:rPr lang="en-US" altLang="ko-KR">
                  <a:solidFill>
                    <a:schemeClr val="bg1"/>
                  </a:solidFill>
                </a:rPr>
                <a:t> </a:t>
              </a:r>
              <a:r>
                <a:rPr lang="ko-KR" altLang="en-US">
                  <a:solidFill>
                    <a:schemeClr val="bg1"/>
                  </a:solidFill>
                </a:rPr>
                <a:t>보다 디테일한</a:t>
              </a:r>
              <a:r>
                <a:rPr lang="en-US" altLang="ko-KR">
                  <a:solidFill>
                    <a:schemeClr val="bg1"/>
                  </a:solidFill>
                </a:rPr>
                <a:t> </a:t>
              </a:r>
              <a:r>
                <a:rPr lang="ko-KR" altLang="en-US">
                  <a:solidFill>
                    <a:schemeClr val="bg1"/>
                  </a:solidFill>
                </a:rPr>
                <a:t>패션정보들을 업로드</a:t>
              </a:r>
              <a:endParaRPr lang="en-US" altLang="ko-KR">
                <a:solidFill>
                  <a:schemeClr val="bg1"/>
                </a:solidFill>
              </a:endParaRPr>
            </a:p>
            <a:p>
              <a:r>
                <a:rPr lang="ko-KR" altLang="en-US">
                  <a:solidFill>
                    <a:srgbClr val="76E6C9"/>
                  </a:solidFill>
                </a:rPr>
                <a:t>ㆍ</a:t>
              </a:r>
              <a:r>
                <a:rPr lang="ko-KR" altLang="en-US">
                  <a:solidFill>
                    <a:schemeClr val="bg1"/>
                  </a:solidFill>
                </a:rPr>
                <a:t>네이버스토어팜을 이용한 기성복 판매</a:t>
              </a:r>
              <a:endParaRPr lang="en-US" altLang="ko-KR">
                <a:solidFill>
                  <a:schemeClr val="bg1"/>
                </a:solidFill>
              </a:endParaRPr>
            </a:p>
            <a:p>
              <a:r>
                <a:rPr lang="ko-KR" altLang="en-US">
                  <a:solidFill>
                    <a:srgbClr val="76E6C9"/>
                  </a:solidFill>
                </a:rPr>
                <a:t>ㆍ</a:t>
              </a:r>
              <a:r>
                <a:rPr lang="en-US" altLang="ko-KR">
                  <a:solidFill>
                    <a:schemeClr val="bg1"/>
                  </a:solidFill>
                </a:rPr>
                <a:t>3</a:t>
              </a:r>
              <a:r>
                <a:rPr lang="ko-KR" altLang="en-US">
                  <a:solidFill>
                    <a:schemeClr val="bg1"/>
                  </a:solidFill>
                </a:rPr>
                <a:t>가지의 온라인 마케팅을 이용하여 서로에게 링크</a:t>
              </a:r>
              <a:endParaRPr lang="en-US" altLang="ko-KR">
                <a:solidFill>
                  <a:schemeClr val="bg1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D4B9D-C9CB-45BD-A1CD-691E1E7DE750}"/>
              </a:ext>
            </a:extLst>
          </p:cNvPr>
          <p:cNvSpPr/>
          <p:nvPr/>
        </p:nvSpPr>
        <p:spPr>
          <a:xfrm>
            <a:off x="7703476" y="2036193"/>
            <a:ext cx="2485112" cy="40931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EBD84159-5800-4E42-B525-2AA7FCFD3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453172"/>
              </p:ext>
            </p:extLst>
          </p:nvPr>
        </p:nvGraphicFramePr>
        <p:xfrm>
          <a:off x="475488" y="3133486"/>
          <a:ext cx="1111190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977">
                  <a:extLst>
                    <a:ext uri="{9D8B030D-6E8A-4147-A177-3AD203B41FA5}">
                      <a16:colId xmlns:a16="http://schemas.microsoft.com/office/drawing/2014/main" val="1178834723"/>
                    </a:ext>
                  </a:extLst>
                </a:gridCol>
                <a:gridCol w="2777977">
                  <a:extLst>
                    <a:ext uri="{9D8B030D-6E8A-4147-A177-3AD203B41FA5}">
                      <a16:colId xmlns:a16="http://schemas.microsoft.com/office/drawing/2014/main" val="753091968"/>
                    </a:ext>
                  </a:extLst>
                </a:gridCol>
                <a:gridCol w="2777977">
                  <a:extLst>
                    <a:ext uri="{9D8B030D-6E8A-4147-A177-3AD203B41FA5}">
                      <a16:colId xmlns:a16="http://schemas.microsoft.com/office/drawing/2014/main" val="2914828506"/>
                    </a:ext>
                  </a:extLst>
                </a:gridCol>
                <a:gridCol w="2777977">
                  <a:extLst>
                    <a:ext uri="{9D8B030D-6E8A-4147-A177-3AD203B41FA5}">
                      <a16:colId xmlns:a16="http://schemas.microsoft.com/office/drawing/2014/main" val="4218656973"/>
                    </a:ext>
                  </a:extLst>
                </a:gridCol>
              </a:tblGrid>
              <a:tr h="28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latin typeface="Castellar" panose="020A0402060406010301" pitchFamily="18" charset="0"/>
                        </a:rPr>
                        <a:t>S</a:t>
                      </a:r>
                      <a:r>
                        <a:rPr lang="en-US" altLang="ko-KR" sz="1800" b="0">
                          <a:latin typeface="Castellar" panose="020A0402060406010301" pitchFamily="18" charset="0"/>
                        </a:rPr>
                        <a:t>pring</a:t>
                      </a:r>
                      <a:endParaRPr lang="ko-KR" altLang="en-US" sz="1800" b="0">
                        <a:latin typeface="Castellar" panose="020A0402060406010301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latin typeface="Castellar" panose="020A0402060406010301" pitchFamily="18" charset="0"/>
                        </a:rPr>
                        <a:t>S</a:t>
                      </a:r>
                      <a:r>
                        <a:rPr lang="en-US" altLang="ko-KR" sz="1800" b="0">
                          <a:latin typeface="Castellar" panose="020A0402060406010301" pitchFamily="18" charset="0"/>
                        </a:rPr>
                        <a:t>ummer</a:t>
                      </a:r>
                      <a:endParaRPr lang="ko-KR" altLang="en-US" sz="2400" b="0">
                        <a:latin typeface="Castellar" panose="020A0402060406010301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latin typeface="Castellar" panose="020A0402060406010301" pitchFamily="18" charset="0"/>
                        </a:rPr>
                        <a:t>F</a:t>
                      </a:r>
                      <a:r>
                        <a:rPr lang="en-US" altLang="ko-KR" sz="1800" b="0">
                          <a:latin typeface="Castellar" panose="020A0402060406010301" pitchFamily="18" charset="0"/>
                        </a:rPr>
                        <a:t>all</a:t>
                      </a:r>
                      <a:endParaRPr lang="ko-KR" altLang="en-US" sz="1800" b="0">
                        <a:latin typeface="Castellar" panose="020A0402060406010301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latin typeface="Castellar" panose="020A0402060406010301" pitchFamily="18" charset="0"/>
                        </a:rPr>
                        <a:t>W</a:t>
                      </a:r>
                      <a:r>
                        <a:rPr lang="en-US" altLang="ko-KR" sz="1800" b="0">
                          <a:latin typeface="Castellar" panose="020A0402060406010301" pitchFamily="18" charset="0"/>
                        </a:rPr>
                        <a:t>inter</a:t>
                      </a:r>
                      <a:endParaRPr lang="ko-KR" altLang="en-US" sz="1800" b="0">
                        <a:latin typeface="Castellar" panose="020A0402060406010301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728450"/>
                  </a:ext>
                </a:extLst>
              </a:tr>
              <a:tr h="2116418">
                <a:tc>
                  <a:txBody>
                    <a:bodyPr/>
                    <a:lstStyle/>
                    <a:p>
                      <a:pPr algn="ctr" latinLnBrk="1"/>
                      <a:endParaRPr lang="en-US" altLang="ko-KR" sz="160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60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</a:rPr>
                        <a:t>색감은 밝지만 무겁지않은 스타일로 베이지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</a:rPr>
                        <a:t>네이비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</a:rPr>
                        <a:t>라이트그레이 등 베이직 </a:t>
                      </a:r>
                      <a:endParaRPr lang="en-US" altLang="ko-KR" sz="160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</a:rPr>
                        <a:t>하지만 밝은 색감있는 옷으로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bg1"/>
                          </a:solidFill>
                        </a:rPr>
                        <a:t>스타일을 구성한다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남성복라인 에서는 비수기인 시즌이며</a:t>
                      </a:r>
                      <a:r>
                        <a:rPr lang="en-US" altLang="ko-KR" sz="150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수트라인에서의 원단은 시어서커</a:t>
                      </a:r>
                      <a:r>
                        <a:rPr lang="en-US" altLang="ko-KR" sz="150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쿨맥스 등의 여름전용 소재로 스타일을 앞세우고 린넨셔츠</a:t>
                      </a:r>
                      <a:r>
                        <a:rPr lang="en-US" altLang="ko-KR" sz="150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반팔티등 </a:t>
                      </a:r>
                      <a:endParaRPr lang="en-US" altLang="ko-KR" sz="150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가벼운 금액대의 아이템으로 수익을 창출 해야하며 </a:t>
                      </a:r>
                      <a:r>
                        <a:rPr lang="en-US" altLang="ko-KR" sz="1500">
                          <a:solidFill>
                            <a:schemeClr val="bg1"/>
                          </a:solidFill>
                        </a:rPr>
                        <a:t>1+1</a:t>
                      </a:r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전략과 색감을 이용하여 최대한 많은 스타일을 내는 디스플레이를 전략해야한다</a:t>
                      </a:r>
                      <a:r>
                        <a:rPr lang="en-US" altLang="ko-KR" sz="150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가을부터는 면접과 결혼식이 제일 많이있는 계절로 성수기의 시작을 알리는 계절이다</a:t>
                      </a:r>
                      <a:r>
                        <a:rPr lang="en-US" altLang="ko-KR" sz="150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최대한 많은 것을 보여주어야  하는 계절이며 계절이 </a:t>
                      </a:r>
                      <a:endParaRPr lang="en-US" altLang="ko-KR" sz="150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갑작스럽게 바뀌는 시기인 </a:t>
                      </a:r>
                      <a:endParaRPr lang="en-US" altLang="ko-KR" sz="150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만큼 매출이 오락가락 할 수 있는 시기이기 때문에 트렌트파악과 마케팅전략에</a:t>
                      </a:r>
                      <a:endParaRPr lang="en-US" altLang="ko-KR" sz="150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집중해야한다</a:t>
                      </a:r>
                      <a:r>
                        <a:rPr lang="en-US" altLang="ko-KR" sz="150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가장 매출이 많이 나오는 계절이며</a:t>
                      </a:r>
                      <a:r>
                        <a:rPr lang="en-US" altLang="ko-KR" sz="150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코트</a:t>
                      </a:r>
                      <a:r>
                        <a:rPr lang="en-US" altLang="ko-KR" sz="150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다운점퍼</a:t>
                      </a:r>
                      <a:r>
                        <a:rPr lang="en-US" altLang="ko-KR" sz="150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헤비아우터등으로 단가가 제일 높은 아이템들이 판매된다</a:t>
                      </a:r>
                      <a:r>
                        <a:rPr lang="en-US" altLang="ko-KR" sz="150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좋은 모델과 원단을 앞세워서 마케팅 하는 브랜드들이 대부분이고 소재와 원단등은 저렴하지만 최대한 고급스러움을 낼 수 있는 아이템 등으로 선정해야한다</a:t>
                      </a:r>
                      <a:r>
                        <a:rPr lang="en-US" altLang="ko-KR" sz="150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332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2068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4CA899E-8ADF-4794-B39F-19769D8DF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34"/>
            <a:ext cx="12192000" cy="68580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0B902D-226C-4B5B-BAE5-208248C99481}"/>
              </a:ext>
            </a:extLst>
          </p:cNvPr>
          <p:cNvSpPr/>
          <p:nvPr/>
        </p:nvSpPr>
        <p:spPr>
          <a:xfrm>
            <a:off x="250406" y="1011369"/>
            <a:ext cx="11466106" cy="5573345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4D262D2-E5E4-48C4-BB5F-4D77176FAF52}"/>
              </a:ext>
            </a:extLst>
          </p:cNvPr>
          <p:cNvGrpSpPr/>
          <p:nvPr/>
        </p:nvGrpSpPr>
        <p:grpSpPr>
          <a:xfrm>
            <a:off x="250406" y="164900"/>
            <a:ext cx="2309647" cy="614799"/>
            <a:chOff x="250406" y="164900"/>
            <a:chExt cx="2309647" cy="6147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131394C-833F-4E65-9337-293BDC8C500F}"/>
                </a:ext>
              </a:extLst>
            </p:cNvPr>
            <p:cNvSpPr/>
            <p:nvPr/>
          </p:nvSpPr>
          <p:spPr>
            <a:xfrm>
              <a:off x="250406" y="164900"/>
              <a:ext cx="2248752" cy="568149"/>
            </a:xfrm>
            <a:prstGeom prst="rect">
              <a:avLst/>
            </a:prstGeom>
            <a:noFill/>
            <a:ln w="19050">
              <a:solidFill>
                <a:srgbClr val="76E6C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3.</a:t>
              </a:r>
              <a:r>
                <a:rPr lang="ko-KR" altLang="en-US" sz="2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전략수립</a:t>
              </a:r>
              <a:endPara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36BE67F-8961-48DF-A6B5-506576E405FA}"/>
                </a:ext>
              </a:extLst>
            </p:cNvPr>
            <p:cNvSpPr/>
            <p:nvPr/>
          </p:nvSpPr>
          <p:spPr>
            <a:xfrm>
              <a:off x="311301" y="211550"/>
              <a:ext cx="2248752" cy="568149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Bell MT" panose="02020503060305020303" pitchFamily="18" charset="0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25C698-4AE5-48B8-885A-0E81B10DACEB}"/>
              </a:ext>
            </a:extLst>
          </p:cNvPr>
          <p:cNvSpPr/>
          <p:nvPr/>
        </p:nvSpPr>
        <p:spPr>
          <a:xfrm>
            <a:off x="4644428" y="433892"/>
            <a:ext cx="2670703" cy="52638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/>
              <a:t>마케팅전략</a:t>
            </a:r>
            <a:endParaRPr lang="ko-KR" altLang="en-US" sz="36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8EB8DB-B668-4F6C-8D09-FA580A5CC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9285"/>
            <a:ext cx="1351722" cy="51542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D4B9D-C9CB-45BD-A1CD-691E1E7DE750}"/>
              </a:ext>
            </a:extLst>
          </p:cNvPr>
          <p:cNvSpPr/>
          <p:nvPr/>
        </p:nvSpPr>
        <p:spPr>
          <a:xfrm>
            <a:off x="7703476" y="2036193"/>
            <a:ext cx="2485112" cy="40931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676839-770B-4599-A3D1-7D6CCDE725F4}"/>
              </a:ext>
            </a:extLst>
          </p:cNvPr>
          <p:cNvSpPr/>
          <p:nvPr/>
        </p:nvSpPr>
        <p:spPr>
          <a:xfrm>
            <a:off x="475488" y="1309249"/>
            <a:ext cx="2485112" cy="52638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오프라인 전략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AAB69C-47D5-48B0-B9A0-94CD755A6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1" y="1954397"/>
            <a:ext cx="3595455" cy="24159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0AAD77F-2987-4277-A677-11DE6D003F0B}"/>
              </a:ext>
            </a:extLst>
          </p:cNvPr>
          <p:cNvSpPr/>
          <p:nvPr/>
        </p:nvSpPr>
        <p:spPr>
          <a:xfrm>
            <a:off x="475488" y="4490777"/>
            <a:ext cx="3932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http://blog.daum.net/_blog/BlogTypeView.do?blogid=0bnfQ&amp;articleno=87&amp;categoryId=6&amp;regdt=20150809182056</a:t>
            </a:r>
            <a:endParaRPr lang="ko-KR" altLang="en-US" sz="9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C2E3DD-DC2B-4B72-A9BA-A1A539FFA351}"/>
              </a:ext>
            </a:extLst>
          </p:cNvPr>
          <p:cNvSpPr txBox="1"/>
          <p:nvPr/>
        </p:nvSpPr>
        <p:spPr>
          <a:xfrm>
            <a:off x="2168313" y="5225585"/>
            <a:ext cx="817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76E6C9"/>
                </a:solidFill>
              </a:rPr>
              <a:t>ㆍ</a:t>
            </a:r>
            <a:r>
              <a:rPr lang="ko-KR" altLang="en-US">
                <a:solidFill>
                  <a:schemeClr val="bg1"/>
                </a:solidFill>
              </a:rPr>
              <a:t>보험회사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백화점보안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영업회사등 정장을 입고 근무 하는 형태의 직업에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 대량구매할인으로 구매 할 수 있도록 영업하여 시즌별 고정수익을 창출한다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60F6C2A-56CE-416A-A3E5-F8927823C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722" y="1923897"/>
            <a:ext cx="3595454" cy="241922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B65ED2E-51E8-4624-804A-161F67E9D6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592" y="1923897"/>
            <a:ext cx="2267902" cy="242684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A02DDB-C833-4C5D-B51F-DB592BA9B3B5}"/>
              </a:ext>
            </a:extLst>
          </p:cNvPr>
          <p:cNvSpPr/>
          <p:nvPr/>
        </p:nvSpPr>
        <p:spPr>
          <a:xfrm>
            <a:off x="8649320" y="4521035"/>
            <a:ext cx="23742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http://www.tisys.co.kr/sub1_2.html</a:t>
            </a:r>
            <a:endParaRPr lang="ko-KR" altLang="en-US" sz="9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2767B3-4271-4CBB-B2BC-E6E670102D18}"/>
              </a:ext>
            </a:extLst>
          </p:cNvPr>
          <p:cNvSpPr/>
          <p:nvPr/>
        </p:nvSpPr>
        <p:spPr>
          <a:xfrm>
            <a:off x="5354503" y="4490777"/>
            <a:ext cx="18053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https://brunch.co.kr/@patros/9</a:t>
            </a:r>
            <a:endParaRPr lang="ko-KR" altLang="en-US" sz="9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27194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5AC9630-92CE-4CEF-8741-FB53DE660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34"/>
            <a:ext cx="12192000" cy="6858001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BE783483-A7AF-42A6-A592-CDE1079C5212}"/>
              </a:ext>
            </a:extLst>
          </p:cNvPr>
          <p:cNvSpPr/>
          <p:nvPr/>
        </p:nvSpPr>
        <p:spPr>
          <a:xfrm>
            <a:off x="250406" y="1011369"/>
            <a:ext cx="11466106" cy="5573345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6FA5832-E1B0-4BB6-8721-CA3498B8BE16}"/>
              </a:ext>
            </a:extLst>
          </p:cNvPr>
          <p:cNvSpPr/>
          <p:nvPr/>
        </p:nvSpPr>
        <p:spPr>
          <a:xfrm>
            <a:off x="5249178" y="3314114"/>
            <a:ext cx="2117794" cy="53021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rgbClr val="76E6C9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4E8634-BD41-4876-AE80-D8C04B54463F}"/>
              </a:ext>
            </a:extLst>
          </p:cNvPr>
          <p:cNvSpPr/>
          <p:nvPr/>
        </p:nvSpPr>
        <p:spPr>
          <a:xfrm>
            <a:off x="3701543" y="2905402"/>
            <a:ext cx="4563832" cy="1347637"/>
          </a:xfrm>
          <a:prstGeom prst="rect">
            <a:avLst/>
          </a:prstGeom>
          <a:noFill/>
          <a:ln w="19050">
            <a:solidFill>
              <a:srgbClr val="76E6C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HY신명조" panose="02030600000101010101" pitchFamily="18" charset="-127"/>
                <a:ea typeface="HY신명조" panose="02030600000101010101" pitchFamily="18" charset="-127"/>
              </a:rPr>
              <a:t>4.</a:t>
            </a:r>
            <a:r>
              <a:rPr lang="ko-KR" altLang="en-US" sz="4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시장분석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8C0B90-8FF7-49FE-83B2-9B2170D1C8C8}"/>
              </a:ext>
            </a:extLst>
          </p:cNvPr>
          <p:cNvSpPr/>
          <p:nvPr/>
        </p:nvSpPr>
        <p:spPr>
          <a:xfrm>
            <a:off x="3868454" y="3031564"/>
            <a:ext cx="4563832" cy="1347637"/>
          </a:xfrm>
          <a:prstGeom prst="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Bell MT" panose="02020503060305020303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D40D1D-3258-4B7E-9A32-4497D7929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9285"/>
            <a:ext cx="1351722" cy="5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6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4CA899E-8ADF-4794-B39F-19769D8DF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34"/>
            <a:ext cx="12192000" cy="68580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0B902D-226C-4B5B-BAE5-208248C99481}"/>
              </a:ext>
            </a:extLst>
          </p:cNvPr>
          <p:cNvSpPr/>
          <p:nvPr/>
        </p:nvSpPr>
        <p:spPr>
          <a:xfrm>
            <a:off x="250406" y="1011369"/>
            <a:ext cx="11466106" cy="5573345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4D262D2-E5E4-48C4-BB5F-4D77176FAF52}"/>
              </a:ext>
            </a:extLst>
          </p:cNvPr>
          <p:cNvGrpSpPr/>
          <p:nvPr/>
        </p:nvGrpSpPr>
        <p:grpSpPr>
          <a:xfrm>
            <a:off x="250406" y="164900"/>
            <a:ext cx="2309647" cy="614799"/>
            <a:chOff x="250406" y="164900"/>
            <a:chExt cx="2309647" cy="6147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131394C-833F-4E65-9337-293BDC8C500F}"/>
                </a:ext>
              </a:extLst>
            </p:cNvPr>
            <p:cNvSpPr/>
            <p:nvPr/>
          </p:nvSpPr>
          <p:spPr>
            <a:xfrm>
              <a:off x="250406" y="164900"/>
              <a:ext cx="2248752" cy="568149"/>
            </a:xfrm>
            <a:prstGeom prst="rect">
              <a:avLst/>
            </a:prstGeom>
            <a:noFill/>
            <a:ln w="19050">
              <a:solidFill>
                <a:srgbClr val="76E6C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HY신명조" panose="02030600000101010101" pitchFamily="18" charset="-127"/>
                  <a:ea typeface="HY신명조" panose="02030600000101010101" pitchFamily="18" charset="-127"/>
                </a:rPr>
                <a:t>4.</a:t>
              </a:r>
              <a:r>
                <a:rPr lang="ko-KR" altLang="en-US" sz="2400">
                  <a:latin typeface="HY신명조" panose="02030600000101010101" pitchFamily="18" charset="-127"/>
                  <a:ea typeface="HY신명조" panose="02030600000101010101" pitchFamily="18" charset="-127"/>
                </a:rPr>
                <a:t>시장분석</a:t>
              </a:r>
              <a:endPara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36BE67F-8961-48DF-A6B5-506576E405FA}"/>
                </a:ext>
              </a:extLst>
            </p:cNvPr>
            <p:cNvSpPr/>
            <p:nvPr/>
          </p:nvSpPr>
          <p:spPr>
            <a:xfrm>
              <a:off x="311301" y="211550"/>
              <a:ext cx="2248752" cy="568149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Bell MT" panose="02020503060305020303" pitchFamily="18" charset="0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18EB8DB-B668-4F6C-8D09-FA580A5CC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9285"/>
            <a:ext cx="1351722" cy="51542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DED966-81EB-4C2D-B15F-AE6EAE2039D4}"/>
              </a:ext>
            </a:extLst>
          </p:cNvPr>
          <p:cNvSpPr/>
          <p:nvPr/>
        </p:nvSpPr>
        <p:spPr>
          <a:xfrm>
            <a:off x="0" y="1255667"/>
            <a:ext cx="3207570" cy="52638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/>
              <a:t>시장조사</a:t>
            </a:r>
            <a:endParaRPr lang="ko-KR" altLang="en-US"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7814D0-B4E8-4A53-8AA2-C679DE4CCC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79" y="2607432"/>
            <a:ext cx="5762748" cy="328150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B02E4DE-C992-4043-BFF5-6057BB44A38C}"/>
              </a:ext>
            </a:extLst>
          </p:cNvPr>
          <p:cNvSpPr txBox="1"/>
          <p:nvPr/>
        </p:nvSpPr>
        <p:spPr>
          <a:xfrm>
            <a:off x="4293969" y="1707653"/>
            <a:ext cx="269681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</a:rPr>
              <a:t>LUSSOSO(</a:t>
            </a:r>
            <a:r>
              <a:rPr lang="ko-KR" altLang="en-US" sz="2400">
                <a:solidFill>
                  <a:schemeClr val="bg1"/>
                </a:solidFill>
              </a:rPr>
              <a:t>루쏘쏘</a:t>
            </a:r>
            <a:r>
              <a:rPr lang="en-US" altLang="ko-KR" sz="24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01E67C-B8B3-4B93-8D75-6EF111274C0E}"/>
              </a:ext>
            </a:extLst>
          </p:cNvPr>
          <p:cNvSpPr/>
          <p:nvPr/>
        </p:nvSpPr>
        <p:spPr>
          <a:xfrm>
            <a:off x="9930859" y="5914674"/>
            <a:ext cx="14742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chemeClr val="bg2">
                    <a:lumMod val="50000"/>
                  </a:schemeClr>
                </a:solidFill>
              </a:rPr>
              <a:t>http://www.lussoso.com</a:t>
            </a:r>
            <a:endParaRPr lang="ko-KR" altLang="en-US" sz="90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57DF481-926E-4FA7-A6D2-779D8139CF90}"/>
              </a:ext>
            </a:extLst>
          </p:cNvPr>
          <p:cNvGrpSpPr/>
          <p:nvPr/>
        </p:nvGrpSpPr>
        <p:grpSpPr>
          <a:xfrm>
            <a:off x="311301" y="2625953"/>
            <a:ext cx="5019700" cy="2993297"/>
            <a:chOff x="-27974" y="2087349"/>
            <a:chExt cx="5019700" cy="299329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8CF22F-B414-49AB-939D-A9EC1582D905}"/>
                </a:ext>
              </a:extLst>
            </p:cNvPr>
            <p:cNvSpPr txBox="1"/>
            <p:nvPr/>
          </p:nvSpPr>
          <p:spPr>
            <a:xfrm>
              <a:off x="675860" y="2087349"/>
              <a:ext cx="43158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76E6C9"/>
                  </a:solidFill>
                </a:rPr>
                <a:t>ㆍ</a:t>
              </a:r>
              <a:r>
                <a:rPr lang="ko-KR" altLang="en-US">
                  <a:solidFill>
                    <a:schemeClr val="bg1"/>
                  </a:solidFill>
                </a:rPr>
                <a:t>국내에서 가장 많은 맞춤정장 브랜드</a:t>
              </a:r>
              <a:endParaRPr lang="en-US" altLang="ko-KR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86B829-5B11-4011-BFF2-AC2500966D98}"/>
                </a:ext>
              </a:extLst>
            </p:cNvPr>
            <p:cNvSpPr txBox="1"/>
            <p:nvPr/>
          </p:nvSpPr>
          <p:spPr>
            <a:xfrm>
              <a:off x="323943" y="3558350"/>
              <a:ext cx="443952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solidFill>
                    <a:srgbClr val="76E6C9"/>
                  </a:solidFill>
                </a:rPr>
                <a:t>ㆍ</a:t>
              </a:r>
              <a:r>
                <a:rPr lang="ko-KR" altLang="en-US">
                  <a:solidFill>
                    <a:schemeClr val="bg1"/>
                  </a:solidFill>
                </a:rPr>
                <a:t>금액이 많이 높은 편이고 온라인쇼핑몰</a:t>
              </a:r>
              <a:endParaRPr lang="en-US" altLang="ko-KR">
                <a:solidFill>
                  <a:schemeClr val="bg1"/>
                </a:solidFill>
              </a:endParaRPr>
            </a:p>
            <a:p>
              <a:pPr algn="ctr"/>
              <a:r>
                <a:rPr lang="ko-KR" altLang="en-US">
                  <a:solidFill>
                    <a:schemeClr val="bg1"/>
                  </a:solidFill>
                </a:rPr>
                <a:t>보다는 오프라인을 홍보하는 페이지라는 느낌이 많이 존재함</a:t>
              </a:r>
              <a:endParaRPr lang="en-US" altLang="ko-KR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C1A696-C0C4-4D13-9BFC-54BC30A9DEFD}"/>
                </a:ext>
              </a:extLst>
            </p:cNvPr>
            <p:cNvSpPr txBox="1"/>
            <p:nvPr/>
          </p:nvSpPr>
          <p:spPr>
            <a:xfrm>
              <a:off x="-27974" y="2642716"/>
              <a:ext cx="50197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solidFill>
                    <a:srgbClr val="76E6C9"/>
                  </a:solidFill>
                </a:rPr>
                <a:t>ㆍ</a:t>
              </a:r>
              <a:r>
                <a:rPr lang="ko-KR" altLang="en-US">
                  <a:solidFill>
                    <a:schemeClr val="bg1"/>
                  </a:solidFill>
                </a:rPr>
                <a:t>수트뿐만 아니라 구두</a:t>
              </a:r>
              <a:r>
                <a:rPr lang="en-US" altLang="ko-KR">
                  <a:solidFill>
                    <a:schemeClr val="bg1"/>
                  </a:solidFill>
                </a:rPr>
                <a:t> </a:t>
              </a:r>
              <a:r>
                <a:rPr lang="ko-KR" altLang="en-US">
                  <a:solidFill>
                    <a:schemeClr val="bg1"/>
                  </a:solidFill>
                </a:rPr>
                <a:t>및 가방 등</a:t>
              </a:r>
              <a:r>
                <a:rPr lang="en-US" altLang="ko-KR">
                  <a:solidFill>
                    <a:schemeClr val="bg1"/>
                  </a:solidFill>
                </a:rPr>
                <a:t> </a:t>
              </a:r>
              <a:r>
                <a:rPr lang="ko-KR" altLang="en-US">
                  <a:solidFill>
                    <a:schemeClr val="bg1"/>
                  </a:solidFill>
                </a:rPr>
                <a:t>악세사리도 판매하고 직영공장이</a:t>
              </a:r>
              <a:r>
                <a:rPr lang="en-US" altLang="ko-KR">
                  <a:solidFill>
                    <a:schemeClr val="bg1"/>
                  </a:solidFill>
                </a:rPr>
                <a:t> </a:t>
              </a:r>
              <a:r>
                <a:rPr lang="ko-KR" altLang="en-US">
                  <a:solidFill>
                    <a:schemeClr val="bg1"/>
                  </a:solidFill>
                </a:rPr>
                <a:t>존재 할만큼 규모가 큰 </a:t>
              </a:r>
              <a:endParaRPr lang="en-US" altLang="ko-KR">
                <a:solidFill>
                  <a:schemeClr val="bg1"/>
                </a:solidFill>
              </a:endParaRPr>
            </a:p>
            <a:p>
              <a:pPr algn="ctr"/>
              <a:r>
                <a:rPr lang="ko-KR" altLang="en-US">
                  <a:solidFill>
                    <a:schemeClr val="bg1"/>
                  </a:solidFill>
                </a:rPr>
                <a:t>브랜드 </a:t>
              </a:r>
              <a:endParaRPr lang="en-US" altLang="ko-KR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D1D620-CA93-4F25-8C9F-45972CD71999}"/>
                </a:ext>
              </a:extLst>
            </p:cNvPr>
            <p:cNvSpPr txBox="1"/>
            <p:nvPr/>
          </p:nvSpPr>
          <p:spPr>
            <a:xfrm>
              <a:off x="447598" y="4714149"/>
              <a:ext cx="4315865" cy="3664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금액 </a:t>
              </a:r>
              <a:r>
                <a:rPr lang="en-US" altLang="ko-KR">
                  <a:solidFill>
                    <a:schemeClr val="bg1"/>
                  </a:solidFill>
                </a:rPr>
                <a:t>: 900,000\	~ 2,500,000\ </a:t>
              </a:r>
              <a:r>
                <a:rPr lang="ko-KR" altLang="en-US">
                  <a:solidFill>
                    <a:schemeClr val="bg1"/>
                  </a:solidFill>
                </a:rPr>
                <a:t>정도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1120734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4CA899E-8ADF-4794-B39F-19769D8DF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34"/>
            <a:ext cx="12192000" cy="68580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0B902D-226C-4B5B-BAE5-208248C99481}"/>
              </a:ext>
            </a:extLst>
          </p:cNvPr>
          <p:cNvSpPr/>
          <p:nvPr/>
        </p:nvSpPr>
        <p:spPr>
          <a:xfrm>
            <a:off x="250406" y="1011369"/>
            <a:ext cx="11466106" cy="5573345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4D262D2-E5E4-48C4-BB5F-4D77176FAF52}"/>
              </a:ext>
            </a:extLst>
          </p:cNvPr>
          <p:cNvGrpSpPr/>
          <p:nvPr/>
        </p:nvGrpSpPr>
        <p:grpSpPr>
          <a:xfrm>
            <a:off x="250406" y="164900"/>
            <a:ext cx="2309647" cy="614799"/>
            <a:chOff x="250406" y="164900"/>
            <a:chExt cx="2309647" cy="6147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131394C-833F-4E65-9337-293BDC8C500F}"/>
                </a:ext>
              </a:extLst>
            </p:cNvPr>
            <p:cNvSpPr/>
            <p:nvPr/>
          </p:nvSpPr>
          <p:spPr>
            <a:xfrm>
              <a:off x="250406" y="164900"/>
              <a:ext cx="2248752" cy="568149"/>
            </a:xfrm>
            <a:prstGeom prst="rect">
              <a:avLst/>
            </a:prstGeom>
            <a:noFill/>
            <a:ln w="19050">
              <a:solidFill>
                <a:srgbClr val="76E6C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HY신명조" panose="02030600000101010101" pitchFamily="18" charset="-127"/>
                  <a:ea typeface="HY신명조" panose="02030600000101010101" pitchFamily="18" charset="-127"/>
                </a:rPr>
                <a:t>4.</a:t>
              </a:r>
              <a:r>
                <a:rPr lang="ko-KR" altLang="en-US" sz="2400">
                  <a:latin typeface="HY신명조" panose="02030600000101010101" pitchFamily="18" charset="-127"/>
                  <a:ea typeface="HY신명조" panose="02030600000101010101" pitchFamily="18" charset="-127"/>
                </a:rPr>
                <a:t>시장분석</a:t>
              </a:r>
              <a:endPara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36BE67F-8961-48DF-A6B5-506576E405FA}"/>
                </a:ext>
              </a:extLst>
            </p:cNvPr>
            <p:cNvSpPr/>
            <p:nvPr/>
          </p:nvSpPr>
          <p:spPr>
            <a:xfrm>
              <a:off x="311301" y="211550"/>
              <a:ext cx="2248752" cy="568149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Bell MT" panose="02020503060305020303" pitchFamily="18" charset="0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18EB8DB-B668-4F6C-8D09-FA580A5CC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9285"/>
            <a:ext cx="1351722" cy="51542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DED966-81EB-4C2D-B15F-AE6EAE2039D4}"/>
              </a:ext>
            </a:extLst>
          </p:cNvPr>
          <p:cNvSpPr/>
          <p:nvPr/>
        </p:nvSpPr>
        <p:spPr>
          <a:xfrm>
            <a:off x="0" y="1255667"/>
            <a:ext cx="3207570" cy="52638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/>
              <a:t>시장조사</a:t>
            </a:r>
            <a:endParaRPr lang="ko-KR" altLang="en-US" sz="36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01E67C-B8B3-4B93-8D75-6EF111274C0E}"/>
              </a:ext>
            </a:extLst>
          </p:cNvPr>
          <p:cNvSpPr/>
          <p:nvPr/>
        </p:nvSpPr>
        <p:spPr>
          <a:xfrm>
            <a:off x="9482669" y="5569409"/>
            <a:ext cx="164772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chemeClr val="bg2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https://www.suitline.co.kr</a:t>
            </a:r>
            <a:endParaRPr lang="ko-KR" altLang="en-US" sz="90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DE7C80-D56C-4CFA-8D72-4D3B186527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557" y="2499263"/>
            <a:ext cx="5082931" cy="30059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51EC44-B79A-41FE-8D37-4B344F6E1331}"/>
              </a:ext>
            </a:extLst>
          </p:cNvPr>
          <p:cNvSpPr txBox="1"/>
          <p:nvPr/>
        </p:nvSpPr>
        <p:spPr>
          <a:xfrm>
            <a:off x="4928544" y="1782050"/>
            <a:ext cx="15921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수트라인</a:t>
            </a:r>
            <a:endParaRPr lang="en-US" altLang="ko-KR" sz="24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6C012-2F3F-4606-B009-05B62A62021B}"/>
              </a:ext>
            </a:extLst>
          </p:cNvPr>
          <p:cNvSpPr txBox="1"/>
          <p:nvPr/>
        </p:nvSpPr>
        <p:spPr>
          <a:xfrm>
            <a:off x="884050" y="2499263"/>
            <a:ext cx="447401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76E6C9"/>
                </a:solidFill>
              </a:rPr>
              <a:t>ㆍ</a:t>
            </a:r>
            <a:r>
              <a:rPr lang="ko-KR" altLang="en-US">
                <a:solidFill>
                  <a:schemeClr val="bg1"/>
                </a:solidFill>
              </a:rPr>
              <a:t>중년층의 테일러와 청년층의 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     마케터가 만든 스타트업 쇼핑몰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9D0FB7-D532-4A80-B4ED-F6D827127345}"/>
              </a:ext>
            </a:extLst>
          </p:cNvPr>
          <p:cNvSpPr txBox="1"/>
          <p:nvPr/>
        </p:nvSpPr>
        <p:spPr>
          <a:xfrm>
            <a:off x="884049" y="3333574"/>
            <a:ext cx="447401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76E6C9"/>
                </a:solidFill>
              </a:rPr>
              <a:t>ㆍ</a:t>
            </a:r>
            <a:r>
              <a:rPr lang="ko-KR" altLang="en-US">
                <a:solidFill>
                  <a:schemeClr val="bg1"/>
                </a:solidFill>
              </a:rPr>
              <a:t>마친가지로 수트뿐만 아니라 셔츠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자켓</a:t>
            </a:r>
            <a:r>
              <a:rPr lang="en-US" altLang="ko-KR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바지 등 남성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신사라인 아이템 판매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180803-2EBD-4B05-9C09-5ACBD658F9D5}"/>
              </a:ext>
            </a:extLst>
          </p:cNvPr>
          <p:cNvSpPr txBox="1"/>
          <p:nvPr/>
        </p:nvSpPr>
        <p:spPr>
          <a:xfrm>
            <a:off x="381081" y="4167885"/>
            <a:ext cx="534355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76E6C9"/>
                </a:solidFill>
              </a:rPr>
              <a:t>ㆍ</a:t>
            </a:r>
            <a:r>
              <a:rPr lang="ko-KR" altLang="en-US">
                <a:solidFill>
                  <a:schemeClr val="bg1"/>
                </a:solidFill>
              </a:rPr>
              <a:t>구상안과 거의 비슷한 형태지만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인터페이스 적으로 알아보기 힘들고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줄일 수 있는 요소들이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 눈에 보임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E9EDE8-9A20-4FD5-B6C1-63B2B9BD7EC3}"/>
              </a:ext>
            </a:extLst>
          </p:cNvPr>
          <p:cNvSpPr txBox="1"/>
          <p:nvPr/>
        </p:nvSpPr>
        <p:spPr>
          <a:xfrm>
            <a:off x="787937" y="5202912"/>
            <a:ext cx="4459502" cy="3664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금액 </a:t>
            </a:r>
            <a:r>
              <a:rPr lang="en-US" altLang="ko-KR">
                <a:solidFill>
                  <a:schemeClr val="bg1"/>
                </a:solidFill>
              </a:rPr>
              <a:t>: 500,000\	~ 1,200,000\ </a:t>
            </a:r>
            <a:r>
              <a:rPr lang="ko-KR" altLang="en-US">
                <a:solidFill>
                  <a:schemeClr val="bg1"/>
                </a:solidFill>
              </a:rPr>
              <a:t>정도</a:t>
            </a:r>
          </a:p>
        </p:txBody>
      </p:sp>
    </p:spTree>
    <p:extLst>
      <p:ext uri="{BB962C8B-B14F-4D97-AF65-F5344CB8AC3E}">
        <p14:creationId xmlns:p14="http://schemas.microsoft.com/office/powerpoint/2010/main" val="84322076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4CA899E-8ADF-4794-B39F-19769D8DF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34"/>
            <a:ext cx="12192000" cy="68580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0B902D-226C-4B5B-BAE5-208248C99481}"/>
              </a:ext>
            </a:extLst>
          </p:cNvPr>
          <p:cNvSpPr/>
          <p:nvPr/>
        </p:nvSpPr>
        <p:spPr>
          <a:xfrm>
            <a:off x="250406" y="1011369"/>
            <a:ext cx="11466106" cy="5573345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4D262D2-E5E4-48C4-BB5F-4D77176FAF52}"/>
              </a:ext>
            </a:extLst>
          </p:cNvPr>
          <p:cNvGrpSpPr/>
          <p:nvPr/>
        </p:nvGrpSpPr>
        <p:grpSpPr>
          <a:xfrm>
            <a:off x="250406" y="164900"/>
            <a:ext cx="2309647" cy="614799"/>
            <a:chOff x="250406" y="164900"/>
            <a:chExt cx="2309647" cy="6147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131394C-833F-4E65-9337-293BDC8C500F}"/>
                </a:ext>
              </a:extLst>
            </p:cNvPr>
            <p:cNvSpPr/>
            <p:nvPr/>
          </p:nvSpPr>
          <p:spPr>
            <a:xfrm>
              <a:off x="250406" y="164900"/>
              <a:ext cx="2248752" cy="568149"/>
            </a:xfrm>
            <a:prstGeom prst="rect">
              <a:avLst/>
            </a:prstGeom>
            <a:noFill/>
            <a:ln w="19050">
              <a:solidFill>
                <a:srgbClr val="76E6C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HY신명조" panose="02030600000101010101" pitchFamily="18" charset="-127"/>
                  <a:ea typeface="HY신명조" panose="02030600000101010101" pitchFamily="18" charset="-127"/>
                </a:rPr>
                <a:t>4.</a:t>
              </a:r>
              <a:r>
                <a:rPr lang="ko-KR" altLang="en-US" sz="2400">
                  <a:latin typeface="HY신명조" panose="02030600000101010101" pitchFamily="18" charset="-127"/>
                  <a:ea typeface="HY신명조" panose="02030600000101010101" pitchFamily="18" charset="-127"/>
                </a:rPr>
                <a:t>시장분석</a:t>
              </a:r>
              <a:endPara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36BE67F-8961-48DF-A6B5-506576E405FA}"/>
                </a:ext>
              </a:extLst>
            </p:cNvPr>
            <p:cNvSpPr/>
            <p:nvPr/>
          </p:nvSpPr>
          <p:spPr>
            <a:xfrm>
              <a:off x="311301" y="211550"/>
              <a:ext cx="2248752" cy="568149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Bell MT" panose="02020503060305020303" pitchFamily="18" charset="0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18EB8DB-B668-4F6C-8D09-FA580A5CC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9285"/>
            <a:ext cx="1351722" cy="51542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DED966-81EB-4C2D-B15F-AE6EAE2039D4}"/>
              </a:ext>
            </a:extLst>
          </p:cNvPr>
          <p:cNvSpPr/>
          <p:nvPr/>
        </p:nvSpPr>
        <p:spPr>
          <a:xfrm>
            <a:off x="0" y="1255667"/>
            <a:ext cx="3207570" cy="52638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/>
              <a:t>시장조사</a:t>
            </a:r>
            <a:endParaRPr lang="ko-KR" altLang="en-US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51EC44-B79A-41FE-8D37-4B344F6E1331}"/>
              </a:ext>
            </a:extLst>
          </p:cNvPr>
          <p:cNvSpPr txBox="1"/>
          <p:nvPr/>
        </p:nvSpPr>
        <p:spPr>
          <a:xfrm>
            <a:off x="5067521" y="2049764"/>
            <a:ext cx="200913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포멀 하우스</a:t>
            </a:r>
            <a:endParaRPr lang="en-US" altLang="ko-KR" sz="24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6C012-2F3F-4606-B009-05B62A62021B}"/>
              </a:ext>
            </a:extLst>
          </p:cNvPr>
          <p:cNvSpPr txBox="1"/>
          <p:nvPr/>
        </p:nvSpPr>
        <p:spPr>
          <a:xfrm>
            <a:off x="806665" y="2849196"/>
            <a:ext cx="463791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76E6C9"/>
                </a:solidFill>
              </a:rPr>
              <a:t>ㆍ</a:t>
            </a:r>
            <a:r>
              <a:rPr lang="ko-KR" altLang="en-US">
                <a:solidFill>
                  <a:schemeClr val="bg1"/>
                </a:solidFill>
              </a:rPr>
              <a:t>기성복과 맞춤정장의 장단점을 보안하여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만든 가성비 좋은 온라인맞춤정장 쇼핑몰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9D0FB7-D532-4A80-B4ED-F6D827127345}"/>
              </a:ext>
            </a:extLst>
          </p:cNvPr>
          <p:cNvSpPr txBox="1"/>
          <p:nvPr/>
        </p:nvSpPr>
        <p:spPr>
          <a:xfrm>
            <a:off x="970560" y="3621769"/>
            <a:ext cx="447401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76E6C9"/>
                </a:solidFill>
              </a:rPr>
              <a:t>ㆍ</a:t>
            </a:r>
            <a:r>
              <a:rPr lang="ko-KR" altLang="en-US">
                <a:solidFill>
                  <a:schemeClr val="bg1"/>
                </a:solidFill>
              </a:rPr>
              <a:t>대략적인 이미지와 간편한 인터페이스</a:t>
            </a:r>
            <a:r>
              <a:rPr lang="en-US" altLang="ko-KR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데이터베이스를 이용한 고객 알고리즘을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이용하여 보다 정확한 데이터를 구현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E9EDE8-9A20-4FD5-B6C1-63B2B9BD7EC3}"/>
              </a:ext>
            </a:extLst>
          </p:cNvPr>
          <p:cNvSpPr txBox="1"/>
          <p:nvPr/>
        </p:nvSpPr>
        <p:spPr>
          <a:xfrm>
            <a:off x="985077" y="5442556"/>
            <a:ext cx="4459502" cy="3664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금액 </a:t>
            </a:r>
            <a:r>
              <a:rPr lang="en-US" altLang="ko-KR">
                <a:solidFill>
                  <a:schemeClr val="bg1"/>
                </a:solidFill>
              </a:rPr>
              <a:t>: 100,000\	~ 500,000\ </a:t>
            </a:r>
            <a:r>
              <a:rPr lang="ko-KR" altLang="en-US">
                <a:solidFill>
                  <a:schemeClr val="bg1"/>
                </a:solidFill>
              </a:rPr>
              <a:t>정도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3FB390-0165-427A-A04E-56DA04914191}"/>
              </a:ext>
            </a:extLst>
          </p:cNvPr>
          <p:cNvSpPr txBox="1"/>
          <p:nvPr/>
        </p:nvSpPr>
        <p:spPr>
          <a:xfrm>
            <a:off x="1907219" y="1675731"/>
            <a:ext cx="239864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b="1">
                <a:solidFill>
                  <a:schemeClr val="bg2">
                    <a:lumMod val="75000"/>
                  </a:schemeClr>
                </a:solidFill>
              </a:rPr>
              <a:t>가상안</a:t>
            </a:r>
            <a:r>
              <a:rPr lang="en-US" altLang="ko-KR" b="1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77136E-7627-4CD4-A6AB-2349E69BA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474" y="2923333"/>
            <a:ext cx="5999144" cy="22875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930F4FD-8BAE-4891-8EED-5A1941579C25}"/>
              </a:ext>
            </a:extLst>
          </p:cNvPr>
          <p:cNvSpPr txBox="1"/>
          <p:nvPr/>
        </p:nvSpPr>
        <p:spPr>
          <a:xfrm>
            <a:off x="10086494" y="5227596"/>
            <a:ext cx="1630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2">
                    <a:lumMod val="75000"/>
                  </a:schemeClr>
                </a:solidFill>
              </a:rPr>
              <a:t>직접만듬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7104A1-2069-4E50-AB85-271602FC87B3}"/>
              </a:ext>
            </a:extLst>
          </p:cNvPr>
          <p:cNvSpPr txBox="1"/>
          <p:nvPr/>
        </p:nvSpPr>
        <p:spPr>
          <a:xfrm>
            <a:off x="985077" y="4680390"/>
            <a:ext cx="445950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76E6C9"/>
                </a:solidFill>
              </a:rPr>
              <a:t>ㆍ</a:t>
            </a:r>
            <a:r>
              <a:rPr lang="ko-KR" altLang="en-US">
                <a:solidFill>
                  <a:schemeClr val="bg1"/>
                </a:solidFill>
              </a:rPr>
              <a:t>맞춤정장 뿐만 아니라 택배 소요일이 적은 기성복 라인도 함께 판매</a:t>
            </a:r>
          </a:p>
        </p:txBody>
      </p:sp>
    </p:spTree>
    <p:extLst>
      <p:ext uri="{BB962C8B-B14F-4D97-AF65-F5344CB8AC3E}">
        <p14:creationId xmlns:p14="http://schemas.microsoft.com/office/powerpoint/2010/main" val="172472971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5D533E78-C566-479F-9B49-AAA313455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3"/>
            <a:ext cx="12192000" cy="6858001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BE783483-A7AF-42A6-A592-CDE1079C5212}"/>
              </a:ext>
            </a:extLst>
          </p:cNvPr>
          <p:cNvSpPr/>
          <p:nvPr/>
        </p:nvSpPr>
        <p:spPr>
          <a:xfrm>
            <a:off x="250406" y="1011369"/>
            <a:ext cx="11466106" cy="5573345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0A4C84-CF90-43AD-9C15-5882B73AAB7B}"/>
              </a:ext>
            </a:extLst>
          </p:cNvPr>
          <p:cNvSpPr/>
          <p:nvPr/>
        </p:nvSpPr>
        <p:spPr>
          <a:xfrm>
            <a:off x="-532719" y="233374"/>
            <a:ext cx="4563832" cy="1347637"/>
          </a:xfrm>
          <a:prstGeom prst="rect">
            <a:avLst/>
          </a:prstGeom>
          <a:noFill/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Bell MT" panose="02020503060305020303" pitchFamily="18" charset="0"/>
              </a:rPr>
              <a:t>I </a:t>
            </a:r>
            <a:r>
              <a:rPr lang="en-US" altLang="ko-KR" sz="4000" dirty="0">
                <a:latin typeface="Bell MT" panose="02020503060305020303" pitchFamily="18" charset="0"/>
              </a:rPr>
              <a:t>N D E X</a:t>
            </a:r>
            <a:endParaRPr lang="ko-KR" altLang="en-US" sz="1400" dirty="0">
              <a:latin typeface="Bell MT" panose="02020503060305020303" pitchFamily="18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6FA5832-E1B0-4BB6-8721-CA3498B8BE16}"/>
              </a:ext>
            </a:extLst>
          </p:cNvPr>
          <p:cNvSpPr/>
          <p:nvPr/>
        </p:nvSpPr>
        <p:spPr>
          <a:xfrm>
            <a:off x="5249178" y="3314114"/>
            <a:ext cx="2117794" cy="53021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rgbClr val="76E6C9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E8DB7165-76C4-4E59-9CAC-A076103C96C7}"/>
              </a:ext>
            </a:extLst>
          </p:cNvPr>
          <p:cNvCxnSpPr/>
          <p:nvPr/>
        </p:nvCxnSpPr>
        <p:spPr>
          <a:xfrm>
            <a:off x="3892100" y="1463040"/>
            <a:ext cx="0" cy="5373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CAD644B4-D875-48CA-934C-F2814509E85A}"/>
              </a:ext>
            </a:extLst>
          </p:cNvPr>
          <p:cNvGrpSpPr/>
          <p:nvPr/>
        </p:nvGrpSpPr>
        <p:grpSpPr>
          <a:xfrm>
            <a:off x="692443" y="1394873"/>
            <a:ext cx="6032101" cy="4788940"/>
            <a:chOff x="692443" y="1394873"/>
            <a:chExt cx="6032101" cy="4788940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926C50B1-FD50-4BD0-8CD3-59F58633045A}"/>
                </a:ext>
              </a:extLst>
            </p:cNvPr>
            <p:cNvGrpSpPr/>
            <p:nvPr/>
          </p:nvGrpSpPr>
          <p:grpSpPr>
            <a:xfrm>
              <a:off x="692443" y="1713794"/>
              <a:ext cx="6032101" cy="3639479"/>
              <a:chOff x="3130307" y="1881256"/>
              <a:chExt cx="2531332" cy="2381504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36630E2-939C-42DB-8924-5C0E71A14B3B}"/>
                  </a:ext>
                </a:extLst>
              </p:cNvPr>
              <p:cNvSpPr/>
              <p:nvPr/>
            </p:nvSpPr>
            <p:spPr>
              <a:xfrm>
                <a:off x="4525488" y="1881256"/>
                <a:ext cx="1120743" cy="34444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chemeClr val="bg1"/>
                    </a:solidFill>
                  </a:rPr>
                  <a:t>사업개요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9C22158E-04DA-47DF-94B5-4ED08623A23D}"/>
                  </a:ext>
                </a:extLst>
              </p:cNvPr>
              <p:cNvSpPr/>
              <p:nvPr/>
            </p:nvSpPr>
            <p:spPr>
              <a:xfrm>
                <a:off x="3130307" y="2267908"/>
                <a:ext cx="1296617" cy="50920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chemeClr val="bg1"/>
                    </a:solidFill>
                  </a:rPr>
                  <a:t>창업자개요</a:t>
                </a: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FA9630A1-BCE6-46EB-B7A0-FB6F4ADF4C45}"/>
                  </a:ext>
                </a:extLst>
              </p:cNvPr>
              <p:cNvSpPr/>
              <p:nvPr/>
            </p:nvSpPr>
            <p:spPr>
              <a:xfrm>
                <a:off x="4540896" y="2899788"/>
                <a:ext cx="1120743" cy="34444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chemeClr val="bg1"/>
                    </a:solidFill>
                  </a:rPr>
                  <a:t>전략수립</a:t>
                </a: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86A8D717-06DE-499A-BFE2-CE1E059FDC16}"/>
                  </a:ext>
                </a:extLst>
              </p:cNvPr>
              <p:cNvSpPr/>
              <p:nvPr/>
            </p:nvSpPr>
            <p:spPr>
              <a:xfrm>
                <a:off x="3275670" y="3303961"/>
                <a:ext cx="1120743" cy="34444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>
                    <a:solidFill>
                      <a:schemeClr val="bg1"/>
                    </a:solidFill>
                  </a:rPr>
                  <a:t>시장분석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2F0B758-1C42-41D1-BD30-1A6C26D1F64A}"/>
                  </a:ext>
                </a:extLst>
              </p:cNvPr>
              <p:cNvSpPr/>
              <p:nvPr/>
            </p:nvSpPr>
            <p:spPr>
              <a:xfrm>
                <a:off x="4537984" y="3918320"/>
                <a:ext cx="1120743" cy="34444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>
                    <a:solidFill>
                      <a:schemeClr val="bg1"/>
                    </a:solidFill>
                  </a:rPr>
                  <a:t>운영계획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6D704BC-7749-4AA6-A452-B86ACDCA1123}"/>
                </a:ext>
              </a:extLst>
            </p:cNvPr>
            <p:cNvSpPr txBox="1"/>
            <p:nvPr/>
          </p:nvSpPr>
          <p:spPr>
            <a:xfrm>
              <a:off x="2901799" y="5168150"/>
              <a:ext cx="12315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Bahnschrift Light Condensed" panose="020B0502040204020203" pitchFamily="34" charset="0"/>
                </a:rPr>
                <a:t>0</a:t>
              </a:r>
              <a:r>
                <a:rPr lang="en-US" altLang="ko-KR" sz="60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Bahnschrift Light Condensed" panose="020B0502040204020203" pitchFamily="34" charset="0"/>
                </a:rPr>
                <a:t>6</a:t>
              </a:r>
              <a:endParaRPr lang="ko-KR" altLang="en-US" sz="6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ahnschrift Light Condensed" panose="020B0502040204020203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13214E8-FF81-459F-8B37-1ADCF5F54252}"/>
                </a:ext>
              </a:extLst>
            </p:cNvPr>
            <p:cNvSpPr txBox="1"/>
            <p:nvPr/>
          </p:nvSpPr>
          <p:spPr>
            <a:xfrm>
              <a:off x="4150667" y="1394873"/>
              <a:ext cx="12315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Bahnschrift Light Condensed" panose="020B0502040204020203" pitchFamily="34" charset="0"/>
                </a:rPr>
                <a:t>0</a:t>
              </a:r>
              <a:r>
                <a:rPr lang="en-US" altLang="ko-KR" sz="60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Bahnschrift Light Condensed" panose="020B0502040204020203" pitchFamily="34" charset="0"/>
                </a:rPr>
                <a:t>1</a:t>
              </a:r>
              <a:endParaRPr lang="ko-KR" altLang="en-US" sz="6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ahnschrift Light Condensed" panose="020B0502040204020203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62C83CF-20FA-4D05-95C2-F320B42629D9}"/>
                </a:ext>
              </a:extLst>
            </p:cNvPr>
            <p:cNvSpPr txBox="1"/>
            <p:nvPr/>
          </p:nvSpPr>
          <p:spPr>
            <a:xfrm>
              <a:off x="2916105" y="2119647"/>
              <a:ext cx="12315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Bahnschrift Light Condensed" panose="020B0502040204020203" pitchFamily="34" charset="0"/>
                </a:rPr>
                <a:t>0</a:t>
              </a:r>
              <a:r>
                <a:rPr lang="en-US" altLang="ko-KR" sz="60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Bahnschrift Light Condensed" panose="020B0502040204020203" pitchFamily="34" charset="0"/>
                </a:rPr>
                <a:t>2</a:t>
              </a:r>
              <a:endParaRPr lang="ko-KR" altLang="en-US" sz="6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ahnschrift Light Condensed" panose="020B05020402040202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7065C44-F821-44F0-B1CA-D5E449C7F1A9}"/>
                </a:ext>
              </a:extLst>
            </p:cNvPr>
            <p:cNvSpPr txBox="1"/>
            <p:nvPr/>
          </p:nvSpPr>
          <p:spPr>
            <a:xfrm>
              <a:off x="4066658" y="2870225"/>
              <a:ext cx="12315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Bahnschrift Light Condensed" panose="020B0502040204020203" pitchFamily="34" charset="0"/>
                </a:rPr>
                <a:t>0</a:t>
              </a:r>
              <a:r>
                <a:rPr lang="en-US" altLang="ko-KR" sz="60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Bahnschrift Light Condensed" panose="020B0502040204020203" pitchFamily="34" charset="0"/>
                </a:rPr>
                <a:t>3</a:t>
              </a:r>
              <a:endParaRPr lang="ko-KR" altLang="en-US" sz="6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ahnschrift Light Condensed" panose="020B0502040204020203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C84B29A-6703-490A-A3D7-A6EA529C9931}"/>
                </a:ext>
              </a:extLst>
            </p:cNvPr>
            <p:cNvSpPr txBox="1"/>
            <p:nvPr/>
          </p:nvSpPr>
          <p:spPr>
            <a:xfrm>
              <a:off x="2916105" y="3557685"/>
              <a:ext cx="12315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Bahnschrift Light Condensed" panose="020B0502040204020203" pitchFamily="34" charset="0"/>
                </a:rPr>
                <a:t>0</a:t>
              </a:r>
              <a:r>
                <a:rPr lang="en-US" altLang="ko-KR" sz="60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Bahnschrift Light Condensed" panose="020B0502040204020203" pitchFamily="34" charset="0"/>
                </a:rPr>
                <a:t>4</a:t>
              </a:r>
              <a:endParaRPr lang="ko-KR" altLang="en-US" sz="6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ahnschrift Light Condensed" panose="020B0502040204020203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9B55B5A-ADBC-494A-AD58-F43B9D0FDF5F}"/>
                </a:ext>
              </a:extLst>
            </p:cNvPr>
            <p:cNvSpPr txBox="1"/>
            <p:nvPr/>
          </p:nvSpPr>
          <p:spPr>
            <a:xfrm>
              <a:off x="4017126" y="4421594"/>
              <a:ext cx="12315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Bahnschrift Light Condensed" panose="020B0502040204020203" pitchFamily="34" charset="0"/>
                </a:rPr>
                <a:t>0</a:t>
              </a:r>
              <a:r>
                <a:rPr lang="en-US" altLang="ko-KR" sz="60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Bahnschrift Light Condensed" panose="020B0502040204020203" pitchFamily="34" charset="0"/>
                </a:rPr>
                <a:t>5</a:t>
              </a:r>
              <a:endParaRPr lang="ko-KR" altLang="en-US" sz="6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8CB49F-4FAF-4819-9596-CC93554BFA38}"/>
              </a:ext>
            </a:extLst>
          </p:cNvPr>
          <p:cNvSpPr/>
          <p:nvPr/>
        </p:nvSpPr>
        <p:spPr>
          <a:xfrm>
            <a:off x="1038838" y="5520401"/>
            <a:ext cx="2670703" cy="52638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수익분석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106FEEF-7F02-424C-82F1-A1C2602F2ACB}"/>
              </a:ext>
            </a:extLst>
          </p:cNvPr>
          <p:cNvGrpSpPr/>
          <p:nvPr/>
        </p:nvGrpSpPr>
        <p:grpSpPr>
          <a:xfrm>
            <a:off x="7366972" y="4579234"/>
            <a:ext cx="4825028" cy="1779537"/>
            <a:chOff x="6349629" y="3277789"/>
            <a:chExt cx="5317180" cy="212978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23A66AC-0299-4466-A96C-6B9C42D4A9C0}"/>
                </a:ext>
              </a:extLst>
            </p:cNvPr>
            <p:cNvGrpSpPr/>
            <p:nvPr/>
          </p:nvGrpSpPr>
          <p:grpSpPr>
            <a:xfrm>
              <a:off x="6349629" y="3277789"/>
              <a:ext cx="5317180" cy="1878029"/>
              <a:chOff x="6349629" y="3277789"/>
              <a:chExt cx="5317180" cy="1878029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31411D2-E5EB-4D71-AB4D-8F96C4CD4DBD}"/>
                  </a:ext>
                </a:extLst>
              </p:cNvPr>
              <p:cNvSpPr/>
              <p:nvPr/>
            </p:nvSpPr>
            <p:spPr>
              <a:xfrm>
                <a:off x="6349629" y="3277789"/>
                <a:ext cx="4563832" cy="1347637"/>
              </a:xfrm>
              <a:prstGeom prst="rect">
                <a:avLst/>
              </a:prstGeom>
              <a:noFill/>
              <a:ln w="190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dirty="0">
                    <a:latin typeface="Castellar" panose="020A0402060406010301" pitchFamily="18" charset="0"/>
                  </a:rPr>
                  <a:t>F</a:t>
                </a:r>
                <a:r>
                  <a:rPr lang="en-US" altLang="ko-KR" sz="4000" dirty="0">
                    <a:latin typeface="Castellar" panose="020A0402060406010301" pitchFamily="18" charset="0"/>
                  </a:rPr>
                  <a:t>ormal</a:t>
                </a:r>
                <a:endParaRPr lang="ko-KR" altLang="en-US" dirty="0">
                  <a:latin typeface="Castellar" panose="020A0402060406010301" pitchFamily="18" charset="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8E50FB5-34EC-4C33-8EC7-9E677719E706}"/>
                  </a:ext>
                </a:extLst>
              </p:cNvPr>
              <p:cNvSpPr/>
              <p:nvPr/>
            </p:nvSpPr>
            <p:spPr>
              <a:xfrm>
                <a:off x="7102977" y="3808181"/>
                <a:ext cx="4563832" cy="1347637"/>
              </a:xfrm>
              <a:prstGeom prst="rect">
                <a:avLst/>
              </a:prstGeom>
              <a:noFill/>
              <a:ln w="190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400" dirty="0">
                    <a:latin typeface="Bell MT" panose="02020503060305020303" pitchFamily="18" charset="0"/>
                  </a:rPr>
                  <a:t>H</a:t>
                </a:r>
                <a:r>
                  <a:rPr lang="en-US" altLang="ko-KR" sz="4000" dirty="0">
                    <a:latin typeface="Castellar" panose="020A0402060406010301" pitchFamily="18" charset="0"/>
                  </a:rPr>
                  <a:t>ouse</a:t>
                </a:r>
                <a:endParaRPr lang="ko-KR" altLang="en-US" sz="1600" dirty="0">
                  <a:latin typeface="Castellar" panose="020A0402060406010301" pitchFamily="18" charset="0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303A01-9511-47BA-BAA6-E48A3D303FA8}"/>
                </a:ext>
              </a:extLst>
            </p:cNvPr>
            <p:cNvSpPr txBox="1"/>
            <p:nvPr/>
          </p:nvSpPr>
          <p:spPr>
            <a:xfrm>
              <a:off x="7366972" y="4728334"/>
              <a:ext cx="3201093" cy="40518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Your Customizing suit house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D1B756A-C5EE-417D-912A-AC85F33E3F93}"/>
                </a:ext>
              </a:extLst>
            </p:cNvPr>
            <p:cNvSpPr/>
            <p:nvPr/>
          </p:nvSpPr>
          <p:spPr>
            <a:xfrm>
              <a:off x="7102977" y="3314114"/>
              <a:ext cx="3810484" cy="20624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CA8B01A-F426-4A6B-8859-6F928093F22B}"/>
                </a:ext>
              </a:extLst>
            </p:cNvPr>
            <p:cNvSpPr/>
            <p:nvPr/>
          </p:nvSpPr>
          <p:spPr>
            <a:xfrm>
              <a:off x="7059522" y="3277789"/>
              <a:ext cx="3886640" cy="212978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582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362B00B-6FC9-48D7-81D8-E5B31CE0E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72"/>
            <a:ext cx="12192000" cy="6858001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BE783483-A7AF-42A6-A592-CDE1079C5212}"/>
              </a:ext>
            </a:extLst>
          </p:cNvPr>
          <p:cNvSpPr/>
          <p:nvPr/>
        </p:nvSpPr>
        <p:spPr>
          <a:xfrm>
            <a:off x="250406" y="1011369"/>
            <a:ext cx="11466106" cy="5573345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6FA5832-E1B0-4BB6-8721-CA3498B8BE16}"/>
              </a:ext>
            </a:extLst>
          </p:cNvPr>
          <p:cNvSpPr/>
          <p:nvPr/>
        </p:nvSpPr>
        <p:spPr>
          <a:xfrm>
            <a:off x="5249178" y="3314114"/>
            <a:ext cx="2117794" cy="53021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rgbClr val="76E6C9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4E8634-BD41-4876-AE80-D8C04B54463F}"/>
              </a:ext>
            </a:extLst>
          </p:cNvPr>
          <p:cNvSpPr/>
          <p:nvPr/>
        </p:nvSpPr>
        <p:spPr>
          <a:xfrm>
            <a:off x="3701543" y="2905402"/>
            <a:ext cx="4563832" cy="1347637"/>
          </a:xfrm>
          <a:prstGeom prst="rect">
            <a:avLst/>
          </a:prstGeom>
          <a:noFill/>
          <a:ln w="19050">
            <a:solidFill>
              <a:srgbClr val="76E6C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HY신명조" panose="02030600000101010101" pitchFamily="18" charset="-127"/>
                <a:ea typeface="HY신명조" panose="02030600000101010101" pitchFamily="18" charset="-127"/>
              </a:rPr>
              <a:t>5.</a:t>
            </a:r>
            <a:r>
              <a:rPr lang="ko-KR" altLang="en-US" sz="4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운영계획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8C0B90-8FF7-49FE-83B2-9B2170D1C8C8}"/>
              </a:ext>
            </a:extLst>
          </p:cNvPr>
          <p:cNvSpPr/>
          <p:nvPr/>
        </p:nvSpPr>
        <p:spPr>
          <a:xfrm>
            <a:off x="3868454" y="3031564"/>
            <a:ext cx="4563832" cy="1347637"/>
          </a:xfrm>
          <a:prstGeom prst="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Bell MT" panose="02020503060305020303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A9789C-4B68-41F1-8265-5DBF89499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9285"/>
            <a:ext cx="1351722" cy="5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3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E0D03E33-1607-41CF-A77D-E413E4D71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7000"/>
                    </a14:imgEffect>
                    <a14:imgEffect>
                      <a14:brightnessContrast brigh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3"/>
            <a:ext cx="12192000" cy="6858001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6FA5832-E1B0-4BB6-8721-CA3498B8BE16}"/>
              </a:ext>
            </a:extLst>
          </p:cNvPr>
          <p:cNvSpPr/>
          <p:nvPr/>
        </p:nvSpPr>
        <p:spPr>
          <a:xfrm>
            <a:off x="5249178" y="3314114"/>
            <a:ext cx="2117794" cy="53021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rgbClr val="76E6C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5E88E-CA71-4EF2-A818-AF9AEBA811D2}"/>
              </a:ext>
            </a:extLst>
          </p:cNvPr>
          <p:cNvSpPr/>
          <p:nvPr/>
        </p:nvSpPr>
        <p:spPr>
          <a:xfrm>
            <a:off x="250406" y="1030340"/>
            <a:ext cx="11466106" cy="5573345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878AF7-4BAA-488B-869D-C79133010A99}"/>
              </a:ext>
            </a:extLst>
          </p:cNvPr>
          <p:cNvSpPr/>
          <p:nvPr/>
        </p:nvSpPr>
        <p:spPr>
          <a:xfrm>
            <a:off x="250406" y="164900"/>
            <a:ext cx="2248752" cy="568149"/>
          </a:xfrm>
          <a:prstGeom prst="rect">
            <a:avLst/>
          </a:prstGeom>
          <a:noFill/>
          <a:ln w="19050">
            <a:solidFill>
              <a:srgbClr val="76E6C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HY신명조" panose="02030600000101010101" pitchFamily="18" charset="-127"/>
                <a:ea typeface="HY신명조" panose="02030600000101010101" pitchFamily="18" charset="-127"/>
              </a:rPr>
              <a:t>5.</a:t>
            </a:r>
            <a:r>
              <a:rPr lang="ko-KR" altLang="en-US" sz="2400">
                <a:latin typeface="HY신명조" panose="02030600000101010101" pitchFamily="18" charset="-127"/>
                <a:ea typeface="HY신명조" panose="02030600000101010101" pitchFamily="18" charset="-127"/>
              </a:rPr>
              <a:t>운영계획</a:t>
            </a:r>
            <a:endParaRPr lang="ko-KR" altLang="en-US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7F5413-DFAF-46B0-B62A-E986D4731C75}"/>
              </a:ext>
            </a:extLst>
          </p:cNvPr>
          <p:cNvSpPr/>
          <p:nvPr/>
        </p:nvSpPr>
        <p:spPr>
          <a:xfrm>
            <a:off x="311301" y="211550"/>
            <a:ext cx="2248752" cy="568149"/>
          </a:xfrm>
          <a:prstGeom prst="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Bell MT" panose="02020503060305020303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DA49A7-1322-447B-9DA2-317F20E0549D}"/>
              </a:ext>
            </a:extLst>
          </p:cNvPr>
          <p:cNvSpPr/>
          <p:nvPr/>
        </p:nvSpPr>
        <p:spPr>
          <a:xfrm>
            <a:off x="-631597" y="892916"/>
            <a:ext cx="3688548" cy="98155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일정계획</a:t>
            </a:r>
            <a:endParaRPr lang="ko-KR" altLang="en-US" sz="32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5BBD15-B24B-4675-8447-62290E9B43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9285"/>
            <a:ext cx="1351722" cy="515429"/>
          </a:xfrm>
          <a:prstGeom prst="rect">
            <a:avLst/>
          </a:prstGeom>
        </p:spPr>
      </p:pic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F2654B54-4E4C-41AC-85A4-B08B03A177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760490"/>
              </p:ext>
            </p:extLst>
          </p:nvPr>
        </p:nvGraphicFramePr>
        <p:xfrm>
          <a:off x="793750" y="1785938"/>
          <a:ext cx="10782300" cy="402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Worksheet" r:id="rId6" imgW="11191940" imgH="4181526" progId="Excel.Sheet.12">
                  <p:embed/>
                </p:oleObj>
              </mc:Choice>
              <mc:Fallback>
                <p:oleObj name="Worksheet" r:id="rId6" imgW="11191940" imgH="418152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3750" y="1785938"/>
                        <a:ext cx="10782300" cy="402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9119042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E0D03E33-1607-41CF-A77D-E413E4D71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19"/>
            <a:ext cx="12192000" cy="6858001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6FA5832-E1B0-4BB6-8721-CA3498B8BE16}"/>
              </a:ext>
            </a:extLst>
          </p:cNvPr>
          <p:cNvSpPr/>
          <p:nvPr/>
        </p:nvSpPr>
        <p:spPr>
          <a:xfrm>
            <a:off x="5249178" y="3314114"/>
            <a:ext cx="2117794" cy="53021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rgbClr val="76E6C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5E88E-CA71-4EF2-A818-AF9AEBA811D2}"/>
              </a:ext>
            </a:extLst>
          </p:cNvPr>
          <p:cNvSpPr/>
          <p:nvPr/>
        </p:nvSpPr>
        <p:spPr>
          <a:xfrm>
            <a:off x="250406" y="1011369"/>
            <a:ext cx="11466106" cy="5573345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878AF7-4BAA-488B-869D-C79133010A99}"/>
              </a:ext>
            </a:extLst>
          </p:cNvPr>
          <p:cNvSpPr/>
          <p:nvPr/>
        </p:nvSpPr>
        <p:spPr>
          <a:xfrm>
            <a:off x="250406" y="164900"/>
            <a:ext cx="2248752" cy="568149"/>
          </a:xfrm>
          <a:prstGeom prst="rect">
            <a:avLst/>
          </a:prstGeom>
          <a:noFill/>
          <a:ln w="19050">
            <a:solidFill>
              <a:srgbClr val="76E6C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HY신명조" panose="02030600000101010101" pitchFamily="18" charset="-127"/>
                <a:ea typeface="HY신명조" panose="02030600000101010101" pitchFamily="18" charset="-127"/>
              </a:rPr>
              <a:t>5.</a:t>
            </a:r>
            <a:r>
              <a:rPr lang="ko-KR" altLang="en-US" sz="2400">
                <a:latin typeface="HY신명조" panose="02030600000101010101" pitchFamily="18" charset="-127"/>
                <a:ea typeface="HY신명조" panose="02030600000101010101" pitchFamily="18" charset="-127"/>
              </a:rPr>
              <a:t>운영계획</a:t>
            </a:r>
            <a:endParaRPr lang="ko-KR" altLang="en-US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7F5413-DFAF-46B0-B62A-E986D4731C75}"/>
              </a:ext>
            </a:extLst>
          </p:cNvPr>
          <p:cNvSpPr/>
          <p:nvPr/>
        </p:nvSpPr>
        <p:spPr>
          <a:xfrm>
            <a:off x="311301" y="211550"/>
            <a:ext cx="2248752" cy="568149"/>
          </a:xfrm>
          <a:prstGeom prst="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Bell MT" panose="02020503060305020303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DA49A7-1322-447B-9DA2-317F20E0549D}"/>
              </a:ext>
            </a:extLst>
          </p:cNvPr>
          <p:cNvSpPr/>
          <p:nvPr/>
        </p:nvSpPr>
        <p:spPr>
          <a:xfrm>
            <a:off x="4158356" y="1204745"/>
            <a:ext cx="3208616" cy="638259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연도별 운영계획</a:t>
            </a:r>
            <a:endParaRPr lang="ko-KR" altLang="en-US" sz="32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5BBD15-B24B-4675-8447-62290E9B4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9285"/>
            <a:ext cx="1351722" cy="515429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1F23BE7-016C-4571-96D3-C93AE89C085B}"/>
              </a:ext>
            </a:extLst>
          </p:cNvPr>
          <p:cNvGrpSpPr/>
          <p:nvPr/>
        </p:nvGrpSpPr>
        <p:grpSpPr>
          <a:xfrm>
            <a:off x="1351722" y="2305322"/>
            <a:ext cx="10364790" cy="369332"/>
            <a:chOff x="1351722" y="2305322"/>
            <a:chExt cx="10364790" cy="36933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C9A8266-A572-44CB-8E2C-D8D53E72FB00}"/>
                </a:ext>
              </a:extLst>
            </p:cNvPr>
            <p:cNvGrpSpPr/>
            <p:nvPr/>
          </p:nvGrpSpPr>
          <p:grpSpPr>
            <a:xfrm>
              <a:off x="1351722" y="2305322"/>
              <a:ext cx="2478155" cy="369332"/>
              <a:chOff x="1921768" y="2305322"/>
              <a:chExt cx="2478155" cy="36933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A6B01B-3D4F-42AE-9816-2973FE7B0518}"/>
                  </a:ext>
                </a:extLst>
              </p:cNvPr>
              <p:cNvSpPr txBox="1"/>
              <p:nvPr/>
            </p:nvSpPr>
            <p:spPr>
              <a:xfrm>
                <a:off x="1921768" y="2305322"/>
                <a:ext cx="795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solidFill>
                      <a:schemeClr val="bg1"/>
                    </a:solidFill>
                  </a:rPr>
                  <a:t>2020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DDC982-23A8-4B73-B160-A6E6742E49E2}"/>
                  </a:ext>
                </a:extLst>
              </p:cNvPr>
              <p:cNvSpPr txBox="1"/>
              <p:nvPr/>
            </p:nvSpPr>
            <p:spPr>
              <a:xfrm>
                <a:off x="2967304" y="2305322"/>
                <a:ext cx="1432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>
                    <a:solidFill>
                      <a:schemeClr val="bg1"/>
                    </a:solidFill>
                  </a:rPr>
                  <a:t>사업시작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FD5D51-A250-4B5D-83FD-A21B8D4ADE79}"/>
                </a:ext>
              </a:extLst>
            </p:cNvPr>
            <p:cNvSpPr txBox="1"/>
            <p:nvPr/>
          </p:nvSpPr>
          <p:spPr>
            <a:xfrm>
              <a:off x="4015412" y="2305322"/>
              <a:ext cx="7701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의류공장 아웃소싱 체결 </a:t>
              </a:r>
              <a:r>
                <a:rPr lang="en-US" altLang="ko-KR">
                  <a:solidFill>
                    <a:schemeClr val="bg1"/>
                  </a:solidFill>
                </a:rPr>
                <a:t>, </a:t>
              </a:r>
              <a:r>
                <a:rPr lang="ko-KR" altLang="en-US">
                  <a:solidFill>
                    <a:schemeClr val="bg1"/>
                  </a:solidFill>
                </a:rPr>
                <a:t>온라인 쇼핑몰 판매시작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D831F76-9943-4407-8656-236015829DB7}"/>
              </a:ext>
            </a:extLst>
          </p:cNvPr>
          <p:cNvGrpSpPr/>
          <p:nvPr/>
        </p:nvGrpSpPr>
        <p:grpSpPr>
          <a:xfrm>
            <a:off x="1351720" y="2875114"/>
            <a:ext cx="10364790" cy="646331"/>
            <a:chOff x="1351722" y="2305322"/>
            <a:chExt cx="10364790" cy="64633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FF11A47-4339-410E-B73F-FB1A826C7414}"/>
                </a:ext>
              </a:extLst>
            </p:cNvPr>
            <p:cNvGrpSpPr/>
            <p:nvPr/>
          </p:nvGrpSpPr>
          <p:grpSpPr>
            <a:xfrm>
              <a:off x="1351722" y="2305322"/>
              <a:ext cx="2478155" cy="369332"/>
              <a:chOff x="1921768" y="2305322"/>
              <a:chExt cx="2478155" cy="36933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59EE80-E4CE-4745-B5A2-EC19DBD01D22}"/>
                  </a:ext>
                </a:extLst>
              </p:cNvPr>
              <p:cNvSpPr txBox="1"/>
              <p:nvPr/>
            </p:nvSpPr>
            <p:spPr>
              <a:xfrm>
                <a:off x="1921768" y="2305322"/>
                <a:ext cx="795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solidFill>
                      <a:schemeClr val="bg1"/>
                    </a:solidFill>
                  </a:rPr>
                  <a:t>2021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859A02E-B933-4F8E-9CA9-E255B2248704}"/>
                  </a:ext>
                </a:extLst>
              </p:cNvPr>
              <p:cNvSpPr txBox="1"/>
              <p:nvPr/>
            </p:nvSpPr>
            <p:spPr>
              <a:xfrm>
                <a:off x="2967304" y="2305322"/>
                <a:ext cx="1432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>
                    <a:solidFill>
                      <a:schemeClr val="bg1"/>
                    </a:solidFill>
                  </a:rPr>
                  <a:t>행사기획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3A1A67-657D-4EE3-A4C5-A9747FFE3FBE}"/>
                </a:ext>
              </a:extLst>
            </p:cNvPr>
            <p:cNvSpPr txBox="1"/>
            <p:nvPr/>
          </p:nvSpPr>
          <p:spPr>
            <a:xfrm>
              <a:off x="4015412" y="2305322"/>
              <a:ext cx="7701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G</a:t>
              </a:r>
              <a:r>
                <a:rPr lang="ko-KR" altLang="en-US">
                  <a:solidFill>
                    <a:schemeClr val="bg1"/>
                  </a:solidFill>
                </a:rPr>
                <a:t>마켓</a:t>
              </a:r>
              <a:r>
                <a:rPr lang="en-US" altLang="ko-KR">
                  <a:solidFill>
                    <a:schemeClr val="bg1"/>
                  </a:solidFill>
                </a:rPr>
                <a:t>, </a:t>
              </a:r>
              <a:r>
                <a:rPr lang="ko-KR" altLang="en-US">
                  <a:solidFill>
                    <a:schemeClr val="bg1"/>
                  </a:solidFill>
                </a:rPr>
                <a:t>쿠팡</a:t>
              </a:r>
              <a:r>
                <a:rPr lang="en-US" altLang="ko-KR">
                  <a:solidFill>
                    <a:schemeClr val="bg1"/>
                  </a:solidFill>
                </a:rPr>
                <a:t>, </a:t>
              </a:r>
              <a:r>
                <a:rPr lang="ko-KR" altLang="en-US">
                  <a:solidFill>
                    <a:schemeClr val="bg1"/>
                  </a:solidFill>
                </a:rPr>
                <a:t>위메프 등 타임세일등 이벤트 및 영업부분으로 </a:t>
              </a:r>
              <a:endParaRPr lang="en-US" altLang="ko-KR">
                <a:solidFill>
                  <a:schemeClr val="bg1"/>
                </a:solidFill>
              </a:endParaRPr>
            </a:p>
            <a:p>
              <a:r>
                <a:rPr lang="ko-KR" altLang="en-US">
                  <a:solidFill>
                    <a:schemeClr val="bg1"/>
                  </a:solidFill>
                </a:rPr>
                <a:t>마케팅 기획 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0078CAF-E306-424F-A7B0-E83A4E1C5D86}"/>
              </a:ext>
            </a:extLst>
          </p:cNvPr>
          <p:cNvGrpSpPr/>
          <p:nvPr/>
        </p:nvGrpSpPr>
        <p:grpSpPr>
          <a:xfrm>
            <a:off x="1351720" y="3642647"/>
            <a:ext cx="10364790" cy="646331"/>
            <a:chOff x="1351722" y="2305322"/>
            <a:chExt cx="10364790" cy="646331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65AC0C0-2934-4FB0-A912-13CE5366123B}"/>
                </a:ext>
              </a:extLst>
            </p:cNvPr>
            <p:cNvGrpSpPr/>
            <p:nvPr/>
          </p:nvGrpSpPr>
          <p:grpSpPr>
            <a:xfrm>
              <a:off x="1351722" y="2305322"/>
              <a:ext cx="2663689" cy="369332"/>
              <a:chOff x="1921768" y="2305322"/>
              <a:chExt cx="2663689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E6D49D-BF42-4871-9CE6-EFAD0A7F24BE}"/>
                  </a:ext>
                </a:extLst>
              </p:cNvPr>
              <p:cNvSpPr txBox="1"/>
              <p:nvPr/>
            </p:nvSpPr>
            <p:spPr>
              <a:xfrm>
                <a:off x="1921768" y="2305322"/>
                <a:ext cx="795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solidFill>
                      <a:schemeClr val="bg1"/>
                    </a:solidFill>
                  </a:rPr>
                  <a:t>2022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2B5C97-D299-4E19-B8BA-8E6862E8FE75}"/>
                  </a:ext>
                </a:extLst>
              </p:cNvPr>
              <p:cNvSpPr txBox="1"/>
              <p:nvPr/>
            </p:nvSpPr>
            <p:spPr>
              <a:xfrm>
                <a:off x="2967304" y="2305322"/>
                <a:ext cx="1618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>
                    <a:solidFill>
                      <a:schemeClr val="bg1"/>
                    </a:solidFill>
                  </a:rPr>
                  <a:t>매장오픈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10B3C9-0EF3-49B2-B62D-7E385371C7E4}"/>
                </a:ext>
              </a:extLst>
            </p:cNvPr>
            <p:cNvSpPr txBox="1"/>
            <p:nvPr/>
          </p:nvSpPr>
          <p:spPr>
            <a:xfrm>
              <a:off x="4015412" y="2305322"/>
              <a:ext cx="7701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온라인에서 멈추지 않고 오프라인매장 까지 확장하여 브랜드화 </a:t>
              </a:r>
              <a:endParaRPr lang="en-US" altLang="ko-KR">
                <a:solidFill>
                  <a:schemeClr val="bg1"/>
                </a:solidFill>
              </a:endParaRPr>
            </a:p>
            <a:p>
              <a:r>
                <a:rPr lang="ko-KR" altLang="en-US">
                  <a:solidFill>
                    <a:schemeClr val="bg1"/>
                  </a:solidFill>
                </a:rPr>
                <a:t>시키기 위한 전략으로 도전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30DE4E4-8A61-40B4-8DF9-2C366EC8E805}"/>
              </a:ext>
            </a:extLst>
          </p:cNvPr>
          <p:cNvGrpSpPr/>
          <p:nvPr/>
        </p:nvGrpSpPr>
        <p:grpSpPr>
          <a:xfrm>
            <a:off x="1351718" y="4459277"/>
            <a:ext cx="10364790" cy="646331"/>
            <a:chOff x="1351722" y="2305322"/>
            <a:chExt cx="10364790" cy="646331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FD8DA12-6D25-4A32-86CB-93446016401B}"/>
                </a:ext>
              </a:extLst>
            </p:cNvPr>
            <p:cNvGrpSpPr/>
            <p:nvPr/>
          </p:nvGrpSpPr>
          <p:grpSpPr>
            <a:xfrm>
              <a:off x="1351722" y="2305322"/>
              <a:ext cx="2478155" cy="369332"/>
              <a:chOff x="1921768" y="2305322"/>
              <a:chExt cx="2478155" cy="36933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4D3615-D3FF-4A9E-854C-5E5ACBB69944}"/>
                  </a:ext>
                </a:extLst>
              </p:cNvPr>
              <p:cNvSpPr txBox="1"/>
              <p:nvPr/>
            </p:nvSpPr>
            <p:spPr>
              <a:xfrm>
                <a:off x="1921768" y="2305322"/>
                <a:ext cx="795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solidFill>
                      <a:schemeClr val="bg1"/>
                    </a:solidFill>
                  </a:rPr>
                  <a:t>2025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8B62F3D-B8B0-49EB-9719-B827089700AB}"/>
                  </a:ext>
                </a:extLst>
              </p:cNvPr>
              <p:cNvSpPr txBox="1"/>
              <p:nvPr/>
            </p:nvSpPr>
            <p:spPr>
              <a:xfrm>
                <a:off x="2967304" y="2305322"/>
                <a:ext cx="1432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>
                    <a:solidFill>
                      <a:schemeClr val="bg1"/>
                    </a:solidFill>
                  </a:rPr>
                  <a:t>물품확장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62D2639-CFC5-4702-B88B-31B22F57CB8F}"/>
                </a:ext>
              </a:extLst>
            </p:cNvPr>
            <p:cNvSpPr txBox="1"/>
            <p:nvPr/>
          </p:nvSpPr>
          <p:spPr>
            <a:xfrm>
              <a:off x="4015412" y="2305322"/>
              <a:ext cx="7701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일반적인 남성복뿐만 아니라 남성 캐주얼</a:t>
              </a:r>
              <a:r>
                <a:rPr lang="en-US" altLang="ko-KR">
                  <a:solidFill>
                    <a:schemeClr val="bg1"/>
                  </a:solidFill>
                </a:rPr>
                <a:t>, </a:t>
              </a:r>
              <a:r>
                <a:rPr lang="ko-KR" altLang="en-US">
                  <a:solidFill>
                    <a:schemeClr val="bg1"/>
                  </a:solidFill>
                </a:rPr>
                <a:t>여성 캐주얼</a:t>
              </a:r>
              <a:r>
                <a:rPr lang="en-US" altLang="ko-KR">
                  <a:solidFill>
                    <a:schemeClr val="bg1"/>
                  </a:solidFill>
                </a:rPr>
                <a:t>, </a:t>
              </a:r>
              <a:r>
                <a:rPr lang="ko-KR" altLang="en-US">
                  <a:solidFill>
                    <a:schemeClr val="bg1"/>
                  </a:solidFill>
                </a:rPr>
                <a:t>여성복 등</a:t>
              </a:r>
              <a:endParaRPr lang="en-US" altLang="ko-KR">
                <a:solidFill>
                  <a:schemeClr val="bg1"/>
                </a:solidFill>
              </a:endParaRPr>
            </a:p>
            <a:p>
              <a:r>
                <a:rPr lang="ko-KR" altLang="en-US">
                  <a:solidFill>
                    <a:schemeClr val="bg1"/>
                  </a:solidFill>
                </a:rPr>
                <a:t>브랜드 확장 전략으로 온라인쇼핑몰 개설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353442-A638-4E51-962F-33E1BE9EC5B3}"/>
              </a:ext>
            </a:extLst>
          </p:cNvPr>
          <p:cNvCxnSpPr>
            <a:cxnSpLocks/>
          </p:cNvCxnSpPr>
          <p:nvPr/>
        </p:nvCxnSpPr>
        <p:spPr>
          <a:xfrm flipV="1">
            <a:off x="250406" y="2725683"/>
            <a:ext cx="11466105" cy="556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8F08DB1-6EA1-4533-B442-AD94C51852A8}"/>
              </a:ext>
            </a:extLst>
          </p:cNvPr>
          <p:cNvCxnSpPr>
            <a:cxnSpLocks/>
          </p:cNvCxnSpPr>
          <p:nvPr/>
        </p:nvCxnSpPr>
        <p:spPr>
          <a:xfrm flipV="1">
            <a:off x="250405" y="3512495"/>
            <a:ext cx="11466105" cy="556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A2BF843-A565-4245-B229-65A0EA0EEDD9}"/>
              </a:ext>
            </a:extLst>
          </p:cNvPr>
          <p:cNvCxnSpPr>
            <a:cxnSpLocks/>
          </p:cNvCxnSpPr>
          <p:nvPr/>
        </p:nvCxnSpPr>
        <p:spPr>
          <a:xfrm flipV="1">
            <a:off x="250404" y="4313529"/>
            <a:ext cx="11466105" cy="556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D2DAECF-04E9-485E-AE48-6515F114FBA8}"/>
              </a:ext>
            </a:extLst>
          </p:cNvPr>
          <p:cNvCxnSpPr>
            <a:cxnSpLocks/>
          </p:cNvCxnSpPr>
          <p:nvPr/>
        </p:nvCxnSpPr>
        <p:spPr>
          <a:xfrm flipV="1">
            <a:off x="250403" y="5167157"/>
            <a:ext cx="11466105" cy="556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D0399F2-7705-4ED1-BAAD-E882F033BBB5}"/>
              </a:ext>
            </a:extLst>
          </p:cNvPr>
          <p:cNvGrpSpPr/>
          <p:nvPr/>
        </p:nvGrpSpPr>
        <p:grpSpPr>
          <a:xfrm>
            <a:off x="1354778" y="5283794"/>
            <a:ext cx="10364790" cy="646331"/>
            <a:chOff x="1351722" y="2305322"/>
            <a:chExt cx="10364790" cy="64633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B068990-18DF-49B9-A185-49EE8D4D27AC}"/>
                </a:ext>
              </a:extLst>
            </p:cNvPr>
            <p:cNvGrpSpPr/>
            <p:nvPr/>
          </p:nvGrpSpPr>
          <p:grpSpPr>
            <a:xfrm>
              <a:off x="1351722" y="2305322"/>
              <a:ext cx="2478155" cy="369332"/>
              <a:chOff x="1921768" y="2305322"/>
              <a:chExt cx="2478155" cy="36933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BFA2E16-CE82-4D3D-A66E-AA4D73397D38}"/>
                  </a:ext>
                </a:extLst>
              </p:cNvPr>
              <p:cNvSpPr txBox="1"/>
              <p:nvPr/>
            </p:nvSpPr>
            <p:spPr>
              <a:xfrm>
                <a:off x="1921768" y="2305322"/>
                <a:ext cx="795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solidFill>
                      <a:schemeClr val="bg1"/>
                    </a:solidFill>
                  </a:rPr>
                  <a:t>2030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AFA52B-C824-46C0-B9AB-49DD7E8F7981}"/>
                  </a:ext>
                </a:extLst>
              </p:cNvPr>
              <p:cNvSpPr txBox="1"/>
              <p:nvPr/>
            </p:nvSpPr>
            <p:spPr>
              <a:xfrm>
                <a:off x="2967304" y="2305322"/>
                <a:ext cx="1432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>
                    <a:solidFill>
                      <a:schemeClr val="bg1"/>
                    </a:solidFill>
                  </a:rPr>
                  <a:t>사업확장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C818945-0A33-4295-8445-F9E6DE094764}"/>
                </a:ext>
              </a:extLst>
            </p:cNvPr>
            <p:cNvSpPr txBox="1"/>
            <p:nvPr/>
          </p:nvSpPr>
          <p:spPr>
            <a:xfrm>
              <a:off x="4015412" y="2305322"/>
              <a:ext cx="7701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로드샵</a:t>
              </a:r>
              <a:r>
                <a:rPr lang="en-US" altLang="ko-KR">
                  <a:solidFill>
                    <a:schemeClr val="bg1"/>
                  </a:solidFill>
                </a:rPr>
                <a:t>, </a:t>
              </a:r>
              <a:r>
                <a:rPr lang="ko-KR" altLang="en-US">
                  <a:solidFill>
                    <a:schemeClr val="bg1"/>
                  </a:solidFill>
                </a:rPr>
                <a:t>오프라인</a:t>
              </a:r>
              <a:r>
                <a:rPr lang="en-US" altLang="ko-KR">
                  <a:solidFill>
                    <a:schemeClr val="bg1"/>
                  </a:solidFill>
                </a:rPr>
                <a:t>, </a:t>
              </a:r>
              <a:r>
                <a:rPr lang="ko-KR" altLang="en-US">
                  <a:solidFill>
                    <a:schemeClr val="bg1"/>
                  </a:solidFill>
                </a:rPr>
                <a:t>온라인 등으로 끝나지 않고 브랜드를 런칭하여 </a:t>
              </a:r>
              <a:endParaRPr lang="en-US" altLang="ko-KR">
                <a:solidFill>
                  <a:schemeClr val="bg1"/>
                </a:solidFill>
              </a:endParaRPr>
            </a:p>
            <a:p>
              <a:r>
                <a:rPr lang="ko-KR" altLang="en-US">
                  <a:solidFill>
                    <a:schemeClr val="bg1"/>
                  </a:solidFill>
                </a:rPr>
                <a:t>백화점</a:t>
              </a:r>
              <a:r>
                <a:rPr lang="en-US" altLang="ko-KR">
                  <a:solidFill>
                    <a:schemeClr val="bg1"/>
                  </a:solidFill>
                </a:rPr>
                <a:t>, </a:t>
              </a:r>
              <a:r>
                <a:rPr lang="ko-KR" altLang="en-US">
                  <a:solidFill>
                    <a:schemeClr val="bg1"/>
                  </a:solidFill>
                </a:rPr>
                <a:t>아울렛등</a:t>
              </a:r>
              <a:r>
                <a:rPr lang="en-US" altLang="ko-KR">
                  <a:solidFill>
                    <a:schemeClr val="bg1"/>
                  </a:solidFill>
                </a:rPr>
                <a:t> </a:t>
              </a:r>
              <a:r>
                <a:rPr lang="ko-KR" altLang="en-US">
                  <a:solidFill>
                    <a:schemeClr val="bg1"/>
                  </a:solidFill>
                </a:rPr>
                <a:t>오프라인 쇼핑몰에 입점하여 수익장소를 확장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B429A0E-7FF1-4D85-86A4-061212B5F45F}"/>
              </a:ext>
            </a:extLst>
          </p:cNvPr>
          <p:cNvSpPr txBox="1"/>
          <p:nvPr/>
        </p:nvSpPr>
        <p:spPr>
          <a:xfrm>
            <a:off x="311298" y="2230488"/>
            <a:ext cx="5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6E6C9"/>
                </a:solidFill>
              </a:rPr>
              <a:t>1</a:t>
            </a:r>
            <a:r>
              <a:rPr lang="ko-KR" altLang="en-US">
                <a:solidFill>
                  <a:srgbClr val="76E6C9"/>
                </a:solidFill>
              </a:rPr>
              <a:t>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0A9E12-DAFE-4F79-8800-98ACB2251D1C}"/>
              </a:ext>
            </a:extLst>
          </p:cNvPr>
          <p:cNvSpPr txBox="1"/>
          <p:nvPr/>
        </p:nvSpPr>
        <p:spPr>
          <a:xfrm>
            <a:off x="311298" y="2965393"/>
            <a:ext cx="5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6E6C9"/>
                </a:solidFill>
              </a:rPr>
              <a:t>2</a:t>
            </a:r>
            <a:r>
              <a:rPr lang="ko-KR" altLang="en-US">
                <a:solidFill>
                  <a:srgbClr val="76E6C9"/>
                </a:solidFill>
              </a:rPr>
              <a:t>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2B7EB3-DD80-4E84-924C-8DECC9DDA5DD}"/>
              </a:ext>
            </a:extLst>
          </p:cNvPr>
          <p:cNvSpPr txBox="1"/>
          <p:nvPr/>
        </p:nvSpPr>
        <p:spPr>
          <a:xfrm>
            <a:off x="311298" y="3787061"/>
            <a:ext cx="5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6E6C9"/>
                </a:solidFill>
              </a:rPr>
              <a:t>3</a:t>
            </a:r>
            <a:r>
              <a:rPr lang="ko-KR" altLang="en-US">
                <a:solidFill>
                  <a:srgbClr val="76E6C9"/>
                </a:solidFill>
              </a:rPr>
              <a:t>년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AD16ED-F593-430A-ADF4-231E487C1161}"/>
              </a:ext>
            </a:extLst>
          </p:cNvPr>
          <p:cNvSpPr txBox="1"/>
          <p:nvPr/>
        </p:nvSpPr>
        <p:spPr>
          <a:xfrm>
            <a:off x="311298" y="4587224"/>
            <a:ext cx="5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6E6C9"/>
                </a:solidFill>
              </a:rPr>
              <a:t>5</a:t>
            </a:r>
            <a:r>
              <a:rPr lang="ko-KR" altLang="en-US">
                <a:solidFill>
                  <a:srgbClr val="76E6C9"/>
                </a:solidFill>
              </a:rPr>
              <a:t>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53056B-B62F-4C52-AFCA-9561294A25E2}"/>
              </a:ext>
            </a:extLst>
          </p:cNvPr>
          <p:cNvSpPr txBox="1"/>
          <p:nvPr/>
        </p:nvSpPr>
        <p:spPr>
          <a:xfrm>
            <a:off x="267792" y="5344412"/>
            <a:ext cx="69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6E6C9"/>
                </a:solidFill>
              </a:rPr>
              <a:t>10</a:t>
            </a:r>
            <a:r>
              <a:rPr lang="ko-KR" altLang="en-US">
                <a:solidFill>
                  <a:srgbClr val="76E6C9"/>
                </a:solidFill>
              </a:rPr>
              <a:t>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1DDE97C-7D16-4E8B-B9CC-7717D06863D5}"/>
              </a:ext>
            </a:extLst>
          </p:cNvPr>
          <p:cNvCxnSpPr/>
          <p:nvPr/>
        </p:nvCxnSpPr>
        <p:spPr>
          <a:xfrm>
            <a:off x="876231" y="1843004"/>
            <a:ext cx="0" cy="40871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912163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9D9EBFD-2DC6-4F9D-9EA2-879A162F4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72"/>
            <a:ext cx="12192000" cy="6858001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BE783483-A7AF-42A6-A592-CDE1079C5212}"/>
              </a:ext>
            </a:extLst>
          </p:cNvPr>
          <p:cNvSpPr/>
          <p:nvPr/>
        </p:nvSpPr>
        <p:spPr>
          <a:xfrm>
            <a:off x="250406" y="1011369"/>
            <a:ext cx="11466106" cy="5573345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6FA5832-E1B0-4BB6-8721-CA3498B8BE16}"/>
              </a:ext>
            </a:extLst>
          </p:cNvPr>
          <p:cNvSpPr/>
          <p:nvPr/>
        </p:nvSpPr>
        <p:spPr>
          <a:xfrm>
            <a:off x="5249178" y="3314114"/>
            <a:ext cx="2117794" cy="53021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rgbClr val="76E6C9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4E8634-BD41-4876-AE80-D8C04B54463F}"/>
              </a:ext>
            </a:extLst>
          </p:cNvPr>
          <p:cNvSpPr/>
          <p:nvPr/>
        </p:nvSpPr>
        <p:spPr>
          <a:xfrm>
            <a:off x="3701543" y="2905402"/>
            <a:ext cx="4563832" cy="1347637"/>
          </a:xfrm>
          <a:prstGeom prst="rect">
            <a:avLst/>
          </a:prstGeom>
          <a:noFill/>
          <a:ln w="19050">
            <a:solidFill>
              <a:srgbClr val="76E6C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>
                <a:latin typeface="HY신명조" panose="02030600000101010101" pitchFamily="18" charset="-127"/>
                <a:ea typeface="HY신명조" panose="02030600000101010101" pitchFamily="18" charset="-127"/>
              </a:rPr>
              <a:t>6.</a:t>
            </a:r>
            <a:r>
              <a:rPr lang="ko-KR" altLang="en-US" sz="4000">
                <a:latin typeface="HY신명조" panose="02030600000101010101" pitchFamily="18" charset="-127"/>
                <a:ea typeface="HY신명조" panose="02030600000101010101" pitchFamily="18" charset="-127"/>
              </a:rPr>
              <a:t>재무계획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8C0B90-8FF7-49FE-83B2-9B2170D1C8C8}"/>
              </a:ext>
            </a:extLst>
          </p:cNvPr>
          <p:cNvSpPr/>
          <p:nvPr/>
        </p:nvSpPr>
        <p:spPr>
          <a:xfrm>
            <a:off x="3868454" y="3031564"/>
            <a:ext cx="4563832" cy="1347637"/>
          </a:xfrm>
          <a:prstGeom prst="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Bell MT" panose="02020503060305020303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B37734-158E-408E-88F5-FCEF42621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9285"/>
            <a:ext cx="1351722" cy="5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0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E0D03E33-1607-41CF-A77D-E413E4D71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19"/>
            <a:ext cx="12192000" cy="6858001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6FA5832-E1B0-4BB6-8721-CA3498B8BE16}"/>
              </a:ext>
            </a:extLst>
          </p:cNvPr>
          <p:cNvSpPr/>
          <p:nvPr/>
        </p:nvSpPr>
        <p:spPr>
          <a:xfrm>
            <a:off x="5249178" y="3314114"/>
            <a:ext cx="2117794" cy="53021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rgbClr val="76E6C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5E88E-CA71-4EF2-A818-AF9AEBA811D2}"/>
              </a:ext>
            </a:extLst>
          </p:cNvPr>
          <p:cNvSpPr/>
          <p:nvPr/>
        </p:nvSpPr>
        <p:spPr>
          <a:xfrm>
            <a:off x="250406" y="1011369"/>
            <a:ext cx="11466106" cy="5573345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878AF7-4BAA-488B-869D-C79133010A99}"/>
              </a:ext>
            </a:extLst>
          </p:cNvPr>
          <p:cNvSpPr/>
          <p:nvPr/>
        </p:nvSpPr>
        <p:spPr>
          <a:xfrm>
            <a:off x="250406" y="164900"/>
            <a:ext cx="2248752" cy="568149"/>
          </a:xfrm>
          <a:prstGeom prst="rect">
            <a:avLst/>
          </a:prstGeom>
          <a:noFill/>
          <a:ln w="19050">
            <a:solidFill>
              <a:srgbClr val="76E6C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HY신명조" panose="02030600000101010101" pitchFamily="18" charset="-127"/>
                <a:ea typeface="HY신명조" panose="02030600000101010101" pitchFamily="18" charset="-127"/>
              </a:rPr>
              <a:t>6.</a:t>
            </a:r>
            <a:r>
              <a:rPr lang="ko-KR" altLang="en-US" sz="2400">
                <a:latin typeface="HY신명조" panose="02030600000101010101" pitchFamily="18" charset="-127"/>
                <a:ea typeface="HY신명조" panose="02030600000101010101" pitchFamily="18" charset="-127"/>
              </a:rPr>
              <a:t>재무계획</a:t>
            </a:r>
            <a:endParaRPr lang="ko-KR" altLang="en-US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7F5413-DFAF-46B0-B62A-E986D4731C75}"/>
              </a:ext>
            </a:extLst>
          </p:cNvPr>
          <p:cNvSpPr/>
          <p:nvPr/>
        </p:nvSpPr>
        <p:spPr>
          <a:xfrm>
            <a:off x="311301" y="211550"/>
            <a:ext cx="2248752" cy="568149"/>
          </a:xfrm>
          <a:prstGeom prst="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Bell MT" panose="02020503060305020303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DA49A7-1322-447B-9DA2-317F20E0549D}"/>
              </a:ext>
            </a:extLst>
          </p:cNvPr>
          <p:cNvSpPr/>
          <p:nvPr/>
        </p:nvSpPr>
        <p:spPr>
          <a:xfrm>
            <a:off x="236230" y="3116313"/>
            <a:ext cx="3151797" cy="72801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재무계획</a:t>
            </a:r>
            <a:endParaRPr lang="ko-KR" altLang="en-US" sz="32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5BBD15-B24B-4675-8447-62290E9B4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9285"/>
            <a:ext cx="1351722" cy="5154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BE9F4D-27F4-4BC2-97D5-73FF02187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3" y="1909871"/>
            <a:ext cx="6707538" cy="39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37296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E0D03E33-1607-41CF-A77D-E413E4D71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19"/>
            <a:ext cx="12192000" cy="6858001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6FA5832-E1B0-4BB6-8721-CA3498B8BE16}"/>
              </a:ext>
            </a:extLst>
          </p:cNvPr>
          <p:cNvSpPr/>
          <p:nvPr/>
        </p:nvSpPr>
        <p:spPr>
          <a:xfrm>
            <a:off x="5249178" y="3314114"/>
            <a:ext cx="2117794" cy="53021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rgbClr val="76E6C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5E88E-CA71-4EF2-A818-AF9AEBA811D2}"/>
              </a:ext>
            </a:extLst>
          </p:cNvPr>
          <p:cNvSpPr/>
          <p:nvPr/>
        </p:nvSpPr>
        <p:spPr>
          <a:xfrm>
            <a:off x="236230" y="1011369"/>
            <a:ext cx="11466106" cy="5573345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878AF7-4BAA-488B-869D-C79133010A99}"/>
              </a:ext>
            </a:extLst>
          </p:cNvPr>
          <p:cNvSpPr/>
          <p:nvPr/>
        </p:nvSpPr>
        <p:spPr>
          <a:xfrm>
            <a:off x="250406" y="164900"/>
            <a:ext cx="2248752" cy="568149"/>
          </a:xfrm>
          <a:prstGeom prst="rect">
            <a:avLst/>
          </a:prstGeom>
          <a:noFill/>
          <a:ln w="19050">
            <a:solidFill>
              <a:srgbClr val="76E6C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HY신명조" panose="02030600000101010101" pitchFamily="18" charset="-127"/>
                <a:ea typeface="HY신명조" panose="02030600000101010101" pitchFamily="18" charset="-127"/>
              </a:rPr>
              <a:t>6.</a:t>
            </a:r>
            <a:r>
              <a:rPr lang="ko-KR" altLang="en-US" sz="2400">
                <a:latin typeface="HY신명조" panose="02030600000101010101" pitchFamily="18" charset="-127"/>
                <a:ea typeface="HY신명조" panose="02030600000101010101" pitchFamily="18" charset="-127"/>
              </a:rPr>
              <a:t>재무계획</a:t>
            </a:r>
            <a:endParaRPr lang="ko-KR" altLang="en-US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7F5413-DFAF-46B0-B62A-E986D4731C75}"/>
              </a:ext>
            </a:extLst>
          </p:cNvPr>
          <p:cNvSpPr/>
          <p:nvPr/>
        </p:nvSpPr>
        <p:spPr>
          <a:xfrm>
            <a:off x="311301" y="211550"/>
            <a:ext cx="2248752" cy="568149"/>
          </a:xfrm>
          <a:prstGeom prst="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Bell MT" panose="02020503060305020303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DA49A7-1322-447B-9DA2-317F20E0549D}"/>
              </a:ext>
            </a:extLst>
          </p:cNvPr>
          <p:cNvSpPr/>
          <p:nvPr/>
        </p:nvSpPr>
        <p:spPr>
          <a:xfrm>
            <a:off x="489664" y="3365868"/>
            <a:ext cx="3151797" cy="72801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수익구조</a:t>
            </a:r>
            <a:endParaRPr lang="ko-KR" altLang="en-US" sz="32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5BBD15-B24B-4675-8447-62290E9B4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9285"/>
            <a:ext cx="1351722" cy="5154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F3C19F-3BE9-44F8-9716-4ACDF55A8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178" y="2668833"/>
            <a:ext cx="3996809" cy="212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57283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E0D03E33-1607-41CF-A77D-E413E4D71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19"/>
            <a:ext cx="12192000" cy="6858001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6FA5832-E1B0-4BB6-8721-CA3498B8BE16}"/>
              </a:ext>
            </a:extLst>
          </p:cNvPr>
          <p:cNvSpPr/>
          <p:nvPr/>
        </p:nvSpPr>
        <p:spPr>
          <a:xfrm>
            <a:off x="5249178" y="3314114"/>
            <a:ext cx="2117794" cy="53021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rgbClr val="76E6C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5E88E-CA71-4EF2-A818-AF9AEBA811D2}"/>
              </a:ext>
            </a:extLst>
          </p:cNvPr>
          <p:cNvSpPr/>
          <p:nvPr/>
        </p:nvSpPr>
        <p:spPr>
          <a:xfrm>
            <a:off x="236230" y="1011369"/>
            <a:ext cx="11466106" cy="5573345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878AF7-4BAA-488B-869D-C79133010A99}"/>
              </a:ext>
            </a:extLst>
          </p:cNvPr>
          <p:cNvSpPr/>
          <p:nvPr/>
        </p:nvSpPr>
        <p:spPr>
          <a:xfrm>
            <a:off x="250406" y="164900"/>
            <a:ext cx="2248752" cy="568149"/>
          </a:xfrm>
          <a:prstGeom prst="rect">
            <a:avLst/>
          </a:prstGeom>
          <a:noFill/>
          <a:ln w="19050">
            <a:solidFill>
              <a:srgbClr val="76E6C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HY신명조" panose="02030600000101010101" pitchFamily="18" charset="-127"/>
                <a:ea typeface="HY신명조" panose="02030600000101010101" pitchFamily="18" charset="-127"/>
              </a:rPr>
              <a:t>6.</a:t>
            </a:r>
            <a:r>
              <a:rPr lang="ko-KR" altLang="en-US" sz="2400">
                <a:latin typeface="HY신명조" panose="02030600000101010101" pitchFamily="18" charset="-127"/>
                <a:ea typeface="HY신명조" panose="02030600000101010101" pitchFamily="18" charset="-127"/>
              </a:rPr>
              <a:t>재무계획</a:t>
            </a:r>
            <a:endParaRPr lang="ko-KR" altLang="en-US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7F5413-DFAF-46B0-B62A-E986D4731C75}"/>
              </a:ext>
            </a:extLst>
          </p:cNvPr>
          <p:cNvSpPr/>
          <p:nvPr/>
        </p:nvSpPr>
        <p:spPr>
          <a:xfrm>
            <a:off x="311301" y="211550"/>
            <a:ext cx="2248752" cy="568149"/>
          </a:xfrm>
          <a:prstGeom prst="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Bell MT" panose="02020503060305020303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DA49A7-1322-447B-9DA2-317F20E0549D}"/>
              </a:ext>
            </a:extLst>
          </p:cNvPr>
          <p:cNvSpPr/>
          <p:nvPr/>
        </p:nvSpPr>
        <p:spPr>
          <a:xfrm>
            <a:off x="4193781" y="211550"/>
            <a:ext cx="3151797" cy="72801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매출계획</a:t>
            </a:r>
            <a:endParaRPr lang="ko-KR" altLang="en-US" sz="32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5BBD15-B24B-4675-8447-62290E9B4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9285"/>
            <a:ext cx="1351722" cy="51542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7DBC1C-60CC-420F-A6E6-DEC6E9E453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2" y="1752637"/>
            <a:ext cx="11665082" cy="354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71015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9D9EBFD-2DC6-4F9D-9EA2-879A162F4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72"/>
            <a:ext cx="12192000" cy="6858001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BE783483-A7AF-42A6-A592-CDE1079C5212}"/>
              </a:ext>
            </a:extLst>
          </p:cNvPr>
          <p:cNvSpPr/>
          <p:nvPr/>
        </p:nvSpPr>
        <p:spPr>
          <a:xfrm>
            <a:off x="250406" y="1011369"/>
            <a:ext cx="11466106" cy="5573345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6FA5832-E1B0-4BB6-8721-CA3498B8BE16}"/>
              </a:ext>
            </a:extLst>
          </p:cNvPr>
          <p:cNvSpPr/>
          <p:nvPr/>
        </p:nvSpPr>
        <p:spPr>
          <a:xfrm>
            <a:off x="5249178" y="3314114"/>
            <a:ext cx="2117794" cy="53021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rgbClr val="76E6C9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B37734-158E-408E-88F5-FCEF42621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9285"/>
            <a:ext cx="1351722" cy="51542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15CCC62-869D-4291-94E6-FE38AA8C2958}"/>
              </a:ext>
            </a:extLst>
          </p:cNvPr>
          <p:cNvGrpSpPr/>
          <p:nvPr/>
        </p:nvGrpSpPr>
        <p:grpSpPr>
          <a:xfrm>
            <a:off x="6096000" y="4124770"/>
            <a:ext cx="4730743" cy="1473799"/>
            <a:chOff x="3701543" y="2905402"/>
            <a:chExt cx="4730743" cy="147379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EC52E47-312E-4CBD-B1BE-5FFA371C1484}"/>
                </a:ext>
              </a:extLst>
            </p:cNvPr>
            <p:cNvSpPr/>
            <p:nvPr/>
          </p:nvSpPr>
          <p:spPr>
            <a:xfrm>
              <a:off x="3701543" y="2905402"/>
              <a:ext cx="4563832" cy="1347637"/>
            </a:xfrm>
            <a:prstGeom prst="rect">
              <a:avLst/>
            </a:prstGeom>
            <a:noFill/>
            <a:ln w="19050">
              <a:solidFill>
                <a:srgbClr val="76E6C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600">
                  <a:latin typeface="Castellar" panose="020A0402060406010301" pitchFamily="18" charset="0"/>
                  <a:ea typeface="HY신명조" panose="02030600000101010101" pitchFamily="18" charset="-127"/>
                </a:rPr>
                <a:t>Q</a:t>
              </a:r>
              <a:r>
                <a:rPr lang="en-US" altLang="ko-KR" sz="6600">
                  <a:latin typeface="Goudy Old Style" panose="02020502050305020303" pitchFamily="18" charset="0"/>
                  <a:ea typeface="HY신명조" panose="02030600000101010101" pitchFamily="18" charset="-127"/>
                </a:rPr>
                <a:t>n</a:t>
              </a:r>
              <a:r>
                <a:rPr lang="en-US" altLang="ko-KR" sz="6600">
                  <a:latin typeface="Castellar" panose="020A0402060406010301" pitchFamily="18" charset="0"/>
                  <a:ea typeface="HY신명조" panose="02030600000101010101" pitchFamily="18" charset="-127"/>
                </a:rPr>
                <a:t>A</a:t>
              </a:r>
              <a:endParaRPr lang="ko-KR" altLang="en-US" sz="2800" dirty="0">
                <a:latin typeface="Castellar" panose="020A0402060406010301" pitchFamily="18" charset="0"/>
                <a:ea typeface="HY신명조" panose="0203060000010101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E9E91E3-8F47-481E-9AD6-FEAFC077903E}"/>
                </a:ext>
              </a:extLst>
            </p:cNvPr>
            <p:cNvSpPr/>
            <p:nvPr/>
          </p:nvSpPr>
          <p:spPr>
            <a:xfrm>
              <a:off x="3868454" y="3031564"/>
              <a:ext cx="4563832" cy="1347637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Bell MT" panose="02020503060305020303" pitchFamily="18" charset="0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B821D1C-8316-4647-BA76-3515AB930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" y="3956300"/>
            <a:ext cx="5145024" cy="196186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38846E-8C0D-4D07-97E1-EAD5F8858565}"/>
              </a:ext>
            </a:extLst>
          </p:cNvPr>
          <p:cNvSpPr/>
          <p:nvPr/>
        </p:nvSpPr>
        <p:spPr>
          <a:xfrm>
            <a:off x="3338596" y="1654150"/>
            <a:ext cx="4563832" cy="1347637"/>
          </a:xfrm>
          <a:prstGeom prst="rect">
            <a:avLst/>
          </a:prstGeom>
          <a:noFill/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>
                <a:latin typeface="Bell MT" panose="02020503060305020303" pitchFamily="18" charset="0"/>
              </a:rPr>
              <a:t>Thank</a:t>
            </a:r>
            <a:r>
              <a:rPr lang="ko-KR" altLang="en-US" sz="6600">
                <a:latin typeface="Bell MT" panose="02020503060305020303" pitchFamily="18" charset="0"/>
              </a:rPr>
              <a:t> </a:t>
            </a:r>
            <a:r>
              <a:rPr lang="en-US" altLang="ko-KR" sz="6600">
                <a:latin typeface="Bell MT" panose="02020503060305020303" pitchFamily="18" charset="0"/>
              </a:rPr>
              <a:t>you</a:t>
            </a:r>
            <a:endParaRPr lang="ko-KR" altLang="en-US" sz="66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1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3D5845-1E32-4EDD-A73A-3F69D55D0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7" y="509074"/>
            <a:ext cx="6609930" cy="3701561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313359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E0D03E33-1607-41CF-A77D-E413E4D71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3"/>
            <a:ext cx="12192000" cy="6858001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6FA5832-E1B0-4BB6-8721-CA3498B8BE16}"/>
              </a:ext>
            </a:extLst>
          </p:cNvPr>
          <p:cNvSpPr/>
          <p:nvPr/>
        </p:nvSpPr>
        <p:spPr>
          <a:xfrm>
            <a:off x="5249178" y="3314114"/>
            <a:ext cx="2117794" cy="53021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rgbClr val="76E6C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5E88E-CA71-4EF2-A818-AF9AEBA811D2}"/>
              </a:ext>
            </a:extLst>
          </p:cNvPr>
          <p:cNvSpPr/>
          <p:nvPr/>
        </p:nvSpPr>
        <p:spPr>
          <a:xfrm>
            <a:off x="250406" y="1011369"/>
            <a:ext cx="11466106" cy="5573345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507DD1-2436-4AC3-88C4-D0965E3919FA}"/>
              </a:ext>
            </a:extLst>
          </p:cNvPr>
          <p:cNvSpPr/>
          <p:nvPr/>
        </p:nvSpPr>
        <p:spPr>
          <a:xfrm>
            <a:off x="3701543" y="2905402"/>
            <a:ext cx="4563832" cy="1347637"/>
          </a:xfrm>
          <a:prstGeom prst="rect">
            <a:avLst/>
          </a:prstGeom>
          <a:noFill/>
          <a:ln w="19050">
            <a:solidFill>
              <a:srgbClr val="76E6C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HY신명조" panose="02030600000101010101" pitchFamily="18" charset="-127"/>
                <a:ea typeface="HY신명조" panose="02030600000101010101" pitchFamily="18" charset="-127"/>
              </a:rPr>
              <a:t>1.</a:t>
            </a:r>
            <a:r>
              <a:rPr lang="ko-KR" altLang="en-US" sz="40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사업개요</a:t>
            </a:r>
            <a:endParaRPr lang="ko-KR" altLang="en-US" sz="1400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C3BCDF-EDAC-45EF-AF58-218509CFFA85}"/>
              </a:ext>
            </a:extLst>
          </p:cNvPr>
          <p:cNvSpPr/>
          <p:nvPr/>
        </p:nvSpPr>
        <p:spPr>
          <a:xfrm>
            <a:off x="3868454" y="3031564"/>
            <a:ext cx="4563832" cy="1347637"/>
          </a:xfrm>
          <a:prstGeom prst="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Bell MT" panose="02020503060305020303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34827A-5537-4737-9110-F9909F4E4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9285"/>
            <a:ext cx="1351722" cy="5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6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E0D03E33-1607-41CF-A77D-E413E4D71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3"/>
            <a:ext cx="12192000" cy="68580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C15E88E-CA71-4EF2-A818-AF9AEBA811D2}"/>
              </a:ext>
            </a:extLst>
          </p:cNvPr>
          <p:cNvSpPr/>
          <p:nvPr/>
        </p:nvSpPr>
        <p:spPr>
          <a:xfrm>
            <a:off x="250406" y="1011369"/>
            <a:ext cx="11466106" cy="5573345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6FA5832-E1B0-4BB6-8721-CA3498B8BE16}"/>
              </a:ext>
            </a:extLst>
          </p:cNvPr>
          <p:cNvSpPr/>
          <p:nvPr/>
        </p:nvSpPr>
        <p:spPr>
          <a:xfrm>
            <a:off x="5249178" y="3314114"/>
            <a:ext cx="2117794" cy="53021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rgbClr val="76E6C9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24926E-BEA7-4CFD-86DF-10D13427175B}"/>
              </a:ext>
            </a:extLst>
          </p:cNvPr>
          <p:cNvGrpSpPr/>
          <p:nvPr/>
        </p:nvGrpSpPr>
        <p:grpSpPr>
          <a:xfrm>
            <a:off x="250406" y="164900"/>
            <a:ext cx="2309647" cy="614799"/>
            <a:chOff x="250406" y="164900"/>
            <a:chExt cx="2309647" cy="61479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5878AF7-4BAA-488B-869D-C79133010A99}"/>
                </a:ext>
              </a:extLst>
            </p:cNvPr>
            <p:cNvSpPr/>
            <p:nvPr/>
          </p:nvSpPr>
          <p:spPr>
            <a:xfrm>
              <a:off x="250406" y="164900"/>
              <a:ext cx="2248752" cy="568149"/>
            </a:xfrm>
            <a:prstGeom prst="rect">
              <a:avLst/>
            </a:prstGeom>
            <a:noFill/>
            <a:ln w="19050">
              <a:solidFill>
                <a:srgbClr val="76E6C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1.</a:t>
              </a:r>
              <a:r>
                <a:rPr lang="ko-KR" altLang="en-US" sz="2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사업개요</a:t>
              </a:r>
              <a:endPara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7F5413-DFAF-46B0-B62A-E986D4731C75}"/>
                </a:ext>
              </a:extLst>
            </p:cNvPr>
            <p:cNvSpPr/>
            <p:nvPr/>
          </p:nvSpPr>
          <p:spPr>
            <a:xfrm>
              <a:off x="311301" y="211550"/>
              <a:ext cx="2248752" cy="568149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Bell MT" panose="02020503060305020303" pitchFamily="18" charset="0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DA49A7-1322-447B-9DA2-317F20E0549D}"/>
              </a:ext>
            </a:extLst>
          </p:cNvPr>
          <p:cNvSpPr/>
          <p:nvPr/>
        </p:nvSpPr>
        <p:spPr>
          <a:xfrm>
            <a:off x="250406" y="1213002"/>
            <a:ext cx="2670703" cy="52638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ED140F-2072-4034-9F56-BECC34852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5" y="2458931"/>
            <a:ext cx="4988266" cy="26500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102454C-C1FC-42FC-AB6C-8C6C9E035D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4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47" y="2455060"/>
            <a:ext cx="4988266" cy="265387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AC5F7D-388B-4EA9-9B04-B4A3074EF84B}"/>
              </a:ext>
            </a:extLst>
          </p:cNvPr>
          <p:cNvSpPr/>
          <p:nvPr/>
        </p:nvSpPr>
        <p:spPr>
          <a:xfrm>
            <a:off x="7237228" y="5320247"/>
            <a:ext cx="3108419" cy="52638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시대흐름의 변화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9982E1-1EFB-4ACE-AE49-12A68D0C4BA0}"/>
              </a:ext>
            </a:extLst>
          </p:cNvPr>
          <p:cNvSpPr/>
          <p:nvPr/>
        </p:nvSpPr>
        <p:spPr>
          <a:xfrm>
            <a:off x="1786804" y="5320247"/>
            <a:ext cx="2670703" cy="52638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남성복 시장규모 저하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6A95F4-C183-40FB-B3AD-AADFCE1E0CBD}"/>
              </a:ext>
            </a:extLst>
          </p:cNvPr>
          <p:cNvSpPr/>
          <p:nvPr/>
        </p:nvSpPr>
        <p:spPr>
          <a:xfrm>
            <a:off x="4151256" y="1183725"/>
            <a:ext cx="3688548" cy="98155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사업배경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8A4D33F-10F2-4CFC-A7E8-E2D4625F82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9285"/>
            <a:ext cx="1351722" cy="5154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D63386-A751-42DB-8144-DFE55ECE1FEA}"/>
              </a:ext>
            </a:extLst>
          </p:cNvPr>
          <p:cNvSpPr txBox="1"/>
          <p:nvPr/>
        </p:nvSpPr>
        <p:spPr>
          <a:xfrm>
            <a:off x="2827951" y="5717900"/>
            <a:ext cx="35913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</a:rPr>
              <a:t>http://www.kisdi.re.kr/kisdi/jsp/fp/kr/main.jsp</a:t>
            </a:r>
            <a:endParaRPr lang="ko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15049D-C58C-40F5-B0DD-FF261698050F}"/>
              </a:ext>
            </a:extLst>
          </p:cNvPr>
          <p:cNvSpPr txBox="1"/>
          <p:nvPr/>
        </p:nvSpPr>
        <p:spPr>
          <a:xfrm>
            <a:off x="8872330" y="5704005"/>
            <a:ext cx="35913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</a:rPr>
              <a:t>http://www.kofoti.or.kr/</a:t>
            </a:r>
            <a:endParaRPr lang="ko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4705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E0D03E33-1607-41CF-A77D-E413E4D71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3"/>
            <a:ext cx="12192000" cy="6858001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6FA5832-E1B0-4BB6-8721-CA3498B8BE16}"/>
              </a:ext>
            </a:extLst>
          </p:cNvPr>
          <p:cNvSpPr/>
          <p:nvPr/>
        </p:nvSpPr>
        <p:spPr>
          <a:xfrm>
            <a:off x="5249178" y="3314114"/>
            <a:ext cx="2117794" cy="53021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rgbClr val="76E6C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5E88E-CA71-4EF2-A818-AF9AEBA811D2}"/>
              </a:ext>
            </a:extLst>
          </p:cNvPr>
          <p:cNvSpPr/>
          <p:nvPr/>
        </p:nvSpPr>
        <p:spPr>
          <a:xfrm>
            <a:off x="250406" y="1011369"/>
            <a:ext cx="11466106" cy="5573345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878AF7-4BAA-488B-869D-C79133010A99}"/>
              </a:ext>
            </a:extLst>
          </p:cNvPr>
          <p:cNvSpPr/>
          <p:nvPr/>
        </p:nvSpPr>
        <p:spPr>
          <a:xfrm>
            <a:off x="250406" y="164900"/>
            <a:ext cx="2248752" cy="568149"/>
          </a:xfrm>
          <a:prstGeom prst="rect">
            <a:avLst/>
          </a:prstGeom>
          <a:noFill/>
          <a:ln w="19050">
            <a:solidFill>
              <a:srgbClr val="76E6C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1.</a:t>
            </a:r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사업개요</a:t>
            </a:r>
            <a:endParaRPr lang="ko-KR" altLang="en-US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7F5413-DFAF-46B0-B62A-E986D4731C75}"/>
              </a:ext>
            </a:extLst>
          </p:cNvPr>
          <p:cNvSpPr/>
          <p:nvPr/>
        </p:nvSpPr>
        <p:spPr>
          <a:xfrm>
            <a:off x="311301" y="211550"/>
            <a:ext cx="2248752" cy="568149"/>
          </a:xfrm>
          <a:prstGeom prst="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Bell MT" panose="02020503060305020303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DA49A7-1322-447B-9DA2-317F20E0549D}"/>
              </a:ext>
            </a:extLst>
          </p:cNvPr>
          <p:cNvSpPr/>
          <p:nvPr/>
        </p:nvSpPr>
        <p:spPr>
          <a:xfrm>
            <a:off x="404883" y="1748199"/>
            <a:ext cx="3688548" cy="98155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사업목적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F38907-81B1-4AEC-BC4B-D2F411FEF44D}"/>
              </a:ext>
            </a:extLst>
          </p:cNvPr>
          <p:cNvSpPr/>
          <p:nvPr/>
        </p:nvSpPr>
        <p:spPr>
          <a:xfrm>
            <a:off x="1435677" y="2845592"/>
            <a:ext cx="8790695" cy="70537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4</a:t>
            </a:r>
            <a:r>
              <a:rPr lang="ko-KR" altLang="en-US" sz="2000" b="1" dirty="0"/>
              <a:t>차산업혁명으로 인한 서비스업의 변화에 맞춘 온라인 맞춤정장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C2B6B0-5E2D-44D1-8D8D-581882334FAA}"/>
              </a:ext>
            </a:extLst>
          </p:cNvPr>
          <p:cNvSpPr/>
          <p:nvPr/>
        </p:nvSpPr>
        <p:spPr>
          <a:xfrm>
            <a:off x="1435677" y="3851928"/>
            <a:ext cx="8790695" cy="70537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남성복의 온라인시장 활성화로 인한 수익창출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3B12BF-3AA4-4E0C-862D-AF2B8DFB4667}"/>
              </a:ext>
            </a:extLst>
          </p:cNvPr>
          <p:cNvSpPr/>
          <p:nvPr/>
        </p:nvSpPr>
        <p:spPr>
          <a:xfrm>
            <a:off x="1435677" y="4835622"/>
            <a:ext cx="8790695" cy="70537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오프라인 하락으로 인한 미래전망 사업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5BBD15-B24B-4675-8447-62290E9B4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9285"/>
            <a:ext cx="1351722" cy="5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860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717AA82-CB59-4596-A597-14E6DEC4E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8"/>
            <a:ext cx="12192000" cy="6858001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BE783483-A7AF-42A6-A592-CDE1079C5212}"/>
              </a:ext>
            </a:extLst>
          </p:cNvPr>
          <p:cNvSpPr/>
          <p:nvPr/>
        </p:nvSpPr>
        <p:spPr>
          <a:xfrm>
            <a:off x="250406" y="1011369"/>
            <a:ext cx="11466106" cy="5573345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6FA5832-E1B0-4BB6-8721-CA3498B8BE16}"/>
              </a:ext>
            </a:extLst>
          </p:cNvPr>
          <p:cNvSpPr/>
          <p:nvPr/>
        </p:nvSpPr>
        <p:spPr>
          <a:xfrm>
            <a:off x="5249178" y="3314114"/>
            <a:ext cx="2117794" cy="53021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rgbClr val="76E6C9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4E8634-BD41-4876-AE80-D8C04B54463F}"/>
              </a:ext>
            </a:extLst>
          </p:cNvPr>
          <p:cNvSpPr/>
          <p:nvPr/>
        </p:nvSpPr>
        <p:spPr>
          <a:xfrm>
            <a:off x="3701543" y="2905402"/>
            <a:ext cx="4563832" cy="1347637"/>
          </a:xfrm>
          <a:prstGeom prst="rect">
            <a:avLst/>
          </a:prstGeom>
          <a:noFill/>
          <a:ln w="19050">
            <a:solidFill>
              <a:srgbClr val="76E6C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HY신명조" panose="02030600000101010101" pitchFamily="18" charset="-127"/>
                <a:ea typeface="HY신명조" panose="02030600000101010101" pitchFamily="18" charset="-127"/>
              </a:rPr>
              <a:t>2.</a:t>
            </a:r>
            <a:r>
              <a:rPr lang="ko-KR" altLang="en-US" sz="4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창업자개요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8C0B90-8FF7-49FE-83B2-9B2170D1C8C8}"/>
              </a:ext>
            </a:extLst>
          </p:cNvPr>
          <p:cNvSpPr/>
          <p:nvPr/>
        </p:nvSpPr>
        <p:spPr>
          <a:xfrm>
            <a:off x="3868454" y="3031564"/>
            <a:ext cx="4563832" cy="1347637"/>
          </a:xfrm>
          <a:prstGeom prst="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Bell MT" panose="02020503060305020303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A03B18-840E-4625-913B-000A67265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9285"/>
            <a:ext cx="1351722" cy="5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6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CF7E36E-FA80-448B-9A5E-544B3A3C3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8"/>
            <a:ext cx="12192000" cy="685800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588EF5-5A75-414F-A34B-DECE39DAC67F}"/>
              </a:ext>
            </a:extLst>
          </p:cNvPr>
          <p:cNvSpPr/>
          <p:nvPr/>
        </p:nvSpPr>
        <p:spPr>
          <a:xfrm>
            <a:off x="250406" y="1011369"/>
            <a:ext cx="11466106" cy="5573345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E783483-A7AF-42A6-A592-CDE1079C5212}"/>
              </a:ext>
            </a:extLst>
          </p:cNvPr>
          <p:cNvSpPr/>
          <p:nvPr/>
        </p:nvSpPr>
        <p:spPr>
          <a:xfrm>
            <a:off x="670753" y="2330535"/>
            <a:ext cx="4507440" cy="3898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박상현</a:t>
            </a:r>
            <a:endParaRPr lang="en-US" altLang="ko-KR" dirty="0"/>
          </a:p>
          <a:p>
            <a:r>
              <a:rPr lang="ko-KR" altLang="en-US" dirty="0"/>
              <a:t>나이 </a:t>
            </a:r>
            <a:r>
              <a:rPr lang="en-US" altLang="ko-KR" dirty="0"/>
              <a:t>: 24</a:t>
            </a:r>
            <a:r>
              <a:rPr lang="ko-KR" altLang="en-US" dirty="0"/>
              <a:t>세</a:t>
            </a:r>
            <a:r>
              <a:rPr lang="en-US" altLang="ko-KR" dirty="0"/>
              <a:t>(</a:t>
            </a:r>
            <a:r>
              <a:rPr lang="ko-KR" altLang="en-US" dirty="0"/>
              <a:t>물론 만으로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경력사항 </a:t>
            </a:r>
            <a:r>
              <a:rPr lang="en-US" altLang="ko-KR" dirty="0"/>
              <a:t>: </a:t>
            </a:r>
            <a:r>
              <a:rPr lang="en-US" altLang="ko-KR" sz="1400" dirty="0"/>
              <a:t>- </a:t>
            </a:r>
            <a:r>
              <a:rPr lang="ko-KR" altLang="en-US" sz="1400" dirty="0"/>
              <a:t>울산과학대학교 컴퓨터정보학부</a:t>
            </a:r>
            <a:endParaRPr lang="en-US" altLang="ko-KR" sz="1400" dirty="0"/>
          </a:p>
          <a:p>
            <a:r>
              <a:rPr lang="en-US" altLang="ko-KR" sz="1400" dirty="0"/>
              <a:t>	     </a:t>
            </a:r>
            <a:r>
              <a:rPr lang="ko-KR" altLang="en-US" sz="1400" dirty="0"/>
              <a:t>정보시스템관리 전공</a:t>
            </a:r>
            <a:r>
              <a:rPr lang="en-US" altLang="ko-KR" sz="1400" dirty="0"/>
              <a:t> </a:t>
            </a:r>
          </a:p>
          <a:p>
            <a:r>
              <a:rPr lang="en-US" altLang="ko-KR" dirty="0"/>
              <a:t>	   </a:t>
            </a:r>
            <a:r>
              <a:rPr lang="en-US" altLang="ko-KR" sz="1600" dirty="0"/>
              <a:t>- </a:t>
            </a:r>
            <a:r>
              <a:rPr lang="ko-KR" altLang="en-US" sz="1400" dirty="0"/>
              <a:t>업스퀘어 </a:t>
            </a:r>
            <a:r>
              <a:rPr lang="en-US" altLang="ko-KR" sz="1400" dirty="0"/>
              <a:t>ZIOZIA </a:t>
            </a:r>
            <a:r>
              <a:rPr lang="ko-KR" altLang="en-US" sz="1400" dirty="0"/>
              <a:t>매장관리</a:t>
            </a:r>
            <a:endParaRPr lang="en-US" altLang="ko-KR" sz="1400" dirty="0"/>
          </a:p>
          <a:p>
            <a:r>
              <a:rPr lang="en-US" altLang="ko-KR" sz="1400" dirty="0"/>
              <a:t>	      2</a:t>
            </a:r>
            <a:r>
              <a:rPr lang="ko-KR" altLang="en-US" sz="1400" dirty="0"/>
              <a:t>년 근무</a:t>
            </a:r>
            <a:r>
              <a:rPr lang="en-US" altLang="ko-KR" sz="1400" dirty="0"/>
              <a:t>(</a:t>
            </a:r>
            <a:r>
              <a:rPr lang="ko-KR" altLang="en-US" sz="1400" dirty="0"/>
              <a:t>현실은 알바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	    - </a:t>
            </a:r>
            <a:r>
              <a:rPr lang="ko-KR" altLang="en-US" sz="1400" dirty="0"/>
              <a:t>하루에 택배 </a:t>
            </a:r>
            <a:r>
              <a:rPr lang="en-US" altLang="ko-KR" sz="1400" dirty="0"/>
              <a:t>300</a:t>
            </a:r>
            <a:r>
              <a:rPr lang="ko-KR" altLang="en-US" sz="1400" dirty="0"/>
              <a:t>개 포장</a:t>
            </a:r>
            <a:endParaRPr lang="en-US" altLang="ko-KR" sz="1400" dirty="0"/>
          </a:p>
          <a:p>
            <a:r>
              <a:rPr lang="en-US" altLang="ko-KR" sz="1400" dirty="0"/>
              <a:t>	    - </a:t>
            </a:r>
            <a:r>
              <a:rPr lang="ko-KR" altLang="en-US" sz="1400" dirty="0"/>
              <a:t>인사 엄청 잘함</a:t>
            </a:r>
            <a:endParaRPr lang="en-US" altLang="ko-KR" sz="1400" dirty="0"/>
          </a:p>
          <a:p>
            <a:r>
              <a:rPr lang="en-US" altLang="ko-KR" sz="1400" dirty="0"/>
              <a:t>	    - </a:t>
            </a:r>
            <a:r>
              <a:rPr lang="ko-KR" altLang="en-US" sz="1400" dirty="0"/>
              <a:t>자본주의 미소 가능</a:t>
            </a:r>
            <a:endParaRPr lang="en-US" altLang="ko-KR" sz="1400" dirty="0"/>
          </a:p>
          <a:p>
            <a:r>
              <a:rPr lang="en-US" altLang="ko-KR" sz="1400" dirty="0"/>
              <a:t>	    - </a:t>
            </a:r>
            <a:r>
              <a:rPr lang="ko-KR" altLang="en-US" sz="1400" dirty="0"/>
              <a:t>가식적인 </a:t>
            </a:r>
            <a:r>
              <a:rPr lang="ko-KR" altLang="en-US" sz="1400" dirty="0" err="1"/>
              <a:t>유튜버</a:t>
            </a:r>
            <a:r>
              <a:rPr lang="ko-KR" altLang="en-US" sz="1400" dirty="0"/>
              <a:t> 말투 가능</a:t>
            </a:r>
            <a:r>
              <a:rPr lang="en-US" altLang="ko-KR" sz="1600" dirty="0"/>
              <a:t>	 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6FA5832-E1B0-4BB6-8721-CA3498B8BE16}"/>
              </a:ext>
            </a:extLst>
          </p:cNvPr>
          <p:cNvSpPr/>
          <p:nvPr/>
        </p:nvSpPr>
        <p:spPr>
          <a:xfrm>
            <a:off x="5249178" y="3314114"/>
            <a:ext cx="2117794" cy="53021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rgbClr val="76E6C9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9921EAF-6336-4CBD-94F7-6DBB37232100}"/>
              </a:ext>
            </a:extLst>
          </p:cNvPr>
          <p:cNvGrpSpPr/>
          <p:nvPr/>
        </p:nvGrpSpPr>
        <p:grpSpPr>
          <a:xfrm>
            <a:off x="250406" y="164900"/>
            <a:ext cx="2309647" cy="614799"/>
            <a:chOff x="250406" y="164900"/>
            <a:chExt cx="2309647" cy="61479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C8AF834-F499-4094-A699-0C14613AC171}"/>
                </a:ext>
              </a:extLst>
            </p:cNvPr>
            <p:cNvSpPr/>
            <p:nvPr/>
          </p:nvSpPr>
          <p:spPr>
            <a:xfrm>
              <a:off x="250406" y="164900"/>
              <a:ext cx="2248752" cy="568149"/>
            </a:xfrm>
            <a:prstGeom prst="rect">
              <a:avLst/>
            </a:prstGeom>
            <a:noFill/>
            <a:ln w="19050">
              <a:solidFill>
                <a:srgbClr val="76E6C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2.</a:t>
              </a:r>
              <a:r>
                <a:rPr lang="ko-KR" altLang="en-US" sz="2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창업자개요</a:t>
              </a:r>
              <a:endPara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F39AA92-A3F4-477D-971C-AA31E14F6B83}"/>
                </a:ext>
              </a:extLst>
            </p:cNvPr>
            <p:cNvSpPr/>
            <p:nvPr/>
          </p:nvSpPr>
          <p:spPr>
            <a:xfrm>
              <a:off x="311301" y="211550"/>
              <a:ext cx="2248752" cy="568149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Bell MT" panose="02020503060305020303" pitchFamily="18" charset="0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908D0A-46B5-40E5-AF7A-80AEB5AED7FB}"/>
              </a:ext>
            </a:extLst>
          </p:cNvPr>
          <p:cNvSpPr/>
          <p:nvPr/>
        </p:nvSpPr>
        <p:spPr>
          <a:xfrm>
            <a:off x="1269771" y="2052215"/>
            <a:ext cx="2670703" cy="52638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/>
              <a:t>프로필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C19FCD-A330-4DD2-B5A4-F84F8F0DD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63" y="1598027"/>
            <a:ext cx="6732784" cy="449260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A9B6610-6618-43AC-9F8E-72419CBC7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9285"/>
            <a:ext cx="1351722" cy="51542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D99CED1-8A1F-4251-8698-F8D9197F638C}"/>
              </a:ext>
            </a:extLst>
          </p:cNvPr>
          <p:cNvSpPr/>
          <p:nvPr/>
        </p:nvSpPr>
        <p:spPr>
          <a:xfrm>
            <a:off x="7802254" y="6044295"/>
            <a:ext cx="381662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chemeClr val="bg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http://www.upsquare.co.kr/bbs/board.php?bo_table=info&amp;wr_id=69</a:t>
            </a:r>
            <a:endParaRPr lang="ko-KR" altLang="en-US" sz="90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450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AE0E726-D797-4652-8554-EE3CAAC07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8"/>
            <a:ext cx="12192000" cy="6858001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BE783483-A7AF-42A6-A592-CDE1079C5212}"/>
              </a:ext>
            </a:extLst>
          </p:cNvPr>
          <p:cNvSpPr/>
          <p:nvPr/>
        </p:nvSpPr>
        <p:spPr>
          <a:xfrm>
            <a:off x="250406" y="1011369"/>
            <a:ext cx="11466106" cy="5573345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6FA5832-E1B0-4BB6-8721-CA3498B8BE16}"/>
              </a:ext>
            </a:extLst>
          </p:cNvPr>
          <p:cNvSpPr/>
          <p:nvPr/>
        </p:nvSpPr>
        <p:spPr>
          <a:xfrm>
            <a:off x="5249178" y="3314114"/>
            <a:ext cx="2117794" cy="53021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rgbClr val="76E6C9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4E8634-BD41-4876-AE80-D8C04B54463F}"/>
              </a:ext>
            </a:extLst>
          </p:cNvPr>
          <p:cNvSpPr/>
          <p:nvPr/>
        </p:nvSpPr>
        <p:spPr>
          <a:xfrm>
            <a:off x="3701543" y="2905402"/>
            <a:ext cx="4563832" cy="1347637"/>
          </a:xfrm>
          <a:prstGeom prst="rect">
            <a:avLst/>
          </a:prstGeom>
          <a:noFill/>
          <a:ln w="19050">
            <a:solidFill>
              <a:srgbClr val="76E6C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HY신명조" panose="02030600000101010101" pitchFamily="18" charset="-127"/>
                <a:ea typeface="HY신명조" panose="02030600000101010101" pitchFamily="18" charset="-127"/>
              </a:rPr>
              <a:t>3.</a:t>
            </a:r>
            <a:r>
              <a:rPr lang="ko-KR" altLang="en-US" sz="4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전략수립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8C0B90-8FF7-49FE-83B2-9B2170D1C8C8}"/>
              </a:ext>
            </a:extLst>
          </p:cNvPr>
          <p:cNvSpPr/>
          <p:nvPr/>
        </p:nvSpPr>
        <p:spPr>
          <a:xfrm>
            <a:off x="3868454" y="3031564"/>
            <a:ext cx="4563832" cy="1347637"/>
          </a:xfrm>
          <a:prstGeom prst="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Bell MT" panose="02020503060305020303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CEEAB0-E1A1-4949-998D-C22305C92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9285"/>
            <a:ext cx="1351722" cy="5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5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4CA899E-8ADF-4794-B39F-19769D8DF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8"/>
            <a:ext cx="12192000" cy="68580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0B902D-226C-4B5B-BAE5-208248C99481}"/>
              </a:ext>
            </a:extLst>
          </p:cNvPr>
          <p:cNvSpPr/>
          <p:nvPr/>
        </p:nvSpPr>
        <p:spPr>
          <a:xfrm>
            <a:off x="250406" y="1011369"/>
            <a:ext cx="11466106" cy="5573345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4D262D2-E5E4-48C4-BB5F-4D77176FAF52}"/>
              </a:ext>
            </a:extLst>
          </p:cNvPr>
          <p:cNvGrpSpPr/>
          <p:nvPr/>
        </p:nvGrpSpPr>
        <p:grpSpPr>
          <a:xfrm>
            <a:off x="250406" y="164900"/>
            <a:ext cx="2309647" cy="614799"/>
            <a:chOff x="250406" y="164900"/>
            <a:chExt cx="2309647" cy="6147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131394C-833F-4E65-9337-293BDC8C500F}"/>
                </a:ext>
              </a:extLst>
            </p:cNvPr>
            <p:cNvSpPr/>
            <p:nvPr/>
          </p:nvSpPr>
          <p:spPr>
            <a:xfrm>
              <a:off x="250406" y="164900"/>
              <a:ext cx="2248752" cy="568149"/>
            </a:xfrm>
            <a:prstGeom prst="rect">
              <a:avLst/>
            </a:prstGeom>
            <a:noFill/>
            <a:ln w="19050">
              <a:solidFill>
                <a:srgbClr val="76E6C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3.</a:t>
              </a:r>
              <a:r>
                <a:rPr lang="ko-KR" altLang="en-US" sz="2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전략수립</a:t>
              </a:r>
              <a:endPara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36BE67F-8961-48DF-A6B5-506576E405FA}"/>
                </a:ext>
              </a:extLst>
            </p:cNvPr>
            <p:cNvSpPr/>
            <p:nvPr/>
          </p:nvSpPr>
          <p:spPr>
            <a:xfrm>
              <a:off x="311301" y="211550"/>
              <a:ext cx="2248752" cy="568149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Bell MT" panose="02020503060305020303" pitchFamily="18" charset="0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25C698-4AE5-48B8-885A-0E81B10DACEB}"/>
              </a:ext>
            </a:extLst>
          </p:cNvPr>
          <p:cNvSpPr/>
          <p:nvPr/>
        </p:nvSpPr>
        <p:spPr>
          <a:xfrm>
            <a:off x="609056" y="1351527"/>
            <a:ext cx="2670703" cy="52638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/>
              <a:t>유통과정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519CF3-44A6-4824-83C9-8EEF090FADD4}"/>
              </a:ext>
            </a:extLst>
          </p:cNvPr>
          <p:cNvSpPr/>
          <p:nvPr/>
        </p:nvSpPr>
        <p:spPr>
          <a:xfrm>
            <a:off x="243980" y="5083042"/>
            <a:ext cx="4798991" cy="73289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일반적인 아웃소싱의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유통형태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8EB8DB-B668-4F6C-8D09-FA580A5CC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9285"/>
            <a:ext cx="1351722" cy="5154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73554E7-6B4D-45E3-AE3F-8BFA0DBD32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97" y="2597724"/>
            <a:ext cx="4798991" cy="21205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BA2AB3-A4FA-4861-AF04-1BFC35FBF04A}"/>
              </a:ext>
            </a:extLst>
          </p:cNvPr>
          <p:cNvSpPr txBox="1"/>
          <p:nvPr/>
        </p:nvSpPr>
        <p:spPr>
          <a:xfrm>
            <a:off x="4621076" y="4771478"/>
            <a:ext cx="1630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2">
                    <a:lumMod val="75000"/>
                  </a:schemeClr>
                </a:solidFill>
              </a:rPr>
              <a:t>직접만듬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7A76806-4902-47BA-BF4A-775DF2069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833" y="2585567"/>
            <a:ext cx="4798991" cy="213268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378606-D620-4F4C-86C9-5BE72680E941}"/>
              </a:ext>
            </a:extLst>
          </p:cNvPr>
          <p:cNvSpPr/>
          <p:nvPr/>
        </p:nvSpPr>
        <p:spPr>
          <a:xfrm>
            <a:off x="6376297" y="5033088"/>
            <a:ext cx="4798991" cy="73289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일반적인 브랜드의</a:t>
            </a:r>
            <a:r>
              <a:rPr lang="en-US" altLang="ko-KR" sz="2000" b="1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유통형태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9E49A8-0A4A-46C6-8C4E-91C4BECB3D13}"/>
              </a:ext>
            </a:extLst>
          </p:cNvPr>
          <p:cNvSpPr txBox="1"/>
          <p:nvPr/>
        </p:nvSpPr>
        <p:spPr>
          <a:xfrm>
            <a:off x="10624584" y="4755566"/>
            <a:ext cx="1630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2">
                    <a:lumMod val="75000"/>
                  </a:schemeClr>
                </a:solidFill>
              </a:rPr>
              <a:t>직접만듬</a:t>
            </a:r>
          </a:p>
        </p:txBody>
      </p:sp>
    </p:spTree>
    <p:extLst>
      <p:ext uri="{BB962C8B-B14F-4D97-AF65-F5344CB8AC3E}">
        <p14:creationId xmlns:p14="http://schemas.microsoft.com/office/powerpoint/2010/main" val="38868370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4" grpId="0"/>
      <p:bldP spid="18" grpId="0"/>
      <p:bldP spid="1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916</Words>
  <Application>Microsoft Office PowerPoint</Application>
  <PresentationFormat>와이드스크린</PresentationFormat>
  <Paragraphs>200</Paragraphs>
  <Slides>28</Slides>
  <Notes>0</Notes>
  <HiddenSlides>0</HiddenSlides>
  <MMClips>0</MMClips>
  <ScaleCrop>false</ScaleCrop>
  <HeadingPairs>
    <vt:vector size="10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  <vt:variant>
        <vt:lpstr>재구성한 쇼</vt:lpstr>
      </vt:variant>
      <vt:variant>
        <vt:i4>1</vt:i4>
      </vt:variant>
    </vt:vector>
  </HeadingPairs>
  <TitlesOfParts>
    <vt:vector size="40" baseType="lpstr">
      <vt:lpstr>HY신명조</vt:lpstr>
      <vt:lpstr>HY헤드라인M</vt:lpstr>
      <vt:lpstr>맑은 고딕</vt:lpstr>
      <vt:lpstr>Arial</vt:lpstr>
      <vt:lpstr>Bahnschrift Light Condensed</vt:lpstr>
      <vt:lpstr>Bell MT</vt:lpstr>
      <vt:lpstr>Castellar</vt:lpstr>
      <vt:lpstr>Copperplate Gothic Light</vt:lpstr>
      <vt:lpstr>Goudy Old Style</vt:lpstr>
      <vt:lpstr>Office 테마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상현</dc:creator>
  <cp:lastModifiedBy>박 상현</cp:lastModifiedBy>
  <cp:revision>110</cp:revision>
  <dcterms:created xsi:type="dcterms:W3CDTF">2019-10-15T08:23:34Z</dcterms:created>
  <dcterms:modified xsi:type="dcterms:W3CDTF">2019-11-21T05:17:54Z</dcterms:modified>
</cp:coreProperties>
</file>