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 id="262" r:id="rId7"/>
    <p:sldId id="263" r:id="rId8"/>
    <p:sldId id="264" r:id="rId9"/>
    <p:sldId id="261" r:id="rId10"/>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6" d="100"/>
          <a:sy n="66" d="100"/>
        </p:scale>
        <p:origin x="-736" y="-6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D480A359-2FB3-4847-9D97-3491754AA7F9}" type="datetimeFigureOut">
              <a:rPr lang="en-US"/>
              <a:pPr>
                <a:defRPr/>
              </a:pPr>
              <a:t>10/12/2023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78844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3BC5DAC-1A13-D34F-9418-D6257772B49C}" type="datetimeFigureOut">
              <a:rPr lang="en-US"/>
              <a:pPr>
                <a:defRPr/>
              </a:pPr>
              <a:t>10/12/2023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215469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4EC0D93-568E-6D41-8E6D-0963A71A503C}" type="datetimeFigureOut">
              <a:rPr lang="en-US"/>
              <a:pPr>
                <a:defRPr/>
              </a:pPr>
              <a:t>10/12/2023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82651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128603A-2399-D64A-8203-C8F297F981E8}" type="datetimeFigureOut">
              <a:rPr lang="en-US"/>
              <a:pPr>
                <a:defRPr/>
              </a:pPr>
              <a:t>10/12/2023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42575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35563"/>
            <a:ext cx="7772400" cy="1021556"/>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CF71F39-3D09-F149-B1A1-DC2A7DB4A435}" type="datetimeFigureOut">
              <a:rPr lang="en-US"/>
              <a:pPr>
                <a:defRPr/>
              </a:pPr>
              <a:t>10/12/2023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3944886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76377"/>
            <a:ext cx="4038600" cy="31182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76377"/>
            <a:ext cx="4038600" cy="31182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17E7E973-E761-9943-801C-DE1E51E28431}" type="datetimeFigureOut">
              <a:rPr lang="en-US"/>
              <a:pPr>
                <a:defRPr/>
              </a:pPr>
              <a:t>10/12/2023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1785265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3" y="650504"/>
            <a:ext cx="8229600" cy="801290"/>
          </a:xfrm>
        </p:spPr>
        <p:txBody>
          <a:bodyPr/>
          <a:lstStyle>
            <a:lvl1pPr>
              <a:defRPr/>
            </a:lvl1pPr>
          </a:lstStyle>
          <a:p>
            <a:r>
              <a:rPr lang="en-US" smtClean="0"/>
              <a:t>Click to edit Master title style</a:t>
            </a:r>
            <a:endParaRPr lang="en-US" dirty="0"/>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18ACE534-2B3A-FA4B-B87A-8AC244117610}" type="datetimeFigureOut">
              <a:rPr lang="en-US"/>
              <a:pPr>
                <a:defRPr/>
              </a:pPr>
              <a:t>10/12/2023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760394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2CDFFB5-C0BC-DE4D-9A38-E0EE75FC9E15}" type="datetimeFigureOut">
              <a:rPr lang="en-US"/>
              <a:pPr>
                <a:defRPr/>
              </a:pPr>
              <a:t>10/12/2023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87628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F42570F-F7E3-1F40-B6F3-59FE945D5A70}" type="datetimeFigureOut">
              <a:rPr lang="en-US"/>
              <a:pPr>
                <a:defRPr/>
              </a:pPr>
              <a:t>10/12/2023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2779307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371E9B0-C3DF-544F-BB14-A487ECCC7F43}" type="datetimeFigureOut">
              <a:rPr lang="en-US"/>
              <a:pPr>
                <a:defRPr/>
              </a:pPr>
              <a:t>10/12/2023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4059402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5C4B1CF-5E0C-5D41-A3E2-D78942339385}" type="datetimeFigureOut">
              <a:rPr lang="en-US"/>
              <a:pPr>
                <a:defRPr/>
              </a:pPr>
              <a:t>10/12/2023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121490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75085"/>
            <a:ext cx="8229600" cy="801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457200" y="2266950"/>
            <a:ext cx="8229600" cy="2327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C944504B-B211-B34D-97AF-78446C71FCDD}" type="datetimeFigureOut">
              <a:rPr lang="en-US" smtClean="0"/>
              <a:pPr>
                <a:defRPr/>
              </a:pPr>
              <a:t>10/12/2023</a:t>
            </a:fld>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dirty="0"/>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 y="0"/>
            <a:ext cx="9152194" cy="4572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rowdcast.io/c/fallfest3utcn" TargetMode="External"/><Relationship Id="rId2" Type="http://schemas.openxmlformats.org/officeDocument/2006/relationships/hyperlink" Target="https://www.crowdcast.io/c/fallfestkickof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Title 1"/>
          <p:cNvSpPr>
            <a:spLocks noGrp="1"/>
          </p:cNvSpPr>
          <p:nvPr>
            <p:ph type="ctrTitle"/>
          </p:nvPr>
        </p:nvSpPr>
        <p:spPr/>
        <p:txBody>
          <a:bodyPr/>
          <a:lstStyle/>
          <a:p>
            <a:r>
              <a:rPr lang="en-US" dirty="0" err="1" smtClean="0">
                <a:latin typeface="Arial" charset="0"/>
              </a:rPr>
              <a:t>Qiskit</a:t>
            </a:r>
            <a:r>
              <a:rPr lang="en-US" dirty="0" smtClean="0">
                <a:latin typeface="Arial" charset="0"/>
              </a:rPr>
              <a:t> Fall Fest 2023</a:t>
            </a:r>
            <a:endParaRPr lang="en-US" dirty="0">
              <a:latin typeface="Arial" charset="0"/>
            </a:endParaRPr>
          </a:p>
        </p:txBody>
      </p:sp>
      <p:sp>
        <p:nvSpPr>
          <p:cNvPr id="3" name="Subtitle 2"/>
          <p:cNvSpPr>
            <a:spLocks noGrp="1"/>
          </p:cNvSpPr>
          <p:nvPr>
            <p:ph type="subTitle" idx="1"/>
          </p:nvPr>
        </p:nvSpPr>
        <p:spPr/>
        <p:txBody>
          <a:bodyPr rtlCol="0">
            <a:normAutofit/>
          </a:bodyPr>
          <a:lstStyle/>
          <a:p>
            <a:pPr fontAlgn="auto">
              <a:spcAft>
                <a:spcPts val="0"/>
              </a:spcAft>
              <a:buFont typeface="Arial"/>
              <a:buNone/>
              <a:defRPr/>
            </a:pPr>
            <a:r>
              <a:rPr lang="en-US" dirty="0" smtClean="0">
                <a:ea typeface="+mn-ea"/>
              </a:rPr>
              <a:t>Halloween Edition </a:t>
            </a:r>
            <a:r>
              <a:rPr lang="en-US" dirty="0" smtClean="0">
                <a:ea typeface="+mn-ea"/>
              </a:rPr>
              <a:t>Oct 28</a:t>
            </a:r>
            <a:r>
              <a:rPr lang="en-US" baseline="30000" dirty="0" smtClean="0">
                <a:ea typeface="+mn-ea"/>
              </a:rPr>
              <a:t>th</a:t>
            </a:r>
            <a:r>
              <a:rPr lang="en-US" dirty="0" smtClean="0">
                <a:ea typeface="+mn-ea"/>
              </a:rPr>
              <a:t> 2023</a:t>
            </a:r>
          </a:p>
          <a:p>
            <a:pPr fontAlgn="auto">
              <a:spcAft>
                <a:spcPts val="0"/>
              </a:spcAft>
              <a:buFont typeface="Arial"/>
              <a:buNone/>
              <a:defRPr/>
            </a:pPr>
            <a:r>
              <a:rPr lang="en-US" dirty="0" smtClean="0">
                <a:ea typeface="+mn-ea"/>
              </a:rPr>
              <a:t>Time: 9AM – 3PM US ET</a:t>
            </a:r>
          </a:p>
          <a:p>
            <a:pPr fontAlgn="auto">
              <a:spcAft>
                <a:spcPts val="0"/>
              </a:spcAft>
              <a:defRPr/>
            </a:pPr>
            <a:r>
              <a:rPr lang="en-US" sz="2000" dirty="0">
                <a:ea typeface="+mn-ea"/>
              </a:rPr>
              <a:t>https://github.com/Shark-y/QiskitFallFest</a:t>
            </a:r>
            <a:endParaRPr lang="en-US" dirty="0">
              <a:ea typeface="+mn-ea"/>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5685" y="2700339"/>
            <a:ext cx="2096941" cy="223160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45757"/>
            <a:ext cx="2073041" cy="207304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474" y="1472665"/>
            <a:ext cx="5794409" cy="865034"/>
          </a:xfrm>
        </p:spPr>
        <p:txBody>
          <a:bodyPr/>
          <a:lstStyle/>
          <a:p>
            <a:r>
              <a:rPr lang="en-US" sz="2400" dirty="0" smtClean="0"/>
              <a:t>Theme: Spooky Action at a distance</a:t>
            </a:r>
            <a:endParaRPr lang="en-US" sz="2400" dirty="0"/>
          </a:p>
        </p:txBody>
      </p:sp>
      <p:sp>
        <p:nvSpPr>
          <p:cNvPr id="3" name="Content Placeholder 2"/>
          <p:cNvSpPr>
            <a:spLocks noGrp="1"/>
          </p:cNvSpPr>
          <p:nvPr>
            <p:ph idx="1"/>
          </p:nvPr>
        </p:nvSpPr>
        <p:spPr>
          <a:xfrm>
            <a:off x="457200" y="2546082"/>
            <a:ext cx="7065845" cy="2327672"/>
          </a:xfrm>
        </p:spPr>
        <p:txBody>
          <a:bodyPr/>
          <a:lstStyle/>
          <a:p>
            <a:r>
              <a:rPr lang="en-US" dirty="0" smtClean="0"/>
              <a:t>Audience: undergraduate, graduate students in </a:t>
            </a:r>
            <a:r>
              <a:rPr lang="en-US" dirty="0" err="1" smtClean="0"/>
              <a:t>CompSci</a:t>
            </a:r>
            <a:r>
              <a:rPr lang="en-US" dirty="0" smtClean="0"/>
              <a:t>, ECE, Physics.</a:t>
            </a:r>
          </a:p>
          <a:p>
            <a:r>
              <a:rPr lang="en-US" dirty="0" smtClean="0"/>
              <a:t>Topics: </a:t>
            </a:r>
            <a:r>
              <a:rPr lang="en-US" dirty="0" err="1" smtClean="0"/>
              <a:t>Qubit</a:t>
            </a:r>
            <a:r>
              <a:rPr lang="en-US" dirty="0" smtClean="0"/>
              <a:t> architectures, Quantum gates, Entanglement, IBM roadmap, noise mitigation, and more.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75" y="1333322"/>
            <a:ext cx="1004378" cy="1004378"/>
          </a:xfrm>
          <a:prstGeom prst="rect">
            <a:avLst/>
          </a:prstGeom>
        </p:spPr>
      </p:pic>
      <p:sp>
        <p:nvSpPr>
          <p:cNvPr id="7" name="Rounded Rectangular Callout 6"/>
          <p:cNvSpPr/>
          <p:nvPr/>
        </p:nvSpPr>
        <p:spPr>
          <a:xfrm>
            <a:off x="7451155" y="2546082"/>
            <a:ext cx="1620954" cy="857250"/>
          </a:xfrm>
          <a:prstGeom prst="wedgeRoundRectCallou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b="1" dirty="0" smtClean="0">
                <a:effectLst/>
                <a:ea typeface="Calibri"/>
                <a:cs typeface="Times New Roman"/>
              </a:rPr>
              <a:t>Al</a:t>
            </a:r>
            <a:r>
              <a:rPr lang="en-US" sz="1400" b="1" dirty="0">
                <a:effectLst/>
                <a:ea typeface="Calibri"/>
                <a:cs typeface="Times New Roman"/>
              </a:rPr>
              <a:t>, </a:t>
            </a:r>
            <a:r>
              <a:rPr lang="en-US" sz="1400" b="1" dirty="0" smtClean="0">
                <a:effectLst/>
                <a:ea typeface="Calibri"/>
                <a:cs typeface="Times New Roman"/>
              </a:rPr>
              <a:t>I think God </a:t>
            </a:r>
            <a:r>
              <a:rPr lang="en-US" sz="1400" b="1" dirty="0">
                <a:effectLst/>
                <a:ea typeface="Calibri"/>
                <a:cs typeface="Times New Roman"/>
              </a:rPr>
              <a:t>a </a:t>
            </a:r>
            <a:r>
              <a:rPr lang="en-US" sz="1400" b="1" dirty="0" smtClean="0">
                <a:effectLst/>
                <a:ea typeface="Calibri"/>
                <a:cs typeface="Times New Roman"/>
              </a:rPr>
              <a:t>small gambling </a:t>
            </a:r>
            <a:r>
              <a:rPr lang="en-US" sz="1400" b="1" dirty="0">
                <a:effectLst/>
                <a:ea typeface="Calibri"/>
                <a:cs typeface="Times New Roman"/>
              </a:rPr>
              <a:t>problem</a:t>
            </a:r>
            <a:endParaRPr lang="en-US" sz="1200" dirty="0">
              <a:effectLst/>
              <a:ea typeface="Calibri"/>
              <a:cs typeface="Times New Roman"/>
            </a:endParaRPr>
          </a:p>
        </p:txBody>
      </p:sp>
      <p:sp>
        <p:nvSpPr>
          <p:cNvPr id="8" name="Rounded Rectangular Callout 7"/>
          <p:cNvSpPr/>
          <p:nvPr/>
        </p:nvSpPr>
        <p:spPr>
          <a:xfrm>
            <a:off x="92976" y="503150"/>
            <a:ext cx="2765727" cy="633949"/>
          </a:xfrm>
          <a:prstGeom prst="wedgeRoundRectCallou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b="1" dirty="0">
                <a:effectLst/>
                <a:ea typeface="Calibri"/>
                <a:cs typeface="Times New Roman"/>
              </a:rPr>
              <a:t>God does not throw dice!</a:t>
            </a:r>
            <a:endParaRPr lang="en-US" sz="1600" dirty="0">
              <a:effectLst/>
              <a:ea typeface="Calibri"/>
              <a:cs typeface="Times New Roman"/>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2035" y="3600450"/>
            <a:ext cx="108585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7174" y="476730"/>
            <a:ext cx="1669820" cy="1320737"/>
          </a:xfrm>
          <a:prstGeom prst="rect">
            <a:avLst/>
          </a:prstGeom>
        </p:spPr>
      </p:pic>
    </p:spTree>
    <p:extLst>
      <p:ext uri="{BB962C8B-B14F-4D97-AF65-F5344CB8AC3E}">
        <p14:creationId xmlns:p14="http://schemas.microsoft.com/office/powerpoint/2010/main" val="1099340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8949"/>
            <a:ext cx="8229600" cy="801290"/>
          </a:xfrm>
        </p:spPr>
        <p:txBody>
          <a:bodyPr/>
          <a:lstStyle/>
          <a:p>
            <a:r>
              <a:rPr lang="en-US" dirty="0" smtClean="0"/>
              <a:t>Quantum Program</a:t>
            </a:r>
            <a:endParaRPr lang="en-US" dirty="0"/>
          </a:p>
        </p:txBody>
      </p:sp>
      <p:sp>
        <p:nvSpPr>
          <p:cNvPr id="3" name="Content Placeholder 2"/>
          <p:cNvSpPr>
            <a:spLocks noGrp="1"/>
          </p:cNvSpPr>
          <p:nvPr>
            <p:ph idx="1"/>
          </p:nvPr>
        </p:nvSpPr>
        <p:spPr>
          <a:xfrm>
            <a:off x="457200" y="1120240"/>
            <a:ext cx="8229600" cy="3702018"/>
          </a:xfrm>
        </p:spPr>
        <p:txBody>
          <a:bodyPr/>
          <a:lstStyle/>
          <a:p>
            <a:r>
              <a:rPr lang="en-US" sz="2000" dirty="0" smtClean="0"/>
              <a:t>09</a:t>
            </a:r>
            <a:r>
              <a:rPr lang="en-US" sz="2000" dirty="0" smtClean="0">
                <a:sym typeface="Wingdings" panose="05000000000000000000" pitchFamily="2" charset="2"/>
              </a:rPr>
              <a:t>:00 AM </a:t>
            </a:r>
            <a:r>
              <a:rPr lang="en-US" sz="2000" dirty="0"/>
              <a:t>Dr. Yuan Liu (NCSU): A Quantum Information Science Perspective on Quantum </a:t>
            </a:r>
            <a:r>
              <a:rPr lang="en-US" sz="2000" dirty="0" smtClean="0"/>
              <a:t>Chemistry.</a:t>
            </a:r>
          </a:p>
          <a:p>
            <a:r>
              <a:rPr lang="en-US" sz="2000" dirty="0" smtClean="0">
                <a:sym typeface="Wingdings" panose="05000000000000000000" pitchFamily="2" charset="2"/>
              </a:rPr>
              <a:t>10:00 AM </a:t>
            </a:r>
            <a:r>
              <a:rPr lang="en-US" sz="2000" dirty="0"/>
              <a:t>Dr. Ted Yoder (IBM Research): Simulating quantum error-correction and new </a:t>
            </a:r>
            <a:r>
              <a:rPr lang="en-US" sz="2000" dirty="0" err="1"/>
              <a:t>qLDPC</a:t>
            </a:r>
            <a:r>
              <a:rPr lang="en-US" sz="2000" dirty="0"/>
              <a:t> codes.</a:t>
            </a:r>
            <a:endParaRPr lang="en-US" sz="2000" dirty="0" smtClean="0">
              <a:sym typeface="Wingdings" panose="05000000000000000000" pitchFamily="2" charset="2"/>
            </a:endParaRPr>
          </a:p>
          <a:p>
            <a:r>
              <a:rPr lang="en-US" sz="2000" dirty="0" smtClean="0">
                <a:sym typeface="Wingdings" panose="05000000000000000000" pitchFamily="2" charset="2"/>
              </a:rPr>
              <a:t>11:00 AM IBM-Q Tutorials</a:t>
            </a:r>
          </a:p>
          <a:p>
            <a:r>
              <a:rPr lang="en-US" sz="2000" dirty="0" smtClean="0">
                <a:sym typeface="Wingdings" panose="05000000000000000000" pitchFamily="2" charset="2"/>
              </a:rPr>
              <a:t>12:00 AM Lunch</a:t>
            </a:r>
          </a:p>
          <a:p>
            <a:r>
              <a:rPr lang="en-US" sz="2000" dirty="0" smtClean="0">
                <a:sym typeface="Wingdings" panose="05000000000000000000" pitchFamily="2" charset="2"/>
              </a:rPr>
              <a:t>01:00 PM </a:t>
            </a:r>
            <a:r>
              <a:rPr lang="en-US" sz="2000" dirty="0">
                <a:sym typeface="Wingdings" panose="05000000000000000000" pitchFamily="2" charset="2"/>
              </a:rPr>
              <a:t>Dr. Nick Bronn: </a:t>
            </a:r>
            <a:r>
              <a:rPr lang="en-US" sz="2000" dirty="0"/>
              <a:t>Outlook for Quantum Computing with Superconducting </a:t>
            </a:r>
            <a:r>
              <a:rPr lang="en-US" sz="2000" dirty="0" err="1"/>
              <a:t>Qubits</a:t>
            </a:r>
            <a:r>
              <a:rPr lang="en-US" sz="2000" dirty="0"/>
              <a:t>.</a:t>
            </a:r>
            <a:endParaRPr lang="en-US" sz="2000" dirty="0">
              <a:sym typeface="Wingdings" panose="05000000000000000000" pitchFamily="2" charset="2"/>
            </a:endParaRPr>
          </a:p>
          <a:p>
            <a:r>
              <a:rPr lang="en-US" sz="2000" dirty="0" smtClean="0">
                <a:sym typeface="Wingdings" panose="05000000000000000000" pitchFamily="2" charset="2"/>
              </a:rPr>
              <a:t>02:00 PM Dr. Jack Morgan</a:t>
            </a:r>
            <a:r>
              <a:rPr lang="en-US" sz="2000" dirty="0">
                <a:sym typeface="Wingdings" panose="05000000000000000000" pitchFamily="2" charset="2"/>
              </a:rPr>
              <a:t>: </a:t>
            </a:r>
            <a:r>
              <a:rPr lang="en-US" sz="2000" dirty="0"/>
              <a:t>Quantum Algorithms for Financial Models in a Regime Switching Economy</a:t>
            </a:r>
            <a:r>
              <a:rPr lang="en-US" sz="2000" dirty="0" smtClean="0">
                <a:sym typeface="Wingdings" panose="05000000000000000000" pitchFamily="2" charset="2"/>
              </a:rPr>
              <a:t>.</a:t>
            </a:r>
            <a:endParaRPr lang="en-US" sz="2000" dirty="0" smtClean="0">
              <a:sym typeface="Wingdings" panose="05000000000000000000" pitchFamily="2" charset="2"/>
            </a:endParaRP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2073" y="4036387"/>
            <a:ext cx="945782" cy="1065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ular Callout 5"/>
          <p:cNvSpPr/>
          <p:nvPr/>
        </p:nvSpPr>
        <p:spPr>
          <a:xfrm>
            <a:off x="7255042" y="3063634"/>
            <a:ext cx="1843238" cy="857250"/>
          </a:xfrm>
          <a:prstGeom prst="wedgeRoundRectCallou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b="1" dirty="0" smtClean="0">
                <a:effectLst/>
                <a:ea typeface="Calibri"/>
                <a:cs typeface="Times New Roman"/>
              </a:rPr>
              <a:t>Forget </a:t>
            </a:r>
            <a:r>
              <a:rPr lang="en-US" sz="1400" b="1" dirty="0" err="1" smtClean="0">
                <a:effectLst/>
                <a:ea typeface="Calibri"/>
                <a:cs typeface="Times New Roman"/>
              </a:rPr>
              <a:t>ChatGPT</a:t>
            </a:r>
            <a:r>
              <a:rPr lang="en-US" sz="1400" b="1" dirty="0" smtClean="0">
                <a:effectLst/>
                <a:ea typeface="Calibri"/>
                <a:cs typeface="Times New Roman"/>
              </a:rPr>
              <a:t>. Quantum computers are the real deal</a:t>
            </a:r>
            <a:endParaRPr lang="en-US" sz="1400" b="1" dirty="0">
              <a:effectLst/>
              <a:ea typeface="Calibri"/>
              <a:cs typeface="Times New Roman"/>
            </a:endParaRPr>
          </a:p>
        </p:txBody>
      </p:sp>
    </p:spTree>
    <p:extLst>
      <p:ext uri="{BB962C8B-B14F-4D97-AF65-F5344CB8AC3E}">
        <p14:creationId xmlns:p14="http://schemas.microsoft.com/office/powerpoint/2010/main" val="469213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2701" y="479270"/>
            <a:ext cx="5859279" cy="801290"/>
          </a:xfrm>
        </p:spPr>
        <p:txBody>
          <a:bodyPr/>
          <a:lstStyle/>
          <a:p>
            <a:r>
              <a:rPr lang="en-US" dirty="0" smtClean="0"/>
              <a:t>The A-Team of Speakers</a:t>
            </a:r>
            <a:endParaRPr lang="en-US" dirty="0"/>
          </a:p>
        </p:txBody>
      </p:sp>
      <p:sp>
        <p:nvSpPr>
          <p:cNvPr id="3" name="Content Placeholder 2"/>
          <p:cNvSpPr>
            <a:spLocks noGrp="1"/>
          </p:cNvSpPr>
          <p:nvPr>
            <p:ph idx="1"/>
          </p:nvPr>
        </p:nvSpPr>
        <p:spPr>
          <a:xfrm>
            <a:off x="847022" y="1357664"/>
            <a:ext cx="7839777" cy="3474218"/>
          </a:xfrm>
        </p:spPr>
        <p:txBody>
          <a:bodyPr/>
          <a:lstStyle/>
          <a:p>
            <a:r>
              <a:rPr lang="en-US" sz="2000" dirty="0" smtClean="0"/>
              <a:t>Dr. Nick Bronn (IBM Research</a:t>
            </a:r>
            <a:r>
              <a:rPr lang="en-US" sz="2000" dirty="0"/>
              <a:t>): Outlook for Quantum Computing with Superconducting </a:t>
            </a:r>
            <a:r>
              <a:rPr lang="en-US" sz="2000" dirty="0" err="1"/>
              <a:t>Qubits</a:t>
            </a:r>
            <a:r>
              <a:rPr lang="en-US" sz="2000" dirty="0"/>
              <a:t>.</a:t>
            </a:r>
            <a:endParaRPr lang="en-US" sz="2000" dirty="0" smtClean="0"/>
          </a:p>
          <a:p>
            <a:r>
              <a:rPr lang="en-US" sz="2000" dirty="0" smtClean="0"/>
              <a:t>Dr. Ted Yoder </a:t>
            </a:r>
            <a:r>
              <a:rPr lang="en-US" sz="2000" dirty="0"/>
              <a:t>(IBM Research</a:t>
            </a:r>
            <a:r>
              <a:rPr lang="en-US" sz="2000" dirty="0" smtClean="0"/>
              <a:t>): </a:t>
            </a:r>
            <a:r>
              <a:rPr lang="en-US" sz="2000" dirty="0"/>
              <a:t>Simulating quantum error-correction and new </a:t>
            </a:r>
            <a:r>
              <a:rPr lang="en-US" sz="2000" dirty="0" err="1"/>
              <a:t>qLDPC</a:t>
            </a:r>
            <a:r>
              <a:rPr lang="en-US" sz="2000" dirty="0"/>
              <a:t> </a:t>
            </a:r>
            <a:r>
              <a:rPr lang="en-US" sz="2000" dirty="0" smtClean="0"/>
              <a:t>codes.</a:t>
            </a:r>
          </a:p>
          <a:p>
            <a:r>
              <a:rPr lang="en-US" sz="2000" dirty="0" err="1" smtClean="0"/>
              <a:t>Dr</a:t>
            </a:r>
            <a:r>
              <a:rPr lang="en-US" sz="2000" dirty="0" smtClean="0"/>
              <a:t> Jack Morgan : UNC-CH </a:t>
            </a:r>
            <a:r>
              <a:rPr lang="en-US" sz="2000" dirty="0">
                <a:sym typeface="Wingdings" panose="05000000000000000000" pitchFamily="2" charset="2"/>
              </a:rPr>
              <a:t>Quantum computational algorithms for derivative pricing and credit risk in a regime switching economy</a:t>
            </a:r>
            <a:r>
              <a:rPr lang="en-US" sz="2000" dirty="0" smtClean="0">
                <a:sym typeface="Wingdings" panose="05000000000000000000" pitchFamily="2" charset="2"/>
              </a:rPr>
              <a:t>.</a:t>
            </a:r>
            <a:endParaRPr lang="en-US" sz="2000" dirty="0" smtClean="0"/>
          </a:p>
          <a:p>
            <a:r>
              <a:rPr lang="en-US" sz="2000" dirty="0" smtClean="0"/>
              <a:t>Dr. Yuan Liu (NCSU): </a:t>
            </a:r>
            <a:r>
              <a:rPr lang="en-US" sz="2000" dirty="0"/>
              <a:t>A Quantum Information Science Perspective on Quantum Chemistry: from NISQ to Fault </a:t>
            </a:r>
            <a:r>
              <a:rPr lang="en-US" sz="2000" dirty="0" smtClean="0"/>
              <a:t>Tolerance.</a:t>
            </a:r>
            <a:r>
              <a:rPr lang="en-US" sz="2000" dirty="0"/>
              <a:t/>
            </a:r>
            <a:br>
              <a:rPr lang="en-US" sz="2000" dirty="0"/>
            </a:b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434" y="1414301"/>
            <a:ext cx="871789" cy="9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146434" y="500413"/>
            <a:ext cx="1843238" cy="857250"/>
          </a:xfrm>
          <a:prstGeom prst="wedgeRoundRectCallou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b="1" dirty="0" smtClean="0">
                <a:effectLst/>
                <a:ea typeface="Calibri"/>
                <a:cs typeface="Times New Roman"/>
              </a:rPr>
              <a:t>Ay </a:t>
            </a:r>
            <a:r>
              <a:rPr lang="en-US" sz="1400" b="1" dirty="0" err="1" smtClean="0">
                <a:effectLst/>
                <a:ea typeface="Calibri"/>
                <a:cs typeface="Times New Roman"/>
              </a:rPr>
              <a:t>caramba</a:t>
            </a:r>
            <a:r>
              <a:rPr lang="en-US" sz="1400" b="1" dirty="0" smtClean="0">
                <a:effectLst/>
                <a:ea typeface="Calibri"/>
                <a:cs typeface="Times New Roman"/>
              </a:rPr>
              <a:t>! How do I put my </a:t>
            </a:r>
            <a:r>
              <a:rPr lang="en-US" sz="1400" b="1" dirty="0" err="1" smtClean="0">
                <a:effectLst/>
                <a:ea typeface="Calibri"/>
                <a:cs typeface="Times New Roman"/>
              </a:rPr>
              <a:t>qubits</a:t>
            </a:r>
            <a:r>
              <a:rPr lang="en-US" sz="1400" b="1" dirty="0" smtClean="0">
                <a:effectLst/>
                <a:ea typeface="Calibri"/>
                <a:cs typeface="Times New Roman"/>
              </a:rPr>
              <a:t> in superposition Liz?</a:t>
            </a:r>
            <a:endParaRPr lang="en-US" sz="1400" b="1" dirty="0">
              <a:effectLst/>
              <a:ea typeface="Calibri"/>
              <a:cs typeface="Times New Roman"/>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6933" y="4184683"/>
            <a:ext cx="1195047" cy="95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ular Callout 6"/>
          <p:cNvSpPr/>
          <p:nvPr/>
        </p:nvSpPr>
        <p:spPr>
          <a:xfrm>
            <a:off x="7407361" y="3368842"/>
            <a:ext cx="1653039" cy="670746"/>
          </a:xfrm>
          <a:prstGeom prst="wedgeRoundRectCallou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b="1" dirty="0" smtClean="0">
                <a:effectLst/>
                <a:ea typeface="Calibri"/>
                <a:cs typeface="Times New Roman"/>
              </a:rPr>
              <a:t>Bart, use a </a:t>
            </a:r>
            <a:r>
              <a:rPr lang="en-US" sz="1400" b="1" dirty="0" err="1" smtClean="0">
                <a:effectLst/>
                <a:ea typeface="Calibri"/>
                <a:cs typeface="Times New Roman"/>
              </a:rPr>
              <a:t>Hadamard</a:t>
            </a:r>
            <a:r>
              <a:rPr lang="en-US" sz="1400" b="1" dirty="0" smtClean="0">
                <a:effectLst/>
                <a:ea typeface="Calibri"/>
                <a:cs typeface="Times New Roman"/>
              </a:rPr>
              <a:t> gate</a:t>
            </a:r>
            <a:endParaRPr lang="en-US" sz="1400" b="1" dirty="0">
              <a:effectLst/>
              <a:ea typeface="Calibri"/>
              <a:cs typeface="Times New Roman"/>
            </a:endParaRPr>
          </a:p>
        </p:txBody>
      </p:sp>
    </p:spTree>
    <p:extLst>
      <p:ext uri="{BB962C8B-B14F-4D97-AF65-F5344CB8AC3E}">
        <p14:creationId xmlns:p14="http://schemas.microsoft.com/office/powerpoint/2010/main" val="18386332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Qiskit</a:t>
            </a:r>
            <a:r>
              <a:rPr lang="en-US" dirty="0" smtClean="0"/>
              <a:t>/</a:t>
            </a:r>
            <a:r>
              <a:rPr lang="en-US" dirty="0" err="1" smtClean="0"/>
              <a:t>Jupyter</a:t>
            </a:r>
            <a:r>
              <a:rPr lang="en-US" dirty="0" smtClean="0"/>
              <a:t> Cheat sheet</a:t>
            </a:r>
            <a:endParaRPr lang="en-US" dirty="0"/>
          </a:p>
        </p:txBody>
      </p:sp>
      <p:sp>
        <p:nvSpPr>
          <p:cNvPr id="3" name="Content Placeholder 2"/>
          <p:cNvSpPr>
            <a:spLocks noGrp="1"/>
          </p:cNvSpPr>
          <p:nvPr>
            <p:ph idx="1"/>
          </p:nvPr>
        </p:nvSpPr>
        <p:spPr>
          <a:xfrm>
            <a:off x="457200" y="1578543"/>
            <a:ext cx="8229600" cy="3016079"/>
          </a:xfrm>
        </p:spPr>
        <p:txBody>
          <a:bodyPr/>
          <a:lstStyle/>
          <a:p>
            <a:r>
              <a:rPr lang="en-US" dirty="0"/>
              <a:t>Install python 3.8+ (Win32) https://www.python.org/downloads/windows/</a:t>
            </a:r>
          </a:p>
          <a:p>
            <a:r>
              <a:rPr lang="en-US" dirty="0" smtClean="0"/>
              <a:t>$ pip </a:t>
            </a:r>
            <a:r>
              <a:rPr lang="en-US" dirty="0"/>
              <a:t>install </a:t>
            </a:r>
            <a:r>
              <a:rPr lang="en-US" dirty="0" err="1"/>
              <a:t>qiskit</a:t>
            </a:r>
            <a:r>
              <a:rPr lang="en-US" dirty="0"/>
              <a:t>[visualization</a:t>
            </a:r>
            <a:r>
              <a:rPr lang="en-US" dirty="0" smtClean="0"/>
              <a:t>]</a:t>
            </a:r>
          </a:p>
          <a:p>
            <a:r>
              <a:rPr lang="en-US" dirty="0"/>
              <a:t>$ pip install </a:t>
            </a:r>
            <a:r>
              <a:rPr lang="en-US" dirty="0" smtClean="0"/>
              <a:t>notebook</a:t>
            </a:r>
          </a:p>
          <a:p>
            <a:r>
              <a:rPr lang="en-US" dirty="0"/>
              <a:t>IBMQ: https://quantum-computing.ibm.com/</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2556" y="4147161"/>
            <a:ext cx="1483494" cy="971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6930189" y="2926080"/>
            <a:ext cx="1987618" cy="1125316"/>
          </a:xfrm>
          <a:prstGeom prst="wedgeRoundRectCallou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b="1" dirty="0" smtClean="0">
                <a:effectLst/>
                <a:ea typeface="Calibri"/>
                <a:cs typeface="Times New Roman"/>
              </a:rPr>
              <a:t>Heisenberg, Planck, and Bohr ought to be arrested as violators of the laws of physics</a:t>
            </a:r>
            <a:endParaRPr lang="en-US" sz="1400" b="1" dirty="0">
              <a:effectLst/>
              <a:ea typeface="Calibri"/>
              <a:cs typeface="Times New Roman"/>
            </a:endParaRPr>
          </a:p>
        </p:txBody>
      </p:sp>
    </p:spTree>
    <p:extLst>
      <p:ext uri="{BB962C8B-B14F-4D97-AF65-F5344CB8AC3E}">
        <p14:creationId xmlns:p14="http://schemas.microsoft.com/office/powerpoint/2010/main" val="6415721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0331"/>
            <a:ext cx="8229600" cy="801290"/>
          </a:xfrm>
        </p:spPr>
        <p:txBody>
          <a:bodyPr/>
          <a:lstStyle/>
          <a:p>
            <a:r>
              <a:rPr lang="en-US" dirty="0" smtClean="0"/>
              <a:t>Speaker Bios</a:t>
            </a:r>
            <a:endParaRPr lang="en-US" dirty="0"/>
          </a:p>
        </p:txBody>
      </p:sp>
      <p:sp>
        <p:nvSpPr>
          <p:cNvPr id="3" name="Content Placeholder 2"/>
          <p:cNvSpPr>
            <a:spLocks noGrp="1"/>
          </p:cNvSpPr>
          <p:nvPr>
            <p:ph idx="1"/>
          </p:nvPr>
        </p:nvSpPr>
        <p:spPr>
          <a:xfrm>
            <a:off x="457200" y="1341621"/>
            <a:ext cx="8229600" cy="3253001"/>
          </a:xfrm>
        </p:spPr>
        <p:txBody>
          <a:bodyPr/>
          <a:lstStyle/>
          <a:p>
            <a:r>
              <a:rPr lang="en-US" sz="1800" dirty="0" smtClean="0"/>
              <a:t>Dr. Nick Bronn: </a:t>
            </a:r>
            <a:r>
              <a:rPr lang="en-US" sz="1800" dirty="0"/>
              <a:t>After earning his Ph.D. in experimental Condensed Matter Physics from the University of Illinois, supported in part by a National Science Foundation Graduate Research Fellowship, Nick joined IBM Quantum as a post-doctoral researcher in 2013. Continuing as a Research Staff Member since 2015, he has been responsible for developing and integrating quantum hardware and deploying quantum systems over the cloud, and now leads digital content creation for advanced </a:t>
            </a:r>
            <a:r>
              <a:rPr lang="en-US" sz="1800" dirty="0" err="1"/>
              <a:t>Qiskit</a:t>
            </a:r>
            <a:r>
              <a:rPr lang="en-US" sz="1800" dirty="0"/>
              <a:t> users, enablement of advanced IBM Quantum capabilities through collaborative research, and supports the education of the quantum community at large</a:t>
            </a:r>
            <a:r>
              <a:rPr lang="en-US" sz="1800" dirty="0" smtClean="0"/>
              <a:t>.</a:t>
            </a:r>
          </a:p>
        </p:txBody>
      </p:sp>
    </p:spTree>
    <p:extLst>
      <p:ext uri="{BB962C8B-B14F-4D97-AF65-F5344CB8AC3E}">
        <p14:creationId xmlns:p14="http://schemas.microsoft.com/office/powerpoint/2010/main" val="3163924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66274"/>
            <a:ext cx="8229600" cy="3728348"/>
          </a:xfrm>
        </p:spPr>
        <p:txBody>
          <a:bodyPr/>
          <a:lstStyle/>
          <a:p>
            <a:r>
              <a:rPr lang="en-US" sz="1800" dirty="0" smtClean="0"/>
              <a:t>Dr. Yuan </a:t>
            </a:r>
            <a:r>
              <a:rPr lang="en-US" sz="1800" dirty="0"/>
              <a:t>Liu: </a:t>
            </a:r>
            <a:r>
              <a:rPr lang="en-US" sz="1800" i="1" dirty="0"/>
              <a:t>Yuan Liu is currently a postdoctoral researcher in the Research Laboratory of Electronics and Department of Physics at the Massachusetts Institute of Technology. He will join NC State as an assistant professor in the Department of Electrical and Computer Engineering and Department of Computer Science in January 2024.Liu received his B.S. in physics from Tsinghua University in Beijing, M.S. in electrical engineering, and a Ph.D. in chemical physics from Brown University in Providence, Rhode Island. He studies quantum and classical algorithms to solve challenging problems in quantum chemistry and chemical physics, including correlated electronic structure and real-time dynamics. Liu also studies protocols to leverage continuous-variable quantum systems such as bosonic oscillators for computation, information/signal processing and sensing. Another topic is the study of algorithmic-level quantum error correction.</a:t>
            </a:r>
            <a:endParaRPr lang="en-US" sz="1800" dirty="0"/>
          </a:p>
          <a:p>
            <a:endParaRPr lang="en-US" sz="1800" dirty="0"/>
          </a:p>
        </p:txBody>
      </p:sp>
    </p:spTree>
    <p:extLst>
      <p:ext uri="{BB962C8B-B14F-4D97-AF65-F5344CB8AC3E}">
        <p14:creationId xmlns:p14="http://schemas.microsoft.com/office/powerpoint/2010/main" val="22978239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31520"/>
            <a:ext cx="8229600" cy="3863102"/>
          </a:xfrm>
        </p:spPr>
        <p:txBody>
          <a:bodyPr/>
          <a:lstStyle/>
          <a:p>
            <a:r>
              <a:rPr lang="en-US" sz="2000" dirty="0" err="1" smtClean="0"/>
              <a:t>Dr</a:t>
            </a:r>
            <a:r>
              <a:rPr lang="en-US" sz="2000" dirty="0" smtClean="0"/>
              <a:t> Ted </a:t>
            </a:r>
            <a:r>
              <a:rPr lang="en-US" sz="2000" dirty="0"/>
              <a:t>Yoder received his PhD in physics from MIT in 2018 with a thesis about new constructions in quantum error-correction. He joined the theory team at IBM Quantum shortly thereafter. His research spans quantum algorithms and error-correction with a focus on practical implementations on today’s hardware</a:t>
            </a:r>
            <a:r>
              <a:rPr lang="en-US" sz="2000" dirty="0" smtClean="0"/>
              <a:t>.</a:t>
            </a:r>
          </a:p>
          <a:p>
            <a:r>
              <a:rPr lang="en-US" sz="2000" dirty="0" smtClean="0"/>
              <a:t>Dr. Jack Morgan is </a:t>
            </a:r>
            <a:r>
              <a:rPr lang="en-US" sz="2000" dirty="0"/>
              <a:t>Research Assistant at the Kenan Institute of Private Enterprise. He works in Dr. Eric </a:t>
            </a:r>
            <a:r>
              <a:rPr lang="en-US" sz="2000" dirty="0" err="1"/>
              <a:t>Ghysels's</a:t>
            </a:r>
            <a:r>
              <a:rPr lang="en-US" sz="2000" dirty="0"/>
              <a:t> Financial Technology (</a:t>
            </a:r>
            <a:r>
              <a:rPr lang="en-US" sz="2000" dirty="0" err="1"/>
              <a:t>Fintech</a:t>
            </a:r>
            <a:r>
              <a:rPr lang="en-US" sz="2000" dirty="0"/>
              <a:t>) lab writing and testing quantum algorithms for quantitative finance. He received his B.S. in physics from Haverford College where he conducted early universe cosmology research. Jack is interested in quantum programs with practical financial and logistics applications in the NISQ era.</a:t>
            </a:r>
            <a:endParaRPr lang="en-US" sz="2000" dirty="0"/>
          </a:p>
        </p:txBody>
      </p:sp>
    </p:spTree>
    <p:extLst>
      <p:ext uri="{BB962C8B-B14F-4D97-AF65-F5344CB8AC3E}">
        <p14:creationId xmlns:p14="http://schemas.microsoft.com/office/powerpoint/2010/main" val="3186019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Supplemental Materials</a:t>
            </a:r>
            <a:endParaRPr lang="en-US" dirty="0"/>
          </a:p>
        </p:txBody>
      </p:sp>
      <p:sp>
        <p:nvSpPr>
          <p:cNvPr id="3" name="Content Placeholder 2"/>
          <p:cNvSpPr>
            <a:spLocks noGrp="1"/>
          </p:cNvSpPr>
          <p:nvPr>
            <p:ph idx="1"/>
          </p:nvPr>
        </p:nvSpPr>
        <p:spPr>
          <a:xfrm>
            <a:off x="192505" y="1568918"/>
            <a:ext cx="8701238" cy="3025704"/>
          </a:xfrm>
        </p:spPr>
        <p:txBody>
          <a:bodyPr/>
          <a:lstStyle/>
          <a:p>
            <a:r>
              <a:rPr lang="en-US" dirty="0"/>
              <a:t>Kickoff: </a:t>
            </a:r>
            <a:r>
              <a:rPr lang="en-US" dirty="0">
                <a:hlinkClick r:id="rId2"/>
              </a:rPr>
              <a:t>https://</a:t>
            </a:r>
            <a:r>
              <a:rPr lang="en-US" dirty="0" smtClean="0">
                <a:hlinkClick r:id="rId2"/>
              </a:rPr>
              <a:t>www.crowdcast.io/c/fallfestkickoff</a:t>
            </a:r>
            <a:endParaRPr lang="en-US" dirty="0" smtClean="0"/>
          </a:p>
          <a:p>
            <a:r>
              <a:rPr lang="en-US" dirty="0"/>
              <a:t>Tutorials: </a:t>
            </a:r>
            <a:r>
              <a:rPr lang="en-US" dirty="0">
                <a:hlinkClick r:id="rId3"/>
              </a:rPr>
              <a:t>https://</a:t>
            </a:r>
            <a:r>
              <a:rPr lang="en-US" dirty="0" smtClean="0">
                <a:hlinkClick r:id="rId3"/>
              </a:rPr>
              <a:t>www.crowdcast.io/c/fallfest3utcn</a:t>
            </a:r>
            <a:endParaRPr lang="en-US" dirty="0" smtClean="0"/>
          </a:p>
          <a:p>
            <a:r>
              <a:rPr lang="en-US" dirty="0" err="1" smtClean="0"/>
              <a:t>Airtable</a:t>
            </a:r>
            <a:r>
              <a:rPr lang="en-US" dirty="0" smtClean="0"/>
              <a:t>: https</a:t>
            </a:r>
            <a:r>
              <a:rPr lang="en-US" dirty="0"/>
              <a:t>://airtable.com/applCQ71D4Jkgn2Xy/shr9iIzRYbe4ACZwP/tblveoSQ6mdHYLa3Y</a:t>
            </a:r>
          </a:p>
        </p:txBody>
      </p:sp>
    </p:spTree>
    <p:extLst>
      <p:ext uri="{BB962C8B-B14F-4D97-AF65-F5344CB8AC3E}">
        <p14:creationId xmlns:p14="http://schemas.microsoft.com/office/powerpoint/2010/main" val="3413340196"/>
      </p:ext>
    </p:extLst>
  </p:cSld>
  <p:clrMapOvr>
    <a:masterClrMapping/>
  </p:clrMapOvr>
  <p:timing>
    <p:tnLst>
      <p:par>
        <p:cTn id="1" dur="indefinite" restart="never" nodeType="tmRoot"/>
      </p:par>
    </p:tnLst>
  </p:timing>
</p:sld>
</file>

<file path=ppt/theme/theme1.xml><?xml version="1.0" encoding="utf-8"?>
<a:theme xmlns:a="http://schemas.openxmlformats.org/drawingml/2006/main" name="ncstate-ppt-template-16x9-horizontal-left-bri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ncstate-ppt-template-16x9-horizontal-left-brick</Template>
  <TotalTime>117</TotalTime>
  <Words>692</Words>
  <Application>Microsoft Office PowerPoint</Application>
  <PresentationFormat>On-screen Show (16:9)</PresentationFormat>
  <Paragraphs>39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ncstate-ppt-template-16x9-horizontal-left-brick</vt:lpstr>
      <vt:lpstr>Qiskit Fall Fest 2023</vt:lpstr>
      <vt:lpstr>Theme: Spooky Action at a distance</vt:lpstr>
      <vt:lpstr>Quantum Program</vt:lpstr>
      <vt:lpstr>The A-Team of Speakers</vt:lpstr>
      <vt:lpstr>Qiskit/Jupyter Cheat sheet</vt:lpstr>
      <vt:lpstr>Speaker Bios</vt:lpstr>
      <vt:lpstr>PowerPoint Presentation</vt:lpstr>
      <vt:lpstr>PowerPoint Presentation</vt:lpstr>
      <vt:lpstr>Supplemental Materials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Vladimir Silva</dc:creator>
  <cp:lastModifiedBy>Vladimir Silva</cp:lastModifiedBy>
  <cp:revision>38</cp:revision>
  <dcterms:created xsi:type="dcterms:W3CDTF">2023-09-07T20:07:56Z</dcterms:created>
  <dcterms:modified xsi:type="dcterms:W3CDTF">2023-10-12T12:25:34Z</dcterms:modified>
</cp:coreProperties>
</file>