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0" autoAdjust="0"/>
    <p:restoredTop sz="94660"/>
  </p:normalViewPr>
  <p:slideViewPr>
    <p:cSldViewPr>
      <p:cViewPr>
        <p:scale>
          <a:sx n="100" d="100"/>
          <a:sy n="100" d="100"/>
        </p:scale>
        <p:origin x="182" y="85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Kagome Lattice – Open Science 2022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solution for the </a:t>
            </a:r>
            <a:r>
              <a:rPr lang="en-US" dirty="0" smtClean="0"/>
              <a:t>state </a:t>
            </a:r>
            <a:r>
              <a:rPr lang="en-US" dirty="0"/>
              <a:t>preparation of the Kagome Lattice in a quantum computer</a:t>
            </a:r>
          </a:p>
        </p:txBody>
      </p:sp>
    </p:spTree>
    <p:extLst>
      <p:ext uri="{BB962C8B-B14F-4D97-AF65-F5344CB8AC3E}">
        <p14:creationId xmlns:p14="http://schemas.microsoft.com/office/powerpoint/2010/main" val="400877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153400" cy="1828800"/>
          </a:xfrm>
        </p:spPr>
        <p:txBody>
          <a:bodyPr>
            <a:normAutofit/>
          </a:bodyPr>
          <a:lstStyle/>
          <a:p>
            <a:r>
              <a:rPr lang="en-US" dirty="0"/>
              <a:t>Our solution is implemented as a python program where all the parameters of the VQE algorithm are fed as command line arguments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Ansatz</a:t>
            </a:r>
            <a:r>
              <a:rPr lang="en-US" dirty="0" smtClean="0"/>
              <a:t> Options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177624"/>
              </p:ext>
            </p:extLst>
          </p:nvPr>
        </p:nvGraphicFramePr>
        <p:xfrm>
          <a:off x="762000" y="3276600"/>
          <a:ext cx="7924800" cy="15466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2600"/>
                <a:gridCol w="3810000"/>
                <a:gridCol w="2362200"/>
              </a:tblGrid>
              <a:tr h="2084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Default Value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3155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-a, --</a:t>
                      </a:r>
                      <a:r>
                        <a:rPr lang="en-US" sz="1100" dirty="0" err="1">
                          <a:effectLst/>
                        </a:rPr>
                        <a:t>ansatz_type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Ansatz</a:t>
                      </a:r>
                      <a:r>
                        <a:rPr lang="en-US" sz="1100" dirty="0">
                          <a:effectLst/>
                        </a:rPr>
                        <a:t> type: 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100" b="1" dirty="0" err="1" smtClean="0">
                          <a:effectLst/>
                        </a:rPr>
                        <a:t>ExcitationPreserving</a:t>
                      </a:r>
                      <a:r>
                        <a:rPr lang="en-US" sz="1100" b="1" dirty="0" smtClean="0">
                          <a:effectLst/>
                        </a:rPr>
                        <a:t>:</a:t>
                      </a:r>
                      <a:r>
                        <a:rPr lang="en-US" sz="1100" baseline="0" dirty="0" smtClean="0">
                          <a:effectLst/>
                        </a:rPr>
                        <a:t> H</a:t>
                      </a:r>
                      <a:r>
                        <a:rPr lang="en-US" sz="1100" dirty="0" smtClean="0"/>
                        <a:t>euristic excitation-preserving wave function.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100" b="1" dirty="0" smtClean="0">
                          <a:effectLst/>
                        </a:rPr>
                        <a:t>EfficientSU2:</a:t>
                      </a:r>
                      <a:r>
                        <a:rPr lang="en-US" sz="1100" dirty="0" smtClean="0">
                          <a:effectLst/>
                        </a:rPr>
                        <a:t> A </a:t>
                      </a:r>
                      <a:r>
                        <a:rPr lang="en-US" sz="1100" dirty="0" smtClean="0"/>
                        <a:t>hardware efficient SU(2) 2-local circuit.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100" b="1" dirty="0" err="1" smtClean="0">
                          <a:effectLst/>
                        </a:rPr>
                        <a:t>PauliTwoDesign</a:t>
                      </a:r>
                      <a:r>
                        <a:rPr lang="en-US" sz="1100" b="1" dirty="0" smtClean="0">
                          <a:effectLst/>
                        </a:rPr>
                        <a:t>: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smtClean="0"/>
                        <a:t>The Pauli Two-Design </a:t>
                      </a:r>
                      <a:r>
                        <a:rPr lang="en-US" sz="1100" dirty="0" err="1" smtClean="0"/>
                        <a:t>ansatz</a:t>
                      </a:r>
                      <a:r>
                        <a:rPr lang="en-US" sz="1100" dirty="0" smtClean="0"/>
                        <a:t>.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100" b="1" dirty="0" err="1" smtClean="0">
                          <a:effectLst/>
                        </a:rPr>
                        <a:t>TwoLocal</a:t>
                      </a:r>
                      <a:r>
                        <a:rPr lang="en-US" sz="1100" b="1" dirty="0" smtClean="0">
                          <a:effectLst/>
                        </a:rPr>
                        <a:t>: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smtClean="0"/>
                        <a:t>The two-local circuit.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100" b="1" dirty="0" err="1" smtClean="0">
                          <a:effectLst/>
                        </a:rPr>
                        <a:t>RealAmplitudes</a:t>
                      </a:r>
                      <a:r>
                        <a:rPr lang="en-US" sz="1100" b="1" dirty="0" smtClean="0">
                          <a:effectLst/>
                        </a:rPr>
                        <a:t>:</a:t>
                      </a:r>
                      <a:r>
                        <a:rPr lang="en-US" sz="1100" dirty="0" smtClean="0">
                          <a:effectLst/>
                        </a:rPr>
                        <a:t> A</a:t>
                      </a:r>
                      <a:r>
                        <a:rPr lang="en-US" sz="1100" dirty="0" smtClean="0"/>
                        <a:t> heuristic trial wave function.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EfficientSU2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646793"/>
              </p:ext>
            </p:extLst>
          </p:nvPr>
        </p:nvGraphicFramePr>
        <p:xfrm>
          <a:off x="1524000" y="5105400"/>
          <a:ext cx="6080760" cy="14744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6920"/>
                <a:gridCol w="2026920"/>
                <a:gridCol w="202692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Default Value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-ol, --opt_level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Circuit optimization level (1-3)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-ui, --uniform_interaction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Heisenberg Model uniform interaction value.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Edge </a:t>
                      </a:r>
                      <a:r>
                        <a:rPr lang="en-US" sz="1100" dirty="0" smtClean="0">
                          <a:effectLst/>
                        </a:rPr>
                        <a:t>weight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-up, --uniform_potential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Heisenberg Model uniform potential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-w, --weight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Lattice edge weight.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-s,--shots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Number of execution shots.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2048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10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490844"/>
              </p:ext>
            </p:extLst>
          </p:nvPr>
        </p:nvGraphicFramePr>
        <p:xfrm>
          <a:off x="1371600" y="3076575"/>
          <a:ext cx="6705600" cy="30506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7373"/>
                <a:gridCol w="4233827"/>
                <a:gridCol w="9144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Default Value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-o, --optimizer_type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Optimizer type: 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100" b="1" dirty="0" smtClean="0">
                          <a:effectLst/>
                        </a:rPr>
                        <a:t>SPSA: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smtClean="0"/>
                        <a:t>Simultaneous Perturbation Stochastic Approximation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100" b="1" dirty="0" smtClean="0">
                          <a:effectLst/>
                        </a:rPr>
                        <a:t>SLSQP: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smtClean="0"/>
                        <a:t>Sequential Least Squares Programming.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100" b="1" dirty="0" smtClean="0">
                          <a:effectLst/>
                        </a:rPr>
                        <a:t>COBYLA: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smtClean="0"/>
                        <a:t>Constrained Optimization By Linear Approximation.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100" b="1" dirty="0" smtClean="0">
                          <a:effectLst/>
                        </a:rPr>
                        <a:t>UMDA: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smtClean="0"/>
                        <a:t>Continuous Univariate Marginal Distribution Algorithm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100" b="1" dirty="0" smtClean="0">
                          <a:effectLst/>
                        </a:rPr>
                        <a:t>GSLS: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smtClean="0"/>
                        <a:t>Gaussian-smoothed Line Search.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100" b="1" dirty="0" err="1" smtClean="0">
                          <a:effectLst/>
                        </a:rPr>
                        <a:t>GradientDescent</a:t>
                      </a:r>
                      <a:r>
                        <a:rPr lang="en-US" sz="1100" b="1" dirty="0" smtClean="0">
                          <a:effectLst/>
                        </a:rPr>
                        <a:t>: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smtClean="0"/>
                        <a:t>The gradient descent minimization routine.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100" b="1" dirty="0" smtClean="0">
                          <a:effectLst/>
                        </a:rPr>
                        <a:t>L_BFGS_B: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smtClean="0"/>
                        <a:t>Limited-memory BFGS Bound optimizer.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100" b="1" dirty="0" smtClean="0">
                          <a:effectLst/>
                        </a:rPr>
                        <a:t>NELDER_MEAD:</a:t>
                      </a:r>
                      <a:r>
                        <a:rPr lang="en-US" sz="1100" dirty="0" smtClean="0">
                          <a:effectLst/>
                        </a:rPr>
                        <a:t> P</a:t>
                      </a:r>
                      <a:r>
                        <a:rPr lang="en-US" sz="1100" dirty="0" smtClean="0"/>
                        <a:t>erforms unconstrained optimization.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100" b="1" dirty="0" smtClean="0">
                          <a:effectLst/>
                        </a:rPr>
                        <a:t>POWELL: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smtClean="0"/>
                        <a:t>The Powell algorithm with unconstrained optimization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100" b="1" dirty="0" smtClean="0">
                          <a:effectLst/>
                        </a:rPr>
                        <a:t>NFT: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smtClean="0"/>
                        <a:t>Nakanishi-</a:t>
                      </a:r>
                      <a:r>
                        <a:rPr lang="en-US" sz="1100" dirty="0" err="1" smtClean="0"/>
                        <a:t>Fujii</a:t>
                      </a:r>
                      <a:r>
                        <a:rPr lang="en-US" sz="1100" dirty="0" smtClean="0"/>
                        <a:t>-</a:t>
                      </a:r>
                      <a:r>
                        <a:rPr lang="en-US" sz="1100" dirty="0" err="1" smtClean="0"/>
                        <a:t>Todo</a:t>
                      </a:r>
                      <a:r>
                        <a:rPr lang="en-US" sz="1100" dirty="0" smtClean="0"/>
                        <a:t> algorithm.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SPSA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-i, --max_iter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Maximum number of iterations or function evals used by the optimizer.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175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Optimizer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42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1384671"/>
              </p:ext>
            </p:extLst>
          </p:nvPr>
        </p:nvGraphicFramePr>
        <p:xfrm>
          <a:off x="1219200" y="2286000"/>
          <a:ext cx="7391400" cy="9413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3800"/>
                <a:gridCol w="2463800"/>
                <a:gridCol w="24638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Default Value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-r, --resilience_type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Resilience type (1-3):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100">
                          <a:effectLst/>
                        </a:rPr>
                        <a:t>T-Rex: 1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100">
                          <a:effectLst/>
                        </a:rPr>
                        <a:t>ZNE: 2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100">
                          <a:effectLst/>
                        </a:rPr>
                        <a:t>PEC: 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Resilience and Scalability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3810000"/>
            <a:ext cx="685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Scalability</a:t>
            </a:r>
          </a:p>
          <a:p>
            <a:r>
              <a:rPr lang="en-US" dirty="0"/>
              <a:t>The program is designed to run in any quantum processor with any number of </a:t>
            </a:r>
            <a:r>
              <a:rPr lang="en-US" dirty="0" err="1"/>
              <a:t>qubits</a:t>
            </a:r>
            <a:r>
              <a:rPr lang="en-US" dirty="0"/>
              <a:t>. For example to run in Geneva (27 </a:t>
            </a:r>
            <a:r>
              <a:rPr lang="en-US" dirty="0" err="1"/>
              <a:t>qubits</a:t>
            </a:r>
            <a:r>
              <a:rPr lang="en-US" dirty="0"/>
              <a:t>) with an NFT optimizer and uniform potential:</a:t>
            </a:r>
          </a:p>
          <a:p>
            <a:r>
              <a:rPr lang="en-US" b="1" dirty="0"/>
              <a:t>$ python3 kagome_solution.py -b </a:t>
            </a:r>
            <a:r>
              <a:rPr lang="en-US" b="1" dirty="0" err="1"/>
              <a:t>ibm_geneva</a:t>
            </a:r>
            <a:r>
              <a:rPr lang="en-US" b="1" dirty="0"/>
              <a:t> -t </a:t>
            </a:r>
            <a:r>
              <a:rPr lang="en-US" b="1" dirty="0" err="1"/>
              <a:t>ibm_geneva</a:t>
            </a:r>
            <a:r>
              <a:rPr lang="en-US" b="1" dirty="0"/>
              <a:t> -q 27 -a EfficientSU2 -w 1.0 -o NFT -up -1.0</a:t>
            </a:r>
          </a:p>
        </p:txBody>
      </p:sp>
    </p:spTree>
    <p:extLst>
      <p:ext uri="{BB962C8B-B14F-4D97-AF65-F5344CB8AC3E}">
        <p14:creationId xmlns:p14="http://schemas.microsoft.com/office/powerpoint/2010/main" val="146752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7946732"/>
              </p:ext>
            </p:extLst>
          </p:nvPr>
        </p:nvGraphicFramePr>
        <p:xfrm>
          <a:off x="914400" y="1752600"/>
          <a:ext cx="6781800" cy="1145413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810000"/>
                <a:gridCol w="29718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Backend: </a:t>
                      </a:r>
                      <a:r>
                        <a:rPr lang="en-US" sz="1100" dirty="0" err="1">
                          <a:effectLst/>
                        </a:rPr>
                        <a:t>ibmq_guadalupe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Ansatz</a:t>
                      </a:r>
                      <a:r>
                        <a:rPr lang="en-US" sz="1100" dirty="0">
                          <a:effectLst/>
                        </a:rPr>
                        <a:t>: </a:t>
                      </a:r>
                      <a:r>
                        <a:rPr lang="en-US" sz="1100" dirty="0" smtClean="0">
                          <a:effectLst/>
                        </a:rPr>
                        <a:t>EfficientSU2 (reps=1,entanglement='</a:t>
                      </a:r>
                      <a:r>
                        <a:rPr lang="en-US" sz="1100" dirty="0" err="1" smtClean="0">
                          <a:effectLst/>
                        </a:rPr>
                        <a:t>reverse_linear</a:t>
                      </a:r>
                      <a:r>
                        <a:rPr lang="en-US" sz="1100" dirty="0" smtClean="0">
                          <a:effectLst/>
                        </a:rPr>
                        <a:t>')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Optimizer  : </a:t>
                      </a:r>
                      <a:r>
                        <a:rPr lang="en-US" sz="1100" b="1" dirty="0" smtClean="0">
                          <a:effectLst/>
                        </a:rPr>
                        <a:t>NFT</a:t>
                      </a:r>
                      <a:r>
                        <a:rPr lang="en-US" sz="1100" dirty="0" smtClean="0">
                          <a:effectLst/>
                        </a:rPr>
                        <a:t>(</a:t>
                      </a:r>
                      <a:r>
                        <a:rPr lang="en-US" sz="1100" dirty="0" err="1" smtClean="0">
                          <a:effectLst/>
                        </a:rPr>
                        <a:t>maxiter</a:t>
                      </a:r>
                      <a:r>
                        <a:rPr lang="en-US" sz="1100" dirty="0" smtClean="0">
                          <a:effectLst/>
                        </a:rPr>
                        <a:t>=175)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Resilience : ZNE (2)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Shots: </a:t>
                      </a:r>
                      <a:r>
                        <a:rPr lang="en-US" sz="1100" dirty="0" smtClean="0">
                          <a:effectLst/>
                        </a:rPr>
                        <a:t>2048,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Edge weight: </a:t>
                      </a:r>
                      <a:r>
                        <a:rPr lang="en-US" sz="1100" dirty="0" smtClean="0">
                          <a:effectLst/>
                        </a:rPr>
                        <a:t>1.34000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Execution time (s): </a:t>
                      </a:r>
                      <a:r>
                        <a:rPr lang="en-US" sz="1100" dirty="0" smtClean="0">
                          <a:effectLst/>
                        </a:rPr>
                        <a:t>12390.63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Expected ground state energy: -18.00000000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Computed ground state energy: </a:t>
                      </a:r>
                      <a:r>
                        <a:rPr lang="en-US" sz="1100" dirty="0" smtClean="0">
                          <a:effectLst/>
                        </a:rPr>
                        <a:t>-17.99098307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Result </a:t>
                      </a:r>
                      <a:r>
                        <a:rPr lang="en-US" sz="1100" dirty="0" err="1">
                          <a:effectLst/>
                        </a:rPr>
                        <a:t>eigen</a:t>
                      </a:r>
                      <a:r>
                        <a:rPr lang="en-US" sz="1100" dirty="0">
                          <a:effectLst/>
                        </a:rPr>
                        <a:t> value: </a:t>
                      </a:r>
                      <a:r>
                        <a:rPr lang="en-US" sz="1100" dirty="0" smtClean="0">
                          <a:effectLst/>
                        </a:rPr>
                        <a:t>-17.99098307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Relative error: </a:t>
                      </a:r>
                      <a:r>
                        <a:rPr lang="en-US" sz="1100" b="1" dirty="0" smtClean="0">
                          <a:effectLst/>
                        </a:rPr>
                        <a:t>0.05009404%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Results: Solution </a:t>
            </a:r>
            <a:r>
              <a:rPr lang="en-US" dirty="0"/>
              <a:t>1</a:t>
            </a:r>
            <a:r>
              <a:rPr lang="en-US" dirty="0" smtClean="0"/>
              <a:t> - Error 0.05%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09" y="3124200"/>
            <a:ext cx="67818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6839837"/>
              </p:ext>
            </p:extLst>
          </p:nvPr>
        </p:nvGraphicFramePr>
        <p:xfrm>
          <a:off x="990600" y="1752600"/>
          <a:ext cx="7010400" cy="1145413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867807"/>
                <a:gridCol w="3142593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Backend: </a:t>
                      </a:r>
                      <a:r>
                        <a:rPr lang="en-US" sz="1100" dirty="0" err="1">
                          <a:effectLst/>
                        </a:rPr>
                        <a:t>ibmq_guadalupe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Ansatz</a:t>
                      </a:r>
                      <a:r>
                        <a:rPr lang="en-US" sz="1100" dirty="0">
                          <a:effectLst/>
                        </a:rPr>
                        <a:t>: </a:t>
                      </a:r>
                      <a:r>
                        <a:rPr lang="en-US" sz="1100" dirty="0" smtClean="0">
                          <a:effectLst/>
                        </a:rPr>
                        <a:t>EfficientSU2 (reps=1,entanglement='</a:t>
                      </a:r>
                      <a:r>
                        <a:rPr lang="en-US" sz="1100" dirty="0" err="1" smtClean="0">
                          <a:effectLst/>
                        </a:rPr>
                        <a:t>reverse_linear</a:t>
                      </a:r>
                      <a:r>
                        <a:rPr lang="en-US" sz="1100" dirty="0" smtClean="0">
                          <a:effectLst/>
                        </a:rPr>
                        <a:t>')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Optimizer  : </a:t>
                      </a:r>
                      <a:r>
                        <a:rPr lang="en-US" sz="1100" b="1" dirty="0" smtClean="0">
                          <a:effectLst/>
                        </a:rPr>
                        <a:t>COBYLA</a:t>
                      </a:r>
                      <a:r>
                        <a:rPr lang="en-US" sz="1100" dirty="0" smtClean="0">
                          <a:effectLst/>
                        </a:rPr>
                        <a:t> (</a:t>
                      </a:r>
                      <a:r>
                        <a:rPr lang="en-US" sz="1100" dirty="0" err="1" smtClean="0">
                          <a:effectLst/>
                        </a:rPr>
                        <a:t>maxiter</a:t>
                      </a:r>
                      <a:r>
                        <a:rPr lang="en-US" sz="1100" dirty="0" smtClean="0">
                          <a:effectLst/>
                        </a:rPr>
                        <a:t>=100)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Resilience : ZNE (2)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Shots: </a:t>
                      </a:r>
                      <a:r>
                        <a:rPr lang="en-US" sz="1100" dirty="0" smtClean="0">
                          <a:effectLst/>
                        </a:rPr>
                        <a:t>2048,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Edge weight: </a:t>
                      </a:r>
                      <a:r>
                        <a:rPr lang="en-US" sz="1100" dirty="0" smtClean="0">
                          <a:effectLst/>
                        </a:rPr>
                        <a:t>1.80000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Execution time (s): </a:t>
                      </a:r>
                      <a:r>
                        <a:rPr lang="en-US" sz="1100" dirty="0" smtClean="0">
                          <a:effectLst/>
                        </a:rPr>
                        <a:t>23294.63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Expected ground state energy: -18.00000000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Computed ground state energy: </a:t>
                      </a:r>
                      <a:r>
                        <a:rPr lang="en-US" sz="1100" dirty="0" smtClean="0">
                          <a:effectLst/>
                        </a:rPr>
                        <a:t>-17.89892578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Result </a:t>
                      </a:r>
                      <a:r>
                        <a:rPr lang="en-US" sz="1100" dirty="0" err="1">
                          <a:effectLst/>
                        </a:rPr>
                        <a:t>eigen</a:t>
                      </a:r>
                      <a:r>
                        <a:rPr lang="en-US" sz="1100" dirty="0">
                          <a:effectLst/>
                        </a:rPr>
                        <a:t> value: </a:t>
                      </a:r>
                      <a:r>
                        <a:rPr lang="en-US" sz="1100" dirty="0" smtClean="0">
                          <a:effectLst/>
                        </a:rPr>
                        <a:t>-17.89892578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Relative error: </a:t>
                      </a:r>
                      <a:r>
                        <a:rPr lang="en-US" sz="1100" b="1" dirty="0" smtClean="0">
                          <a:effectLst/>
                        </a:rPr>
                        <a:t>0.5615%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Results: Solution </a:t>
            </a:r>
            <a:r>
              <a:rPr lang="en-US" dirty="0"/>
              <a:t>2</a:t>
            </a:r>
            <a:r>
              <a:rPr lang="en-US" dirty="0" smtClean="0"/>
              <a:t> - Error </a:t>
            </a:r>
            <a:r>
              <a:rPr lang="en-US" dirty="0" smtClean="0"/>
              <a:t>0.56%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124200"/>
            <a:ext cx="64770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67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0422857"/>
              </p:ext>
            </p:extLst>
          </p:nvPr>
        </p:nvGraphicFramePr>
        <p:xfrm>
          <a:off x="1219200" y="1752600"/>
          <a:ext cx="6781799" cy="115671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810000"/>
                <a:gridCol w="2971799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Backend: </a:t>
                      </a:r>
                      <a:r>
                        <a:rPr lang="en-US" sz="1100" dirty="0" err="1">
                          <a:effectLst/>
                        </a:rPr>
                        <a:t>ibmq_guadalupe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Ansatz</a:t>
                      </a:r>
                      <a:r>
                        <a:rPr lang="en-US" sz="1100" dirty="0">
                          <a:effectLst/>
                        </a:rPr>
                        <a:t>: </a:t>
                      </a:r>
                      <a:r>
                        <a:rPr lang="en-US" sz="1100" dirty="0" err="1" smtClean="0">
                          <a:effectLst/>
                        </a:rPr>
                        <a:t>ExcitationPreserving</a:t>
                      </a:r>
                      <a:r>
                        <a:rPr lang="en-US" sz="1100" dirty="0" smtClean="0">
                          <a:effectLst/>
                        </a:rPr>
                        <a:t> (reps=1,entanglement</a:t>
                      </a:r>
                      <a:r>
                        <a:rPr lang="en-US" sz="1100" dirty="0">
                          <a:effectLst/>
                        </a:rPr>
                        <a:t>='linear')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Optimizer  : SPSA(</a:t>
                      </a:r>
                      <a:r>
                        <a:rPr lang="en-US" sz="1100" dirty="0" err="1">
                          <a:effectLst/>
                        </a:rPr>
                        <a:t>maxiter</a:t>
                      </a:r>
                      <a:r>
                        <a:rPr lang="en-US" sz="1100" dirty="0">
                          <a:effectLst/>
                        </a:rPr>
                        <a:t>=100)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Resilience : ZNE (2)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Shots: 2048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Edge weight: -2.4000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Execution time (s): 113953.17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Expected ground state energy: -18.00000000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Computed ground state energy: -18.15273438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Result </a:t>
                      </a:r>
                      <a:r>
                        <a:rPr lang="en-US" sz="1100" dirty="0" err="1">
                          <a:effectLst/>
                        </a:rPr>
                        <a:t>eigen</a:t>
                      </a:r>
                      <a:r>
                        <a:rPr lang="en-US" sz="1100" dirty="0">
                          <a:effectLst/>
                        </a:rPr>
                        <a:t> value: -18.15273438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Relative error: 0.848%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Results: Solution 3 - Error 0.85%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35113" y="37258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smtClean="0">
                <a:ln>
                  <a:noFill/>
                </a:ln>
                <a:solidFill>
                  <a:srgbClr val="4F81BD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Solution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113" y="3352800"/>
            <a:ext cx="59436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12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242564"/>
              </p:ext>
            </p:extLst>
          </p:nvPr>
        </p:nvGraphicFramePr>
        <p:xfrm>
          <a:off x="1143000" y="1828800"/>
          <a:ext cx="6781800" cy="115671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733800"/>
                <a:gridCol w="30480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Backend: </a:t>
                      </a:r>
                      <a:r>
                        <a:rPr lang="en-US" sz="1100" dirty="0" err="1">
                          <a:effectLst/>
                        </a:rPr>
                        <a:t>ibmq_guadalupe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Ansatz</a:t>
                      </a:r>
                      <a:r>
                        <a:rPr lang="en-US" sz="1100" dirty="0">
                          <a:effectLst/>
                        </a:rPr>
                        <a:t>: EfficientSU2 (reps=1, entanglement='</a:t>
                      </a:r>
                      <a:r>
                        <a:rPr lang="en-US" sz="1100" dirty="0" err="1">
                          <a:effectLst/>
                        </a:rPr>
                        <a:t>reverse_linear</a:t>
                      </a:r>
                      <a:r>
                        <a:rPr lang="en-US" sz="1100" dirty="0">
                          <a:effectLst/>
                        </a:rPr>
                        <a:t>')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Optimizer  : SPSA(</a:t>
                      </a:r>
                      <a:r>
                        <a:rPr lang="en-US" sz="1100" dirty="0" err="1">
                          <a:effectLst/>
                        </a:rPr>
                        <a:t>maxiter</a:t>
                      </a:r>
                      <a:r>
                        <a:rPr lang="en-US" sz="1100" dirty="0">
                          <a:effectLst/>
                        </a:rPr>
                        <a:t>=100)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Resilience : ZNE (2)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Shots: 2048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Edge weight: 1.9000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Execution time (s): 102658.02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Expected ground state energy: -18.00000000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Computed ground state energy: -19.38377279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Result </a:t>
                      </a:r>
                      <a:r>
                        <a:rPr lang="en-US" sz="1100" dirty="0" err="1">
                          <a:effectLst/>
                        </a:rPr>
                        <a:t>eigen</a:t>
                      </a:r>
                      <a:r>
                        <a:rPr lang="en-US" sz="1100" dirty="0">
                          <a:effectLst/>
                        </a:rPr>
                        <a:t> value: -19.38377279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Relative error: 7.687%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Solution  - Error 7%</a:t>
            </a:r>
            <a:endParaRPr lang="en-US" dirty="0"/>
          </a:p>
        </p:txBody>
      </p:sp>
      <p:pic>
        <p:nvPicPr>
          <p:cNvPr id="51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113" y="3581400"/>
            <a:ext cx="59436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49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67</TotalTime>
  <Words>623</Words>
  <Application>Microsoft Office PowerPoint</Application>
  <PresentationFormat>On-screen Show (4:3)</PresentationFormat>
  <Paragraphs>116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Waveform</vt:lpstr>
      <vt:lpstr>Kagome Lattice – Open Science 2022</vt:lpstr>
      <vt:lpstr>Our Solution</vt:lpstr>
      <vt:lpstr>Optimizer Options</vt:lpstr>
      <vt:lpstr>Resilience and Scalability</vt:lpstr>
      <vt:lpstr>Our Results: Solution 1 - Error 0.05%</vt:lpstr>
      <vt:lpstr>Our Results: Solution 2 - Error 0.56%</vt:lpstr>
      <vt:lpstr>Our Results: Solution 3 - Error 0.85%</vt:lpstr>
      <vt:lpstr>Other Solution  - Error 7%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Kagome Lattice – Open Science 2022</dc:title>
  <dc:creator>Vlad Silva</dc:creator>
  <cp:lastModifiedBy>Vladimir Silva</cp:lastModifiedBy>
  <cp:revision>44</cp:revision>
  <dcterms:created xsi:type="dcterms:W3CDTF">2006-08-16T00:00:00Z</dcterms:created>
  <dcterms:modified xsi:type="dcterms:W3CDTF">2023-01-06T11:05:59Z</dcterms:modified>
</cp:coreProperties>
</file>