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/>
    <p:restoredTop sz="94774"/>
  </p:normalViewPr>
  <p:slideViewPr>
    <p:cSldViewPr snapToGrid="0" snapToObjects="1">
      <p:cViewPr varScale="1">
        <p:scale>
          <a:sx n="83" d="100"/>
          <a:sy n="83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im\Documents\GitHub\Metaheuristiken\parame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im\Documents\GitHub\Metaheuristiken\parame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Sheet1!$P$40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Sheet1!$P$44</c:f>
              <c:numCache>
                <c:formatCode>0.0</c:formatCode>
                <c:ptCount val="1"/>
                <c:pt idx="0">
                  <c:v>38.588081061384742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5-D44B-AC9E-743E7DA2F640}"/>
            </c:ext>
          </c:extLst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torunament size 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Sheet1!$Q$44</c:f>
              <c:numCache>
                <c:formatCode>0.0</c:formatCode>
                <c:ptCount val="1"/>
                <c:pt idx="0">
                  <c:v>18.784035775093702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5-D44B-AC9E-743E7DA2F640}"/>
            </c:ext>
          </c:extLst>
        </c:ser>
        <c:ser>
          <c:idx val="2"/>
          <c:order val="2"/>
          <c:tx>
            <c:strRef>
              <c:f>Sheet1!$R$40</c:f>
              <c:strCache>
                <c:ptCount val="1"/>
                <c:pt idx="0">
                  <c:v>mutation rate 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Sheet1!$R$44</c:f>
              <c:numCache>
                <c:formatCode>0.0</c:formatCode>
                <c:ptCount val="1"/>
                <c:pt idx="0">
                  <c:v>30.454063768239536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5-D44B-AC9E-743E7DA2F640}"/>
            </c:ext>
          </c:extLst>
        </c:ser>
        <c:ser>
          <c:idx val="3"/>
          <c:order val="3"/>
          <c:tx>
            <c:strRef>
              <c:f>Sheet1!$S$40</c:f>
              <c:strCache>
                <c:ptCount val="1"/>
                <c:pt idx="0">
                  <c:v>mutation rate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Sheet1!$S$44</c:f>
              <c:numCache>
                <c:formatCode>0.0</c:formatCode>
                <c:ptCount val="1"/>
                <c:pt idx="0">
                  <c:v>40.379326393589089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F5-D44B-AC9E-743E7DA2F640}"/>
            </c:ext>
          </c:extLst>
        </c:ser>
        <c:ser>
          <c:idx val="4"/>
          <c:order val="4"/>
          <c:tx>
            <c:strRef>
              <c:f>Sheet1!$T$40</c:f>
              <c:strCache>
                <c:ptCount val="1"/>
                <c:pt idx="0">
                  <c:v>crossover rate 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Sheet1!$T$44</c:f>
              <c:numCache>
                <c:formatCode>0.0</c:formatCode>
                <c:ptCount val="1"/>
                <c:pt idx="0">
                  <c:v>35.415250952096891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F5-D44B-AC9E-743E7DA2F640}"/>
            </c:ext>
          </c:extLst>
        </c:ser>
        <c:ser>
          <c:idx val="5"/>
          <c:order val="5"/>
          <c:tx>
            <c:strRef>
              <c:f>Sheet1!$U$40</c:f>
              <c:strCache>
                <c:ptCount val="1"/>
                <c:pt idx="0">
                  <c:v>crossover rate 10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Sheet1!$U$44</c:f>
              <c:numCache>
                <c:formatCode>0.0</c:formatCode>
                <c:ptCount val="1"/>
                <c:pt idx="0">
                  <c:v>25.572641631243343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F5-D44B-AC9E-743E7DA2F640}"/>
            </c:ext>
          </c:extLst>
        </c:ser>
        <c:ser>
          <c:idx val="6"/>
          <c:order val="6"/>
          <c:tx>
            <c:strRef>
              <c:f>Sheet1!$V$40</c:f>
              <c:strCache>
                <c:ptCount val="1"/>
                <c:pt idx="0">
                  <c:v>preserve-common off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Sheet1!$V$44</c:f>
              <c:numCache>
                <c:formatCode>0.0</c:formatCode>
                <c:ptCount val="1"/>
                <c:pt idx="0">
                  <c:v>23.221541723150082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5-D44B-AC9E-743E7DA2F640}"/>
            </c:ext>
          </c:extLst>
        </c:ser>
        <c:ser>
          <c:idx val="7"/>
          <c:order val="7"/>
          <c:tx>
            <c:strRef>
              <c:f>Sheet1!$W$40</c:f>
              <c:strCache>
                <c:ptCount val="1"/>
                <c:pt idx="0">
                  <c:v>swap-mutation off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Sheet1!$W$44</c:f>
              <c:numCache>
                <c:formatCode>0.0</c:formatCode>
                <c:ptCount val="1"/>
                <c:pt idx="0">
                  <c:v>18.502972734131131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F5-D44B-AC9E-743E7DA2F640}"/>
            </c:ext>
          </c:extLst>
        </c:ser>
        <c:ser>
          <c:idx val="8"/>
          <c:order val="8"/>
          <c:tx>
            <c:strRef>
              <c:f>Sheet1!$X$40</c:f>
              <c:strCache>
                <c:ptCount val="1"/>
                <c:pt idx="0">
                  <c:v>pop-size 200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Sheet1!$X$44</c:f>
              <c:numCache>
                <c:formatCode>0.0</c:formatCode>
                <c:ptCount val="1"/>
                <c:pt idx="0">
                  <c:v>21.62059203629725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F5-D44B-AC9E-743E7DA2F640}"/>
            </c:ext>
          </c:extLst>
        </c:ser>
        <c:ser>
          <c:idx val="9"/>
          <c:order val="9"/>
          <c:tx>
            <c:strRef>
              <c:f>Sheet1!$Y$40</c:f>
              <c:strCache>
                <c:ptCount val="1"/>
                <c:pt idx="0">
                  <c:v>super run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Sheet1!$Y$44</c:f>
              <c:numCache>
                <c:formatCode>0.0</c:formatCode>
                <c:ptCount val="1"/>
                <c:pt idx="0">
                  <c:v>19.879889335708082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F5-D44B-AC9E-743E7DA2F6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7841864"/>
        <c:axId val="607840552"/>
      </c:barChart>
      <c:catAx>
        <c:axId val="60784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840552"/>
        <c:crosses val="autoZero"/>
        <c:auto val="1"/>
        <c:lblAlgn val="ctr"/>
        <c:lblOffset val="100"/>
        <c:noMultiLvlLbl val="0"/>
      </c:catAx>
      <c:valAx>
        <c:axId val="60784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84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Sheet1!$P$40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Sheet1!$P$45</c:f>
              <c:numCache>
                <c:formatCode>General</c:formatCode>
                <c:ptCount val="1"/>
                <c:pt idx="0">
                  <c:v>90.600000000000023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C-8244-95E0-1C80DD9EB203}"/>
            </c:ext>
          </c:extLst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torunament size 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Sheet1!$Q$45</c:f>
              <c:numCache>
                <c:formatCode>General</c:formatCode>
                <c:ptCount val="1"/>
                <c:pt idx="0">
                  <c:v>102.39999999999998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C-8244-95E0-1C80DD9EB203}"/>
            </c:ext>
          </c:extLst>
        </c:ser>
        <c:ser>
          <c:idx val="2"/>
          <c:order val="2"/>
          <c:tx>
            <c:strRef>
              <c:f>Sheet1!$R$40</c:f>
              <c:strCache>
                <c:ptCount val="1"/>
                <c:pt idx="0">
                  <c:v>mutation rate 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Sheet1!$R$45</c:f>
              <c:numCache>
                <c:formatCode>General</c:formatCode>
                <c:ptCount val="1"/>
                <c:pt idx="0">
                  <c:v>116.5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8C-8244-95E0-1C80DD9EB203}"/>
            </c:ext>
          </c:extLst>
        </c:ser>
        <c:ser>
          <c:idx val="3"/>
          <c:order val="3"/>
          <c:tx>
            <c:strRef>
              <c:f>Sheet1!$S$40</c:f>
              <c:strCache>
                <c:ptCount val="1"/>
                <c:pt idx="0">
                  <c:v>mutation rate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Sheet1!$S$45</c:f>
              <c:numCache>
                <c:formatCode>General</c:formatCode>
                <c:ptCount val="1"/>
                <c:pt idx="0">
                  <c:v>98.100000000000023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8C-8244-95E0-1C80DD9EB203}"/>
            </c:ext>
          </c:extLst>
        </c:ser>
        <c:ser>
          <c:idx val="4"/>
          <c:order val="4"/>
          <c:tx>
            <c:strRef>
              <c:f>Sheet1!$T$40</c:f>
              <c:strCache>
                <c:ptCount val="1"/>
                <c:pt idx="0">
                  <c:v>crossover rate 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Sheet1!$T$45</c:f>
              <c:numCache>
                <c:formatCode>General</c:formatCode>
                <c:ptCount val="1"/>
                <c:pt idx="0">
                  <c:v>55.600000000000023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8C-8244-95E0-1C80DD9EB203}"/>
            </c:ext>
          </c:extLst>
        </c:ser>
        <c:ser>
          <c:idx val="5"/>
          <c:order val="5"/>
          <c:tx>
            <c:strRef>
              <c:f>Sheet1!$U$40</c:f>
              <c:strCache>
                <c:ptCount val="1"/>
                <c:pt idx="0">
                  <c:v>crossover rate 10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Sheet1!$U$45</c:f>
              <c:numCache>
                <c:formatCode>General</c:formatCode>
                <c:ptCount val="1"/>
                <c:pt idx="0">
                  <c:v>234.20000000000005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8C-8244-95E0-1C80DD9EB203}"/>
            </c:ext>
          </c:extLst>
        </c:ser>
        <c:ser>
          <c:idx val="6"/>
          <c:order val="6"/>
          <c:tx>
            <c:strRef>
              <c:f>Sheet1!$V$40</c:f>
              <c:strCache>
                <c:ptCount val="1"/>
                <c:pt idx="0">
                  <c:v>preserve-common off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Sheet1!$V$45</c:f>
              <c:numCache>
                <c:formatCode>General</c:formatCode>
                <c:ptCount val="1"/>
                <c:pt idx="0">
                  <c:v>79.399999999999977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8C-8244-95E0-1C80DD9EB203}"/>
            </c:ext>
          </c:extLst>
        </c:ser>
        <c:ser>
          <c:idx val="7"/>
          <c:order val="7"/>
          <c:tx>
            <c:strRef>
              <c:f>Sheet1!$W$40</c:f>
              <c:strCache>
                <c:ptCount val="1"/>
                <c:pt idx="0">
                  <c:v>swap-mutation off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Sheet1!$W$45</c:f>
              <c:numCache>
                <c:formatCode>General</c:formatCode>
                <c:ptCount val="1"/>
                <c:pt idx="0">
                  <c:v>93.199999999999989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8C-8244-95E0-1C80DD9EB203}"/>
            </c:ext>
          </c:extLst>
        </c:ser>
        <c:ser>
          <c:idx val="8"/>
          <c:order val="8"/>
          <c:tx>
            <c:strRef>
              <c:f>Sheet1!$X$40</c:f>
              <c:strCache>
                <c:ptCount val="1"/>
                <c:pt idx="0">
                  <c:v>pop-size 200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Sheet1!$X$45</c:f>
              <c:numCache>
                <c:formatCode>General</c:formatCode>
                <c:ptCount val="1"/>
                <c:pt idx="0">
                  <c:v>40.5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8C-8244-95E0-1C80DD9EB203}"/>
            </c:ext>
          </c:extLst>
        </c:ser>
        <c:ser>
          <c:idx val="9"/>
          <c:order val="9"/>
          <c:tx>
            <c:strRef>
              <c:f>Sheet1!$Y$40</c:f>
              <c:strCache>
                <c:ptCount val="1"/>
                <c:pt idx="0">
                  <c:v>super run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Sheet1!$Y$45</c:f>
              <c:numCache>
                <c:formatCode>General</c:formatCode>
                <c:ptCount val="1"/>
                <c:pt idx="0">
                  <c:v>41.300000000000011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8C-8244-95E0-1C80DD9EB2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2089816"/>
        <c:axId val="622090144"/>
      </c:barChart>
      <c:catAx>
        <c:axId val="62208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90144"/>
        <c:crosses val="autoZero"/>
        <c:auto val="1"/>
        <c:lblAlgn val="ctr"/>
        <c:lblOffset val="100"/>
        <c:noMultiLvlLbl val="0"/>
      </c:catAx>
      <c:valAx>
        <c:axId val="62209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8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C40E7642-B6E9-D847-B3D1-DB69BEB348DD}" type="datetime1">
              <a:rPr lang="de-DE" smtClean="0"/>
              <a:t>29.05.2018</a:t>
            </a:fld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D5F81C07-4115-E64E-B29B-0A12D70F7846}" type="datetime1">
              <a:rPr lang="de-DE" smtClean="0"/>
              <a:t>29.05.2018</a:t>
            </a:fld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A945F21A-F382-BD43-A5FC-8AEFFEF867AE}" type="datetime1">
              <a:rPr lang="de-DE" smtClean="0"/>
              <a:t>29.05.2018</a:t>
            </a:fld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094DAF2-D2F4-9D48-866F-556DA18B0DC3}" type="datetime1">
              <a:rPr lang="de-DE" smtClean="0"/>
              <a:t>29.05.2018</a:t>
            </a:fld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preserve="1" userDrawn="1">
  <p:cSld name="1_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094DAF2-D2F4-9D48-866F-556DA18B0DC3}" type="datetime1">
              <a:rPr lang="de-DE" smtClean="0"/>
              <a:t>29.05.2018</a:t>
            </a:fld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49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070388A9-2A24-A440-AAB5-E1A553188242}" type="datetime1">
              <a:rPr lang="de-DE" smtClean="0"/>
              <a:t>29.05.2018</a:t>
            </a:fld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7B9B8CBF-42D6-9944-A22B-B250488EE74F}" type="datetime1">
              <a:rPr lang="de-DE" smtClean="0"/>
              <a:t>29.05.2018</a:t>
            </a:fld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C9F7C550-78CF-4C42-AD40-1121564E2859}" type="datetime1">
              <a:rPr lang="de-DE" smtClean="0"/>
              <a:t>29.05.2018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8B3BBDA5-8300-1645-B2E5-EFEA659E6A1B}" type="datetime1">
              <a:rPr lang="de-DE" smtClean="0"/>
              <a:t>29.05.2018</a:t>
            </a:fld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81F3972C-8454-524A-A600-8BF5B7ED1B31}" type="datetime1">
              <a:rPr lang="de-DE" smtClean="0"/>
              <a:t>29.05.2018</a:t>
            </a:fld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2784D91-A768-E842-85E8-F96A470BE7E4}" type="datetime1">
              <a:rPr lang="de-DE" smtClean="0"/>
              <a:t>29.05.2018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39969" y="0"/>
            <a:ext cx="11512062" cy="93785"/>
          </a:xfrm>
          <a:prstGeom prst="rect">
            <a:avLst/>
          </a:prstGeom>
          <a:solidFill>
            <a:srgbClr val="99C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</a:pPr>
            <a:r>
              <a:rPr lang="de-DE" sz="5400" dirty="0"/>
              <a:t>Osteuropäische Hauptstädte und die Fußball – WM: Das Problem des Journalisten</a:t>
            </a:r>
            <a:endParaRPr sz="54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7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Metaheuristiken</a:t>
            </a:r>
            <a:r>
              <a:rPr lang="de-DE" sz="20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und Simulation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1" dirty="0"/>
              <a:t>1. Projekt - </a:t>
            </a:r>
            <a:r>
              <a:rPr lang="de-DE" sz="2000" b="1" dirty="0" err="1"/>
              <a:t>Travelling</a:t>
            </a:r>
            <a:r>
              <a:rPr lang="de-DE" sz="2000" b="1" dirty="0"/>
              <a:t> </a:t>
            </a:r>
            <a:r>
              <a:rPr lang="de-DE" sz="2000" b="1" dirty="0" err="1"/>
              <a:t>Salesman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Christoph Meise, Tim Walz</a:t>
            </a: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D6F09907-238E-D74D-8D37-A3FE17CC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7242644-CCA1-8948-AE79-5BBA4E95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116782" cy="4351338"/>
          </a:xfrm>
        </p:spPr>
        <p:txBody>
          <a:bodyPr/>
          <a:lstStyle/>
          <a:p>
            <a:r>
              <a:rPr lang="de-DE" dirty="0"/>
              <a:t>Definition einer </a:t>
            </a:r>
            <a:r>
              <a:rPr lang="de-DE" dirty="0" err="1"/>
              <a:t>Durschnittseinstellung</a:t>
            </a:r>
            <a:endParaRPr lang="de-DE" dirty="0"/>
          </a:p>
          <a:p>
            <a:r>
              <a:rPr lang="de-DE" dirty="0"/>
              <a:t>Iterativ einzelne Parameter verändern</a:t>
            </a:r>
          </a:p>
          <a:p>
            <a:r>
              <a:rPr lang="de-DE" dirty="0"/>
              <a:t>Jeweils 10 Durchläufe, um die Auswirkung von Zufall zu reduzieren</a:t>
            </a:r>
          </a:p>
          <a:p>
            <a:r>
              <a:rPr lang="de-DE" dirty="0"/>
              <a:t>Bewertung anhand jeweils besten Fitness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3CE165-C439-0E47-80BD-F7A8654039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5F21A-F382-BD43-A5FC-8AEFFEF867AE}" type="datetime1">
              <a:rPr lang="de-DE" smtClean="0"/>
              <a:t>29.05.2018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D20D77B-4A14-6542-9B3B-C7EF73606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B5E13-0E3B-469A-A4C1-66E51C16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82" y="1825625"/>
            <a:ext cx="4961905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6B97-97E7-DF45-9DA0-8CF49F25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Komponenten &amp; 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8BA12A-DE0C-8542-9CD8-8ACEA82F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45025" cy="4351338"/>
          </a:xfrm>
        </p:spPr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de-DE" dirty="0"/>
              <a:t>Elitismus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„Roulette Selektion“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Crossover“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Kleinere Codeoptimierungen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Vermeidbare Schleifen entfernt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Stabilität des Mutationsoperators verbessert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Externe Winner-</a:t>
            </a:r>
            <a:r>
              <a:rPr lang="de-DE" dirty="0" err="1"/>
              <a:t>Looser</a:t>
            </a:r>
            <a:r>
              <a:rPr lang="de-DE" dirty="0"/>
              <a:t> Berechnung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00C4B-C1F3-D049-8806-7B932067C1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CF9801-4A4F-E540-9150-F9E5A9C41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8C143D-C3A4-8B41-9DA2-3B20A4C6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17" y="2725330"/>
            <a:ext cx="4730520" cy="21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12BF0-B1A8-9347-9144-2C98F4F2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8F18-C3C9-E043-9B74-63360DD35B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C6CA3-A062-F440-918C-EFEF29219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31CDA23D-9788-42B3-8FD3-137FB6C18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628763"/>
              </p:ext>
            </p:extLst>
          </p:nvPr>
        </p:nvGraphicFramePr>
        <p:xfrm>
          <a:off x="538491" y="3104430"/>
          <a:ext cx="6250788" cy="325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4">
            <a:extLst>
              <a:ext uri="{FF2B5EF4-FFF2-40B4-BE49-F238E27FC236}">
                <a16:creationId xmlns:a16="http://schemas.microsoft.com/office/drawing/2014/main" id="{AD034C59-2175-4C94-B628-F822391B8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427567"/>
              </p:ext>
            </p:extLst>
          </p:nvPr>
        </p:nvGraphicFramePr>
        <p:xfrm>
          <a:off x="5614843" y="816580"/>
          <a:ext cx="6222469" cy="330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0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8C87-EF34-E04B-8383-AE52DC5C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43857" cy="5818859"/>
          </a:xfrm>
        </p:spPr>
        <p:txBody>
          <a:bodyPr/>
          <a:lstStyle/>
          <a:p>
            <a:r>
              <a:rPr lang="de-DE" dirty="0"/>
              <a:t>Beste</a:t>
            </a:r>
            <a:br>
              <a:rPr lang="de-DE" dirty="0"/>
            </a:br>
            <a:r>
              <a:rPr lang="de-DE" dirty="0"/>
              <a:t>Lösung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668D9-A7AB-C74A-9E9B-895C451AAE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F8396-C196-8647-A22D-F611E8274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20AEE6-CC53-2A47-BDEF-FDE9E59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57" y="365124"/>
            <a:ext cx="8690101" cy="59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EA0E5-1236-4341-8616-DA772F0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5EB78D-9132-5E48-B737-6166CE8A6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Crossover“ ist von der Laufzeit zwar wesentlich schneller, liefert jedoch weniger gute Ergebnisse</a:t>
            </a:r>
          </a:p>
          <a:p>
            <a:r>
              <a:rPr lang="de-DE" dirty="0"/>
              <a:t>Bei „Roulette Selektion“ ist die Gefahr des Einstellens auf weniger gute Möglichkeiten höher</a:t>
            </a:r>
          </a:p>
          <a:p>
            <a:r>
              <a:rPr lang="de-DE" dirty="0"/>
              <a:t>Größere Diversität bei Population hat positiven Einfluss auf das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8E06D-1952-D84F-B327-D15C95438F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A9F270-44CE-A942-B2BD-4F398E394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8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D91B0-8DA1-AC48-8DE5-62D3829D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F9506-23B8-F441-8A79-8EF6C6295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 Einstellung der Parameter von gewünschter Laufzeit und Genauigkeit abhängig</a:t>
            </a:r>
          </a:p>
          <a:p>
            <a:r>
              <a:rPr lang="de-DE" dirty="0"/>
              <a:t>Rekombinationsfaktor, Populationsgröße und Anzahl der Iterationen sind zeitaufwändig und bringen die besten Ergebnisse bei hohen Einstellungen</a:t>
            </a:r>
          </a:p>
          <a:p>
            <a:r>
              <a:rPr lang="de-DE" dirty="0"/>
              <a:t>Restliche Parameter sind eher fein Tuning und nur wirklich entscheidend, wenn die Laufzeit kritisch ist</a:t>
            </a:r>
          </a:p>
          <a:p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FBFD5-97B3-034C-8596-5F32A358E4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23FA59-7D9B-224D-83A7-65D8A52C0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182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Calibri</vt:lpstr>
      <vt:lpstr>Candara</vt:lpstr>
      <vt:lpstr>Office</vt:lpstr>
      <vt:lpstr>Osteuropäische Hauptstädte und die Fußball – WM: Das Problem des Journalisten</vt:lpstr>
      <vt:lpstr>Vorgehen</vt:lpstr>
      <vt:lpstr>Zusätzliche Komponenten &amp; Implementierung</vt:lpstr>
      <vt:lpstr>Ergebnisse</vt:lpstr>
      <vt:lpstr>Beste Lösung</vt:lpstr>
      <vt:lpstr>Erkenntnisse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GOQii: Envisioning a New Fitness Future</dc:title>
  <cp:lastModifiedBy>Meise, Christoph</cp:lastModifiedBy>
  <cp:revision>13</cp:revision>
  <dcterms:modified xsi:type="dcterms:W3CDTF">2018-05-29T19:22:14Z</dcterms:modified>
</cp:coreProperties>
</file>