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29"/>
  </p:notesMasterIdLst>
  <p:sldIdLst>
    <p:sldId id="279" r:id="rId6"/>
    <p:sldId id="259" r:id="rId7"/>
    <p:sldId id="285" r:id="rId8"/>
    <p:sldId id="360" r:id="rId9"/>
    <p:sldId id="373" r:id="rId10"/>
    <p:sldId id="371" r:id="rId11"/>
    <p:sldId id="372" r:id="rId12"/>
    <p:sldId id="293" r:id="rId13"/>
    <p:sldId id="357" r:id="rId14"/>
    <p:sldId id="368" r:id="rId15"/>
    <p:sldId id="370" r:id="rId16"/>
    <p:sldId id="289" r:id="rId17"/>
    <p:sldId id="374" r:id="rId18"/>
    <p:sldId id="379" r:id="rId19"/>
    <p:sldId id="381" r:id="rId20"/>
    <p:sldId id="376" r:id="rId21"/>
    <p:sldId id="382" r:id="rId22"/>
    <p:sldId id="361" r:id="rId23"/>
    <p:sldId id="363" r:id="rId24"/>
    <p:sldId id="365" r:id="rId25"/>
    <p:sldId id="366" r:id="rId26"/>
    <p:sldId id="367" r:id="rId27"/>
    <p:sldId id="345" r:id="rId28"/>
  </p:sldIdLst>
  <p:sldSz cx="9144000" cy="5143500" type="screen16x9"/>
  <p:notesSz cx="6858000" cy="9144000"/>
  <p:custDataLst>
    <p:tags r:id="rId30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241" userDrawn="1">
          <p15:clr>
            <a:srgbClr val="A4A3A4"/>
          </p15:clr>
        </p15:guide>
        <p15:guide id="4" orient="horz" pos="13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en Oldengott" initials="FO" lastIdx="14" clrIdx="0">
    <p:extLst/>
  </p:cmAuthor>
  <p:cmAuthor id="2" name="Lobosch Pannewitz" initials="LP" lastIdx="2" clrIdx="1">
    <p:extLst>
      <p:ext uri="{19B8F6BF-5375-455C-9EA6-DF929625EA0E}">
        <p15:presenceInfo xmlns:p15="http://schemas.microsoft.com/office/powerpoint/2012/main" userId="b34cdbcd4f66f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3" autoAdjust="0"/>
    <p:restoredTop sz="89017" autoAdjust="0"/>
  </p:normalViewPr>
  <p:slideViewPr>
    <p:cSldViewPr showGuides="1">
      <p:cViewPr varScale="1">
        <p:scale>
          <a:sx n="124" d="100"/>
          <a:sy n="124" d="100"/>
        </p:scale>
        <p:origin x="176" y="368"/>
      </p:cViewPr>
      <p:guideLst>
        <p:guide pos="4241"/>
        <p:guide orient="horz" pos="13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4301598-0B7B-4F66-A0A1-BD09900ACA96}" type="datetimeFigureOut">
              <a:rPr lang="de-DE" smtClean="0"/>
              <a:pPr/>
              <a:t>03.07.18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406D0CE-E312-42E8-89AC-EC28B51306C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51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78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40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589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16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69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4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91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20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33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31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28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59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9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 flipH="1">
            <a:off x="4463987" y="0"/>
            <a:ext cx="4680012" cy="51435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 bwMode="gray">
          <a:xfrm rot="10800000" flipH="1">
            <a:off x="4572000" y="-20538"/>
            <a:ext cx="4572000" cy="5143500"/>
          </a:xfrm>
          <a:prstGeom prst="rect">
            <a:avLst/>
          </a:prstGeom>
          <a:gradFill flip="none" rotWithShape="1">
            <a:gsLst>
              <a:gs pos="80000">
                <a:schemeClr val="bg1">
                  <a:alpha val="81000"/>
                </a:schemeClr>
              </a:gs>
              <a:gs pos="32667">
                <a:schemeClr val="bg1">
                  <a:alpha val="0"/>
                </a:schemeClr>
              </a:gs>
              <a:gs pos="62000">
                <a:schemeClr val="bg1">
                  <a:alpha val="1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de-DE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2000" y="2896438"/>
            <a:ext cx="4248563" cy="307777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2000" dirty="0">
                <a:solidFill>
                  <a:srgbClr val="FFFFFF"/>
                </a:solidFill>
                <a:latin typeface="+mn-lt"/>
                <a:cs typeface="Arial"/>
              </a:rPr>
              <a:t>Platzhalter für den Untertitel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3544438"/>
            <a:ext cx="4248563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2000" y="1564601"/>
            <a:ext cx="4248563" cy="1163395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für einen </a:t>
            </a:r>
            <a:br>
              <a:rPr lang="de-DE" dirty="0"/>
            </a:br>
            <a:r>
              <a:rPr lang="de-DE" dirty="0"/>
              <a:t>sehr </a:t>
            </a:r>
            <a:r>
              <a:rPr lang="de-DE" dirty="0" err="1"/>
              <a:t>sehr</a:t>
            </a:r>
            <a:r>
              <a:rPr lang="de-DE" dirty="0"/>
              <a:t> langen Präsentationstitel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24345E-D359-466C-81D5-8D29150613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272" y="195486"/>
            <a:ext cx="190611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1023938"/>
            <a:ext cx="9143999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11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A9F2E70-295B-49BB-B1C5-93E4AF7BF7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51160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A9F2E70-295B-49BB-B1C5-93E4AF7BF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00562" y="4896000"/>
            <a:ext cx="1614487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643438" y="4896000"/>
            <a:ext cx="1471612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3999" cy="5143500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19" y="1994817"/>
            <a:ext cx="3708000" cy="1672060"/>
          </a:xfrm>
          <a:custGeom>
            <a:avLst/>
            <a:gdLst>
              <a:gd name="connsiteX0" fmla="*/ 0 w 3708000"/>
              <a:gd name="connsiteY0" fmla="*/ 0 h 1672060"/>
              <a:gd name="connsiteX1" fmla="*/ 3708000 w 3708000"/>
              <a:gd name="connsiteY1" fmla="*/ 0 h 1672060"/>
              <a:gd name="connsiteX2" fmla="*/ 3708000 w 3708000"/>
              <a:gd name="connsiteY2" fmla="*/ 1509902 h 1672060"/>
              <a:gd name="connsiteX3" fmla="*/ 3708000 w 3708000"/>
              <a:gd name="connsiteY3" fmla="*/ 1512000 h 1672060"/>
              <a:gd name="connsiteX4" fmla="*/ 3708000 w 3708000"/>
              <a:gd name="connsiteY4" fmla="*/ 1672060 h 1672060"/>
              <a:gd name="connsiteX5" fmla="*/ 3510926 w 3708000"/>
              <a:gd name="connsiteY5" fmla="*/ 1512000 h 1672060"/>
              <a:gd name="connsiteX6" fmla="*/ 0 w 3708000"/>
              <a:gd name="connsiteY6" fmla="*/ 1512000 h 16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8000" h="1672060">
                <a:moveTo>
                  <a:pt x="0" y="0"/>
                </a:moveTo>
                <a:lnTo>
                  <a:pt x="3708000" y="0"/>
                </a:lnTo>
                <a:lnTo>
                  <a:pt x="3708000" y="1509902"/>
                </a:lnTo>
                <a:lnTo>
                  <a:pt x="3708000" y="1512000"/>
                </a:lnTo>
                <a:lnTo>
                  <a:pt x="3708000" y="1672060"/>
                </a:lnTo>
                <a:lnTo>
                  <a:pt x="3510926" y="1512000"/>
                </a:lnTo>
                <a:lnTo>
                  <a:pt x="0" y="151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108000" tIns="36000" rIns="108000" bIns="180000" anchor="ctr">
            <a:noAutofit/>
          </a:bodyPr>
          <a:lstStyle>
            <a:lvl1pPr>
              <a:spcBef>
                <a:spcPts val="0"/>
              </a:spcBef>
              <a:defRPr sz="28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 Platzhalter </a:t>
            </a:r>
          </a:p>
        </p:txBody>
      </p:sp>
    </p:spTree>
    <p:extLst>
      <p:ext uri="{BB962C8B-B14F-4D97-AF65-F5344CB8AC3E}">
        <p14:creationId xmlns:p14="http://schemas.microsoft.com/office/powerpoint/2010/main" val="1846988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8642350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8642350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8642350" cy="123111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294404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37" y="1023938"/>
            <a:ext cx="4249737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4643437" y="1553057"/>
            <a:ext cx="4249737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3437" y="4680664"/>
            <a:ext cx="4249737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3437" y="1319275"/>
            <a:ext cx="4249738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825" y="1023938"/>
            <a:ext cx="4249738" cy="37798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3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7686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11" name="Diagrammplatzhalter 7"/>
          <p:cNvSpPr>
            <a:spLocks noGrp="1"/>
          </p:cNvSpPr>
          <p:nvPr>
            <p:ph type="chart" sz="quarter" idx="18"/>
          </p:nvPr>
        </p:nvSpPr>
        <p:spPr>
          <a:xfrm>
            <a:off x="4647686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647686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47686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4209664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noProof="0" dirty="0"/>
              <a:t>+49 (Telefon)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+49 (Mobil)</a:t>
            </a: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bg1"/>
                </a:solidFill>
              </a:rPr>
              <a:t>Vielen Dank </a:t>
            </a:r>
            <a:br>
              <a:rPr lang="de-DE" sz="2800" noProof="0" dirty="0">
                <a:solidFill>
                  <a:schemeClr val="bg1"/>
                </a:solidFill>
              </a:rPr>
            </a:br>
            <a:r>
              <a:rPr lang="de-DE" sz="2700" noProof="0" dirty="0">
                <a:solidFill>
                  <a:schemeClr val="bg1"/>
                </a:solidFill>
              </a:rPr>
              <a:t>für eure</a:t>
            </a:r>
            <a:r>
              <a:rPr lang="de-DE" sz="2700" spc="300" noProof="0" dirty="0">
                <a:solidFill>
                  <a:schemeClr val="bg1"/>
                </a:solidFill>
              </a:rPr>
              <a:t> </a:t>
            </a:r>
            <a:r>
              <a:rPr lang="de-DE" sz="2700" noProof="0" dirty="0">
                <a:solidFill>
                  <a:schemeClr val="bg1"/>
                </a:solidFill>
              </a:rPr>
              <a:t>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25563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dirty="0"/>
              <a:t>+49 (Telefon)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+49 (Mobil)</a:t>
            </a:r>
            <a:endParaRPr lang="en-US" dirty="0"/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accent1"/>
                </a:solidFill>
              </a:rPr>
              <a:t>Vielen Dank </a:t>
            </a:r>
            <a:br>
              <a:rPr lang="de-DE" sz="2800" noProof="0" dirty="0">
                <a:solidFill>
                  <a:schemeClr val="accent1"/>
                </a:solidFill>
              </a:rPr>
            </a:br>
            <a:r>
              <a:rPr lang="de-DE" sz="2700" noProof="0" dirty="0">
                <a:solidFill>
                  <a:schemeClr val="accent1"/>
                </a:solidFill>
              </a:rPr>
              <a:t>für Ihre</a:t>
            </a:r>
            <a:r>
              <a:rPr lang="de-DE" sz="2700" spc="300" noProof="0" dirty="0">
                <a:solidFill>
                  <a:schemeClr val="accent1"/>
                </a:solidFill>
              </a:rPr>
              <a:t> </a:t>
            </a:r>
            <a:r>
              <a:rPr lang="de-DE" sz="2700" noProof="0" dirty="0">
                <a:solidFill>
                  <a:schemeClr val="accent1"/>
                </a:solidFill>
              </a:rPr>
              <a:t>Aufmerksamkeit!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4BC35CD-D9ED-4B22-BDED-92D27A7BA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792" y="142149"/>
            <a:ext cx="1030943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32460-A423-41D8-9843-681C9B994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51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14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3199" y="2206544"/>
            <a:ext cx="6329975" cy="906402"/>
          </a:xfrm>
        </p:spPr>
        <p:txBody>
          <a:bodyPr wrap="square">
            <a:sp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1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Platzhalter </a:t>
            </a:r>
            <a:br>
              <a:rPr lang="de-DE" dirty="0"/>
            </a:br>
            <a:r>
              <a:rPr lang="de-DE" dirty="0"/>
              <a:t>Kapiteltrennfolie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2026800"/>
            <a:ext cx="2053175" cy="1231106"/>
          </a:xfrm>
        </p:spPr>
        <p:txBody>
          <a:bodyPr wrap="square" lIns="0" rIns="108000">
            <a:spAutoFit/>
          </a:bodyPr>
          <a:lstStyle>
            <a:lvl1pPr algn="r">
              <a:spcBef>
                <a:spcPts val="0"/>
              </a:spcBef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#01</a:t>
            </a:r>
          </a:p>
        </p:txBody>
      </p:sp>
      <p:sp>
        <p:nvSpPr>
          <p:cNvPr id="11" name="Rechtwinkliges Dreieck 10"/>
          <p:cNvSpPr/>
          <p:nvPr userDrawn="1"/>
        </p:nvSpPr>
        <p:spPr bwMode="gray">
          <a:xfrm rot="5400000">
            <a:off x="2284998" y="2299403"/>
            <a:ext cx="199657" cy="162158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de-DE" sz="1013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84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, Subheadlin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1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023938"/>
            <a:ext cx="8641655" cy="246221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B833922-FDBB-43E9-B899-12F03E85E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7929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B833922-FDBB-43E9-B899-12F03E85E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20" y="1023938"/>
            <a:ext cx="4249738" cy="3779837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43438" y="1023938"/>
            <a:ext cx="4249737" cy="377983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08610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8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4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4643438" y="1023938"/>
            <a:ext cx="4500562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023938"/>
            <a:ext cx="4249738" cy="3779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25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7B59D77-F9BF-4A1C-B5ED-DED41BB9EC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297341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Folie" r:id="rId21" imgW="473" imgH="476" progId="TCLayout.ActiveDocument.1">
                  <p:embed/>
                </p:oleObj>
              </mc:Choice>
              <mc:Fallback>
                <p:oleObj name="think-cell Folie" r:id="rId21" imgW="473" imgH="47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7B59D77-F9BF-4A1C-B5ED-DED41BB9E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1519" y="1023938"/>
            <a:ext cx="8641655" cy="37798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250825" y="-164554"/>
            <a:ext cx="8642349" cy="108000"/>
            <a:chOff x="250825" y="-130860"/>
            <a:chExt cx="8642349" cy="108000"/>
          </a:xfrm>
        </p:grpSpPr>
        <p:cxnSp>
          <p:nvCxnSpPr>
            <p:cNvPr id="8" name="Gerader Verbinder 7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 userDrawn="1"/>
        </p:nvGrpSpPr>
        <p:grpSpPr bwMode="gray">
          <a:xfrm>
            <a:off x="-155664" y="1023938"/>
            <a:ext cx="108000" cy="3779768"/>
            <a:chOff x="-144524" y="1023938"/>
            <a:chExt cx="108000" cy="3779768"/>
          </a:xfrm>
        </p:grpSpPr>
        <p:cxnSp>
          <p:nvCxnSpPr>
            <p:cNvPr id="10" name="Gerader Verbinder 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 bwMode="gray">
          <a:xfrm>
            <a:off x="250825" y="5200042"/>
            <a:ext cx="8642349" cy="108000"/>
            <a:chOff x="250825" y="-130860"/>
            <a:chExt cx="8642349" cy="108000"/>
          </a:xfrm>
        </p:grpSpPr>
        <p:cxnSp>
          <p:nvCxnSpPr>
            <p:cNvPr id="16" name="Gerader Verbinder 15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/>
          <p:cNvGrpSpPr/>
          <p:nvPr userDrawn="1"/>
        </p:nvGrpSpPr>
        <p:grpSpPr bwMode="gray">
          <a:xfrm>
            <a:off x="9204336" y="1023938"/>
            <a:ext cx="108000" cy="3779768"/>
            <a:chOff x="-144524" y="1023938"/>
            <a:chExt cx="108000" cy="3779768"/>
          </a:xfrm>
        </p:grpSpPr>
        <p:cxnSp>
          <p:nvCxnSpPr>
            <p:cNvPr id="20" name="Gerader Verbinder 1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9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2" r:id="rId4"/>
    <p:sldLayoutId id="2147483695" r:id="rId5"/>
    <p:sldLayoutId id="2147483685" r:id="rId6"/>
    <p:sldLayoutId id="2147483674" r:id="rId7"/>
    <p:sldLayoutId id="2147483675" r:id="rId8"/>
    <p:sldLayoutId id="2147483678" r:id="rId9"/>
    <p:sldLayoutId id="2147483679" r:id="rId10"/>
    <p:sldLayoutId id="2147483680" r:id="rId11"/>
    <p:sldLayoutId id="2147483687" r:id="rId12"/>
    <p:sldLayoutId id="2147483689" r:id="rId13"/>
    <p:sldLayoutId id="2147483690" r:id="rId14"/>
    <p:sldLayoutId id="2147483696" r:id="rId15"/>
    <p:sldLayoutId id="2147483692" r:id="rId16"/>
    <p:sldLayoutId id="2147483697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1200"/>
        </a:spcBef>
        <a:buClr>
          <a:schemeClr val="bg2"/>
        </a:buClr>
        <a:buFontTx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6" userDrawn="1">
          <p15:clr>
            <a:srgbClr val="F26B43"/>
          </p15:clr>
        </p15:guide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pos="2835" userDrawn="1">
          <p15:clr>
            <a:srgbClr val="F26B43"/>
          </p15:clr>
        </p15:guide>
        <p15:guide id="6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06C3A11-BC8C-4814-A5A2-CC9943C0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00" y="2896438"/>
            <a:ext cx="4248563" cy="246221"/>
          </a:xfrm>
        </p:spPr>
        <p:txBody>
          <a:bodyPr/>
          <a:lstStyle/>
          <a:p>
            <a:r>
              <a:rPr lang="de-DE" sz="1600" dirty="0" err="1"/>
              <a:t>Metaheuristiken</a:t>
            </a:r>
            <a:r>
              <a:rPr lang="de-DE" sz="1600" dirty="0"/>
              <a:t> und Simulation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7809B-A47C-4377-9CE8-D57467594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3544438"/>
            <a:ext cx="4248563" cy="400110"/>
          </a:xfrm>
        </p:spPr>
        <p:txBody>
          <a:bodyPr/>
          <a:lstStyle/>
          <a:p>
            <a:r>
              <a:rPr lang="de-DE" sz="1300" dirty="0"/>
              <a:t>04.07.2018 | Tim Walz, Christoph Meise</a:t>
            </a:r>
            <a:br>
              <a:rPr lang="de-DE" sz="1300" dirty="0"/>
            </a:br>
            <a:endParaRPr lang="de-DE" sz="13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2530F-98ED-4479-9362-43D36A0D7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000" y="2138770"/>
            <a:ext cx="4248563" cy="332399"/>
          </a:xfrm>
        </p:spPr>
        <p:txBody>
          <a:bodyPr/>
          <a:lstStyle/>
          <a:p>
            <a:r>
              <a:rPr lang="de-DE" sz="2400" dirty="0"/>
              <a:t>Tankstellensimulation</a:t>
            </a:r>
          </a:p>
        </p:txBody>
      </p:sp>
    </p:spTree>
    <p:extLst>
      <p:ext uri="{BB962C8B-B14F-4D97-AF65-F5344CB8AC3E}">
        <p14:creationId xmlns:p14="http://schemas.microsoft.com/office/powerpoint/2010/main" val="189104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10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8A490-F45F-43B3-9B89-27284126C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41" t="9371" r="20198" b="63059"/>
          <a:stretch/>
        </p:blipFill>
        <p:spPr>
          <a:xfrm>
            <a:off x="5220072" y="555526"/>
            <a:ext cx="1512168" cy="1368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F85D-B332-4D46-9C34-3252B72DF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3" t="9371" r="62914" b="9371"/>
          <a:stretch/>
        </p:blipFill>
        <p:spPr>
          <a:xfrm>
            <a:off x="1475656" y="555526"/>
            <a:ext cx="216024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BD297-859A-42E5-B299-6F4F26AF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72AF8-EC6C-4BB1-8E69-04DC6F2B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90487"/>
            <a:ext cx="7248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9244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en-US" sz="3200" b="0" dirty="0" err="1"/>
              <a:t>Modellvalidierung</a:t>
            </a:r>
            <a:endParaRPr lang="en-US" sz="3200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2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Schwankung im Rohölpreis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B47FC632-80EB-3249-8D9F-49D17F0339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1519" y="1023937"/>
            <a:ext cx="4249737" cy="3779837"/>
          </a:xfrm>
        </p:spPr>
        <p:txBody>
          <a:bodyPr anchor="ctr"/>
          <a:lstStyle/>
          <a:p>
            <a:r>
              <a:rPr lang="de-DE" b="1" dirty="0"/>
              <a:t>Annahme</a:t>
            </a:r>
            <a:r>
              <a:rPr lang="de-DE" dirty="0"/>
              <a:t> 	Schwankungen um bis zu 			0,10€</a:t>
            </a:r>
          </a:p>
          <a:p>
            <a:endParaRPr lang="de-DE" dirty="0"/>
          </a:p>
          <a:p>
            <a:r>
              <a:rPr lang="de-DE" b="1" dirty="0"/>
              <a:t>Realität	</a:t>
            </a:r>
            <a:r>
              <a:rPr lang="de-DE" dirty="0"/>
              <a:t>Schwankungen um bis zu 			0,10€</a:t>
            </a:r>
            <a:endParaRPr lang="de-DE" b="1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F3AA05C-4979-954C-9AD2-284C5E23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59582"/>
            <a:ext cx="3932783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0C416-6830-674F-B24A-A7AC9295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Stündliche Schwankung der Benzinpreise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D740AD-21E3-0F46-B1D3-608F28B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8DDAE8-F0C0-B346-BB5E-A22E926D71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b="1" dirty="0"/>
              <a:t>Implementierung</a:t>
            </a:r>
          </a:p>
          <a:p>
            <a:endParaRPr lang="de-DE" b="1" dirty="0"/>
          </a:p>
          <a:p>
            <a:endParaRPr lang="de-DE" dirty="0"/>
          </a:p>
          <a:p>
            <a:endParaRPr lang="de-DE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5A40E9-3C11-5542-9AE2-394E2E6D6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8064" y="1023938"/>
            <a:ext cx="3745111" cy="3779837"/>
          </a:xfrm>
        </p:spPr>
        <p:txBody>
          <a:bodyPr/>
          <a:lstStyle/>
          <a:p>
            <a:r>
              <a:rPr lang="de-DE" b="1" dirty="0"/>
              <a:t>Realität</a:t>
            </a:r>
          </a:p>
          <a:p>
            <a:endParaRPr lang="de-DE" b="1" dirty="0"/>
          </a:p>
          <a:p>
            <a:r>
              <a:rPr lang="de-DE" dirty="0"/>
              <a:t>Schwankungen und tatsächliche Preise hängen ab von: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Umliegenden Tankstellen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Ölpreis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Nachfrageentwicklung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Uhrzeit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87DC56-D478-624D-A5AA-F252FB49D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07"/>
          <a:stretch/>
        </p:blipFill>
        <p:spPr>
          <a:xfrm>
            <a:off x="251519" y="1347614"/>
            <a:ext cx="4608513" cy="308643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990FFE0-B732-E34F-BA62-3C6BB1596B7C}"/>
              </a:ext>
            </a:extLst>
          </p:cNvPr>
          <p:cNvSpPr/>
          <p:nvPr/>
        </p:nvSpPr>
        <p:spPr>
          <a:xfrm>
            <a:off x="683568" y="3291830"/>
            <a:ext cx="280831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243132-1898-7F43-AE92-CBFF25A16F50}"/>
              </a:ext>
            </a:extLst>
          </p:cNvPr>
          <p:cNvSpPr/>
          <p:nvPr/>
        </p:nvSpPr>
        <p:spPr>
          <a:xfrm>
            <a:off x="701156" y="3579862"/>
            <a:ext cx="280831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BFD591E3-B195-3F47-A547-ECE354DC0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0392" y="2499742"/>
            <a:ext cx="216024" cy="216024"/>
          </a:xfrm>
          <a:prstGeom prst="rect">
            <a:avLst/>
          </a:prstGeom>
        </p:spPr>
      </p:pic>
      <p:pic>
        <p:nvPicPr>
          <p:cNvPr id="13" name="Grafik 12" descr="Schließen">
            <a:extLst>
              <a:ext uri="{FF2B5EF4-FFF2-40B4-BE49-F238E27FC236}">
                <a16:creationId xmlns:a16="http://schemas.microsoft.com/office/drawing/2014/main" id="{33FFB5B4-E975-8C48-B09C-D8A329916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0392" y="3626893"/>
            <a:ext cx="216024" cy="216024"/>
          </a:xfrm>
          <a:prstGeom prst="rect">
            <a:avLst/>
          </a:prstGeom>
        </p:spPr>
      </p:pic>
      <p:pic>
        <p:nvPicPr>
          <p:cNvPr id="16" name="Grafik 15" descr="Häkchen">
            <a:extLst>
              <a:ext uri="{FF2B5EF4-FFF2-40B4-BE49-F238E27FC236}">
                <a16:creationId xmlns:a16="http://schemas.microsoft.com/office/drawing/2014/main" id="{390D28D9-EF0B-AF48-B83F-74CD354AE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0392" y="2876554"/>
            <a:ext cx="224229" cy="224229"/>
          </a:xfrm>
          <a:prstGeom prst="rect">
            <a:avLst/>
          </a:prstGeom>
        </p:spPr>
      </p:pic>
      <p:pic>
        <p:nvPicPr>
          <p:cNvPr id="17" name="Grafik 16" descr="Häkchen">
            <a:extLst>
              <a:ext uri="{FF2B5EF4-FFF2-40B4-BE49-F238E27FC236}">
                <a16:creationId xmlns:a16="http://schemas.microsoft.com/office/drawing/2014/main" id="{755D7A03-7132-C346-8074-157A8E603D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0392" y="3255826"/>
            <a:ext cx="21602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0C416-6830-674F-B24A-A7AC9295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Verhältnis Autofahrer / Tankstelle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D740AD-21E3-0F46-B1D3-608F28B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15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8DDAE8-F0C0-B346-BB5E-A22E926D71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b="1" dirty="0"/>
              <a:t>Implementierung</a:t>
            </a:r>
          </a:p>
          <a:p>
            <a:endParaRPr lang="de-DE" b="1" dirty="0"/>
          </a:p>
          <a:p>
            <a:endParaRPr lang="de-DE" dirty="0"/>
          </a:p>
          <a:p>
            <a:endParaRPr lang="de-DE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5A40E9-3C11-5542-9AE2-394E2E6D6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8064" y="1023938"/>
            <a:ext cx="3745111" cy="3779837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mit Realität vergleichbar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Dafür Entwicklung und Auswirkung von Entscheidungskriterien einfacher zu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6478386-5524-BA45-B652-07E65912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2294995"/>
            <a:ext cx="3959900" cy="9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1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04699"/>
          </a:xfrm>
        </p:spPr>
        <p:txBody>
          <a:bodyPr/>
          <a:lstStyle/>
          <a:p>
            <a:r>
              <a:rPr lang="en-GB" dirty="0" err="1"/>
              <a:t>Generierte</a:t>
            </a:r>
            <a:r>
              <a:rPr lang="en-GB" dirty="0"/>
              <a:t> </a:t>
            </a:r>
            <a:r>
              <a:rPr lang="en-GB" dirty="0" err="1"/>
              <a:t>Nachfrage</a:t>
            </a:r>
            <a:r>
              <a:rPr lang="en-GB" dirty="0"/>
              <a:t> pro </a:t>
            </a:r>
            <a:r>
              <a:rPr lang="en-GB" dirty="0" err="1"/>
              <a:t>Zeitschritt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16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8E602F-1D2C-6D41-9148-5B629A05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99542"/>
            <a:ext cx="7306518" cy="40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0C416-6830-674F-B24A-A7AC9295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Verhältnis Autofahrer / Tankstelle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D740AD-21E3-0F46-B1D3-608F28B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8DDAE8-F0C0-B346-BB5E-A22E926D71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b="1" dirty="0"/>
              <a:t>Implementierung</a:t>
            </a:r>
          </a:p>
          <a:p>
            <a:endParaRPr lang="de-DE" b="1" dirty="0"/>
          </a:p>
          <a:p>
            <a:endParaRPr lang="de-DE" dirty="0"/>
          </a:p>
          <a:p>
            <a:endParaRPr lang="de-DE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5A40E9-3C11-5542-9AE2-394E2E6D6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8064" y="1023938"/>
            <a:ext cx="3745111" cy="3779837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verbrauchen 1 – 2 Einheiten pro Tick (Stunde)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legen pro Tick 3 Schritte zurück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realitätsnah, da Verbrauch zu niedrig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Dafür </a:t>
            </a:r>
            <a:r>
              <a:rPr lang="de-DE" b="1" dirty="0"/>
              <a:t>bessere Darstellung</a:t>
            </a:r>
            <a:r>
              <a:rPr lang="de-DE" dirty="0"/>
              <a:t> auf Karte während der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700FCF-A6C9-AA4E-B31B-9BCD573F5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"/>
          <a:stretch/>
        </p:blipFill>
        <p:spPr>
          <a:xfrm>
            <a:off x="251519" y="1707654"/>
            <a:ext cx="4302876" cy="2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9244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3200" b="0" dirty="0"/>
              <a:t>Implementierung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11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/>
              <a:t>Coupon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Agenten, die sich auf der Karte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bewegen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Agenten, mit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fester Position </a:t>
            </a:r>
            <a:r>
              <a:rPr lang="de-DE" dirty="0"/>
              <a:t>auf der Karte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48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04854"/>
              </p:ext>
            </p:extLst>
          </p:nvPr>
        </p:nvGraphicFramePr>
        <p:xfrm>
          <a:off x="1715492" y="729760"/>
          <a:ext cx="7177683" cy="161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#01 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Annahmen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#02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Konzeptionelles Modell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44125"/>
                  </a:ext>
                </a:extLst>
              </a:tr>
              <a:tr h="20726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#03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Modellvalidierung</a:t>
                      </a:r>
                      <a:endParaRPr lang="en-US" sz="1600" b="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#04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5" name="Group 100">
            <a:extLst>
              <a:ext uri="{FF2B5EF4-FFF2-40B4-BE49-F238E27FC236}">
                <a16:creationId xmlns:a16="http://schemas.microsoft.com/office/drawing/2014/main" id="{06A4E316-EADC-4D75-AFCF-EF4FA0C2CA0D}"/>
              </a:ext>
            </a:extLst>
          </p:cNvPr>
          <p:cNvGrpSpPr/>
          <p:nvPr/>
        </p:nvGrpSpPr>
        <p:grpSpPr>
          <a:xfrm>
            <a:off x="5004048" y="2571750"/>
            <a:ext cx="3537960" cy="2571750"/>
            <a:chOff x="761283" y="4599062"/>
            <a:chExt cx="10259860" cy="9116938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93C4E75B-5063-4193-B074-1C4E06D6CBA3}"/>
                </a:ext>
              </a:extLst>
            </p:cNvPr>
            <p:cNvGrpSpPr/>
            <p:nvPr/>
          </p:nvGrpSpPr>
          <p:grpSpPr>
            <a:xfrm>
              <a:off x="761283" y="4599062"/>
              <a:ext cx="10259860" cy="7374889"/>
              <a:chOff x="7062070" y="4599062"/>
              <a:chExt cx="10259860" cy="7374889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4BE1E1B5-E8C7-4744-A0E8-F779563AAD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088901" y="5132184"/>
                <a:ext cx="1268606" cy="1098968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FA26E99A-7D90-45FF-8F64-7087E8ED7C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9879" y="5785839"/>
                <a:ext cx="883479" cy="81961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ECC26C0E-DC7D-449D-A036-5C7B5D8A3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7252" y="6608262"/>
                <a:ext cx="1189426" cy="1254600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4" name="Freeform 34">
                <a:extLst>
                  <a:ext uri="{FF2B5EF4-FFF2-40B4-BE49-F238E27FC236}">
                    <a16:creationId xmlns:a16="http://schemas.microsoft.com/office/drawing/2014/main" id="{C6E67A7E-3076-4400-86CB-3161748C7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5451" y="9033045"/>
                <a:ext cx="717911" cy="963051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44A794B-634C-4D6D-9C1C-055449C33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21099" y="10063190"/>
                <a:ext cx="989435" cy="933848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B11B7B27-0007-46B3-B16D-0C0648AF6C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40789" y="7235554"/>
                <a:ext cx="813130" cy="948648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grpSp>
            <p:nvGrpSpPr>
              <p:cNvPr id="17" name="Group 10">
                <a:extLst>
                  <a:ext uri="{FF2B5EF4-FFF2-40B4-BE49-F238E27FC236}">
                    <a16:creationId xmlns:a16="http://schemas.microsoft.com/office/drawing/2014/main" id="{4B68868D-B095-4122-8A93-D9F5F42E573F}"/>
                  </a:ext>
                </a:extLst>
              </p:cNvPr>
              <p:cNvGrpSpPr/>
              <p:nvPr/>
            </p:nvGrpSpPr>
            <p:grpSpPr>
              <a:xfrm>
                <a:off x="7062070" y="4599062"/>
                <a:ext cx="10259860" cy="7374889"/>
                <a:chOff x="3045707" y="1437005"/>
                <a:chExt cx="6100586" cy="4385162"/>
              </a:xfrm>
              <a:solidFill>
                <a:schemeClr val="tx1">
                  <a:alpha val="50000"/>
                </a:schemeClr>
              </a:solidFill>
            </p:grpSpPr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27942B28-D346-40B7-9365-918019E147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83606" y="4152950"/>
                  <a:ext cx="217641" cy="25391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F2C226AB-6D8D-4AD2-8A6B-E10D0828DD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45217" y="3502854"/>
                  <a:ext cx="367683" cy="347026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0" name="Freeform 37">
                  <a:extLst>
                    <a:ext uri="{FF2B5EF4-FFF2-40B4-BE49-F238E27FC236}">
                      <a16:creationId xmlns:a16="http://schemas.microsoft.com/office/drawing/2014/main" id="{04F0850C-B59B-4537-93D7-A61035A06A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16469" y="2448523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02AD4332-8C23-43D1-A75E-2659F6BF0C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5511" y="2392623"/>
                  <a:ext cx="286836" cy="270722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E02EB2B9-E604-4AB2-8D5B-D80D15FC7F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3387" y="2708024"/>
                  <a:ext cx="310690" cy="310690"/>
                </a:xfrm>
                <a:custGeom>
                  <a:avLst/>
                  <a:gdLst>
                    <a:gd name="T0" fmla="*/ 0 w 66"/>
                    <a:gd name="T1" fmla="*/ 33 h 66"/>
                    <a:gd name="T2" fmla="*/ 66 w 66"/>
                    <a:gd name="T3" fmla="*/ 33 h 66"/>
                    <a:gd name="T4" fmla="*/ 50 w 66"/>
                    <a:gd name="T5" fmla="*/ 32 h 66"/>
                    <a:gd name="T6" fmla="*/ 63 w 66"/>
                    <a:gd name="T7" fmla="*/ 32 h 66"/>
                    <a:gd name="T8" fmla="*/ 48 w 66"/>
                    <a:gd name="T9" fmla="*/ 32 h 66"/>
                    <a:gd name="T10" fmla="*/ 34 w 66"/>
                    <a:gd name="T11" fmla="*/ 18 h 66"/>
                    <a:gd name="T12" fmla="*/ 48 w 66"/>
                    <a:gd name="T13" fmla="*/ 32 h 66"/>
                    <a:gd name="T14" fmla="*/ 34 w 66"/>
                    <a:gd name="T15" fmla="*/ 3 h 66"/>
                    <a:gd name="T16" fmla="*/ 34 w 66"/>
                    <a:gd name="T17" fmla="*/ 16 h 66"/>
                    <a:gd name="T18" fmla="*/ 20 w 66"/>
                    <a:gd name="T19" fmla="*/ 18 h 66"/>
                    <a:gd name="T20" fmla="*/ 32 w 66"/>
                    <a:gd name="T21" fmla="*/ 16 h 66"/>
                    <a:gd name="T22" fmla="*/ 32 w 66"/>
                    <a:gd name="T23" fmla="*/ 32 h 66"/>
                    <a:gd name="T24" fmla="*/ 19 w 66"/>
                    <a:gd name="T25" fmla="*/ 20 h 66"/>
                    <a:gd name="T26" fmla="*/ 16 w 66"/>
                    <a:gd name="T27" fmla="*/ 32 h 66"/>
                    <a:gd name="T28" fmla="*/ 17 w 66"/>
                    <a:gd name="T29" fmla="*/ 21 h 66"/>
                    <a:gd name="T30" fmla="*/ 16 w 66"/>
                    <a:gd name="T31" fmla="*/ 34 h 66"/>
                    <a:gd name="T32" fmla="*/ 3 w 66"/>
                    <a:gd name="T33" fmla="*/ 34 h 66"/>
                    <a:gd name="T34" fmla="*/ 18 w 66"/>
                    <a:gd name="T35" fmla="*/ 34 h 66"/>
                    <a:gd name="T36" fmla="*/ 32 w 66"/>
                    <a:gd name="T37" fmla="*/ 48 h 66"/>
                    <a:gd name="T38" fmla="*/ 18 w 66"/>
                    <a:gd name="T39" fmla="*/ 34 h 66"/>
                    <a:gd name="T40" fmla="*/ 32 w 66"/>
                    <a:gd name="T41" fmla="*/ 63 h 66"/>
                    <a:gd name="T42" fmla="*/ 32 w 66"/>
                    <a:gd name="T43" fmla="*/ 50 h 66"/>
                    <a:gd name="T44" fmla="*/ 46 w 66"/>
                    <a:gd name="T45" fmla="*/ 49 h 66"/>
                    <a:gd name="T46" fmla="*/ 34 w 66"/>
                    <a:gd name="T47" fmla="*/ 50 h 66"/>
                    <a:gd name="T48" fmla="*/ 34 w 66"/>
                    <a:gd name="T49" fmla="*/ 34 h 66"/>
                    <a:gd name="T50" fmla="*/ 46 w 66"/>
                    <a:gd name="T51" fmla="*/ 47 h 66"/>
                    <a:gd name="T52" fmla="*/ 50 w 66"/>
                    <a:gd name="T53" fmla="*/ 34 h 66"/>
                    <a:gd name="T54" fmla="*/ 48 w 66"/>
                    <a:gd name="T55" fmla="*/ 46 h 66"/>
                    <a:gd name="T56" fmla="*/ 48 w 66"/>
                    <a:gd name="T57" fmla="*/ 18 h 66"/>
                    <a:gd name="T58" fmla="*/ 62 w 66"/>
                    <a:gd name="T59" fmla="*/ 26 h 66"/>
                    <a:gd name="T60" fmla="*/ 18 w 66"/>
                    <a:gd name="T61" fmla="*/ 18 h 66"/>
                    <a:gd name="T62" fmla="*/ 26 w 66"/>
                    <a:gd name="T63" fmla="*/ 4 h 66"/>
                    <a:gd name="T64" fmla="*/ 18 w 66"/>
                    <a:gd name="T65" fmla="*/ 48 h 66"/>
                    <a:gd name="T66" fmla="*/ 4 w 66"/>
                    <a:gd name="T67" fmla="*/ 40 h 66"/>
                    <a:gd name="T68" fmla="*/ 48 w 66"/>
                    <a:gd name="T69" fmla="*/ 48 h 66"/>
                    <a:gd name="T70" fmla="*/ 40 w 66"/>
                    <a:gd name="T71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51"/>
                        <a:pt x="15" y="66"/>
                        <a:pt x="33" y="66"/>
                      </a:cubicBezTo>
                      <a:cubicBezTo>
                        <a:pt x="51" y="66"/>
                        <a:pt x="66" y="51"/>
                        <a:pt x="66" y="33"/>
                      </a:cubicBezTo>
                      <a:cubicBezTo>
                        <a:pt x="66" y="15"/>
                        <a:pt x="51" y="0"/>
                        <a:pt x="33" y="0"/>
                      </a:cubicBezTo>
                      <a:close/>
                      <a:moveTo>
                        <a:pt x="50" y="32"/>
                      </a:moveTo>
                      <a:cubicBezTo>
                        <a:pt x="50" y="28"/>
                        <a:pt x="49" y="24"/>
                        <a:pt x="48" y="21"/>
                      </a:cubicBezTo>
                      <a:cubicBezTo>
                        <a:pt x="56" y="23"/>
                        <a:pt x="62" y="27"/>
                        <a:pt x="63" y="32"/>
                      </a:cubicBezTo>
                      <a:lnTo>
                        <a:pt x="50" y="32"/>
                      </a:lnTo>
                      <a:close/>
                      <a:moveTo>
                        <a:pt x="48" y="32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8" y="18"/>
                        <a:pt x="42" y="19"/>
                        <a:pt x="46" y="20"/>
                      </a:cubicBezTo>
                      <a:cubicBezTo>
                        <a:pt x="47" y="24"/>
                        <a:pt x="48" y="28"/>
                        <a:pt x="48" y="32"/>
                      </a:cubicBezTo>
                      <a:close/>
                      <a:moveTo>
                        <a:pt x="34" y="16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9" y="4"/>
                        <a:pt x="43" y="10"/>
                        <a:pt x="46" y="18"/>
                      </a:cubicBezTo>
                      <a:cubicBezTo>
                        <a:pt x="42" y="17"/>
                        <a:pt x="38" y="16"/>
                        <a:pt x="34" y="16"/>
                      </a:cubicBezTo>
                      <a:close/>
                      <a:moveTo>
                        <a:pt x="32" y="16"/>
                      </a:moveTo>
                      <a:cubicBezTo>
                        <a:pt x="28" y="16"/>
                        <a:pt x="24" y="17"/>
                        <a:pt x="20" y="18"/>
                      </a:cubicBezTo>
                      <a:cubicBezTo>
                        <a:pt x="22" y="10"/>
                        <a:pt x="27" y="4"/>
                        <a:pt x="32" y="3"/>
                      </a:cubicBezTo>
                      <a:lnTo>
                        <a:pt x="32" y="16"/>
                      </a:lnTo>
                      <a:close/>
                      <a:moveTo>
                        <a:pt x="32" y="18"/>
                      </a:move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23" y="19"/>
                        <a:pt x="27" y="18"/>
                        <a:pt x="32" y="18"/>
                      </a:cubicBezTo>
                      <a:close/>
                      <a:moveTo>
                        <a:pt x="16" y="32"/>
                      </a:move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4" y="27"/>
                        <a:pt x="9" y="23"/>
                        <a:pt x="17" y="21"/>
                      </a:cubicBezTo>
                      <a:cubicBezTo>
                        <a:pt x="16" y="24"/>
                        <a:pt x="16" y="28"/>
                        <a:pt x="16" y="32"/>
                      </a:cubicBezTo>
                      <a:close/>
                      <a:moveTo>
                        <a:pt x="16" y="34"/>
                      </a:moveTo>
                      <a:cubicBezTo>
                        <a:pt x="16" y="38"/>
                        <a:pt x="16" y="42"/>
                        <a:pt x="17" y="46"/>
                      </a:cubicBezTo>
                      <a:cubicBezTo>
                        <a:pt x="9" y="44"/>
                        <a:pt x="4" y="39"/>
                        <a:pt x="3" y="34"/>
                      </a:cubicBezTo>
                      <a:lnTo>
                        <a:pt x="16" y="34"/>
                      </a:lnTo>
                      <a:close/>
                      <a:moveTo>
                        <a:pt x="18" y="34"/>
                      </a:move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48"/>
                        <a:pt x="23" y="48"/>
                        <a:pt x="19" y="47"/>
                      </a:cubicBezTo>
                      <a:cubicBezTo>
                        <a:pt x="18" y="43"/>
                        <a:pt x="18" y="39"/>
                        <a:pt x="18" y="34"/>
                      </a:cubicBezTo>
                      <a:close/>
                      <a:moveTo>
                        <a:pt x="32" y="50"/>
                      </a:move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27" y="62"/>
                        <a:pt x="22" y="57"/>
                        <a:pt x="20" y="49"/>
                      </a:cubicBezTo>
                      <a:cubicBezTo>
                        <a:pt x="24" y="50"/>
                        <a:pt x="28" y="50"/>
                        <a:pt x="32" y="50"/>
                      </a:cubicBezTo>
                      <a:close/>
                      <a:moveTo>
                        <a:pt x="34" y="50"/>
                      </a:moveTo>
                      <a:cubicBezTo>
                        <a:pt x="38" y="50"/>
                        <a:pt x="42" y="50"/>
                        <a:pt x="46" y="49"/>
                      </a:cubicBezTo>
                      <a:cubicBezTo>
                        <a:pt x="43" y="57"/>
                        <a:pt x="39" y="62"/>
                        <a:pt x="34" y="63"/>
                      </a:cubicBezTo>
                      <a:lnTo>
                        <a:pt x="34" y="50"/>
                      </a:lnTo>
                      <a:close/>
                      <a:moveTo>
                        <a:pt x="34" y="48"/>
                      </a:move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cubicBezTo>
                        <a:pt x="48" y="39"/>
                        <a:pt x="47" y="43"/>
                        <a:pt x="46" y="47"/>
                      </a:cubicBezTo>
                      <a:cubicBezTo>
                        <a:pt x="42" y="48"/>
                        <a:pt x="38" y="48"/>
                        <a:pt x="34" y="48"/>
                      </a:cubicBezTo>
                      <a:close/>
                      <a:moveTo>
                        <a:pt x="50" y="34"/>
                      </a:move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2" y="39"/>
                        <a:pt x="56" y="44"/>
                        <a:pt x="48" y="46"/>
                      </a:cubicBezTo>
                      <a:cubicBezTo>
                        <a:pt x="49" y="42"/>
                        <a:pt x="50" y="38"/>
                        <a:pt x="50" y="34"/>
                      </a:cubicBezTo>
                      <a:close/>
                      <a:moveTo>
                        <a:pt x="48" y="18"/>
                      </a:moveTo>
                      <a:cubicBezTo>
                        <a:pt x="46" y="12"/>
                        <a:pt x="43" y="7"/>
                        <a:pt x="40" y="4"/>
                      </a:cubicBezTo>
                      <a:cubicBezTo>
                        <a:pt x="51" y="7"/>
                        <a:pt x="59" y="15"/>
                        <a:pt x="62" y="26"/>
                      </a:cubicBezTo>
                      <a:cubicBezTo>
                        <a:pt x="59" y="23"/>
                        <a:pt x="54" y="20"/>
                        <a:pt x="48" y="18"/>
                      </a:cubicBezTo>
                      <a:close/>
                      <a:moveTo>
                        <a:pt x="18" y="18"/>
                      </a:moveTo>
                      <a:cubicBezTo>
                        <a:pt x="12" y="20"/>
                        <a:pt x="7" y="23"/>
                        <a:pt x="4" y="26"/>
                      </a:cubicBezTo>
                      <a:cubicBezTo>
                        <a:pt x="6" y="15"/>
                        <a:pt x="15" y="7"/>
                        <a:pt x="26" y="4"/>
                      </a:cubicBezTo>
                      <a:cubicBezTo>
                        <a:pt x="22" y="7"/>
                        <a:pt x="19" y="12"/>
                        <a:pt x="18" y="18"/>
                      </a:cubicBezTo>
                      <a:close/>
                      <a:moveTo>
                        <a:pt x="18" y="48"/>
                      </a:moveTo>
                      <a:cubicBezTo>
                        <a:pt x="19" y="55"/>
                        <a:pt x="22" y="59"/>
                        <a:pt x="26" y="62"/>
                      </a:cubicBezTo>
                      <a:cubicBezTo>
                        <a:pt x="15" y="60"/>
                        <a:pt x="6" y="51"/>
                        <a:pt x="4" y="40"/>
                      </a:cubicBezTo>
                      <a:cubicBezTo>
                        <a:pt x="7" y="44"/>
                        <a:pt x="12" y="47"/>
                        <a:pt x="18" y="48"/>
                      </a:cubicBezTo>
                      <a:close/>
                      <a:moveTo>
                        <a:pt x="48" y="48"/>
                      </a:moveTo>
                      <a:cubicBezTo>
                        <a:pt x="54" y="47"/>
                        <a:pt x="59" y="44"/>
                        <a:pt x="62" y="40"/>
                      </a:cubicBezTo>
                      <a:cubicBezTo>
                        <a:pt x="59" y="51"/>
                        <a:pt x="51" y="60"/>
                        <a:pt x="40" y="62"/>
                      </a:cubicBezTo>
                      <a:cubicBezTo>
                        <a:pt x="43" y="59"/>
                        <a:pt x="46" y="55"/>
                        <a:pt x="48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EDAAA6CB-2BB3-4C3C-A0CD-D61E75261B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0224" y="2078940"/>
                  <a:ext cx="210345" cy="231919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id="{3B26EA46-9074-483D-AB10-CF55F49178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52290" y="3398908"/>
                  <a:ext cx="332018" cy="387354"/>
                </a:xfrm>
                <a:custGeom>
                  <a:avLst/>
                  <a:gdLst>
                    <a:gd name="T0" fmla="*/ 18 w 58"/>
                    <a:gd name="T1" fmla="*/ 37 h 68"/>
                    <a:gd name="T2" fmla="*/ 17 w 58"/>
                    <a:gd name="T3" fmla="*/ 31 h 68"/>
                    <a:gd name="T4" fmla="*/ 40 w 58"/>
                    <a:gd name="T5" fmla="*/ 16 h 68"/>
                    <a:gd name="T6" fmla="*/ 17 w 58"/>
                    <a:gd name="T7" fmla="*/ 30 h 68"/>
                    <a:gd name="T8" fmla="*/ 44 w 58"/>
                    <a:gd name="T9" fmla="*/ 18 h 68"/>
                    <a:gd name="T10" fmla="*/ 17 w 58"/>
                    <a:gd name="T11" fmla="*/ 23 h 68"/>
                    <a:gd name="T12" fmla="*/ 30 w 58"/>
                    <a:gd name="T13" fmla="*/ 16 h 68"/>
                    <a:gd name="T14" fmla="*/ 14 w 58"/>
                    <a:gd name="T15" fmla="*/ 21 h 68"/>
                    <a:gd name="T16" fmla="*/ 34 w 58"/>
                    <a:gd name="T17" fmla="*/ 66 h 68"/>
                    <a:gd name="T18" fmla="*/ 28 w 58"/>
                    <a:gd name="T19" fmla="*/ 68 h 68"/>
                    <a:gd name="T20" fmla="*/ 20 w 58"/>
                    <a:gd name="T21" fmla="*/ 62 h 68"/>
                    <a:gd name="T22" fmla="*/ 23 w 58"/>
                    <a:gd name="T23" fmla="*/ 50 h 68"/>
                    <a:gd name="T24" fmla="*/ 17 w 58"/>
                    <a:gd name="T25" fmla="*/ 44 h 68"/>
                    <a:gd name="T26" fmla="*/ 40 w 58"/>
                    <a:gd name="T27" fmla="*/ 30 h 68"/>
                    <a:gd name="T28" fmla="*/ 25 w 58"/>
                    <a:gd name="T29" fmla="*/ 41 h 68"/>
                    <a:gd name="T30" fmla="*/ 29 w 58"/>
                    <a:gd name="T31" fmla="*/ 50 h 68"/>
                    <a:gd name="T32" fmla="*/ 40 w 58"/>
                    <a:gd name="T33" fmla="*/ 39 h 68"/>
                    <a:gd name="T34" fmla="*/ 35 w 58"/>
                    <a:gd name="T35" fmla="*/ 50 h 68"/>
                    <a:gd name="T36" fmla="*/ 34 w 58"/>
                    <a:gd name="T37" fmla="*/ 52 h 68"/>
                    <a:gd name="T38" fmla="*/ 33 w 58"/>
                    <a:gd name="T39" fmla="*/ 52 h 68"/>
                    <a:gd name="T40" fmla="*/ 28 w 58"/>
                    <a:gd name="T41" fmla="*/ 52 h 68"/>
                    <a:gd name="T42" fmla="*/ 22 w 58"/>
                    <a:gd name="T43" fmla="*/ 54 h 68"/>
                    <a:gd name="T44" fmla="*/ 25 w 58"/>
                    <a:gd name="T45" fmla="*/ 64 h 68"/>
                    <a:gd name="T46" fmla="*/ 36 w 58"/>
                    <a:gd name="T47" fmla="*/ 62 h 68"/>
                    <a:gd name="T48" fmla="*/ 39 w 58"/>
                    <a:gd name="T49" fmla="*/ 9 h 68"/>
                    <a:gd name="T50" fmla="*/ 41 w 58"/>
                    <a:gd name="T51" fmla="*/ 10 h 68"/>
                    <a:gd name="T52" fmla="*/ 42 w 58"/>
                    <a:gd name="T53" fmla="*/ 4 h 68"/>
                    <a:gd name="T54" fmla="*/ 15 w 58"/>
                    <a:gd name="T55" fmla="*/ 54 h 68"/>
                    <a:gd name="T56" fmla="*/ 19 w 58"/>
                    <a:gd name="T57" fmla="*/ 49 h 68"/>
                    <a:gd name="T58" fmla="*/ 48 w 58"/>
                    <a:gd name="T59" fmla="*/ 19 h 68"/>
                    <a:gd name="T60" fmla="*/ 54 w 58"/>
                    <a:gd name="T61" fmla="*/ 14 h 68"/>
                    <a:gd name="T62" fmla="*/ 47 w 58"/>
                    <a:gd name="T63" fmla="*/ 18 h 68"/>
                    <a:gd name="T64" fmla="*/ 4 w 58"/>
                    <a:gd name="T65" fmla="*/ 42 h 68"/>
                    <a:gd name="T66" fmla="*/ 5 w 58"/>
                    <a:gd name="T67" fmla="*/ 44 h 68"/>
                    <a:gd name="T68" fmla="*/ 9 w 58"/>
                    <a:gd name="T69" fmla="*/ 39 h 68"/>
                    <a:gd name="T70" fmla="*/ 50 w 58"/>
                    <a:gd name="T71" fmla="*/ 29 h 68"/>
                    <a:gd name="T72" fmla="*/ 58 w 58"/>
                    <a:gd name="T73" fmla="*/ 29 h 68"/>
                    <a:gd name="T74" fmla="*/ 7 w 58"/>
                    <a:gd name="T75" fmla="*/ 28 h 68"/>
                    <a:gd name="T76" fmla="*/ 1 w 58"/>
                    <a:gd name="T77" fmla="*/ 30 h 68"/>
                    <a:gd name="T78" fmla="*/ 49 w 58"/>
                    <a:gd name="T79" fmla="*/ 39 h 68"/>
                    <a:gd name="T80" fmla="*/ 53 w 58"/>
                    <a:gd name="T81" fmla="*/ 44 h 68"/>
                    <a:gd name="T82" fmla="*/ 54 w 58"/>
                    <a:gd name="T83" fmla="*/ 42 h 68"/>
                    <a:gd name="T84" fmla="*/ 4 w 58"/>
                    <a:gd name="T85" fmla="*/ 14 h 68"/>
                    <a:gd name="T86" fmla="*/ 10 w 58"/>
                    <a:gd name="T87" fmla="*/ 19 h 68"/>
                    <a:gd name="T88" fmla="*/ 5 w 58"/>
                    <a:gd name="T89" fmla="*/ 14 h 68"/>
                    <a:gd name="T90" fmla="*/ 39 w 58"/>
                    <a:gd name="T91" fmla="*/ 49 h 68"/>
                    <a:gd name="T92" fmla="*/ 44 w 58"/>
                    <a:gd name="T93" fmla="*/ 54 h 68"/>
                    <a:gd name="T94" fmla="*/ 17 w 58"/>
                    <a:gd name="T95" fmla="*/ 10 h 68"/>
                    <a:gd name="T96" fmla="*/ 19 w 58"/>
                    <a:gd name="T97" fmla="*/ 9 h 68"/>
                    <a:gd name="T98" fmla="*/ 14 w 58"/>
                    <a:gd name="T99" fmla="*/ 5 h 68"/>
                    <a:gd name="T100" fmla="*/ 30 w 58"/>
                    <a:gd name="T101" fmla="*/ 7 h 68"/>
                    <a:gd name="T102" fmla="*/ 28 w 58"/>
                    <a:gd name="T103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8" h="68">
                      <a:moveTo>
                        <a:pt x="44" y="25"/>
                      </a:moveTo>
                      <a:cubicBezTo>
                        <a:pt x="44" y="26"/>
                        <a:pt x="42" y="28"/>
                        <a:pt x="41" y="28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8" y="37"/>
                        <a:pt x="17" y="37"/>
                        <a:pt x="17" y="37"/>
                      </a:cubicBezTo>
                      <a:cubicBezTo>
                        <a:pt x="15" y="37"/>
                        <a:pt x="14" y="36"/>
                        <a:pt x="14" y="35"/>
                      </a:cubicBezTo>
                      <a:cubicBezTo>
                        <a:pt x="14" y="33"/>
                        <a:pt x="16" y="32"/>
                        <a:pt x="17" y="31"/>
                      </a:cubicBezTo>
                      <a:cubicBezTo>
                        <a:pt x="40" y="23"/>
                        <a:pt x="40" y="23"/>
                        <a:pt x="40" y="23"/>
                      </a:cubicBezTo>
                      <a:cubicBezTo>
                        <a:pt x="42" y="22"/>
                        <a:pt x="44" y="23"/>
                        <a:pt x="44" y="25"/>
                      </a:cubicBezTo>
                      <a:close/>
                      <a:moveTo>
                        <a:pt x="40" y="16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6" y="25"/>
                        <a:pt x="14" y="26"/>
                        <a:pt x="14" y="28"/>
                      </a:cubicBezTo>
                      <a:cubicBezTo>
                        <a:pt x="14" y="29"/>
                        <a:pt x="15" y="30"/>
                        <a:pt x="17" y="30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21"/>
                        <a:pt x="44" y="19"/>
                        <a:pt x="44" y="18"/>
                      </a:cubicBezTo>
                      <a:cubicBezTo>
                        <a:pt x="44" y="16"/>
                        <a:pt x="42" y="15"/>
                        <a:pt x="40" y="16"/>
                      </a:cubicBezTo>
                      <a:close/>
                      <a:moveTo>
                        <a:pt x="14" y="21"/>
                      </a:moveTo>
                      <a:cubicBezTo>
                        <a:pt x="14" y="22"/>
                        <a:pt x="15" y="23"/>
                        <a:pt x="17" y="23"/>
                      </a:cubicBezTo>
                      <a:cubicBezTo>
                        <a:pt x="17" y="23"/>
                        <a:pt x="18" y="23"/>
                        <a:pt x="18" y="23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9" y="19"/>
                        <a:pt x="30" y="17"/>
                        <a:pt x="30" y="16"/>
                      </a:cubicBezTo>
                      <a:cubicBezTo>
                        <a:pt x="30" y="14"/>
                        <a:pt x="28" y="13"/>
                        <a:pt x="26" y="14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6" y="18"/>
                        <a:pt x="14" y="19"/>
                        <a:pt x="14" y="21"/>
                      </a:cubicBezTo>
                      <a:close/>
                      <a:moveTo>
                        <a:pt x="38" y="54"/>
                      </a:move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38" y="64"/>
                        <a:pt x="36" y="66"/>
                        <a:pt x="34" y="66"/>
                      </a:cubicBezTo>
                      <a:cubicBezTo>
                        <a:pt x="33" y="66"/>
                        <a:pt x="33" y="66"/>
                        <a:pt x="33" y="66"/>
                      </a:cubicBezTo>
                      <a:cubicBezTo>
                        <a:pt x="33" y="67"/>
                        <a:pt x="32" y="68"/>
                        <a:pt x="30" y="68"/>
                      </a:cubicBez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26" y="68"/>
                        <a:pt x="25" y="67"/>
                        <a:pt x="25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2" y="66"/>
                        <a:pt x="20" y="64"/>
                        <a:pt x="20" y="62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2"/>
                        <a:pt x="22" y="51"/>
                        <a:pt x="23" y="50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47"/>
                        <a:pt x="21" y="44"/>
                        <a:pt x="20" y="43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5" y="44"/>
                        <a:pt x="14" y="43"/>
                        <a:pt x="14" y="42"/>
                      </a:cubicBezTo>
                      <a:cubicBezTo>
                        <a:pt x="14" y="40"/>
                        <a:pt x="16" y="39"/>
                        <a:pt x="17" y="38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2" y="29"/>
                        <a:pt x="44" y="30"/>
                        <a:pt x="44" y="32"/>
                      </a:cubicBezTo>
                      <a:cubicBezTo>
                        <a:pt x="44" y="33"/>
                        <a:pt x="42" y="35"/>
                        <a:pt x="41" y="36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7" y="43"/>
                        <a:pt x="29" y="46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43"/>
                        <a:pt x="36" y="38"/>
                        <a:pt x="37" y="38"/>
                      </a:cubicBezTo>
                      <a:cubicBezTo>
                        <a:pt x="38" y="37"/>
                        <a:pt x="39" y="38"/>
                        <a:pt x="40" y="39"/>
                      </a:cubicBezTo>
                      <a:cubicBezTo>
                        <a:pt x="41" y="40"/>
                        <a:pt x="41" y="42"/>
                        <a:pt x="39" y="43"/>
                      </a:cubicBezTo>
                      <a:cubicBezTo>
                        <a:pt x="39" y="43"/>
                        <a:pt x="35" y="46"/>
                        <a:pt x="35" y="50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6" y="51"/>
                        <a:pt x="38" y="52"/>
                        <a:pt x="38" y="54"/>
                      </a:cubicBezTo>
                      <a:close/>
                      <a:moveTo>
                        <a:pt x="36" y="54"/>
                      </a:moveTo>
                      <a:cubicBezTo>
                        <a:pt x="36" y="53"/>
                        <a:pt x="35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3" y="52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28" y="52"/>
                        <a:pt x="28" y="52"/>
                        <a:pt x="28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3" y="52"/>
                        <a:pt x="22" y="53"/>
                        <a:pt x="22" y="54"/>
                      </a:cubicBezTo>
                      <a:cubicBezTo>
                        <a:pt x="22" y="62"/>
                        <a:pt x="22" y="62"/>
                        <a:pt x="22" y="62"/>
                      </a:cubicBezTo>
                      <a:cubicBezTo>
                        <a:pt x="22" y="63"/>
                        <a:pt x="23" y="64"/>
                        <a:pt x="24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4" y="64"/>
                        <a:pt x="34" y="64"/>
                        <a:pt x="34" y="64"/>
                      </a:cubicBezTo>
                      <a:cubicBezTo>
                        <a:pt x="35" y="64"/>
                        <a:pt x="36" y="63"/>
                        <a:pt x="36" y="62"/>
                      </a:cubicBezTo>
                      <a:lnTo>
                        <a:pt x="36" y="54"/>
                      </a:lnTo>
                      <a:close/>
                      <a:moveTo>
                        <a:pt x="42" y="4"/>
                      </a:move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10"/>
                        <a:pt x="39" y="10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0" y="11"/>
                        <a:pt x="41" y="11"/>
                        <a:pt x="41" y="10"/>
                      </a:cubicBez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4" y="5"/>
                        <a:pt x="44" y="4"/>
                        <a:pt x="44" y="4"/>
                      </a:cubicBezTo>
                      <a:cubicBezTo>
                        <a:pt x="43" y="4"/>
                        <a:pt x="42" y="4"/>
                        <a:pt x="42" y="4"/>
                      </a:cubicBezTo>
                      <a:close/>
                      <a:moveTo>
                        <a:pt x="17" y="48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5" y="54"/>
                        <a:pt x="16" y="54"/>
                        <a:pt x="16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8"/>
                        <a:pt x="19" y="47"/>
                        <a:pt x="18" y="47"/>
                      </a:cubicBezTo>
                      <a:cubicBezTo>
                        <a:pt x="18" y="47"/>
                        <a:pt x="17" y="47"/>
                        <a:pt x="17" y="48"/>
                      </a:cubicBezTo>
                      <a:close/>
                      <a:moveTo>
                        <a:pt x="48" y="19"/>
                      </a:moveTo>
                      <a:cubicBezTo>
                        <a:pt x="48" y="19"/>
                        <a:pt x="48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6"/>
                        <a:pt x="54" y="15"/>
                        <a:pt x="54" y="14"/>
                      </a:cubicBezTo>
                      <a:cubicBezTo>
                        <a:pt x="54" y="14"/>
                        <a:pt x="53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7" y="18"/>
                      </a:cubicBezTo>
                      <a:cubicBezTo>
                        <a:pt x="47" y="19"/>
                        <a:pt x="48" y="19"/>
                        <a:pt x="48" y="19"/>
                      </a:cubicBezTo>
                      <a:close/>
                      <a:moveTo>
                        <a:pt x="9" y="39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4" y="44"/>
                        <a:pt x="5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1"/>
                        <a:pt x="11" y="40"/>
                        <a:pt x="11" y="40"/>
                      </a:cubicBezTo>
                      <a:cubicBezTo>
                        <a:pt x="10" y="39"/>
                        <a:pt x="10" y="39"/>
                        <a:pt x="9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30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30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7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0"/>
                        <a:pt x="0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8" y="30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7" y="40"/>
                      </a:cubicBezTo>
                      <a:cubicBezTo>
                        <a:pt x="47" y="40"/>
                        <a:pt x="47" y="41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4" y="43"/>
                        <a:pt x="54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5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0" y="17"/>
                      </a:cubicBezTo>
                      <a:lnTo>
                        <a:pt x="5" y="14"/>
                      </a:lnTo>
                      <a:close/>
                      <a:moveTo>
                        <a:pt x="41" y="48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9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2" y="54"/>
                        <a:pt x="43" y="54"/>
                        <a:pt x="43" y="54"/>
                      </a:cubicBezTo>
                      <a:cubicBezTo>
                        <a:pt x="43" y="54"/>
                        <a:pt x="43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8"/>
                      </a:lnTo>
                      <a:close/>
                      <a:moveTo>
                        <a:pt x="17" y="10"/>
                      </a:moveTo>
                      <a:cubicBezTo>
                        <a:pt x="17" y="11"/>
                        <a:pt x="18" y="11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8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8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id="{7B86259C-7269-4C67-85F8-A94E4F5D5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02590" y="3548096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id="{B98AD2CD-9C83-450F-B3EE-8A2D545987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60755" y="1437005"/>
                  <a:ext cx="499264" cy="422907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7" name="Freeform 62">
                  <a:extLst>
                    <a:ext uri="{FF2B5EF4-FFF2-40B4-BE49-F238E27FC236}">
                      <a16:creationId xmlns:a16="http://schemas.microsoft.com/office/drawing/2014/main" id="{474E3ED3-FC7C-423B-8BBE-9947954CD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70746" y="1930749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8" name="Freeform 52">
                  <a:extLst>
                    <a:ext uri="{FF2B5EF4-FFF2-40B4-BE49-F238E27FC236}">
                      <a16:creationId xmlns:a16="http://schemas.microsoft.com/office/drawing/2014/main" id="{F052EB8A-B097-4680-A3DD-BDA27AD88C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0523" y="3450281"/>
                  <a:ext cx="306095" cy="28798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9" name="Freeform 85">
                  <a:extLst>
                    <a:ext uri="{FF2B5EF4-FFF2-40B4-BE49-F238E27FC236}">
                      <a16:creationId xmlns:a16="http://schemas.microsoft.com/office/drawing/2014/main" id="{2DEE6E2C-F91A-4BBA-B09A-651442C5DA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908" y="2516452"/>
                  <a:ext cx="337527" cy="253644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0" name="Freeform 28">
                  <a:extLst>
                    <a:ext uri="{FF2B5EF4-FFF2-40B4-BE49-F238E27FC236}">
                      <a16:creationId xmlns:a16="http://schemas.microsoft.com/office/drawing/2014/main" id="{454D3207-5603-4C9E-A89C-84DFDCFCAF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7416" y="3912724"/>
                  <a:ext cx="399647" cy="324286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1" name="Freeform 15">
                  <a:extLst>
                    <a:ext uri="{FF2B5EF4-FFF2-40B4-BE49-F238E27FC236}">
                      <a16:creationId xmlns:a16="http://schemas.microsoft.com/office/drawing/2014/main" id="{66E1D55A-B245-424F-B4B6-668A2E9BD7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0165" y="3107567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2" name="Freeform 15">
                  <a:extLst>
                    <a:ext uri="{FF2B5EF4-FFF2-40B4-BE49-F238E27FC236}">
                      <a16:creationId xmlns:a16="http://schemas.microsoft.com/office/drawing/2014/main" id="{4E03D020-39E5-4905-8C8E-9BB1CD244E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13482" y="4480515"/>
                  <a:ext cx="376270" cy="268493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3" name="Freeform 26">
                  <a:extLst>
                    <a:ext uri="{FF2B5EF4-FFF2-40B4-BE49-F238E27FC236}">
                      <a16:creationId xmlns:a16="http://schemas.microsoft.com/office/drawing/2014/main" id="{F236D8BA-4671-49AF-9DC8-C041A75E7C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8222" y="2271782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4" name="Freeform 27">
                  <a:extLst>
                    <a:ext uri="{FF2B5EF4-FFF2-40B4-BE49-F238E27FC236}">
                      <a16:creationId xmlns:a16="http://schemas.microsoft.com/office/drawing/2014/main" id="{5FCE5E09-DF17-4ED1-A3C5-FF8E789FC4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51851" y="2089846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F38BDC71-A2F9-4A0E-BD69-BA059B2ACB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559" y="1717795"/>
                  <a:ext cx="315706" cy="348087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6" name="Freeform 62">
                  <a:extLst>
                    <a:ext uri="{FF2B5EF4-FFF2-40B4-BE49-F238E27FC236}">
                      <a16:creationId xmlns:a16="http://schemas.microsoft.com/office/drawing/2014/main" id="{8B6C7BC5-42C2-41EE-9AE4-8EEA1026AB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5182" y="3543823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7" name="Freeform 15">
                  <a:extLst>
                    <a:ext uri="{FF2B5EF4-FFF2-40B4-BE49-F238E27FC236}">
                      <a16:creationId xmlns:a16="http://schemas.microsoft.com/office/drawing/2014/main" id="{335823C5-5563-489B-8C74-5D31E1ACD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59828" y="2887534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D4784CD5-C12C-4D7C-B54F-1A13D94E88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1839" y="2896569"/>
                  <a:ext cx="331940" cy="38726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9" name="Freeform 32">
                  <a:extLst>
                    <a:ext uri="{FF2B5EF4-FFF2-40B4-BE49-F238E27FC236}">
                      <a16:creationId xmlns:a16="http://schemas.microsoft.com/office/drawing/2014/main" id="{CE750E46-DAE7-4530-9B08-2DA0CD3D54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01010" y="4288055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0" name="Freeform 41">
                  <a:extLst>
                    <a:ext uri="{FF2B5EF4-FFF2-40B4-BE49-F238E27FC236}">
                      <a16:creationId xmlns:a16="http://schemas.microsoft.com/office/drawing/2014/main" id="{FBE10CB7-EE17-4042-A0B3-892397F3A8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2332" y="2034995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1" name="Freeform 41">
                  <a:extLst>
                    <a:ext uri="{FF2B5EF4-FFF2-40B4-BE49-F238E27FC236}">
                      <a16:creationId xmlns:a16="http://schemas.microsoft.com/office/drawing/2014/main" id="{D90F5BC2-0095-472B-84F6-069A499778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19804" y="5173856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C2529A0F-6E8A-41CB-B8F4-1E5AB8227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24" y="4675976"/>
                  <a:ext cx="315253" cy="315255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148FD96D-E12E-4F35-8E92-46D17E830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4968" y="3698332"/>
                  <a:ext cx="280525" cy="327280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4" name="Freeform 37">
                  <a:extLst>
                    <a:ext uri="{FF2B5EF4-FFF2-40B4-BE49-F238E27FC236}">
                      <a16:creationId xmlns:a16="http://schemas.microsoft.com/office/drawing/2014/main" id="{E2619EA5-CED7-4C19-8E5F-10DBC58B02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06314" y="4096824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5" name="Freeform 38">
                  <a:extLst>
                    <a:ext uri="{FF2B5EF4-FFF2-40B4-BE49-F238E27FC236}">
                      <a16:creationId xmlns:a16="http://schemas.microsoft.com/office/drawing/2014/main" id="{53B40B10-D0EB-463C-9EB1-4748EE36CF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3878" y="1667655"/>
                  <a:ext cx="301451" cy="291404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6" name="Freeform 36">
                  <a:extLst>
                    <a:ext uri="{FF2B5EF4-FFF2-40B4-BE49-F238E27FC236}">
                      <a16:creationId xmlns:a16="http://schemas.microsoft.com/office/drawing/2014/main" id="{4CD2D83A-6453-49FA-85DD-9586FA7D33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20392" y="3824677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7" name="Freeform 36">
                  <a:extLst>
                    <a:ext uri="{FF2B5EF4-FFF2-40B4-BE49-F238E27FC236}">
                      <a16:creationId xmlns:a16="http://schemas.microsoft.com/office/drawing/2014/main" id="{89E1028B-8414-4EE9-8E7A-A16ECA51EA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30273" y="2777288"/>
                  <a:ext cx="265777" cy="265779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8" name="Freeform 31">
                  <a:extLst>
                    <a:ext uri="{FF2B5EF4-FFF2-40B4-BE49-F238E27FC236}">
                      <a16:creationId xmlns:a16="http://schemas.microsoft.com/office/drawing/2014/main" id="{AB3C338D-0605-4A72-BF23-82C050F8F1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18709" y="4208219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9" name="Freeform 32">
                  <a:extLst>
                    <a:ext uri="{FF2B5EF4-FFF2-40B4-BE49-F238E27FC236}">
                      <a16:creationId xmlns:a16="http://schemas.microsoft.com/office/drawing/2014/main" id="{FFD22090-A441-4604-84B8-3A30732665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05404" y="3395343"/>
                  <a:ext cx="397375" cy="443694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0" name="Freeform 33">
                  <a:extLst>
                    <a:ext uri="{FF2B5EF4-FFF2-40B4-BE49-F238E27FC236}">
                      <a16:creationId xmlns:a16="http://schemas.microsoft.com/office/drawing/2014/main" id="{5A132696-52B7-40B0-A22A-64F63FEC4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5707" y="2808932"/>
                  <a:ext cx="382175" cy="391496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1" name="Freeform 35">
                  <a:extLst>
                    <a:ext uri="{FF2B5EF4-FFF2-40B4-BE49-F238E27FC236}">
                      <a16:creationId xmlns:a16="http://schemas.microsoft.com/office/drawing/2014/main" id="{9CDBD983-B7C8-4639-BCBA-2E0C49AF44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3374" y="2511750"/>
                  <a:ext cx="346735" cy="331374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2" name="Freeform 36">
                  <a:extLst>
                    <a:ext uri="{FF2B5EF4-FFF2-40B4-BE49-F238E27FC236}">
                      <a16:creationId xmlns:a16="http://schemas.microsoft.com/office/drawing/2014/main" id="{3C0445F3-6A72-4189-B325-26264505BE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17564" y="5064957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3" name="Freeform 37">
                  <a:extLst>
                    <a:ext uri="{FF2B5EF4-FFF2-40B4-BE49-F238E27FC236}">
                      <a16:creationId xmlns:a16="http://schemas.microsoft.com/office/drawing/2014/main" id="{76D30DD8-3168-4DF2-89CB-D96A95D5B7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6050" y="2402795"/>
                  <a:ext cx="375466" cy="361207"/>
                </a:xfrm>
                <a:custGeom>
                  <a:avLst/>
                  <a:gdLst>
                    <a:gd name="T0" fmla="*/ 65 w 67"/>
                    <a:gd name="T1" fmla="*/ 41 h 64"/>
                    <a:gd name="T2" fmla="*/ 46 w 67"/>
                    <a:gd name="T3" fmla="*/ 41 h 64"/>
                    <a:gd name="T4" fmla="*/ 46 w 67"/>
                    <a:gd name="T5" fmla="*/ 34 h 64"/>
                    <a:gd name="T6" fmla="*/ 44 w 67"/>
                    <a:gd name="T7" fmla="*/ 32 h 64"/>
                    <a:gd name="T8" fmla="*/ 23 w 67"/>
                    <a:gd name="T9" fmla="*/ 32 h 64"/>
                    <a:gd name="T10" fmla="*/ 21 w 67"/>
                    <a:gd name="T11" fmla="*/ 34 h 64"/>
                    <a:gd name="T12" fmla="*/ 21 w 67"/>
                    <a:gd name="T13" fmla="*/ 47 h 64"/>
                    <a:gd name="T14" fmla="*/ 2 w 67"/>
                    <a:gd name="T15" fmla="*/ 47 h 64"/>
                    <a:gd name="T16" fmla="*/ 0 w 67"/>
                    <a:gd name="T17" fmla="*/ 49 h 64"/>
                    <a:gd name="T18" fmla="*/ 0 w 67"/>
                    <a:gd name="T19" fmla="*/ 62 h 64"/>
                    <a:gd name="T20" fmla="*/ 2 w 67"/>
                    <a:gd name="T21" fmla="*/ 64 h 64"/>
                    <a:gd name="T22" fmla="*/ 23 w 67"/>
                    <a:gd name="T23" fmla="*/ 64 h 64"/>
                    <a:gd name="T24" fmla="*/ 44 w 67"/>
                    <a:gd name="T25" fmla="*/ 64 h 64"/>
                    <a:gd name="T26" fmla="*/ 65 w 67"/>
                    <a:gd name="T27" fmla="*/ 64 h 64"/>
                    <a:gd name="T28" fmla="*/ 67 w 67"/>
                    <a:gd name="T29" fmla="*/ 62 h 64"/>
                    <a:gd name="T30" fmla="*/ 67 w 67"/>
                    <a:gd name="T31" fmla="*/ 43 h 64"/>
                    <a:gd name="T32" fmla="*/ 65 w 67"/>
                    <a:gd name="T33" fmla="*/ 41 h 64"/>
                    <a:gd name="T34" fmla="*/ 45 w 67"/>
                    <a:gd name="T35" fmla="*/ 61 h 64"/>
                    <a:gd name="T36" fmla="*/ 45 w 67"/>
                    <a:gd name="T37" fmla="*/ 44 h 64"/>
                    <a:gd name="T38" fmla="*/ 64 w 67"/>
                    <a:gd name="T39" fmla="*/ 44 h 64"/>
                    <a:gd name="T40" fmla="*/ 64 w 67"/>
                    <a:gd name="T41" fmla="*/ 61 h 64"/>
                    <a:gd name="T42" fmla="*/ 45 w 67"/>
                    <a:gd name="T43" fmla="*/ 61 h 64"/>
                    <a:gd name="T44" fmla="*/ 24 w 67"/>
                    <a:gd name="T45" fmla="*/ 49 h 64"/>
                    <a:gd name="T46" fmla="*/ 24 w 67"/>
                    <a:gd name="T47" fmla="*/ 35 h 64"/>
                    <a:gd name="T48" fmla="*/ 43 w 67"/>
                    <a:gd name="T49" fmla="*/ 35 h 64"/>
                    <a:gd name="T50" fmla="*/ 43 w 67"/>
                    <a:gd name="T51" fmla="*/ 43 h 64"/>
                    <a:gd name="T52" fmla="*/ 43 w 67"/>
                    <a:gd name="T53" fmla="*/ 61 h 64"/>
                    <a:gd name="T54" fmla="*/ 24 w 67"/>
                    <a:gd name="T55" fmla="*/ 61 h 64"/>
                    <a:gd name="T56" fmla="*/ 24 w 67"/>
                    <a:gd name="T57" fmla="*/ 49 h 64"/>
                    <a:gd name="T58" fmla="*/ 22 w 67"/>
                    <a:gd name="T59" fmla="*/ 61 h 64"/>
                    <a:gd name="T60" fmla="*/ 3 w 67"/>
                    <a:gd name="T61" fmla="*/ 61 h 64"/>
                    <a:gd name="T62" fmla="*/ 3 w 67"/>
                    <a:gd name="T63" fmla="*/ 50 h 64"/>
                    <a:gd name="T64" fmla="*/ 22 w 67"/>
                    <a:gd name="T65" fmla="*/ 50 h 64"/>
                    <a:gd name="T66" fmla="*/ 22 w 67"/>
                    <a:gd name="T67" fmla="*/ 61 h 64"/>
                    <a:gd name="T68" fmla="*/ 32 w 67"/>
                    <a:gd name="T69" fmla="*/ 20 h 64"/>
                    <a:gd name="T70" fmla="*/ 32 w 67"/>
                    <a:gd name="T71" fmla="*/ 9 h 64"/>
                    <a:gd name="T72" fmla="*/ 30 w 67"/>
                    <a:gd name="T73" fmla="*/ 10 h 64"/>
                    <a:gd name="T74" fmla="*/ 29 w 67"/>
                    <a:gd name="T75" fmla="*/ 10 h 64"/>
                    <a:gd name="T76" fmla="*/ 29 w 67"/>
                    <a:gd name="T77" fmla="*/ 9 h 64"/>
                    <a:gd name="T78" fmla="*/ 33 w 67"/>
                    <a:gd name="T79" fmla="*/ 6 h 64"/>
                    <a:gd name="T80" fmla="*/ 34 w 67"/>
                    <a:gd name="T81" fmla="*/ 6 h 64"/>
                    <a:gd name="T82" fmla="*/ 34 w 67"/>
                    <a:gd name="T83" fmla="*/ 7 h 64"/>
                    <a:gd name="T84" fmla="*/ 34 w 67"/>
                    <a:gd name="T85" fmla="*/ 20 h 64"/>
                    <a:gd name="T86" fmla="*/ 37 w 67"/>
                    <a:gd name="T87" fmla="*/ 20 h 64"/>
                    <a:gd name="T88" fmla="*/ 38 w 67"/>
                    <a:gd name="T89" fmla="*/ 21 h 64"/>
                    <a:gd name="T90" fmla="*/ 37 w 67"/>
                    <a:gd name="T91" fmla="*/ 22 h 64"/>
                    <a:gd name="T92" fmla="*/ 30 w 67"/>
                    <a:gd name="T93" fmla="*/ 22 h 64"/>
                    <a:gd name="T94" fmla="*/ 29 w 67"/>
                    <a:gd name="T95" fmla="*/ 21 h 64"/>
                    <a:gd name="T96" fmla="*/ 30 w 67"/>
                    <a:gd name="T97" fmla="*/ 20 h 64"/>
                    <a:gd name="T98" fmla="*/ 32 w 67"/>
                    <a:gd name="T99" fmla="*/ 20 h 64"/>
                    <a:gd name="T100" fmla="*/ 33 w 67"/>
                    <a:gd name="T101" fmla="*/ 28 h 64"/>
                    <a:gd name="T102" fmla="*/ 47 w 67"/>
                    <a:gd name="T103" fmla="*/ 14 h 64"/>
                    <a:gd name="T104" fmla="*/ 33 w 67"/>
                    <a:gd name="T105" fmla="*/ 0 h 64"/>
                    <a:gd name="T106" fmla="*/ 20 w 67"/>
                    <a:gd name="T107" fmla="*/ 14 h 64"/>
                    <a:gd name="T108" fmla="*/ 33 w 67"/>
                    <a:gd name="T109" fmla="*/ 28 h 64"/>
                    <a:gd name="T110" fmla="*/ 33 w 67"/>
                    <a:gd name="T111" fmla="*/ 3 h 64"/>
                    <a:gd name="T112" fmla="*/ 44 w 67"/>
                    <a:gd name="T113" fmla="*/ 14 h 64"/>
                    <a:gd name="T114" fmla="*/ 33 w 67"/>
                    <a:gd name="T115" fmla="*/ 25 h 64"/>
                    <a:gd name="T116" fmla="*/ 23 w 67"/>
                    <a:gd name="T117" fmla="*/ 14 h 64"/>
                    <a:gd name="T118" fmla="*/ 33 w 67"/>
                    <a:gd name="T119" fmla="*/ 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7" h="64">
                      <a:moveTo>
                        <a:pt x="65" y="41"/>
                      </a:move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2"/>
                        <a:pt x="45" y="32"/>
                        <a:pt x="44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2" y="32"/>
                        <a:pt x="21" y="32"/>
                        <a:pt x="21" y="34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1" y="47"/>
                        <a:pt x="0" y="48"/>
                        <a:pt x="0" y="4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3"/>
                        <a:pt x="1" y="64"/>
                        <a:pt x="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65" y="64"/>
                        <a:pt x="65" y="64"/>
                        <a:pt x="65" y="64"/>
                      </a:cubicBezTo>
                      <a:cubicBezTo>
                        <a:pt x="66" y="64"/>
                        <a:pt x="67" y="63"/>
                        <a:pt x="67" y="62"/>
                      </a:cubicBezTo>
                      <a:cubicBezTo>
                        <a:pt x="67" y="43"/>
                        <a:pt x="67" y="43"/>
                        <a:pt x="67" y="43"/>
                      </a:cubicBezTo>
                      <a:cubicBezTo>
                        <a:pt x="67" y="42"/>
                        <a:pt x="66" y="41"/>
                        <a:pt x="65" y="41"/>
                      </a:cubicBezTo>
                      <a:close/>
                      <a:moveTo>
                        <a:pt x="45" y="61"/>
                      </a:move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lnTo>
                        <a:pt x="45" y="61"/>
                      </a:lnTo>
                      <a:close/>
                      <a:moveTo>
                        <a:pt x="24" y="49"/>
                      </a:move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lnTo>
                        <a:pt x="24" y="49"/>
                      </a:lnTo>
                      <a:close/>
                      <a:moveTo>
                        <a:pt x="22" y="61"/>
                      </a:move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lnTo>
                        <a:pt x="22" y="61"/>
                      </a:lnTo>
                      <a:close/>
                      <a:moveTo>
                        <a:pt x="32" y="2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1"/>
                        <a:pt x="29" y="11"/>
                        <a:pt x="29" y="10"/>
                      </a:cubicBezTo>
                      <a:cubicBezTo>
                        <a:pt x="29" y="10"/>
                        <a:pt x="29" y="9"/>
                        <a:pt x="29" y="9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4" y="6"/>
                      </a:cubicBezTo>
                      <a:cubicBezTo>
                        <a:pt x="34" y="6"/>
                        <a:pt x="34" y="7"/>
                        <a:pt x="34" y="7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7" y="20"/>
                        <a:pt x="38" y="21"/>
                        <a:pt x="38" y="21"/>
                      </a:cubicBezTo>
                      <a:cubicBezTo>
                        <a:pt x="38" y="22"/>
                        <a:pt x="37" y="22"/>
                        <a:pt x="37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29" y="22"/>
                        <a:pt x="29" y="22"/>
                        <a:pt x="29" y="21"/>
                      </a:cubicBezTo>
                      <a:cubicBezTo>
                        <a:pt x="29" y="21"/>
                        <a:pt x="29" y="20"/>
                        <a:pt x="30" y="20"/>
                      </a:cubicBezTo>
                      <a:lnTo>
                        <a:pt x="32" y="20"/>
                      </a:lnTo>
                      <a:close/>
                      <a:moveTo>
                        <a:pt x="33" y="28"/>
                      </a:moveTo>
                      <a:cubicBezTo>
                        <a:pt x="41" y="28"/>
                        <a:pt x="47" y="22"/>
                        <a:pt x="47" y="14"/>
                      </a:cubicBezTo>
                      <a:cubicBezTo>
                        <a:pt x="47" y="7"/>
                        <a:pt x="41" y="0"/>
                        <a:pt x="33" y="0"/>
                      </a:cubicBezTo>
                      <a:cubicBezTo>
                        <a:pt x="26" y="0"/>
                        <a:pt x="20" y="7"/>
                        <a:pt x="20" y="14"/>
                      </a:cubicBezTo>
                      <a:cubicBezTo>
                        <a:pt x="20" y="22"/>
                        <a:pt x="26" y="28"/>
                        <a:pt x="33" y="28"/>
                      </a:cubicBezTo>
                      <a:close/>
                      <a:moveTo>
                        <a:pt x="33" y="3"/>
                      </a:moveTo>
                      <a:cubicBezTo>
                        <a:pt x="39" y="3"/>
                        <a:pt x="44" y="8"/>
                        <a:pt x="44" y="14"/>
                      </a:cubicBezTo>
                      <a:cubicBezTo>
                        <a:pt x="44" y="20"/>
                        <a:pt x="39" y="25"/>
                        <a:pt x="33" y="25"/>
                      </a:cubicBezTo>
                      <a:cubicBezTo>
                        <a:pt x="27" y="25"/>
                        <a:pt x="23" y="20"/>
                        <a:pt x="23" y="14"/>
                      </a:cubicBezTo>
                      <a:cubicBezTo>
                        <a:pt x="23" y="8"/>
                        <a:pt x="27" y="3"/>
                        <a:pt x="3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DA5D5239-B152-4388-9DC3-5D3763534F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7763" y="2460443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5" name="Freeform 14">
                  <a:extLst>
                    <a:ext uri="{FF2B5EF4-FFF2-40B4-BE49-F238E27FC236}">
                      <a16:creationId xmlns:a16="http://schemas.microsoft.com/office/drawing/2014/main" id="{76641C70-6DB5-4F94-9DAF-6585CDAC19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63686" y="3178272"/>
                  <a:ext cx="274883" cy="320698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6" name="Freeform 37">
                  <a:extLst>
                    <a:ext uri="{FF2B5EF4-FFF2-40B4-BE49-F238E27FC236}">
                      <a16:creationId xmlns:a16="http://schemas.microsoft.com/office/drawing/2014/main" id="{485A1053-5B90-439A-B22C-F97647B568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14022" y="3600012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7" name="Freeform 36">
                  <a:extLst>
                    <a:ext uri="{FF2B5EF4-FFF2-40B4-BE49-F238E27FC236}">
                      <a16:creationId xmlns:a16="http://schemas.microsoft.com/office/drawing/2014/main" id="{FEB801E2-D7C3-48A4-B82D-C90D85851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8623" y="3816332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8" name="Freeform 36">
                  <a:extLst>
                    <a:ext uri="{FF2B5EF4-FFF2-40B4-BE49-F238E27FC236}">
                      <a16:creationId xmlns:a16="http://schemas.microsoft.com/office/drawing/2014/main" id="{28499F64-E280-4777-9894-8CD8C72CE7D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31962" y="2574897"/>
                  <a:ext cx="232130" cy="232131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9" name="Freeform 36">
                  <a:extLst>
                    <a:ext uri="{FF2B5EF4-FFF2-40B4-BE49-F238E27FC236}">
                      <a16:creationId xmlns:a16="http://schemas.microsoft.com/office/drawing/2014/main" id="{F5BE4D9B-D7AB-4677-9907-D72EFF97E6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6266" y="2020116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0ADA43BC-8306-4514-8499-651839D78E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5448" y="5058781"/>
                  <a:ext cx="357647" cy="377244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1" name="Freeform 34">
                  <a:extLst>
                    <a:ext uri="{FF2B5EF4-FFF2-40B4-BE49-F238E27FC236}">
                      <a16:creationId xmlns:a16="http://schemas.microsoft.com/office/drawing/2014/main" id="{3617BD34-EEB0-45C1-9137-A32BBA18F6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22185" y="2726666"/>
                  <a:ext cx="270999" cy="363536"/>
                </a:xfrm>
                <a:custGeom>
                  <a:avLst/>
                  <a:gdLst>
                    <a:gd name="T0" fmla="*/ 13 w 52"/>
                    <a:gd name="T1" fmla="*/ 18 h 70"/>
                    <a:gd name="T2" fmla="*/ 12 w 52"/>
                    <a:gd name="T3" fmla="*/ 17 h 70"/>
                    <a:gd name="T4" fmla="*/ 11 w 52"/>
                    <a:gd name="T5" fmla="*/ 15 h 70"/>
                    <a:gd name="T6" fmla="*/ 51 w 52"/>
                    <a:gd name="T7" fmla="*/ 50 h 70"/>
                    <a:gd name="T8" fmla="*/ 49 w 52"/>
                    <a:gd name="T9" fmla="*/ 60 h 70"/>
                    <a:gd name="T10" fmla="*/ 51 w 52"/>
                    <a:gd name="T11" fmla="*/ 69 h 70"/>
                    <a:gd name="T12" fmla="*/ 0 w 52"/>
                    <a:gd name="T13" fmla="*/ 69 h 70"/>
                    <a:gd name="T14" fmla="*/ 1 w 52"/>
                    <a:gd name="T15" fmla="*/ 60 h 70"/>
                    <a:gd name="T16" fmla="*/ 4 w 52"/>
                    <a:gd name="T17" fmla="*/ 45 h 70"/>
                    <a:gd name="T18" fmla="*/ 19 w 52"/>
                    <a:gd name="T19" fmla="*/ 27 h 70"/>
                    <a:gd name="T20" fmla="*/ 15 w 52"/>
                    <a:gd name="T21" fmla="*/ 30 h 70"/>
                    <a:gd name="T22" fmla="*/ 10 w 52"/>
                    <a:gd name="T23" fmla="*/ 34 h 70"/>
                    <a:gd name="T24" fmla="*/ 2 w 52"/>
                    <a:gd name="T25" fmla="*/ 28 h 70"/>
                    <a:gd name="T26" fmla="*/ 8 w 52"/>
                    <a:gd name="T27" fmla="*/ 14 h 70"/>
                    <a:gd name="T28" fmla="*/ 13 w 52"/>
                    <a:gd name="T29" fmla="*/ 5 h 70"/>
                    <a:gd name="T30" fmla="*/ 12 w 52"/>
                    <a:gd name="T31" fmla="*/ 0 h 70"/>
                    <a:gd name="T32" fmla="*/ 12 w 52"/>
                    <a:gd name="T33" fmla="*/ 0 h 70"/>
                    <a:gd name="T34" fmla="*/ 14 w 52"/>
                    <a:gd name="T35" fmla="*/ 0 h 70"/>
                    <a:gd name="T36" fmla="*/ 43 w 52"/>
                    <a:gd name="T37" fmla="*/ 13 h 70"/>
                    <a:gd name="T38" fmla="*/ 51 w 52"/>
                    <a:gd name="T39" fmla="*/ 47 h 70"/>
                    <a:gd name="T40" fmla="*/ 2 w 52"/>
                    <a:gd name="T41" fmla="*/ 62 h 70"/>
                    <a:gd name="T42" fmla="*/ 48 w 52"/>
                    <a:gd name="T43" fmla="*/ 62 h 70"/>
                    <a:gd name="T44" fmla="*/ 2 w 52"/>
                    <a:gd name="T45" fmla="*/ 62 h 70"/>
                    <a:gd name="T46" fmla="*/ 6 w 52"/>
                    <a:gd name="T47" fmla="*/ 56 h 70"/>
                    <a:gd name="T48" fmla="*/ 44 w 52"/>
                    <a:gd name="T49" fmla="*/ 60 h 70"/>
                    <a:gd name="T50" fmla="*/ 12 w 52"/>
                    <a:gd name="T51" fmla="*/ 41 h 70"/>
                    <a:gd name="T52" fmla="*/ 6 w 52"/>
                    <a:gd name="T53" fmla="*/ 54 h 70"/>
                    <a:gd name="T54" fmla="*/ 15 w 52"/>
                    <a:gd name="T55" fmla="*/ 42 h 70"/>
                    <a:gd name="T56" fmla="*/ 12 w 52"/>
                    <a:gd name="T57" fmla="*/ 48 h 70"/>
                    <a:gd name="T58" fmla="*/ 41 w 52"/>
                    <a:gd name="T59" fmla="*/ 54 h 70"/>
                    <a:gd name="T60" fmla="*/ 39 w 52"/>
                    <a:gd name="T61" fmla="*/ 17 h 70"/>
                    <a:gd name="T62" fmla="*/ 22 w 52"/>
                    <a:gd name="T63" fmla="*/ 6 h 70"/>
                    <a:gd name="T64" fmla="*/ 20 w 52"/>
                    <a:gd name="T65" fmla="*/ 5 h 70"/>
                    <a:gd name="T66" fmla="*/ 18 w 52"/>
                    <a:gd name="T67" fmla="*/ 4 h 70"/>
                    <a:gd name="T68" fmla="*/ 19 w 52"/>
                    <a:gd name="T69" fmla="*/ 7 h 70"/>
                    <a:gd name="T70" fmla="*/ 17 w 52"/>
                    <a:gd name="T71" fmla="*/ 8 h 70"/>
                    <a:gd name="T72" fmla="*/ 11 w 52"/>
                    <a:gd name="T73" fmla="*/ 14 h 70"/>
                    <a:gd name="T74" fmla="*/ 4 w 52"/>
                    <a:gd name="T75" fmla="*/ 28 h 70"/>
                    <a:gd name="T76" fmla="*/ 10 w 52"/>
                    <a:gd name="T77" fmla="*/ 31 h 70"/>
                    <a:gd name="T78" fmla="*/ 16 w 52"/>
                    <a:gd name="T79" fmla="*/ 25 h 70"/>
                    <a:gd name="T80" fmla="*/ 21 w 52"/>
                    <a:gd name="T81" fmla="*/ 25 h 70"/>
                    <a:gd name="T82" fmla="*/ 30 w 52"/>
                    <a:gd name="T83" fmla="*/ 19 h 70"/>
                    <a:gd name="T84" fmla="*/ 44 w 52"/>
                    <a:gd name="T85" fmla="*/ 36 h 70"/>
                    <a:gd name="T86" fmla="*/ 40 w 52"/>
                    <a:gd name="T87" fmla="*/ 16 h 70"/>
                    <a:gd name="T88" fmla="*/ 43 w 52"/>
                    <a:gd name="T89" fmla="*/ 53 h 70"/>
                    <a:gd name="T90" fmla="*/ 44 w 52"/>
                    <a:gd name="T91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2" h="70">
                      <a:moveTo>
                        <a:pt x="16" y="14"/>
                      </a:move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9"/>
                        <a:pt x="13" y="19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18"/>
                        <a:pt x="11" y="18"/>
                        <a:pt x="12" y="17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1" y="17"/>
                        <a:pt x="10" y="17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6" y="14"/>
                        <a:pt x="16" y="14"/>
                      </a:cubicBezTo>
                      <a:close/>
                      <a:moveTo>
                        <a:pt x="51" y="50"/>
                      </a:move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8" y="55"/>
                        <a:pt x="49" y="56"/>
                        <a:pt x="49" y="58"/>
                      </a:cubicBezTo>
                      <a:cubicBezTo>
                        <a:pt x="49" y="59"/>
                        <a:pt x="49" y="59"/>
                        <a:pt x="49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0" y="60"/>
                        <a:pt x="51" y="60"/>
                        <a:pt x="51" y="61"/>
                      </a:cubicBezTo>
                      <a:cubicBezTo>
                        <a:pt x="51" y="69"/>
                        <a:pt x="51" y="69"/>
                        <a:pt x="51" y="69"/>
                      </a:cubicBezTo>
                      <a:cubicBezTo>
                        <a:pt x="51" y="69"/>
                        <a:pt x="50" y="70"/>
                        <a:pt x="49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0" y="70"/>
                        <a:pt x="0" y="69"/>
                        <a:pt x="0" y="6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0"/>
                        <a:pt x="0" y="60"/>
                        <a:pt x="1" y="60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1" y="59"/>
                        <a:pt x="1" y="59"/>
                        <a:pt x="1" y="58"/>
                      </a:cubicBezTo>
                      <a:cubicBezTo>
                        <a:pt x="1" y="57"/>
                        <a:pt x="2" y="55"/>
                        <a:pt x="3" y="54"/>
                      </a:cubicBezTo>
                      <a:cubicBezTo>
                        <a:pt x="3" y="53"/>
                        <a:pt x="2" y="49"/>
                        <a:pt x="4" y="45"/>
                      </a:cubicBezTo>
                      <a:cubicBezTo>
                        <a:pt x="5" y="43"/>
                        <a:pt x="8" y="41"/>
                        <a:pt x="11" y="39"/>
                      </a:cubicBezTo>
                      <a:cubicBezTo>
                        <a:pt x="13" y="37"/>
                        <a:pt x="16" y="35"/>
                        <a:pt x="18" y="33"/>
                      </a:cubicBezTo>
                      <a:cubicBezTo>
                        <a:pt x="19" y="31"/>
                        <a:pt x="19" y="29"/>
                        <a:pt x="19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8" y="27"/>
                        <a:pt x="17" y="27"/>
                        <a:pt x="16" y="27"/>
                      </a:cubicBezTo>
                      <a:cubicBezTo>
                        <a:pt x="16" y="27"/>
                        <a:pt x="15" y="28"/>
                        <a:pt x="15" y="30"/>
                      </a:cubicBezTo>
                      <a:cubicBezTo>
                        <a:pt x="14" y="31"/>
                        <a:pt x="14" y="32"/>
                        <a:pt x="13" y="32"/>
                      </a:cubicBezTo>
                      <a:cubicBezTo>
                        <a:pt x="13" y="33"/>
                        <a:pt x="12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2"/>
                        <a:pt x="6" y="32"/>
                        <a:pt x="5" y="31"/>
                      </a:cubicBezTo>
                      <a:cubicBezTo>
                        <a:pt x="4" y="31"/>
                        <a:pt x="2" y="30"/>
                        <a:pt x="2" y="28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25"/>
                        <a:pt x="2" y="23"/>
                        <a:pt x="4" y="20"/>
                      </a:cubicBezTo>
                      <a:cubicBezTo>
                        <a:pt x="7" y="17"/>
                        <a:pt x="8" y="15"/>
                        <a:pt x="8" y="14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9" y="12"/>
                        <a:pt x="14" y="6"/>
                      </a:cubicBezTo>
                      <a:cubicBezTo>
                        <a:pt x="14" y="6"/>
                        <a:pt x="14" y="5"/>
                        <a:pt x="13" y="5"/>
                      </a:cubicBezTo>
                      <a:cubicBezTo>
                        <a:pt x="13" y="4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8" y="1"/>
                        <a:pt x="20" y="2"/>
                      </a:cubicBezTo>
                      <a:cubicBezTo>
                        <a:pt x="21" y="2"/>
                        <a:pt x="23" y="2"/>
                        <a:pt x="24" y="2"/>
                      </a:cubicBezTo>
                      <a:cubicBezTo>
                        <a:pt x="30" y="2"/>
                        <a:pt x="37" y="4"/>
                        <a:pt x="43" y="13"/>
                      </a:cubicBezTo>
                      <a:cubicBezTo>
                        <a:pt x="48" y="22"/>
                        <a:pt x="47" y="30"/>
                        <a:pt x="47" y="36"/>
                      </a:cubicBezTo>
                      <a:cubicBezTo>
                        <a:pt x="47" y="39"/>
                        <a:pt x="46" y="41"/>
                        <a:pt x="47" y="42"/>
                      </a:cubicBezTo>
                      <a:cubicBezTo>
                        <a:pt x="48" y="45"/>
                        <a:pt x="51" y="47"/>
                        <a:pt x="51" y="4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9"/>
                        <a:pt x="52" y="49"/>
                        <a:pt x="51" y="50"/>
                      </a:cubicBezTo>
                      <a:close/>
                      <a:moveTo>
                        <a:pt x="2" y="62"/>
                      </a:moveTo>
                      <a:cubicBezTo>
                        <a:pt x="2" y="68"/>
                        <a:pt x="2" y="68"/>
                        <a:pt x="2" y="68"/>
                      </a:cubicBezTo>
                      <a:cubicBezTo>
                        <a:pt x="48" y="68"/>
                        <a:pt x="48" y="68"/>
                        <a:pt x="48" y="68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4" y="62"/>
                        <a:pt x="44" y="62"/>
                        <a:pt x="44" y="62"/>
                      </a:cubicBezTo>
                      <a:cubicBezTo>
                        <a:pt x="6" y="62"/>
                        <a:pt x="6" y="62"/>
                        <a:pt x="6" y="62"/>
                      </a:cubicBezTo>
                      <a:lnTo>
                        <a:pt x="2" y="62"/>
                      </a:lnTo>
                      <a:close/>
                      <a:moveTo>
                        <a:pt x="47" y="58"/>
                      </a:moveTo>
                      <a:cubicBezTo>
                        <a:pt x="47" y="57"/>
                        <a:pt x="46" y="56"/>
                        <a:pt x="44" y="56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4" y="56"/>
                        <a:pt x="3" y="57"/>
                        <a:pt x="3" y="58"/>
                      </a:cubicBezTo>
                      <a:cubicBezTo>
                        <a:pt x="3" y="59"/>
                        <a:pt x="4" y="60"/>
                        <a:pt x="6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6" y="60"/>
                        <a:pt x="47" y="59"/>
                        <a:pt x="47" y="58"/>
                      </a:cubicBezTo>
                      <a:close/>
                      <a:moveTo>
                        <a:pt x="20" y="34"/>
                      </a:moveTo>
                      <a:cubicBezTo>
                        <a:pt x="18" y="36"/>
                        <a:pt x="15" y="39"/>
                        <a:pt x="12" y="41"/>
                      </a:cubicBezTo>
                      <a:cubicBezTo>
                        <a:pt x="10" y="43"/>
                        <a:pt x="7" y="45"/>
                        <a:pt x="7" y="46"/>
                      </a:cubicBezTo>
                      <a:cubicBezTo>
                        <a:pt x="4" y="50"/>
                        <a:pt x="6" y="54"/>
                        <a:pt x="6" y="54"/>
                      </a:cubicBezTo>
                      <a:cubicBezTo>
                        <a:pt x="6" y="54"/>
                        <a:pt x="6" y="54"/>
                        <a:pt x="6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3"/>
                        <a:pt x="8" y="49"/>
                        <a:pt x="10" y="46"/>
                      </a:cubicBezTo>
                      <a:cubicBezTo>
                        <a:pt x="13" y="44"/>
                        <a:pt x="15" y="42"/>
                        <a:pt x="15" y="42"/>
                      </a:cubicBezTo>
                      <a:cubicBezTo>
                        <a:pt x="16" y="42"/>
                        <a:pt x="16" y="42"/>
                        <a:pt x="17" y="43"/>
                      </a:cubicBezTo>
                      <a:cubicBezTo>
                        <a:pt x="17" y="43"/>
                        <a:pt x="17" y="44"/>
                        <a:pt x="16" y="44"/>
                      </a:cubicBezTo>
                      <a:cubicBezTo>
                        <a:pt x="16" y="44"/>
                        <a:pt x="14" y="46"/>
                        <a:pt x="12" y="48"/>
                      </a:cubicBezTo>
                      <a:cubicBezTo>
                        <a:pt x="10" y="50"/>
                        <a:pt x="10" y="54"/>
                        <a:pt x="1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41" y="53"/>
                        <a:pt x="39" y="49"/>
                        <a:pt x="39" y="45"/>
                      </a:cubicBezTo>
                      <a:cubicBezTo>
                        <a:pt x="39" y="44"/>
                        <a:pt x="39" y="42"/>
                        <a:pt x="40" y="40"/>
                      </a:cubicBezTo>
                      <a:cubicBezTo>
                        <a:pt x="40" y="35"/>
                        <a:pt x="42" y="26"/>
                        <a:pt x="39" y="17"/>
                      </a:cubicBezTo>
                      <a:cubicBezTo>
                        <a:pt x="35" y="7"/>
                        <a:pt x="26" y="6"/>
                        <a:pt x="23" y="6"/>
                      </a:cubicBezTo>
                      <a:cubicBezTo>
                        <a:pt x="23" y="6"/>
                        <a:pt x="22" y="7"/>
                        <a:pt x="22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0" y="6"/>
                        <a:pt x="20" y="5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4"/>
                        <a:pt x="17" y="3"/>
                        <a:pt x="16" y="3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6" y="7"/>
                      </a:cubicBezTo>
                      <a:cubicBezTo>
                        <a:pt x="14" y="10"/>
                        <a:pt x="11" y="13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0" y="15"/>
                        <a:pt x="10" y="18"/>
                        <a:pt x="6" y="22"/>
                      </a:cubicBezTo>
                      <a:cubicBezTo>
                        <a:pt x="4" y="24"/>
                        <a:pt x="4" y="26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8"/>
                        <a:pt x="5" y="29"/>
                        <a:pt x="6" y="29"/>
                      </a:cubicBezTo>
                      <a:cubicBezTo>
                        <a:pt x="7" y="30"/>
                        <a:pt x="8" y="30"/>
                        <a:pt x="9" y="31"/>
                      </a:cubicBezTo>
                      <a:cubicBezTo>
                        <a:pt x="9" y="31"/>
                        <a:pt x="10" y="31"/>
                        <a:pt x="10" y="31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2" y="30"/>
                        <a:pt x="12" y="30"/>
                        <a:pt x="12" y="29"/>
                      </a:cubicBezTo>
                      <a:cubicBezTo>
                        <a:pt x="13" y="27"/>
                        <a:pt x="14" y="24"/>
                        <a:pt x="16" y="25"/>
                      </a:cubicBezTo>
                      <a:cubicBezTo>
                        <a:pt x="18" y="25"/>
                        <a:pt x="19" y="25"/>
                        <a:pt x="20" y="25"/>
                      </a:cubicBezTo>
                      <a:cubicBezTo>
                        <a:pt x="20" y="25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1" y="25"/>
                      </a:cubicBezTo>
                      <a:cubicBezTo>
                        <a:pt x="26" y="24"/>
                        <a:pt x="27" y="19"/>
                        <a:pt x="28" y="19"/>
                      </a:cubicBezTo>
                      <a:cubicBezTo>
                        <a:pt x="28" y="18"/>
                        <a:pt x="28" y="18"/>
                        <a:pt x="29" y="18"/>
                      </a:cubicBezTo>
                      <a:cubicBezTo>
                        <a:pt x="29" y="18"/>
                        <a:pt x="30" y="19"/>
                        <a:pt x="30" y="19"/>
                      </a:cubicBezTo>
                      <a:cubicBezTo>
                        <a:pt x="29" y="19"/>
                        <a:pt x="28" y="25"/>
                        <a:pt x="22" y="27"/>
                      </a:cubicBezTo>
                      <a:cubicBezTo>
                        <a:pt x="22" y="29"/>
                        <a:pt x="21" y="32"/>
                        <a:pt x="20" y="34"/>
                      </a:cubicBezTo>
                      <a:close/>
                      <a:moveTo>
                        <a:pt x="44" y="36"/>
                      </a:moveTo>
                      <a:cubicBezTo>
                        <a:pt x="45" y="30"/>
                        <a:pt x="45" y="22"/>
                        <a:pt x="40" y="14"/>
                      </a:cubicBezTo>
                      <a:cubicBezTo>
                        <a:pt x="37" y="8"/>
                        <a:pt x="32" y="6"/>
                        <a:pt x="28" y="5"/>
                      </a:cubicBezTo>
                      <a:cubicBezTo>
                        <a:pt x="33" y="6"/>
                        <a:pt x="38" y="9"/>
                        <a:pt x="40" y="16"/>
                      </a:cubicBezTo>
                      <a:cubicBezTo>
                        <a:pt x="44" y="26"/>
                        <a:pt x="42" y="35"/>
                        <a:pt x="42" y="41"/>
                      </a:cubicBezTo>
                      <a:cubicBezTo>
                        <a:pt x="41" y="42"/>
                        <a:pt x="41" y="44"/>
                        <a:pt x="41" y="45"/>
                      </a:cubicBezTo>
                      <a:cubicBezTo>
                        <a:pt x="41" y="48"/>
                        <a:pt x="42" y="51"/>
                        <a:pt x="43" y="53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7"/>
                        <a:pt x="46" y="45"/>
                        <a:pt x="45" y="43"/>
                      </a:cubicBezTo>
                      <a:cubicBezTo>
                        <a:pt x="44" y="41"/>
                        <a:pt x="44" y="39"/>
                        <a:pt x="4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2" name="Freeform 33">
                  <a:extLst>
                    <a:ext uri="{FF2B5EF4-FFF2-40B4-BE49-F238E27FC236}">
                      <a16:creationId xmlns:a16="http://schemas.microsoft.com/office/drawing/2014/main" id="{035D77AD-50FF-4ED0-B4E8-44A483FEC2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7408" y="3040466"/>
                  <a:ext cx="239605" cy="245450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DB31A6D5-4B1A-4CB3-87C4-19741FBB7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7377" y="3109171"/>
                  <a:ext cx="290845" cy="316321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4" name="Freeform 85">
                  <a:extLst>
                    <a:ext uri="{FF2B5EF4-FFF2-40B4-BE49-F238E27FC236}">
                      <a16:creationId xmlns:a16="http://schemas.microsoft.com/office/drawing/2014/main" id="{F4471422-54A8-4D8E-AC9F-B6DC6518D7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0994" y="2348196"/>
                  <a:ext cx="250919" cy="188560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5" name="Freeform 24">
                  <a:extLst>
                    <a:ext uri="{FF2B5EF4-FFF2-40B4-BE49-F238E27FC236}">
                      <a16:creationId xmlns:a16="http://schemas.microsoft.com/office/drawing/2014/main" id="{165B0632-F8D3-4608-B9C9-A70BD5DB3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48915" y="1566049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6" name="Freeform 30">
                  <a:extLst>
                    <a:ext uri="{FF2B5EF4-FFF2-40B4-BE49-F238E27FC236}">
                      <a16:creationId xmlns:a16="http://schemas.microsoft.com/office/drawing/2014/main" id="{1170AD8B-6C7B-48F3-99F3-93545076D1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47268" y="5467123"/>
                  <a:ext cx="299883" cy="284634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7" name="Freeform 32">
                  <a:extLst>
                    <a:ext uri="{FF2B5EF4-FFF2-40B4-BE49-F238E27FC236}">
                      <a16:creationId xmlns:a16="http://schemas.microsoft.com/office/drawing/2014/main" id="{8AEBC463-B568-40E3-9554-29568E776F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43052" y="5474730"/>
                  <a:ext cx="311167" cy="347437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8" name="Freeform 41">
                  <a:extLst>
                    <a:ext uri="{FF2B5EF4-FFF2-40B4-BE49-F238E27FC236}">
                      <a16:creationId xmlns:a16="http://schemas.microsoft.com/office/drawing/2014/main" id="{63EC30C3-0712-414C-BE62-DC217BB93F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6374" y="3481429"/>
                  <a:ext cx="328520" cy="317570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9" name="Freeform 17">
                  <a:extLst>
                    <a:ext uri="{FF2B5EF4-FFF2-40B4-BE49-F238E27FC236}">
                      <a16:creationId xmlns:a16="http://schemas.microsoft.com/office/drawing/2014/main" id="{D77EA4DE-C3D0-49A7-9598-7EB80D2B8D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70782" y="4215532"/>
                  <a:ext cx="353973" cy="299836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0" name="Freeform 52">
                  <a:extLst>
                    <a:ext uri="{FF2B5EF4-FFF2-40B4-BE49-F238E27FC236}">
                      <a16:creationId xmlns:a16="http://schemas.microsoft.com/office/drawing/2014/main" id="{C2CB82EA-E006-4C9E-9F46-3129D54E2A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14484" y="4462722"/>
                  <a:ext cx="427572" cy="40227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1" name="Freeform 36">
                  <a:extLst>
                    <a:ext uri="{FF2B5EF4-FFF2-40B4-BE49-F238E27FC236}">
                      <a16:creationId xmlns:a16="http://schemas.microsoft.com/office/drawing/2014/main" id="{3EE1C15D-BA2A-4FFF-9497-3D71F84490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26142" y="3331001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98ECC636-5355-4326-B430-C4AFB64E79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55996" y="1632312"/>
                  <a:ext cx="288083" cy="303868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3" name="Freeform 54">
                  <a:extLst>
                    <a:ext uri="{FF2B5EF4-FFF2-40B4-BE49-F238E27FC236}">
                      <a16:creationId xmlns:a16="http://schemas.microsoft.com/office/drawing/2014/main" id="{477081D1-D80D-418F-8344-27AF2CE9F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1165" y="5149532"/>
                  <a:ext cx="329105" cy="382276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4" name="Freeform 55">
                  <a:extLst>
                    <a:ext uri="{FF2B5EF4-FFF2-40B4-BE49-F238E27FC236}">
                      <a16:creationId xmlns:a16="http://schemas.microsoft.com/office/drawing/2014/main" id="{78E25EED-10CE-441A-8C14-EE4C6352C4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06238" y="3947425"/>
                  <a:ext cx="340055" cy="372752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5" name="Freeform 55">
                  <a:extLst>
                    <a:ext uri="{FF2B5EF4-FFF2-40B4-BE49-F238E27FC236}">
                      <a16:creationId xmlns:a16="http://schemas.microsoft.com/office/drawing/2014/main" id="{C041961C-217B-4E54-936E-912C916E45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2898" y="1953683"/>
                  <a:ext cx="268115" cy="293895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6" name="Freeform 69">
                  <a:extLst>
                    <a:ext uri="{FF2B5EF4-FFF2-40B4-BE49-F238E27FC236}">
                      <a16:creationId xmlns:a16="http://schemas.microsoft.com/office/drawing/2014/main" id="{A41B8137-3548-48AD-9762-3AD3291602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760" y="1839359"/>
                  <a:ext cx="255906" cy="255905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7" name="Freeform 54">
                  <a:extLst>
                    <a:ext uri="{FF2B5EF4-FFF2-40B4-BE49-F238E27FC236}">
                      <a16:creationId xmlns:a16="http://schemas.microsoft.com/office/drawing/2014/main" id="{E44B8D9F-6A2A-41D0-8976-A5C8664AA3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48011" y="3738365"/>
                  <a:ext cx="258419" cy="300168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8" name="Freeform 71">
                  <a:extLst>
                    <a:ext uri="{FF2B5EF4-FFF2-40B4-BE49-F238E27FC236}">
                      <a16:creationId xmlns:a16="http://schemas.microsoft.com/office/drawing/2014/main" id="{DEE1C733-1F97-49BE-842D-8BFD9C9883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05586" y="4925363"/>
                  <a:ext cx="282662" cy="28266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9" name="Freeform 52">
                  <a:extLst>
                    <a:ext uri="{FF2B5EF4-FFF2-40B4-BE49-F238E27FC236}">
                      <a16:creationId xmlns:a16="http://schemas.microsoft.com/office/drawing/2014/main" id="{74246B0C-5A8F-4089-A428-95649AB658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99324" y="5343165"/>
                  <a:ext cx="269059" cy="253140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0" name="Freeform 28">
                  <a:extLst>
                    <a:ext uri="{FF2B5EF4-FFF2-40B4-BE49-F238E27FC236}">
                      <a16:creationId xmlns:a16="http://schemas.microsoft.com/office/drawing/2014/main" id="{6D208DE1-A76F-40A9-819D-9253498A42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04825" y="3901485"/>
                  <a:ext cx="450645" cy="365668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1" name="Freeform 36">
                  <a:extLst>
                    <a:ext uri="{FF2B5EF4-FFF2-40B4-BE49-F238E27FC236}">
                      <a16:creationId xmlns:a16="http://schemas.microsoft.com/office/drawing/2014/main" id="{A7AF3B0C-BDF4-48A1-8557-5069A8E58E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82123" y="3933313"/>
                  <a:ext cx="154602" cy="15460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2" name="Freeform 24">
                  <a:extLst>
                    <a:ext uri="{FF2B5EF4-FFF2-40B4-BE49-F238E27FC236}">
                      <a16:creationId xmlns:a16="http://schemas.microsoft.com/office/drawing/2014/main" id="{5CEEFE5E-4720-4C08-9876-D30B51BCDF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6463" y="4958743"/>
                  <a:ext cx="432385" cy="456077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3" name="Freeform 33">
                  <a:extLst>
                    <a:ext uri="{FF2B5EF4-FFF2-40B4-BE49-F238E27FC236}">
                      <a16:creationId xmlns:a16="http://schemas.microsoft.com/office/drawing/2014/main" id="{664AA27A-186A-496C-8955-7312052F09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2120" y="3507224"/>
                  <a:ext cx="277453" cy="284221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4" name="Freeform 16">
                  <a:extLst>
                    <a:ext uri="{FF2B5EF4-FFF2-40B4-BE49-F238E27FC236}">
                      <a16:creationId xmlns:a16="http://schemas.microsoft.com/office/drawing/2014/main" id="{6EA55463-BAC6-4A4C-9FC2-9303CD59E2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77545" y="4645950"/>
                  <a:ext cx="304036" cy="335220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5" name="Freeform 30">
                  <a:extLst>
                    <a:ext uri="{FF2B5EF4-FFF2-40B4-BE49-F238E27FC236}">
                      <a16:creationId xmlns:a16="http://schemas.microsoft.com/office/drawing/2014/main" id="{46790598-83A7-4A33-AACB-C43A49D39F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24046" y="4572825"/>
                  <a:ext cx="323527" cy="307075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6" name="Freeform 17">
                  <a:extLst>
                    <a:ext uri="{FF2B5EF4-FFF2-40B4-BE49-F238E27FC236}">
                      <a16:creationId xmlns:a16="http://schemas.microsoft.com/office/drawing/2014/main" id="{E2797CB7-4F3E-4F21-A565-6985E981B2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493" y="4190759"/>
                  <a:ext cx="395516" cy="335025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7" name="Freeform 32">
                  <a:extLst>
                    <a:ext uri="{FF2B5EF4-FFF2-40B4-BE49-F238E27FC236}">
                      <a16:creationId xmlns:a16="http://schemas.microsoft.com/office/drawing/2014/main" id="{57C29099-CF21-48EE-AB44-D501320E30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9719" y="3927654"/>
                  <a:ext cx="267607" cy="298800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8" name="Freeform 60">
                  <a:extLst>
                    <a:ext uri="{FF2B5EF4-FFF2-40B4-BE49-F238E27FC236}">
                      <a16:creationId xmlns:a16="http://schemas.microsoft.com/office/drawing/2014/main" id="{D8C9831C-0AAB-4447-8F22-5E87DC5F11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07514" y="1797752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9" name="Freeform 60">
                  <a:extLst>
                    <a:ext uri="{FF2B5EF4-FFF2-40B4-BE49-F238E27FC236}">
                      <a16:creationId xmlns:a16="http://schemas.microsoft.com/office/drawing/2014/main" id="{3E4229EF-D87F-494B-8DBA-B63E0FC7F8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8030" y="4983937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0" name="Freeform 64">
                  <a:extLst>
                    <a:ext uri="{FF2B5EF4-FFF2-40B4-BE49-F238E27FC236}">
                      <a16:creationId xmlns:a16="http://schemas.microsoft.com/office/drawing/2014/main" id="{E92380C9-4FCA-4904-9C70-A6CE604F70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46233" y="1761946"/>
                  <a:ext cx="284921" cy="192035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240CD126-77A2-47B1-9523-57C41B9DA6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6245" y="4370787"/>
                  <a:ext cx="248280" cy="230333"/>
                </a:xfrm>
                <a:custGeom>
                  <a:avLst/>
                  <a:gdLst>
                    <a:gd name="T0" fmla="*/ 55 w 70"/>
                    <a:gd name="T1" fmla="*/ 45 h 65"/>
                    <a:gd name="T2" fmla="*/ 55 w 70"/>
                    <a:gd name="T3" fmla="*/ 35 h 65"/>
                    <a:gd name="T4" fmla="*/ 29 w 70"/>
                    <a:gd name="T5" fmla="*/ 25 h 65"/>
                    <a:gd name="T6" fmla="*/ 40 w 70"/>
                    <a:gd name="T7" fmla="*/ 50 h 65"/>
                    <a:gd name="T8" fmla="*/ 49 w 70"/>
                    <a:gd name="T9" fmla="*/ 51 h 65"/>
                    <a:gd name="T10" fmla="*/ 64 w 70"/>
                    <a:gd name="T11" fmla="*/ 65 h 65"/>
                    <a:gd name="T12" fmla="*/ 48 w 70"/>
                    <a:gd name="T13" fmla="*/ 44 h 65"/>
                    <a:gd name="T14" fmla="*/ 28 w 70"/>
                    <a:gd name="T15" fmla="*/ 35 h 65"/>
                    <a:gd name="T16" fmla="*/ 48 w 70"/>
                    <a:gd name="T17" fmla="*/ 27 h 65"/>
                    <a:gd name="T18" fmla="*/ 50 w 70"/>
                    <a:gd name="T19" fmla="*/ 47 h 65"/>
                    <a:gd name="T20" fmla="*/ 51 w 70"/>
                    <a:gd name="T21" fmla="*/ 45 h 65"/>
                    <a:gd name="T22" fmla="*/ 66 w 70"/>
                    <a:gd name="T23" fmla="*/ 61 h 65"/>
                    <a:gd name="T24" fmla="*/ 52 w 70"/>
                    <a:gd name="T25" fmla="*/ 50 h 65"/>
                    <a:gd name="T26" fmla="*/ 53 w 70"/>
                    <a:gd name="T27" fmla="*/ 49 h 65"/>
                    <a:gd name="T28" fmla="*/ 55 w 70"/>
                    <a:gd name="T29" fmla="*/ 48 h 65"/>
                    <a:gd name="T30" fmla="*/ 66 w 70"/>
                    <a:gd name="T31" fmla="*/ 61 h 65"/>
                    <a:gd name="T32" fmla="*/ 34 w 70"/>
                    <a:gd name="T33" fmla="*/ 42 h 65"/>
                    <a:gd name="T34" fmla="*/ 32 w 70"/>
                    <a:gd name="T35" fmla="*/ 43 h 65"/>
                    <a:gd name="T36" fmla="*/ 34 w 70"/>
                    <a:gd name="T37" fmla="*/ 28 h 65"/>
                    <a:gd name="T38" fmla="*/ 39 w 70"/>
                    <a:gd name="T39" fmla="*/ 60 h 65"/>
                    <a:gd name="T40" fmla="*/ 33 w 70"/>
                    <a:gd name="T41" fmla="*/ 60 h 65"/>
                    <a:gd name="T42" fmla="*/ 31 w 70"/>
                    <a:gd name="T43" fmla="*/ 60 h 65"/>
                    <a:gd name="T44" fmla="*/ 28 w 70"/>
                    <a:gd name="T45" fmla="*/ 47 h 65"/>
                    <a:gd name="T46" fmla="*/ 18 w 70"/>
                    <a:gd name="T47" fmla="*/ 33 h 65"/>
                    <a:gd name="T48" fmla="*/ 18 w 70"/>
                    <a:gd name="T49" fmla="*/ 31 h 65"/>
                    <a:gd name="T50" fmla="*/ 31 w 70"/>
                    <a:gd name="T51" fmla="*/ 21 h 65"/>
                    <a:gd name="T52" fmla="*/ 45 w 70"/>
                    <a:gd name="T53" fmla="*/ 19 h 65"/>
                    <a:gd name="T54" fmla="*/ 47 w 70"/>
                    <a:gd name="T55" fmla="*/ 19 h 65"/>
                    <a:gd name="T56" fmla="*/ 56 w 70"/>
                    <a:gd name="T57" fmla="*/ 33 h 65"/>
                    <a:gd name="T58" fmla="*/ 55 w 70"/>
                    <a:gd name="T59" fmla="*/ 43 h 65"/>
                    <a:gd name="T60" fmla="*/ 60 w 70"/>
                    <a:gd name="T61" fmla="*/ 45 h 65"/>
                    <a:gd name="T62" fmla="*/ 32 w 70"/>
                    <a:gd name="T63" fmla="*/ 0 h 65"/>
                    <a:gd name="T64" fmla="*/ 51 w 70"/>
                    <a:gd name="T65" fmla="*/ 57 h 65"/>
                    <a:gd name="T66" fmla="*/ 60 w 70"/>
                    <a:gd name="T67" fmla="*/ 24 h 65"/>
                    <a:gd name="T68" fmla="*/ 60 w 70"/>
                    <a:gd name="T69" fmla="*/ 24 h 65"/>
                    <a:gd name="T70" fmla="*/ 33 w 70"/>
                    <a:gd name="T71" fmla="*/ 15 h 65"/>
                    <a:gd name="T72" fmla="*/ 31 w 70"/>
                    <a:gd name="T73" fmla="*/ 15 h 65"/>
                    <a:gd name="T74" fmla="*/ 25 w 70"/>
                    <a:gd name="T75" fmla="*/ 4 h 65"/>
                    <a:gd name="T76" fmla="*/ 25 w 70"/>
                    <a:gd name="T77" fmla="*/ 4 h 65"/>
                    <a:gd name="T78" fmla="*/ 3 w 70"/>
                    <a:gd name="T79" fmla="*/ 31 h 65"/>
                    <a:gd name="T80" fmla="*/ 17 w 70"/>
                    <a:gd name="T81" fmla="*/ 44 h 65"/>
                    <a:gd name="T82" fmla="*/ 4 w 70"/>
                    <a:gd name="T83" fmla="*/ 39 h 65"/>
                    <a:gd name="T84" fmla="*/ 4 w 70"/>
                    <a:gd name="T85" fmla="*/ 3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" h="65">
                      <a:moveTo>
                        <a:pt x="68" y="55"/>
                      </a:moveTo>
                      <a:cubicBezTo>
                        <a:pt x="59" y="47"/>
                        <a:pt x="59" y="47"/>
                        <a:pt x="59" y="47"/>
                      </a:cubicBezTo>
                      <a:cubicBezTo>
                        <a:pt x="58" y="46"/>
                        <a:pt x="56" y="45"/>
                        <a:pt x="55" y="45"/>
                      </a:cubicBez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2" y="44"/>
                        <a:pt x="52" y="44"/>
                        <a:pt x="52" y="44"/>
                      </a:cubicBezTo>
                      <a:cubicBezTo>
                        <a:pt x="54" y="41"/>
                        <a:pt x="55" y="38"/>
                        <a:pt x="55" y="35"/>
                      </a:cubicBezTo>
                      <a:cubicBezTo>
                        <a:pt x="55" y="31"/>
                        <a:pt x="53" y="28"/>
                        <a:pt x="50" y="25"/>
                      </a:cubicBezTo>
                      <a:cubicBezTo>
                        <a:pt x="47" y="22"/>
                        <a:pt x="44" y="21"/>
                        <a:pt x="40" y="21"/>
                      </a:cubicBezTo>
                      <a:cubicBezTo>
                        <a:pt x="36" y="21"/>
                        <a:pt x="32" y="22"/>
                        <a:pt x="29" y="25"/>
                      </a:cubicBezTo>
                      <a:cubicBezTo>
                        <a:pt x="26" y="28"/>
                        <a:pt x="25" y="31"/>
                        <a:pt x="25" y="35"/>
                      </a:cubicBezTo>
                      <a:cubicBezTo>
                        <a:pt x="25" y="39"/>
                        <a:pt x="26" y="43"/>
                        <a:pt x="29" y="46"/>
                      </a:cubicBezTo>
                      <a:cubicBezTo>
                        <a:pt x="32" y="49"/>
                        <a:pt x="36" y="50"/>
                        <a:pt x="40" y="50"/>
                      </a:cubicBezTo>
                      <a:cubicBezTo>
                        <a:pt x="43" y="50"/>
                        <a:pt x="46" y="50"/>
                        <a:pt x="48" y="48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50"/>
                        <a:pt x="49" y="50"/>
                        <a:pt x="49" y="51"/>
                      </a:cubicBezTo>
                      <a:cubicBezTo>
                        <a:pt x="49" y="52"/>
                        <a:pt x="50" y="53"/>
                        <a:pt x="51" y="55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1" y="64"/>
                        <a:pt x="62" y="65"/>
                        <a:pt x="64" y="65"/>
                      </a:cubicBezTo>
                      <a:cubicBezTo>
                        <a:pt x="65" y="65"/>
                        <a:pt x="67" y="64"/>
                        <a:pt x="68" y="63"/>
                      </a:cubicBezTo>
                      <a:cubicBezTo>
                        <a:pt x="70" y="61"/>
                        <a:pt x="70" y="58"/>
                        <a:pt x="68" y="55"/>
                      </a:cubicBezTo>
                      <a:close/>
                      <a:moveTo>
                        <a:pt x="48" y="44"/>
                      </a:moveTo>
                      <a:cubicBezTo>
                        <a:pt x="46" y="46"/>
                        <a:pt x="43" y="47"/>
                        <a:pt x="40" y="47"/>
                      </a:cubicBezTo>
                      <a:cubicBezTo>
                        <a:pt x="37" y="47"/>
                        <a:pt x="34" y="46"/>
                        <a:pt x="31" y="44"/>
                      </a:cubicBezTo>
                      <a:cubicBezTo>
                        <a:pt x="29" y="42"/>
                        <a:pt x="28" y="39"/>
                        <a:pt x="28" y="35"/>
                      </a:cubicBezTo>
                      <a:cubicBezTo>
                        <a:pt x="28" y="32"/>
                        <a:pt x="29" y="29"/>
                        <a:pt x="31" y="27"/>
                      </a:cubicBezTo>
                      <a:cubicBezTo>
                        <a:pt x="34" y="25"/>
                        <a:pt x="37" y="24"/>
                        <a:pt x="40" y="24"/>
                      </a:cubicBezTo>
                      <a:cubicBezTo>
                        <a:pt x="43" y="24"/>
                        <a:pt x="46" y="25"/>
                        <a:pt x="48" y="27"/>
                      </a:cubicBezTo>
                      <a:cubicBezTo>
                        <a:pt x="53" y="32"/>
                        <a:pt x="53" y="39"/>
                        <a:pt x="48" y="44"/>
                      </a:cubicBezTo>
                      <a:close/>
                      <a:moveTo>
                        <a:pt x="51" y="47"/>
                      </a:moveTo>
                      <a:cubicBezTo>
                        <a:pt x="51" y="47"/>
                        <a:pt x="50" y="47"/>
                        <a:pt x="50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1" y="45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1" y="46"/>
                        <a:pt x="51" y="46"/>
                        <a:pt x="51" y="47"/>
                      </a:cubicBezTo>
                      <a:close/>
                      <a:moveTo>
                        <a:pt x="66" y="61"/>
                      </a:moveTo>
                      <a:cubicBezTo>
                        <a:pt x="65" y="62"/>
                        <a:pt x="63" y="62"/>
                        <a:pt x="62" y="61"/>
                      </a:cubicBezTo>
                      <a:cubicBezTo>
                        <a:pt x="53" y="52"/>
                        <a:pt x="53" y="52"/>
                        <a:pt x="53" y="52"/>
                      </a:cubicBezTo>
                      <a:cubicBezTo>
                        <a:pt x="53" y="52"/>
                        <a:pt x="52" y="51"/>
                        <a:pt x="52" y="50"/>
                      </a:cubicBezTo>
                      <a:cubicBezTo>
                        <a:pt x="52" y="50"/>
                        <a:pt x="52" y="50"/>
                        <a:pt x="52" y="50"/>
                      </a:cubicBezTo>
                      <a:cubicBezTo>
                        <a:pt x="52" y="50"/>
                        <a:pt x="52" y="49"/>
                        <a:pt x="52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8"/>
                        <a:pt x="53" y="48"/>
                        <a:pt x="54" y="48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4" y="48"/>
                        <a:pt x="54" y="48"/>
                        <a:pt x="55" y="48"/>
                      </a:cubicBezTo>
                      <a:cubicBezTo>
                        <a:pt x="55" y="48"/>
                        <a:pt x="56" y="48"/>
                        <a:pt x="57" y="49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6" y="59"/>
                        <a:pt x="67" y="60"/>
                        <a:pt x="66" y="61"/>
                      </a:cubicBezTo>
                      <a:close/>
                      <a:moveTo>
                        <a:pt x="34" y="29"/>
                      </a:moveTo>
                      <a:cubicBezTo>
                        <a:pt x="32" y="31"/>
                        <a:pt x="31" y="33"/>
                        <a:pt x="31" y="35"/>
                      </a:cubicBezTo>
                      <a:cubicBezTo>
                        <a:pt x="31" y="38"/>
                        <a:pt x="32" y="40"/>
                        <a:pt x="34" y="42"/>
                      </a:cubicBezTo>
                      <a:cubicBezTo>
                        <a:pt x="34" y="42"/>
                        <a:pt x="34" y="43"/>
                        <a:pt x="34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3"/>
                        <a:pt x="32" y="43"/>
                        <a:pt x="32" y="43"/>
                      </a:cubicBezTo>
                      <a:cubicBezTo>
                        <a:pt x="30" y="41"/>
                        <a:pt x="29" y="38"/>
                        <a:pt x="29" y="35"/>
                      </a:cubicBezTo>
                      <a:cubicBezTo>
                        <a:pt x="29" y="33"/>
                        <a:pt x="30" y="30"/>
                        <a:pt x="32" y="28"/>
                      </a:cubicBezTo>
                      <a:cubicBezTo>
                        <a:pt x="33" y="28"/>
                        <a:pt x="33" y="28"/>
                        <a:pt x="34" y="28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lose/>
                      <a:moveTo>
                        <a:pt x="49" y="55"/>
                      </a:moveTo>
                      <a:cubicBezTo>
                        <a:pt x="46" y="57"/>
                        <a:pt x="43" y="59"/>
                        <a:pt x="39" y="60"/>
                      </a:cubicBezTo>
                      <a:cubicBezTo>
                        <a:pt x="41" y="58"/>
                        <a:pt x="43" y="55"/>
                        <a:pt x="45" y="52"/>
                      </a:cubicBezTo>
                      <a:cubicBezTo>
                        <a:pt x="44" y="52"/>
                        <a:pt x="43" y="52"/>
                        <a:pt x="42" y="52"/>
                      </a:cubicBezTo>
                      <a:cubicBezTo>
                        <a:pt x="40" y="57"/>
                        <a:pt x="37" y="60"/>
                        <a:pt x="33" y="60"/>
                      </a:cubicBezTo>
                      <a:cubicBezTo>
                        <a:pt x="33" y="51"/>
                        <a:pt x="33" y="51"/>
                        <a:pt x="33" y="51"/>
                      </a:cubicBezTo>
                      <a:cubicBezTo>
                        <a:pt x="32" y="51"/>
                        <a:pt x="32" y="50"/>
                        <a:pt x="31" y="5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26" y="60"/>
                        <a:pt x="22" y="54"/>
                        <a:pt x="20" y="47"/>
                      </a:cubicBezTo>
                      <a:cubicBezTo>
                        <a:pt x="22" y="47"/>
                        <a:pt x="25" y="48"/>
                        <a:pt x="28" y="48"/>
                      </a:cubicBezTo>
                      <a:cubicBezTo>
                        <a:pt x="28" y="48"/>
                        <a:pt x="28" y="48"/>
                        <a:pt x="28" y="47"/>
                      </a:cubicBezTo>
                      <a:cubicBezTo>
                        <a:pt x="27" y="47"/>
                        <a:pt x="27" y="46"/>
                        <a:pt x="26" y="46"/>
                      </a:cubicBezTo>
                      <a:cubicBezTo>
                        <a:pt x="24" y="45"/>
                        <a:pt x="21" y="45"/>
                        <a:pt x="19" y="44"/>
                      </a:cubicBezTo>
                      <a:cubicBezTo>
                        <a:pt x="18" y="41"/>
                        <a:pt x="18" y="37"/>
                        <a:pt x="18" y="33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2"/>
                        <a:pt x="23" y="31"/>
                        <a:pt x="24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26"/>
                        <a:pt x="18" y="22"/>
                        <a:pt x="19" y="19"/>
                      </a:cubicBezTo>
                      <a:cubicBezTo>
                        <a:pt x="23" y="18"/>
                        <a:pt x="27" y="17"/>
                        <a:pt x="31" y="17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2" y="21"/>
                        <a:pt x="32" y="20"/>
                        <a:pt x="33" y="20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7" y="17"/>
                        <a:pt x="41" y="18"/>
                        <a:pt x="45" y="19"/>
                      </a:cubicBezTo>
                      <a:cubicBezTo>
                        <a:pt x="45" y="19"/>
                        <a:pt x="45" y="19"/>
                        <a:pt x="45" y="20"/>
                      </a:cubicBezTo>
                      <a:cubicBezTo>
                        <a:pt x="46" y="20"/>
                        <a:pt x="47" y="20"/>
                        <a:pt x="48" y="21"/>
                      </a:cubicBezTo>
                      <a:cubicBezTo>
                        <a:pt x="47" y="20"/>
                        <a:pt x="47" y="20"/>
                        <a:pt x="47" y="19"/>
                      </a:cubicBezTo>
                      <a:cubicBezTo>
                        <a:pt x="55" y="22"/>
                        <a:pt x="60" y="26"/>
                        <a:pt x="61" y="31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6" y="31"/>
                        <a:pt x="56" y="32"/>
                        <a:pt x="56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5"/>
                        <a:pt x="59" y="38"/>
                        <a:pt x="56" y="40"/>
                      </a:cubicBezTo>
                      <a:cubicBezTo>
                        <a:pt x="56" y="41"/>
                        <a:pt x="55" y="42"/>
                        <a:pt x="55" y="43"/>
                      </a:cubicBezTo>
                      <a:cubicBezTo>
                        <a:pt x="57" y="41"/>
                        <a:pt x="59" y="40"/>
                        <a:pt x="60" y="39"/>
                      </a:cubicBezTo>
                      <a:cubicBezTo>
                        <a:pt x="60" y="40"/>
                        <a:pt x="59" y="42"/>
                        <a:pt x="58" y="44"/>
                      </a:cubicBezTo>
                      <a:cubicBezTo>
                        <a:pt x="59" y="44"/>
                        <a:pt x="60" y="45"/>
                        <a:pt x="60" y="45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ubicBezTo>
                        <a:pt x="63" y="41"/>
                        <a:pt x="64" y="37"/>
                        <a:pt x="64" y="32"/>
                      </a:cubicBezTo>
                      <a:cubicBezTo>
                        <a:pt x="64" y="14"/>
                        <a:pt x="50" y="0"/>
                        <a:pt x="32" y="0"/>
                      </a:cubicBez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3"/>
                        <a:pt x="32" y="63"/>
                      </a:cubicBezTo>
                      <a:cubicBezTo>
                        <a:pt x="39" y="63"/>
                        <a:pt x="46" y="61"/>
                        <a:pt x="51" y="5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49" y="56"/>
                        <a:pt x="49" y="55"/>
                        <a:pt x="49" y="55"/>
                      </a:cubicBezTo>
                      <a:close/>
                      <a:moveTo>
                        <a:pt x="60" y="24"/>
                      </a:moveTo>
                      <a:cubicBezTo>
                        <a:pt x="57" y="21"/>
                        <a:pt x="53" y="19"/>
                        <a:pt x="47" y="17"/>
                      </a:cubicBezTo>
                      <a:cubicBezTo>
                        <a:pt x="45" y="11"/>
                        <a:pt x="42" y="6"/>
                        <a:pt x="39" y="4"/>
                      </a:cubicBezTo>
                      <a:cubicBezTo>
                        <a:pt x="50" y="6"/>
                        <a:pt x="58" y="14"/>
                        <a:pt x="60" y="24"/>
                      </a:cubicBezTo>
                      <a:close/>
                      <a:moveTo>
                        <a:pt x="33" y="3"/>
                      </a:moveTo>
                      <a:cubicBezTo>
                        <a:pt x="38" y="3"/>
                        <a:pt x="42" y="9"/>
                        <a:pt x="44" y="16"/>
                      </a:cubicBezTo>
                      <a:cubicBezTo>
                        <a:pt x="41" y="16"/>
                        <a:pt x="37" y="15"/>
                        <a:pt x="33" y="15"/>
                      </a:cubicBezTo>
                      <a:lnTo>
                        <a:pt x="33" y="3"/>
                      </a:lnTo>
                      <a:close/>
                      <a:moveTo>
                        <a:pt x="31" y="3"/>
                      </a:move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27" y="15"/>
                        <a:pt x="23" y="16"/>
                        <a:pt x="20" y="16"/>
                      </a:cubicBezTo>
                      <a:cubicBezTo>
                        <a:pt x="22" y="9"/>
                        <a:pt x="26" y="3"/>
                        <a:pt x="31" y="3"/>
                      </a:cubicBezTo>
                      <a:close/>
                      <a:moveTo>
                        <a:pt x="25" y="4"/>
                      </a:moveTo>
                      <a:cubicBezTo>
                        <a:pt x="22" y="6"/>
                        <a:pt x="19" y="11"/>
                        <a:pt x="18" y="17"/>
                      </a:cubicBezTo>
                      <a:cubicBezTo>
                        <a:pt x="12" y="19"/>
                        <a:pt x="7" y="21"/>
                        <a:pt x="4" y="24"/>
                      </a:cubicBezTo>
                      <a:cubicBezTo>
                        <a:pt x="7" y="14"/>
                        <a:pt x="15" y="6"/>
                        <a:pt x="25" y="4"/>
                      </a:cubicBezTo>
                      <a:close/>
                      <a:moveTo>
                        <a:pt x="17" y="19"/>
                      </a:moveTo>
                      <a:cubicBezTo>
                        <a:pt x="16" y="23"/>
                        <a:pt x="16" y="27"/>
                        <a:pt x="16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26"/>
                        <a:pt x="9" y="22"/>
                        <a:pt x="17" y="19"/>
                      </a:cubicBezTo>
                      <a:close/>
                      <a:moveTo>
                        <a:pt x="16" y="33"/>
                      </a:moveTo>
                      <a:cubicBezTo>
                        <a:pt x="16" y="37"/>
                        <a:pt x="16" y="40"/>
                        <a:pt x="17" y="44"/>
                      </a:cubicBezTo>
                      <a:cubicBezTo>
                        <a:pt x="9" y="41"/>
                        <a:pt x="4" y="37"/>
                        <a:pt x="3" y="33"/>
                      </a:cubicBezTo>
                      <a:lnTo>
                        <a:pt x="16" y="33"/>
                      </a:lnTo>
                      <a:close/>
                      <a:moveTo>
                        <a:pt x="4" y="39"/>
                      </a:moveTo>
                      <a:cubicBezTo>
                        <a:pt x="7" y="42"/>
                        <a:pt x="12" y="44"/>
                        <a:pt x="18" y="46"/>
                      </a:cubicBezTo>
                      <a:cubicBezTo>
                        <a:pt x="19" y="52"/>
                        <a:pt x="22" y="57"/>
                        <a:pt x="25" y="60"/>
                      </a:cubicBezTo>
                      <a:cubicBezTo>
                        <a:pt x="15" y="57"/>
                        <a:pt x="7" y="49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2" name="Freeform 35">
                  <a:extLst>
                    <a:ext uri="{FF2B5EF4-FFF2-40B4-BE49-F238E27FC236}">
                      <a16:creationId xmlns:a16="http://schemas.microsoft.com/office/drawing/2014/main" id="{F27C5BFF-A6B7-4DDC-B71E-405C65251E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905" y="3611909"/>
                  <a:ext cx="239130" cy="228536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3" name="Freeform 38">
                  <a:extLst>
                    <a:ext uri="{FF2B5EF4-FFF2-40B4-BE49-F238E27FC236}">
                      <a16:creationId xmlns:a16="http://schemas.microsoft.com/office/drawing/2014/main" id="{5C3378BF-DAEB-4F4E-AED4-D18A39902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10410" y="2708898"/>
                  <a:ext cx="301764" cy="268451"/>
                </a:xfrm>
                <a:custGeom>
                  <a:avLst/>
                  <a:gdLst>
                    <a:gd name="T0" fmla="*/ 63 w 65"/>
                    <a:gd name="T1" fmla="*/ 24 h 58"/>
                    <a:gd name="T2" fmla="*/ 49 w 65"/>
                    <a:gd name="T3" fmla="*/ 22 h 58"/>
                    <a:gd name="T4" fmla="*/ 42 w 65"/>
                    <a:gd name="T5" fmla="*/ 16 h 58"/>
                    <a:gd name="T6" fmla="*/ 32 w 65"/>
                    <a:gd name="T7" fmla="*/ 6 h 58"/>
                    <a:gd name="T8" fmla="*/ 24 w 65"/>
                    <a:gd name="T9" fmla="*/ 0 h 58"/>
                    <a:gd name="T10" fmla="*/ 24 w 65"/>
                    <a:gd name="T11" fmla="*/ 23 h 58"/>
                    <a:gd name="T12" fmla="*/ 21 w 65"/>
                    <a:gd name="T13" fmla="*/ 22 h 58"/>
                    <a:gd name="T14" fmla="*/ 3 w 65"/>
                    <a:gd name="T15" fmla="*/ 28 h 58"/>
                    <a:gd name="T16" fmla="*/ 0 w 65"/>
                    <a:gd name="T17" fmla="*/ 34 h 58"/>
                    <a:gd name="T18" fmla="*/ 2 w 65"/>
                    <a:gd name="T19" fmla="*/ 41 h 58"/>
                    <a:gd name="T20" fmla="*/ 5 w 65"/>
                    <a:gd name="T21" fmla="*/ 48 h 58"/>
                    <a:gd name="T22" fmla="*/ 10 w 65"/>
                    <a:gd name="T23" fmla="*/ 55 h 58"/>
                    <a:gd name="T24" fmla="*/ 35 w 65"/>
                    <a:gd name="T25" fmla="*/ 57 h 58"/>
                    <a:gd name="T26" fmla="*/ 45 w 65"/>
                    <a:gd name="T27" fmla="*/ 55 h 58"/>
                    <a:gd name="T28" fmla="*/ 60 w 65"/>
                    <a:gd name="T29" fmla="*/ 57 h 58"/>
                    <a:gd name="T30" fmla="*/ 64 w 65"/>
                    <a:gd name="T31" fmla="*/ 26 h 58"/>
                    <a:gd name="T32" fmla="*/ 9 w 65"/>
                    <a:gd name="T33" fmla="*/ 25 h 58"/>
                    <a:gd name="T34" fmla="*/ 24 w 65"/>
                    <a:gd name="T35" fmla="*/ 28 h 58"/>
                    <a:gd name="T36" fmla="*/ 9 w 65"/>
                    <a:gd name="T37" fmla="*/ 30 h 58"/>
                    <a:gd name="T38" fmla="*/ 9 w 65"/>
                    <a:gd name="T39" fmla="*/ 25 h 58"/>
                    <a:gd name="T40" fmla="*/ 18 w 65"/>
                    <a:gd name="T41" fmla="*/ 32 h 58"/>
                    <a:gd name="T42" fmla="*/ 18 w 65"/>
                    <a:gd name="T43" fmla="*/ 37 h 58"/>
                    <a:gd name="T44" fmla="*/ 6 w 65"/>
                    <a:gd name="T45" fmla="*/ 37 h 58"/>
                    <a:gd name="T46" fmla="*/ 6 w 65"/>
                    <a:gd name="T47" fmla="*/ 32 h 58"/>
                    <a:gd name="T48" fmla="*/ 18 w 65"/>
                    <a:gd name="T49" fmla="*/ 39 h 58"/>
                    <a:gd name="T50" fmla="*/ 23 w 65"/>
                    <a:gd name="T51" fmla="*/ 41 h 58"/>
                    <a:gd name="T52" fmla="*/ 11 w 65"/>
                    <a:gd name="T53" fmla="*/ 43 h 58"/>
                    <a:gd name="T54" fmla="*/ 5 w 65"/>
                    <a:gd name="T55" fmla="*/ 41 h 58"/>
                    <a:gd name="T56" fmla="*/ 11 w 65"/>
                    <a:gd name="T57" fmla="*/ 45 h 58"/>
                    <a:gd name="T58" fmla="*/ 23 w 65"/>
                    <a:gd name="T59" fmla="*/ 45 h 58"/>
                    <a:gd name="T60" fmla="*/ 23 w 65"/>
                    <a:gd name="T61" fmla="*/ 50 h 58"/>
                    <a:gd name="T62" fmla="*/ 8 w 65"/>
                    <a:gd name="T63" fmla="*/ 48 h 58"/>
                    <a:gd name="T64" fmla="*/ 23 w 65"/>
                    <a:gd name="T65" fmla="*/ 52 h 58"/>
                    <a:gd name="T66" fmla="*/ 24 w 65"/>
                    <a:gd name="T67" fmla="*/ 44 h 58"/>
                    <a:gd name="T68" fmla="*/ 22 w 65"/>
                    <a:gd name="T69" fmla="*/ 37 h 58"/>
                    <a:gd name="T70" fmla="*/ 21 w 65"/>
                    <a:gd name="T71" fmla="*/ 32 h 58"/>
                    <a:gd name="T72" fmla="*/ 26 w 65"/>
                    <a:gd name="T73" fmla="*/ 26 h 58"/>
                    <a:gd name="T74" fmla="*/ 28 w 65"/>
                    <a:gd name="T75" fmla="*/ 31 h 58"/>
                    <a:gd name="T76" fmla="*/ 39 w 65"/>
                    <a:gd name="T77" fmla="*/ 40 h 58"/>
                    <a:gd name="T78" fmla="*/ 30 w 65"/>
                    <a:gd name="T79" fmla="*/ 31 h 58"/>
                    <a:gd name="T80" fmla="*/ 29 w 65"/>
                    <a:gd name="T81" fmla="*/ 24 h 58"/>
                    <a:gd name="T82" fmla="*/ 29 w 65"/>
                    <a:gd name="T83" fmla="*/ 24 h 58"/>
                    <a:gd name="T84" fmla="*/ 22 w 65"/>
                    <a:gd name="T85" fmla="*/ 8 h 58"/>
                    <a:gd name="T86" fmla="*/ 28 w 65"/>
                    <a:gd name="T87" fmla="*/ 4 h 58"/>
                    <a:gd name="T88" fmla="*/ 32 w 65"/>
                    <a:gd name="T89" fmla="*/ 14 h 58"/>
                    <a:gd name="T90" fmla="*/ 43 w 65"/>
                    <a:gd name="T91" fmla="*/ 20 h 58"/>
                    <a:gd name="T92" fmla="*/ 46 w 65"/>
                    <a:gd name="T93" fmla="*/ 50 h 58"/>
                    <a:gd name="T94" fmla="*/ 12 w 65"/>
                    <a:gd name="T95" fmla="*/ 52 h 58"/>
                    <a:gd name="T96" fmla="*/ 23 w 65"/>
                    <a:gd name="T97" fmla="*/ 52 h 58"/>
                    <a:gd name="T98" fmla="*/ 61 w 65"/>
                    <a:gd name="T99" fmla="*/ 27 h 58"/>
                    <a:gd name="T100" fmla="*/ 48 w 65"/>
                    <a:gd name="T101" fmla="*/ 5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" h="58">
                      <a:moveTo>
                        <a:pt x="64" y="24"/>
                      </a:moveTo>
                      <a:cubicBezTo>
                        <a:pt x="64" y="24"/>
                        <a:pt x="63" y="24"/>
                        <a:pt x="63" y="24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7" y="20"/>
                        <a:pt x="46" y="18"/>
                        <a:pt x="45" y="18"/>
                      </a:cubicBezTo>
                      <a:cubicBezTo>
                        <a:pt x="44" y="17"/>
                        <a:pt x="43" y="17"/>
                        <a:pt x="42" y="16"/>
                      </a:cubicBezTo>
                      <a:cubicBezTo>
                        <a:pt x="39" y="15"/>
                        <a:pt x="37" y="14"/>
                        <a:pt x="35" y="12"/>
                      </a:cubicBezTo>
                      <a:cubicBezTo>
                        <a:pt x="33" y="10"/>
                        <a:pt x="32" y="8"/>
                        <a:pt x="32" y="6"/>
                      </a:cubicBezTo>
                      <a:cubicBezTo>
                        <a:pt x="31" y="4"/>
                        <a:pt x="31" y="2"/>
                        <a:pt x="30" y="1"/>
                      </a:cubicBez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22" y="1"/>
                        <a:pt x="20" y="4"/>
                        <a:pt x="20" y="7"/>
                      </a:cubicBezTo>
                      <a:cubicBezTo>
                        <a:pt x="19" y="14"/>
                        <a:pt x="22" y="19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3" y="22"/>
                        <a:pt x="22" y="22"/>
                        <a:pt x="21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6" y="22"/>
                        <a:pt x="3" y="25"/>
                        <a:pt x="3" y="28"/>
                      </a:cubicBezTo>
                      <a:cubicBezTo>
                        <a:pt x="3" y="28"/>
                        <a:pt x="3" y="29"/>
                        <a:pt x="4" y="29"/>
                      </a:cubicBezTo>
                      <a:cubicBezTo>
                        <a:pt x="1" y="30"/>
                        <a:pt x="0" y="32"/>
                        <a:pt x="0" y="34"/>
                      </a:cubicBezTo>
                      <a:cubicBezTo>
                        <a:pt x="0" y="36"/>
                        <a:pt x="1" y="38"/>
                        <a:pt x="2" y="39"/>
                      </a:cubicBezTo>
                      <a:cubicBezTo>
                        <a:pt x="2" y="40"/>
                        <a:pt x="2" y="40"/>
                        <a:pt x="2" y="41"/>
                      </a:cubicBezTo>
                      <a:cubicBezTo>
                        <a:pt x="2" y="43"/>
                        <a:pt x="3" y="45"/>
                        <a:pt x="5" y="46"/>
                      </a:cubicBezTo>
                      <a:cubicBezTo>
                        <a:pt x="5" y="46"/>
                        <a:pt x="5" y="47"/>
                        <a:pt x="5" y="48"/>
                      </a:cubicBezTo>
                      <a:cubicBezTo>
                        <a:pt x="5" y="50"/>
                        <a:pt x="6" y="52"/>
                        <a:pt x="8" y="53"/>
                      </a:cubicBezTo>
                      <a:cubicBezTo>
                        <a:pt x="9" y="53"/>
                        <a:pt x="9" y="54"/>
                        <a:pt x="10" y="55"/>
                      </a:cubicBezTo>
                      <a:cubicBezTo>
                        <a:pt x="13" y="57"/>
                        <a:pt x="24" y="58"/>
                        <a:pt x="30" y="58"/>
                      </a:cubicBezTo>
                      <a:cubicBezTo>
                        <a:pt x="32" y="58"/>
                        <a:pt x="34" y="58"/>
                        <a:pt x="35" y="57"/>
                      </a:cubicBezTo>
                      <a:cubicBezTo>
                        <a:pt x="38" y="57"/>
                        <a:pt x="41" y="56"/>
                        <a:pt x="45" y="54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6"/>
                        <a:pt x="46" y="56"/>
                        <a:pt x="46" y="56"/>
                      </a:cubicBezTo>
                      <a:cubicBezTo>
                        <a:pt x="60" y="57"/>
                        <a:pt x="60" y="57"/>
                        <a:pt x="60" y="57"/>
                      </a:cubicBezTo>
                      <a:cubicBezTo>
                        <a:pt x="61" y="57"/>
                        <a:pt x="62" y="56"/>
                        <a:pt x="62" y="55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5" y="25"/>
                        <a:pt x="64" y="25"/>
                        <a:pt x="64" y="24"/>
                      </a:cubicBezTo>
                      <a:close/>
                      <a:moveTo>
                        <a:pt x="9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3" y="25"/>
                        <a:pt x="24" y="26"/>
                        <a:pt x="24" y="28"/>
                      </a:cubicBezTo>
                      <a:cubicBezTo>
                        <a:pt x="24" y="29"/>
                        <a:pt x="23" y="30"/>
                        <a:pt x="21" y="30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6" y="29"/>
                        <a:pt x="6" y="28"/>
                      </a:cubicBezTo>
                      <a:cubicBezTo>
                        <a:pt x="6" y="26"/>
                        <a:pt x="8" y="25"/>
                        <a:pt x="9" y="25"/>
                      </a:cubicBezTo>
                      <a:close/>
                      <a:moveTo>
                        <a:pt x="6" y="32"/>
                      </a:move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9" y="32"/>
                        <a:pt x="21" y="33"/>
                        <a:pt x="21" y="34"/>
                      </a:cubicBezTo>
                      <a:cubicBezTo>
                        <a:pt x="21" y="36"/>
                        <a:pt x="19" y="37"/>
                        <a:pt x="18" y="37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4" y="37"/>
                        <a:pt x="3" y="36"/>
                        <a:pt x="3" y="34"/>
                      </a:cubicBezTo>
                      <a:cubicBezTo>
                        <a:pt x="3" y="33"/>
                        <a:pt x="4" y="32"/>
                        <a:pt x="6" y="32"/>
                      </a:cubicBezTo>
                      <a:close/>
                      <a:moveTo>
                        <a:pt x="8" y="39"/>
                      </a:move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2" y="39"/>
                        <a:pt x="23" y="40"/>
                        <a:pt x="23" y="41"/>
                      </a:cubicBezTo>
                      <a:cubicBezTo>
                        <a:pt x="23" y="42"/>
                        <a:pt x="22" y="43"/>
                        <a:pt x="20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6" y="43"/>
                        <a:pt x="5" y="42"/>
                        <a:pt x="5" y="41"/>
                      </a:cubicBezTo>
                      <a:cubicBezTo>
                        <a:pt x="5" y="40"/>
                        <a:pt x="6" y="39"/>
                        <a:pt x="8" y="39"/>
                      </a:cubicBezTo>
                      <a:close/>
                      <a:moveTo>
                        <a:pt x="11" y="45"/>
                      </a:move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5" y="45"/>
                        <a:pt x="26" y="47"/>
                        <a:pt x="26" y="48"/>
                      </a:cubicBezTo>
                      <a:cubicBezTo>
                        <a:pt x="26" y="49"/>
                        <a:pt x="25" y="50"/>
                        <a:pt x="23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9" y="50"/>
                        <a:pt x="8" y="49"/>
                        <a:pt x="8" y="48"/>
                      </a:cubicBezTo>
                      <a:cubicBezTo>
                        <a:pt x="8" y="47"/>
                        <a:pt x="9" y="45"/>
                        <a:pt x="11" y="45"/>
                      </a:cubicBezTo>
                      <a:close/>
                      <a:moveTo>
                        <a:pt x="23" y="52"/>
                      </a:moveTo>
                      <a:cubicBezTo>
                        <a:pt x="26" y="52"/>
                        <a:pt x="28" y="50"/>
                        <a:pt x="28" y="48"/>
                      </a:cubicBezTo>
                      <a:cubicBezTo>
                        <a:pt x="28" y="46"/>
                        <a:pt x="26" y="44"/>
                        <a:pt x="24" y="44"/>
                      </a:cubicBezTo>
                      <a:cubicBezTo>
                        <a:pt x="25" y="43"/>
                        <a:pt x="25" y="42"/>
                        <a:pt x="25" y="41"/>
                      </a:cubicBezTo>
                      <a:cubicBezTo>
                        <a:pt x="25" y="39"/>
                        <a:pt x="24" y="38"/>
                        <a:pt x="22" y="37"/>
                      </a:cubicBezTo>
                      <a:cubicBezTo>
                        <a:pt x="22" y="36"/>
                        <a:pt x="23" y="35"/>
                        <a:pt x="23" y="34"/>
                      </a:cubicBezTo>
                      <a:cubicBezTo>
                        <a:pt x="23" y="33"/>
                        <a:pt x="22" y="33"/>
                        <a:pt x="21" y="32"/>
                      </a:cubicBezTo>
                      <a:cubicBezTo>
                        <a:pt x="24" y="32"/>
                        <a:pt x="26" y="30"/>
                        <a:pt x="26" y="28"/>
                      </a:cubicBezTo>
                      <a:cubicBezTo>
                        <a:pt x="26" y="27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7"/>
                        <a:pt x="28" y="29"/>
                        <a:pt x="28" y="31"/>
                      </a:cubicBezTo>
                      <a:cubicBezTo>
                        <a:pt x="29" y="38"/>
                        <a:pt x="37" y="41"/>
                        <a:pt x="37" y="41"/>
                      </a:cubicBezTo>
                      <a:cubicBezTo>
                        <a:pt x="38" y="41"/>
                        <a:pt x="38" y="41"/>
                        <a:pt x="39" y="40"/>
                      </a:cubicBezTo>
                      <a:cubicBezTo>
                        <a:pt x="39" y="40"/>
                        <a:pt x="38" y="39"/>
                        <a:pt x="38" y="39"/>
                      </a:cubicBezTo>
                      <a:cubicBezTo>
                        <a:pt x="38" y="39"/>
                        <a:pt x="31" y="37"/>
                        <a:pt x="30" y="31"/>
                      </a:cubicBezTo>
                      <a:cubicBezTo>
                        <a:pt x="30" y="28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3"/>
                      </a:cubicBezTo>
                      <a:cubicBezTo>
                        <a:pt x="29" y="23"/>
                        <a:pt x="21" y="16"/>
                        <a:pt x="22" y="8"/>
                      </a:cubicBezTo>
                      <a:cubicBezTo>
                        <a:pt x="23" y="5"/>
                        <a:pt x="24" y="4"/>
                        <a:pt x="25" y="3"/>
                      </a:cubicBezTo>
                      <a:cubicBezTo>
                        <a:pt x="26" y="3"/>
                        <a:pt x="27" y="3"/>
                        <a:pt x="28" y="4"/>
                      </a:cubicBezTo>
                      <a:cubicBezTo>
                        <a:pt x="28" y="4"/>
                        <a:pt x="29" y="5"/>
                        <a:pt x="29" y="7"/>
                      </a:cubicBezTo>
                      <a:cubicBezTo>
                        <a:pt x="30" y="9"/>
                        <a:pt x="31" y="11"/>
                        <a:pt x="32" y="14"/>
                      </a:cubicBezTo>
                      <a:cubicBezTo>
                        <a:pt x="35" y="17"/>
                        <a:pt x="38" y="18"/>
                        <a:pt x="40" y="19"/>
                      </a:cubicBezTo>
                      <a:cubicBezTo>
                        <a:pt x="41" y="19"/>
                        <a:pt x="42" y="20"/>
                        <a:pt x="43" y="20"/>
                      </a:cubicBezTo>
                      <a:cubicBezTo>
                        <a:pt x="44" y="21"/>
                        <a:pt x="47" y="25"/>
                        <a:pt x="48" y="26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3" y="52"/>
                        <a:pt x="39" y="54"/>
                        <a:pt x="34" y="54"/>
                      </a:cubicBezTo>
                      <a:cubicBezTo>
                        <a:pt x="27" y="55"/>
                        <a:pt x="14" y="54"/>
                        <a:pt x="12" y="52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lnTo>
                        <a:pt x="23" y="52"/>
                      </a:lnTo>
                      <a:close/>
                      <a:moveTo>
                        <a:pt x="50" y="26"/>
                      </a:move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lnTo>
                        <a:pt x="5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4" name="Freeform 64">
                  <a:extLst>
                    <a:ext uri="{FF2B5EF4-FFF2-40B4-BE49-F238E27FC236}">
                      <a16:creationId xmlns:a16="http://schemas.microsoft.com/office/drawing/2014/main" id="{A4A0FC43-C021-41EA-81B2-3AB925D8C1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14315" y="3728737"/>
                  <a:ext cx="236963" cy="159712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Group 88">
              <a:extLst>
                <a:ext uri="{FF2B5EF4-FFF2-40B4-BE49-F238E27FC236}">
                  <a16:creationId xmlns:a16="http://schemas.microsoft.com/office/drawing/2014/main" id="{FA7710F1-A923-4D4A-92D1-48F2FE8828D1}"/>
                </a:ext>
              </a:extLst>
            </p:cNvPr>
            <p:cNvGrpSpPr/>
            <p:nvPr/>
          </p:nvGrpSpPr>
          <p:grpSpPr>
            <a:xfrm>
              <a:off x="4348018" y="8032983"/>
              <a:ext cx="3308443" cy="5683017"/>
              <a:chOff x="3724275" y="1833563"/>
              <a:chExt cx="1316038" cy="2260600"/>
            </a:xfrm>
          </p:grpSpPr>
          <p:sp>
            <p:nvSpPr>
              <p:cNvPr id="8" name="Freeform 89">
                <a:extLst>
                  <a:ext uri="{FF2B5EF4-FFF2-40B4-BE49-F238E27FC236}">
                    <a16:creationId xmlns:a16="http://schemas.microsoft.com/office/drawing/2014/main" id="{013375F6-F4EE-498B-9514-5FE7740EC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400" y="2362201"/>
                <a:ext cx="330200" cy="381000"/>
              </a:xfrm>
              <a:custGeom>
                <a:avLst/>
                <a:gdLst>
                  <a:gd name="T0" fmla="*/ 208 w 208"/>
                  <a:gd name="T1" fmla="*/ 240 h 240"/>
                  <a:gd name="T2" fmla="*/ 0 w 208"/>
                  <a:gd name="T3" fmla="*/ 240 h 240"/>
                  <a:gd name="T4" fmla="*/ 8 w 208"/>
                  <a:gd name="T5" fmla="*/ 0 h 240"/>
                  <a:gd name="T6" fmla="*/ 199 w 208"/>
                  <a:gd name="T7" fmla="*/ 0 h 240"/>
                  <a:gd name="T8" fmla="*/ 208 w 208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40">
                    <a:moveTo>
                      <a:pt x="208" y="240"/>
                    </a:moveTo>
                    <a:lnTo>
                      <a:pt x="0" y="240"/>
                    </a:lnTo>
                    <a:lnTo>
                      <a:pt x="8" y="0"/>
                    </a:lnTo>
                    <a:lnTo>
                      <a:pt x="199" y="0"/>
                    </a:lnTo>
                    <a:lnTo>
                      <a:pt x="208" y="240"/>
                    </a:lnTo>
                    <a:close/>
                  </a:path>
                </a:pathLst>
              </a:custGeom>
              <a:solidFill>
                <a:srgbClr val="F1C9A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9" name="Freeform 90">
                <a:extLst>
                  <a:ext uri="{FF2B5EF4-FFF2-40B4-BE49-F238E27FC236}">
                    <a16:creationId xmlns:a16="http://schemas.microsoft.com/office/drawing/2014/main" id="{2FBEBECA-5127-4564-9F01-89244D230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5" y="1833563"/>
                <a:ext cx="538163" cy="676275"/>
              </a:xfrm>
              <a:custGeom>
                <a:avLst/>
                <a:gdLst>
                  <a:gd name="T0" fmla="*/ 179 w 179"/>
                  <a:gd name="T1" fmla="*/ 109 h 226"/>
                  <a:gd name="T2" fmla="*/ 90 w 179"/>
                  <a:gd name="T3" fmla="*/ 0 h 226"/>
                  <a:gd name="T4" fmla="*/ 0 w 179"/>
                  <a:gd name="T5" fmla="*/ 109 h 226"/>
                  <a:gd name="T6" fmla="*/ 42 w 179"/>
                  <a:gd name="T7" fmla="*/ 194 h 226"/>
                  <a:gd name="T8" fmla="*/ 49 w 179"/>
                  <a:gd name="T9" fmla="*/ 218 h 226"/>
                  <a:gd name="T10" fmla="*/ 59 w 179"/>
                  <a:gd name="T11" fmla="*/ 226 h 226"/>
                  <a:gd name="T12" fmla="*/ 121 w 179"/>
                  <a:gd name="T13" fmla="*/ 226 h 226"/>
                  <a:gd name="T14" fmla="*/ 131 w 179"/>
                  <a:gd name="T15" fmla="*/ 218 h 226"/>
                  <a:gd name="T16" fmla="*/ 138 w 179"/>
                  <a:gd name="T17" fmla="*/ 194 h 226"/>
                  <a:gd name="T18" fmla="*/ 179 w 179"/>
                  <a:gd name="T19" fmla="*/ 10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226">
                    <a:moveTo>
                      <a:pt x="179" y="109"/>
                    </a:moveTo>
                    <a:cubicBezTo>
                      <a:pt x="179" y="54"/>
                      <a:pt x="171" y="0"/>
                      <a:pt x="90" y="0"/>
                    </a:cubicBezTo>
                    <a:cubicBezTo>
                      <a:pt x="7" y="0"/>
                      <a:pt x="0" y="54"/>
                      <a:pt x="0" y="109"/>
                    </a:cubicBezTo>
                    <a:cubicBezTo>
                      <a:pt x="0" y="145"/>
                      <a:pt x="17" y="176"/>
                      <a:pt x="42" y="194"/>
                    </a:cubicBezTo>
                    <a:cubicBezTo>
                      <a:pt x="49" y="218"/>
                      <a:pt x="49" y="218"/>
                      <a:pt x="49" y="218"/>
                    </a:cubicBezTo>
                    <a:cubicBezTo>
                      <a:pt x="50" y="223"/>
                      <a:pt x="55" y="226"/>
                      <a:pt x="59" y="226"/>
                    </a:cubicBezTo>
                    <a:cubicBezTo>
                      <a:pt x="121" y="226"/>
                      <a:pt x="121" y="226"/>
                      <a:pt x="121" y="226"/>
                    </a:cubicBezTo>
                    <a:cubicBezTo>
                      <a:pt x="125" y="226"/>
                      <a:pt x="130" y="223"/>
                      <a:pt x="131" y="218"/>
                    </a:cubicBezTo>
                    <a:cubicBezTo>
                      <a:pt x="138" y="194"/>
                      <a:pt x="138" y="194"/>
                      <a:pt x="138" y="194"/>
                    </a:cubicBezTo>
                    <a:cubicBezTo>
                      <a:pt x="163" y="176"/>
                      <a:pt x="179" y="145"/>
                      <a:pt x="179" y="109"/>
                    </a:cubicBezTo>
                    <a:close/>
                  </a:path>
                </a:pathLst>
              </a:custGeom>
              <a:solidFill>
                <a:srgbClr val="634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FAC90DF3-FD92-4F01-A340-E491ADA12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275" y="2557463"/>
                <a:ext cx="1316038" cy="1536700"/>
              </a:xfrm>
              <a:custGeom>
                <a:avLst/>
                <a:gdLst>
                  <a:gd name="T0" fmla="*/ 405 w 438"/>
                  <a:gd name="T1" fmla="*/ 60 h 514"/>
                  <a:gd name="T2" fmla="*/ 287 w 438"/>
                  <a:gd name="T3" fmla="*/ 28 h 514"/>
                  <a:gd name="T4" fmla="*/ 282 w 438"/>
                  <a:gd name="T5" fmla="*/ 8 h 514"/>
                  <a:gd name="T6" fmla="*/ 219 w 438"/>
                  <a:gd name="T7" fmla="*/ 0 h 514"/>
                  <a:gd name="T8" fmla="*/ 156 w 438"/>
                  <a:gd name="T9" fmla="*/ 8 h 514"/>
                  <a:gd name="T10" fmla="*/ 152 w 438"/>
                  <a:gd name="T11" fmla="*/ 28 h 514"/>
                  <a:gd name="T12" fmla="*/ 33 w 438"/>
                  <a:gd name="T13" fmla="*/ 60 h 514"/>
                  <a:gd name="T14" fmla="*/ 0 w 438"/>
                  <a:gd name="T15" fmla="*/ 93 h 514"/>
                  <a:gd name="T16" fmla="*/ 7 w 438"/>
                  <a:gd name="T17" fmla="*/ 258 h 514"/>
                  <a:gd name="T18" fmla="*/ 65 w 438"/>
                  <a:gd name="T19" fmla="*/ 344 h 514"/>
                  <a:gd name="T20" fmla="*/ 35 w 438"/>
                  <a:gd name="T21" fmla="*/ 514 h 514"/>
                  <a:gd name="T22" fmla="*/ 402 w 438"/>
                  <a:gd name="T23" fmla="*/ 514 h 514"/>
                  <a:gd name="T24" fmla="*/ 371 w 438"/>
                  <a:gd name="T25" fmla="*/ 344 h 514"/>
                  <a:gd name="T26" fmla="*/ 431 w 438"/>
                  <a:gd name="T27" fmla="*/ 258 h 514"/>
                  <a:gd name="T28" fmla="*/ 438 w 438"/>
                  <a:gd name="T29" fmla="*/ 93 h 514"/>
                  <a:gd name="T30" fmla="*/ 405 w 438"/>
                  <a:gd name="T31" fmla="*/ 6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8" h="514">
                    <a:moveTo>
                      <a:pt x="405" y="60"/>
                    </a:moveTo>
                    <a:cubicBezTo>
                      <a:pt x="287" y="28"/>
                      <a:pt x="287" y="28"/>
                      <a:pt x="287" y="28"/>
                    </a:cubicBezTo>
                    <a:cubicBezTo>
                      <a:pt x="282" y="8"/>
                      <a:pt x="282" y="8"/>
                      <a:pt x="282" y="8"/>
                    </a:cubicBezTo>
                    <a:cubicBezTo>
                      <a:pt x="282" y="8"/>
                      <a:pt x="235" y="0"/>
                      <a:pt x="219" y="0"/>
                    </a:cubicBezTo>
                    <a:cubicBezTo>
                      <a:pt x="203" y="0"/>
                      <a:pt x="156" y="8"/>
                      <a:pt x="156" y="8"/>
                    </a:cubicBezTo>
                    <a:cubicBezTo>
                      <a:pt x="152" y="28"/>
                      <a:pt x="152" y="28"/>
                      <a:pt x="152" y="28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5" y="66"/>
                      <a:pt x="0" y="75"/>
                      <a:pt x="0" y="93"/>
                    </a:cubicBezTo>
                    <a:cubicBezTo>
                      <a:pt x="0" y="93"/>
                      <a:pt x="3" y="213"/>
                      <a:pt x="7" y="258"/>
                    </a:cubicBezTo>
                    <a:cubicBezTo>
                      <a:pt x="9" y="285"/>
                      <a:pt x="15" y="341"/>
                      <a:pt x="65" y="344"/>
                    </a:cubicBezTo>
                    <a:cubicBezTo>
                      <a:pt x="35" y="514"/>
                      <a:pt x="35" y="514"/>
                      <a:pt x="35" y="514"/>
                    </a:cubicBezTo>
                    <a:cubicBezTo>
                      <a:pt x="402" y="514"/>
                      <a:pt x="402" y="514"/>
                      <a:pt x="402" y="514"/>
                    </a:cubicBezTo>
                    <a:cubicBezTo>
                      <a:pt x="371" y="344"/>
                      <a:pt x="371" y="344"/>
                      <a:pt x="371" y="344"/>
                    </a:cubicBezTo>
                    <a:cubicBezTo>
                      <a:pt x="424" y="344"/>
                      <a:pt x="428" y="285"/>
                      <a:pt x="431" y="258"/>
                    </a:cubicBezTo>
                    <a:cubicBezTo>
                      <a:pt x="436" y="213"/>
                      <a:pt x="438" y="93"/>
                      <a:pt x="438" y="93"/>
                    </a:cubicBezTo>
                    <a:cubicBezTo>
                      <a:pt x="438" y="75"/>
                      <a:pt x="425" y="67"/>
                      <a:pt x="405" y="6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65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/>
              <a:t>Element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Autos </a:t>
            </a:r>
            <a:r>
              <a:rPr lang="de-DE" dirty="0"/>
              <a:t>= Bewegende Agenten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Tankstellen </a:t>
            </a:r>
            <a:r>
              <a:rPr lang="de-DE" dirty="0"/>
              <a:t>=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Feste Agenten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bewegen sich zu zufälligen Zeitpunkten zur nächstgelegenen Tankstelle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2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 err="1"/>
              <a:t>Component</a:t>
            </a:r>
            <a:r>
              <a:rPr lang="de-DE" sz="2400" b="0" dirty="0"/>
              <a:t>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Tankfüllung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Schwellwert</a:t>
            </a:r>
            <a:r>
              <a:rPr lang="de-DE" dirty="0"/>
              <a:t> erreicht,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fahren Autos zur nächsten Tankstelle und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füllen Tankstand 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Preise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5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 err="1"/>
              <a:t>Full</a:t>
            </a:r>
            <a:r>
              <a:rPr lang="de-DE" sz="2400" b="0" dirty="0"/>
              <a:t> </a:t>
            </a:r>
            <a:r>
              <a:rPr lang="de-DE" sz="2400" b="0" dirty="0" err="1"/>
              <a:t>structure</a:t>
            </a:r>
            <a:endParaRPr lang="de-DE" sz="24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richten ihre Preise regelmäßig nach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Marktführer</a:t>
            </a:r>
            <a:r>
              <a:rPr lang="de-DE" dirty="0">
                <a:solidFill>
                  <a:schemeClr val="accent1"/>
                </a:solidFill>
              </a:rPr>
              <a:t>,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Billigtankstellen </a:t>
            </a:r>
            <a:r>
              <a:rPr lang="de-DE" dirty="0">
                <a:solidFill>
                  <a:schemeClr val="accent1"/>
                </a:solidFill>
              </a:rPr>
              <a:t>und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Ölpreis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Präferenzen</a:t>
            </a:r>
            <a:r>
              <a:rPr lang="de-DE" dirty="0"/>
              <a:t> für Tankstellen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berechnen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Nachfrage </a:t>
            </a:r>
            <a:r>
              <a:rPr lang="de-DE" dirty="0"/>
              <a:t>auf täglicher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fahren auf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Straßensystem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2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gray">
          <a:xfrm>
            <a:off x="4643438" y="987574"/>
            <a:ext cx="4249043" cy="1536307"/>
          </a:xfrm>
          <a:custGeom>
            <a:avLst/>
            <a:gdLst>
              <a:gd name="connsiteX0" fmla="*/ 0 w 4249043"/>
              <a:gd name="connsiteY0" fmla="*/ 0 h 1536307"/>
              <a:gd name="connsiteX1" fmla="*/ 4249043 w 4249043"/>
              <a:gd name="connsiteY1" fmla="*/ 0 h 1536307"/>
              <a:gd name="connsiteX2" fmla="*/ 4249043 w 4249043"/>
              <a:gd name="connsiteY2" fmla="*/ 1376807 h 1536307"/>
              <a:gd name="connsiteX3" fmla="*/ 196384 w 4249043"/>
              <a:gd name="connsiteY3" fmla="*/ 1376807 h 1536307"/>
              <a:gd name="connsiteX4" fmla="*/ 0 w 4249043"/>
              <a:gd name="connsiteY4" fmla="*/ 1536307 h 1536307"/>
              <a:gd name="connsiteX5" fmla="*/ 0 w 4249043"/>
              <a:gd name="connsiteY5" fmla="*/ 1376807 h 1536307"/>
              <a:gd name="connsiteX6" fmla="*/ 0 w 4249043"/>
              <a:gd name="connsiteY6" fmla="*/ 1374149 h 153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9043" h="1536307">
                <a:moveTo>
                  <a:pt x="0" y="0"/>
                </a:moveTo>
                <a:lnTo>
                  <a:pt x="4249043" y="0"/>
                </a:lnTo>
                <a:lnTo>
                  <a:pt x="4249043" y="1376807"/>
                </a:lnTo>
                <a:lnTo>
                  <a:pt x="196384" y="1376807"/>
                </a:lnTo>
                <a:lnTo>
                  <a:pt x="0" y="1536307"/>
                </a:lnTo>
                <a:lnTo>
                  <a:pt x="0" y="1376807"/>
                </a:lnTo>
                <a:lnTo>
                  <a:pt x="0" y="13741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de-DE" sz="3200" b="1" dirty="0">
                <a:solidFill>
                  <a:schemeClr val="bg1"/>
                </a:solidFill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355615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r>
              <a:rPr lang="de-DE" sz="3200" b="0" dirty="0"/>
              <a:t>Annahmen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#01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9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dirty="0"/>
              <a:t>Autos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4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 anchor="ctr"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Tankkapazität</a:t>
            </a:r>
            <a:r>
              <a:rPr lang="de-DE" dirty="0"/>
              <a:t> von 100 Einheiten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Verbrauch</a:t>
            </a:r>
            <a:r>
              <a:rPr lang="de-DE" dirty="0"/>
              <a:t> von 1-2 Einheiten pro Tick ( Stunde )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Markenpräferenz</a:t>
            </a:r>
            <a:r>
              <a:rPr lang="de-DE" dirty="0"/>
              <a:t> zufällig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Schwellwert</a:t>
            </a:r>
            <a:r>
              <a:rPr lang="de-DE" dirty="0"/>
              <a:t> um tanken zu fahren von 35 Einheiten </a:t>
            </a:r>
            <a:r>
              <a:rPr lang="de-DE" dirty="0" err="1"/>
              <a:t>Resttank</a:t>
            </a:r>
            <a:endParaRPr lang="de-DE" dirty="0"/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Tankfüllung</a:t>
            </a:r>
            <a:r>
              <a:rPr lang="de-DE" dirty="0"/>
              <a:t> auf 0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Agent „stirbt“</a:t>
            </a:r>
          </a:p>
          <a:p>
            <a:r>
              <a:rPr lang="de-DE" dirty="0">
                <a:solidFill>
                  <a:srgbClr val="FF0000"/>
                </a:solidFill>
              </a:rPr>
              <a:t>Benzinpreis </a:t>
            </a:r>
            <a:r>
              <a:rPr lang="de-DE" dirty="0"/>
              <a:t>wird erst an Station eingesehen</a:t>
            </a:r>
          </a:p>
        </p:txBody>
      </p:sp>
    </p:spTree>
    <p:extLst>
      <p:ext uri="{BB962C8B-B14F-4D97-AF65-F5344CB8AC3E}">
        <p14:creationId xmlns:p14="http://schemas.microsoft.com/office/powerpoint/2010/main" val="3764239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Tägliche Preisbildung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5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 anchor="ctr"/>
          <a:lstStyle/>
          <a:p>
            <a:r>
              <a:rPr lang="de-DE" dirty="0">
                <a:solidFill>
                  <a:srgbClr val="0070C0"/>
                </a:solidFill>
              </a:rPr>
              <a:t>Ölpreis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1,35 €</a:t>
            </a:r>
            <a:r>
              <a:rPr lang="en-GB" dirty="0"/>
              <a:t>,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täglich</a:t>
            </a:r>
            <a:r>
              <a:rPr lang="en-GB" dirty="0"/>
              <a:t> um </a:t>
            </a:r>
            <a:r>
              <a:rPr lang="en-GB" dirty="0" err="1"/>
              <a:t>bis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10 cent</a:t>
            </a:r>
          </a:p>
          <a:p>
            <a:r>
              <a:rPr lang="en-GB" dirty="0" err="1">
                <a:solidFill>
                  <a:srgbClr val="0070C0"/>
                </a:solidFill>
              </a:rPr>
              <a:t>Ölpreis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darf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1,00 €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1,60 €</a:t>
            </a:r>
            <a:r>
              <a:rPr lang="en-GB" dirty="0"/>
              <a:t> </a:t>
            </a:r>
            <a:r>
              <a:rPr lang="en-GB" dirty="0" err="1"/>
              <a:t>entwickeln</a:t>
            </a:r>
            <a:endParaRPr lang="en-GB" dirty="0"/>
          </a:p>
          <a:p>
            <a:r>
              <a:rPr lang="de-DE" b="1" dirty="0"/>
              <a:t>Marktführertankstellen</a:t>
            </a:r>
            <a:r>
              <a:rPr lang="de-DE" dirty="0"/>
              <a:t> Preis = </a:t>
            </a:r>
            <a:r>
              <a:rPr lang="de-DE" dirty="0">
                <a:solidFill>
                  <a:srgbClr val="0070C0"/>
                </a:solidFill>
              </a:rPr>
              <a:t>Ölpreis</a:t>
            </a:r>
            <a:r>
              <a:rPr lang="de-DE" dirty="0"/>
              <a:t> +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0,04 € bis 0,10 € Aufschlag</a:t>
            </a:r>
          </a:p>
          <a:p>
            <a:r>
              <a:rPr lang="de-DE" b="1" dirty="0"/>
              <a:t>Nachfolgertankstellen</a:t>
            </a:r>
            <a:r>
              <a:rPr lang="de-DE" dirty="0"/>
              <a:t> bis zu 0,02 € günstiger als Marktführer</a:t>
            </a:r>
          </a:p>
        </p:txBody>
      </p:sp>
    </p:spTree>
    <p:extLst>
      <p:ext uri="{BB962C8B-B14F-4D97-AF65-F5344CB8AC3E}">
        <p14:creationId xmlns:p14="http://schemas.microsoft.com/office/powerpoint/2010/main" val="206216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Stündliche Preisbildung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6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712968" cy="3779837"/>
          </a:xfrm>
        </p:spPr>
        <p:txBody>
          <a:bodyPr anchor="ctr"/>
          <a:lstStyle/>
          <a:p>
            <a:r>
              <a:rPr lang="de-DE" dirty="0"/>
              <a:t>Preisbildung: Wie ist die Nachfrage im Vergleich zu anderen Tankstellen?</a:t>
            </a:r>
          </a:p>
          <a:p>
            <a:r>
              <a:rPr lang="de-DE" dirty="0">
                <a:solidFill>
                  <a:schemeClr val="accent3"/>
                </a:solidFill>
              </a:rPr>
              <a:t>Hohe Nachfrage </a:t>
            </a:r>
            <a:r>
              <a:rPr lang="de-DE" dirty="0"/>
              <a:t>Preis um bis zu 0,02€ erhöhen</a:t>
            </a:r>
          </a:p>
          <a:p>
            <a:r>
              <a:rPr lang="de-DE" dirty="0">
                <a:solidFill>
                  <a:schemeClr val="accent6"/>
                </a:solidFill>
              </a:rPr>
              <a:t>Unterdurchschnittliche Nachfrage </a:t>
            </a:r>
            <a:r>
              <a:rPr lang="de-DE" dirty="0"/>
              <a:t>Preis setzen: bis zu 0,02€ günstiger als günstigste Tankstelle</a:t>
            </a:r>
          </a:p>
          <a:p>
            <a:pPr algn="ctr"/>
            <a:endParaRPr lang="de-DE" b="1" dirty="0"/>
          </a:p>
          <a:p>
            <a:pPr algn="ctr"/>
            <a:r>
              <a:rPr lang="de-DE" b="1" dirty="0"/>
              <a:t>Preis kann dabei nicht unter den Ölpreis fallen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27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Entscheidungsfindung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7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 anchor="ctr"/>
          <a:lstStyle/>
          <a:p>
            <a:r>
              <a:rPr lang="de-DE" dirty="0"/>
              <a:t>Nächstgelegene Tankstelle wird angefahren</a:t>
            </a:r>
          </a:p>
          <a:p>
            <a:r>
              <a:rPr lang="de-DE" dirty="0"/>
              <a:t>Wenn Preis mehr als 0,05€ teurer als letzter bekannter Preis </a:t>
            </a:r>
          </a:p>
          <a:p>
            <a:pPr lvl="1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50% tanken </a:t>
            </a:r>
            <a:r>
              <a:rPr lang="de-DE" dirty="0">
                <a:solidFill>
                  <a:schemeClr val="accent1"/>
                </a:solidFill>
              </a:rPr>
              <a:t>und zur nächsten Tankstelle</a:t>
            </a:r>
          </a:p>
          <a:p>
            <a:r>
              <a:rPr lang="de-DE" dirty="0"/>
              <a:t>Autos haben Präferenzen für Tankstellenmarke </a:t>
            </a:r>
          </a:p>
          <a:p>
            <a:pPr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Tankwahrscheinlichkeit </a:t>
            </a:r>
            <a:r>
              <a:rPr lang="de-DE" dirty="0">
                <a:solidFill>
                  <a:schemeClr val="accent1"/>
                </a:solidFill>
              </a:rPr>
              <a:t>ergibt sich aus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Distanz zu Tankstellen </a:t>
            </a:r>
            <a:r>
              <a:rPr lang="de-DE" dirty="0">
                <a:solidFill>
                  <a:schemeClr val="accent1"/>
                </a:solidFill>
              </a:rPr>
              <a:t>&amp;&amp;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Präferenz</a:t>
            </a:r>
          </a:p>
        </p:txBody>
      </p:sp>
    </p:spTree>
    <p:extLst>
      <p:ext uri="{BB962C8B-B14F-4D97-AF65-F5344CB8AC3E}">
        <p14:creationId xmlns:p14="http://schemas.microsoft.com/office/powerpoint/2010/main" val="327652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z="3200" b="0" dirty="0"/>
              <a:t>Konzeptionelles Modell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#02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03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C6C733-0D43-45D5-9A4A-C7A09672F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3" t="9371" r="62914" b="9371"/>
          <a:stretch/>
        </p:blipFill>
        <p:spPr>
          <a:xfrm>
            <a:off x="1475656" y="555526"/>
            <a:ext cx="216024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6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Vista Master 16:9 DE">
  <a:themeElements>
    <a:clrScheme name="StandardFabien">
      <a:dk1>
        <a:sysClr val="windowText" lastClr="000000"/>
      </a:dk1>
      <a:lt1>
        <a:sysClr val="window" lastClr="FFFFFF"/>
      </a:lt1>
      <a:dk2>
        <a:srgbClr val="878787"/>
      </a:dk2>
      <a:lt2>
        <a:srgbClr val="DADADA"/>
      </a:lt2>
      <a:accent1>
        <a:srgbClr val="003366"/>
      </a:accent1>
      <a:accent2>
        <a:srgbClr val="B2B2B2"/>
      </a:accent2>
      <a:accent3>
        <a:srgbClr val="99CC00"/>
      </a:accent3>
      <a:accent4>
        <a:srgbClr val="009FE3"/>
      </a:accent4>
      <a:accent5>
        <a:srgbClr val="BBD151"/>
      </a:accent5>
      <a:accent6>
        <a:srgbClr val="FF5722"/>
      </a:accent6>
      <a:hlink>
        <a:srgbClr val="0563C1"/>
      </a:hlink>
      <a:folHlink>
        <a:srgbClr val="D80C1B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 marL="180000" indent="-180000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Vista_Master_Power_Point" id="{1D1374C7-B624-42FD-A5EB-54C6CCDC30D4}" vid="{1F44B31E-9AA2-4FF7-A5AB-6FE0CB6BEF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arketing Template" ma:contentTypeID="0x01010044F8F3F98EC5ED4396637321436FBBF100B76A032EFCABE64A982EF93D5A803AD5" ma:contentTypeVersion="5" ma:contentTypeDescription="Templates offered by marketing" ma:contentTypeScope="" ma:versionID="d4e7b89fdd23e0265af1be5b2af05d47">
  <xsd:schema xmlns:xsd="http://www.w3.org/2001/XMLSchema" xmlns:xs="http://www.w3.org/2001/XMLSchema" xmlns:p="http://schemas.microsoft.com/office/2006/metadata/properties" xmlns:ns2="0a512487-7314-4690-a23d-379b8f4986f9" xmlns:ns3="775c7f27-c4ba-428c-bd4f-2c95b2f35b72" xmlns:ns4="84902ab5-05b1-4849-845a-fceeb51199c1" targetNamespace="http://schemas.microsoft.com/office/2006/metadata/properties" ma:root="true" ma:fieldsID="08cd3f3260d053193857ad525583035e" ns2:_="" ns3:_="" ns4:_="">
    <xsd:import namespace="0a512487-7314-4690-a23d-379b8f4986f9"/>
    <xsd:import namespace="775c7f27-c4ba-428c-bd4f-2c95b2f35b72"/>
    <xsd:import namespace="84902ab5-05b1-4849-845a-fceeb51199c1"/>
    <xsd:element name="properties">
      <xsd:complexType>
        <xsd:sequence>
          <xsd:element name="documentManagement">
            <xsd:complexType>
              <xsd:all>
                <xsd:element ref="ns2:la7c5525e834444ba2f841cbdd9a721c" minOccurs="0"/>
                <xsd:element ref="ns3:TaxCatchAll" minOccurs="0"/>
                <xsd:element ref="ns3:TaxCatchAllLabel" minOccurs="0"/>
                <xsd:element ref="ns3:TaxKeywordTaxHTField" minOccurs="0"/>
                <xsd:element ref="ns2:Publication_x0020_Date" minOccurs="0"/>
                <xsd:element ref="ns2:c75452b872374240802c5cc75395443d" minOccurs="0"/>
                <xsd:element ref="ns3:ica45a1093544bd2abca52a0e1536664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12487-7314-4690-a23d-379b8f4986f9" elementFormDefault="qualified">
    <xsd:import namespace="http://schemas.microsoft.com/office/2006/documentManagement/types"/>
    <xsd:import namespace="http://schemas.microsoft.com/office/infopath/2007/PartnerControls"/>
    <xsd:element name="la7c5525e834444ba2f841cbdd9a721c" ma:index="3" nillable="true" ma:taxonomy="true" ma:internalName="la7c5525e834444ba2f841cbdd9a721c" ma:taxonomyFieldName="Marketing_x0020_Template_x0020_Type" ma:displayName="Marketing Template Type" ma:default="" ma:fieldId="{5a7c5525-e834-444b-a2f8-41cbdd9a721c}" ma:taxonomyMulti="true" ma:sspId="e901e093-9b62-460c-8d9a-2140dece9a3d" ma:termSetId="c09e0296-6a2c-4175-b9e6-3795258e5a7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Publication_x0020_Date" ma:index="8" nillable="true" ma:displayName="Publication Date" ma:default="[today]" ma:format="DateOnly" ma:internalName="Publication_x0020_Date">
      <xsd:simpleType>
        <xsd:restriction base="dms:DateTime"/>
      </xsd:simpleType>
    </xsd:element>
    <xsd:element name="c75452b872374240802c5cc75395443d" ma:index="10" nillable="true" ma:taxonomy="true" ma:internalName="c75452b872374240802c5cc75395443d" ma:taxonomyFieldName="Content_x0020_Language" ma:displayName="Content Language" ma:default="3;#English|4c276967-edc9-43a2-9f4a-ad190ebb9098" ma:fieldId="{c75452b8-7237-4240-802c-5cc75395443d}" ma:taxonomyMulti="true" ma:sspId="e901e093-9b62-460c-8d9a-2140dece9a3d" ma:termSetId="5fe8898b-db4b-4675-b4f6-872c1a31b343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c7f27-c4ba-428c-bd4f-2c95b2f35b72" elementFormDefault="qualified">
    <xsd:import namespace="http://schemas.microsoft.com/office/2006/documentManagement/types"/>
    <xsd:import namespace="http://schemas.microsoft.com/office/infopath/2007/PartnerControls"/>
    <xsd:element name="TaxCatchAll" ma:index="4" nillable="true" ma:displayName="Taxonomy Catch All Column" ma:hidden="true" ma:list="{6e5ac14c-7fa5-4b9c-bc01-825c11e48be5}" ma:internalName="TaxCatchAll" ma:showField="CatchAllData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" nillable="true" ma:displayName="Taxonomy Catch All Column1" ma:hidden="true" ma:list="{6e5ac14c-7fa5-4b9c-bc01-825c11e48be5}" ma:internalName="TaxCatchAllLabel" ma:readOnly="true" ma:showField="CatchAllDataLabel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7" nillable="true" ma:taxonomy="true" ma:internalName="TaxKeywordTaxHTField" ma:taxonomyFieldName="TaxKeyword" ma:displayName="Enterprise Keywords" ma:fieldId="{23f27201-bee3-471e-b2e7-b64fd8b7ca38}" ma:taxonomyMulti="true" ma:sspId="e901e093-9b62-460c-8d9a-2140dece9a3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ica45a1093544bd2abca52a0e1536664" ma:index="12" ma:taxonomy="true" ma:internalName="ica45a1093544bd2abca52a0e1536664" ma:taxonomyFieldName="Project_x0020_Document_x0020_Status" ma:displayName="Document Status" ma:default="" ma:fieldId="{2ca45a10-9354-4bd2-abca-52a0e1536664}" ma:sspId="e901e093-9b62-460c-8d9a-2140dece9a3d" ma:termSetId="a7d014a2-4e41-46e9-b13b-fedcbe86b40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02ab5-05b1-4849-845a-fceeb51199c1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5500eac8-f0e9-499b-b973-d35f35cb2d58</TermId>
        </TermInfo>
        <TermInfo xmlns="http://schemas.microsoft.com/office/infopath/2007/PartnerControls">
          <TermName xmlns="http://schemas.microsoft.com/office/infopath/2007/PartnerControls">PowerPoint Master</TermName>
          <TermId xmlns="http://schemas.microsoft.com/office/infopath/2007/PartnerControls">b4c0c807-f135-4f43-9de0-ced70d590de7</TermId>
        </TermInfo>
      </Terms>
    </TaxKeywordTaxHTField>
    <la7c5525e834444ba2f841cbdd9a721c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ce4b87e0-0632-44d3-b752-92fe5a472785</TermId>
        </TermInfo>
      </Terms>
    </la7c5525e834444ba2f841cbdd9a721c>
    <c75452b872374240802c5cc75395443d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German</TermName>
          <TermId xmlns="http://schemas.microsoft.com/office/infopath/2007/PartnerControls">dd50302b-9a05-4e56-83f9-94d12cdac619</TermId>
        </TermInfo>
      </Terms>
    </c75452b872374240802c5cc75395443d>
    <ica45a1093544bd2abca52a0e1536664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9f0519c0-ea95-4823-bed3-ceba54c16f06</TermId>
        </TermInfo>
      </Terms>
    </ica45a1093544bd2abca52a0e1536664>
    <Publication_x0020_Date xmlns="0a512487-7314-4690-a23d-379b8f4986f9">2017-03-22T23:00:00+00:00</Publication_x0020_Date>
    <TaxCatchAll xmlns="775c7f27-c4ba-428c-bd4f-2c95b2f35b72">
      <Value>10</Value>
      <Value>77</Value>
      <Value>483</Value>
      <Value>39</Value>
      <Value>418</Value>
      <Value>53</Value>
    </TaxCatchAl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2E7238-7E0C-4C79-B55F-BAF121BCF50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4488F69-8E3D-427C-95DC-4832BB6E2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12487-7314-4690-a23d-379b8f4986f9"/>
    <ds:schemaRef ds:uri="775c7f27-c4ba-428c-bd4f-2c95b2f35b72"/>
    <ds:schemaRef ds:uri="84902ab5-05b1-4849-845a-fceeb5119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B5F684-BA08-40C7-93E1-6BAF0AAD2538}">
  <ds:schemaRefs>
    <ds:schemaRef ds:uri="http://purl.org/dc/terms/"/>
    <ds:schemaRef ds:uri="0a512487-7314-4690-a23d-379b8f4986f9"/>
    <ds:schemaRef ds:uri="775c7f27-c4ba-428c-bd4f-2c95b2f35b72"/>
    <ds:schemaRef ds:uri="http://schemas.microsoft.com/office/2006/documentManagement/types"/>
    <ds:schemaRef ds:uri="84902ab5-05b1-4849-845a-fceeb51199c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26D1058-474A-49F0-A9C2-4F66A74A1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Macintosh PowerPoint</Application>
  <PresentationFormat>Bildschirmpräsentation (16:9)</PresentationFormat>
  <Paragraphs>129</Paragraphs>
  <Slides>23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Wingdings</vt:lpstr>
      <vt:lpstr>ConVista Master 16:9 DE</vt:lpstr>
      <vt:lpstr>think-cell Folie</vt:lpstr>
      <vt:lpstr>PowerPoint-Präsentation</vt:lpstr>
      <vt:lpstr>PowerPoint-Präsentation</vt:lpstr>
      <vt:lpstr>PowerPoint-Präsentation</vt:lpstr>
      <vt:lpstr>Autos</vt:lpstr>
      <vt:lpstr>Tägliche Preisbildung</vt:lpstr>
      <vt:lpstr>Stündliche Preisbildung</vt:lpstr>
      <vt:lpstr>Entscheidungsfindung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Schwankung im Rohölpreis</vt:lpstr>
      <vt:lpstr>Stündliche Schwankung der Benzinpreise</vt:lpstr>
      <vt:lpstr>Verhältnis Autofahrer / Tankstelle</vt:lpstr>
      <vt:lpstr>Generierte Nachfrage pro Zeitschritt</vt:lpstr>
      <vt:lpstr>Verhältnis Autofahrer / Tankstelle</vt:lpstr>
      <vt:lpstr>PowerPoint-Präsentation</vt:lpstr>
      <vt:lpstr>Coupon Level</vt:lpstr>
      <vt:lpstr>Element Level</vt:lpstr>
      <vt:lpstr>Component Level</vt:lpstr>
      <vt:lpstr>Full structure</vt:lpstr>
      <vt:lpstr>PowerPoint-Präsentation</vt:lpstr>
    </vt:vector>
  </TitlesOfParts>
  <Company>Fabien Oldengott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 Master</dc:subject>
  <dc:creator>Fabien Oldengott</dc:creator>
  <cp:keywords>PowerPoint Master; PowerPoint Template</cp:keywords>
  <dc:description>Fabien Oldengott</dc:description>
  <cp:lastModifiedBy>Tim Walz</cp:lastModifiedBy>
  <cp:revision>239</cp:revision>
  <dcterms:created xsi:type="dcterms:W3CDTF">2017-11-29T22:17:05Z</dcterms:created>
  <dcterms:modified xsi:type="dcterms:W3CDTF">2018-07-03T19:58:10Z</dcterms:modified>
  <cp:category>PowerPoint 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0x01010044F8F3F98EC5ED4396637321436FBBF100B76A032EFCABE64A982EF93D5A803AD5</vt:lpwstr>
  </property>
  <property fmtid="{D5CDD505-2E9C-101B-9397-08002B2CF9AE}" pid="3" name="c3857e80ecad4746bd19334669f58b21">
    <vt:lpwstr>regular|1e6e065b-57e1-4767-99f8-4cd7c0fd96cc</vt:lpwstr>
  </property>
  <property fmtid="{D5CDD505-2E9C-101B-9397-08002B2CF9AE}" pid="4" name="Content Language">
    <vt:lpwstr>39;#German|dd50302b-9a05-4e56-83f9-94d12cdac619</vt:lpwstr>
  </property>
  <property fmtid="{D5CDD505-2E9C-101B-9397-08002B2CF9AE}" pid="5" name="TaxKeyword">
    <vt:lpwstr>418;#PowerPoint Template|5500eac8-f0e9-499b-b973-d35f35cb2d58;#483;#PowerPoint Master|b4c0c807-f135-4f43-9de0-ced70d590de7</vt:lpwstr>
  </property>
  <property fmtid="{D5CDD505-2E9C-101B-9397-08002B2CF9AE}" pid="6" name="Confidentiality">
    <vt:lpwstr>10;#regular|1e6e065b-57e1-4767-99f8-4cd7c0fd96cc</vt:lpwstr>
  </property>
  <property fmtid="{D5CDD505-2E9C-101B-9397-08002B2CF9AE}" pid="7" name="Project Document Status">
    <vt:lpwstr>77;#Final|9f0519c0-ea95-4823-bed3-ceba54c16f06</vt:lpwstr>
  </property>
  <property fmtid="{D5CDD505-2E9C-101B-9397-08002B2CF9AE}" pid="8" name="Marketing Template Type">
    <vt:lpwstr>53;#PowerPoint Template|ce4b87e0-0632-44d3-b752-92fe5a472785</vt:lpwstr>
  </property>
  <property fmtid="{D5CDD505-2E9C-101B-9397-08002B2CF9AE}" pid="9" name="IsMyDocuments">
    <vt:bool>true</vt:bool>
  </property>
</Properties>
</file>