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70" r:id="rId5"/>
    <p:sldId id="274" r:id="rId6"/>
    <p:sldId id="273" r:id="rId7"/>
    <p:sldId id="275" r:id="rId8"/>
    <p:sldId id="260" r:id="rId9"/>
    <p:sldId id="262" r:id="rId10"/>
    <p:sldId id="266" r:id="rId11"/>
    <p:sldId id="272" r:id="rId12"/>
    <p:sldId id="278" r:id="rId13"/>
    <p:sldId id="277" r:id="rId14"/>
    <p:sldId id="276" r:id="rId15"/>
    <p:sldId id="269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65815" autoAdjust="0"/>
  </p:normalViewPr>
  <p:slideViewPr>
    <p:cSldViewPr snapToGrid="0">
      <p:cViewPr varScale="1">
        <p:scale>
          <a:sx n="62" d="100"/>
          <a:sy n="62" d="100"/>
        </p:scale>
        <p:origin x="-1507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60AC5-F5F5-4B16-94ED-412EC0D51E9A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/DHBW-LOGO.PNG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4CE09-8848-4275-89ED-E9170AA2B90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385982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DD6D4-8DA6-4BD9-91E1-7D4265CE7A0A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/DHBW-LOGO.PNG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D4473-2AD6-4740-9161-AB1193ED9A9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428237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/DHBW-LOGO.PNG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3487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Only</a:t>
            </a:r>
            <a:r>
              <a:rPr lang="en-US" baseline="0" dirty="0" smtClean="0"/>
              <a:t> effective with specific behaviors trying to achieve specific goals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Needs to account for different user personalities to get the right behaviors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2. </a:t>
            </a:r>
            <a:r>
              <a:rPr lang="en-US" baseline="0" dirty="0" err="1" smtClean="0"/>
              <a:t>Gamifying</a:t>
            </a:r>
            <a:r>
              <a:rPr lang="en-US" baseline="0" dirty="0" smtClean="0"/>
              <a:t> bad goals is as bad as ignoring goals altogether -&gt; goals have to be advantageous to the business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3. Missing motivation / motivation gaps – only points and badges are not good enough anymore if its not well done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4. Just implementing gamification plugins like </a:t>
            </a:r>
            <a:r>
              <a:rPr lang="en-US" baseline="0" dirty="0" err="1" smtClean="0"/>
              <a:t>captainup</a:t>
            </a:r>
            <a:r>
              <a:rPr lang="en-US" baseline="0" dirty="0" smtClean="0"/>
              <a:t> will not do the trick – there are many more factors involved that have to be considered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5. The whole gamification should not only be for the top performers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-&gt; better leaderboards for a competition for the 60% in the middle e.g. -&gt; rewarding everyone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/DHBW-LOGO.PNG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0003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/DHBW-LOGO.PNG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3965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/DHBW-LOGO.PNG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5361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/DHBW-LOGO.PNG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5383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Autonomy</a:t>
            </a:r>
            <a:r>
              <a:rPr lang="de-DE" dirty="0" smtClean="0"/>
              <a:t>: </a:t>
            </a:r>
            <a:r>
              <a:rPr lang="de-DE" dirty="0" err="1" smtClean="0"/>
              <a:t>creativity</a:t>
            </a:r>
            <a:r>
              <a:rPr lang="de-DE" dirty="0" smtClean="0"/>
              <a:t>, </a:t>
            </a:r>
            <a:r>
              <a:rPr lang="de-DE" dirty="0" err="1" smtClean="0"/>
              <a:t>choice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freedom</a:t>
            </a: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Purpose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altruism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reason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why</a:t>
            </a:r>
            <a:endParaRPr lang="de-DE" baseline="0" dirty="0" smtClean="0"/>
          </a:p>
          <a:p>
            <a:r>
              <a:rPr lang="de-DE" baseline="0" dirty="0" err="1" smtClean="0"/>
              <a:t>Mastery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learning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levels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personal </a:t>
            </a:r>
            <a:r>
              <a:rPr lang="de-DE" baseline="0" dirty="0" err="1" smtClean="0"/>
              <a:t>development</a:t>
            </a:r>
            <a:endParaRPr lang="de-DE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/DHBW-LOGO.PNG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2960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Nike+ - users are rewarded having an active lifestyle</a:t>
            </a:r>
          </a:p>
          <a:p>
            <a:pPr lvl="1" fontAlgn="base"/>
            <a:r>
              <a:rPr lang="en-US" dirty="0" smtClean="0"/>
              <a:t>My Starbucks </a:t>
            </a:r>
            <a:r>
              <a:rPr lang="en-US" dirty="0" err="1" smtClean="0"/>
              <a:t>Reqards</a:t>
            </a:r>
            <a:r>
              <a:rPr lang="en-US" dirty="0" smtClean="0"/>
              <a:t> -&gt; customer loyalty</a:t>
            </a:r>
          </a:p>
          <a:p>
            <a:pPr lvl="1" fontAlgn="base"/>
            <a:r>
              <a:rPr lang="de-DE" dirty="0" smtClean="0"/>
              <a:t>Ebay </a:t>
            </a:r>
            <a:r>
              <a:rPr lang="de-DE" dirty="0" err="1" smtClean="0"/>
              <a:t>Carma</a:t>
            </a:r>
            <a:endParaRPr lang="en-US" dirty="0" smtClean="0"/>
          </a:p>
          <a:p>
            <a:pPr lvl="1" fontAlgn="base"/>
            <a:r>
              <a:rPr lang="en-US" dirty="0" smtClean="0"/>
              <a:t>Stack Overflow -&gt; engage people to write many high quality answers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/DHBW-LOGO.PNG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981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uses gamification to showcase talents, expertise and accomplishments between users</a:t>
            </a:r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/DHBW-LOGO.PNG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6785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SAP</a:t>
            </a:r>
            <a:r>
              <a:rPr lang="en-US" baseline="0" dirty="0" smtClean="0"/>
              <a:t> SCN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A </a:t>
            </a:r>
            <a:r>
              <a:rPr lang="de-DE" baseline="0" dirty="0" err="1" smtClean="0"/>
              <a:t>lot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badges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missions</a:t>
            </a: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Basically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lot</a:t>
            </a:r>
            <a:r>
              <a:rPr lang="de-DE" baseline="0" dirty="0" smtClean="0"/>
              <a:t> like </a:t>
            </a:r>
            <a:r>
              <a:rPr lang="de-DE" baseline="0" dirty="0" err="1" smtClean="0"/>
              <a:t>stack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overflow</a:t>
            </a: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Also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motivate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people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writing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many</a:t>
            </a:r>
            <a:r>
              <a:rPr lang="de-DE" baseline="0" dirty="0" smtClean="0"/>
              <a:t> high </a:t>
            </a:r>
            <a:r>
              <a:rPr lang="de-DE" baseline="0" dirty="0" err="1" smtClean="0"/>
              <a:t>quality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answers</a:t>
            </a:r>
            <a:endParaRPr lang="en-US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/DHBW-LOGO.PNG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1584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/DHBW-LOGO.PNG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0698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/DHBW-LOGO.PNG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502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/DHBW-LOGO.PNG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502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58A7-58E9-46C6-B986-008C1C7F26E1}" type="datetime1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08522" y="2910646"/>
            <a:ext cx="2237426" cy="938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B83F-6899-4FF9-8E74-2FF842784733}" type="datetime1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4097-F75E-4A67-88D2-F773DE6EBC86}" type="datetime1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93F7-606A-492D-9890-19673E462E84}" type="datetime1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7585-A432-46E1-A8C9-1993905448C8}" type="datetime1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37451" y="4938116"/>
            <a:ext cx="1499746" cy="6279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80C6-FA03-4514-8F78-9CFD953169C2}" type="datetime1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FCCE-E587-4A0E-840F-FD6307316AE7}" type="datetime1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9B6B-EE8A-4C78-A72D-5313617935BB}" type="datetime1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8E10C55-51A6-4A63-9759-0045D3F89E4C}" type="datetime1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EB8C-1663-4159-95EE-0D42456BFBCE}" type="datetime1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37559" y="975802"/>
            <a:ext cx="1499529" cy="629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E464-0AAA-4F10-A9CE-9CD9ECB0885C}" type="datetime1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455F-2C11-407A-99A2-4EF0DEFF31F8}" type="datetime1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37451" y="979726"/>
            <a:ext cx="1499746" cy="6279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4D24-EA8F-493B-BD02-4C1693624274}" type="datetime1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27D1-D368-4E85-8316-7C7F071673E2}" type="datetime1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831E-CED9-4724-9957-461DACA6159E}" type="datetime1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37451" y="979728"/>
            <a:ext cx="1499746" cy="6279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5D9-BD6D-4BC6-BF61-7EACA74F72C7}" type="datetime1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29B5-CB87-4172-842A-3B6EEDB8E8FD}" type="datetime1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18673-07DD-43F2-9C21-73BEA0E0382D}" type="datetime1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aptainup.com/users/sign_u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643093"/>
            <a:ext cx="8144134" cy="1373070"/>
          </a:xfrm>
        </p:spPr>
        <p:txBody>
          <a:bodyPr/>
          <a:lstStyle/>
          <a:p>
            <a:r>
              <a:rPr lang="de-DE" sz="4400" dirty="0" smtClean="0"/>
              <a:t>Gamification</a:t>
            </a:r>
            <a:endParaRPr lang="de-DE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212" y="4891651"/>
            <a:ext cx="9707592" cy="1117687"/>
          </a:xfrm>
        </p:spPr>
        <p:txBody>
          <a:bodyPr/>
          <a:lstStyle/>
          <a:p>
            <a:pPr algn="l"/>
            <a:r>
              <a:rPr lang="de-DE" dirty="0" smtClean="0"/>
              <a:t>Software Engineering 07.04.2016 </a:t>
            </a:r>
          </a:p>
          <a:p>
            <a:pPr algn="ctr"/>
            <a:r>
              <a:rPr lang="de-DE" dirty="0" smtClean="0"/>
              <a:t>- Christoph Meise</a:t>
            </a:r>
          </a:p>
        </p:txBody>
      </p:sp>
    </p:spTree>
    <p:extLst>
      <p:ext uri="{BB962C8B-B14F-4D97-AF65-F5344CB8AC3E}">
        <p14:creationId xmlns:p14="http://schemas.microsoft.com/office/powerpoint/2010/main" xmlns="" val="1766642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 Tutorial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3155580"/>
            <a:ext cx="4827344" cy="2150067"/>
          </a:xfrm>
        </p:spPr>
        <p:txBody>
          <a:bodyPr/>
          <a:lstStyle/>
          <a:p>
            <a:r>
              <a:rPr lang="de-DE" dirty="0" smtClean="0"/>
              <a:t>Run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e.g. XAMPP &amp; Apache</a:t>
            </a:r>
          </a:p>
          <a:p>
            <a:r>
              <a:rPr lang="de-DE" dirty="0" smtClean="0"/>
              <a:t>Open a </a:t>
            </a:r>
            <a:r>
              <a:rPr lang="de-DE" dirty="0" err="1" smtClean="0"/>
              <a:t>html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localhost</a:t>
            </a:r>
            <a:r>
              <a:rPr lang="en-US" dirty="0" smtClean="0"/>
              <a:t> in your browser</a:t>
            </a:r>
          </a:p>
        </p:txBody>
      </p:sp>
      <p:pic>
        <p:nvPicPr>
          <p:cNvPr id="8194" name="Picture 2" descr="http://www.sourcefreak.com/wp-content/uploads/apache-tomc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3665" y="2287735"/>
            <a:ext cx="3489345" cy="347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6876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 Tutorial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10994"/>
            <a:ext cx="6738396" cy="3599316"/>
          </a:xfrm>
        </p:spPr>
        <p:txBody>
          <a:bodyPr/>
          <a:lstStyle/>
          <a:p>
            <a:r>
              <a:rPr lang="de-DE" dirty="0"/>
              <a:t>Go on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captainup.com/users/sign_up</a:t>
            </a:r>
            <a:r>
              <a:rPr lang="en-US" dirty="0"/>
              <a:t> </a:t>
            </a:r>
            <a:r>
              <a:rPr lang="en-US" dirty="0" smtClean="0"/>
              <a:t>and create a profile</a:t>
            </a:r>
          </a:p>
          <a:p>
            <a:r>
              <a:rPr lang="de-DE" dirty="0" smtClean="0"/>
              <a:t>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dashboard</a:t>
            </a:r>
            <a:r>
              <a:rPr lang="de-DE" dirty="0" smtClean="0"/>
              <a:t> </a:t>
            </a:r>
            <a:r>
              <a:rPr lang="de-DE" dirty="0" err="1" smtClean="0"/>
              <a:t>click</a:t>
            </a:r>
            <a:r>
              <a:rPr lang="de-DE" dirty="0" smtClean="0"/>
              <a:t> on </a:t>
            </a:r>
            <a:r>
              <a:rPr lang="de-DE" b="1" dirty="0" err="1" smtClean="0"/>
              <a:t>get</a:t>
            </a:r>
            <a:r>
              <a:rPr lang="de-DE" b="1" dirty="0" smtClean="0"/>
              <a:t> </a:t>
            </a:r>
            <a:r>
              <a:rPr lang="de-DE" b="1" dirty="0" err="1" smtClean="0"/>
              <a:t>started</a:t>
            </a:r>
            <a:endParaRPr lang="de-DE" b="1" dirty="0" smtClean="0"/>
          </a:p>
          <a:p>
            <a:r>
              <a:rPr lang="de-DE" dirty="0" err="1" smtClean="0"/>
              <a:t>copy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HTML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snippit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paste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body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HTML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1478242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 Tutorial</a:t>
            </a:r>
            <a:endParaRPr lang="de-DE" dirty="0"/>
          </a:p>
        </p:txBody>
      </p:sp>
      <p:pic>
        <p:nvPicPr>
          <p:cNvPr id="1026" name="Picture 2" descr="C:\Users\Razor1996\Desktop\Unbenan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130" y="2379311"/>
            <a:ext cx="11145795" cy="36093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78242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Possible risks and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gamification can fail</a:t>
            </a:r>
          </a:p>
          <a:p>
            <a:r>
              <a:rPr lang="en-US" dirty="0" smtClean="0"/>
              <a:t>Lack of planning and strategy</a:t>
            </a:r>
          </a:p>
          <a:p>
            <a:r>
              <a:rPr lang="en-US" dirty="0" smtClean="0"/>
              <a:t>Bad processes</a:t>
            </a:r>
          </a:p>
          <a:p>
            <a:r>
              <a:rPr lang="en-US" dirty="0" smtClean="0"/>
              <a:t>Poor design</a:t>
            </a:r>
          </a:p>
          <a:p>
            <a:r>
              <a:rPr lang="en-US" dirty="0" smtClean="0"/>
              <a:t>Unrealistic expectations</a:t>
            </a:r>
          </a:p>
          <a:p>
            <a:r>
              <a:rPr lang="en-US" dirty="0" smtClean="0"/>
              <a:t>Rewards for top performers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4969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</a:t>
            </a:r>
            <a:r>
              <a:rPr lang="de-DE" dirty="0" smtClean="0"/>
              <a:t> </a:t>
            </a:r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10994"/>
            <a:ext cx="6738396" cy="3599316"/>
          </a:xfrm>
        </p:spPr>
        <p:txBody>
          <a:bodyPr/>
          <a:lstStyle/>
          <a:p>
            <a:r>
              <a:rPr lang="de-DE" dirty="0" smtClean="0"/>
              <a:t>Gamification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concept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strengthen</a:t>
            </a:r>
            <a:r>
              <a:rPr lang="de-DE" dirty="0" smtClean="0"/>
              <a:t> </a:t>
            </a:r>
            <a:r>
              <a:rPr lang="de-DE" dirty="0" err="1" smtClean="0"/>
              <a:t>customer</a:t>
            </a:r>
            <a:r>
              <a:rPr lang="de-DE" dirty="0" smtClean="0"/>
              <a:t> </a:t>
            </a:r>
            <a:r>
              <a:rPr lang="de-DE" dirty="0" err="1" smtClean="0"/>
              <a:t>loyalty</a:t>
            </a:r>
            <a:endParaRPr lang="de-DE" dirty="0"/>
          </a:p>
          <a:p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underlying</a:t>
            </a:r>
            <a:r>
              <a:rPr lang="de-DE" dirty="0" smtClean="0"/>
              <a:t> </a:t>
            </a:r>
            <a:r>
              <a:rPr lang="de-DE" dirty="0" err="1" smtClean="0"/>
              <a:t>psychological</a:t>
            </a:r>
            <a:r>
              <a:rPr lang="de-DE" dirty="0" smtClean="0"/>
              <a:t> </a:t>
            </a:r>
            <a:r>
              <a:rPr lang="de-DE" dirty="0" err="1" smtClean="0"/>
              <a:t>reasons</a:t>
            </a:r>
            <a:r>
              <a:rPr lang="de-DE" dirty="0" smtClean="0"/>
              <a:t> like </a:t>
            </a:r>
            <a:r>
              <a:rPr lang="de-DE" dirty="0" err="1" smtClean="0"/>
              <a:t>autonomy</a:t>
            </a:r>
            <a:r>
              <a:rPr lang="de-DE" dirty="0" smtClean="0"/>
              <a:t>, </a:t>
            </a:r>
            <a:r>
              <a:rPr lang="de-DE" dirty="0" err="1" smtClean="0"/>
              <a:t>mastery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purpose</a:t>
            </a:r>
            <a:endParaRPr lang="de-DE" dirty="0" smtClean="0"/>
          </a:p>
          <a:p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plugins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quick </a:t>
            </a:r>
            <a:r>
              <a:rPr lang="de-DE" dirty="0" err="1" smtClean="0"/>
              <a:t>implementation</a:t>
            </a:r>
            <a:endParaRPr lang="de-DE" dirty="0" smtClean="0"/>
          </a:p>
          <a:p>
            <a:r>
              <a:rPr lang="de-DE" dirty="0" smtClean="0"/>
              <a:t>Can also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useful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i="1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projects</a:t>
            </a:r>
            <a:r>
              <a:rPr lang="de-D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853776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r"/>
            <a:r>
              <a:rPr lang="en-US" dirty="0" smtClean="0"/>
              <a:t>Christoph Meise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912" b="100000" l="2198" r="100000">
                        <a14:foregroundMark x1="45879" y1="10942" x2="45879" y2="10942"/>
                        <a14:foregroundMark x1="51648" y1="30699" x2="51648" y2="306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1912" y="351284"/>
            <a:ext cx="3467100" cy="31337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0" name="TextBox 9"/>
          <p:cNvSpPr txBox="1"/>
          <p:nvPr/>
        </p:nvSpPr>
        <p:spPr>
          <a:xfrm>
            <a:off x="4429012" y="1333371"/>
            <a:ext cx="6081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Feel free to ask any Questions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2865496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</a:t>
            </a:r>
            <a:r>
              <a:rPr lang="de-DE" dirty="0" smtClean="0"/>
              <a:t> Sources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043593" cy="4276198"/>
          </a:xfrm>
        </p:spPr>
        <p:txBody>
          <a:bodyPr>
            <a:normAutofit fontScale="92500" lnSpcReduction="20000"/>
          </a:bodyPr>
          <a:lstStyle/>
          <a:p>
            <a:r>
              <a:rPr lang="de-DE" sz="1600" dirty="0"/>
              <a:t>https://</a:t>
            </a:r>
            <a:r>
              <a:rPr lang="de-DE" sz="1600" dirty="0" smtClean="0"/>
              <a:t>captainup.com/assets/splash/captain-77de49384879ff64e084bd224a03ab61.png</a:t>
            </a:r>
          </a:p>
          <a:p>
            <a:r>
              <a:rPr lang="de-DE" sz="1600" dirty="0"/>
              <a:t>http://</a:t>
            </a:r>
            <a:r>
              <a:rPr lang="de-DE" sz="1600" dirty="0" smtClean="0"/>
              <a:t>www.ipdigit.eu/wp-content/uploads/2013/03/mzl.gqzyggze.png</a:t>
            </a:r>
          </a:p>
          <a:p>
            <a:r>
              <a:rPr lang="de-DE" sz="1600" dirty="0"/>
              <a:t>http://</a:t>
            </a:r>
            <a:r>
              <a:rPr lang="de-DE" sz="1600" dirty="0" smtClean="0"/>
              <a:t>www.southernsavers.com/wp-content/uploads/2016/02/my-starbucks-rewards.jpg</a:t>
            </a:r>
          </a:p>
          <a:p>
            <a:r>
              <a:rPr lang="de-DE" sz="1600" dirty="0"/>
              <a:t>https://</a:t>
            </a:r>
            <a:r>
              <a:rPr lang="de-DE" sz="1600" dirty="0" smtClean="0"/>
              <a:t>captainup.com/manage/help/setup</a:t>
            </a:r>
          </a:p>
          <a:p>
            <a:r>
              <a:rPr lang="de-DE" sz="1600" dirty="0" smtClean="0"/>
              <a:t>https</a:t>
            </a:r>
            <a:r>
              <a:rPr lang="de-DE" sz="1600" dirty="0"/>
              <a:t>://captainup.com/docs/guides</a:t>
            </a:r>
            <a:r>
              <a:rPr lang="de-DE" sz="1600" dirty="0" smtClean="0"/>
              <a:t>/</a:t>
            </a:r>
          </a:p>
          <a:p>
            <a:r>
              <a:rPr lang="de-DE" sz="1600" dirty="0"/>
              <a:t>http://</a:t>
            </a:r>
            <a:r>
              <a:rPr lang="de-DE" sz="1600" dirty="0" smtClean="0"/>
              <a:t>scn.sap.com/thread/3865465</a:t>
            </a:r>
          </a:p>
          <a:p>
            <a:r>
              <a:rPr lang="de-DE" sz="1600" dirty="0"/>
              <a:t>https://</a:t>
            </a:r>
            <a:r>
              <a:rPr lang="de-DE" sz="1600" dirty="0" smtClean="0"/>
              <a:t>en.wikipedia.org/wiki/Gamification</a:t>
            </a:r>
          </a:p>
          <a:p>
            <a:r>
              <a:rPr lang="de-DE" sz="1600" dirty="0"/>
              <a:t>https://</a:t>
            </a:r>
            <a:r>
              <a:rPr lang="de-DE" sz="1600" dirty="0" smtClean="0"/>
              <a:t>upload.wikimedia.org/wikipedia/commons/thumb/4/48/EBay_logo.png/640px-EBay_logo.png</a:t>
            </a:r>
          </a:p>
          <a:p>
            <a:r>
              <a:rPr lang="de-DE" sz="1600" dirty="0"/>
              <a:t>https://</a:t>
            </a:r>
            <a:r>
              <a:rPr lang="de-DE" sz="1600" dirty="0" smtClean="0"/>
              <a:t>lh4.ggpht.com/jEV6nsNv-638GnXkiO5Cfk6zF5lKZCZuWdOtmlL_7PXR79vgteOIHcNDPhNYqGC7dzg=w300</a:t>
            </a:r>
            <a:endParaRPr lang="de-DE" sz="1600" dirty="0"/>
          </a:p>
          <a:p>
            <a:r>
              <a:rPr lang="de-DE" sz="1600" b="1" dirty="0"/>
              <a:t>http://www.gamified.uk/gamification-framework/the-intrinsic-motivation-ramp</a:t>
            </a:r>
            <a:r>
              <a:rPr lang="de-DE" sz="1600" b="1" dirty="0" smtClean="0"/>
              <a:t>/</a:t>
            </a:r>
          </a:p>
          <a:p>
            <a:r>
              <a:rPr lang="de-DE" sz="1600" b="1" dirty="0"/>
              <a:t>http://</a:t>
            </a:r>
            <a:r>
              <a:rPr lang="de-DE" sz="1600" b="1" dirty="0" smtClean="0"/>
              <a:t>www.vksi.de/wp-content/uploads/2015/01/gamification_ICL_BerklingFullPaper.pdf</a:t>
            </a:r>
          </a:p>
          <a:p>
            <a:r>
              <a:rPr lang="de-DE" sz="1600" b="1" dirty="0"/>
              <a:t>http://</a:t>
            </a:r>
            <a:r>
              <a:rPr lang="de-DE" sz="1600" b="1" dirty="0" smtClean="0"/>
              <a:t>www.sourcefreak.com/wp-content/uploads/apache-tomcat.png</a:t>
            </a:r>
          </a:p>
          <a:p>
            <a:r>
              <a:rPr lang="de-DE" sz="1600" b="1" dirty="0"/>
              <a:t>http://www.gameffective.com/gamification-basics/will-80-of-gamification-projects-fail</a:t>
            </a:r>
            <a:r>
              <a:rPr lang="de-DE" sz="1600" b="1" dirty="0" smtClean="0"/>
              <a:t>/</a:t>
            </a:r>
          </a:p>
          <a:p>
            <a:r>
              <a:rPr lang="de-DE" sz="1600" b="1" dirty="0"/>
              <a:t>http://www.destinationcrm.com/Articles/Web-Exclusives/Viewpoints/The-Problem-with-Gamification-87770.aspx</a:t>
            </a:r>
            <a:endParaRPr lang="de-DE" sz="1600" b="1" dirty="0" smtClean="0"/>
          </a:p>
          <a:p>
            <a:endParaRPr lang="de-DE" sz="1600" dirty="0" smtClean="0"/>
          </a:p>
          <a:p>
            <a:pPr algn="r"/>
            <a:endParaRPr lang="de-DE" sz="1600" u="sng" dirty="0" smtClean="0"/>
          </a:p>
          <a:p>
            <a:pPr algn="r"/>
            <a:endParaRPr lang="de-DE" sz="1600" u="sng" dirty="0"/>
          </a:p>
        </p:txBody>
      </p:sp>
    </p:spTree>
    <p:extLst>
      <p:ext uri="{BB962C8B-B14F-4D97-AF65-F5344CB8AC3E}">
        <p14:creationId xmlns:p14="http://schemas.microsoft.com/office/powerpoint/2010/main" xmlns="" val="1016008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Structure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680321" y="2384610"/>
            <a:ext cx="598250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Introduction</a:t>
            </a:r>
          </a:p>
          <a:p>
            <a:r>
              <a:rPr lang="de-DE" sz="2800" dirty="0" smtClean="0"/>
              <a:t>2 Examples</a:t>
            </a:r>
            <a:endParaRPr lang="en-US" sz="2800" dirty="0" smtClean="0"/>
          </a:p>
          <a:p>
            <a:r>
              <a:rPr lang="en-US" sz="2800" dirty="0"/>
              <a:t>3</a:t>
            </a:r>
            <a:r>
              <a:rPr lang="en-US" sz="2800" dirty="0" smtClean="0"/>
              <a:t> CaptainUp</a:t>
            </a:r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/>
              <a:t>4</a:t>
            </a:r>
            <a:r>
              <a:rPr lang="en-US" sz="2800" dirty="0" smtClean="0"/>
              <a:t> Demo</a:t>
            </a:r>
          </a:p>
          <a:p>
            <a:r>
              <a:rPr lang="en-US" sz="2800" dirty="0"/>
              <a:t>5</a:t>
            </a:r>
            <a:r>
              <a:rPr lang="en-US" sz="2800" dirty="0" smtClean="0"/>
              <a:t> Tutorial</a:t>
            </a:r>
          </a:p>
          <a:p>
            <a:r>
              <a:rPr lang="en-US" sz="2800" dirty="0" smtClean="0"/>
              <a:t>6 Possible risks and issues</a:t>
            </a:r>
          </a:p>
          <a:p>
            <a:r>
              <a:rPr lang="de-DE" sz="2800" dirty="0"/>
              <a:t>7</a:t>
            </a:r>
            <a:r>
              <a:rPr lang="de-DE" sz="2800" dirty="0" smtClean="0"/>
              <a:t> </a:t>
            </a:r>
            <a:r>
              <a:rPr lang="de-DE" sz="2800" dirty="0" err="1" smtClean="0"/>
              <a:t>Conclusion</a:t>
            </a:r>
            <a:endParaRPr lang="en-US" sz="2800" dirty="0" smtClean="0"/>
          </a:p>
          <a:p>
            <a:r>
              <a:rPr lang="en-US" sz="2800" dirty="0"/>
              <a:t>8</a:t>
            </a:r>
            <a:r>
              <a:rPr lang="en-US" sz="2800" dirty="0" smtClean="0"/>
              <a:t> 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685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 Introduction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537368" y="2448258"/>
            <a:ext cx="60654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controversial </a:t>
            </a:r>
            <a:r>
              <a:rPr lang="en-US" sz="2400" dirty="0"/>
              <a:t>topic that </a:t>
            </a:r>
            <a:r>
              <a:rPr lang="en-US" sz="2400" dirty="0" smtClean="0"/>
              <a:t>reached the business </a:t>
            </a:r>
            <a:r>
              <a:rPr lang="en-US" sz="2400" dirty="0"/>
              <a:t>world </a:t>
            </a:r>
            <a:r>
              <a:rPr lang="en-US" sz="2400" dirty="0" smtClean="0"/>
              <a:t>2010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concept </a:t>
            </a:r>
            <a:r>
              <a:rPr lang="en-US" sz="2400" dirty="0"/>
              <a:t>of applying game mechanics and game design techniques </a:t>
            </a:r>
            <a:r>
              <a:rPr lang="en-US" sz="2400" dirty="0" smtClean="0"/>
              <a:t>to non-gaming environments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Issue to engage </a:t>
            </a:r>
            <a:r>
              <a:rPr lang="en-US" sz="2400" dirty="0"/>
              <a:t>and motivate </a:t>
            </a:r>
            <a:r>
              <a:rPr lang="en-US" sz="2400" dirty="0" smtClean="0"/>
              <a:t>people in a long term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basic desires </a:t>
            </a:r>
            <a:r>
              <a:rPr lang="en-US" sz="2400" dirty="0"/>
              <a:t>and needs of the users </a:t>
            </a:r>
            <a:endParaRPr lang="en-US" sz="2400" dirty="0" smtClean="0"/>
          </a:p>
        </p:txBody>
      </p:sp>
      <p:pic>
        <p:nvPicPr>
          <p:cNvPr id="7170" name="Picture 2" descr="http://cdn2.spiegel.de/images/image-328841-panoV9free-ovsd-3288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98757" y="2781127"/>
            <a:ext cx="4953000" cy="2381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Rectangle 2"/>
          <p:cNvSpPr/>
          <p:nvPr/>
        </p:nvSpPr>
        <p:spPr>
          <a:xfrm>
            <a:off x="1757917" y="6008057"/>
            <a:ext cx="9540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 smtClean="0"/>
              <a:t>Competition, Achievement, Status, Altruism and Community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282936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 Introduction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680321" y="2460482"/>
            <a:ext cx="95848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M</a:t>
            </a:r>
            <a:r>
              <a:rPr lang="en-US" sz="2400" dirty="0" smtClean="0"/>
              <a:t>ost </a:t>
            </a:r>
            <a:r>
              <a:rPr lang="en-US" sz="2400" dirty="0"/>
              <a:t>common technique is rewarding the user for completing </a:t>
            </a:r>
            <a:r>
              <a:rPr lang="en-US" sz="2400" dirty="0" smtClean="0"/>
              <a:t>tasks - badges</a:t>
            </a:r>
            <a:r>
              <a:rPr lang="en-US" sz="2400" dirty="0"/>
              <a:t>, points, </a:t>
            </a:r>
            <a:r>
              <a:rPr lang="en-US" sz="2400" dirty="0" smtClean="0"/>
              <a:t>levels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G</a:t>
            </a:r>
            <a:r>
              <a:rPr lang="en-US" sz="2400" dirty="0" smtClean="0"/>
              <a:t>ame </a:t>
            </a:r>
            <a:r>
              <a:rPr lang="en-US" sz="2400" dirty="0"/>
              <a:t>mechanics other than rewards are challenges and </a:t>
            </a:r>
            <a:r>
              <a:rPr lang="en-US" sz="2400" dirty="0" smtClean="0"/>
              <a:t>leaderboards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Creating a competitive environment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Everyone</a:t>
            </a:r>
            <a:r>
              <a:rPr lang="de-DE" sz="2400" dirty="0" smtClean="0"/>
              <a:t> </a:t>
            </a:r>
            <a:r>
              <a:rPr lang="de-DE" sz="2400" dirty="0" err="1" smtClean="0"/>
              <a:t>should</a:t>
            </a:r>
            <a:r>
              <a:rPr lang="de-DE" sz="2400" dirty="0" smtClean="0"/>
              <a:t> </a:t>
            </a:r>
            <a:r>
              <a:rPr lang="de-DE" sz="2400" dirty="0" err="1" smtClean="0"/>
              <a:t>have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same opportunities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psychological </a:t>
            </a:r>
            <a:r>
              <a:rPr lang="en-US" sz="2400" dirty="0"/>
              <a:t>concepts such as motivation, </a:t>
            </a:r>
            <a:r>
              <a:rPr lang="en-US" sz="2400" dirty="0" smtClean="0"/>
              <a:t>behavior, personality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autonomy</a:t>
            </a:r>
            <a:r>
              <a:rPr lang="en-US" sz="2400" dirty="0"/>
              <a:t>, purpose and </a:t>
            </a:r>
            <a:r>
              <a:rPr lang="en-US" sz="2400" dirty="0" smtClean="0"/>
              <a:t>mastery are key requirements to motivate people</a:t>
            </a:r>
          </a:p>
        </p:txBody>
      </p:sp>
    </p:spTree>
    <p:extLst>
      <p:ext uri="{BB962C8B-B14F-4D97-AF65-F5344CB8AC3E}">
        <p14:creationId xmlns:p14="http://schemas.microsoft.com/office/powerpoint/2010/main" xmlns="" val="190316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 Examples</a:t>
            </a:r>
            <a:endParaRPr lang="de-DE" dirty="0"/>
          </a:p>
        </p:txBody>
      </p:sp>
      <p:pic>
        <p:nvPicPr>
          <p:cNvPr id="2050" name="Picture 2" descr="http://www.ipdigit.eu/wp-content/uploads/2013/03/mzl.gqzygg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14390" y="2194928"/>
            <a:ext cx="2207696" cy="22076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southernsavers.com/wp-content/uploads/2016/02/my-starbucks-reward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79058" y="4763387"/>
            <a:ext cx="4078360" cy="1610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upload.wikimedia.org/wikipedia/commons/thumb/4/48/EBay_logo.png/640px-EBay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774" y="2135322"/>
            <a:ext cx="5337707" cy="2326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4.ggpht.com/jEV6nsNv-638GnXkiO5Cfk6zF5lKZCZuWdOtmlL_7PXR79vgteOIHcNDPhNYqGC7dzg=w3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41167" y="4576973"/>
            <a:ext cx="1982922" cy="198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9970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 Examples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4653" y="2110211"/>
            <a:ext cx="8047417" cy="4496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046938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 Examples</a:t>
            </a:r>
            <a:endParaRPr lang="de-DE" dirty="0"/>
          </a:p>
        </p:txBody>
      </p:sp>
      <p:pic>
        <p:nvPicPr>
          <p:cNvPr id="4098" name="Picture 2" descr="https://littlepuddingjustin.files.wordpress.com/2014/08/badges_scn_s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6059" y="2256051"/>
            <a:ext cx="2927867" cy="42045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42391" y="2256051"/>
            <a:ext cx="7545902" cy="42030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523793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 </a:t>
            </a:r>
            <a:r>
              <a:rPr lang="de-DE" dirty="0" err="1" smtClean="0"/>
              <a:t>CaptainUp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77797" y="2792360"/>
            <a:ext cx="5514203" cy="406563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0321" y="2928315"/>
            <a:ext cx="60710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CaptainUp </a:t>
            </a:r>
            <a:r>
              <a:rPr lang="en-US" sz="2400" dirty="0"/>
              <a:t>as a </a:t>
            </a:r>
            <a:r>
              <a:rPr lang="en-US" sz="2400" b="1" dirty="0"/>
              <a:t>Software as a Service </a:t>
            </a:r>
            <a:r>
              <a:rPr lang="en-US" sz="2400" dirty="0"/>
              <a:t>gamification platform for mobile apps and </a:t>
            </a:r>
            <a:r>
              <a:rPr lang="en-US" sz="2400" dirty="0" smtClean="0"/>
              <a:t>websites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offer </a:t>
            </a:r>
            <a:r>
              <a:rPr lang="en-US" sz="2400" dirty="0"/>
              <a:t>built-in experience with game mechanics such as levels, challenges, social </a:t>
            </a:r>
            <a:r>
              <a:rPr lang="en-US" sz="2400" dirty="0" smtClean="0"/>
              <a:t>collaboration </a:t>
            </a:r>
            <a:r>
              <a:rPr lang="en-US" sz="2400" dirty="0"/>
              <a:t>etc</a:t>
            </a:r>
            <a:r>
              <a:rPr lang="en-US" sz="2400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sz="2400" dirty="0" smtClean="0"/>
              <a:t>Basic </a:t>
            </a:r>
            <a:r>
              <a:rPr lang="de-DE" sz="2400" dirty="0" err="1" smtClean="0"/>
              <a:t>version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premium </a:t>
            </a:r>
            <a:r>
              <a:rPr lang="de-DE" sz="2400" dirty="0" err="1" smtClean="0"/>
              <a:t>version</a:t>
            </a:r>
            <a:endParaRPr lang="de-DE" sz="2400" dirty="0" smtClean="0"/>
          </a:p>
          <a:p>
            <a:pPr fontAlgn="base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3258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</a:t>
            </a:r>
            <a:r>
              <a:rPr lang="de-DE" dirty="0" smtClean="0"/>
              <a:t> Demo</a:t>
            </a:r>
            <a:endParaRPr lang="de-DE" dirty="0"/>
          </a:p>
        </p:txBody>
      </p:sp>
      <p:pic>
        <p:nvPicPr>
          <p:cNvPr id="5124" name="Picture 4" descr="http://www.madcapsoftware.com/images/icons/icon-webinarsLargeB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69327" y="2294270"/>
            <a:ext cx="3435848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8559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574</Words>
  <Application>Microsoft Office PowerPoint</Application>
  <PresentationFormat>Benutzerdefiniert</PresentationFormat>
  <Paragraphs>103</Paragraphs>
  <Slides>16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Berlin</vt:lpstr>
      <vt:lpstr>Gamification</vt:lpstr>
      <vt:lpstr>Structure</vt:lpstr>
      <vt:lpstr>1 Introduction</vt:lpstr>
      <vt:lpstr>1 Introduction</vt:lpstr>
      <vt:lpstr>2 Examples</vt:lpstr>
      <vt:lpstr>2 Examples</vt:lpstr>
      <vt:lpstr>2 Examples</vt:lpstr>
      <vt:lpstr>3 CaptainUp</vt:lpstr>
      <vt:lpstr>4 Demo</vt:lpstr>
      <vt:lpstr>5 Tutorial</vt:lpstr>
      <vt:lpstr>5 Tutorial</vt:lpstr>
      <vt:lpstr>5 Tutorial</vt:lpstr>
      <vt:lpstr>6 Possible risks and issues</vt:lpstr>
      <vt:lpstr>7 Conclusion</vt:lpstr>
      <vt:lpstr>Thank you for your attention!</vt:lpstr>
      <vt:lpstr>8 Sources</vt:lpstr>
    </vt:vector>
  </TitlesOfParts>
  <Company>SAP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China</dc:title>
  <dc:creator>Meise, Christoph</dc:creator>
  <cp:lastModifiedBy>Razor1996</cp:lastModifiedBy>
  <cp:revision>117</cp:revision>
  <dcterms:created xsi:type="dcterms:W3CDTF">2015-04-28T18:19:50Z</dcterms:created>
  <dcterms:modified xsi:type="dcterms:W3CDTF">2016-04-10T12:44:39Z</dcterms:modified>
</cp:coreProperties>
</file>