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0" r:id="rId5"/>
    <p:sldId id="270" r:id="rId6"/>
    <p:sldId id="258" r:id="rId7"/>
    <p:sldId id="259" r:id="rId8"/>
    <p:sldId id="264" r:id="rId9"/>
    <p:sldId id="256" r:id="rId10"/>
    <p:sldId id="265" r:id="rId11"/>
    <p:sldId id="266" r:id="rId12"/>
    <p:sldId id="267" r:id="rId13"/>
    <p:sldId id="269" r:id="rId14"/>
    <p:sldId id="275" r:id="rId15"/>
    <p:sldId id="273" r:id="rId16"/>
    <p:sldId id="257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3423-1F2C-4CA1-BEE1-763BEDB9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0385D-6D61-4275-999B-91BC66290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605B5-44F9-49A0-BFD7-4B99AE53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5E0D-969E-4C7E-B882-E05CF04B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9DC4-4D22-4AE8-BF09-E54C2DA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763D4-D30C-4854-9DD1-D223B66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A8609-6E99-48AE-9E31-0F59E53B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D6A8A-E739-4277-A803-0654790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6EBE-A4AB-4459-82F6-98F37545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86642-41B1-4F1D-8670-79B08B96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9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9C8A38-0238-4CB1-B5BD-09A7B92C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343CD-908C-49BC-AF7C-F8C08CD3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D66A6-D82E-487C-ADA7-A5C6E76A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6E4DE-0215-4424-8B5D-B8A0AA35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173D2-E628-4B55-973E-65B91AA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176A-3FDC-4834-9F01-2DD44971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2BB32-5E29-48BA-ACE8-7E89FC4B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76004-042A-4591-85BD-89D82AAE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7AE1C-8B87-42FB-9716-7086483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F7C43-846E-4003-AE67-21F51360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0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A63F-8318-422E-82A8-F6237BFA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88A0-FBB4-4431-859B-759E154B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3E203-A50B-4EC8-B791-2BEEE137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D4CD-13F0-409D-B40C-5837FF2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F24D3-4AD9-4086-AE28-0518493B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3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6EA8-D2EF-4731-94B0-371363B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42C9E-2A1F-41C7-8EDE-8DB2A2AF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03487-7EF0-4A77-AD94-D950DE8B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799D9-3CB6-4605-9F8D-F7B06978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6AFA1-8A16-42CA-B154-86127131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1474D-9A4A-4262-809C-C21BAF54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D1017-AB4C-4FC9-B120-B31DFBCD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56F4A-D38B-495F-B856-4D3D8DCB0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BDDB5-850E-425A-8AD7-2E9BB2AF1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E7A3F-62A2-41B3-8B38-5CFB6BBE1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CCA448-D3C3-4775-B07D-8A3A92B0C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941218-289C-4B8E-A0DE-01D2CB97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10BC4-2150-4F9D-9C55-39C1D6D5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77981-D51E-4249-AEA5-BEDC6A08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3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E4327-BFC7-4C8B-8461-E7A3C6D0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42A69-6ABF-4676-A4FB-20F76C82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45EE36-93B8-4A97-BC01-C09B9D6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2B6D5-96B0-4E14-9EC0-3325FD1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07A04-5A08-47B5-BE67-8C6E81C1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ACA12-458F-4E36-9B69-C1A0670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1FC7E-8EF9-44CA-86B7-F717F8F6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F5933-7509-4C16-9498-67F18E55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42859-CD52-423D-A966-F7D12036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FAA91-AA04-44FD-A8BC-13592ED5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7CB83-E316-47FD-A558-DE291A1F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E5F67-9251-436B-8403-4D988BD6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DBA63-C9B5-4F54-91E4-291910A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1723F-5934-4F66-917E-3DEB5648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56B5F-A486-4A21-9CAB-E43E7E81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149C-E2AF-4C06-9113-02E2C9A7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47898-1113-4C9D-B5AA-74DA0445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14A87-D9FD-4E65-AC40-B91B0BBA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6949E-77C8-441B-A942-EE5323DB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1817E-8091-4D55-A286-24DF17BA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B69C2-ED92-4C0D-9A52-96B26F91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07AE8-F626-4109-BD79-0016CDBB4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198C-6DDE-48AD-A193-40F67E4FB18B}" type="datetimeFigureOut">
              <a:rPr lang="zh-CN" altLang="en-US" smtClean="0"/>
              <a:t>2018/6/16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3502D-A983-4CF4-9E91-3311237B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13A92-7070-4764-A066-7B0C8FB4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28E2-AAB2-421B-8AD8-9A38155F9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feinet.com/thread-12099-1-1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sgsanxiao/p/552328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0D4F3B0-B132-4D45-845E-6E449BB5A024}"/>
              </a:ext>
            </a:extLst>
          </p:cNvPr>
          <p:cNvSpPr/>
          <p:nvPr/>
        </p:nvSpPr>
        <p:spPr>
          <a:xfrm>
            <a:off x="2909871" y="2413337"/>
            <a:ext cx="63722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.NET</a:t>
            </a:r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聊天软件</a:t>
            </a:r>
          </a:p>
        </p:txBody>
      </p:sp>
    </p:spTree>
    <p:extLst>
      <p:ext uri="{BB962C8B-B14F-4D97-AF65-F5344CB8AC3E}">
        <p14:creationId xmlns:p14="http://schemas.microsoft.com/office/powerpoint/2010/main" val="2812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276192-2209-4EAA-A519-D4FE2459A6D0}"/>
              </a:ext>
            </a:extLst>
          </p:cNvPr>
          <p:cNvSpPr txBox="1"/>
          <p:nvPr/>
        </p:nvSpPr>
        <p:spPr>
          <a:xfrm>
            <a:off x="4208303" y="1306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服务端运行截图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A87A42-EB3C-4096-9DC7-B705D4C7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7" y="989042"/>
            <a:ext cx="5890726" cy="54222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5747FD-4992-435F-AE27-1B1749E1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9" y="1610379"/>
            <a:ext cx="5994592" cy="36372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7D677B-98D3-4FEE-8A49-B2F1AF882D72}"/>
              </a:ext>
            </a:extLst>
          </p:cNvPr>
          <p:cNvSpPr txBox="1"/>
          <p:nvPr/>
        </p:nvSpPr>
        <p:spPr>
          <a:xfrm>
            <a:off x="2361116" y="64113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服务启动前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4285C4-F70C-4C60-A75E-720575ECAD57}"/>
              </a:ext>
            </a:extLst>
          </p:cNvPr>
          <p:cNvSpPr txBox="1"/>
          <p:nvPr/>
        </p:nvSpPr>
        <p:spPr>
          <a:xfrm>
            <a:off x="8415751" y="5247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服务启动后</a:t>
            </a:r>
          </a:p>
        </p:txBody>
      </p:sp>
    </p:spTree>
    <p:extLst>
      <p:ext uri="{BB962C8B-B14F-4D97-AF65-F5344CB8AC3E}">
        <p14:creationId xmlns:p14="http://schemas.microsoft.com/office/powerpoint/2010/main" val="33723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276192-2209-4EAA-A519-D4FE2459A6D0}"/>
              </a:ext>
            </a:extLst>
          </p:cNvPr>
          <p:cNvSpPr txBox="1"/>
          <p:nvPr/>
        </p:nvSpPr>
        <p:spPr>
          <a:xfrm>
            <a:off x="4208304" y="1306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客户端运行截图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7D677B-98D3-4FEE-8A49-B2F1AF882D72}"/>
              </a:ext>
            </a:extLst>
          </p:cNvPr>
          <p:cNvSpPr txBox="1"/>
          <p:nvPr/>
        </p:nvSpPr>
        <p:spPr>
          <a:xfrm>
            <a:off x="1434863" y="52076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登录界面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A9501C-B18D-459C-8C20-A30D3868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0" y="2559698"/>
            <a:ext cx="3607152" cy="25628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306FB8-CA3C-4CB4-826E-0634D121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24" y="2559698"/>
            <a:ext cx="3607152" cy="2562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58FE51-9D00-46A7-B2D1-45BB64D7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268" y="2559698"/>
            <a:ext cx="3607153" cy="25628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1493C5-A476-428E-A616-DC71AB257802}"/>
              </a:ext>
            </a:extLst>
          </p:cNvPr>
          <p:cNvSpPr txBox="1"/>
          <p:nvPr/>
        </p:nvSpPr>
        <p:spPr>
          <a:xfrm>
            <a:off x="5073927" y="5207685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修改服务器地址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1E6B-B2F2-4DF0-AF16-2F0DA6DE7FEA}"/>
              </a:ext>
            </a:extLst>
          </p:cNvPr>
          <p:cNvSpPr txBox="1"/>
          <p:nvPr/>
        </p:nvSpPr>
        <p:spPr>
          <a:xfrm>
            <a:off x="9543347" y="520768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注册界面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C2AC65-5745-4F25-AB3C-E88B51F097CB}"/>
              </a:ext>
            </a:extLst>
          </p:cNvPr>
          <p:cNvSpPr txBox="1"/>
          <p:nvPr/>
        </p:nvSpPr>
        <p:spPr>
          <a:xfrm>
            <a:off x="4772561" y="15298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登录窗口截图</a:t>
            </a:r>
          </a:p>
        </p:txBody>
      </p:sp>
    </p:spTree>
    <p:extLst>
      <p:ext uri="{BB962C8B-B14F-4D97-AF65-F5344CB8AC3E}">
        <p14:creationId xmlns:p14="http://schemas.microsoft.com/office/powerpoint/2010/main" val="177417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276192-2209-4EAA-A519-D4FE2459A6D0}"/>
              </a:ext>
            </a:extLst>
          </p:cNvPr>
          <p:cNvSpPr txBox="1"/>
          <p:nvPr/>
        </p:nvSpPr>
        <p:spPr>
          <a:xfrm>
            <a:off x="4208304" y="1306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客户端运行截图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C2AC65-5745-4F25-AB3C-E88B51F097CB}"/>
              </a:ext>
            </a:extLst>
          </p:cNvPr>
          <p:cNvSpPr txBox="1"/>
          <p:nvPr/>
        </p:nvSpPr>
        <p:spPr>
          <a:xfrm>
            <a:off x="4772561" y="8219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聊天窗口截图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C735B0-D22B-48B7-9BBC-3811AF41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0" y="1529830"/>
            <a:ext cx="7452579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9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276192-2209-4EAA-A519-D4FE2459A6D0}"/>
              </a:ext>
            </a:extLst>
          </p:cNvPr>
          <p:cNvSpPr txBox="1"/>
          <p:nvPr/>
        </p:nvSpPr>
        <p:spPr>
          <a:xfrm>
            <a:off x="4208304" y="1306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客户端运行截图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C2AC65-5745-4F25-AB3C-E88B51F097CB}"/>
              </a:ext>
            </a:extLst>
          </p:cNvPr>
          <p:cNvSpPr txBox="1"/>
          <p:nvPr/>
        </p:nvSpPr>
        <p:spPr>
          <a:xfrm>
            <a:off x="4331734" y="1258408"/>
            <a:ext cx="3528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其他主题颜色截图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02080D-0AD1-4CE2-8B0C-84F60DC9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2263077"/>
            <a:ext cx="5993363" cy="31277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DD7B38-8E73-413D-8DC7-5FEC31A9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42" y="2263077"/>
            <a:ext cx="5993365" cy="31277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AFC196-081E-4B56-A8F5-C6E281CDBF6D}"/>
              </a:ext>
            </a:extLst>
          </p:cNvPr>
          <p:cNvSpPr txBox="1"/>
          <p:nvPr/>
        </p:nvSpPr>
        <p:spPr>
          <a:xfrm>
            <a:off x="2494025" y="53908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蓝色界面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E018F-A281-45C6-94A6-A85CF89A6402}"/>
              </a:ext>
            </a:extLst>
          </p:cNvPr>
          <p:cNvSpPr txBox="1"/>
          <p:nvPr/>
        </p:nvSpPr>
        <p:spPr>
          <a:xfrm>
            <a:off x="8562029" y="53908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粉色界面</a:t>
            </a:r>
          </a:p>
        </p:txBody>
      </p:sp>
    </p:spTree>
    <p:extLst>
      <p:ext uri="{BB962C8B-B14F-4D97-AF65-F5344CB8AC3E}">
        <p14:creationId xmlns:p14="http://schemas.microsoft.com/office/powerpoint/2010/main" val="190853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0078F3-62ED-42B2-AAC9-1A57FF8C291F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472C4"/>
                </a:solidFill>
              </a:rPr>
              <a:t>之前各个版本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F0C8EB-E961-4E6A-BC5A-515C47BC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45" y="66020"/>
            <a:ext cx="5520709" cy="32555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C1F32-74A9-4730-A150-500ABFB5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43" y="3734959"/>
            <a:ext cx="4322404" cy="26378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DFF847-3578-4ADC-8C5E-F83AFA39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17" y="3734959"/>
            <a:ext cx="4797073" cy="26378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3B7E27-32A9-476D-8EA3-9F3A4C1EF32E}"/>
              </a:ext>
            </a:extLst>
          </p:cNvPr>
          <p:cNvSpPr txBox="1"/>
          <p:nvPr/>
        </p:nvSpPr>
        <p:spPr>
          <a:xfrm>
            <a:off x="4512071" y="3321542"/>
            <a:ext cx="316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72C4"/>
                </a:solidFill>
              </a:rPr>
              <a:t>1.0 </a:t>
            </a:r>
            <a:r>
              <a:rPr lang="zh-CN" altLang="en-US" sz="1600" dirty="0">
                <a:solidFill>
                  <a:srgbClr val="4472C4"/>
                </a:solidFill>
              </a:rPr>
              <a:t>服务端（左）和客户端（右）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1A062-332A-4815-86B0-1E65575A295A}"/>
              </a:ext>
            </a:extLst>
          </p:cNvPr>
          <p:cNvSpPr txBox="1"/>
          <p:nvPr/>
        </p:nvSpPr>
        <p:spPr>
          <a:xfrm>
            <a:off x="2777639" y="636081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72C4"/>
                </a:solidFill>
              </a:rPr>
              <a:t>1.2 </a:t>
            </a:r>
            <a:r>
              <a:rPr lang="zh-CN" altLang="en-US" sz="1600" dirty="0">
                <a:solidFill>
                  <a:srgbClr val="4472C4"/>
                </a:solidFill>
              </a:rPr>
              <a:t>服务端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ACB564-C7EA-4EE0-8BFF-BFDFB037576C}"/>
              </a:ext>
            </a:extLst>
          </p:cNvPr>
          <p:cNvSpPr txBox="1"/>
          <p:nvPr/>
        </p:nvSpPr>
        <p:spPr>
          <a:xfrm>
            <a:off x="8301137" y="636081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72C4"/>
                </a:solidFill>
              </a:rPr>
              <a:t>1.2 </a:t>
            </a:r>
            <a:r>
              <a:rPr lang="zh-CN" altLang="en-US" sz="1600" dirty="0">
                <a:solidFill>
                  <a:srgbClr val="4472C4"/>
                </a:solidFill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69375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FC112A-E2BE-4749-8660-5E5AC98BB345}"/>
              </a:ext>
            </a:extLst>
          </p:cNvPr>
          <p:cNvSpPr txBox="1"/>
          <p:nvPr/>
        </p:nvSpPr>
        <p:spPr>
          <a:xfrm>
            <a:off x="3165550" y="276000"/>
            <a:ext cx="5860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</a:rPr>
              <a:t>关于</a:t>
            </a:r>
            <a:r>
              <a:rPr lang="en-US" altLang="zh-CN" sz="5400" b="1" dirty="0" err="1">
                <a:solidFill>
                  <a:schemeClr val="accent1">
                    <a:lumMod val="75000"/>
                  </a:schemeClr>
                </a:solidFill>
              </a:rPr>
              <a:t>MD5</a:t>
            </a:r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</a:rPr>
              <a:t>算法加密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975002-D1B8-4957-844C-FC031334ABC7}"/>
              </a:ext>
            </a:extLst>
          </p:cNvPr>
          <p:cNvSpPr txBox="1"/>
          <p:nvPr/>
        </p:nvSpPr>
        <p:spPr>
          <a:xfrm>
            <a:off x="-31661" y="1721844"/>
            <a:ext cx="1225532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该加密算法最主要的特点是：不可逆，即无法根据密文进行解密操作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他会根据给出的任意长度的数据计算出一串一定长度的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进制数字串（本程序中长度为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32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中已提供该加密算法的函数，其运用例子如下：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（添加引用：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using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System.Security.Cryptography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030369-0595-42BD-B899-F0651589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4776691"/>
            <a:ext cx="10391775" cy="1428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1B0E3F-E3C8-4483-A786-3B60CF8F94F7}"/>
              </a:ext>
            </a:extLst>
          </p:cNvPr>
          <p:cNvSpPr txBox="1"/>
          <p:nvPr/>
        </p:nvSpPr>
        <p:spPr>
          <a:xfrm>
            <a:off x="6095999" y="6412723"/>
            <a:ext cx="5522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参考网址：</a:t>
            </a: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err="1">
                <a:hlinkClick r:id="rId3"/>
              </a:rPr>
              <a:t>www.sufeinet.com</a:t>
            </a:r>
            <a:r>
              <a:rPr lang="en-US" altLang="zh-CN" sz="1600" dirty="0">
                <a:hlinkClick r:id="rId3"/>
              </a:rPr>
              <a:t>/thread-12099-1-</a:t>
            </a:r>
            <a:r>
              <a:rPr lang="en-US" altLang="zh-CN" sz="1600" dirty="0" err="1">
                <a:hlinkClick r:id="rId3"/>
              </a:rPr>
              <a:t>1.html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216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D3FABB3-9010-4D17-BF37-54B510C49339}"/>
              </a:ext>
            </a:extLst>
          </p:cNvPr>
          <p:cNvSpPr txBox="1"/>
          <p:nvPr/>
        </p:nvSpPr>
        <p:spPr>
          <a:xfrm>
            <a:off x="808334" y="229347"/>
            <a:ext cx="10575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</a:rPr>
              <a:t>多线程中其他线程访问主线程控件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6257BE-C916-4623-BACC-A6CD8CA6BCCB}"/>
              </a:ext>
            </a:extLst>
          </p:cNvPr>
          <p:cNvSpPr txBox="1"/>
          <p:nvPr/>
        </p:nvSpPr>
        <p:spPr>
          <a:xfrm>
            <a:off x="808334" y="1726075"/>
            <a:ext cx="9513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.NET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下，程序无法直接从一个线程访问另一个线程创建的控件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在本程序中使用</a:t>
            </a:r>
            <a:r>
              <a:rPr lang="zh-CN" altLang="en-US" sz="2400" u="sng" dirty="0">
                <a:solidFill>
                  <a:schemeClr val="accent1">
                    <a:lumMod val="50000"/>
                  </a:schemeClr>
                </a:solidFill>
              </a:rPr>
              <a:t>异步匿名委托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的办法解决该问题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例：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754B5F-4E64-4E3B-8CFA-8AA6FE34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76" y="3429000"/>
            <a:ext cx="5772150" cy="24479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2526BEB-19E4-4A72-B916-E94004D8BA59}"/>
              </a:ext>
            </a:extLst>
          </p:cNvPr>
          <p:cNvSpPr txBox="1"/>
          <p:nvPr/>
        </p:nvSpPr>
        <p:spPr>
          <a:xfrm>
            <a:off x="6095999" y="6290099"/>
            <a:ext cx="5808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参考网址：</a:t>
            </a: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err="1">
                <a:hlinkClick r:id="rId3"/>
              </a:rPr>
              <a:t>www.cnblogs.com</a:t>
            </a:r>
            <a:r>
              <a:rPr lang="en-US" altLang="zh-CN" sz="1600" dirty="0">
                <a:hlinkClick r:id="rId3"/>
              </a:rPr>
              <a:t>/</a:t>
            </a:r>
            <a:r>
              <a:rPr lang="en-US" altLang="zh-CN" sz="1600" dirty="0" err="1">
                <a:hlinkClick r:id="rId3"/>
              </a:rPr>
              <a:t>lsgsanxiao</a:t>
            </a:r>
            <a:r>
              <a:rPr lang="en-US" altLang="zh-CN" sz="1600" dirty="0">
                <a:hlinkClick r:id="rId3"/>
              </a:rPr>
              <a:t>/p/</a:t>
            </a:r>
            <a:r>
              <a:rPr lang="en-US" altLang="zh-CN" sz="1600" dirty="0" err="1">
                <a:hlinkClick r:id="rId3"/>
              </a:rPr>
              <a:t>5523282.html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377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D3FABB3-9010-4D17-BF37-54B510C49339}"/>
              </a:ext>
            </a:extLst>
          </p:cNvPr>
          <p:cNvSpPr txBox="1"/>
          <p:nvPr/>
        </p:nvSpPr>
        <p:spPr>
          <a:xfrm>
            <a:off x="2356380" y="12671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</a:rPr>
              <a:t>关于拖动窗口的功能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6257BE-C916-4623-BACC-A6CD8CA6BCCB}"/>
              </a:ext>
            </a:extLst>
          </p:cNvPr>
          <p:cNvSpPr txBox="1"/>
          <p:nvPr/>
        </p:nvSpPr>
        <p:spPr>
          <a:xfrm>
            <a:off x="404167" y="1147577"/>
            <a:ext cx="11383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为了重新设计界面，客户端程序的所有窗口的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FromBorderStyle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属性均被设置为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None</a:t>
            </a: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由此带来的问题为：无法拖动窗口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解决方法：在窗口顶部放置一个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panel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控件，添加该控件的两个鼠标事件：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①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panel1_MouseDown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（记录鼠标在屏幕上的位置及窗口在屏幕上的位置）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②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panel1_MouseMove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（计算点的偏移值，重新赋给窗口的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Location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属性）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F1D5CC-C841-4790-90F5-66673EABB056}"/>
              </a:ext>
            </a:extLst>
          </p:cNvPr>
          <p:cNvSpPr txBox="1"/>
          <p:nvPr/>
        </p:nvSpPr>
        <p:spPr>
          <a:xfrm>
            <a:off x="5490704" y="636347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主要代码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C103F4-5F3E-4DD4-A1A0-98673841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" y="3553438"/>
            <a:ext cx="12000837" cy="28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D3FABB3-9010-4D17-BF37-54B510C49339}"/>
              </a:ext>
            </a:extLst>
          </p:cNvPr>
          <p:cNvSpPr txBox="1"/>
          <p:nvPr/>
        </p:nvSpPr>
        <p:spPr>
          <a:xfrm>
            <a:off x="4272422" y="1527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</a:rPr>
              <a:t>关于消息框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6257BE-C916-4623-BACC-A6CD8CA6BCCB}"/>
              </a:ext>
            </a:extLst>
          </p:cNvPr>
          <p:cNvSpPr txBox="1"/>
          <p:nvPr/>
        </p:nvSpPr>
        <p:spPr>
          <a:xfrm>
            <a:off x="404166" y="1132247"/>
            <a:ext cx="1138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每次向消息框中调用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appendText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方法添加消息时，消息框总会从第一个位置开始显示，并不会刷新到最底端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由此带来的问题为：消息量超出消息框时，无法获取最新消息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解决方法：添加事件：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richTextBox1_TextChanged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，当新增消息时则触发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在事件中，将光标移动到最后，并调用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ScrollToCaret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方法将滚动条定位到当前光标处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F1D5CC-C841-4790-90F5-66673EABB056}"/>
              </a:ext>
            </a:extLst>
          </p:cNvPr>
          <p:cNvSpPr txBox="1"/>
          <p:nvPr/>
        </p:nvSpPr>
        <p:spPr>
          <a:xfrm>
            <a:off x="5541999" y="640743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主要代码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EB8125-42EC-4461-9FB3-8176FF4B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3" y="4241853"/>
            <a:ext cx="7206494" cy="21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9DE90E-CA30-45BE-BE22-A0F064F56635}"/>
              </a:ext>
            </a:extLst>
          </p:cNvPr>
          <p:cNvSpPr txBox="1"/>
          <p:nvPr/>
        </p:nvSpPr>
        <p:spPr>
          <a:xfrm>
            <a:off x="3318637" y="2237103"/>
            <a:ext cx="5554726" cy="2383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网络编程（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 Socket 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多线程（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9AE49-254F-4527-BB68-B9845BC389EF}"/>
              </a:ext>
            </a:extLst>
          </p:cNvPr>
          <p:cNvSpPr txBox="1"/>
          <p:nvPr/>
        </p:nvSpPr>
        <p:spPr>
          <a:xfrm>
            <a:off x="1387018" y="1172838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除了基础部分，程序其他相关内容</a:t>
            </a:r>
          </a:p>
        </p:txBody>
      </p:sp>
    </p:spTree>
    <p:extLst>
      <p:ext uri="{BB962C8B-B14F-4D97-AF65-F5344CB8AC3E}">
        <p14:creationId xmlns:p14="http://schemas.microsoft.com/office/powerpoint/2010/main" val="29124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600BD7-F7D1-41FF-B6FF-5A393FCB584C}"/>
              </a:ext>
            </a:extLst>
          </p:cNvPr>
          <p:cNvSpPr/>
          <p:nvPr/>
        </p:nvSpPr>
        <p:spPr>
          <a:xfrm>
            <a:off x="204430" y="168151"/>
            <a:ext cx="4001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C/S</a:t>
            </a:r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编程模式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BBF569-651E-4468-83FE-3991F3DC1E1C}"/>
              </a:ext>
            </a:extLst>
          </p:cNvPr>
          <p:cNvSpPr txBox="1"/>
          <p:nvPr/>
        </p:nvSpPr>
        <p:spPr>
          <a:xfrm>
            <a:off x="4204243" y="1454877"/>
            <a:ext cx="650210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服务端（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	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打开通信通道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、接受客户请求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监听（循环重复）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3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、等待客户请求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接受请求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、创建后台线程进行读写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处理完毕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5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、关闭后台线程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关闭监听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6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、关闭通信通道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0B1AD5-55E2-47A6-A95B-00B152A0B9F5}"/>
              </a:ext>
            </a:extLst>
          </p:cNvPr>
          <p:cNvSpPr txBox="1"/>
          <p:nvPr/>
        </p:nvSpPr>
        <p:spPr>
          <a:xfrm>
            <a:off x="186612" y="1454877"/>
            <a:ext cx="342433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客户端（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	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打开通信通道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、连接服务器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3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、数据交互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	4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、关闭通信通道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A75AA-5F00-40C5-9D1B-1614F981098E}"/>
              </a:ext>
            </a:extLst>
          </p:cNvPr>
          <p:cNvSpPr txBox="1"/>
          <p:nvPr/>
        </p:nvSpPr>
        <p:spPr>
          <a:xfrm>
            <a:off x="186612" y="4194088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通信方式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723FAE-CB99-4E6C-B005-AAEBBD67A9A6}"/>
              </a:ext>
            </a:extLst>
          </p:cNvPr>
          <p:cNvSpPr txBox="1"/>
          <p:nvPr/>
        </p:nvSpPr>
        <p:spPr>
          <a:xfrm>
            <a:off x="0" y="487554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异步通信：客户端请求之后，不必等到服务器回应之后就可以发送下一条请求。并行运行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FFE3EF-E239-417C-BE89-9B7C7452050B}"/>
              </a:ext>
            </a:extLst>
          </p:cNvPr>
          <p:cNvSpPr txBox="1"/>
          <p:nvPr/>
        </p:nvSpPr>
        <p:spPr>
          <a:xfrm>
            <a:off x="186612" y="5403123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E43836-B547-4C3E-A48C-65ACA92A43EF}"/>
              </a:ext>
            </a:extLst>
          </p:cNvPr>
          <p:cNvSpPr txBox="1"/>
          <p:nvPr/>
        </p:nvSpPr>
        <p:spPr>
          <a:xfrm>
            <a:off x="0" y="604351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阻塞：调用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send/receive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函数只有在得到返回结果之后才会继续下一步操作。在调用结果返回之前，当前进程会被挂起。即此套接字一直被阻塞在网络调用上。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002244-E4A3-48F5-B5F7-C7B46F7A7F08}"/>
              </a:ext>
            </a:extLst>
          </p:cNvPr>
          <p:cNvCxnSpPr/>
          <p:nvPr/>
        </p:nvCxnSpPr>
        <p:spPr>
          <a:xfrm>
            <a:off x="0" y="4194088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7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54F7CA-40DE-446A-B455-A843A39F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16" y="1335954"/>
            <a:ext cx="5344367" cy="5344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22051A-15BE-408D-8746-F9D8624A23EE}"/>
              </a:ext>
            </a:extLst>
          </p:cNvPr>
          <p:cNvSpPr txBox="1"/>
          <p:nvPr/>
        </p:nvSpPr>
        <p:spPr>
          <a:xfrm>
            <a:off x="1662757" y="177679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C/S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模式关系图</a:t>
            </a:r>
          </a:p>
        </p:txBody>
      </p:sp>
    </p:spTree>
    <p:extLst>
      <p:ext uri="{BB962C8B-B14F-4D97-AF65-F5344CB8AC3E}">
        <p14:creationId xmlns:p14="http://schemas.microsoft.com/office/powerpoint/2010/main" val="22918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2F440D-C399-4436-AD25-D4DCC94A183F}"/>
              </a:ext>
            </a:extLst>
          </p:cNvPr>
          <p:cNvSpPr txBox="1"/>
          <p:nvPr/>
        </p:nvSpPr>
        <p:spPr>
          <a:xfrm>
            <a:off x="1662757" y="177679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数据库内容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9F2FC-B9B7-4A4B-B694-E84A0A224463}"/>
              </a:ext>
            </a:extLst>
          </p:cNvPr>
          <p:cNvSpPr txBox="1"/>
          <p:nvPr/>
        </p:nvSpPr>
        <p:spPr>
          <a:xfrm>
            <a:off x="1875453" y="885565"/>
            <a:ext cx="5628464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数据库名为：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chatData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包含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张表，表名：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account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该表中包括两个字段：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name  varchar(50)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用户名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password char(32)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MD5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算法加密的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位密码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24AEEE-733C-400B-96CA-91737463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79" y="3429000"/>
            <a:ext cx="4357441" cy="32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>
            <a:extLst>
              <a:ext uri="{FF2B5EF4-FFF2-40B4-BE49-F238E27FC236}">
                <a16:creationId xmlns:a16="http://schemas.microsoft.com/office/drawing/2014/main" id="{09D402F6-B530-4CC8-AB8B-89998487E32A}"/>
              </a:ext>
            </a:extLst>
          </p:cNvPr>
          <p:cNvSpPr txBox="1"/>
          <p:nvPr/>
        </p:nvSpPr>
        <p:spPr>
          <a:xfrm>
            <a:off x="4350365" y="469638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不新建线程，但是继续等待接收消息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186ED77-3B7F-49B9-A087-CBE3375A16EE}"/>
              </a:ext>
            </a:extLst>
          </p:cNvPr>
          <p:cNvSpPr txBox="1"/>
          <p:nvPr/>
        </p:nvSpPr>
        <p:spPr>
          <a:xfrm>
            <a:off x="6013236" y="58187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接收到消息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28A779B-250D-48B0-B44C-14197F32D670}"/>
              </a:ext>
            </a:extLst>
          </p:cNvPr>
          <p:cNvSpPr txBox="1"/>
          <p:nvPr/>
        </p:nvSpPr>
        <p:spPr>
          <a:xfrm>
            <a:off x="8655893" y="53159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登录成功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17D4800-CC9F-4E45-87F8-83540E801CE2}"/>
              </a:ext>
            </a:extLst>
          </p:cNvPr>
          <p:cNvSpPr txBox="1"/>
          <p:nvPr/>
        </p:nvSpPr>
        <p:spPr>
          <a:xfrm>
            <a:off x="10023842" y="53159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登录失败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FDBC7B3-4A42-4631-9A12-3F45D4B9D1E7}"/>
              </a:ext>
            </a:extLst>
          </p:cNvPr>
          <p:cNvSpPr txBox="1"/>
          <p:nvPr/>
        </p:nvSpPr>
        <p:spPr>
          <a:xfrm>
            <a:off x="9722693" y="3477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F1A648-9867-41AE-9AE0-D4E2F27DB3E1}"/>
              </a:ext>
            </a:extLst>
          </p:cNvPr>
          <p:cNvSpPr txBox="1"/>
          <p:nvPr/>
        </p:nvSpPr>
        <p:spPr>
          <a:xfrm>
            <a:off x="1953635" y="3477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2EAC33-E2DC-4910-804F-CF957F9CBE03}"/>
              </a:ext>
            </a:extLst>
          </p:cNvPr>
          <p:cNvSpPr txBox="1"/>
          <p:nvPr/>
        </p:nvSpPr>
        <p:spPr>
          <a:xfrm>
            <a:off x="5914451" y="2848983"/>
            <a:ext cx="5098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接收到连接套接字，新建后台线程，等待接收登录</a:t>
            </a:r>
            <a:r>
              <a:rPr lang="en-US" altLang="zh-CN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注册消息</a:t>
            </a:r>
            <a:endParaRPr lang="en-US" altLang="zh-CN" sz="1400" dirty="0">
              <a:solidFill>
                <a:srgbClr val="4472C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该线程继续监听端口，等待新的账号连接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A6D892-17F0-4504-9747-BF8D0C7DE4F3}"/>
              </a:ext>
            </a:extLst>
          </p:cNvPr>
          <p:cNvSpPr txBox="1"/>
          <p:nvPr/>
        </p:nvSpPr>
        <p:spPr>
          <a:xfrm>
            <a:off x="2771325" y="10900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点击修改按钮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0E461-27B6-4EAA-A04D-CEC87C223F8E}"/>
              </a:ext>
            </a:extLst>
          </p:cNvPr>
          <p:cNvSpPr txBox="1"/>
          <p:nvPr/>
        </p:nvSpPr>
        <p:spPr>
          <a:xfrm>
            <a:off x="2773680" y="2101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新建后台线程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B14C1E-B60A-4503-8E85-783950B49F7D}"/>
              </a:ext>
            </a:extLst>
          </p:cNvPr>
          <p:cNvSpPr txBox="1"/>
          <p:nvPr/>
        </p:nvSpPr>
        <p:spPr>
          <a:xfrm>
            <a:off x="300470" y="1190622"/>
            <a:ext cx="23834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程序初始化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00D01-391F-4860-BEE0-401F62345B79}"/>
              </a:ext>
            </a:extLst>
          </p:cNvPr>
          <p:cNvSpPr txBox="1"/>
          <p:nvPr/>
        </p:nvSpPr>
        <p:spPr>
          <a:xfrm>
            <a:off x="113937" y="104967"/>
            <a:ext cx="589929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服务端程序运行流程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B83E0-D987-4356-A190-5297A399B1C1}"/>
              </a:ext>
            </a:extLst>
          </p:cNvPr>
          <p:cNvSpPr txBox="1"/>
          <p:nvPr/>
        </p:nvSpPr>
        <p:spPr>
          <a:xfrm>
            <a:off x="4722734" y="1882848"/>
            <a:ext cx="408186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连接数据库，获取注册列表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F08F5C-E8E1-4A48-89CF-5B09818E3609}"/>
              </a:ext>
            </a:extLst>
          </p:cNvPr>
          <p:cNvSpPr txBox="1"/>
          <p:nvPr/>
        </p:nvSpPr>
        <p:spPr>
          <a:xfrm>
            <a:off x="4722734" y="2448873"/>
            <a:ext cx="23834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准备监听端口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E6F3EB-9B04-49CF-ABCB-9610E898B0FF}"/>
              </a:ext>
            </a:extLst>
          </p:cNvPr>
          <p:cNvSpPr txBox="1"/>
          <p:nvPr/>
        </p:nvSpPr>
        <p:spPr>
          <a:xfrm>
            <a:off x="300470" y="2161202"/>
            <a:ext cx="23834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启动服务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F485F8-FDE7-4604-9909-B41100E0EDE7}"/>
              </a:ext>
            </a:extLst>
          </p:cNvPr>
          <p:cNvSpPr txBox="1"/>
          <p:nvPr/>
        </p:nvSpPr>
        <p:spPr>
          <a:xfrm>
            <a:off x="4120629" y="1190622"/>
            <a:ext cx="76403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可修改监听端口、数据库服务器地址、数据库登录账号密码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758147-AA9E-47E6-BF4C-39402223BA4A}"/>
              </a:ext>
            </a:extLst>
          </p:cNvPr>
          <p:cNvSpPr txBox="1"/>
          <p:nvPr/>
        </p:nvSpPr>
        <p:spPr>
          <a:xfrm>
            <a:off x="300470" y="17220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点击启动按钮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330CADC-3F5A-4407-8421-42B48946C8C5}"/>
              </a:ext>
            </a:extLst>
          </p:cNvPr>
          <p:cNvSpPr txBox="1"/>
          <p:nvPr/>
        </p:nvSpPr>
        <p:spPr>
          <a:xfrm>
            <a:off x="300470" y="3843407"/>
            <a:ext cx="330633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连接数据库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判断是否存在该用户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如果不存在则加入数据库中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返回处理结果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702EEE-D48B-43C4-9D66-C071B5C9E6DF}"/>
              </a:ext>
            </a:extLst>
          </p:cNvPr>
          <p:cNvSpPr txBox="1"/>
          <p:nvPr/>
        </p:nvSpPr>
        <p:spPr>
          <a:xfrm>
            <a:off x="8223648" y="3843407"/>
            <a:ext cx="299809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连接数据库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判断是否存在该用户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判断是否已经在线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返回处理结果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EEDC66-158C-419F-B00F-0509BDB04FA9}"/>
              </a:ext>
            </a:extLst>
          </p:cNvPr>
          <p:cNvSpPr txBox="1"/>
          <p:nvPr/>
        </p:nvSpPr>
        <p:spPr>
          <a:xfrm>
            <a:off x="9945381" y="5775087"/>
            <a:ext cx="1962544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结束该函数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该后台线程结束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827DA34-ADA5-4501-A439-E5183E9E1040}"/>
              </a:ext>
            </a:extLst>
          </p:cNvPr>
          <p:cNvSpPr txBox="1"/>
          <p:nvPr/>
        </p:nvSpPr>
        <p:spPr>
          <a:xfrm>
            <a:off x="7106170" y="5775087"/>
            <a:ext cx="253099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新建一个后台线程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一直等待接收消息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674FBC1-8B77-499E-9B53-5B29F62C7459}"/>
              </a:ext>
            </a:extLst>
          </p:cNvPr>
          <p:cNvSpPr txBox="1"/>
          <p:nvPr/>
        </p:nvSpPr>
        <p:spPr>
          <a:xfrm>
            <a:off x="2608122" y="5926425"/>
            <a:ext cx="33063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根据消息头进行不同操作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6BAED6-CD29-4510-B62B-65224315A0D1}"/>
              </a:ext>
            </a:extLst>
          </p:cNvPr>
          <p:cNvCxnSpPr>
            <a:cxnSpLocks/>
          </p:cNvCxnSpPr>
          <p:nvPr/>
        </p:nvCxnSpPr>
        <p:spPr>
          <a:xfrm>
            <a:off x="4122503" y="2081186"/>
            <a:ext cx="6021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63D0E9-13DF-4AC1-9E71-4A4D25185CE2}"/>
              </a:ext>
            </a:extLst>
          </p:cNvPr>
          <p:cNvCxnSpPr>
            <a:cxnSpLocks/>
          </p:cNvCxnSpPr>
          <p:nvPr/>
        </p:nvCxnSpPr>
        <p:spPr>
          <a:xfrm>
            <a:off x="4121927" y="2648927"/>
            <a:ext cx="60210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CBDCCA-F76E-4744-B653-D2118B7A3E52}"/>
              </a:ext>
            </a:extLst>
          </p:cNvPr>
          <p:cNvCxnSpPr>
            <a:cxnSpLocks/>
          </p:cNvCxnSpPr>
          <p:nvPr/>
        </p:nvCxnSpPr>
        <p:spPr>
          <a:xfrm>
            <a:off x="4120629" y="2081186"/>
            <a:ext cx="0" cy="5677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417F032-E6C5-48FB-AE91-CF9751239AFA}"/>
              </a:ext>
            </a:extLst>
          </p:cNvPr>
          <p:cNvCxnSpPr>
            <a:cxnSpLocks/>
          </p:cNvCxnSpPr>
          <p:nvPr/>
        </p:nvCxnSpPr>
        <p:spPr>
          <a:xfrm>
            <a:off x="2686237" y="2346379"/>
            <a:ext cx="14343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7A0778-B507-4F13-88F5-156AB3794DFA}"/>
              </a:ext>
            </a:extLst>
          </p:cNvPr>
          <p:cNvCxnSpPr>
            <a:stCxn id="2" idx="2"/>
            <a:endCxn id="17" idx="0"/>
          </p:cNvCxnSpPr>
          <p:nvPr/>
        </p:nvCxnSpPr>
        <p:spPr>
          <a:xfrm>
            <a:off x="1492188" y="1590732"/>
            <a:ext cx="0" cy="5704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203EC91-2C8F-4F9A-91B8-D85FEA4C672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4452" y="2848983"/>
            <a:ext cx="0" cy="5708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804C18-A256-47B5-BEE4-BC376B410F05}"/>
              </a:ext>
            </a:extLst>
          </p:cNvPr>
          <p:cNvCxnSpPr>
            <a:cxnSpLocks/>
          </p:cNvCxnSpPr>
          <p:nvPr/>
        </p:nvCxnSpPr>
        <p:spPr>
          <a:xfrm>
            <a:off x="1953635" y="3419856"/>
            <a:ext cx="77690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0601753-5E9B-404A-BAE1-091948784BC0}"/>
              </a:ext>
            </a:extLst>
          </p:cNvPr>
          <p:cNvCxnSpPr>
            <a:cxnSpLocks/>
          </p:cNvCxnSpPr>
          <p:nvPr/>
        </p:nvCxnSpPr>
        <p:spPr>
          <a:xfrm>
            <a:off x="2683906" y="1395579"/>
            <a:ext cx="1436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EC93FB-C98F-4C0B-BBC0-0557B9EAE4C2}"/>
              </a:ext>
            </a:extLst>
          </p:cNvPr>
          <p:cNvCxnSpPr>
            <a:endCxn id="59" idx="0"/>
          </p:cNvCxnSpPr>
          <p:nvPr/>
        </p:nvCxnSpPr>
        <p:spPr>
          <a:xfrm>
            <a:off x="1953635" y="3419856"/>
            <a:ext cx="0" cy="423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CD208C9-E787-473B-85F3-43D70E851668}"/>
              </a:ext>
            </a:extLst>
          </p:cNvPr>
          <p:cNvCxnSpPr/>
          <p:nvPr/>
        </p:nvCxnSpPr>
        <p:spPr>
          <a:xfrm>
            <a:off x="9722693" y="3419856"/>
            <a:ext cx="0" cy="4235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6AF07FD-1B05-44BA-8AEA-8C6FABB61041}"/>
              </a:ext>
            </a:extLst>
          </p:cNvPr>
          <p:cNvCxnSpPr>
            <a:cxnSpLocks/>
          </p:cNvCxnSpPr>
          <p:nvPr/>
        </p:nvCxnSpPr>
        <p:spPr>
          <a:xfrm>
            <a:off x="8655893" y="5163626"/>
            <a:ext cx="0" cy="609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0231590-A4C8-4CFF-9836-43C7EBAD74D7}"/>
              </a:ext>
            </a:extLst>
          </p:cNvPr>
          <p:cNvCxnSpPr>
            <a:cxnSpLocks/>
          </p:cNvCxnSpPr>
          <p:nvPr/>
        </p:nvCxnSpPr>
        <p:spPr>
          <a:xfrm>
            <a:off x="10926653" y="5159534"/>
            <a:ext cx="0" cy="609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45B7AF-D787-492C-9941-CC472377E780}"/>
              </a:ext>
            </a:extLst>
          </p:cNvPr>
          <p:cNvCxnSpPr>
            <a:stCxn id="91" idx="1"/>
          </p:cNvCxnSpPr>
          <p:nvPr/>
        </p:nvCxnSpPr>
        <p:spPr>
          <a:xfrm flipH="1" flipV="1">
            <a:off x="5914451" y="6126480"/>
            <a:ext cx="1191719" cy="2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57C87EF-14FF-4947-9947-6DCA9510BC1E}"/>
              </a:ext>
            </a:extLst>
          </p:cNvPr>
          <p:cNvCxnSpPr>
            <a:stCxn id="111" idx="0"/>
          </p:cNvCxnSpPr>
          <p:nvPr/>
        </p:nvCxnSpPr>
        <p:spPr>
          <a:xfrm rot="5400000" flipH="1" flipV="1">
            <a:off x="5466631" y="3785757"/>
            <a:ext cx="935325" cy="334601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D543FFB-793C-48E0-B116-CB2F4BC78B93}"/>
              </a:ext>
            </a:extLst>
          </p:cNvPr>
          <p:cNvCxnSpPr/>
          <p:nvPr/>
        </p:nvCxnSpPr>
        <p:spPr>
          <a:xfrm>
            <a:off x="7605395" y="4989581"/>
            <a:ext cx="0" cy="785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6B7034D-4BFE-4890-A429-04A27DF4EEFB}"/>
              </a:ext>
            </a:extLst>
          </p:cNvPr>
          <p:cNvCxnSpPr>
            <a:cxnSpLocks/>
          </p:cNvCxnSpPr>
          <p:nvPr/>
        </p:nvCxnSpPr>
        <p:spPr>
          <a:xfrm>
            <a:off x="9237605" y="3238553"/>
            <a:ext cx="21314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F4FF8CAC-45C3-434B-ACEF-1E79210AFD13}"/>
              </a:ext>
            </a:extLst>
          </p:cNvPr>
          <p:cNvCxnSpPr>
            <a:cxnSpLocks/>
          </p:cNvCxnSpPr>
          <p:nvPr/>
        </p:nvCxnSpPr>
        <p:spPr>
          <a:xfrm flipV="1">
            <a:off x="11369040" y="2648928"/>
            <a:ext cx="0" cy="58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CDC4494-754B-4253-ACD1-75EBD7FCEEC7}"/>
              </a:ext>
            </a:extLst>
          </p:cNvPr>
          <p:cNvCxnSpPr>
            <a:endCxn id="5" idx="3"/>
          </p:cNvCxnSpPr>
          <p:nvPr/>
        </p:nvCxnSpPr>
        <p:spPr>
          <a:xfrm flipH="1">
            <a:off x="7106170" y="2648927"/>
            <a:ext cx="426287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FD3ED12-350F-4B84-96F4-F1004D3E1B96}"/>
              </a:ext>
            </a:extLst>
          </p:cNvPr>
          <p:cNvSpPr txBox="1"/>
          <p:nvPr/>
        </p:nvSpPr>
        <p:spPr>
          <a:xfrm>
            <a:off x="11388868" y="27758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34149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FE61D15E-9A58-41F8-8988-ACBBDB157B14}"/>
              </a:ext>
            </a:extLst>
          </p:cNvPr>
          <p:cNvSpPr/>
          <p:nvPr/>
        </p:nvSpPr>
        <p:spPr>
          <a:xfrm>
            <a:off x="1138341" y="3621717"/>
            <a:ext cx="10935462" cy="3121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主窗体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5CF9E51-4CC1-4F36-9962-092DC50BFDFE}"/>
              </a:ext>
            </a:extLst>
          </p:cNvPr>
          <p:cNvSpPr txBox="1"/>
          <p:nvPr/>
        </p:nvSpPr>
        <p:spPr>
          <a:xfrm>
            <a:off x="2073225" y="135902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修改服务器地址及端口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413ACC-B248-454D-BF5F-3E879FCED4DA}"/>
              </a:ext>
            </a:extLst>
          </p:cNvPr>
          <p:cNvSpPr txBox="1"/>
          <p:nvPr/>
        </p:nvSpPr>
        <p:spPr>
          <a:xfrm>
            <a:off x="6835906" y="53324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点击发送按钮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0E461-27B6-4EAA-A04D-CEC87C223F8E}"/>
              </a:ext>
            </a:extLst>
          </p:cNvPr>
          <p:cNvSpPr txBox="1"/>
          <p:nvPr/>
        </p:nvSpPr>
        <p:spPr>
          <a:xfrm>
            <a:off x="880714" y="2332498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连接服务器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00D01-391F-4860-BEE0-401F62345B79}"/>
              </a:ext>
            </a:extLst>
          </p:cNvPr>
          <p:cNvSpPr txBox="1"/>
          <p:nvPr/>
        </p:nvSpPr>
        <p:spPr>
          <a:xfrm>
            <a:off x="113937" y="104967"/>
            <a:ext cx="589929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客户端程序运行流程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B83E0-D987-4356-A190-5297A399B1C1}"/>
              </a:ext>
            </a:extLst>
          </p:cNvPr>
          <p:cNvSpPr txBox="1"/>
          <p:nvPr/>
        </p:nvSpPr>
        <p:spPr>
          <a:xfrm>
            <a:off x="4160521" y="1128851"/>
            <a:ext cx="6614160" cy="40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重新连接服务器并将连接结果反馈到界面底部状态标签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C4A240-39BA-44C5-952E-F7DA3CB38C55}"/>
              </a:ext>
            </a:extLst>
          </p:cNvPr>
          <p:cNvSpPr txBox="1"/>
          <p:nvPr/>
        </p:nvSpPr>
        <p:spPr>
          <a:xfrm>
            <a:off x="388273" y="1187978"/>
            <a:ext cx="492443" cy="290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登 录 程 序 初 始 化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430623F-02DE-4D3D-AA03-94B1C1EBAE26}"/>
              </a:ext>
            </a:extLst>
          </p:cNvPr>
          <p:cNvSpPr txBox="1"/>
          <p:nvPr/>
        </p:nvSpPr>
        <p:spPr>
          <a:xfrm>
            <a:off x="2248749" y="30340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8EFB5E-67B1-4B6B-8E3C-5EA1C2EE0E16}"/>
              </a:ext>
            </a:extLst>
          </p:cNvPr>
          <p:cNvSpPr txBox="1"/>
          <p:nvPr/>
        </p:nvSpPr>
        <p:spPr>
          <a:xfrm>
            <a:off x="4160521" y="2386900"/>
            <a:ext cx="3306327" cy="39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MD5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算法加密密码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2382AA4-D832-4F1C-9B7E-B5720378259B}"/>
              </a:ext>
            </a:extLst>
          </p:cNvPr>
          <p:cNvSpPr txBox="1"/>
          <p:nvPr/>
        </p:nvSpPr>
        <p:spPr>
          <a:xfrm>
            <a:off x="8000864" y="2067728"/>
            <a:ext cx="333755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将数据头和用户名、密码拼接在一起发送到服务端，等待客户端反馈结果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49D206B-5AEB-4E49-9BA2-CD10183FA138}"/>
              </a:ext>
            </a:extLst>
          </p:cNvPr>
          <p:cNvSpPr txBox="1"/>
          <p:nvPr/>
        </p:nvSpPr>
        <p:spPr>
          <a:xfrm>
            <a:off x="2248749" y="23404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47935B9-496E-420F-9AFD-93F2EF0CCA64}"/>
              </a:ext>
            </a:extLst>
          </p:cNvPr>
          <p:cNvSpPr txBox="1"/>
          <p:nvPr/>
        </p:nvSpPr>
        <p:spPr>
          <a:xfrm>
            <a:off x="5978006" y="165990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注册成功，准备登录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569516A-7F29-4998-8F27-329FA6C644F7}"/>
              </a:ext>
            </a:extLst>
          </p:cNvPr>
          <p:cNvSpPr txBox="1"/>
          <p:nvPr/>
        </p:nvSpPr>
        <p:spPr>
          <a:xfrm>
            <a:off x="8000864" y="4080634"/>
            <a:ext cx="333755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初 始 化 聊 天 主 窗 体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643191-83BA-4A60-B318-B3E67A1B488B}"/>
              </a:ext>
            </a:extLst>
          </p:cNvPr>
          <p:cNvSpPr txBox="1"/>
          <p:nvPr/>
        </p:nvSpPr>
        <p:spPr>
          <a:xfrm>
            <a:off x="9669643" y="32014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登录成功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6E2500E-5CBF-4C51-B059-490A4C7AD165}"/>
              </a:ext>
            </a:extLst>
          </p:cNvPr>
          <p:cNvSpPr txBox="1"/>
          <p:nvPr/>
        </p:nvSpPr>
        <p:spPr>
          <a:xfrm>
            <a:off x="3122076" y="3778003"/>
            <a:ext cx="333755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向服务端发送请求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获取在线账号列表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加载到右边列表中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DD6E99-7709-40F6-9CE6-8832CD73B89A}"/>
              </a:ext>
            </a:extLst>
          </p:cNvPr>
          <p:cNvSpPr txBox="1"/>
          <p:nvPr/>
        </p:nvSpPr>
        <p:spPr>
          <a:xfrm>
            <a:off x="9584838" y="5225725"/>
            <a:ext cx="197523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等待接收消息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54B7152-B7E4-42C5-868D-B250E1621850}"/>
              </a:ext>
            </a:extLst>
          </p:cNvPr>
          <p:cNvSpPr txBox="1"/>
          <p:nvPr/>
        </p:nvSpPr>
        <p:spPr>
          <a:xfrm>
            <a:off x="10572454" y="46966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472C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新建后台线程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CB6ADBA-CFAC-4ED8-B288-C61656851BAB}"/>
              </a:ext>
            </a:extLst>
          </p:cNvPr>
          <p:cNvSpPr txBox="1"/>
          <p:nvPr/>
        </p:nvSpPr>
        <p:spPr>
          <a:xfrm>
            <a:off x="2538631" y="4970638"/>
            <a:ext cx="392100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拼接数据头及要发送的消息内容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向服务端发送消息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B9ABDC5-A062-422C-B812-5D0C85C5E9D0}"/>
              </a:ext>
            </a:extLst>
          </p:cNvPr>
          <p:cNvSpPr txBox="1"/>
          <p:nvPr/>
        </p:nvSpPr>
        <p:spPr>
          <a:xfrm>
            <a:off x="2538630" y="5849196"/>
            <a:ext cx="392100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解析接收到的消息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根据消息类型做出不同操作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E4EDA0-243D-4BBA-8083-B11C92B71098}"/>
              </a:ext>
            </a:extLst>
          </p:cNvPr>
          <p:cNvCxnSpPr>
            <a:cxnSpLocks/>
          </p:cNvCxnSpPr>
          <p:nvPr/>
        </p:nvCxnSpPr>
        <p:spPr>
          <a:xfrm>
            <a:off x="1965960" y="1358086"/>
            <a:ext cx="0" cy="1975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0B34FFA-FF72-4F10-865E-D0DC988D5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80716" y="2649606"/>
            <a:ext cx="10852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B07589-6045-45FA-9A15-B6E7BD9CCF3A}"/>
              </a:ext>
            </a:extLst>
          </p:cNvPr>
          <p:cNvCxnSpPr>
            <a:cxnSpLocks/>
          </p:cNvCxnSpPr>
          <p:nvPr/>
        </p:nvCxnSpPr>
        <p:spPr>
          <a:xfrm>
            <a:off x="1965960" y="1368355"/>
            <a:ext cx="21945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B436E1-B1E1-4AAE-A0B5-041972D1AEC3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7466848" y="2584891"/>
            <a:ext cx="534016" cy="9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745B2D-5114-472F-BF64-C801B4D529A6}"/>
              </a:ext>
            </a:extLst>
          </p:cNvPr>
          <p:cNvCxnSpPr/>
          <p:nvPr/>
        </p:nvCxnSpPr>
        <p:spPr>
          <a:xfrm>
            <a:off x="1965960" y="2649606"/>
            <a:ext cx="21945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95E28F-CA8F-4F36-B09E-2AFBF296127D}"/>
              </a:ext>
            </a:extLst>
          </p:cNvPr>
          <p:cNvCxnSpPr>
            <a:cxnSpLocks/>
          </p:cNvCxnSpPr>
          <p:nvPr/>
        </p:nvCxnSpPr>
        <p:spPr>
          <a:xfrm>
            <a:off x="1965960" y="3323271"/>
            <a:ext cx="39967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4909B0-517B-4DFD-91FF-F0ED8F61CD6C}"/>
              </a:ext>
            </a:extLst>
          </p:cNvPr>
          <p:cNvCxnSpPr>
            <a:cxnSpLocks/>
          </p:cNvCxnSpPr>
          <p:nvPr/>
        </p:nvCxnSpPr>
        <p:spPr>
          <a:xfrm flipV="1">
            <a:off x="5962680" y="2796325"/>
            <a:ext cx="0" cy="526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B55162D-E47E-440C-915D-0C80E3134ECB}"/>
              </a:ext>
            </a:extLst>
          </p:cNvPr>
          <p:cNvCxnSpPr>
            <a:stCxn id="62" idx="3"/>
          </p:cNvCxnSpPr>
          <p:nvPr/>
        </p:nvCxnSpPr>
        <p:spPr>
          <a:xfrm flipV="1">
            <a:off x="11338422" y="2584890"/>
            <a:ext cx="457338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4C6368F-B131-4A08-B89C-8D6158E8F36A}"/>
              </a:ext>
            </a:extLst>
          </p:cNvPr>
          <p:cNvCxnSpPr>
            <a:cxnSpLocks/>
          </p:cNvCxnSpPr>
          <p:nvPr/>
        </p:nvCxnSpPr>
        <p:spPr>
          <a:xfrm flipV="1">
            <a:off x="11790542" y="1962760"/>
            <a:ext cx="0" cy="631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3B2AC40-D18C-4378-B531-3FB4E0A23EAD}"/>
              </a:ext>
            </a:extLst>
          </p:cNvPr>
          <p:cNvCxnSpPr/>
          <p:nvPr/>
        </p:nvCxnSpPr>
        <p:spPr>
          <a:xfrm flipH="1">
            <a:off x="2499360" y="1962760"/>
            <a:ext cx="9296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244041-CE11-4055-8910-F0DADBC064E8}"/>
              </a:ext>
            </a:extLst>
          </p:cNvPr>
          <p:cNvCxnSpPr>
            <a:cxnSpLocks/>
          </p:cNvCxnSpPr>
          <p:nvPr/>
        </p:nvCxnSpPr>
        <p:spPr>
          <a:xfrm>
            <a:off x="2499360" y="1962760"/>
            <a:ext cx="0" cy="3790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C2C7B64-71C3-4068-885A-8A56CEBD18E3}"/>
              </a:ext>
            </a:extLst>
          </p:cNvPr>
          <p:cNvCxnSpPr>
            <a:stCxn id="62" idx="2"/>
            <a:endCxn id="99" idx="0"/>
          </p:cNvCxnSpPr>
          <p:nvPr/>
        </p:nvCxnSpPr>
        <p:spPr>
          <a:xfrm>
            <a:off x="9669643" y="3083391"/>
            <a:ext cx="0" cy="9972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D0E70E-9B24-457E-9539-CFF70E4A894A}"/>
              </a:ext>
            </a:extLst>
          </p:cNvPr>
          <p:cNvCxnSpPr>
            <a:stCxn id="99" idx="1"/>
            <a:endCxn id="104" idx="3"/>
          </p:cNvCxnSpPr>
          <p:nvPr/>
        </p:nvCxnSpPr>
        <p:spPr>
          <a:xfrm flipH="1">
            <a:off x="6459634" y="4290020"/>
            <a:ext cx="1541230" cy="5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7A7241F-3B2C-48EA-999F-9524AD6FAABB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572454" y="4480744"/>
            <a:ext cx="0" cy="7449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1F93AAD-CF72-43A5-A8FA-550DB517E6CF}"/>
              </a:ext>
            </a:extLst>
          </p:cNvPr>
          <p:cNvCxnSpPr>
            <a:cxnSpLocks/>
          </p:cNvCxnSpPr>
          <p:nvPr/>
        </p:nvCxnSpPr>
        <p:spPr>
          <a:xfrm>
            <a:off x="8641747" y="4490075"/>
            <a:ext cx="0" cy="8438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A6F2DA8-A9BB-4F6E-97F6-8DB215689C95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6459634" y="5333912"/>
            <a:ext cx="21821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8DB9BC-A52D-4411-AF8D-5D6BC7BE8C8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572454" y="5625835"/>
            <a:ext cx="0" cy="577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84C3C7A-0457-4BE8-9D49-C1D8258403AE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6459633" y="6212470"/>
            <a:ext cx="4112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C7DF44-AFBE-4EAF-AE5C-CF91F381AAB8}"/>
              </a:ext>
            </a:extLst>
          </p:cNvPr>
          <p:cNvSpPr txBox="1"/>
          <p:nvPr/>
        </p:nvSpPr>
        <p:spPr>
          <a:xfrm>
            <a:off x="281780" y="340469"/>
            <a:ext cx="8630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客户端发送消息格式（使用“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”作为分隔符）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CA4FC-9426-4C06-8520-D2485B6DBBB4}"/>
              </a:ext>
            </a:extLst>
          </p:cNvPr>
          <p:cNvSpPr txBox="1"/>
          <p:nvPr/>
        </p:nvSpPr>
        <p:spPr>
          <a:xfrm>
            <a:off x="281780" y="1099226"/>
            <a:ext cx="10649069" cy="2790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用户名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密码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	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登录验证账号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1$sender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消息长度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消息内容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发送消息到公共聊天室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2$sender$receiver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消息长度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消息内容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私聊另一个账号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("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GETONLINE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":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获取在线用户列表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)$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获取各类信息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用户名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密码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	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404$						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退出登录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1EE2FB-751B-4C2A-9F3C-94F61DABEA28}"/>
              </a:ext>
            </a:extLst>
          </p:cNvPr>
          <p:cNvSpPr txBox="1"/>
          <p:nvPr/>
        </p:nvSpPr>
        <p:spPr>
          <a:xfrm>
            <a:off x="281780" y="4063395"/>
            <a:ext cx="1090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服务端发送消息格式（除了与客户端消息格式相似之外）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3B2427-7B30-43B7-B2CF-660D13429AEE}"/>
              </a:ext>
            </a:extLst>
          </p:cNvPr>
          <p:cNvSpPr txBox="1"/>
          <p:nvPr/>
        </p:nvSpPr>
        <p:spPr>
          <a:xfrm>
            <a:off x="281780" y="4822152"/>
            <a:ext cx="10161756" cy="1866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0$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	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代码部分可代表不同含义，例：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SUCCESS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：登录成功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3$user1$user2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$...$	//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发送在线用户名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5$user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//user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已经登录（为了更新客户端在线用户列表）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6$user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$		//user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已经登出</a:t>
            </a:r>
          </a:p>
        </p:txBody>
      </p:sp>
    </p:spTree>
    <p:extLst>
      <p:ext uri="{BB962C8B-B14F-4D97-AF65-F5344CB8AC3E}">
        <p14:creationId xmlns:p14="http://schemas.microsoft.com/office/powerpoint/2010/main" val="90252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53686C-B173-432D-AAFE-246D8D46D7CB}"/>
              </a:ext>
            </a:extLst>
          </p:cNvPr>
          <p:cNvGrpSpPr/>
          <p:nvPr/>
        </p:nvGrpSpPr>
        <p:grpSpPr>
          <a:xfrm>
            <a:off x="352161" y="1847087"/>
            <a:ext cx="5425440" cy="3773424"/>
            <a:chOff x="3078480" y="438912"/>
            <a:chExt cx="5425440" cy="377342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F156B15-F1B4-4B3B-B118-40EC82DA44A4}"/>
                </a:ext>
              </a:extLst>
            </p:cNvPr>
            <p:cNvSpPr/>
            <p:nvPr/>
          </p:nvSpPr>
          <p:spPr>
            <a:xfrm>
              <a:off x="3078480" y="438912"/>
              <a:ext cx="5425440" cy="37734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688F805-2534-4203-9110-11717BE8DB5C}"/>
                </a:ext>
              </a:extLst>
            </p:cNvPr>
            <p:cNvSpPr txBox="1"/>
            <p:nvPr/>
          </p:nvSpPr>
          <p:spPr>
            <a:xfrm>
              <a:off x="4851920" y="503852"/>
              <a:ext cx="1912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服务端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39FC9D-A463-4995-88F4-AB3FDA088741}"/>
                </a:ext>
              </a:extLst>
            </p:cNvPr>
            <p:cNvSpPr txBox="1"/>
            <p:nvPr/>
          </p:nvSpPr>
          <p:spPr>
            <a:xfrm>
              <a:off x="7754138" y="1390259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数 据 库 模 块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8CDBE8-9A74-448B-9FCC-8721EDFB6207}"/>
                </a:ext>
              </a:extLst>
            </p:cNvPr>
            <p:cNvSpPr txBox="1"/>
            <p:nvPr/>
          </p:nvSpPr>
          <p:spPr>
            <a:xfrm>
              <a:off x="6303029" y="1390259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数 据 处 理 模 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656F04-FD73-4D83-B983-89031A2A7DD4}"/>
                </a:ext>
              </a:extLst>
            </p:cNvPr>
            <p:cNvSpPr txBox="1"/>
            <p:nvPr/>
          </p:nvSpPr>
          <p:spPr>
            <a:xfrm>
              <a:off x="4851920" y="1390260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主 窗 体 模 块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D9003C-ADC0-4870-8EDD-B3622B3EA496}"/>
                </a:ext>
              </a:extLst>
            </p:cNvPr>
            <p:cNvSpPr txBox="1"/>
            <p:nvPr/>
          </p:nvSpPr>
          <p:spPr>
            <a:xfrm>
              <a:off x="3400811" y="1390259"/>
              <a:ext cx="461665" cy="25099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business </a:t>
              </a:r>
              <a:r>
                <a:rPr lang="zh-CN" altLang="en-US" dirty="0"/>
                <a:t>控 制 模 块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D9E05AB-D7E4-490D-B8BD-97F3B026A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31643" y="1054359"/>
              <a:ext cx="435332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23FAFF4-0209-4545-B0CF-E91E3ED8710C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3631643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5C92E66-C989-41C6-AB66-336C2D5AD611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5082752" y="1054359"/>
              <a:ext cx="1" cy="33590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4FAF6CD-E0CD-4EB5-B104-BAD13B3526C7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6533861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9618BA6-D537-4D51-9645-817F681EF1DB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7984970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6B7DA8-8EEB-4171-884A-27AD299EE993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808306" y="873184"/>
              <a:ext cx="1" cy="18117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00EA458-AB70-4961-B3E9-85CE26382368}"/>
              </a:ext>
            </a:extLst>
          </p:cNvPr>
          <p:cNvGrpSpPr/>
          <p:nvPr/>
        </p:nvGrpSpPr>
        <p:grpSpPr>
          <a:xfrm>
            <a:off x="6444714" y="1782147"/>
            <a:ext cx="5425440" cy="3773424"/>
            <a:chOff x="3078480" y="438912"/>
            <a:chExt cx="5425440" cy="377342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D4B6259-D39F-4ACF-8DBA-D55E26053576}"/>
                </a:ext>
              </a:extLst>
            </p:cNvPr>
            <p:cNvSpPr/>
            <p:nvPr/>
          </p:nvSpPr>
          <p:spPr>
            <a:xfrm>
              <a:off x="3078480" y="438912"/>
              <a:ext cx="5425440" cy="37734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4F6875F-7771-47F3-976D-5CC833E76EB1}"/>
                </a:ext>
              </a:extLst>
            </p:cNvPr>
            <p:cNvSpPr txBox="1"/>
            <p:nvPr/>
          </p:nvSpPr>
          <p:spPr>
            <a:xfrm>
              <a:off x="4851920" y="503852"/>
              <a:ext cx="1912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FD8A8E-B466-4921-AC5C-785305CB1B7A}"/>
                </a:ext>
              </a:extLst>
            </p:cNvPr>
            <p:cNvSpPr txBox="1"/>
            <p:nvPr/>
          </p:nvSpPr>
          <p:spPr>
            <a:xfrm>
              <a:off x="7754138" y="1390259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数 据 处 理 模 块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BC6ED2-E0E0-4E03-9C4A-F8643B2023E6}"/>
                </a:ext>
              </a:extLst>
            </p:cNvPr>
            <p:cNvSpPr txBox="1"/>
            <p:nvPr/>
          </p:nvSpPr>
          <p:spPr>
            <a:xfrm>
              <a:off x="6303029" y="1390259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修 改 主 题 颜 色 模 块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FEE015-A65F-476A-A9A9-CDCC8405E49F}"/>
                </a:ext>
              </a:extLst>
            </p:cNvPr>
            <p:cNvSpPr txBox="1"/>
            <p:nvPr/>
          </p:nvSpPr>
          <p:spPr>
            <a:xfrm>
              <a:off x="4851920" y="1390260"/>
              <a:ext cx="461665" cy="25099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聊 天 主 窗 体 模 块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58C3371-B36E-42FB-BB27-C408E737DA90}"/>
                </a:ext>
              </a:extLst>
            </p:cNvPr>
            <p:cNvSpPr txBox="1"/>
            <p:nvPr/>
          </p:nvSpPr>
          <p:spPr>
            <a:xfrm>
              <a:off x="3400811" y="1390259"/>
              <a:ext cx="461665" cy="25099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注 册 登 录 模 块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B6CF476-0C8D-4528-82A9-6E417BCBB800}"/>
                </a:ext>
              </a:extLst>
            </p:cNvPr>
            <p:cNvCxnSpPr>
              <a:cxnSpLocks/>
            </p:cNvCxnSpPr>
            <p:nvPr/>
          </p:nvCxnSpPr>
          <p:spPr>
            <a:xfrm>
              <a:off x="3631643" y="1054359"/>
              <a:ext cx="435332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D5091BF-7F5E-469D-82A8-F501E3D51A82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3631643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EF11B7D-74F4-4281-A091-51D2A28C7410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5082752" y="1054359"/>
              <a:ext cx="1" cy="33590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E53A011-94FA-4A7B-A981-9E688E9C25E2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6533861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86F2CDA-E2C0-4052-8E59-BC7F025153B7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7984970" y="1054359"/>
              <a:ext cx="1" cy="3359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D52DE36-8878-4BC5-B0F3-F1D9464E9A39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5808306" y="873184"/>
              <a:ext cx="1" cy="18117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87D5123-16A7-4B98-A514-9368AC20DB85}"/>
              </a:ext>
            </a:extLst>
          </p:cNvPr>
          <p:cNvSpPr txBox="1"/>
          <p:nvPr/>
        </p:nvSpPr>
        <p:spPr>
          <a:xfrm>
            <a:off x="4772561" y="2897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263764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862</Words>
  <Application>Microsoft Office PowerPoint</Application>
  <PresentationFormat>宽屏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宋体</vt:lpstr>
      <vt:lpstr>幼圆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Banana</dc:creator>
  <cp:lastModifiedBy>X Banana</cp:lastModifiedBy>
  <cp:revision>54</cp:revision>
  <dcterms:created xsi:type="dcterms:W3CDTF">2018-06-12T15:19:27Z</dcterms:created>
  <dcterms:modified xsi:type="dcterms:W3CDTF">2018-06-16T08:47:44Z</dcterms:modified>
</cp:coreProperties>
</file>