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64" r:id="rId5"/>
    <p:sldId id="313" r:id="rId6"/>
    <p:sldId id="314" r:id="rId7"/>
    <p:sldId id="315" r:id="rId8"/>
    <p:sldId id="324" r:id="rId9"/>
    <p:sldId id="325" r:id="rId10"/>
    <p:sldId id="321" r:id="rId11"/>
    <p:sldId id="316" r:id="rId12"/>
    <p:sldId id="317" r:id="rId13"/>
    <p:sldId id="318" r:id="rId14"/>
    <p:sldId id="319" r:id="rId15"/>
    <p:sldId id="322" r:id="rId16"/>
    <p:sldId id="32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21" d="100"/>
          <a:sy n="121" d="100"/>
        </p:scale>
        <p:origin x="1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8/29/2024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he-IL" sz="6800" dirty="0"/>
              <a:t>מבוא למחשוב ענן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J</a:t>
            </a:r>
            <a:r>
              <a:rPr lang="en-US" dirty="0"/>
              <a:t>SON</a:t>
            </a:r>
            <a:r>
              <a:rPr lang="he-IL" dirty="0"/>
              <a:t> </a:t>
            </a:r>
            <a:r>
              <a:rPr lang="he-IL" sz="1800" dirty="0"/>
              <a:t>ניתוח קבצי 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אתגרים עלו במהלך העבודה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מעקב אחרי העבודה.</a:t>
            </a:r>
          </a:p>
          <a:p>
            <a:pPr algn="r" rtl="1"/>
            <a:r>
              <a:rPr lang="he-IL" dirty="0"/>
              <a:t>הרבה עבודות.</a:t>
            </a:r>
          </a:p>
          <a:p>
            <a:pPr algn="r" rtl="1"/>
            <a:r>
              <a:rPr lang="he-IL" dirty="0"/>
              <a:t>סמסטר מקוצר.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844" y="2014194"/>
            <a:ext cx="2943636" cy="18766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7986" y="2629371"/>
            <a:ext cx="255401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חילוק העבודות על כל חברי הצוות</a:t>
            </a: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169" y="4416010"/>
            <a:ext cx="1860986" cy="15367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3228" y="4627179"/>
            <a:ext cx="357877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מפגש כל שבוע</a:t>
            </a:r>
            <a:endParaRPr lang="ar-SA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הסבר מה נדרש</a:t>
            </a:r>
            <a:endParaRPr lang="ar-SA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הסבר איך עשה את העבודה שלו</a:t>
            </a:r>
          </a:p>
        </p:txBody>
      </p:sp>
    </p:spTree>
    <p:extLst>
      <p:ext uri="{BB962C8B-B14F-4D97-AF65-F5344CB8AC3E}">
        <p14:creationId xmlns:p14="http://schemas.microsoft.com/office/powerpoint/2010/main" val="3431241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ספריות מיוחדות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1. Firebase</a:t>
            </a:r>
          </a:p>
          <a:p>
            <a:endParaRPr lang="he-IL" dirty="0"/>
          </a:p>
          <a:p>
            <a:r>
              <a:rPr lang="en-US" b="1" dirty="0"/>
              <a:t>2. </a:t>
            </a:r>
            <a:r>
              <a:rPr lang="en-US" b="1" dirty="0" err="1"/>
              <a:t>BeautifulSoup</a:t>
            </a:r>
            <a:endParaRPr lang="en-US" b="1" dirty="0"/>
          </a:p>
          <a:p>
            <a:endParaRPr lang="en-US" dirty="0"/>
          </a:p>
          <a:p>
            <a:r>
              <a:rPr lang="en-US" b="1" dirty="0"/>
              <a:t>3. </a:t>
            </a:r>
            <a:r>
              <a:rPr lang="en-US" b="1" dirty="0" err="1"/>
              <a:t>Matplotlib</a:t>
            </a:r>
            <a:endParaRPr lang="en-US" b="1" dirty="0"/>
          </a:p>
          <a:p>
            <a:pPr algn="r"/>
            <a:endParaRPr lang="en-US" dirty="0"/>
          </a:p>
          <a:p>
            <a:r>
              <a:rPr lang="en-US" b="1" dirty="0"/>
              <a:t>4. Counter (from collections)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r>
              <a:rPr lang="en-US" b="1" dirty="0"/>
              <a:t>5. Widgets (from </a:t>
            </a:r>
            <a:r>
              <a:rPr lang="en-US" b="1" dirty="0" err="1"/>
              <a:t>ipywidgets</a:t>
            </a:r>
            <a:r>
              <a:rPr lang="en-US" b="1" dirty="0"/>
              <a:t>)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87129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המערכת מסייעת למנהלי פרויקטים ב-</a:t>
            </a:r>
            <a:r>
              <a:rPr lang="en-US" dirty="0" err="1"/>
              <a:t>onShape</a:t>
            </a:r>
            <a:r>
              <a:rPr lang="en-US" dirty="0"/>
              <a:t> </a:t>
            </a:r>
            <a:r>
              <a:rPr lang="he-IL" dirty="0"/>
              <a:t>לעקוב אחר פעילות עובדים על ידי העלאת נתונים, חיפוש פעילויות, יצירת גרפים, וחישוב משכורות על סמך נתונים שנשמרים ב-</a:t>
            </a:r>
            <a:r>
              <a:rPr lang="en-US" dirty="0"/>
              <a:t>Firebase. </a:t>
            </a:r>
            <a:r>
              <a:rPr lang="he-IL" dirty="0"/>
              <a:t>היא מספקת תצוגה ויזואלית של פעילויות עובדים וגרפים של חלוקת פעילות ומשכורות.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E81666-2AB6-4670-B3CC-9280B4700FEA}"/>
              </a:ext>
            </a:extLst>
          </p:cNvPr>
          <p:cNvSpPr txBox="1"/>
          <p:nvPr/>
        </p:nvSpPr>
        <p:spPr>
          <a:xfrm>
            <a:off x="3312459" y="1264024"/>
            <a:ext cx="5567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b="1" dirty="0"/>
              <a:t>סיכום</a:t>
            </a:r>
            <a:endParaRPr lang="en-IL" sz="2800" b="1" dirty="0"/>
          </a:p>
        </p:txBody>
      </p:sp>
    </p:spTree>
    <p:extLst>
      <p:ext uri="{BB962C8B-B14F-4D97-AF65-F5344CB8AC3E}">
        <p14:creationId xmlns:p14="http://schemas.microsoft.com/office/powerpoint/2010/main" val="848497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/>
              <a:t>קישורים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קישור ל- </a:t>
            </a:r>
            <a:r>
              <a:rPr lang="en-US" dirty="0" err="1" smtClean="0"/>
              <a:t>github</a:t>
            </a:r>
            <a:r>
              <a:rPr lang="he-IL" dirty="0" smtClean="0"/>
              <a:t>:-</a:t>
            </a:r>
            <a:r>
              <a:rPr lang="en-US" dirty="0"/>
              <a:t>https://</a:t>
            </a:r>
            <a:r>
              <a:rPr lang="en-US" dirty="0" smtClean="0"/>
              <a:t>github.com/SharkZeedan/Cloud-Computing</a:t>
            </a:r>
            <a:endParaRPr lang="he-IL" dirty="0" smtClean="0"/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קישור ל- </a:t>
            </a:r>
            <a:r>
              <a:rPr lang="en-US" dirty="0" smtClean="0"/>
              <a:t>google </a:t>
            </a:r>
            <a:r>
              <a:rPr lang="en-US" dirty="0" err="1" smtClean="0"/>
              <a:t>colab</a:t>
            </a:r>
            <a:r>
              <a:rPr lang="he-IL" dirty="0" smtClean="0"/>
              <a:t>:- </a:t>
            </a:r>
            <a:r>
              <a:rPr lang="en-US"/>
              <a:t>https://colab.research.google.com/drive/1lHBphoDfG4ScSeL3U8fuSsoq0ABUhOM0?usp=sharing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365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F606-A93F-4659-93C9-D10829EE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הצוות שלנו</a:t>
            </a:r>
            <a:endParaRPr lang="en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FEE98-3A93-4AF6-9160-9B5098A73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he-IL" sz="2400" dirty="0"/>
              <a:t>1. עבד אלכרים זידאן</a:t>
            </a:r>
          </a:p>
          <a:p>
            <a:pPr algn="r"/>
            <a:r>
              <a:rPr lang="he-IL" sz="2400" dirty="0"/>
              <a:t>2. ראמי טאהא</a:t>
            </a:r>
          </a:p>
          <a:p>
            <a:pPr algn="r"/>
            <a:r>
              <a:rPr lang="he-IL" sz="2400" dirty="0"/>
              <a:t>3. גאד טאהא</a:t>
            </a:r>
          </a:p>
          <a:p>
            <a:pPr algn="r"/>
            <a:r>
              <a:rPr lang="he-IL" sz="2400" dirty="0"/>
              <a:t>4.מוחמד חטיב</a:t>
            </a:r>
          </a:p>
          <a:p>
            <a:pPr algn="r"/>
            <a:r>
              <a:rPr lang="he-IL" sz="2400" dirty="0"/>
              <a:t>5. חליל מנסור</a:t>
            </a:r>
          </a:p>
          <a:p>
            <a:pPr algn="r"/>
            <a:r>
              <a:rPr lang="he-IL" sz="2400" dirty="0"/>
              <a:t>6.אבראהים גראמנה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149140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18BE-8E2B-463D-9731-9B144DF5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מהות המוצר</a:t>
            </a:r>
            <a:endParaRPr lang="en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4CC7F-DB38-4732-9C1B-E859E9776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he-IL" sz="2000" dirty="0"/>
              <a:t> שונים</a:t>
            </a:r>
            <a:r>
              <a:rPr lang="en-US" sz="2000" dirty="0"/>
              <a:t>Json </a:t>
            </a:r>
            <a:r>
              <a:rPr lang="he-IL" sz="2000" dirty="0"/>
              <a:t>המוצר שלנו הינו ממשק למשתמש העוזר בניתוח מידע הנמצא בקבצי</a:t>
            </a:r>
          </a:p>
          <a:p>
            <a:pPr algn="r"/>
            <a:r>
              <a:rPr lang="en-US" sz="2000" dirty="0"/>
              <a:t>  </a:t>
            </a:r>
            <a:endParaRPr lang="he-IL" sz="2000" dirty="0"/>
          </a:p>
          <a:p>
            <a:pPr algn="r"/>
            <a:r>
              <a:rPr lang="he-IL" sz="2000" dirty="0"/>
              <a:t> ומייובוא באמצעות קוד מגוגל קולאב המתממשק איתו</a:t>
            </a:r>
            <a:r>
              <a:rPr lang="en-US" sz="2000" dirty="0" err="1"/>
              <a:t>FireBase</a:t>
            </a:r>
            <a:r>
              <a:rPr lang="he-IL" sz="2000" dirty="0"/>
              <a:t> המידע שמור ב </a:t>
            </a:r>
          </a:p>
          <a:p>
            <a:pPr algn="r"/>
            <a:endParaRPr lang="he-IL" sz="2000" dirty="0"/>
          </a:p>
          <a:p>
            <a:pPr algn="r"/>
            <a:r>
              <a:rPr lang="he-IL" sz="2000" dirty="0"/>
              <a:t> כמו חיפוש, הצגת דפים מסודרים ,שמירת קבצים חדשים</a:t>
            </a:r>
            <a:r>
              <a:rPr lang="en-US" sz="2000" dirty="0"/>
              <a:t>Backend</a:t>
            </a:r>
            <a:r>
              <a:rPr lang="he-IL" sz="2000" dirty="0"/>
              <a:t>כל מיני פעולות מתבצעות ב </a:t>
            </a:r>
          </a:p>
          <a:p>
            <a:pPr algn="r"/>
            <a:endParaRPr lang="he-IL" sz="2000" dirty="0"/>
          </a:p>
          <a:p>
            <a:pPr algn="r"/>
            <a:r>
              <a:rPr lang="he-IL" sz="2000" dirty="0"/>
              <a:t>הממשק שייצרנו מאפשר כל מיני פעולות המציגות מידע ויזואלי וטקסטואלי למשתמש</a:t>
            </a:r>
          </a:p>
          <a:p>
            <a:pPr algn="r"/>
            <a:endParaRPr lang="he-IL" sz="2000" dirty="0"/>
          </a:p>
          <a:p>
            <a:pPr algn="r"/>
            <a:endParaRPr lang="he-IL" sz="2000" dirty="0"/>
          </a:p>
          <a:p>
            <a:pPr algn="r"/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209505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8E594E-0B15-EF6B-89C4-DA1E44503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7218"/>
            <a:ext cx="10058400" cy="950816"/>
          </a:xfrm>
        </p:spPr>
        <p:txBody>
          <a:bodyPr/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ארכיטקטורת המוצר  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B4BC7016-A041-E9B8-1B44-907F9C7D2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53" y="1358034"/>
            <a:ext cx="10924094" cy="5120194"/>
          </a:xfrm>
        </p:spPr>
      </p:pic>
    </p:spTree>
    <p:extLst>
      <p:ext uri="{BB962C8B-B14F-4D97-AF65-F5344CB8AC3E}">
        <p14:creationId xmlns:p14="http://schemas.microsoft.com/office/powerpoint/2010/main" val="78245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</a:t>
            </a:r>
            <a:endParaRPr lang="he-IL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876" y="1669886"/>
            <a:ext cx="7252138" cy="43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4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דרישות לא פונקציונליות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Usability NFRs</a:t>
            </a:r>
            <a:endParaRPr lang="en-US" dirty="0"/>
          </a:p>
          <a:p>
            <a:r>
              <a:rPr lang="en-US" dirty="0"/>
              <a:t>1)The system provides a graphical user interface with clearly labeled buttons and forms </a:t>
            </a:r>
          </a:p>
          <a:p>
            <a:r>
              <a:rPr lang="en-US" dirty="0"/>
              <a:t>2)The interface is designed with a consistent color scheme and layout </a:t>
            </a:r>
          </a:p>
          <a:p>
            <a:r>
              <a:rPr lang="en-US" dirty="0"/>
              <a:t>3)Navigation between different functions (upload, search, charts) is straightforward </a:t>
            </a:r>
          </a:p>
          <a:p>
            <a:r>
              <a:rPr lang="en-US" dirty="0"/>
              <a:t>4)Data visualization is used to present information in an easily digestible format </a:t>
            </a:r>
          </a:p>
          <a:p>
            <a:r>
              <a:rPr lang="en-US" dirty="0"/>
              <a:t>5)The system provides clear feedback for user actions , successful uploads, search results</a:t>
            </a:r>
          </a:p>
          <a:p>
            <a:r>
              <a:rPr lang="en-US" b="1" dirty="0"/>
              <a:t>Performance</a:t>
            </a:r>
            <a:r>
              <a:rPr lang="en-US" dirty="0"/>
              <a:t>: The system interacts with a Firebase database, suggesting performance considerations. </a:t>
            </a:r>
          </a:p>
          <a:p>
            <a:r>
              <a:rPr lang="en-US" b="1" dirty="0"/>
              <a:t>Scalability</a:t>
            </a:r>
            <a:r>
              <a:rPr lang="en-US" dirty="0"/>
              <a:t>: The use of Firebase as a backend implies the system is designed to handle potential growth in data and users. </a:t>
            </a:r>
          </a:p>
          <a:p>
            <a:r>
              <a:rPr lang="en-US" b="1" dirty="0"/>
              <a:t>Security</a:t>
            </a:r>
            <a:r>
              <a:rPr lang="en-US" dirty="0"/>
              <a:t>: Firebase authentication is used, indicating a focus on data security and user authentication. </a:t>
            </a:r>
          </a:p>
          <a:p>
            <a:r>
              <a:rPr lang="en-US" b="1" dirty="0"/>
              <a:t>Maintainability</a:t>
            </a:r>
            <a:r>
              <a:rPr lang="en-US" dirty="0"/>
              <a:t>: The code is structured into functions, making it easier to maintain and update. </a:t>
            </a:r>
          </a:p>
          <a:p>
            <a:r>
              <a:rPr lang="en-US" b="1" dirty="0"/>
              <a:t>Compatibility</a:t>
            </a:r>
            <a:r>
              <a:rPr lang="en-US" dirty="0"/>
              <a:t>: The use of web technologies suggests the system is designed to be compatible with various devices and browsers. </a:t>
            </a:r>
          </a:p>
          <a:p>
            <a:r>
              <a:rPr lang="en-US" b="1" dirty="0"/>
              <a:t>Reliability</a:t>
            </a:r>
            <a:r>
              <a:rPr lang="en-US" dirty="0"/>
              <a:t>: Error handling is implemented in various functions, indicating a focus on system reliability. </a:t>
            </a:r>
          </a:p>
          <a:p>
            <a:r>
              <a:rPr lang="en-US" b="1" dirty="0"/>
              <a:t>Portability</a:t>
            </a:r>
            <a:r>
              <a:rPr lang="en-US" dirty="0"/>
              <a:t>: The use of Python and web technologies suggests the system can be deployed on different platforms.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8340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33" y="638961"/>
            <a:ext cx="3170195" cy="5509737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827" y="369277"/>
            <a:ext cx="7054657" cy="1661746"/>
          </a:xfrm>
          <a:prstGeom prst="rect">
            <a:avLst/>
          </a:prstGeom>
        </p:spPr>
      </p:pic>
      <p:cxnSp>
        <p:nvCxnSpPr>
          <p:cNvPr id="7" name="מחבר חץ ישר 6"/>
          <p:cNvCxnSpPr>
            <a:endCxn id="5" idx="1"/>
          </p:cNvCxnSpPr>
          <p:nvPr/>
        </p:nvCxnSpPr>
        <p:spPr>
          <a:xfrm flipV="1">
            <a:off x="3270738" y="1200150"/>
            <a:ext cx="1465089" cy="135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תמונה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204" y="2129434"/>
            <a:ext cx="3753494" cy="2520001"/>
          </a:xfrm>
          <a:prstGeom prst="rect">
            <a:avLst/>
          </a:prstGeom>
        </p:spPr>
      </p:pic>
      <p:cxnSp>
        <p:nvCxnSpPr>
          <p:cNvPr id="13" name="מחבר חץ ישר 12"/>
          <p:cNvCxnSpPr/>
          <p:nvPr/>
        </p:nvCxnSpPr>
        <p:spPr>
          <a:xfrm flipV="1">
            <a:off x="3270738" y="2300554"/>
            <a:ext cx="4920466" cy="59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תמונה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7710" y="2896042"/>
            <a:ext cx="3437793" cy="2081451"/>
          </a:xfrm>
          <a:prstGeom prst="rect">
            <a:avLst/>
          </a:prstGeom>
        </p:spPr>
      </p:pic>
      <p:cxnSp>
        <p:nvCxnSpPr>
          <p:cNvPr id="16" name="מחבר חץ ישר 15"/>
          <p:cNvCxnSpPr>
            <a:endCxn id="14" idx="1"/>
          </p:cNvCxnSpPr>
          <p:nvPr/>
        </p:nvCxnSpPr>
        <p:spPr>
          <a:xfrm>
            <a:off x="3270738" y="3389435"/>
            <a:ext cx="1166972" cy="547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תמונה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7219" y="5250307"/>
            <a:ext cx="6591871" cy="1127858"/>
          </a:xfrm>
          <a:prstGeom prst="rect">
            <a:avLst/>
          </a:prstGeom>
        </p:spPr>
      </p:pic>
      <p:cxnSp>
        <p:nvCxnSpPr>
          <p:cNvPr id="27" name="מחבר חץ ישר 26"/>
          <p:cNvCxnSpPr>
            <a:endCxn id="25" idx="1"/>
          </p:cNvCxnSpPr>
          <p:nvPr/>
        </p:nvCxnSpPr>
        <p:spPr>
          <a:xfrm>
            <a:off x="3270738" y="5451231"/>
            <a:ext cx="1696481" cy="36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35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7757E7-2E5D-FC89-0D09-5A2C1A31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212" y="219456"/>
            <a:ext cx="10058400" cy="1371600"/>
          </a:xfrm>
        </p:spPr>
        <p:txBody>
          <a:bodyPr/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אופן עבודה בסביבת </a:t>
            </a:r>
            <a:b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FIREBASE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0C7BF30-E9E9-0861-7782-A5CEF198F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74" y="1591056"/>
            <a:ext cx="10646875" cy="4567564"/>
          </a:xfrm>
        </p:spPr>
        <p:txBody>
          <a:bodyPr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קודם כל יצרנו את ה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FIREBASE </a:t>
            </a: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שלנו בעת הרצת הקוד אנו מיצרים התממשקות ל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FIREBASE 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he-IL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שמירת המידע הרלוונטי שלנו כתיקיית אם בשם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ונכללת מספר השורות ובכל שורה שמורה השורה המתאימה בקובץ </a:t>
            </a:r>
            <a:r>
              <a:rPr lang="he-IL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גסון</a:t>
            </a:r>
            <a:endParaRPr lang="he-I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אינדוקס המילים המופיעות הכי הרבה בדף אינטרנט מסוים לפי 3 קטגוריות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ה10 מילים המופיעות הכי הרבה , 10 מילות ספציפיות ,  כל המילים בדף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ONSHAPE glossary 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he-IL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ייבוא המידע היה בגישה לתיקיית האם ובלולאה על כל השורות עם סינון של המידע הדרוש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העלאת קבצים חדשים תדרוס המידע הישן ותעלה את החדש תחת אותן שמות של תיקיות אם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03830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אתגרים עלו במהלך העבודה</a:t>
            </a:r>
          </a:p>
        </p:txBody>
      </p:sp>
      <p:pic>
        <p:nvPicPr>
          <p:cNvPr id="4" name="מציין מיקום תוכן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28" y="2014194"/>
            <a:ext cx="4668866" cy="3781276"/>
          </a:xfrm>
          <a:prstGeom prst="rect">
            <a:avLst/>
          </a:prstGeom>
        </p:spPr>
      </p:pic>
      <p:sp>
        <p:nvSpPr>
          <p:cNvPr id="5" name="חץ ימינה 4"/>
          <p:cNvSpPr/>
          <p:nvPr/>
        </p:nvSpPr>
        <p:spPr>
          <a:xfrm>
            <a:off x="5446986" y="3058510"/>
            <a:ext cx="1883980" cy="890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" name="תמונה 5"/>
          <p:cNvPicPr/>
          <p:nvPr/>
        </p:nvPicPr>
        <p:blipFill>
          <a:blip r:embed="rId3"/>
          <a:stretch>
            <a:fillRect/>
          </a:stretch>
        </p:blipFill>
        <p:spPr>
          <a:xfrm>
            <a:off x="7425558" y="1762445"/>
            <a:ext cx="4240925" cy="403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24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71af3243-3dd4-4a8d-8c0d-dd76da1f02a5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{7B7B069A-9A23-45FD-A2A2-B547F46393BD}tf11531919_win32</Template>
  <TotalTime>313</TotalTime>
  <Words>499</Words>
  <Application>Microsoft Office PowerPoint</Application>
  <PresentationFormat>מסך רחב</PresentationFormat>
  <Paragraphs>74</Paragraphs>
  <Slides>13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21" baseType="lpstr">
      <vt:lpstr>Arial</vt:lpstr>
      <vt:lpstr>Avenir Next LT Pro</vt:lpstr>
      <vt:lpstr>Avenir Next LT Pro Light</vt:lpstr>
      <vt:lpstr>Calibri</vt:lpstr>
      <vt:lpstr>Garamond</vt:lpstr>
      <vt:lpstr>Gisha</vt:lpstr>
      <vt:lpstr>Tahoma</vt:lpstr>
      <vt:lpstr>SavonVTI</vt:lpstr>
      <vt:lpstr>מבוא למחשוב ענן</vt:lpstr>
      <vt:lpstr>הצוות שלנו</vt:lpstr>
      <vt:lpstr>מהות המוצר</vt:lpstr>
      <vt:lpstr>ארכיטקטורת המוצר  </vt:lpstr>
      <vt:lpstr>Use case</vt:lpstr>
      <vt:lpstr>דרישות לא פונקציונליות </vt:lpstr>
      <vt:lpstr>מצגת של PowerPoint‏</vt:lpstr>
      <vt:lpstr>אופן עבודה בסביבת  FIREBASE</vt:lpstr>
      <vt:lpstr>אתגרים עלו במהלך העבודה</vt:lpstr>
      <vt:lpstr>אתגרים עלו במהלך העבודה</vt:lpstr>
      <vt:lpstr>ספריות מיוחדות</vt:lpstr>
      <vt:lpstr>מצגת של PowerPoint‏</vt:lpstr>
      <vt:lpstr>קישורים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מבוא למחשוב ענן</dc:title>
  <dc:creator>עבד אלכרים זידאן</dc:creator>
  <cp:lastModifiedBy>מוחמד חטיב</cp:lastModifiedBy>
  <cp:revision>21</cp:revision>
  <dcterms:created xsi:type="dcterms:W3CDTF">2024-08-09T14:01:59Z</dcterms:created>
  <dcterms:modified xsi:type="dcterms:W3CDTF">2024-08-29T16:05:56Z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