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15" r:id="rId3"/>
    <p:sldId id="268" r:id="rId4"/>
    <p:sldId id="313" r:id="rId5"/>
    <p:sldId id="314" r:id="rId6"/>
    <p:sldId id="269" r:id="rId7"/>
    <p:sldId id="270" r:id="rId8"/>
    <p:sldId id="271" r:id="rId9"/>
    <p:sldId id="272" r:id="rId10"/>
    <p:sldId id="273" r:id="rId11"/>
    <p:sldId id="284" r:id="rId12"/>
    <p:sldId id="285" r:id="rId13"/>
    <p:sldId id="286" r:id="rId14"/>
    <p:sldId id="287" r:id="rId15"/>
    <p:sldId id="274" r:id="rId16"/>
    <p:sldId id="316" r:id="rId17"/>
    <p:sldId id="291" r:id="rId18"/>
    <p:sldId id="288" r:id="rId19"/>
    <p:sldId id="289" r:id="rId20"/>
    <p:sldId id="290" r:id="rId21"/>
    <p:sldId id="275" r:id="rId22"/>
    <p:sldId id="281" r:id="rId23"/>
    <p:sldId id="282" r:id="rId24"/>
    <p:sldId id="283" r:id="rId25"/>
    <p:sldId id="276" r:id="rId26"/>
    <p:sldId id="292" r:id="rId27"/>
    <p:sldId id="293" r:id="rId28"/>
    <p:sldId id="294" r:id="rId29"/>
    <p:sldId id="295" r:id="rId30"/>
    <p:sldId id="296" r:id="rId31"/>
    <p:sldId id="297" r:id="rId32"/>
    <p:sldId id="277" r:id="rId33"/>
    <p:sldId id="279" r:id="rId34"/>
    <p:sldId id="278" r:id="rId35"/>
    <p:sldId id="26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6642" autoAdjust="0"/>
  </p:normalViewPr>
  <p:slideViewPr>
    <p:cSldViewPr>
      <p:cViewPr>
        <p:scale>
          <a:sx n="138" d="100"/>
          <a:sy n="138" d="100"/>
        </p:scale>
        <p:origin x="7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7F09EB-0E4E-4EB8-AE3E-2473522305AC}" type="datetimeFigureOut">
              <a:rPr lang="en-IE" smtClean="0"/>
              <a:t>12/10/2018</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6A2DA-91EE-4808-A005-5E1030858C0D}" type="slidenum">
              <a:rPr lang="en-IE" smtClean="0"/>
              <a:t>‹#›</a:t>
            </a:fld>
            <a:endParaRPr lang="en-IE"/>
          </a:p>
        </p:txBody>
      </p:sp>
    </p:spTree>
    <p:extLst>
      <p:ext uri="{BB962C8B-B14F-4D97-AF65-F5344CB8AC3E}">
        <p14:creationId xmlns:p14="http://schemas.microsoft.com/office/powerpoint/2010/main" val="384982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RISC</a:t>
            </a:r>
            <a:r>
              <a:rPr lang="en-US" baseline="0" dirty="0"/>
              <a:t> era, technology limitations supported the use of a richer instruction set</a:t>
            </a:r>
          </a:p>
          <a:p>
            <a:endParaRPr lang="en-US" dirty="0"/>
          </a:p>
          <a:p>
            <a:r>
              <a:rPr lang="en-US" dirty="0"/>
              <a:t>Compilers were hard to build especially for machines with registers</a:t>
            </a:r>
            <a:r>
              <a:rPr lang="en-US" baseline="0" dirty="0"/>
              <a:t> </a:t>
            </a:r>
          </a:p>
          <a:p>
            <a:r>
              <a:rPr lang="en-US" baseline="0" dirty="0"/>
              <a:t>	so engineers tried to have the machine do as much work as possible</a:t>
            </a:r>
          </a:p>
          <a:p>
            <a:r>
              <a:rPr lang="en-US" baseline="0" dirty="0"/>
              <a:t>	and have instructions load and store directly to and from memory</a:t>
            </a:r>
          </a:p>
          <a:p>
            <a:endParaRPr lang="en-US" baseline="0" dirty="0"/>
          </a:p>
          <a:p>
            <a:r>
              <a:rPr lang="en-US" baseline="0" dirty="0"/>
              <a:t>Software costs were also rising as hardware costs were decreasing</a:t>
            </a:r>
          </a:p>
          <a:p>
            <a:r>
              <a:rPr lang="en-US" baseline="0" dirty="0"/>
              <a:t>	this also supported moving functionality to the hardware</a:t>
            </a:r>
          </a:p>
          <a:p>
            <a:endParaRPr lang="en-US" baseline="0" dirty="0"/>
          </a:p>
          <a:p>
            <a:r>
              <a:rPr lang="en-US" baseline="0" dirty="0"/>
              <a:t>At the time, magnetic core memory was used as main memory</a:t>
            </a:r>
          </a:p>
          <a:p>
            <a:r>
              <a:rPr lang="en-US" baseline="0" dirty="0"/>
              <a:t>	this was slow and expensive so engineers tried to minimize the lines of assembly</a:t>
            </a:r>
          </a:p>
          <a:p>
            <a:endParaRPr lang="en-US" baseline="0" dirty="0"/>
          </a:p>
          <a:p>
            <a:r>
              <a:rPr lang="en-US" dirty="0"/>
              <a:t>Use of richer instruction</a:t>
            </a:r>
            <a:r>
              <a:rPr lang="en-US" baseline="0" dirty="0"/>
              <a:t> set architecture are now called CISC – complex instruction set computers</a:t>
            </a:r>
          </a:p>
          <a:p>
            <a:r>
              <a:rPr lang="en-US" baseline="0" dirty="0"/>
              <a:t>	they use complex instructions such as MULT or ADD that perform the load, computation, and store all in one instruction</a:t>
            </a:r>
            <a:endParaRPr lang="en-US" dirty="0"/>
          </a:p>
        </p:txBody>
      </p:sp>
      <p:sp>
        <p:nvSpPr>
          <p:cNvPr id="4" name="Slide Number Placeholder 3"/>
          <p:cNvSpPr>
            <a:spLocks noGrp="1"/>
          </p:cNvSpPr>
          <p:nvPr>
            <p:ph type="sldNum" sz="quarter" idx="10"/>
          </p:nvPr>
        </p:nvSpPr>
        <p:spPr/>
        <p:txBody>
          <a:bodyPr/>
          <a:lstStyle/>
          <a:p>
            <a:fld id="{9DD3296D-C071-904A-8270-7D8E2467D371}" type="slidenum">
              <a:rPr lang="en-US" smtClean="0"/>
              <a:t>11</a:t>
            </a:fld>
            <a:endParaRPr lang="en-US"/>
          </a:p>
        </p:txBody>
      </p:sp>
    </p:spTree>
    <p:extLst>
      <p:ext uri="{BB962C8B-B14F-4D97-AF65-F5344CB8AC3E}">
        <p14:creationId xmlns:p14="http://schemas.microsoft.com/office/powerpoint/2010/main" val="2649818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76B2B9-94EB-404E-A2E5-1F718B4B910E}" type="slidenum">
              <a:rPr lang="en-US" altLang="en-US" sz="1200" smtClean="0"/>
              <a:pPr/>
              <a:t>39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29681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06BCFD-1A93-4E88-8E5D-66C843AB25B4}" type="slidenum">
              <a:rPr lang="en-US" altLang="en-US" sz="1200" smtClean="0"/>
              <a:pPr/>
              <a:t>40</a:t>
            </a:fld>
            <a:endParaRPr lang="en-US" altLang="en-US" sz="1200"/>
          </a:p>
        </p:txBody>
      </p:sp>
      <p:sp>
        <p:nvSpPr>
          <p:cNvPr id="15363" name="Rectangle 1026"/>
          <p:cNvSpPr>
            <a:spLocks noGrp="1" noRot="1" noChangeAspect="1" noChangeArrowheads="1" noTextEdit="1"/>
          </p:cNvSpPr>
          <p:nvPr>
            <p:ph type="sldImg"/>
          </p:nvPr>
        </p:nvSpPr>
        <p:spPr>
          <a:ln/>
        </p:spPr>
      </p:sp>
      <p:sp>
        <p:nvSpPr>
          <p:cNvPr id="15364" name="Rectangle 102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54193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5D9653-2932-4109-8B0C-8FBFCC38B9EC}" type="slidenum">
              <a:rPr lang="en-US" altLang="en-US" sz="1200" smtClean="0"/>
              <a:pPr/>
              <a:t>41</a:t>
            </a:fld>
            <a:endParaRPr lang="en-US" altLang="en-US" sz="1200"/>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42788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B67DAC-481C-4169-920F-63010175D6F9}" type="slidenum">
              <a:rPr lang="en-US" altLang="en-US" sz="1200" smtClean="0"/>
              <a:pPr/>
              <a:t>42</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908774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DD69C1-86E5-4516-89EE-520035721AED}" type="slidenum">
              <a:rPr lang="en-US" altLang="en-US" sz="1200" smtClean="0"/>
              <a:pPr/>
              <a:t>43</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726006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E84555-BC2F-4E9E-9FBE-B5B26A93FEF8}" type="slidenum">
              <a:rPr lang="en-US" altLang="en-US" sz="1200" smtClean="0"/>
              <a:pPr/>
              <a:t>44</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688617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03D09B-BAF3-4D4A-9318-4F7091FA5B96}" type="slidenum">
              <a:rPr lang="en-US" altLang="en-US" sz="1200" smtClean="0"/>
              <a:pPr/>
              <a:t>45</a:t>
            </a:fld>
            <a:endParaRPr lang="en-US" altLang="en-US" sz="1200"/>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98843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DC1A47-217C-4A6B-8689-82FA85B7DECE}" type="slidenum">
              <a:rPr lang="en-US" altLang="en-US" sz="1200" smtClean="0"/>
              <a:pPr/>
              <a:t>46</a:t>
            </a:fld>
            <a:endParaRPr lang="en-US" altLang="en-US" sz="1200"/>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52062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867551-FCC0-4523-9B8B-582A2AC01009}" type="slidenum">
              <a:rPr lang="en-US" altLang="en-US" sz="1200" smtClean="0"/>
              <a:pPr/>
              <a:t>47</a:t>
            </a:fld>
            <a:endParaRPr lang="en-US" altLang="en-US" sz="1200"/>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38137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E93866-E94E-40FE-970E-BA99911C1C85}" type="slidenum">
              <a:rPr lang="en-US" altLang="en-US" sz="1200" smtClean="0"/>
              <a:pPr/>
              <a:t>48</a:t>
            </a:fld>
            <a:endParaRPr lang="en-US" alt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0659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design principles were</a:t>
            </a:r>
            <a:r>
              <a:rPr lang="en-US" baseline="0" dirty="0"/>
              <a:t> solidifying, technology was advancing around them</a:t>
            </a:r>
          </a:p>
          <a:p>
            <a:endParaRPr lang="en-US" baseline="0" dirty="0"/>
          </a:p>
          <a:p>
            <a:r>
              <a:rPr lang="en-US" baseline="0" dirty="0"/>
              <a:t>Simple compilers found it difficult to use more complex instructions and optimizing compilers rarely needed more the more powerful instructions.</a:t>
            </a:r>
          </a:p>
          <a:p>
            <a:endParaRPr lang="en-US" baseline="0" dirty="0"/>
          </a:p>
          <a:p>
            <a:r>
              <a:rPr lang="en-US" baseline="0" dirty="0"/>
              <a:t>The invention of caches along with the replacement of magnetic core memory with semiconductor memory</a:t>
            </a:r>
          </a:p>
          <a:p>
            <a:r>
              <a:rPr lang="en-US" baseline="0" dirty="0"/>
              <a:t>	reduced the performance gap between control and main memory</a:t>
            </a:r>
          </a:p>
        </p:txBody>
      </p:sp>
      <p:sp>
        <p:nvSpPr>
          <p:cNvPr id="4" name="Slide Number Placeholder 3"/>
          <p:cNvSpPr>
            <a:spLocks noGrp="1"/>
          </p:cNvSpPr>
          <p:nvPr>
            <p:ph type="sldNum" sz="quarter" idx="10"/>
          </p:nvPr>
        </p:nvSpPr>
        <p:spPr/>
        <p:txBody>
          <a:bodyPr/>
          <a:lstStyle/>
          <a:p>
            <a:fld id="{9DD3296D-C071-904A-8270-7D8E2467D371}" type="slidenum">
              <a:rPr lang="en-US" smtClean="0"/>
              <a:t>12</a:t>
            </a:fld>
            <a:endParaRPr lang="en-US"/>
          </a:p>
        </p:txBody>
      </p:sp>
    </p:spTree>
    <p:extLst>
      <p:ext uri="{BB962C8B-B14F-4D97-AF65-F5344CB8AC3E}">
        <p14:creationId xmlns:p14="http://schemas.microsoft.com/office/powerpoint/2010/main" val="249438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1974,</a:t>
            </a:r>
            <a:r>
              <a:rPr lang="en-US" baseline="0" dirty="0"/>
              <a:t> John </a:t>
            </a:r>
            <a:r>
              <a:rPr lang="en-US" baseline="0" dirty="0" err="1"/>
              <a:t>Cocke</a:t>
            </a:r>
            <a:r>
              <a:rPr lang="en-US" baseline="0" dirty="0"/>
              <a:t> with IBM proved that about 80% of work was done using 20% of instructions</a:t>
            </a:r>
          </a:p>
          <a:p>
            <a:r>
              <a:rPr lang="en-US" baseline="0" dirty="0"/>
              <a:t>This sparked three RISC based research projects</a:t>
            </a:r>
          </a:p>
          <a:p>
            <a:r>
              <a:rPr lang="en-US" baseline="0" dirty="0"/>
              <a:t>	IBM 801 machine in 1974</a:t>
            </a:r>
          </a:p>
          <a:p>
            <a:r>
              <a:rPr lang="en-US" baseline="0" dirty="0"/>
              <a:t>	Berkeley’s RISC-I and RISC-II processors in 1980</a:t>
            </a:r>
          </a:p>
          <a:p>
            <a:r>
              <a:rPr lang="en-US" baseline="0" dirty="0"/>
              <a:t>	And Stanford’s MIPS processor in 1981</a:t>
            </a:r>
          </a:p>
          <a:p>
            <a:endParaRPr lang="en-US" baseline="0" dirty="0"/>
          </a:p>
          <a:p>
            <a:r>
              <a:rPr lang="en-US" baseline="0" dirty="0"/>
              <a:t>Each of these projects took different paths in their research they all complemented and reinforced each others findings convincing many supporters</a:t>
            </a:r>
          </a:p>
          <a:p>
            <a:endParaRPr lang="en-US" baseline="0" dirty="0"/>
          </a:p>
          <a:p>
            <a:r>
              <a:rPr lang="en-US" baseline="0" dirty="0"/>
              <a:t>In 1986 the computer industry began announcing commercial RISC chips</a:t>
            </a:r>
            <a:endParaRPr lang="en-US" dirty="0"/>
          </a:p>
        </p:txBody>
      </p:sp>
      <p:sp>
        <p:nvSpPr>
          <p:cNvPr id="4" name="Slide Number Placeholder 3"/>
          <p:cNvSpPr>
            <a:spLocks noGrp="1"/>
          </p:cNvSpPr>
          <p:nvPr>
            <p:ph type="sldNum" sz="quarter" idx="10"/>
          </p:nvPr>
        </p:nvSpPr>
        <p:spPr/>
        <p:txBody>
          <a:bodyPr/>
          <a:lstStyle/>
          <a:p>
            <a:fld id="{9DD3296D-C071-904A-8270-7D8E2467D371}" type="slidenum">
              <a:rPr lang="en-US" smtClean="0"/>
              <a:t>13</a:t>
            </a:fld>
            <a:endParaRPr lang="en-US"/>
          </a:p>
        </p:txBody>
      </p:sp>
    </p:spTree>
    <p:extLst>
      <p:ext uri="{BB962C8B-B14F-4D97-AF65-F5344CB8AC3E}">
        <p14:creationId xmlns:p14="http://schemas.microsoft.com/office/powerpoint/2010/main" val="1496918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D3296D-C071-904A-8270-7D8E2467D371}" type="slidenum">
              <a:rPr lang="en-US" smtClean="0"/>
              <a:t>14</a:t>
            </a:fld>
            <a:endParaRPr lang="en-US"/>
          </a:p>
        </p:txBody>
      </p:sp>
    </p:spTree>
    <p:extLst>
      <p:ext uri="{BB962C8B-B14F-4D97-AF65-F5344CB8AC3E}">
        <p14:creationId xmlns:p14="http://schemas.microsoft.com/office/powerpoint/2010/main" val="470078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2D4E09-A091-4272-8151-6C61684629E6}" type="slidenum">
              <a:rPr lang="en-US" altLang="en-US"/>
              <a:pPr/>
              <a:t>22</a:t>
            </a:fld>
            <a:endParaRPr lang="en-US"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23970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46E586-7878-45BC-AEDE-3B8AEBBFC040}" type="slidenum">
              <a:rPr lang="en-US" altLang="en-US"/>
              <a:pPr/>
              <a:t>23</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GB" altLang="en-US" dirty="0"/>
              <a:t>Page 501 of handout.</a:t>
            </a:r>
          </a:p>
        </p:txBody>
      </p:sp>
    </p:spTree>
    <p:extLst>
      <p:ext uri="{BB962C8B-B14F-4D97-AF65-F5344CB8AC3E}">
        <p14:creationId xmlns:p14="http://schemas.microsoft.com/office/powerpoint/2010/main" val="205687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09140-E0FE-49C6-AB72-AC256FFBCE13}" type="slidenum">
              <a:rPr lang="en-US" altLang="en-US"/>
              <a:pPr/>
              <a:t>24</a:t>
            </a:fld>
            <a:endParaRPr lang="en-US"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74186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5CDF5C-B3A8-44BD-A157-A9ED8CA82CB6}" type="slidenum">
              <a:rPr lang="en-US" altLang="en-US" sz="1200" smtClean="0"/>
              <a:pPr/>
              <a:t>37</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1818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B21879-9FC4-4931-AA75-A1ACEB337242}" type="slidenum">
              <a:rPr lang="en-US" altLang="en-US" sz="1200" smtClean="0"/>
              <a:pPr/>
              <a:t>38</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58380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dirty="0"/>
              <a:t>Click to edit Master title style</a:t>
            </a:r>
            <a:endParaRPr lang="en-IE"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p>
            <a:fld id="{86B50E4F-E93D-4B77-928A-4B4FD19A0624}" type="datetimeFigureOut">
              <a:rPr lang="en-IE" smtClean="0"/>
              <a:t>12/10/2018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E4176C8-8043-4217-BA2D-F1456E94EE71}" type="slidenum">
              <a:rPr lang="en-IE" smtClean="0"/>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6B50E4F-E93D-4B77-928A-4B4FD19A0624}" type="datetimeFigureOut">
              <a:rPr lang="en-IE" smtClean="0"/>
              <a:t>12/10/2018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E4176C8-8043-4217-BA2D-F1456E94EE71}"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6B50E4F-E93D-4B77-928A-4B4FD19A0624}" type="datetimeFigureOut">
              <a:rPr lang="en-IE" smtClean="0"/>
              <a:t>12/10/2018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E4176C8-8043-4217-BA2D-F1456E94EE71}" type="slidenum">
              <a:rPr lang="en-IE" smtClean="0"/>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2A56E233-42BF-4078-9AC8-759A50E88F11}" type="slidenum">
              <a:rPr lang="en-US" altLang="en-US"/>
              <a:pPr/>
              <a:t>‹#›</a:t>
            </a:fld>
            <a:endParaRPr lang="en-US" alt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ltLang="en-US"/>
          </a:p>
        </p:txBody>
      </p:sp>
    </p:spTree>
    <p:extLst>
      <p:ext uri="{BB962C8B-B14F-4D97-AF65-F5344CB8AC3E}">
        <p14:creationId xmlns:p14="http://schemas.microsoft.com/office/powerpoint/2010/main" val="4255848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871538" y="533400"/>
            <a:ext cx="8162925" cy="1090613"/>
          </a:xfrm>
        </p:spPr>
        <p:txBody>
          <a:bodyPr/>
          <a:lstStyle/>
          <a:p>
            <a:r>
              <a:rPr lang="en-US"/>
              <a:t>Click to edit Master title style</a:t>
            </a:r>
            <a:endParaRPr lang="en-GB"/>
          </a:p>
        </p:txBody>
      </p:sp>
      <p:sp>
        <p:nvSpPr>
          <p:cNvPr id="3" name="Content Placeholder 2"/>
          <p:cNvSpPr>
            <a:spLocks noGrp="1"/>
          </p:cNvSpPr>
          <p:nvPr>
            <p:ph sz="half" idx="1"/>
          </p:nvPr>
        </p:nvSpPr>
        <p:spPr>
          <a:xfrm>
            <a:off x="912813" y="1905000"/>
            <a:ext cx="8110537"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912813" y="4076700"/>
            <a:ext cx="8110537" cy="201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1152525" y="6286500"/>
            <a:ext cx="1905000" cy="4572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590925" y="6286500"/>
            <a:ext cx="2895600" cy="457200"/>
          </a:xfrm>
        </p:spPr>
        <p:txBody>
          <a:bodyPr/>
          <a:lstStyle>
            <a:lvl1pPr>
              <a:defRPr/>
            </a:lvl1pPr>
          </a:lstStyle>
          <a:p>
            <a:pPr>
              <a:defRPr/>
            </a:pPr>
            <a:r>
              <a:rPr lang="en-US" altLang="en-US"/>
              <a:t>Invitation to Computer Science, Java Version, Third Edition</a:t>
            </a:r>
          </a:p>
        </p:txBody>
      </p:sp>
      <p:sp>
        <p:nvSpPr>
          <p:cNvPr id="7" name="Slide Number Placeholder 6"/>
          <p:cNvSpPr>
            <a:spLocks noGrp="1"/>
          </p:cNvSpPr>
          <p:nvPr>
            <p:ph type="sldNum" sz="quarter" idx="12"/>
          </p:nvPr>
        </p:nvSpPr>
        <p:spPr>
          <a:xfrm>
            <a:off x="7019925" y="6286500"/>
            <a:ext cx="1905000" cy="457200"/>
          </a:xfrm>
        </p:spPr>
        <p:txBody>
          <a:bodyPr/>
          <a:lstStyle>
            <a:lvl1pPr>
              <a:defRPr/>
            </a:lvl1pPr>
          </a:lstStyle>
          <a:p>
            <a:pPr>
              <a:defRPr/>
            </a:pPr>
            <a:fld id="{6348CF62-BC52-4195-9B39-24A4D33D5EEE}" type="slidenum">
              <a:rPr lang="en-US" altLang="en-US"/>
              <a:pPr>
                <a:defRPr/>
              </a:pPr>
              <a:t>‹#›</a:t>
            </a:fld>
            <a:endParaRPr lang="en-US" altLang="en-US"/>
          </a:p>
        </p:txBody>
      </p:sp>
    </p:spTree>
    <p:extLst>
      <p:ext uri="{BB962C8B-B14F-4D97-AF65-F5344CB8AC3E}">
        <p14:creationId xmlns:p14="http://schemas.microsoft.com/office/powerpoint/2010/main" val="158672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6B50E4F-E93D-4B77-928A-4B4FD19A0624}" type="datetimeFigureOut">
              <a:rPr lang="en-IE" smtClean="0"/>
              <a:t>12/10/2018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E4176C8-8043-4217-BA2D-F1456E94EE71}"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50E4F-E93D-4B77-928A-4B4FD19A0624}" type="datetimeFigureOut">
              <a:rPr lang="en-IE" smtClean="0"/>
              <a:t>12/10/2018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E4176C8-8043-4217-BA2D-F1456E94EE71}" type="slidenum">
              <a:rPr lang="en-IE" smtClean="0"/>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86B50E4F-E93D-4B77-928A-4B4FD19A0624}" type="datetimeFigureOut">
              <a:rPr lang="en-IE" smtClean="0"/>
              <a:t>12/10/2018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E4176C8-8043-4217-BA2D-F1456E94EE71}"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86B50E4F-E93D-4B77-928A-4B4FD19A0624}" type="datetimeFigureOut">
              <a:rPr lang="en-IE" smtClean="0"/>
              <a:t>12/10/2018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BE4176C8-8043-4217-BA2D-F1456E94EE71}" type="slidenum">
              <a:rPr lang="en-IE" smtClean="0"/>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p:nvPr userDrawn="1"/>
        </p:nvSpPr>
        <p:spPr>
          <a:xfrm>
            <a:off x="0" y="0"/>
            <a:ext cx="9144000" cy="14847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IE" dirty="0"/>
          </a:p>
        </p:txBody>
      </p:sp>
      <p:sp>
        <p:nvSpPr>
          <p:cNvPr id="3" name="Date Placeholder 2"/>
          <p:cNvSpPr>
            <a:spLocks noGrp="1"/>
          </p:cNvSpPr>
          <p:nvPr>
            <p:ph type="dt" sz="half" idx="10"/>
          </p:nvPr>
        </p:nvSpPr>
        <p:spPr/>
        <p:txBody>
          <a:bodyPr/>
          <a:lstStyle/>
          <a:p>
            <a:fld id="{86B50E4F-E93D-4B77-928A-4B4FD19A0624}" type="datetimeFigureOut">
              <a:rPr lang="en-IE" smtClean="0"/>
              <a:t>12/10/2018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BE4176C8-8043-4217-BA2D-F1456E94EE71}"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50E4F-E93D-4B77-928A-4B4FD19A0624}" type="datetimeFigureOut">
              <a:rPr lang="en-IE" smtClean="0"/>
              <a:t>12/10/2018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BE4176C8-8043-4217-BA2D-F1456E94EE71}"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50E4F-E93D-4B77-928A-4B4FD19A0624}" type="datetimeFigureOut">
              <a:rPr lang="en-IE" smtClean="0"/>
              <a:t>12/10/2018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E4176C8-8043-4217-BA2D-F1456E94EE71}" type="slidenum">
              <a:rPr lang="en-IE" smtClean="0"/>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50E4F-E93D-4B77-928A-4B4FD19A0624}" type="datetimeFigureOut">
              <a:rPr lang="en-IE" smtClean="0"/>
              <a:t>12/10/2018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BE4176C8-8043-4217-BA2D-F1456E94EE71}" type="slidenum">
              <a:rPr lang="en-IE" smtClean="0"/>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4847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IE"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50E4F-E93D-4B77-928A-4B4FD19A0624}" type="datetimeFigureOut">
              <a:rPr lang="en-IE" smtClean="0"/>
              <a:t>12/10/2018</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176C8-8043-4217-BA2D-F1456E94EE71}"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cs.stanford.edu/people/eroberts/courses/soco/projects/risc/risccisc/"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E" sz="6000" dirty="0"/>
              <a:t>IS3313 Systems Software</a:t>
            </a:r>
          </a:p>
        </p:txBody>
      </p:sp>
      <p:sp>
        <p:nvSpPr>
          <p:cNvPr id="3" name="Subtitle 2"/>
          <p:cNvSpPr>
            <a:spLocks noGrp="1"/>
          </p:cNvSpPr>
          <p:nvPr>
            <p:ph type="subTitle" idx="1"/>
          </p:nvPr>
        </p:nvSpPr>
        <p:spPr/>
        <p:txBody>
          <a:bodyPr/>
          <a:lstStyle/>
          <a:p>
            <a:r>
              <a:rPr lang="en-IE" dirty="0"/>
              <a:t>Lecture 12</a:t>
            </a:r>
            <a:r>
              <a:rPr lang="en-IE" baseline="30000" dirty="0"/>
              <a:t>th</a:t>
            </a:r>
            <a:r>
              <a:rPr lang="en-IE" dirty="0"/>
              <a:t> October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60648"/>
            <a:ext cx="8229600" cy="1143000"/>
          </a:xfrm>
        </p:spPr>
        <p:txBody>
          <a:bodyPr/>
          <a:lstStyle/>
          <a:p>
            <a:r>
              <a:rPr lang="en-US" altLang="en-US" dirty="0"/>
              <a:t>What is RISC?</a:t>
            </a:r>
          </a:p>
        </p:txBody>
      </p:sp>
      <p:sp>
        <p:nvSpPr>
          <p:cNvPr id="88067" name="Rectangle 3"/>
          <p:cNvSpPr>
            <a:spLocks noGrp="1" noChangeArrowheads="1"/>
          </p:cNvSpPr>
          <p:nvPr>
            <p:ph type="body" idx="1"/>
          </p:nvPr>
        </p:nvSpPr>
        <p:spPr>
          <a:xfrm>
            <a:off x="457200" y="1844824"/>
            <a:ext cx="8229600" cy="4525963"/>
          </a:xfrm>
        </p:spPr>
        <p:txBody>
          <a:bodyPr>
            <a:normAutofit lnSpcReduction="10000"/>
          </a:bodyPr>
          <a:lstStyle/>
          <a:p>
            <a:pPr>
              <a:lnSpc>
                <a:spcPct val="80000"/>
              </a:lnSpc>
            </a:pPr>
            <a:r>
              <a:rPr lang="en-US" altLang="en-US" sz="2000" b="1" dirty="0"/>
              <a:t>RISC, or Reduced Instruction Set Computer. </a:t>
            </a:r>
            <a:r>
              <a:rPr lang="en-US" altLang="en-US" sz="2000" dirty="0"/>
              <a:t>is a type of microprocessor architecture that utilizes a small, highly-optimized set of instructions, rather than a more specialized set of instructions often found in other types of architectures.</a:t>
            </a:r>
          </a:p>
          <a:p>
            <a:pPr>
              <a:lnSpc>
                <a:spcPct val="80000"/>
              </a:lnSpc>
            </a:pPr>
            <a:endParaRPr lang="en-US" altLang="en-US" sz="2000" dirty="0"/>
          </a:p>
          <a:p>
            <a:pPr>
              <a:lnSpc>
                <a:spcPct val="80000"/>
              </a:lnSpc>
            </a:pPr>
            <a:r>
              <a:rPr lang="en-US" altLang="en-US" sz="2000" b="1" dirty="0"/>
              <a:t>History</a:t>
            </a:r>
            <a:br>
              <a:rPr lang="en-US" altLang="en-US" sz="2000" dirty="0"/>
            </a:br>
            <a:r>
              <a:rPr lang="en-US" altLang="en-US" sz="2000" dirty="0"/>
              <a:t>The first RISC projects came from IBM, Stanford, and UC-Berkeley in the late 70s and early 80s. The IBM 801, Stanford MIPS, and Berkeley RISC 1 and 2 were all designed with a similar philosophy which has become known as RISC. Certain design features have been characteristic of most RISC processors: </a:t>
            </a:r>
          </a:p>
          <a:p>
            <a:pPr lvl="1">
              <a:lnSpc>
                <a:spcPct val="80000"/>
              </a:lnSpc>
            </a:pPr>
            <a:r>
              <a:rPr lang="en-US" altLang="en-US" sz="1800" i="1" dirty="0"/>
              <a:t>one cycle execution time</a:t>
            </a:r>
            <a:r>
              <a:rPr lang="en-US" altLang="en-US" sz="1800" dirty="0"/>
              <a:t>: RISC processors have a CPI (clock per instruction) of one cycle. This is due to the optimization of each instruction on the CPU and a technique called PIPELINING </a:t>
            </a:r>
          </a:p>
          <a:p>
            <a:pPr lvl="1">
              <a:lnSpc>
                <a:spcPct val="80000"/>
              </a:lnSpc>
            </a:pPr>
            <a:r>
              <a:rPr lang="en-US" altLang="en-US" sz="1800" i="1" dirty="0"/>
              <a:t>pipelining</a:t>
            </a:r>
            <a:r>
              <a:rPr lang="en-US" altLang="en-US" sz="1800" dirty="0"/>
              <a:t>: a technique that allows for simultaneous execution of parts, or stages, of instructions to more efficiently process instructions; </a:t>
            </a:r>
          </a:p>
          <a:p>
            <a:pPr lvl="1">
              <a:lnSpc>
                <a:spcPct val="80000"/>
              </a:lnSpc>
            </a:pPr>
            <a:r>
              <a:rPr lang="en-US" altLang="en-US" sz="1800" i="1" dirty="0"/>
              <a:t>large number of registers</a:t>
            </a:r>
            <a:r>
              <a:rPr lang="en-US" altLang="en-US" sz="1800" dirty="0"/>
              <a:t>: the RISC design philosophy generally incorporates a larger number of registers to prevent in large amounts of interactions with memory </a:t>
            </a:r>
          </a:p>
        </p:txBody>
      </p:sp>
    </p:spTree>
    <p:extLst>
      <p:ext uri="{BB962C8B-B14F-4D97-AF65-F5344CB8AC3E}">
        <p14:creationId xmlns:p14="http://schemas.microsoft.com/office/powerpoint/2010/main" val="3403894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Before the RISC era</a:t>
            </a:r>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US" dirty="0"/>
              <a:t>Compilers were hard to build especially for machines with registers </a:t>
            </a:r>
          </a:p>
          <a:p>
            <a:pPr lvl="1"/>
            <a:r>
              <a:rPr lang="en-US" dirty="0"/>
              <a:t>Make machine do more work than software</a:t>
            </a:r>
          </a:p>
          <a:p>
            <a:pPr lvl="1"/>
            <a:r>
              <a:rPr lang="en-US" dirty="0"/>
              <a:t>Have instructions load and store directly to memory (memory-to-memory operations)</a:t>
            </a:r>
          </a:p>
          <a:p>
            <a:r>
              <a:rPr lang="en-US" dirty="0"/>
              <a:t>Software costs were rising and hardware costs were dropping</a:t>
            </a:r>
          </a:p>
          <a:p>
            <a:pPr lvl="1"/>
            <a:r>
              <a:rPr lang="en-US" dirty="0"/>
              <a:t>Move as much functionality to hardware</a:t>
            </a:r>
          </a:p>
          <a:p>
            <a:r>
              <a:rPr lang="en-US" dirty="0"/>
              <a:t>Magnetic core memory was used as main memory which was slow and expensive</a:t>
            </a:r>
          </a:p>
          <a:p>
            <a:pPr lvl="1"/>
            <a:r>
              <a:rPr lang="en-US" dirty="0"/>
              <a:t>Minimize assembly code</a:t>
            </a:r>
          </a:p>
          <a:p>
            <a:r>
              <a:rPr lang="en-US" b="1" dirty="0"/>
              <a:t>Complex Instruction Set Computers (CISC)</a:t>
            </a:r>
          </a:p>
          <a:p>
            <a:pPr lvl="1"/>
            <a:r>
              <a:rPr lang="en-US" b="1" dirty="0"/>
              <a:t>Use complex instructions that are combinations of MULT, ADD…etc.</a:t>
            </a:r>
          </a:p>
        </p:txBody>
      </p:sp>
    </p:spTree>
    <p:extLst>
      <p:ext uri="{BB962C8B-B14F-4D97-AF65-F5344CB8AC3E}">
        <p14:creationId xmlns:p14="http://schemas.microsoft.com/office/powerpoint/2010/main" val="160537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Technology was advancing</a:t>
            </a:r>
          </a:p>
        </p:txBody>
      </p:sp>
      <p:sp>
        <p:nvSpPr>
          <p:cNvPr id="3" name="Content Placeholder 2"/>
          <p:cNvSpPr>
            <a:spLocks noGrp="1"/>
          </p:cNvSpPr>
          <p:nvPr>
            <p:ph idx="1"/>
          </p:nvPr>
        </p:nvSpPr>
        <p:spPr/>
        <p:txBody>
          <a:bodyPr>
            <a:normAutofit fontScale="85000" lnSpcReduction="20000"/>
          </a:bodyPr>
          <a:lstStyle/>
          <a:p>
            <a:r>
              <a:rPr lang="en-US" dirty="0"/>
              <a:t>Compilers were improving</a:t>
            </a:r>
          </a:p>
          <a:p>
            <a:pPr lvl="1"/>
            <a:r>
              <a:rPr lang="en-US" dirty="0"/>
              <a:t>Simple compilers found it difficult to use more complex instructions</a:t>
            </a:r>
          </a:p>
          <a:p>
            <a:pPr lvl="1"/>
            <a:r>
              <a:rPr lang="en-US" dirty="0"/>
              <a:t>Optimizing compilers rarely needed more powerful instructions</a:t>
            </a:r>
          </a:p>
          <a:p>
            <a:r>
              <a:rPr lang="en-US" dirty="0"/>
              <a:t>Caches </a:t>
            </a:r>
          </a:p>
          <a:p>
            <a:pPr lvl="1"/>
            <a:r>
              <a:rPr lang="en-US" dirty="0"/>
              <a:t>allowed main memory to be accessed at similar speeds to control memory</a:t>
            </a:r>
          </a:p>
          <a:p>
            <a:r>
              <a:rPr lang="en-US" dirty="0"/>
              <a:t>Semiconductor memory was replacing magnetic core memory</a:t>
            </a:r>
          </a:p>
          <a:p>
            <a:pPr lvl="1"/>
            <a:r>
              <a:rPr lang="en-US" dirty="0"/>
              <a:t>Reduced performance gap between control and main memory</a:t>
            </a:r>
          </a:p>
        </p:txBody>
      </p:sp>
    </p:spTree>
    <p:extLst>
      <p:ext uri="{BB962C8B-B14F-4D97-AF65-F5344CB8AC3E}">
        <p14:creationId xmlns:p14="http://schemas.microsoft.com/office/powerpoint/2010/main" val="143545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Inception of RISC</a:t>
            </a:r>
          </a:p>
        </p:txBody>
      </p:sp>
      <p:sp>
        <p:nvSpPr>
          <p:cNvPr id="3" name="Content Placeholder 2"/>
          <p:cNvSpPr>
            <a:spLocks noGrp="1"/>
          </p:cNvSpPr>
          <p:nvPr>
            <p:ph idx="1"/>
          </p:nvPr>
        </p:nvSpPr>
        <p:spPr/>
        <p:txBody>
          <a:bodyPr>
            <a:normAutofit/>
          </a:bodyPr>
          <a:lstStyle/>
          <a:p>
            <a:r>
              <a:rPr lang="en-US" dirty="0"/>
              <a:t>1974 – (IBM) proved that 80% of work was done using only 20% of the instructions</a:t>
            </a:r>
          </a:p>
          <a:p>
            <a:r>
              <a:rPr lang="en-US" dirty="0"/>
              <a:t>Three RISC projects</a:t>
            </a:r>
          </a:p>
          <a:p>
            <a:pPr lvl="1"/>
            <a:r>
              <a:rPr lang="en-US" dirty="0"/>
              <a:t>IBM 801 machine (1974)</a:t>
            </a:r>
          </a:p>
          <a:p>
            <a:pPr lvl="1"/>
            <a:r>
              <a:rPr lang="en-US" dirty="0"/>
              <a:t>Berkeley’s RISC-I and RISC-II processors (1980)</a:t>
            </a:r>
          </a:p>
          <a:p>
            <a:pPr lvl="1"/>
            <a:r>
              <a:rPr lang="en-US" dirty="0"/>
              <a:t>Stanford’s MIPS processor (1981)</a:t>
            </a:r>
          </a:p>
          <a:p>
            <a:r>
              <a:rPr lang="en-US" dirty="0"/>
              <a:t>1986 – announcement of first commercial RISC chip</a:t>
            </a:r>
          </a:p>
        </p:txBody>
      </p:sp>
    </p:spTree>
    <p:extLst>
      <p:ext uri="{BB962C8B-B14F-4D97-AF65-F5344CB8AC3E}">
        <p14:creationId xmlns:p14="http://schemas.microsoft.com/office/powerpoint/2010/main" val="257515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RISC Approach</a:t>
            </a:r>
          </a:p>
        </p:txBody>
      </p:sp>
      <p:sp>
        <p:nvSpPr>
          <p:cNvPr id="3" name="Content Placeholder 2"/>
          <p:cNvSpPr>
            <a:spLocks noGrp="1"/>
          </p:cNvSpPr>
          <p:nvPr>
            <p:ph idx="1"/>
          </p:nvPr>
        </p:nvSpPr>
        <p:spPr/>
        <p:txBody>
          <a:bodyPr>
            <a:normAutofit/>
          </a:bodyPr>
          <a:lstStyle/>
          <a:p>
            <a:r>
              <a:rPr lang="en-US" dirty="0"/>
              <a:t>Use only simple instructions that can be executed within one clock cycle</a:t>
            </a:r>
          </a:p>
          <a:p>
            <a:pPr lvl="1"/>
            <a:r>
              <a:rPr lang="en-US" dirty="0"/>
              <a:t>Fewer transistors for instructions = more registers</a:t>
            </a:r>
          </a:p>
          <a:p>
            <a:r>
              <a:rPr lang="en-US" dirty="0"/>
              <a:t>Pipelining</a:t>
            </a:r>
          </a:p>
          <a:p>
            <a:r>
              <a:rPr lang="en-US" dirty="0"/>
              <a:t>Register-to-register operations</a:t>
            </a:r>
          </a:p>
          <a:p>
            <a:pPr lvl="1"/>
            <a:r>
              <a:rPr lang="en-US" dirty="0"/>
              <a:t>Operand reuse</a:t>
            </a:r>
          </a:p>
          <a:p>
            <a:pPr lvl="1"/>
            <a:r>
              <a:rPr lang="en-US" dirty="0"/>
              <a:t>Reduction of load/store</a:t>
            </a:r>
          </a:p>
        </p:txBody>
      </p:sp>
    </p:spTree>
    <p:extLst>
      <p:ext uri="{BB962C8B-B14F-4D97-AF65-F5344CB8AC3E}">
        <p14:creationId xmlns:p14="http://schemas.microsoft.com/office/powerpoint/2010/main" val="206904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88640"/>
            <a:ext cx="8229600" cy="1143000"/>
          </a:xfrm>
        </p:spPr>
        <p:txBody>
          <a:bodyPr/>
          <a:lstStyle/>
          <a:p>
            <a:r>
              <a:rPr lang="en-US" altLang="en-US" dirty="0"/>
              <a:t>CISC/RISC Attributes</a:t>
            </a:r>
          </a:p>
        </p:txBody>
      </p:sp>
      <p:sp>
        <p:nvSpPr>
          <p:cNvPr id="91139"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2000" dirty="0"/>
              <a:t>The main characteristics of CISC microprocessors are:</a:t>
            </a:r>
          </a:p>
          <a:p>
            <a:pPr>
              <a:lnSpc>
                <a:spcPct val="80000"/>
              </a:lnSpc>
            </a:pPr>
            <a:r>
              <a:rPr lang="en-US" altLang="en-US" sz="2000" dirty="0"/>
              <a:t>Extensive instructions. </a:t>
            </a:r>
          </a:p>
          <a:p>
            <a:pPr>
              <a:lnSpc>
                <a:spcPct val="80000"/>
              </a:lnSpc>
            </a:pPr>
            <a:r>
              <a:rPr lang="en-US" altLang="en-US" sz="2000" dirty="0"/>
              <a:t>Complex and efficient machine instructions. </a:t>
            </a:r>
          </a:p>
          <a:p>
            <a:pPr>
              <a:lnSpc>
                <a:spcPct val="80000"/>
              </a:lnSpc>
            </a:pPr>
            <a:r>
              <a:rPr lang="en-US" altLang="en-US" sz="2000" dirty="0"/>
              <a:t>Micro-encoding of the machine instructions. </a:t>
            </a:r>
          </a:p>
          <a:p>
            <a:pPr>
              <a:lnSpc>
                <a:spcPct val="80000"/>
              </a:lnSpc>
            </a:pPr>
            <a:r>
              <a:rPr lang="en-US" altLang="en-US" sz="2000" dirty="0"/>
              <a:t>Extensive addressing capabilities for memory operations. </a:t>
            </a:r>
          </a:p>
          <a:p>
            <a:pPr>
              <a:lnSpc>
                <a:spcPct val="80000"/>
              </a:lnSpc>
            </a:pPr>
            <a:r>
              <a:rPr lang="en-US" altLang="en-US" sz="2000" dirty="0"/>
              <a:t>Relatively few registers.</a:t>
            </a:r>
          </a:p>
          <a:p>
            <a:pPr marL="0" indent="0">
              <a:lnSpc>
                <a:spcPct val="80000"/>
              </a:lnSpc>
              <a:buNone/>
            </a:pPr>
            <a:endParaRPr lang="en-US" altLang="en-US" sz="2000" dirty="0"/>
          </a:p>
          <a:p>
            <a:pPr>
              <a:lnSpc>
                <a:spcPct val="80000"/>
              </a:lnSpc>
              <a:buFont typeface="Wingdings" panose="05000000000000000000" pitchFamily="2" charset="2"/>
              <a:buNone/>
            </a:pPr>
            <a:r>
              <a:rPr lang="en-US" altLang="en-US" sz="2000" dirty="0"/>
              <a:t>In comparison, RISC processors are more or less the opposite of the above:</a:t>
            </a:r>
          </a:p>
          <a:p>
            <a:pPr>
              <a:lnSpc>
                <a:spcPct val="80000"/>
              </a:lnSpc>
            </a:pPr>
            <a:r>
              <a:rPr lang="en-US" altLang="en-US" sz="2000" dirty="0"/>
              <a:t>Reduced instruction set. </a:t>
            </a:r>
          </a:p>
          <a:p>
            <a:pPr>
              <a:lnSpc>
                <a:spcPct val="80000"/>
              </a:lnSpc>
            </a:pPr>
            <a:r>
              <a:rPr lang="en-US" altLang="en-US" sz="2000" dirty="0"/>
              <a:t>Less complex, simple instructions. </a:t>
            </a:r>
          </a:p>
          <a:p>
            <a:pPr>
              <a:lnSpc>
                <a:spcPct val="80000"/>
              </a:lnSpc>
            </a:pPr>
            <a:r>
              <a:rPr lang="en-US" altLang="en-US" sz="2000" dirty="0"/>
              <a:t>Hardwired control unit and machine instructions. </a:t>
            </a:r>
          </a:p>
          <a:p>
            <a:pPr>
              <a:lnSpc>
                <a:spcPct val="80000"/>
              </a:lnSpc>
            </a:pPr>
            <a:r>
              <a:rPr lang="en-US" altLang="en-US" sz="2000" dirty="0"/>
              <a:t>Few addressing schemes for memory operands with only two basic instructions, LOAD and STORE </a:t>
            </a:r>
          </a:p>
          <a:p>
            <a:pPr>
              <a:lnSpc>
                <a:spcPct val="80000"/>
              </a:lnSpc>
            </a:pPr>
            <a:r>
              <a:rPr lang="en-US" altLang="en-US" sz="2000" dirty="0"/>
              <a:t>Many symmetric registers which are </a:t>
            </a:r>
            <a:r>
              <a:rPr lang="en-US" altLang="en-US" sz="2000" dirty="0" err="1"/>
              <a:t>organised</a:t>
            </a:r>
            <a:r>
              <a:rPr lang="en-US" altLang="en-US" sz="2000" dirty="0"/>
              <a:t> into a register file</a:t>
            </a:r>
            <a:r>
              <a:rPr lang="en-US" altLang="en-US" sz="1800" dirty="0"/>
              <a:t>.</a:t>
            </a:r>
          </a:p>
          <a:p>
            <a:pPr>
              <a:lnSpc>
                <a:spcPct val="80000"/>
              </a:lnSpc>
            </a:pPr>
            <a:endParaRPr lang="en-US" altLang="en-US" sz="1800" dirty="0"/>
          </a:p>
        </p:txBody>
      </p:sp>
    </p:spTree>
    <p:extLst>
      <p:ext uri="{BB962C8B-B14F-4D97-AF65-F5344CB8AC3E}">
        <p14:creationId xmlns:p14="http://schemas.microsoft.com/office/powerpoint/2010/main" val="4219549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113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1139">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1139">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1139">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1139">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11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88640"/>
            <a:ext cx="8229600" cy="1143000"/>
          </a:xfrm>
        </p:spPr>
        <p:txBody>
          <a:bodyPr/>
          <a:lstStyle/>
          <a:p>
            <a:r>
              <a:rPr lang="en-US" altLang="en-US" dirty="0"/>
              <a:t>Pipelining</a:t>
            </a:r>
          </a:p>
        </p:txBody>
      </p:sp>
      <p:sp>
        <p:nvSpPr>
          <p:cNvPr id="91139" name="Rectangle 3"/>
          <p:cNvSpPr>
            <a:spLocks noGrp="1" noChangeArrowheads="1"/>
          </p:cNvSpPr>
          <p:nvPr>
            <p:ph type="body" idx="1"/>
          </p:nvPr>
        </p:nvSpPr>
        <p:spPr/>
        <p:txBody>
          <a:bodyPr/>
          <a:lstStyle/>
          <a:p>
            <a:pPr marL="0" indent="0">
              <a:buNone/>
            </a:pPr>
            <a:r>
              <a:rPr lang="en-GB" b="1" dirty="0"/>
              <a:t>Pipelining:</a:t>
            </a:r>
            <a:r>
              <a:rPr lang="en-GB" dirty="0"/>
              <a:t> “A means of introducing parallelism into the essentially sequential nature of a machine-instruction program”</a:t>
            </a:r>
            <a:endParaRPr lang="en-US" altLang="en-US" sz="1800" dirty="0">
              <a:solidFill>
                <a:schemeClr val="bg1">
                  <a:lumMod val="75000"/>
                </a:schemeClr>
              </a:solidFill>
            </a:endParaRPr>
          </a:p>
        </p:txBody>
      </p:sp>
    </p:spTree>
    <p:extLst>
      <p:ext uri="{BB962C8B-B14F-4D97-AF65-F5344CB8AC3E}">
        <p14:creationId xmlns:p14="http://schemas.microsoft.com/office/powerpoint/2010/main" val="3334053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353" y="171838"/>
            <a:ext cx="8229600" cy="1143000"/>
          </a:xfrm>
        </p:spPr>
        <p:txBody>
          <a:bodyPr/>
          <a:lstStyle/>
          <a:p>
            <a:r>
              <a:rPr lang="en-US" dirty="0"/>
              <a:t>Pipelining</a:t>
            </a:r>
          </a:p>
        </p:txBody>
      </p:sp>
      <p:sp>
        <p:nvSpPr>
          <p:cNvPr id="5" name="Content Placeholder 4"/>
          <p:cNvSpPr>
            <a:spLocks noGrp="1"/>
          </p:cNvSpPr>
          <p:nvPr>
            <p:ph idx="1"/>
          </p:nvPr>
        </p:nvSpPr>
        <p:spPr>
          <a:xfrm>
            <a:off x="5594721" y="4037359"/>
            <a:ext cx="2778221" cy="2084829"/>
          </a:xfrm>
        </p:spPr>
        <p:txBody>
          <a:bodyPr>
            <a:normAutofit/>
          </a:bodyPr>
          <a:lstStyle/>
          <a:p>
            <a:pPr marL="0" indent="0">
              <a:buNone/>
            </a:pPr>
            <a:r>
              <a:rPr lang="en-US" sz="1800" dirty="0"/>
              <a:t>IF – Instruction Fetch</a:t>
            </a:r>
          </a:p>
          <a:p>
            <a:pPr marL="0" indent="0">
              <a:buNone/>
            </a:pPr>
            <a:r>
              <a:rPr lang="en-US" sz="1800" dirty="0"/>
              <a:t>ID – Instruction Decode</a:t>
            </a:r>
          </a:p>
          <a:p>
            <a:pPr marL="0" indent="0">
              <a:buNone/>
            </a:pPr>
            <a:r>
              <a:rPr lang="en-US" sz="1800" dirty="0"/>
              <a:t>OF – Operand Fetch</a:t>
            </a:r>
          </a:p>
          <a:p>
            <a:pPr marL="0" indent="0">
              <a:buNone/>
            </a:pPr>
            <a:r>
              <a:rPr lang="en-US" sz="1800" dirty="0"/>
              <a:t>OE – Operand Execution</a:t>
            </a:r>
          </a:p>
          <a:p>
            <a:pPr marL="0" indent="0">
              <a:buNone/>
            </a:pPr>
            <a:r>
              <a:rPr lang="en-US" sz="1800" dirty="0"/>
              <a:t>OS – Operation Store</a:t>
            </a:r>
          </a:p>
        </p:txBody>
      </p:sp>
      <p:sp>
        <p:nvSpPr>
          <p:cNvPr id="6" name="Rectangle 5"/>
          <p:cNvSpPr/>
          <p:nvPr/>
        </p:nvSpPr>
        <p:spPr>
          <a:xfrm>
            <a:off x="1091330" y="1851400"/>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2" name="TextBox 11"/>
          <p:cNvSpPr txBox="1"/>
          <p:nvPr/>
        </p:nvSpPr>
        <p:spPr>
          <a:xfrm>
            <a:off x="1091330" y="1851399"/>
            <a:ext cx="465146" cy="369332"/>
          </a:xfrm>
          <a:prstGeom prst="rect">
            <a:avLst/>
          </a:prstGeom>
          <a:noFill/>
        </p:spPr>
        <p:txBody>
          <a:bodyPr wrap="square" rtlCol="0">
            <a:spAutoFit/>
          </a:bodyPr>
          <a:lstStyle/>
          <a:p>
            <a:pPr algn="ctr"/>
            <a:r>
              <a:rPr lang="en-US" dirty="0"/>
              <a:t>IF</a:t>
            </a:r>
          </a:p>
        </p:txBody>
      </p:sp>
      <p:sp>
        <p:nvSpPr>
          <p:cNvPr id="26" name="Rectangle 25"/>
          <p:cNvSpPr/>
          <p:nvPr/>
        </p:nvSpPr>
        <p:spPr>
          <a:xfrm>
            <a:off x="1556770" y="1851752"/>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27" name="TextBox 26"/>
          <p:cNvSpPr txBox="1"/>
          <p:nvPr/>
        </p:nvSpPr>
        <p:spPr>
          <a:xfrm>
            <a:off x="1556770" y="1851751"/>
            <a:ext cx="465146" cy="369332"/>
          </a:xfrm>
          <a:prstGeom prst="rect">
            <a:avLst/>
          </a:prstGeom>
          <a:noFill/>
        </p:spPr>
        <p:txBody>
          <a:bodyPr wrap="square" rtlCol="0">
            <a:spAutoFit/>
          </a:bodyPr>
          <a:lstStyle/>
          <a:p>
            <a:pPr algn="ctr"/>
            <a:r>
              <a:rPr lang="en-US" dirty="0"/>
              <a:t>ID</a:t>
            </a:r>
          </a:p>
        </p:txBody>
      </p:sp>
      <p:sp>
        <p:nvSpPr>
          <p:cNvPr id="28" name="Rectangle 27"/>
          <p:cNvSpPr/>
          <p:nvPr/>
        </p:nvSpPr>
        <p:spPr>
          <a:xfrm>
            <a:off x="2012914" y="1851752"/>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29" name="TextBox 28"/>
          <p:cNvSpPr txBox="1"/>
          <p:nvPr/>
        </p:nvSpPr>
        <p:spPr>
          <a:xfrm>
            <a:off x="2012914" y="1851751"/>
            <a:ext cx="465146" cy="369332"/>
          </a:xfrm>
          <a:prstGeom prst="rect">
            <a:avLst/>
          </a:prstGeom>
          <a:noFill/>
        </p:spPr>
        <p:txBody>
          <a:bodyPr wrap="square" rtlCol="0">
            <a:spAutoFit/>
          </a:bodyPr>
          <a:lstStyle/>
          <a:p>
            <a:pPr algn="ctr"/>
            <a:r>
              <a:rPr lang="en-US" dirty="0"/>
              <a:t>OF</a:t>
            </a:r>
          </a:p>
        </p:txBody>
      </p:sp>
      <p:sp>
        <p:nvSpPr>
          <p:cNvPr id="30" name="Rectangle 29"/>
          <p:cNvSpPr/>
          <p:nvPr/>
        </p:nvSpPr>
        <p:spPr>
          <a:xfrm>
            <a:off x="2478354" y="1852104"/>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31" name="TextBox 30"/>
          <p:cNvSpPr txBox="1"/>
          <p:nvPr/>
        </p:nvSpPr>
        <p:spPr>
          <a:xfrm>
            <a:off x="2432974" y="1852103"/>
            <a:ext cx="546302" cy="369332"/>
          </a:xfrm>
          <a:prstGeom prst="rect">
            <a:avLst/>
          </a:prstGeom>
          <a:noFill/>
        </p:spPr>
        <p:txBody>
          <a:bodyPr wrap="square" rtlCol="0">
            <a:spAutoFit/>
          </a:bodyPr>
          <a:lstStyle/>
          <a:p>
            <a:pPr algn="ctr"/>
            <a:r>
              <a:rPr lang="en-US" dirty="0"/>
              <a:t>OE</a:t>
            </a:r>
          </a:p>
        </p:txBody>
      </p:sp>
      <p:sp>
        <p:nvSpPr>
          <p:cNvPr id="32" name="Rectangle 31"/>
          <p:cNvSpPr/>
          <p:nvPr/>
        </p:nvSpPr>
        <p:spPr>
          <a:xfrm>
            <a:off x="2934850" y="1852456"/>
            <a:ext cx="465146" cy="46514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600"/>
          </a:p>
        </p:txBody>
      </p:sp>
      <p:sp>
        <p:nvSpPr>
          <p:cNvPr id="33" name="TextBox 32"/>
          <p:cNvSpPr txBox="1"/>
          <p:nvPr/>
        </p:nvSpPr>
        <p:spPr>
          <a:xfrm>
            <a:off x="2934850" y="1852455"/>
            <a:ext cx="465146" cy="369332"/>
          </a:xfrm>
          <a:prstGeom prst="rect">
            <a:avLst/>
          </a:prstGeom>
          <a:noFill/>
        </p:spPr>
        <p:txBody>
          <a:bodyPr wrap="square" rtlCol="0">
            <a:spAutoFit/>
          </a:bodyPr>
          <a:lstStyle/>
          <a:p>
            <a:pPr algn="ctr"/>
            <a:r>
              <a:rPr lang="en-US" dirty="0"/>
              <a:t>OS</a:t>
            </a:r>
          </a:p>
        </p:txBody>
      </p:sp>
      <p:sp>
        <p:nvSpPr>
          <p:cNvPr id="34" name="Rectangle 33"/>
          <p:cNvSpPr/>
          <p:nvPr/>
        </p:nvSpPr>
        <p:spPr>
          <a:xfrm>
            <a:off x="3399996" y="2318655"/>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35" name="TextBox 34"/>
          <p:cNvSpPr txBox="1"/>
          <p:nvPr/>
        </p:nvSpPr>
        <p:spPr>
          <a:xfrm>
            <a:off x="3399996" y="2318654"/>
            <a:ext cx="465146" cy="369332"/>
          </a:xfrm>
          <a:prstGeom prst="rect">
            <a:avLst/>
          </a:prstGeom>
          <a:noFill/>
        </p:spPr>
        <p:txBody>
          <a:bodyPr wrap="square" rtlCol="0">
            <a:spAutoFit/>
          </a:bodyPr>
          <a:lstStyle/>
          <a:p>
            <a:pPr algn="ctr"/>
            <a:r>
              <a:rPr lang="en-US" dirty="0"/>
              <a:t>IF</a:t>
            </a:r>
          </a:p>
        </p:txBody>
      </p:sp>
      <p:sp>
        <p:nvSpPr>
          <p:cNvPr id="36" name="Rectangle 35"/>
          <p:cNvSpPr/>
          <p:nvPr/>
        </p:nvSpPr>
        <p:spPr>
          <a:xfrm>
            <a:off x="3865436" y="2319007"/>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37" name="TextBox 36"/>
          <p:cNvSpPr txBox="1"/>
          <p:nvPr/>
        </p:nvSpPr>
        <p:spPr>
          <a:xfrm>
            <a:off x="3865436" y="2319006"/>
            <a:ext cx="465146" cy="369332"/>
          </a:xfrm>
          <a:prstGeom prst="rect">
            <a:avLst/>
          </a:prstGeom>
          <a:noFill/>
        </p:spPr>
        <p:txBody>
          <a:bodyPr wrap="square" rtlCol="0">
            <a:spAutoFit/>
          </a:bodyPr>
          <a:lstStyle/>
          <a:p>
            <a:pPr algn="ctr"/>
            <a:r>
              <a:rPr lang="en-US" dirty="0"/>
              <a:t>ID</a:t>
            </a:r>
          </a:p>
        </p:txBody>
      </p:sp>
      <p:sp>
        <p:nvSpPr>
          <p:cNvPr id="38" name="Rectangle 37"/>
          <p:cNvSpPr/>
          <p:nvPr/>
        </p:nvSpPr>
        <p:spPr>
          <a:xfrm>
            <a:off x="4321580" y="2319007"/>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39" name="TextBox 38"/>
          <p:cNvSpPr txBox="1"/>
          <p:nvPr/>
        </p:nvSpPr>
        <p:spPr>
          <a:xfrm>
            <a:off x="4321580" y="2319006"/>
            <a:ext cx="465146" cy="369332"/>
          </a:xfrm>
          <a:prstGeom prst="rect">
            <a:avLst/>
          </a:prstGeom>
          <a:noFill/>
        </p:spPr>
        <p:txBody>
          <a:bodyPr wrap="square" rtlCol="0">
            <a:spAutoFit/>
          </a:bodyPr>
          <a:lstStyle/>
          <a:p>
            <a:pPr algn="ctr"/>
            <a:r>
              <a:rPr lang="en-US" dirty="0"/>
              <a:t>OF</a:t>
            </a:r>
          </a:p>
        </p:txBody>
      </p:sp>
      <p:sp>
        <p:nvSpPr>
          <p:cNvPr id="40" name="Rectangle 39"/>
          <p:cNvSpPr/>
          <p:nvPr/>
        </p:nvSpPr>
        <p:spPr>
          <a:xfrm>
            <a:off x="4787020" y="2319359"/>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41" name="TextBox 40"/>
          <p:cNvSpPr txBox="1"/>
          <p:nvPr/>
        </p:nvSpPr>
        <p:spPr>
          <a:xfrm>
            <a:off x="4741640" y="2319358"/>
            <a:ext cx="546302" cy="369332"/>
          </a:xfrm>
          <a:prstGeom prst="rect">
            <a:avLst/>
          </a:prstGeom>
          <a:noFill/>
        </p:spPr>
        <p:txBody>
          <a:bodyPr wrap="square" rtlCol="0">
            <a:spAutoFit/>
          </a:bodyPr>
          <a:lstStyle/>
          <a:p>
            <a:pPr algn="ctr"/>
            <a:r>
              <a:rPr lang="en-US" dirty="0"/>
              <a:t>OE</a:t>
            </a:r>
          </a:p>
        </p:txBody>
      </p:sp>
      <p:sp>
        <p:nvSpPr>
          <p:cNvPr id="42" name="Rectangle 41"/>
          <p:cNvSpPr/>
          <p:nvPr/>
        </p:nvSpPr>
        <p:spPr>
          <a:xfrm>
            <a:off x="5243516" y="2319711"/>
            <a:ext cx="465146" cy="46514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600"/>
          </a:p>
        </p:txBody>
      </p:sp>
      <p:sp>
        <p:nvSpPr>
          <p:cNvPr id="43" name="TextBox 42"/>
          <p:cNvSpPr txBox="1"/>
          <p:nvPr/>
        </p:nvSpPr>
        <p:spPr>
          <a:xfrm>
            <a:off x="5243516" y="2319710"/>
            <a:ext cx="465146" cy="369332"/>
          </a:xfrm>
          <a:prstGeom prst="rect">
            <a:avLst/>
          </a:prstGeom>
          <a:noFill/>
        </p:spPr>
        <p:txBody>
          <a:bodyPr wrap="square" rtlCol="0">
            <a:spAutoFit/>
          </a:bodyPr>
          <a:lstStyle/>
          <a:p>
            <a:pPr algn="ctr"/>
            <a:r>
              <a:rPr lang="en-US" dirty="0"/>
              <a:t>OS</a:t>
            </a:r>
          </a:p>
        </p:txBody>
      </p:sp>
      <p:sp>
        <p:nvSpPr>
          <p:cNvPr id="44" name="Rectangle 43"/>
          <p:cNvSpPr/>
          <p:nvPr/>
        </p:nvSpPr>
        <p:spPr>
          <a:xfrm>
            <a:off x="5708662" y="2794104"/>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45" name="TextBox 44"/>
          <p:cNvSpPr txBox="1"/>
          <p:nvPr/>
        </p:nvSpPr>
        <p:spPr>
          <a:xfrm>
            <a:off x="5708662" y="2794103"/>
            <a:ext cx="465146" cy="369332"/>
          </a:xfrm>
          <a:prstGeom prst="rect">
            <a:avLst/>
          </a:prstGeom>
          <a:noFill/>
        </p:spPr>
        <p:txBody>
          <a:bodyPr wrap="square" rtlCol="0">
            <a:spAutoFit/>
          </a:bodyPr>
          <a:lstStyle/>
          <a:p>
            <a:pPr algn="ctr"/>
            <a:r>
              <a:rPr lang="en-US" dirty="0"/>
              <a:t>IF</a:t>
            </a:r>
          </a:p>
        </p:txBody>
      </p:sp>
      <p:sp>
        <p:nvSpPr>
          <p:cNvPr id="46" name="Rectangle 45"/>
          <p:cNvSpPr/>
          <p:nvPr/>
        </p:nvSpPr>
        <p:spPr>
          <a:xfrm>
            <a:off x="6174102" y="2794456"/>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47" name="TextBox 46"/>
          <p:cNvSpPr txBox="1"/>
          <p:nvPr/>
        </p:nvSpPr>
        <p:spPr>
          <a:xfrm>
            <a:off x="6174102" y="2794455"/>
            <a:ext cx="465146" cy="369332"/>
          </a:xfrm>
          <a:prstGeom prst="rect">
            <a:avLst/>
          </a:prstGeom>
          <a:noFill/>
        </p:spPr>
        <p:txBody>
          <a:bodyPr wrap="square" rtlCol="0">
            <a:spAutoFit/>
          </a:bodyPr>
          <a:lstStyle/>
          <a:p>
            <a:pPr algn="ctr"/>
            <a:r>
              <a:rPr lang="en-US" dirty="0"/>
              <a:t>ID</a:t>
            </a:r>
          </a:p>
        </p:txBody>
      </p:sp>
      <p:sp>
        <p:nvSpPr>
          <p:cNvPr id="48" name="Rectangle 47"/>
          <p:cNvSpPr/>
          <p:nvPr/>
        </p:nvSpPr>
        <p:spPr>
          <a:xfrm>
            <a:off x="6630246" y="2794456"/>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49" name="TextBox 48"/>
          <p:cNvSpPr txBox="1"/>
          <p:nvPr/>
        </p:nvSpPr>
        <p:spPr>
          <a:xfrm>
            <a:off x="6630246" y="2794455"/>
            <a:ext cx="465146" cy="369332"/>
          </a:xfrm>
          <a:prstGeom prst="rect">
            <a:avLst/>
          </a:prstGeom>
          <a:noFill/>
        </p:spPr>
        <p:txBody>
          <a:bodyPr wrap="square" rtlCol="0">
            <a:spAutoFit/>
          </a:bodyPr>
          <a:lstStyle/>
          <a:p>
            <a:pPr algn="ctr"/>
            <a:r>
              <a:rPr lang="en-US" dirty="0"/>
              <a:t>OF</a:t>
            </a:r>
          </a:p>
        </p:txBody>
      </p:sp>
      <p:sp>
        <p:nvSpPr>
          <p:cNvPr id="50" name="Rectangle 49"/>
          <p:cNvSpPr/>
          <p:nvPr/>
        </p:nvSpPr>
        <p:spPr>
          <a:xfrm>
            <a:off x="7095686" y="2794808"/>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51" name="TextBox 50"/>
          <p:cNvSpPr txBox="1"/>
          <p:nvPr/>
        </p:nvSpPr>
        <p:spPr>
          <a:xfrm>
            <a:off x="7050306" y="2794807"/>
            <a:ext cx="546302" cy="369332"/>
          </a:xfrm>
          <a:prstGeom prst="rect">
            <a:avLst/>
          </a:prstGeom>
          <a:noFill/>
        </p:spPr>
        <p:txBody>
          <a:bodyPr wrap="square" rtlCol="0">
            <a:spAutoFit/>
          </a:bodyPr>
          <a:lstStyle/>
          <a:p>
            <a:pPr algn="ctr"/>
            <a:r>
              <a:rPr lang="en-US" dirty="0"/>
              <a:t>OE</a:t>
            </a:r>
          </a:p>
        </p:txBody>
      </p:sp>
      <p:sp>
        <p:nvSpPr>
          <p:cNvPr id="52" name="Rectangle 51"/>
          <p:cNvSpPr/>
          <p:nvPr/>
        </p:nvSpPr>
        <p:spPr>
          <a:xfrm>
            <a:off x="7552182" y="2795160"/>
            <a:ext cx="465146" cy="46514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600"/>
          </a:p>
        </p:txBody>
      </p:sp>
      <p:sp>
        <p:nvSpPr>
          <p:cNvPr id="53" name="TextBox 52"/>
          <p:cNvSpPr txBox="1"/>
          <p:nvPr/>
        </p:nvSpPr>
        <p:spPr>
          <a:xfrm>
            <a:off x="7552182" y="2795159"/>
            <a:ext cx="465146" cy="369332"/>
          </a:xfrm>
          <a:prstGeom prst="rect">
            <a:avLst/>
          </a:prstGeom>
          <a:noFill/>
        </p:spPr>
        <p:txBody>
          <a:bodyPr wrap="square" rtlCol="0">
            <a:spAutoFit/>
          </a:bodyPr>
          <a:lstStyle/>
          <a:p>
            <a:pPr algn="ctr"/>
            <a:r>
              <a:rPr lang="en-US" dirty="0"/>
              <a:t>OS</a:t>
            </a:r>
          </a:p>
        </p:txBody>
      </p:sp>
      <p:sp>
        <p:nvSpPr>
          <p:cNvPr id="54" name="Rectangle 53"/>
          <p:cNvSpPr/>
          <p:nvPr/>
        </p:nvSpPr>
        <p:spPr>
          <a:xfrm>
            <a:off x="1046610" y="4134375"/>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55" name="TextBox 54"/>
          <p:cNvSpPr txBox="1"/>
          <p:nvPr/>
        </p:nvSpPr>
        <p:spPr>
          <a:xfrm>
            <a:off x="1046610" y="4134374"/>
            <a:ext cx="465146" cy="369332"/>
          </a:xfrm>
          <a:prstGeom prst="rect">
            <a:avLst/>
          </a:prstGeom>
          <a:noFill/>
        </p:spPr>
        <p:txBody>
          <a:bodyPr wrap="square" rtlCol="0">
            <a:spAutoFit/>
          </a:bodyPr>
          <a:lstStyle/>
          <a:p>
            <a:pPr algn="ctr"/>
            <a:r>
              <a:rPr lang="en-US" dirty="0"/>
              <a:t>IF</a:t>
            </a:r>
          </a:p>
        </p:txBody>
      </p:sp>
      <p:sp>
        <p:nvSpPr>
          <p:cNvPr id="56" name="Rectangle 55"/>
          <p:cNvSpPr/>
          <p:nvPr/>
        </p:nvSpPr>
        <p:spPr>
          <a:xfrm>
            <a:off x="1512050" y="4134727"/>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57" name="TextBox 56"/>
          <p:cNvSpPr txBox="1"/>
          <p:nvPr/>
        </p:nvSpPr>
        <p:spPr>
          <a:xfrm>
            <a:off x="1512050" y="4134726"/>
            <a:ext cx="465146" cy="369332"/>
          </a:xfrm>
          <a:prstGeom prst="rect">
            <a:avLst/>
          </a:prstGeom>
          <a:noFill/>
        </p:spPr>
        <p:txBody>
          <a:bodyPr wrap="square" rtlCol="0">
            <a:spAutoFit/>
          </a:bodyPr>
          <a:lstStyle/>
          <a:p>
            <a:pPr algn="ctr"/>
            <a:r>
              <a:rPr lang="en-US" dirty="0"/>
              <a:t>ID</a:t>
            </a:r>
          </a:p>
        </p:txBody>
      </p:sp>
      <p:sp>
        <p:nvSpPr>
          <p:cNvPr id="58" name="Rectangle 57"/>
          <p:cNvSpPr/>
          <p:nvPr/>
        </p:nvSpPr>
        <p:spPr>
          <a:xfrm>
            <a:off x="1968194" y="4134727"/>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59" name="TextBox 58"/>
          <p:cNvSpPr txBox="1"/>
          <p:nvPr/>
        </p:nvSpPr>
        <p:spPr>
          <a:xfrm>
            <a:off x="1968194" y="4134726"/>
            <a:ext cx="465146" cy="369332"/>
          </a:xfrm>
          <a:prstGeom prst="rect">
            <a:avLst/>
          </a:prstGeom>
          <a:noFill/>
        </p:spPr>
        <p:txBody>
          <a:bodyPr wrap="square" rtlCol="0">
            <a:spAutoFit/>
          </a:bodyPr>
          <a:lstStyle/>
          <a:p>
            <a:pPr algn="ctr"/>
            <a:r>
              <a:rPr lang="en-US" dirty="0"/>
              <a:t>OF</a:t>
            </a:r>
          </a:p>
        </p:txBody>
      </p:sp>
      <p:sp>
        <p:nvSpPr>
          <p:cNvPr id="60" name="Rectangle 59"/>
          <p:cNvSpPr/>
          <p:nvPr/>
        </p:nvSpPr>
        <p:spPr>
          <a:xfrm>
            <a:off x="2433634" y="4135079"/>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61" name="TextBox 60"/>
          <p:cNvSpPr txBox="1"/>
          <p:nvPr/>
        </p:nvSpPr>
        <p:spPr>
          <a:xfrm>
            <a:off x="2388254" y="4135078"/>
            <a:ext cx="546302" cy="369332"/>
          </a:xfrm>
          <a:prstGeom prst="rect">
            <a:avLst/>
          </a:prstGeom>
          <a:noFill/>
        </p:spPr>
        <p:txBody>
          <a:bodyPr wrap="square" rtlCol="0">
            <a:spAutoFit/>
          </a:bodyPr>
          <a:lstStyle/>
          <a:p>
            <a:pPr algn="ctr"/>
            <a:r>
              <a:rPr lang="en-US" dirty="0"/>
              <a:t>OE</a:t>
            </a:r>
          </a:p>
        </p:txBody>
      </p:sp>
      <p:sp>
        <p:nvSpPr>
          <p:cNvPr id="62" name="Rectangle 61"/>
          <p:cNvSpPr/>
          <p:nvPr/>
        </p:nvSpPr>
        <p:spPr>
          <a:xfrm>
            <a:off x="2890130" y="4135431"/>
            <a:ext cx="465146" cy="46514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600"/>
          </a:p>
        </p:txBody>
      </p:sp>
      <p:sp>
        <p:nvSpPr>
          <p:cNvPr id="63" name="TextBox 62"/>
          <p:cNvSpPr txBox="1"/>
          <p:nvPr/>
        </p:nvSpPr>
        <p:spPr>
          <a:xfrm>
            <a:off x="2890130" y="4135430"/>
            <a:ext cx="465146" cy="369332"/>
          </a:xfrm>
          <a:prstGeom prst="rect">
            <a:avLst/>
          </a:prstGeom>
          <a:noFill/>
        </p:spPr>
        <p:txBody>
          <a:bodyPr wrap="square" rtlCol="0">
            <a:spAutoFit/>
          </a:bodyPr>
          <a:lstStyle/>
          <a:p>
            <a:pPr algn="ctr"/>
            <a:r>
              <a:rPr lang="en-US" dirty="0"/>
              <a:t>OS</a:t>
            </a:r>
          </a:p>
        </p:txBody>
      </p:sp>
      <p:sp>
        <p:nvSpPr>
          <p:cNvPr id="64" name="Rectangle 63"/>
          <p:cNvSpPr/>
          <p:nvPr/>
        </p:nvSpPr>
        <p:spPr>
          <a:xfrm>
            <a:off x="1511992" y="4599522"/>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65" name="TextBox 64"/>
          <p:cNvSpPr txBox="1"/>
          <p:nvPr/>
        </p:nvSpPr>
        <p:spPr>
          <a:xfrm>
            <a:off x="1511992" y="4599521"/>
            <a:ext cx="465146" cy="369332"/>
          </a:xfrm>
          <a:prstGeom prst="rect">
            <a:avLst/>
          </a:prstGeom>
          <a:noFill/>
        </p:spPr>
        <p:txBody>
          <a:bodyPr wrap="square" rtlCol="0">
            <a:spAutoFit/>
          </a:bodyPr>
          <a:lstStyle/>
          <a:p>
            <a:pPr algn="ctr"/>
            <a:r>
              <a:rPr lang="en-US" dirty="0"/>
              <a:t>IF</a:t>
            </a:r>
          </a:p>
        </p:txBody>
      </p:sp>
      <p:sp>
        <p:nvSpPr>
          <p:cNvPr id="66" name="Rectangle 65"/>
          <p:cNvSpPr/>
          <p:nvPr/>
        </p:nvSpPr>
        <p:spPr>
          <a:xfrm>
            <a:off x="1977432" y="4599874"/>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67" name="TextBox 66"/>
          <p:cNvSpPr txBox="1"/>
          <p:nvPr/>
        </p:nvSpPr>
        <p:spPr>
          <a:xfrm>
            <a:off x="1977432" y="4599873"/>
            <a:ext cx="465146" cy="369332"/>
          </a:xfrm>
          <a:prstGeom prst="rect">
            <a:avLst/>
          </a:prstGeom>
          <a:noFill/>
        </p:spPr>
        <p:txBody>
          <a:bodyPr wrap="square" rtlCol="0">
            <a:spAutoFit/>
          </a:bodyPr>
          <a:lstStyle/>
          <a:p>
            <a:pPr algn="ctr"/>
            <a:r>
              <a:rPr lang="en-US" dirty="0"/>
              <a:t>ID</a:t>
            </a:r>
          </a:p>
        </p:txBody>
      </p:sp>
      <p:sp>
        <p:nvSpPr>
          <p:cNvPr id="68" name="Rectangle 67"/>
          <p:cNvSpPr/>
          <p:nvPr/>
        </p:nvSpPr>
        <p:spPr>
          <a:xfrm>
            <a:off x="2433576" y="4599874"/>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69" name="TextBox 68"/>
          <p:cNvSpPr txBox="1"/>
          <p:nvPr/>
        </p:nvSpPr>
        <p:spPr>
          <a:xfrm>
            <a:off x="2433576" y="4599873"/>
            <a:ext cx="465146" cy="369332"/>
          </a:xfrm>
          <a:prstGeom prst="rect">
            <a:avLst/>
          </a:prstGeom>
          <a:noFill/>
        </p:spPr>
        <p:txBody>
          <a:bodyPr wrap="square" rtlCol="0">
            <a:spAutoFit/>
          </a:bodyPr>
          <a:lstStyle/>
          <a:p>
            <a:pPr algn="ctr"/>
            <a:r>
              <a:rPr lang="en-US" dirty="0"/>
              <a:t>OF</a:t>
            </a:r>
          </a:p>
        </p:txBody>
      </p:sp>
      <p:sp>
        <p:nvSpPr>
          <p:cNvPr id="70" name="Rectangle 69"/>
          <p:cNvSpPr/>
          <p:nvPr/>
        </p:nvSpPr>
        <p:spPr>
          <a:xfrm>
            <a:off x="2899016" y="4600226"/>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71" name="TextBox 70"/>
          <p:cNvSpPr txBox="1"/>
          <p:nvPr/>
        </p:nvSpPr>
        <p:spPr>
          <a:xfrm>
            <a:off x="2853636" y="4600225"/>
            <a:ext cx="546302" cy="369332"/>
          </a:xfrm>
          <a:prstGeom prst="rect">
            <a:avLst/>
          </a:prstGeom>
          <a:noFill/>
        </p:spPr>
        <p:txBody>
          <a:bodyPr wrap="square" rtlCol="0">
            <a:spAutoFit/>
          </a:bodyPr>
          <a:lstStyle/>
          <a:p>
            <a:pPr algn="ctr"/>
            <a:r>
              <a:rPr lang="en-US" dirty="0"/>
              <a:t>OE</a:t>
            </a:r>
          </a:p>
        </p:txBody>
      </p:sp>
      <p:sp>
        <p:nvSpPr>
          <p:cNvPr id="72" name="Rectangle 71"/>
          <p:cNvSpPr/>
          <p:nvPr/>
        </p:nvSpPr>
        <p:spPr>
          <a:xfrm>
            <a:off x="3355512" y="4600578"/>
            <a:ext cx="465146" cy="46514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600"/>
          </a:p>
        </p:txBody>
      </p:sp>
      <p:sp>
        <p:nvSpPr>
          <p:cNvPr id="73" name="TextBox 72"/>
          <p:cNvSpPr txBox="1"/>
          <p:nvPr/>
        </p:nvSpPr>
        <p:spPr>
          <a:xfrm>
            <a:off x="3355512" y="4600577"/>
            <a:ext cx="465146" cy="369332"/>
          </a:xfrm>
          <a:prstGeom prst="rect">
            <a:avLst/>
          </a:prstGeom>
          <a:noFill/>
        </p:spPr>
        <p:txBody>
          <a:bodyPr wrap="square" rtlCol="0">
            <a:spAutoFit/>
          </a:bodyPr>
          <a:lstStyle/>
          <a:p>
            <a:pPr algn="ctr"/>
            <a:r>
              <a:rPr lang="en-US" dirty="0"/>
              <a:t>OS</a:t>
            </a:r>
          </a:p>
        </p:txBody>
      </p:sp>
      <p:sp>
        <p:nvSpPr>
          <p:cNvPr id="74" name="Rectangle 73"/>
          <p:cNvSpPr/>
          <p:nvPr/>
        </p:nvSpPr>
        <p:spPr>
          <a:xfrm>
            <a:off x="1977432" y="5057083"/>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75" name="TextBox 74"/>
          <p:cNvSpPr txBox="1"/>
          <p:nvPr/>
        </p:nvSpPr>
        <p:spPr>
          <a:xfrm>
            <a:off x="1977432" y="5057082"/>
            <a:ext cx="465146" cy="369332"/>
          </a:xfrm>
          <a:prstGeom prst="rect">
            <a:avLst/>
          </a:prstGeom>
          <a:noFill/>
        </p:spPr>
        <p:txBody>
          <a:bodyPr wrap="square" rtlCol="0">
            <a:spAutoFit/>
          </a:bodyPr>
          <a:lstStyle/>
          <a:p>
            <a:pPr algn="ctr"/>
            <a:r>
              <a:rPr lang="en-US" dirty="0"/>
              <a:t>IF</a:t>
            </a:r>
          </a:p>
        </p:txBody>
      </p:sp>
      <p:sp>
        <p:nvSpPr>
          <p:cNvPr id="76" name="Rectangle 75"/>
          <p:cNvSpPr/>
          <p:nvPr/>
        </p:nvSpPr>
        <p:spPr>
          <a:xfrm>
            <a:off x="2442872" y="5057435"/>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77" name="TextBox 76"/>
          <p:cNvSpPr txBox="1"/>
          <p:nvPr/>
        </p:nvSpPr>
        <p:spPr>
          <a:xfrm>
            <a:off x="2442872" y="5057434"/>
            <a:ext cx="465146" cy="369332"/>
          </a:xfrm>
          <a:prstGeom prst="rect">
            <a:avLst/>
          </a:prstGeom>
          <a:noFill/>
        </p:spPr>
        <p:txBody>
          <a:bodyPr wrap="square" rtlCol="0">
            <a:spAutoFit/>
          </a:bodyPr>
          <a:lstStyle/>
          <a:p>
            <a:pPr algn="ctr"/>
            <a:r>
              <a:rPr lang="en-US" dirty="0"/>
              <a:t>ID</a:t>
            </a:r>
          </a:p>
        </p:txBody>
      </p:sp>
      <p:sp>
        <p:nvSpPr>
          <p:cNvPr id="78" name="Rectangle 77"/>
          <p:cNvSpPr/>
          <p:nvPr/>
        </p:nvSpPr>
        <p:spPr>
          <a:xfrm>
            <a:off x="2899016" y="5057435"/>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79" name="TextBox 78"/>
          <p:cNvSpPr txBox="1"/>
          <p:nvPr/>
        </p:nvSpPr>
        <p:spPr>
          <a:xfrm>
            <a:off x="2899016" y="5057434"/>
            <a:ext cx="465146" cy="369332"/>
          </a:xfrm>
          <a:prstGeom prst="rect">
            <a:avLst/>
          </a:prstGeom>
          <a:noFill/>
        </p:spPr>
        <p:txBody>
          <a:bodyPr wrap="square" rtlCol="0">
            <a:spAutoFit/>
          </a:bodyPr>
          <a:lstStyle/>
          <a:p>
            <a:pPr algn="ctr"/>
            <a:r>
              <a:rPr lang="en-US" dirty="0"/>
              <a:t>OF</a:t>
            </a:r>
          </a:p>
        </p:txBody>
      </p:sp>
      <p:sp>
        <p:nvSpPr>
          <p:cNvPr id="80" name="Rectangle 79"/>
          <p:cNvSpPr/>
          <p:nvPr/>
        </p:nvSpPr>
        <p:spPr>
          <a:xfrm>
            <a:off x="3364456" y="5057787"/>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81" name="TextBox 80"/>
          <p:cNvSpPr txBox="1"/>
          <p:nvPr/>
        </p:nvSpPr>
        <p:spPr>
          <a:xfrm>
            <a:off x="3319076" y="5057786"/>
            <a:ext cx="546302" cy="369332"/>
          </a:xfrm>
          <a:prstGeom prst="rect">
            <a:avLst/>
          </a:prstGeom>
          <a:noFill/>
        </p:spPr>
        <p:txBody>
          <a:bodyPr wrap="square" rtlCol="0">
            <a:spAutoFit/>
          </a:bodyPr>
          <a:lstStyle/>
          <a:p>
            <a:pPr algn="ctr"/>
            <a:r>
              <a:rPr lang="en-US" dirty="0"/>
              <a:t>OE</a:t>
            </a:r>
          </a:p>
        </p:txBody>
      </p:sp>
      <p:sp>
        <p:nvSpPr>
          <p:cNvPr id="82" name="Rectangle 81"/>
          <p:cNvSpPr/>
          <p:nvPr/>
        </p:nvSpPr>
        <p:spPr>
          <a:xfrm>
            <a:off x="3820952" y="5058139"/>
            <a:ext cx="465146" cy="46514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600"/>
          </a:p>
        </p:txBody>
      </p:sp>
      <p:sp>
        <p:nvSpPr>
          <p:cNvPr id="83" name="TextBox 82"/>
          <p:cNvSpPr txBox="1"/>
          <p:nvPr/>
        </p:nvSpPr>
        <p:spPr>
          <a:xfrm>
            <a:off x="3820952" y="5058138"/>
            <a:ext cx="465146" cy="369332"/>
          </a:xfrm>
          <a:prstGeom prst="rect">
            <a:avLst/>
          </a:prstGeom>
          <a:noFill/>
        </p:spPr>
        <p:txBody>
          <a:bodyPr wrap="square" rtlCol="0">
            <a:spAutoFit/>
          </a:bodyPr>
          <a:lstStyle/>
          <a:p>
            <a:pPr algn="ctr"/>
            <a:r>
              <a:rPr lang="en-US" dirty="0"/>
              <a:t>OS</a:t>
            </a:r>
          </a:p>
        </p:txBody>
      </p:sp>
      <p:sp>
        <p:nvSpPr>
          <p:cNvPr id="144" name="TextBox 143"/>
          <p:cNvSpPr txBox="1"/>
          <p:nvPr/>
        </p:nvSpPr>
        <p:spPr>
          <a:xfrm>
            <a:off x="1091330" y="1442465"/>
            <a:ext cx="2353034" cy="400110"/>
          </a:xfrm>
          <a:prstGeom prst="rect">
            <a:avLst/>
          </a:prstGeom>
          <a:noFill/>
        </p:spPr>
        <p:txBody>
          <a:bodyPr wrap="square" rtlCol="0">
            <a:spAutoFit/>
          </a:bodyPr>
          <a:lstStyle/>
          <a:p>
            <a:r>
              <a:rPr lang="en-US" sz="2000" dirty="0"/>
              <a:t>Sequential</a:t>
            </a:r>
          </a:p>
        </p:txBody>
      </p:sp>
      <p:sp>
        <p:nvSpPr>
          <p:cNvPr id="145" name="TextBox 144"/>
          <p:cNvSpPr txBox="1"/>
          <p:nvPr/>
        </p:nvSpPr>
        <p:spPr>
          <a:xfrm>
            <a:off x="1046962" y="3734264"/>
            <a:ext cx="2353034" cy="369332"/>
          </a:xfrm>
          <a:prstGeom prst="rect">
            <a:avLst/>
          </a:prstGeom>
          <a:noFill/>
        </p:spPr>
        <p:txBody>
          <a:bodyPr wrap="square" rtlCol="0">
            <a:spAutoFit/>
          </a:bodyPr>
          <a:lstStyle/>
          <a:p>
            <a:r>
              <a:rPr lang="en-US" dirty="0"/>
              <a:t>Pipelined</a:t>
            </a:r>
          </a:p>
        </p:txBody>
      </p:sp>
      <p:sp>
        <p:nvSpPr>
          <p:cNvPr id="152" name="TextBox 151"/>
          <p:cNvSpPr txBox="1"/>
          <p:nvPr/>
        </p:nvSpPr>
        <p:spPr>
          <a:xfrm>
            <a:off x="1588851" y="2819087"/>
            <a:ext cx="1708042" cy="369332"/>
          </a:xfrm>
          <a:prstGeom prst="rect">
            <a:avLst/>
          </a:prstGeom>
          <a:noFill/>
        </p:spPr>
        <p:txBody>
          <a:bodyPr wrap="square" rtlCol="0">
            <a:spAutoFit/>
          </a:bodyPr>
          <a:lstStyle/>
          <a:p>
            <a:r>
              <a:rPr lang="en-US" dirty="0"/>
              <a:t>Clock Cycle</a:t>
            </a:r>
          </a:p>
        </p:txBody>
      </p:sp>
      <p:cxnSp>
        <p:nvCxnSpPr>
          <p:cNvPr id="156" name="Straight Arrow Connector 155"/>
          <p:cNvCxnSpPr/>
          <p:nvPr/>
        </p:nvCxnSpPr>
        <p:spPr>
          <a:xfrm>
            <a:off x="1044584" y="6347083"/>
            <a:ext cx="872015"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 name="Straight Connector 3"/>
          <p:cNvCxnSpPr/>
          <p:nvPr/>
        </p:nvCxnSpPr>
        <p:spPr>
          <a:xfrm>
            <a:off x="1091330" y="2316546"/>
            <a:ext cx="0" cy="902651"/>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046610" y="4600578"/>
            <a:ext cx="352" cy="1343419"/>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512402" y="5065724"/>
            <a:ext cx="0" cy="877217"/>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968546" y="5523285"/>
            <a:ext cx="0" cy="420712"/>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433986" y="5523285"/>
            <a:ext cx="0" cy="420712"/>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887319" y="5522229"/>
            <a:ext cx="0" cy="420712"/>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355628" y="5523285"/>
            <a:ext cx="0" cy="420712"/>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3820658" y="5522229"/>
            <a:ext cx="0" cy="420712"/>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286098" y="5523285"/>
            <a:ext cx="0" cy="420712"/>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399996" y="2798485"/>
            <a:ext cx="0" cy="420712"/>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5708662" y="3260306"/>
            <a:ext cx="0" cy="420712"/>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17328" y="3260306"/>
            <a:ext cx="0" cy="420712"/>
          </a:xfrm>
          <a:prstGeom prst="line">
            <a:avLst/>
          </a:prstGeom>
          <a:ln>
            <a:solidFill>
              <a:schemeClr val="accent3"/>
            </a:solidFill>
            <a:prstDash val="dash"/>
          </a:ln>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rot="16200000">
            <a:off x="508568" y="5150926"/>
            <a:ext cx="1472142" cy="369332"/>
          </a:xfrm>
          <a:prstGeom prst="rect">
            <a:avLst/>
          </a:prstGeom>
          <a:noFill/>
        </p:spPr>
        <p:txBody>
          <a:bodyPr wrap="square" rtlCol="0">
            <a:spAutoFit/>
          </a:bodyPr>
          <a:lstStyle/>
          <a:p>
            <a:r>
              <a:rPr lang="en-US" dirty="0"/>
              <a:t>Clock Cycle</a:t>
            </a:r>
          </a:p>
        </p:txBody>
      </p:sp>
      <p:sp>
        <p:nvSpPr>
          <p:cNvPr id="96" name="TextBox 95"/>
          <p:cNvSpPr txBox="1"/>
          <p:nvPr/>
        </p:nvSpPr>
        <p:spPr>
          <a:xfrm>
            <a:off x="1907724" y="6129979"/>
            <a:ext cx="1708042" cy="369332"/>
          </a:xfrm>
          <a:prstGeom prst="rect">
            <a:avLst/>
          </a:prstGeom>
          <a:noFill/>
        </p:spPr>
        <p:txBody>
          <a:bodyPr wrap="square" rtlCol="0">
            <a:spAutoFit/>
          </a:bodyPr>
          <a:lstStyle/>
          <a:p>
            <a:r>
              <a:rPr lang="en-US" dirty="0"/>
              <a:t>Time</a:t>
            </a:r>
          </a:p>
        </p:txBody>
      </p:sp>
    </p:spTree>
    <p:extLst>
      <p:ext uri="{BB962C8B-B14F-4D97-AF65-F5344CB8AC3E}">
        <p14:creationId xmlns:p14="http://schemas.microsoft.com/office/powerpoint/2010/main" val="32066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146" y="114226"/>
            <a:ext cx="8229600" cy="1143000"/>
          </a:xfrm>
        </p:spPr>
        <p:txBody>
          <a:bodyPr/>
          <a:lstStyle/>
          <a:p>
            <a:r>
              <a:rPr lang="en-US" dirty="0"/>
              <a:t>Pipelining</a:t>
            </a:r>
          </a:p>
        </p:txBody>
      </p:sp>
      <p:sp>
        <p:nvSpPr>
          <p:cNvPr id="5" name="Content Placeholder 4"/>
          <p:cNvSpPr>
            <a:spLocks noGrp="1"/>
          </p:cNvSpPr>
          <p:nvPr>
            <p:ph idx="1"/>
          </p:nvPr>
        </p:nvSpPr>
        <p:spPr>
          <a:xfrm>
            <a:off x="5756269" y="1767835"/>
            <a:ext cx="2778221" cy="2084829"/>
          </a:xfrm>
        </p:spPr>
        <p:txBody>
          <a:bodyPr>
            <a:normAutofit/>
          </a:bodyPr>
          <a:lstStyle/>
          <a:p>
            <a:pPr marL="0" indent="0">
              <a:buNone/>
            </a:pPr>
            <a:r>
              <a:rPr lang="en-US" sz="1800" dirty="0"/>
              <a:t>IF – Instruction Fetch</a:t>
            </a:r>
          </a:p>
          <a:p>
            <a:pPr marL="0" indent="0">
              <a:buNone/>
            </a:pPr>
            <a:r>
              <a:rPr lang="en-US" sz="1800" dirty="0"/>
              <a:t>ID – Instruction Decode</a:t>
            </a:r>
          </a:p>
          <a:p>
            <a:pPr marL="0" indent="0">
              <a:buNone/>
            </a:pPr>
            <a:r>
              <a:rPr lang="en-US" sz="1800" dirty="0"/>
              <a:t>OF – Operand Fetch</a:t>
            </a:r>
          </a:p>
          <a:p>
            <a:pPr marL="0" indent="0">
              <a:buNone/>
            </a:pPr>
            <a:r>
              <a:rPr lang="en-US" sz="1800" dirty="0"/>
              <a:t>OE – Operand Execution</a:t>
            </a:r>
          </a:p>
          <a:p>
            <a:pPr marL="0" indent="0">
              <a:buNone/>
            </a:pPr>
            <a:r>
              <a:rPr lang="en-US" sz="1800" dirty="0"/>
              <a:t>OS – Operation Store</a:t>
            </a:r>
          </a:p>
        </p:txBody>
      </p:sp>
      <p:sp>
        <p:nvSpPr>
          <p:cNvPr id="54" name="Rectangle 53"/>
          <p:cNvSpPr/>
          <p:nvPr/>
        </p:nvSpPr>
        <p:spPr>
          <a:xfrm>
            <a:off x="823362" y="1999311"/>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55" name="TextBox 54"/>
          <p:cNvSpPr txBox="1"/>
          <p:nvPr/>
        </p:nvSpPr>
        <p:spPr>
          <a:xfrm>
            <a:off x="823362" y="1999310"/>
            <a:ext cx="465146" cy="369332"/>
          </a:xfrm>
          <a:prstGeom prst="rect">
            <a:avLst/>
          </a:prstGeom>
          <a:noFill/>
        </p:spPr>
        <p:txBody>
          <a:bodyPr wrap="square" rtlCol="0">
            <a:spAutoFit/>
          </a:bodyPr>
          <a:lstStyle/>
          <a:p>
            <a:pPr algn="ctr"/>
            <a:r>
              <a:rPr lang="en-US" dirty="0"/>
              <a:t>IF</a:t>
            </a:r>
          </a:p>
        </p:txBody>
      </p:sp>
      <p:sp>
        <p:nvSpPr>
          <p:cNvPr id="56" name="Rectangle 55"/>
          <p:cNvSpPr/>
          <p:nvPr/>
        </p:nvSpPr>
        <p:spPr>
          <a:xfrm>
            <a:off x="1288802" y="1999663"/>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57" name="TextBox 56"/>
          <p:cNvSpPr txBox="1"/>
          <p:nvPr/>
        </p:nvSpPr>
        <p:spPr>
          <a:xfrm>
            <a:off x="1288802" y="1999662"/>
            <a:ext cx="465146" cy="369332"/>
          </a:xfrm>
          <a:prstGeom prst="rect">
            <a:avLst/>
          </a:prstGeom>
          <a:noFill/>
        </p:spPr>
        <p:txBody>
          <a:bodyPr wrap="square" rtlCol="0">
            <a:spAutoFit/>
          </a:bodyPr>
          <a:lstStyle/>
          <a:p>
            <a:pPr algn="ctr"/>
            <a:r>
              <a:rPr lang="en-US" dirty="0"/>
              <a:t>ID</a:t>
            </a:r>
          </a:p>
        </p:txBody>
      </p:sp>
      <p:sp>
        <p:nvSpPr>
          <p:cNvPr id="58" name="Rectangle 57"/>
          <p:cNvSpPr/>
          <p:nvPr/>
        </p:nvSpPr>
        <p:spPr>
          <a:xfrm>
            <a:off x="1744946" y="1999663"/>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59" name="TextBox 58"/>
          <p:cNvSpPr txBox="1"/>
          <p:nvPr/>
        </p:nvSpPr>
        <p:spPr>
          <a:xfrm>
            <a:off x="1744946" y="1999662"/>
            <a:ext cx="465146" cy="369332"/>
          </a:xfrm>
          <a:prstGeom prst="rect">
            <a:avLst/>
          </a:prstGeom>
          <a:noFill/>
        </p:spPr>
        <p:txBody>
          <a:bodyPr wrap="square" rtlCol="0">
            <a:spAutoFit/>
          </a:bodyPr>
          <a:lstStyle/>
          <a:p>
            <a:pPr algn="ctr"/>
            <a:r>
              <a:rPr lang="en-US" dirty="0"/>
              <a:t>OF</a:t>
            </a:r>
          </a:p>
        </p:txBody>
      </p:sp>
      <p:sp>
        <p:nvSpPr>
          <p:cNvPr id="60" name="Rectangle 59"/>
          <p:cNvSpPr/>
          <p:nvPr/>
        </p:nvSpPr>
        <p:spPr>
          <a:xfrm>
            <a:off x="2210386" y="2000015"/>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61" name="TextBox 60"/>
          <p:cNvSpPr txBox="1"/>
          <p:nvPr/>
        </p:nvSpPr>
        <p:spPr>
          <a:xfrm>
            <a:off x="2165006" y="2000014"/>
            <a:ext cx="546302" cy="369332"/>
          </a:xfrm>
          <a:prstGeom prst="rect">
            <a:avLst/>
          </a:prstGeom>
          <a:noFill/>
        </p:spPr>
        <p:txBody>
          <a:bodyPr wrap="square" rtlCol="0">
            <a:spAutoFit/>
          </a:bodyPr>
          <a:lstStyle/>
          <a:p>
            <a:pPr algn="ctr"/>
            <a:r>
              <a:rPr lang="en-US" dirty="0"/>
              <a:t>OE</a:t>
            </a:r>
          </a:p>
        </p:txBody>
      </p:sp>
      <p:sp>
        <p:nvSpPr>
          <p:cNvPr id="62" name="Rectangle 61"/>
          <p:cNvSpPr/>
          <p:nvPr/>
        </p:nvSpPr>
        <p:spPr>
          <a:xfrm>
            <a:off x="2666882" y="2000367"/>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63" name="TextBox 62"/>
          <p:cNvSpPr txBox="1"/>
          <p:nvPr/>
        </p:nvSpPr>
        <p:spPr>
          <a:xfrm>
            <a:off x="2666882" y="2000366"/>
            <a:ext cx="465146" cy="369332"/>
          </a:xfrm>
          <a:prstGeom prst="rect">
            <a:avLst/>
          </a:prstGeom>
          <a:noFill/>
        </p:spPr>
        <p:txBody>
          <a:bodyPr wrap="square" rtlCol="0">
            <a:spAutoFit/>
          </a:bodyPr>
          <a:lstStyle/>
          <a:p>
            <a:pPr algn="ctr"/>
            <a:r>
              <a:rPr lang="en-US" dirty="0"/>
              <a:t>OS</a:t>
            </a:r>
          </a:p>
        </p:txBody>
      </p:sp>
      <p:sp>
        <p:nvSpPr>
          <p:cNvPr id="64" name="Rectangle 63"/>
          <p:cNvSpPr/>
          <p:nvPr/>
        </p:nvSpPr>
        <p:spPr>
          <a:xfrm>
            <a:off x="1288744" y="2464458"/>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65" name="TextBox 64"/>
          <p:cNvSpPr txBox="1"/>
          <p:nvPr/>
        </p:nvSpPr>
        <p:spPr>
          <a:xfrm>
            <a:off x="1288744" y="2464457"/>
            <a:ext cx="465146" cy="369332"/>
          </a:xfrm>
          <a:prstGeom prst="rect">
            <a:avLst/>
          </a:prstGeom>
          <a:noFill/>
        </p:spPr>
        <p:txBody>
          <a:bodyPr wrap="square" rtlCol="0">
            <a:spAutoFit/>
          </a:bodyPr>
          <a:lstStyle/>
          <a:p>
            <a:pPr algn="ctr"/>
            <a:r>
              <a:rPr lang="en-US" dirty="0"/>
              <a:t>IF</a:t>
            </a:r>
          </a:p>
        </p:txBody>
      </p:sp>
      <p:sp>
        <p:nvSpPr>
          <p:cNvPr id="66" name="Rectangle 65"/>
          <p:cNvSpPr/>
          <p:nvPr/>
        </p:nvSpPr>
        <p:spPr>
          <a:xfrm>
            <a:off x="1754184" y="2464810"/>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67" name="TextBox 66"/>
          <p:cNvSpPr txBox="1"/>
          <p:nvPr/>
        </p:nvSpPr>
        <p:spPr>
          <a:xfrm>
            <a:off x="1754184" y="2464809"/>
            <a:ext cx="465146" cy="369332"/>
          </a:xfrm>
          <a:prstGeom prst="rect">
            <a:avLst/>
          </a:prstGeom>
          <a:noFill/>
        </p:spPr>
        <p:txBody>
          <a:bodyPr wrap="square" rtlCol="0">
            <a:spAutoFit/>
          </a:bodyPr>
          <a:lstStyle/>
          <a:p>
            <a:pPr algn="ctr"/>
            <a:r>
              <a:rPr lang="en-US" dirty="0"/>
              <a:t>ID</a:t>
            </a:r>
          </a:p>
        </p:txBody>
      </p:sp>
      <p:sp>
        <p:nvSpPr>
          <p:cNvPr id="68" name="Rectangle 67"/>
          <p:cNvSpPr/>
          <p:nvPr/>
        </p:nvSpPr>
        <p:spPr>
          <a:xfrm>
            <a:off x="3131560" y="2464810"/>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69" name="TextBox 68"/>
          <p:cNvSpPr txBox="1"/>
          <p:nvPr/>
        </p:nvSpPr>
        <p:spPr>
          <a:xfrm>
            <a:off x="3131560" y="2464809"/>
            <a:ext cx="465146" cy="369332"/>
          </a:xfrm>
          <a:prstGeom prst="rect">
            <a:avLst/>
          </a:prstGeom>
          <a:noFill/>
        </p:spPr>
        <p:txBody>
          <a:bodyPr wrap="square" rtlCol="0">
            <a:spAutoFit/>
          </a:bodyPr>
          <a:lstStyle/>
          <a:p>
            <a:pPr algn="ctr"/>
            <a:r>
              <a:rPr lang="en-US" dirty="0"/>
              <a:t>OF</a:t>
            </a:r>
          </a:p>
        </p:txBody>
      </p:sp>
      <p:sp>
        <p:nvSpPr>
          <p:cNvPr id="70" name="Rectangle 69"/>
          <p:cNvSpPr/>
          <p:nvPr/>
        </p:nvSpPr>
        <p:spPr>
          <a:xfrm>
            <a:off x="3597000" y="2465162"/>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71" name="TextBox 70"/>
          <p:cNvSpPr txBox="1"/>
          <p:nvPr/>
        </p:nvSpPr>
        <p:spPr>
          <a:xfrm>
            <a:off x="3551620" y="2465161"/>
            <a:ext cx="546302" cy="369332"/>
          </a:xfrm>
          <a:prstGeom prst="rect">
            <a:avLst/>
          </a:prstGeom>
          <a:noFill/>
        </p:spPr>
        <p:txBody>
          <a:bodyPr wrap="square" rtlCol="0">
            <a:spAutoFit/>
          </a:bodyPr>
          <a:lstStyle/>
          <a:p>
            <a:pPr algn="ctr"/>
            <a:r>
              <a:rPr lang="en-US" dirty="0"/>
              <a:t>OE</a:t>
            </a:r>
          </a:p>
        </p:txBody>
      </p:sp>
      <p:sp>
        <p:nvSpPr>
          <p:cNvPr id="72" name="Rectangle 71"/>
          <p:cNvSpPr/>
          <p:nvPr/>
        </p:nvSpPr>
        <p:spPr>
          <a:xfrm>
            <a:off x="4053496" y="2465514"/>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73" name="TextBox 72"/>
          <p:cNvSpPr txBox="1"/>
          <p:nvPr/>
        </p:nvSpPr>
        <p:spPr>
          <a:xfrm>
            <a:off x="4053496" y="2465513"/>
            <a:ext cx="465146" cy="369332"/>
          </a:xfrm>
          <a:prstGeom prst="rect">
            <a:avLst/>
          </a:prstGeom>
          <a:noFill/>
        </p:spPr>
        <p:txBody>
          <a:bodyPr wrap="square" rtlCol="0">
            <a:spAutoFit/>
          </a:bodyPr>
          <a:lstStyle/>
          <a:p>
            <a:pPr algn="ctr"/>
            <a:r>
              <a:rPr lang="en-US" dirty="0"/>
              <a:t>OS</a:t>
            </a:r>
          </a:p>
        </p:txBody>
      </p:sp>
      <p:sp>
        <p:nvSpPr>
          <p:cNvPr id="74" name="Rectangle 73"/>
          <p:cNvSpPr/>
          <p:nvPr/>
        </p:nvSpPr>
        <p:spPr>
          <a:xfrm>
            <a:off x="1754184" y="2922019"/>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75" name="TextBox 74"/>
          <p:cNvSpPr txBox="1"/>
          <p:nvPr/>
        </p:nvSpPr>
        <p:spPr>
          <a:xfrm>
            <a:off x="1754184" y="2922018"/>
            <a:ext cx="465146" cy="369332"/>
          </a:xfrm>
          <a:prstGeom prst="rect">
            <a:avLst/>
          </a:prstGeom>
          <a:noFill/>
        </p:spPr>
        <p:txBody>
          <a:bodyPr wrap="square" rtlCol="0">
            <a:spAutoFit/>
          </a:bodyPr>
          <a:lstStyle/>
          <a:p>
            <a:pPr algn="ctr"/>
            <a:r>
              <a:rPr lang="en-US" dirty="0">
                <a:ln>
                  <a:solidFill>
                    <a:schemeClr val="bg1">
                      <a:lumMod val="75000"/>
                    </a:schemeClr>
                  </a:solidFill>
                </a:ln>
                <a:solidFill>
                  <a:schemeClr val="bg1">
                    <a:lumMod val="85000"/>
                  </a:schemeClr>
                </a:solidFill>
              </a:rPr>
              <a:t>IF</a:t>
            </a:r>
          </a:p>
        </p:txBody>
      </p:sp>
      <p:sp>
        <p:nvSpPr>
          <p:cNvPr id="76" name="Rectangle 75"/>
          <p:cNvSpPr/>
          <p:nvPr/>
        </p:nvSpPr>
        <p:spPr>
          <a:xfrm>
            <a:off x="2219624" y="2922371"/>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77" name="TextBox 76"/>
          <p:cNvSpPr txBox="1"/>
          <p:nvPr/>
        </p:nvSpPr>
        <p:spPr>
          <a:xfrm>
            <a:off x="2219624" y="2922370"/>
            <a:ext cx="465146" cy="369332"/>
          </a:xfrm>
          <a:prstGeom prst="rect">
            <a:avLst/>
          </a:prstGeom>
          <a:noFill/>
        </p:spPr>
        <p:txBody>
          <a:bodyPr wrap="square" rtlCol="0">
            <a:spAutoFit/>
          </a:bodyPr>
          <a:lstStyle/>
          <a:p>
            <a:pPr algn="ctr"/>
            <a:r>
              <a:rPr lang="en-US" dirty="0">
                <a:ln>
                  <a:solidFill>
                    <a:schemeClr val="bg1">
                      <a:lumMod val="75000"/>
                    </a:schemeClr>
                  </a:solidFill>
                </a:ln>
                <a:solidFill>
                  <a:schemeClr val="bg1">
                    <a:lumMod val="85000"/>
                  </a:schemeClr>
                </a:solidFill>
              </a:rPr>
              <a:t>ID</a:t>
            </a:r>
          </a:p>
        </p:txBody>
      </p:sp>
      <p:sp>
        <p:nvSpPr>
          <p:cNvPr id="78" name="Rectangle 77"/>
          <p:cNvSpPr/>
          <p:nvPr/>
        </p:nvSpPr>
        <p:spPr>
          <a:xfrm>
            <a:off x="2675768" y="2922371"/>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79" name="TextBox 78"/>
          <p:cNvSpPr txBox="1"/>
          <p:nvPr/>
        </p:nvSpPr>
        <p:spPr>
          <a:xfrm>
            <a:off x="2675768" y="2922370"/>
            <a:ext cx="465146" cy="369332"/>
          </a:xfrm>
          <a:prstGeom prst="rect">
            <a:avLst/>
          </a:prstGeom>
          <a:noFill/>
        </p:spPr>
        <p:txBody>
          <a:bodyPr wrap="square" rtlCol="0">
            <a:spAutoFit/>
          </a:bodyPr>
          <a:lstStyle/>
          <a:p>
            <a:pPr algn="ctr"/>
            <a:r>
              <a:rPr lang="en-US" dirty="0">
                <a:ln>
                  <a:solidFill>
                    <a:schemeClr val="bg1">
                      <a:lumMod val="75000"/>
                    </a:schemeClr>
                  </a:solidFill>
                </a:ln>
                <a:solidFill>
                  <a:schemeClr val="bg1">
                    <a:lumMod val="85000"/>
                  </a:schemeClr>
                </a:solidFill>
              </a:rPr>
              <a:t>OF</a:t>
            </a:r>
          </a:p>
        </p:txBody>
      </p:sp>
      <p:sp>
        <p:nvSpPr>
          <p:cNvPr id="80" name="Rectangle 79"/>
          <p:cNvSpPr/>
          <p:nvPr/>
        </p:nvSpPr>
        <p:spPr>
          <a:xfrm>
            <a:off x="3141208" y="2922723"/>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81" name="TextBox 80"/>
          <p:cNvSpPr txBox="1"/>
          <p:nvPr/>
        </p:nvSpPr>
        <p:spPr>
          <a:xfrm>
            <a:off x="3095828" y="2922722"/>
            <a:ext cx="546302" cy="369332"/>
          </a:xfrm>
          <a:prstGeom prst="rect">
            <a:avLst/>
          </a:prstGeom>
          <a:noFill/>
        </p:spPr>
        <p:txBody>
          <a:bodyPr wrap="square" rtlCol="0">
            <a:spAutoFit/>
          </a:bodyPr>
          <a:lstStyle/>
          <a:p>
            <a:pPr algn="ctr"/>
            <a:r>
              <a:rPr lang="en-US" dirty="0">
                <a:ln>
                  <a:solidFill>
                    <a:schemeClr val="bg1">
                      <a:lumMod val="75000"/>
                    </a:schemeClr>
                  </a:solidFill>
                </a:ln>
                <a:solidFill>
                  <a:schemeClr val="bg1">
                    <a:lumMod val="85000"/>
                  </a:schemeClr>
                </a:solidFill>
              </a:rPr>
              <a:t>OE</a:t>
            </a:r>
          </a:p>
        </p:txBody>
      </p:sp>
      <p:sp>
        <p:nvSpPr>
          <p:cNvPr id="82" name="Rectangle 81"/>
          <p:cNvSpPr/>
          <p:nvPr/>
        </p:nvSpPr>
        <p:spPr>
          <a:xfrm>
            <a:off x="3597704" y="2923075"/>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83" name="TextBox 82"/>
          <p:cNvSpPr txBox="1"/>
          <p:nvPr/>
        </p:nvSpPr>
        <p:spPr>
          <a:xfrm>
            <a:off x="3597704" y="2923074"/>
            <a:ext cx="465146" cy="369332"/>
          </a:xfrm>
          <a:prstGeom prst="rect">
            <a:avLst/>
          </a:prstGeom>
          <a:noFill/>
        </p:spPr>
        <p:txBody>
          <a:bodyPr wrap="square" rtlCol="0">
            <a:spAutoFit/>
          </a:bodyPr>
          <a:lstStyle/>
          <a:p>
            <a:pPr algn="ctr"/>
            <a:r>
              <a:rPr lang="en-US" dirty="0">
                <a:ln>
                  <a:solidFill>
                    <a:schemeClr val="bg1">
                      <a:lumMod val="75000"/>
                    </a:schemeClr>
                  </a:solidFill>
                </a:ln>
                <a:solidFill>
                  <a:schemeClr val="bg1">
                    <a:lumMod val="85000"/>
                  </a:schemeClr>
                </a:solidFill>
              </a:rPr>
              <a:t>OS</a:t>
            </a:r>
          </a:p>
        </p:txBody>
      </p:sp>
      <p:sp>
        <p:nvSpPr>
          <p:cNvPr id="145" name="TextBox 144"/>
          <p:cNvSpPr txBox="1"/>
          <p:nvPr/>
        </p:nvSpPr>
        <p:spPr>
          <a:xfrm>
            <a:off x="823714" y="1599200"/>
            <a:ext cx="2353034" cy="369332"/>
          </a:xfrm>
          <a:prstGeom prst="rect">
            <a:avLst/>
          </a:prstGeom>
          <a:noFill/>
        </p:spPr>
        <p:txBody>
          <a:bodyPr wrap="square" rtlCol="0">
            <a:spAutoFit/>
          </a:bodyPr>
          <a:lstStyle/>
          <a:p>
            <a:r>
              <a:rPr lang="en-US" dirty="0"/>
              <a:t>Data Dependency</a:t>
            </a:r>
          </a:p>
        </p:txBody>
      </p:sp>
      <p:sp>
        <p:nvSpPr>
          <p:cNvPr id="84" name="Rectangle 83"/>
          <p:cNvSpPr/>
          <p:nvPr/>
        </p:nvSpPr>
        <p:spPr>
          <a:xfrm>
            <a:off x="2219330" y="3387518"/>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85" name="TextBox 84"/>
          <p:cNvSpPr txBox="1"/>
          <p:nvPr/>
        </p:nvSpPr>
        <p:spPr>
          <a:xfrm>
            <a:off x="2219330" y="3387517"/>
            <a:ext cx="465146" cy="369332"/>
          </a:xfrm>
          <a:prstGeom prst="rect">
            <a:avLst/>
          </a:prstGeom>
          <a:noFill/>
        </p:spPr>
        <p:txBody>
          <a:bodyPr wrap="square" rtlCol="0">
            <a:spAutoFit/>
          </a:bodyPr>
          <a:lstStyle/>
          <a:p>
            <a:pPr algn="ctr"/>
            <a:r>
              <a:rPr lang="en-US" dirty="0">
                <a:ln>
                  <a:solidFill>
                    <a:schemeClr val="bg1">
                      <a:lumMod val="75000"/>
                    </a:schemeClr>
                  </a:solidFill>
                </a:ln>
                <a:solidFill>
                  <a:schemeClr val="bg1">
                    <a:lumMod val="85000"/>
                  </a:schemeClr>
                </a:solidFill>
              </a:rPr>
              <a:t>IF</a:t>
            </a:r>
          </a:p>
        </p:txBody>
      </p:sp>
      <p:sp>
        <p:nvSpPr>
          <p:cNvPr id="86" name="Rectangle 85"/>
          <p:cNvSpPr/>
          <p:nvPr/>
        </p:nvSpPr>
        <p:spPr>
          <a:xfrm>
            <a:off x="2684770" y="3387870"/>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87" name="TextBox 86"/>
          <p:cNvSpPr txBox="1"/>
          <p:nvPr/>
        </p:nvSpPr>
        <p:spPr>
          <a:xfrm>
            <a:off x="2684770" y="3387869"/>
            <a:ext cx="465146" cy="369332"/>
          </a:xfrm>
          <a:prstGeom prst="rect">
            <a:avLst/>
          </a:prstGeom>
          <a:noFill/>
        </p:spPr>
        <p:txBody>
          <a:bodyPr wrap="square" rtlCol="0">
            <a:spAutoFit/>
          </a:bodyPr>
          <a:lstStyle/>
          <a:p>
            <a:pPr algn="ctr"/>
            <a:r>
              <a:rPr lang="en-US" dirty="0">
                <a:ln>
                  <a:solidFill>
                    <a:schemeClr val="bg1">
                      <a:lumMod val="75000"/>
                    </a:schemeClr>
                  </a:solidFill>
                </a:ln>
                <a:solidFill>
                  <a:schemeClr val="bg1">
                    <a:lumMod val="85000"/>
                  </a:schemeClr>
                </a:solidFill>
              </a:rPr>
              <a:t>ID</a:t>
            </a:r>
          </a:p>
        </p:txBody>
      </p:sp>
      <p:sp>
        <p:nvSpPr>
          <p:cNvPr id="88" name="Rectangle 87"/>
          <p:cNvSpPr/>
          <p:nvPr/>
        </p:nvSpPr>
        <p:spPr>
          <a:xfrm>
            <a:off x="3140914" y="3387870"/>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89" name="TextBox 88"/>
          <p:cNvSpPr txBox="1"/>
          <p:nvPr/>
        </p:nvSpPr>
        <p:spPr>
          <a:xfrm>
            <a:off x="3140914" y="3387869"/>
            <a:ext cx="465146" cy="369332"/>
          </a:xfrm>
          <a:prstGeom prst="rect">
            <a:avLst/>
          </a:prstGeom>
          <a:noFill/>
        </p:spPr>
        <p:txBody>
          <a:bodyPr wrap="square" rtlCol="0">
            <a:spAutoFit/>
          </a:bodyPr>
          <a:lstStyle/>
          <a:p>
            <a:pPr algn="ctr"/>
            <a:r>
              <a:rPr lang="en-US" dirty="0">
                <a:ln>
                  <a:solidFill>
                    <a:schemeClr val="bg1">
                      <a:lumMod val="75000"/>
                    </a:schemeClr>
                  </a:solidFill>
                </a:ln>
                <a:solidFill>
                  <a:schemeClr val="bg1">
                    <a:lumMod val="85000"/>
                  </a:schemeClr>
                </a:solidFill>
              </a:rPr>
              <a:t>OF</a:t>
            </a:r>
          </a:p>
        </p:txBody>
      </p:sp>
      <p:sp>
        <p:nvSpPr>
          <p:cNvPr id="90" name="Rectangle 89"/>
          <p:cNvSpPr/>
          <p:nvPr/>
        </p:nvSpPr>
        <p:spPr>
          <a:xfrm>
            <a:off x="3606354" y="3388222"/>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91" name="TextBox 90"/>
          <p:cNvSpPr txBox="1"/>
          <p:nvPr/>
        </p:nvSpPr>
        <p:spPr>
          <a:xfrm>
            <a:off x="3560974" y="3388221"/>
            <a:ext cx="546302" cy="369332"/>
          </a:xfrm>
          <a:prstGeom prst="rect">
            <a:avLst/>
          </a:prstGeom>
          <a:noFill/>
        </p:spPr>
        <p:txBody>
          <a:bodyPr wrap="square" rtlCol="0">
            <a:spAutoFit/>
          </a:bodyPr>
          <a:lstStyle/>
          <a:p>
            <a:pPr algn="ctr"/>
            <a:r>
              <a:rPr lang="en-US" dirty="0">
                <a:ln>
                  <a:solidFill>
                    <a:schemeClr val="bg1">
                      <a:lumMod val="75000"/>
                    </a:schemeClr>
                  </a:solidFill>
                </a:ln>
                <a:solidFill>
                  <a:schemeClr val="bg1">
                    <a:lumMod val="85000"/>
                  </a:schemeClr>
                </a:solidFill>
              </a:rPr>
              <a:t>OE</a:t>
            </a:r>
          </a:p>
        </p:txBody>
      </p:sp>
      <p:sp>
        <p:nvSpPr>
          <p:cNvPr id="92" name="Rectangle 91"/>
          <p:cNvSpPr/>
          <p:nvPr/>
        </p:nvSpPr>
        <p:spPr>
          <a:xfrm>
            <a:off x="4062850" y="3388574"/>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93" name="TextBox 92"/>
          <p:cNvSpPr txBox="1"/>
          <p:nvPr/>
        </p:nvSpPr>
        <p:spPr>
          <a:xfrm>
            <a:off x="4062850" y="3388573"/>
            <a:ext cx="465146" cy="369332"/>
          </a:xfrm>
          <a:prstGeom prst="rect">
            <a:avLst/>
          </a:prstGeom>
          <a:noFill/>
        </p:spPr>
        <p:txBody>
          <a:bodyPr wrap="square" rtlCol="0">
            <a:spAutoFit/>
          </a:bodyPr>
          <a:lstStyle/>
          <a:p>
            <a:pPr algn="ctr"/>
            <a:r>
              <a:rPr lang="en-US" dirty="0">
                <a:ln>
                  <a:solidFill>
                    <a:schemeClr val="bg1">
                      <a:lumMod val="75000"/>
                    </a:schemeClr>
                  </a:solidFill>
                </a:ln>
                <a:solidFill>
                  <a:schemeClr val="bg1">
                    <a:lumMod val="85000"/>
                  </a:schemeClr>
                </a:solidFill>
              </a:rPr>
              <a:t>OS</a:t>
            </a:r>
          </a:p>
        </p:txBody>
      </p:sp>
      <p:sp>
        <p:nvSpPr>
          <p:cNvPr id="94" name="Rectangle 93"/>
          <p:cNvSpPr/>
          <p:nvPr/>
        </p:nvSpPr>
        <p:spPr>
          <a:xfrm>
            <a:off x="2684770" y="3852665"/>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95" name="TextBox 94"/>
          <p:cNvSpPr txBox="1"/>
          <p:nvPr/>
        </p:nvSpPr>
        <p:spPr>
          <a:xfrm>
            <a:off x="2684770" y="3852664"/>
            <a:ext cx="465146" cy="369332"/>
          </a:xfrm>
          <a:prstGeom prst="rect">
            <a:avLst/>
          </a:prstGeom>
          <a:noFill/>
        </p:spPr>
        <p:txBody>
          <a:bodyPr wrap="square" rtlCol="0">
            <a:spAutoFit/>
          </a:bodyPr>
          <a:lstStyle/>
          <a:p>
            <a:pPr algn="ctr"/>
            <a:r>
              <a:rPr lang="en-US" dirty="0"/>
              <a:t>IF</a:t>
            </a:r>
          </a:p>
        </p:txBody>
      </p:sp>
      <p:sp>
        <p:nvSpPr>
          <p:cNvPr id="96" name="Rectangle 95"/>
          <p:cNvSpPr/>
          <p:nvPr/>
        </p:nvSpPr>
        <p:spPr>
          <a:xfrm>
            <a:off x="3150210" y="3853017"/>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97" name="TextBox 96"/>
          <p:cNvSpPr txBox="1"/>
          <p:nvPr/>
        </p:nvSpPr>
        <p:spPr>
          <a:xfrm>
            <a:off x="3150210" y="3853016"/>
            <a:ext cx="465146" cy="369332"/>
          </a:xfrm>
          <a:prstGeom prst="rect">
            <a:avLst/>
          </a:prstGeom>
          <a:noFill/>
        </p:spPr>
        <p:txBody>
          <a:bodyPr wrap="square" rtlCol="0">
            <a:spAutoFit/>
          </a:bodyPr>
          <a:lstStyle/>
          <a:p>
            <a:pPr algn="ctr"/>
            <a:r>
              <a:rPr lang="en-US" dirty="0"/>
              <a:t>ID</a:t>
            </a:r>
          </a:p>
        </p:txBody>
      </p:sp>
      <p:sp>
        <p:nvSpPr>
          <p:cNvPr id="98" name="Rectangle 97"/>
          <p:cNvSpPr/>
          <p:nvPr/>
        </p:nvSpPr>
        <p:spPr>
          <a:xfrm>
            <a:off x="3606354" y="3853017"/>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99" name="TextBox 98"/>
          <p:cNvSpPr txBox="1"/>
          <p:nvPr/>
        </p:nvSpPr>
        <p:spPr>
          <a:xfrm>
            <a:off x="3606354" y="3853016"/>
            <a:ext cx="465146" cy="369332"/>
          </a:xfrm>
          <a:prstGeom prst="rect">
            <a:avLst/>
          </a:prstGeom>
          <a:noFill/>
        </p:spPr>
        <p:txBody>
          <a:bodyPr wrap="square" rtlCol="0">
            <a:spAutoFit/>
          </a:bodyPr>
          <a:lstStyle/>
          <a:p>
            <a:pPr algn="ctr"/>
            <a:r>
              <a:rPr lang="en-US" dirty="0"/>
              <a:t>OF</a:t>
            </a:r>
          </a:p>
        </p:txBody>
      </p:sp>
      <p:sp>
        <p:nvSpPr>
          <p:cNvPr id="100" name="Rectangle 99"/>
          <p:cNvSpPr/>
          <p:nvPr/>
        </p:nvSpPr>
        <p:spPr>
          <a:xfrm>
            <a:off x="4071794" y="3853369"/>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01" name="TextBox 100"/>
          <p:cNvSpPr txBox="1"/>
          <p:nvPr/>
        </p:nvSpPr>
        <p:spPr>
          <a:xfrm>
            <a:off x="4026414" y="3853368"/>
            <a:ext cx="546302" cy="369332"/>
          </a:xfrm>
          <a:prstGeom prst="rect">
            <a:avLst/>
          </a:prstGeom>
          <a:noFill/>
        </p:spPr>
        <p:txBody>
          <a:bodyPr wrap="square" rtlCol="0">
            <a:spAutoFit/>
          </a:bodyPr>
          <a:lstStyle/>
          <a:p>
            <a:pPr algn="ctr"/>
            <a:r>
              <a:rPr lang="en-US" dirty="0"/>
              <a:t>OE</a:t>
            </a:r>
          </a:p>
        </p:txBody>
      </p:sp>
      <p:sp>
        <p:nvSpPr>
          <p:cNvPr id="102" name="Rectangle 101"/>
          <p:cNvSpPr/>
          <p:nvPr/>
        </p:nvSpPr>
        <p:spPr>
          <a:xfrm>
            <a:off x="4528290" y="3853721"/>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03" name="TextBox 102"/>
          <p:cNvSpPr txBox="1"/>
          <p:nvPr/>
        </p:nvSpPr>
        <p:spPr>
          <a:xfrm>
            <a:off x="4528290" y="3853720"/>
            <a:ext cx="465146" cy="369332"/>
          </a:xfrm>
          <a:prstGeom prst="rect">
            <a:avLst/>
          </a:prstGeom>
          <a:noFill/>
        </p:spPr>
        <p:txBody>
          <a:bodyPr wrap="square" rtlCol="0">
            <a:spAutoFit/>
          </a:bodyPr>
          <a:lstStyle/>
          <a:p>
            <a:pPr algn="ctr"/>
            <a:r>
              <a:rPr lang="en-US" dirty="0"/>
              <a:t>OS</a:t>
            </a:r>
          </a:p>
        </p:txBody>
      </p:sp>
      <p:sp>
        <p:nvSpPr>
          <p:cNvPr id="104" name="Rectangle 103"/>
          <p:cNvSpPr/>
          <p:nvPr/>
        </p:nvSpPr>
        <p:spPr>
          <a:xfrm>
            <a:off x="769038" y="5228531"/>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05" name="TextBox 104"/>
          <p:cNvSpPr txBox="1"/>
          <p:nvPr/>
        </p:nvSpPr>
        <p:spPr>
          <a:xfrm>
            <a:off x="769038" y="5228530"/>
            <a:ext cx="465146" cy="369332"/>
          </a:xfrm>
          <a:prstGeom prst="rect">
            <a:avLst/>
          </a:prstGeom>
          <a:noFill/>
        </p:spPr>
        <p:txBody>
          <a:bodyPr wrap="square" rtlCol="0">
            <a:spAutoFit/>
          </a:bodyPr>
          <a:lstStyle/>
          <a:p>
            <a:pPr algn="ctr"/>
            <a:r>
              <a:rPr lang="en-US" dirty="0"/>
              <a:t>IF</a:t>
            </a:r>
          </a:p>
        </p:txBody>
      </p:sp>
      <p:sp>
        <p:nvSpPr>
          <p:cNvPr id="106" name="Rectangle 105"/>
          <p:cNvSpPr/>
          <p:nvPr/>
        </p:nvSpPr>
        <p:spPr>
          <a:xfrm>
            <a:off x="1234478" y="5228883"/>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07" name="TextBox 106"/>
          <p:cNvSpPr txBox="1"/>
          <p:nvPr/>
        </p:nvSpPr>
        <p:spPr>
          <a:xfrm>
            <a:off x="1234478" y="5228882"/>
            <a:ext cx="465146" cy="369332"/>
          </a:xfrm>
          <a:prstGeom prst="rect">
            <a:avLst/>
          </a:prstGeom>
          <a:noFill/>
        </p:spPr>
        <p:txBody>
          <a:bodyPr wrap="square" rtlCol="0">
            <a:spAutoFit/>
          </a:bodyPr>
          <a:lstStyle/>
          <a:p>
            <a:pPr algn="ctr"/>
            <a:r>
              <a:rPr lang="en-US" dirty="0"/>
              <a:t>ID</a:t>
            </a:r>
          </a:p>
        </p:txBody>
      </p:sp>
      <p:sp>
        <p:nvSpPr>
          <p:cNvPr id="108" name="Rectangle 107"/>
          <p:cNvSpPr/>
          <p:nvPr/>
        </p:nvSpPr>
        <p:spPr>
          <a:xfrm>
            <a:off x="1690622" y="5228883"/>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09" name="TextBox 108"/>
          <p:cNvSpPr txBox="1"/>
          <p:nvPr/>
        </p:nvSpPr>
        <p:spPr>
          <a:xfrm>
            <a:off x="1690622" y="5228882"/>
            <a:ext cx="465146" cy="369332"/>
          </a:xfrm>
          <a:prstGeom prst="rect">
            <a:avLst/>
          </a:prstGeom>
          <a:noFill/>
        </p:spPr>
        <p:txBody>
          <a:bodyPr wrap="square" rtlCol="0">
            <a:spAutoFit/>
          </a:bodyPr>
          <a:lstStyle/>
          <a:p>
            <a:pPr algn="ctr"/>
            <a:r>
              <a:rPr lang="en-US" dirty="0"/>
              <a:t>OF</a:t>
            </a:r>
          </a:p>
        </p:txBody>
      </p:sp>
      <p:sp>
        <p:nvSpPr>
          <p:cNvPr id="110" name="Rectangle 109"/>
          <p:cNvSpPr/>
          <p:nvPr/>
        </p:nvSpPr>
        <p:spPr>
          <a:xfrm>
            <a:off x="2156062" y="5229235"/>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11" name="TextBox 110"/>
          <p:cNvSpPr txBox="1"/>
          <p:nvPr/>
        </p:nvSpPr>
        <p:spPr>
          <a:xfrm>
            <a:off x="2110682" y="5229234"/>
            <a:ext cx="546302" cy="369332"/>
          </a:xfrm>
          <a:prstGeom prst="rect">
            <a:avLst/>
          </a:prstGeom>
          <a:noFill/>
        </p:spPr>
        <p:txBody>
          <a:bodyPr wrap="square" rtlCol="0">
            <a:spAutoFit/>
          </a:bodyPr>
          <a:lstStyle/>
          <a:p>
            <a:pPr algn="ctr"/>
            <a:r>
              <a:rPr lang="en-US" dirty="0"/>
              <a:t>OE</a:t>
            </a:r>
          </a:p>
        </p:txBody>
      </p:sp>
      <p:sp>
        <p:nvSpPr>
          <p:cNvPr id="112" name="Rectangle 111"/>
          <p:cNvSpPr/>
          <p:nvPr/>
        </p:nvSpPr>
        <p:spPr>
          <a:xfrm>
            <a:off x="2612558" y="5229587"/>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13" name="TextBox 112"/>
          <p:cNvSpPr txBox="1"/>
          <p:nvPr/>
        </p:nvSpPr>
        <p:spPr>
          <a:xfrm>
            <a:off x="2612558" y="5229586"/>
            <a:ext cx="465146" cy="369332"/>
          </a:xfrm>
          <a:prstGeom prst="rect">
            <a:avLst/>
          </a:prstGeom>
          <a:noFill/>
        </p:spPr>
        <p:txBody>
          <a:bodyPr wrap="square" rtlCol="0">
            <a:spAutoFit/>
          </a:bodyPr>
          <a:lstStyle/>
          <a:p>
            <a:pPr algn="ctr"/>
            <a:r>
              <a:rPr lang="en-US" dirty="0"/>
              <a:t>OS</a:t>
            </a:r>
          </a:p>
        </p:txBody>
      </p:sp>
      <p:sp>
        <p:nvSpPr>
          <p:cNvPr id="134" name="TextBox 133"/>
          <p:cNvSpPr txBox="1"/>
          <p:nvPr/>
        </p:nvSpPr>
        <p:spPr>
          <a:xfrm>
            <a:off x="769390" y="4828420"/>
            <a:ext cx="3550504" cy="369332"/>
          </a:xfrm>
          <a:prstGeom prst="rect">
            <a:avLst/>
          </a:prstGeom>
          <a:noFill/>
        </p:spPr>
        <p:txBody>
          <a:bodyPr wrap="square" rtlCol="0">
            <a:spAutoFit/>
          </a:bodyPr>
          <a:lstStyle/>
          <a:p>
            <a:r>
              <a:rPr lang="en-US" dirty="0"/>
              <a:t>Branch Address Dependency</a:t>
            </a:r>
          </a:p>
        </p:txBody>
      </p:sp>
      <p:sp>
        <p:nvSpPr>
          <p:cNvPr id="161" name="Rectangle 160"/>
          <p:cNvSpPr/>
          <p:nvPr/>
        </p:nvSpPr>
        <p:spPr>
          <a:xfrm>
            <a:off x="3077704" y="5695343"/>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62" name="TextBox 161"/>
          <p:cNvSpPr txBox="1"/>
          <p:nvPr/>
        </p:nvSpPr>
        <p:spPr>
          <a:xfrm>
            <a:off x="3077704" y="5695342"/>
            <a:ext cx="465146" cy="369332"/>
          </a:xfrm>
          <a:prstGeom prst="rect">
            <a:avLst/>
          </a:prstGeom>
          <a:noFill/>
        </p:spPr>
        <p:txBody>
          <a:bodyPr wrap="square" rtlCol="0">
            <a:spAutoFit/>
          </a:bodyPr>
          <a:lstStyle/>
          <a:p>
            <a:pPr algn="ctr"/>
            <a:r>
              <a:rPr lang="en-US" dirty="0"/>
              <a:t>IF</a:t>
            </a:r>
          </a:p>
        </p:txBody>
      </p:sp>
      <p:sp>
        <p:nvSpPr>
          <p:cNvPr id="163" name="Rectangle 162"/>
          <p:cNvSpPr/>
          <p:nvPr/>
        </p:nvSpPr>
        <p:spPr>
          <a:xfrm>
            <a:off x="3543144" y="5695695"/>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64" name="TextBox 163"/>
          <p:cNvSpPr txBox="1"/>
          <p:nvPr/>
        </p:nvSpPr>
        <p:spPr>
          <a:xfrm>
            <a:off x="3543144" y="5695694"/>
            <a:ext cx="465146" cy="369332"/>
          </a:xfrm>
          <a:prstGeom prst="rect">
            <a:avLst/>
          </a:prstGeom>
          <a:noFill/>
        </p:spPr>
        <p:txBody>
          <a:bodyPr wrap="square" rtlCol="0">
            <a:spAutoFit/>
          </a:bodyPr>
          <a:lstStyle/>
          <a:p>
            <a:pPr algn="ctr"/>
            <a:r>
              <a:rPr lang="en-US" dirty="0"/>
              <a:t>ID</a:t>
            </a:r>
          </a:p>
        </p:txBody>
      </p:sp>
      <p:sp>
        <p:nvSpPr>
          <p:cNvPr id="165" name="Rectangle 164"/>
          <p:cNvSpPr/>
          <p:nvPr/>
        </p:nvSpPr>
        <p:spPr>
          <a:xfrm>
            <a:off x="3999288" y="5695695"/>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66" name="TextBox 165"/>
          <p:cNvSpPr txBox="1"/>
          <p:nvPr/>
        </p:nvSpPr>
        <p:spPr>
          <a:xfrm>
            <a:off x="3999288" y="5695694"/>
            <a:ext cx="465146" cy="369332"/>
          </a:xfrm>
          <a:prstGeom prst="rect">
            <a:avLst/>
          </a:prstGeom>
          <a:noFill/>
        </p:spPr>
        <p:txBody>
          <a:bodyPr wrap="square" rtlCol="0">
            <a:spAutoFit/>
          </a:bodyPr>
          <a:lstStyle/>
          <a:p>
            <a:pPr algn="ctr"/>
            <a:r>
              <a:rPr lang="en-US" dirty="0"/>
              <a:t>OF</a:t>
            </a:r>
          </a:p>
        </p:txBody>
      </p:sp>
      <p:sp>
        <p:nvSpPr>
          <p:cNvPr id="167" name="Rectangle 166"/>
          <p:cNvSpPr/>
          <p:nvPr/>
        </p:nvSpPr>
        <p:spPr>
          <a:xfrm>
            <a:off x="4464728" y="5696047"/>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68" name="TextBox 167"/>
          <p:cNvSpPr txBox="1"/>
          <p:nvPr/>
        </p:nvSpPr>
        <p:spPr>
          <a:xfrm>
            <a:off x="4419348" y="5696046"/>
            <a:ext cx="546302" cy="369332"/>
          </a:xfrm>
          <a:prstGeom prst="rect">
            <a:avLst/>
          </a:prstGeom>
          <a:noFill/>
        </p:spPr>
        <p:txBody>
          <a:bodyPr wrap="square" rtlCol="0">
            <a:spAutoFit/>
          </a:bodyPr>
          <a:lstStyle/>
          <a:p>
            <a:pPr algn="ctr"/>
            <a:r>
              <a:rPr lang="en-US" dirty="0"/>
              <a:t>OE</a:t>
            </a:r>
          </a:p>
        </p:txBody>
      </p:sp>
      <p:sp>
        <p:nvSpPr>
          <p:cNvPr id="169" name="Rectangle 168"/>
          <p:cNvSpPr/>
          <p:nvPr/>
        </p:nvSpPr>
        <p:spPr>
          <a:xfrm>
            <a:off x="4921224" y="5696399"/>
            <a:ext cx="465146" cy="465146"/>
          </a:xfrm>
          <a:prstGeom prst="rect">
            <a:avLst/>
          </a:prstGeom>
          <a:ln/>
        </p:spPr>
        <p:style>
          <a:lnRef idx="2">
            <a:schemeClr val="dk1"/>
          </a:lnRef>
          <a:fillRef idx="1">
            <a:schemeClr val="lt1"/>
          </a:fillRef>
          <a:effectRef idx="0">
            <a:schemeClr val="dk1"/>
          </a:effectRef>
          <a:fontRef idx="minor">
            <a:schemeClr val="dk1"/>
          </a:fontRef>
        </p:style>
        <p:txBody>
          <a:bodyPr/>
          <a:lstStyle/>
          <a:p>
            <a:endParaRPr lang="en-US" sz="1600"/>
          </a:p>
        </p:txBody>
      </p:sp>
      <p:sp>
        <p:nvSpPr>
          <p:cNvPr id="170" name="TextBox 169"/>
          <p:cNvSpPr txBox="1"/>
          <p:nvPr/>
        </p:nvSpPr>
        <p:spPr>
          <a:xfrm>
            <a:off x="4921224" y="5696398"/>
            <a:ext cx="465146" cy="369332"/>
          </a:xfrm>
          <a:prstGeom prst="rect">
            <a:avLst/>
          </a:prstGeom>
          <a:noFill/>
        </p:spPr>
        <p:txBody>
          <a:bodyPr wrap="square" rtlCol="0">
            <a:spAutoFit/>
          </a:bodyPr>
          <a:lstStyle/>
          <a:p>
            <a:pPr algn="ctr"/>
            <a:r>
              <a:rPr lang="en-US" dirty="0"/>
              <a:t>OS</a:t>
            </a:r>
          </a:p>
        </p:txBody>
      </p:sp>
      <p:sp>
        <p:nvSpPr>
          <p:cNvPr id="171" name="Rectangle 170"/>
          <p:cNvSpPr/>
          <p:nvPr/>
        </p:nvSpPr>
        <p:spPr>
          <a:xfrm>
            <a:off x="2211032" y="2456570"/>
            <a:ext cx="920528" cy="46514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600"/>
          </a:p>
        </p:txBody>
      </p:sp>
      <p:sp>
        <p:nvSpPr>
          <p:cNvPr id="173" name="Rectangle 172"/>
          <p:cNvSpPr/>
          <p:nvPr/>
        </p:nvSpPr>
        <p:spPr>
          <a:xfrm>
            <a:off x="769038" y="5691884"/>
            <a:ext cx="2308666" cy="46514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600"/>
          </a:p>
        </p:txBody>
      </p:sp>
      <p:sp>
        <p:nvSpPr>
          <p:cNvPr id="114" name="Bent Arrow 113"/>
          <p:cNvSpPr/>
          <p:nvPr/>
        </p:nvSpPr>
        <p:spPr>
          <a:xfrm rot="5400000">
            <a:off x="3156790" y="2153792"/>
            <a:ext cx="302778" cy="302778"/>
          </a:xfrm>
          <a:prstGeom prst="bentArrow">
            <a:avLst/>
          </a:prstGeom>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sz="1600"/>
          </a:p>
        </p:txBody>
      </p:sp>
      <p:sp>
        <p:nvSpPr>
          <p:cNvPr id="115" name="Bent Arrow 114"/>
          <p:cNvSpPr/>
          <p:nvPr/>
        </p:nvSpPr>
        <p:spPr>
          <a:xfrm rot="5400000">
            <a:off x="3108868" y="5362522"/>
            <a:ext cx="302778" cy="302778"/>
          </a:xfrm>
          <a:prstGeom prst="bentArrow">
            <a:avLst/>
          </a:prstGeom>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sz="1600"/>
          </a:p>
        </p:txBody>
      </p:sp>
    </p:spTree>
    <p:extLst>
      <p:ext uri="{BB962C8B-B14F-4D97-AF65-F5344CB8AC3E}">
        <p14:creationId xmlns:p14="http://schemas.microsoft.com/office/powerpoint/2010/main" val="1473563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29600" cy="1143000"/>
          </a:xfrm>
        </p:spPr>
        <p:txBody>
          <a:bodyPr/>
          <a:lstStyle/>
          <a:p>
            <a:r>
              <a:rPr lang="en-US" dirty="0"/>
              <a:t>Pipelining</a:t>
            </a:r>
          </a:p>
        </p:txBody>
      </p:sp>
      <p:sp>
        <p:nvSpPr>
          <p:cNvPr id="3" name="Content Placeholder 2"/>
          <p:cNvSpPr>
            <a:spLocks noGrp="1"/>
          </p:cNvSpPr>
          <p:nvPr>
            <p:ph idx="1"/>
          </p:nvPr>
        </p:nvSpPr>
        <p:spPr/>
        <p:txBody>
          <a:bodyPr/>
          <a:lstStyle/>
          <a:p>
            <a:r>
              <a:rPr lang="en-US" dirty="0"/>
              <a:t>Data dependencies can be addressed by reordering the instructions when possible (compiler)</a:t>
            </a:r>
          </a:p>
          <a:p>
            <a:r>
              <a:rPr lang="en-US" dirty="0"/>
              <a:t>Performance degradation from branches can be reduced by branch prediction or executing instructions for both branches until the correct branch is identified</a:t>
            </a:r>
          </a:p>
        </p:txBody>
      </p:sp>
    </p:spTree>
    <p:extLst>
      <p:ext uri="{BB962C8B-B14F-4D97-AF65-F5344CB8AC3E}">
        <p14:creationId xmlns:p14="http://schemas.microsoft.com/office/powerpoint/2010/main" val="236612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2D63-C0F5-4567-9B17-D760BCBF5427}"/>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B00ED0BF-E6E1-4BE2-96D2-1E9661CA0321}"/>
              </a:ext>
            </a:extLst>
          </p:cNvPr>
          <p:cNvSpPr>
            <a:spLocks noGrp="1"/>
          </p:cNvSpPr>
          <p:nvPr>
            <p:ph idx="1"/>
          </p:nvPr>
        </p:nvSpPr>
        <p:spPr/>
        <p:txBody>
          <a:bodyPr/>
          <a:lstStyle/>
          <a:p>
            <a:r>
              <a:rPr lang="en-GB" dirty="0"/>
              <a:t>CISC</a:t>
            </a:r>
          </a:p>
          <a:p>
            <a:r>
              <a:rPr lang="en-GB" dirty="0"/>
              <a:t>RISC</a:t>
            </a:r>
          </a:p>
          <a:p>
            <a:r>
              <a:rPr lang="en-GB" dirty="0"/>
              <a:t>Pipelining</a:t>
            </a:r>
          </a:p>
          <a:p>
            <a:r>
              <a:rPr lang="en-GB" dirty="0"/>
              <a:t>Compilers</a:t>
            </a:r>
          </a:p>
        </p:txBody>
      </p:sp>
    </p:spTree>
    <p:extLst>
      <p:ext uri="{BB962C8B-B14F-4D97-AF65-F5344CB8AC3E}">
        <p14:creationId xmlns:p14="http://schemas.microsoft.com/office/powerpoint/2010/main" val="72611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Advantages</a:t>
            </a:r>
          </a:p>
        </p:txBody>
      </p:sp>
      <p:sp>
        <p:nvSpPr>
          <p:cNvPr id="3" name="Content Placeholder 2"/>
          <p:cNvSpPr>
            <a:spLocks noGrp="1"/>
          </p:cNvSpPr>
          <p:nvPr>
            <p:ph idx="1"/>
          </p:nvPr>
        </p:nvSpPr>
        <p:spPr/>
        <p:txBody>
          <a:bodyPr/>
          <a:lstStyle/>
          <a:p>
            <a:r>
              <a:rPr lang="en-US" dirty="0"/>
              <a:t>New microprocessors can be developed and tested more quickly if being less complicated is one of it’s aims</a:t>
            </a:r>
          </a:p>
          <a:p>
            <a:r>
              <a:rPr lang="en-US" dirty="0"/>
              <a:t>Smaller instruction sets are easier for compiler programmers to use</a:t>
            </a:r>
          </a:p>
        </p:txBody>
      </p:sp>
    </p:spTree>
    <p:extLst>
      <p:ext uri="{BB962C8B-B14F-4D97-AF65-F5344CB8AC3E}">
        <p14:creationId xmlns:p14="http://schemas.microsoft.com/office/powerpoint/2010/main" val="312122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dirty="0"/>
              <a:t>Pipelining</a:t>
            </a:r>
          </a:p>
        </p:txBody>
      </p:sp>
      <p:sp>
        <p:nvSpPr>
          <p:cNvPr id="92171" name="Rectangle 11"/>
          <p:cNvSpPr>
            <a:spLocks noChangeArrowheads="1"/>
          </p:cNvSpPr>
          <p:nvPr/>
        </p:nvSpPr>
        <p:spPr bwMode="auto">
          <a:xfrm>
            <a:off x="755576" y="1772817"/>
            <a:ext cx="799288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en-US" sz="2400" b="1" dirty="0"/>
              <a:t>RISC Pipelines</a:t>
            </a:r>
          </a:p>
          <a:p>
            <a:pPr marL="342900" indent="-342900">
              <a:buFont typeface="Arial" panose="020B0604020202020204" pitchFamily="34" charset="0"/>
              <a:buChar char="•"/>
            </a:pPr>
            <a:r>
              <a:rPr lang="en-US" altLang="en-US" sz="2400" dirty="0"/>
              <a:t>A RISC processor pipeline operates in much the same way, although the stages in the pipeline are different. While different processors have different numbers of steps, they are basically variations of these five, used in the MIPS R3000 processor: </a:t>
            </a:r>
          </a:p>
          <a:p>
            <a:pPr lvl="1"/>
            <a:r>
              <a:rPr lang="en-US" altLang="en-US" sz="2400" dirty="0"/>
              <a:t>- fetch instructions from memory </a:t>
            </a:r>
          </a:p>
          <a:p>
            <a:pPr lvl="1"/>
            <a:r>
              <a:rPr lang="en-US" altLang="en-US" sz="2400" dirty="0"/>
              <a:t>- read registers and decode the instruction </a:t>
            </a:r>
          </a:p>
          <a:p>
            <a:pPr lvl="1"/>
            <a:r>
              <a:rPr lang="en-US" altLang="en-US" sz="2400" dirty="0"/>
              <a:t>- execute the instruction or calculate an address </a:t>
            </a:r>
          </a:p>
          <a:p>
            <a:pPr lvl="1"/>
            <a:r>
              <a:rPr lang="en-US" altLang="en-US" sz="2400" dirty="0"/>
              <a:t>- access an operand in data memory </a:t>
            </a:r>
          </a:p>
          <a:p>
            <a:pPr lvl="1"/>
            <a:r>
              <a:rPr lang="en-US" altLang="en-US" sz="2400" dirty="0"/>
              <a:t>- write the result into a register </a:t>
            </a:r>
          </a:p>
          <a:p>
            <a:endParaRPr lang="en-US" altLang="en-US" dirty="0"/>
          </a:p>
        </p:txBody>
      </p:sp>
    </p:spTree>
    <p:extLst>
      <p:ext uri="{BB962C8B-B14F-4D97-AF65-F5344CB8AC3E}">
        <p14:creationId xmlns:p14="http://schemas.microsoft.com/office/powerpoint/2010/main" val="3336981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a:t>RISC Pipelining</a:t>
            </a:r>
          </a:p>
        </p:txBody>
      </p:sp>
      <p:sp>
        <p:nvSpPr>
          <p:cNvPr id="39939" name="Rectangle 3"/>
          <p:cNvSpPr>
            <a:spLocks noGrp="1" noChangeArrowheads="1"/>
          </p:cNvSpPr>
          <p:nvPr>
            <p:ph type="body" idx="1"/>
          </p:nvPr>
        </p:nvSpPr>
        <p:spPr/>
        <p:txBody>
          <a:bodyPr>
            <a:normAutofit fontScale="92500" lnSpcReduction="20000"/>
          </a:bodyPr>
          <a:lstStyle/>
          <a:p>
            <a:r>
              <a:rPr lang="en-GB" altLang="en-US"/>
              <a:t>Most instructions are register to register</a:t>
            </a:r>
          </a:p>
          <a:p>
            <a:r>
              <a:rPr lang="en-GB" altLang="en-US"/>
              <a:t>Most instructions: have two phases of execution</a:t>
            </a:r>
          </a:p>
          <a:p>
            <a:pPr lvl="1"/>
            <a:r>
              <a:rPr lang="en-GB" altLang="en-US"/>
              <a:t>I: Instruction fetch</a:t>
            </a:r>
          </a:p>
          <a:p>
            <a:pPr lvl="1"/>
            <a:r>
              <a:rPr lang="en-GB" altLang="en-US"/>
              <a:t>E: Execute</a:t>
            </a:r>
          </a:p>
          <a:p>
            <a:pPr lvl="2"/>
            <a:r>
              <a:rPr lang="en-GB" altLang="en-US"/>
              <a:t>ALU operation with register input and output</a:t>
            </a:r>
          </a:p>
          <a:p>
            <a:r>
              <a:rPr lang="en-GB" altLang="en-US"/>
              <a:t>For load and store instuctions</a:t>
            </a:r>
          </a:p>
          <a:p>
            <a:pPr lvl="1"/>
            <a:r>
              <a:rPr lang="en-GB" altLang="en-US"/>
              <a:t>I: Instruction fetch</a:t>
            </a:r>
          </a:p>
          <a:p>
            <a:pPr lvl="1"/>
            <a:r>
              <a:rPr lang="en-GB" altLang="en-US"/>
              <a:t>E: Execute</a:t>
            </a:r>
          </a:p>
          <a:p>
            <a:pPr lvl="2"/>
            <a:r>
              <a:rPr lang="en-GB" altLang="en-US"/>
              <a:t>Calculate memory address</a:t>
            </a:r>
          </a:p>
          <a:p>
            <a:pPr lvl="1"/>
            <a:r>
              <a:rPr lang="en-GB" altLang="en-US"/>
              <a:t>D: Memory</a:t>
            </a:r>
          </a:p>
          <a:p>
            <a:pPr lvl="2"/>
            <a:r>
              <a:rPr lang="en-GB" altLang="en-US"/>
              <a:t>Register to memory or memory to register operation</a:t>
            </a:r>
          </a:p>
        </p:txBody>
      </p:sp>
    </p:spTree>
    <p:extLst>
      <p:ext uri="{BB962C8B-B14F-4D97-AF65-F5344CB8AC3E}">
        <p14:creationId xmlns:p14="http://schemas.microsoft.com/office/powerpoint/2010/main" val="2689341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a:t>Effects of Pipelining</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b="5638"/>
          <a:stretch>
            <a:fillRect/>
          </a:stretch>
        </p:blipFill>
        <p:spPr bwMode="auto">
          <a:xfrm>
            <a:off x="1907704" y="1552375"/>
            <a:ext cx="7056784" cy="5274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196" y="3501008"/>
            <a:ext cx="4572000" cy="523220"/>
          </a:xfrm>
          <a:prstGeom prst="rect">
            <a:avLst/>
          </a:prstGeom>
        </p:spPr>
        <p:txBody>
          <a:bodyPr>
            <a:spAutoFit/>
          </a:bodyPr>
          <a:lstStyle/>
          <a:p>
            <a:r>
              <a:rPr lang="en-GB" sz="1400" dirty="0">
                <a:solidFill>
                  <a:srgbClr val="C00000"/>
                </a:solidFill>
                <a:latin typeface="Arial" panose="020B0604020202020204" pitchFamily="34" charset="0"/>
              </a:rPr>
              <a:t>NOOP: instruction consists of an operation code and no operands, a blank in effect to keep the pipeline full</a:t>
            </a:r>
            <a:endParaRPr lang="en-GB" sz="1400" dirty="0">
              <a:solidFill>
                <a:srgbClr val="C00000"/>
              </a:solidFill>
            </a:endParaRPr>
          </a:p>
        </p:txBody>
      </p:sp>
    </p:spTree>
    <p:extLst>
      <p:ext uri="{BB962C8B-B14F-4D97-AF65-F5344CB8AC3E}">
        <p14:creationId xmlns:p14="http://schemas.microsoft.com/office/powerpoint/2010/main" val="304231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a:t>Optimization of Pipelining</a:t>
            </a:r>
          </a:p>
        </p:txBody>
      </p:sp>
      <p:sp>
        <p:nvSpPr>
          <p:cNvPr id="41987" name="Rectangle 3"/>
          <p:cNvSpPr>
            <a:spLocks noGrp="1" noChangeArrowheads="1"/>
          </p:cNvSpPr>
          <p:nvPr>
            <p:ph type="body" idx="1"/>
          </p:nvPr>
        </p:nvSpPr>
        <p:spPr/>
        <p:txBody>
          <a:bodyPr/>
          <a:lstStyle/>
          <a:p>
            <a:r>
              <a:rPr lang="en-GB" altLang="en-US"/>
              <a:t>Delayed branch</a:t>
            </a:r>
          </a:p>
          <a:p>
            <a:pPr lvl="1"/>
            <a:r>
              <a:rPr lang="en-GB" altLang="en-US"/>
              <a:t>Does not take effect until after execution of following instruction</a:t>
            </a:r>
          </a:p>
          <a:p>
            <a:pPr lvl="1"/>
            <a:r>
              <a:rPr lang="en-GB" altLang="en-US"/>
              <a:t>This following instruction is the delay slot</a:t>
            </a:r>
          </a:p>
          <a:p>
            <a:pPr lvl="1"/>
            <a:endParaRPr lang="en-GB" altLang="en-US"/>
          </a:p>
        </p:txBody>
      </p:sp>
    </p:spTree>
    <p:extLst>
      <p:ext uri="{BB962C8B-B14F-4D97-AF65-F5344CB8AC3E}">
        <p14:creationId xmlns:p14="http://schemas.microsoft.com/office/powerpoint/2010/main" val="197143499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t>RISC Disadvantages</a:t>
            </a:r>
          </a:p>
        </p:txBody>
      </p:sp>
      <p:sp>
        <p:nvSpPr>
          <p:cNvPr id="84995" name="Rectangle 3"/>
          <p:cNvSpPr>
            <a:spLocks noGrp="1" noChangeArrowheads="1"/>
          </p:cNvSpPr>
          <p:nvPr>
            <p:ph type="body" idx="1"/>
          </p:nvPr>
        </p:nvSpPr>
        <p:spPr/>
        <p:txBody>
          <a:bodyPr>
            <a:normAutofit/>
          </a:bodyPr>
          <a:lstStyle/>
          <a:p>
            <a:pPr>
              <a:lnSpc>
                <a:spcPct val="80000"/>
              </a:lnSpc>
            </a:pPr>
            <a:r>
              <a:rPr lang="en-US" altLang="en-US" dirty="0"/>
              <a:t>There is still considerable controversy among experts about the ultimate value of RISC architectures. Its proponents argue that RISC machines are both cheaper and faster, and are therefore the machines of the future.</a:t>
            </a:r>
          </a:p>
          <a:p>
            <a:pPr>
              <a:lnSpc>
                <a:spcPct val="80000"/>
              </a:lnSpc>
            </a:pPr>
            <a:r>
              <a:rPr lang="en-US" altLang="en-US" dirty="0"/>
              <a:t>However, by making the hardware simpler, RISC architectures put a greater burden on the software. Is this worth the trouble because conventional microprocessors are becoming increasingly fast and cheap anyway?</a:t>
            </a:r>
          </a:p>
        </p:txBody>
      </p:sp>
    </p:spTree>
    <p:extLst>
      <p:ext uri="{BB962C8B-B14F-4D97-AF65-F5344CB8AC3E}">
        <p14:creationId xmlns:p14="http://schemas.microsoft.com/office/powerpoint/2010/main" val="2185199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RISC vs. CISC: A Simple Code Example</a:t>
            </a:r>
          </a:p>
        </p:txBody>
      </p:sp>
      <p:sp>
        <p:nvSpPr>
          <p:cNvPr id="3" name="Content Placeholder 2"/>
          <p:cNvSpPr>
            <a:spLocks noGrp="1"/>
          </p:cNvSpPr>
          <p:nvPr>
            <p:ph idx="1"/>
          </p:nvPr>
        </p:nvSpPr>
        <p:spPr/>
        <p:txBody>
          <a:bodyPr>
            <a:normAutofit fontScale="62500" lnSpcReduction="20000"/>
          </a:bodyPr>
          <a:lstStyle/>
          <a:p>
            <a:pPr fontAlgn="base"/>
            <a:r>
              <a:rPr lang="en-GB" dirty="0"/>
              <a:t>Multiplying two numbers</a:t>
            </a:r>
          </a:p>
          <a:p>
            <a:pPr lvl="1"/>
            <a:r>
              <a:rPr lang="en-GB" dirty="0"/>
              <a:t>A = A x B (multiply the contents of A and B and place in A</a:t>
            </a:r>
          </a:p>
          <a:p>
            <a:r>
              <a:rPr lang="en-GB" dirty="0"/>
              <a:t>The CISC Approach </a:t>
            </a:r>
          </a:p>
          <a:p>
            <a:pPr lvl="1"/>
            <a:r>
              <a:rPr lang="en-GB" dirty="0"/>
              <a:t>The primary goal of CISC architecture is to complete a task in as few lines of assembly as possible. This is achieved by building processor hardware that is capable of understanding and executing a series of operations, this is where our CISC architecture introduced .</a:t>
            </a:r>
          </a:p>
          <a:p>
            <a:r>
              <a:rPr lang="en-GB" dirty="0"/>
              <a:t>CISC processor MULT instruction </a:t>
            </a:r>
          </a:p>
          <a:p>
            <a:r>
              <a:rPr lang="en-GB" dirty="0"/>
              <a:t>When executed, this instruction</a:t>
            </a:r>
          </a:p>
          <a:p>
            <a:pPr lvl="1"/>
            <a:r>
              <a:rPr lang="en-GB" dirty="0"/>
              <a:t>1.	Loads the two values (A, B) into separate registers (CX, DX)</a:t>
            </a:r>
          </a:p>
          <a:p>
            <a:pPr lvl="1"/>
            <a:r>
              <a:rPr lang="en-GB" dirty="0"/>
              <a:t>2.	Multiplies the operands in the execution unit</a:t>
            </a:r>
          </a:p>
          <a:p>
            <a:pPr lvl="1"/>
            <a:r>
              <a:rPr lang="en-GB" dirty="0"/>
              <a:t>3.	Stores the product in the appropriate register.</a:t>
            </a:r>
          </a:p>
          <a:p>
            <a:r>
              <a:rPr lang="en-GB" dirty="0"/>
              <a:t>Thus, the entire task of multiplying two numbers can be completed with one instruction:</a:t>
            </a:r>
          </a:p>
          <a:p>
            <a:r>
              <a:rPr lang="en-GB" dirty="0"/>
              <a:t>CISC instruction:      MULT A,B</a:t>
            </a:r>
          </a:p>
          <a:p>
            <a:endParaRPr lang="en-GB" dirty="0"/>
          </a:p>
        </p:txBody>
      </p:sp>
    </p:spTree>
    <p:extLst>
      <p:ext uri="{BB962C8B-B14F-4D97-AF65-F5344CB8AC3E}">
        <p14:creationId xmlns:p14="http://schemas.microsoft.com/office/powerpoint/2010/main" val="2715304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CISC MULT Instruction</a:t>
            </a:r>
          </a:p>
        </p:txBody>
      </p:sp>
      <p:sp>
        <p:nvSpPr>
          <p:cNvPr id="3" name="Content Placeholder 2"/>
          <p:cNvSpPr>
            <a:spLocks noGrp="1"/>
          </p:cNvSpPr>
          <p:nvPr>
            <p:ph idx="1"/>
          </p:nvPr>
        </p:nvSpPr>
        <p:spPr/>
        <p:txBody>
          <a:bodyPr>
            <a:normAutofit fontScale="85000" lnSpcReduction="10000"/>
          </a:bodyPr>
          <a:lstStyle/>
          <a:p>
            <a:pPr fontAlgn="base"/>
            <a:r>
              <a:rPr lang="en-GB" dirty="0"/>
              <a:t>MULT is a “complex instruction.” </a:t>
            </a:r>
          </a:p>
          <a:p>
            <a:pPr fontAlgn="base"/>
            <a:r>
              <a:rPr lang="en-GB" dirty="0"/>
              <a:t>It operates directly on the computer’s RAM memory </a:t>
            </a:r>
          </a:p>
          <a:p>
            <a:pPr fontAlgn="base"/>
            <a:r>
              <a:rPr lang="en-GB" dirty="0"/>
              <a:t>Does not require the programmer to explicitly programme any load or store instructions </a:t>
            </a:r>
          </a:p>
          <a:p>
            <a:pPr fontAlgn="base"/>
            <a:r>
              <a:rPr lang="en-GB" dirty="0"/>
              <a:t>Advantage-</a:t>
            </a:r>
          </a:p>
          <a:p>
            <a:pPr lvl="1" fontAlgn="base"/>
            <a:r>
              <a:rPr lang="en-GB" dirty="0"/>
              <a:t>Compiler has to do very little work to translate a high-level language statement into assembly</a:t>
            </a:r>
          </a:p>
          <a:p>
            <a:pPr lvl="1" fontAlgn="base"/>
            <a:r>
              <a:rPr lang="en-GB" dirty="0"/>
              <a:t>Length of the code is relatively short</a:t>
            </a:r>
          </a:p>
          <a:p>
            <a:pPr lvl="1" fontAlgn="base"/>
            <a:r>
              <a:rPr lang="en-GB" dirty="0"/>
              <a:t>Very little RAM is required to store instructions</a:t>
            </a:r>
          </a:p>
          <a:p>
            <a:pPr lvl="1"/>
            <a:r>
              <a:rPr lang="en-GB" dirty="0"/>
              <a:t>The emphasis is put on building complex instructions directly into the hardware</a:t>
            </a:r>
          </a:p>
        </p:txBody>
      </p:sp>
    </p:spTree>
    <p:extLst>
      <p:ext uri="{BB962C8B-B14F-4D97-AF65-F5344CB8AC3E}">
        <p14:creationId xmlns:p14="http://schemas.microsoft.com/office/powerpoint/2010/main" val="1569570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RISC Approach</a:t>
            </a:r>
          </a:p>
        </p:txBody>
      </p:sp>
      <p:sp>
        <p:nvSpPr>
          <p:cNvPr id="3" name="Content Placeholder 2"/>
          <p:cNvSpPr>
            <a:spLocks noGrp="1"/>
          </p:cNvSpPr>
          <p:nvPr>
            <p:ph idx="1"/>
          </p:nvPr>
        </p:nvSpPr>
        <p:spPr/>
        <p:txBody>
          <a:bodyPr>
            <a:normAutofit lnSpcReduction="10000"/>
          </a:bodyPr>
          <a:lstStyle/>
          <a:p>
            <a:pPr fontAlgn="base"/>
            <a:r>
              <a:rPr lang="en-GB" dirty="0"/>
              <a:t>RISC processors only use simple instructions that can be executed in one clock cycle. </a:t>
            </a:r>
          </a:p>
          <a:p>
            <a:pPr fontAlgn="base"/>
            <a:r>
              <a:rPr lang="en-GB" dirty="0"/>
              <a:t>The “MULT” command described above could be divided into three separate commands:</a:t>
            </a:r>
          </a:p>
          <a:p>
            <a:pPr lvl="0" fontAlgn="base"/>
            <a:r>
              <a:rPr lang="en-GB" dirty="0"/>
              <a:t>LOAD which moves data from RAM to a register</a:t>
            </a:r>
          </a:p>
          <a:p>
            <a:pPr lvl="0" fontAlgn="base"/>
            <a:r>
              <a:rPr lang="en-GB" dirty="0"/>
              <a:t>PROD multiplies the two operands in the registers</a:t>
            </a:r>
          </a:p>
          <a:p>
            <a:pPr lvl="0" fontAlgn="base"/>
            <a:r>
              <a:rPr lang="en-GB" dirty="0"/>
              <a:t>STORE moves data from a register to RAM</a:t>
            </a:r>
          </a:p>
          <a:p>
            <a:endParaRPr lang="en-GB" dirty="0"/>
          </a:p>
        </p:txBody>
      </p:sp>
    </p:spTree>
    <p:extLst>
      <p:ext uri="{BB962C8B-B14F-4D97-AF65-F5344CB8AC3E}">
        <p14:creationId xmlns:p14="http://schemas.microsoft.com/office/powerpoint/2010/main" val="1000176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RISC Example</a:t>
            </a:r>
          </a:p>
        </p:txBody>
      </p:sp>
      <p:sp>
        <p:nvSpPr>
          <p:cNvPr id="3" name="Content Placeholder 2"/>
          <p:cNvSpPr>
            <a:spLocks noGrp="1"/>
          </p:cNvSpPr>
          <p:nvPr>
            <p:ph idx="1"/>
          </p:nvPr>
        </p:nvSpPr>
        <p:spPr/>
        <p:txBody>
          <a:bodyPr>
            <a:normAutofit/>
          </a:bodyPr>
          <a:lstStyle/>
          <a:p>
            <a:pPr fontAlgn="base"/>
            <a:r>
              <a:rPr lang="en-GB" dirty="0"/>
              <a:t>In order to perform the exact series of steps described in the CISC approach, a programmer would need to code four lines of assembly:</a:t>
            </a:r>
          </a:p>
          <a:p>
            <a:pPr fontAlgn="base"/>
            <a:r>
              <a:rPr lang="en-GB" dirty="0"/>
              <a:t>LOAD R1, A         </a:t>
            </a:r>
          </a:p>
          <a:p>
            <a:pPr fontAlgn="base"/>
            <a:r>
              <a:rPr lang="en-GB" dirty="0"/>
              <a:t>LOAD R2,B          </a:t>
            </a:r>
          </a:p>
          <a:p>
            <a:pPr fontAlgn="base"/>
            <a:r>
              <a:rPr lang="en-GB" dirty="0"/>
              <a:t>PROD A, B           </a:t>
            </a:r>
          </a:p>
          <a:p>
            <a:pPr fontAlgn="base"/>
            <a:r>
              <a:rPr lang="en-GB" dirty="0"/>
              <a:t>STORE R3, A       </a:t>
            </a:r>
          </a:p>
        </p:txBody>
      </p:sp>
      <p:sp>
        <p:nvSpPr>
          <p:cNvPr id="4" name="TextBox 3"/>
          <p:cNvSpPr txBox="1"/>
          <p:nvPr/>
        </p:nvSpPr>
        <p:spPr>
          <a:xfrm>
            <a:off x="3923928" y="3429000"/>
            <a:ext cx="4536504" cy="2308324"/>
          </a:xfrm>
          <a:prstGeom prst="rect">
            <a:avLst/>
          </a:prstGeom>
          <a:noFill/>
        </p:spPr>
        <p:txBody>
          <a:bodyPr wrap="square" rtlCol="0">
            <a:spAutoFit/>
          </a:bodyPr>
          <a:lstStyle/>
          <a:p>
            <a:pPr marL="285750" indent="-285750">
              <a:buFont typeface="Arial" panose="020B0604020202020204" pitchFamily="34" charset="0"/>
              <a:buChar char="•"/>
            </a:pPr>
            <a:r>
              <a:rPr lang="en-GB" sz="2400" b="1" dirty="0">
                <a:solidFill>
                  <a:srgbClr val="FF0000"/>
                </a:solidFill>
              </a:rPr>
              <a:t>They require no decoding</a:t>
            </a:r>
          </a:p>
          <a:p>
            <a:pPr marL="285750" indent="-285750">
              <a:buFont typeface="Arial" panose="020B0604020202020204" pitchFamily="34" charset="0"/>
              <a:buChar char="•"/>
            </a:pPr>
            <a:r>
              <a:rPr lang="en-GB" sz="2400" b="1" dirty="0">
                <a:solidFill>
                  <a:srgbClr val="FF0000"/>
                </a:solidFill>
              </a:rPr>
              <a:t>Minimum control</a:t>
            </a:r>
          </a:p>
          <a:p>
            <a:pPr marL="285750" indent="-285750">
              <a:buFont typeface="Arial" panose="020B0604020202020204" pitchFamily="34" charset="0"/>
              <a:buChar char="•"/>
            </a:pPr>
            <a:r>
              <a:rPr lang="en-GB" sz="2400" b="1" dirty="0">
                <a:solidFill>
                  <a:srgbClr val="FF0000"/>
                </a:solidFill>
              </a:rPr>
              <a:t>They can be fed into pipelines IF there are no data dependencies</a:t>
            </a:r>
          </a:p>
          <a:p>
            <a:pPr marL="285750" indent="-285750">
              <a:buFont typeface="Arial" panose="020B0604020202020204" pitchFamily="34" charset="0"/>
              <a:buChar char="•"/>
            </a:pPr>
            <a:r>
              <a:rPr lang="en-GB" sz="2400" b="1" dirty="0">
                <a:solidFill>
                  <a:srgbClr val="FF0000"/>
                </a:solidFill>
              </a:rPr>
              <a:t>Can be executed in parallel pipelines </a:t>
            </a:r>
          </a:p>
        </p:txBody>
      </p:sp>
    </p:spTree>
    <p:extLst>
      <p:ext uri="{BB962C8B-B14F-4D97-AF65-F5344CB8AC3E}">
        <p14:creationId xmlns:p14="http://schemas.microsoft.com/office/powerpoint/2010/main" val="113489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a:t>What is CISC?</a:t>
            </a:r>
          </a:p>
        </p:txBody>
      </p:sp>
      <p:sp>
        <p:nvSpPr>
          <p:cNvPr id="87043" name="Rectangle 3"/>
          <p:cNvSpPr>
            <a:spLocks noGrp="1" noChangeArrowheads="1"/>
          </p:cNvSpPr>
          <p:nvPr>
            <p:ph type="body" idx="1"/>
          </p:nvPr>
        </p:nvSpPr>
        <p:spPr>
          <a:xfrm>
            <a:off x="457200" y="1844824"/>
            <a:ext cx="8229600" cy="4525963"/>
          </a:xfrm>
        </p:spPr>
        <p:txBody>
          <a:bodyPr>
            <a:noAutofit/>
          </a:bodyPr>
          <a:lstStyle/>
          <a:p>
            <a:pPr>
              <a:lnSpc>
                <a:spcPct val="90000"/>
              </a:lnSpc>
            </a:pPr>
            <a:r>
              <a:rPr lang="en-US" altLang="en-US" sz="2000" dirty="0"/>
              <a:t>CISC is an acronym for Complex Instruction Set Computer and are chips that are easy to program and which make efficient use of memory. Since the earliest machines were programmed in assembly language and memory was slow and expensive, the CISC philosophy made sense, and was commonly implemented in such large computers as the PDP-11 and the </a:t>
            </a:r>
            <a:r>
              <a:rPr lang="en-US" altLang="en-US" sz="2000" dirty="0" err="1"/>
              <a:t>DECsystem</a:t>
            </a:r>
            <a:r>
              <a:rPr lang="en-US" altLang="en-US" sz="2000" dirty="0"/>
              <a:t> 10 and 20 machines. </a:t>
            </a:r>
          </a:p>
          <a:p>
            <a:pPr>
              <a:lnSpc>
                <a:spcPct val="90000"/>
              </a:lnSpc>
            </a:pPr>
            <a:r>
              <a:rPr lang="en-US" altLang="en-US" sz="2000" dirty="0"/>
              <a:t>Most common microprocessor designs such as the Intel x86 and Motorola 68K series followed the CISC philosophy.</a:t>
            </a:r>
          </a:p>
          <a:p>
            <a:pPr>
              <a:lnSpc>
                <a:spcPct val="90000"/>
              </a:lnSpc>
            </a:pPr>
            <a:r>
              <a:rPr lang="en-US" altLang="en-US" sz="2000" dirty="0"/>
              <a:t>But recent changes in software and hardware technology have forced a re-examination of CISC and many modern CISC processors are hybrids, implementing many RISC principles.</a:t>
            </a:r>
          </a:p>
          <a:p>
            <a:pPr>
              <a:lnSpc>
                <a:spcPct val="90000"/>
              </a:lnSpc>
            </a:pPr>
            <a:r>
              <a:rPr lang="en-US" altLang="zh-CN" sz="2000" dirty="0">
                <a:ea typeface="SimSun" panose="02010600030101010101" pitchFamily="2" charset="-122"/>
              </a:rPr>
              <a:t>CISC was developed to make compiler development simpler. It shifts most of the burden of generating machine instructions to the processor. For example, instead of having to make a compiler write long machine instructions to calculate a square-root, a CISC processor would have a built-in ability to do this. </a:t>
            </a:r>
            <a:endParaRPr lang="en-US" altLang="en-US" sz="2000" dirty="0"/>
          </a:p>
        </p:txBody>
      </p:sp>
    </p:spTree>
    <p:extLst>
      <p:ext uri="{BB962C8B-B14F-4D97-AF65-F5344CB8AC3E}">
        <p14:creationId xmlns:p14="http://schemas.microsoft.com/office/powerpoint/2010/main" val="106531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RISC Execution </a:t>
            </a:r>
          </a:p>
        </p:txBody>
      </p:sp>
      <p:sp>
        <p:nvSpPr>
          <p:cNvPr id="3" name="Content Placeholder 2"/>
          <p:cNvSpPr>
            <a:spLocks noGrp="1"/>
          </p:cNvSpPr>
          <p:nvPr>
            <p:ph idx="1"/>
          </p:nvPr>
        </p:nvSpPr>
        <p:spPr>
          <a:xfrm>
            <a:off x="457200" y="1772816"/>
            <a:ext cx="8229600" cy="4525963"/>
          </a:xfrm>
        </p:spPr>
        <p:txBody>
          <a:bodyPr>
            <a:normAutofit fontScale="70000" lnSpcReduction="20000"/>
          </a:bodyPr>
          <a:lstStyle/>
          <a:p>
            <a:pPr fontAlgn="base"/>
            <a:r>
              <a:rPr lang="en-GB" dirty="0"/>
              <a:t>At first, this may seem like a much less efficient way of completing the operation. </a:t>
            </a:r>
          </a:p>
          <a:p>
            <a:pPr lvl="1" fontAlgn="base"/>
            <a:r>
              <a:rPr lang="en-GB" dirty="0"/>
              <a:t>Because there are more lines of code, more RAM is needed to store the assembly level instructions. </a:t>
            </a:r>
          </a:p>
          <a:p>
            <a:pPr lvl="1" fontAlgn="base"/>
            <a:r>
              <a:rPr lang="en-GB" dirty="0"/>
              <a:t>The compiler must also perform more work to convert a high-level language statement into code of this form.</a:t>
            </a:r>
          </a:p>
          <a:p>
            <a:pPr lvl="0" fontAlgn="base"/>
            <a:r>
              <a:rPr lang="en-GB" dirty="0"/>
              <a:t>Each instruction requires only one clock cycle to execute, the entire program will execute in approximately the same amount of time as the multi-cycle “MULT” command.</a:t>
            </a:r>
          </a:p>
          <a:p>
            <a:pPr lvl="0" fontAlgn="base"/>
            <a:r>
              <a:rPr lang="en-GB" dirty="0"/>
              <a:t>These RISC “reduced instructions” require less transistors of hardware space than the complex instructions, leaving more room for general purpose registers. Because all of the instructions execute in a uniform amount of time (i.e. one clock)</a:t>
            </a:r>
          </a:p>
          <a:p>
            <a:pPr lvl="0" fontAlgn="base"/>
            <a:r>
              <a:rPr lang="en-GB" dirty="0"/>
              <a:t>Pipelining is possible.</a:t>
            </a:r>
          </a:p>
          <a:p>
            <a:endParaRPr lang="en-GB" dirty="0"/>
          </a:p>
        </p:txBody>
      </p:sp>
    </p:spTree>
    <p:extLst>
      <p:ext uri="{BB962C8B-B14F-4D97-AF65-F5344CB8AC3E}">
        <p14:creationId xmlns:p14="http://schemas.microsoft.com/office/powerpoint/2010/main" val="2085915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RISC Efficiency</a:t>
            </a:r>
          </a:p>
        </p:txBody>
      </p:sp>
      <p:sp>
        <p:nvSpPr>
          <p:cNvPr id="3" name="Content Placeholder 2"/>
          <p:cNvSpPr>
            <a:spLocks noGrp="1"/>
          </p:cNvSpPr>
          <p:nvPr>
            <p:ph idx="1"/>
          </p:nvPr>
        </p:nvSpPr>
        <p:spPr/>
        <p:txBody>
          <a:bodyPr>
            <a:normAutofit fontScale="92500" lnSpcReduction="20000"/>
          </a:bodyPr>
          <a:lstStyle/>
          <a:p>
            <a:pPr fontAlgn="base"/>
            <a:r>
              <a:rPr lang="en-GB" dirty="0"/>
              <a:t>LOAD/STORE mechanism</a:t>
            </a:r>
          </a:p>
          <a:p>
            <a:pPr fontAlgn="base"/>
            <a:r>
              <a:rPr lang="en-GB" dirty="0"/>
              <a:t>Separating the LOAD and STORE instructions actually reduces the amount of work that the computer must perform. </a:t>
            </a:r>
          </a:p>
          <a:p>
            <a:pPr fontAlgn="base"/>
            <a:r>
              <a:rPr lang="en-GB" dirty="0"/>
              <a:t>After a CISC-style MULT command is executed, the processor automatically erases the registers. </a:t>
            </a:r>
          </a:p>
          <a:p>
            <a:pPr lvl="1" fontAlgn="base"/>
            <a:r>
              <a:rPr lang="en-GB" dirty="0"/>
              <a:t>If one of the operands needs to be used for another computation, the processor must re-load the data from the RAM into register. </a:t>
            </a:r>
          </a:p>
          <a:p>
            <a:pPr fontAlgn="base"/>
            <a:r>
              <a:rPr lang="en-GB" dirty="0"/>
              <a:t>In RISC processors, the operand will remain in the register until another value is loaded in its place.</a:t>
            </a:r>
            <a:r>
              <a:rPr lang="en-US" dirty="0"/>
              <a:t> </a:t>
            </a:r>
            <a:endParaRPr lang="en-GB" dirty="0"/>
          </a:p>
          <a:p>
            <a:endParaRPr lang="en-GB" dirty="0"/>
          </a:p>
        </p:txBody>
      </p:sp>
    </p:spTree>
    <p:extLst>
      <p:ext uri="{BB962C8B-B14F-4D97-AF65-F5344CB8AC3E}">
        <p14:creationId xmlns:p14="http://schemas.microsoft.com/office/powerpoint/2010/main" val="1542748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26244" y="116632"/>
            <a:ext cx="8229600" cy="1371600"/>
          </a:xfrm>
        </p:spPr>
        <p:txBody>
          <a:bodyPr/>
          <a:lstStyle/>
          <a:p>
            <a:r>
              <a:rPr lang="en-US" altLang="en-US" dirty="0"/>
              <a:t>CISC versus RISC</a:t>
            </a:r>
          </a:p>
        </p:txBody>
      </p:sp>
      <p:graphicFrame>
        <p:nvGraphicFramePr>
          <p:cNvPr id="99331" name="Group 3"/>
          <p:cNvGraphicFramePr>
            <a:graphicFrameLocks noGrp="1"/>
          </p:cNvGraphicFramePr>
          <p:nvPr>
            <p:ph sz="half" idx="2"/>
            <p:extLst>
              <p:ext uri="{D42A27DB-BD31-4B8C-83A1-F6EECF244321}">
                <p14:modId xmlns:p14="http://schemas.microsoft.com/office/powerpoint/2010/main" val="53663369"/>
              </p:ext>
            </p:extLst>
          </p:nvPr>
        </p:nvGraphicFramePr>
        <p:xfrm>
          <a:off x="395288" y="1981200"/>
          <a:ext cx="8291512" cy="3913189"/>
        </p:xfrm>
        <a:graphic>
          <a:graphicData uri="http://schemas.openxmlformats.org/drawingml/2006/table">
            <a:tbl>
              <a:tblPr/>
              <a:tblGrid>
                <a:gridCol w="3888680">
                  <a:extLst>
                    <a:ext uri="{9D8B030D-6E8A-4147-A177-3AD203B41FA5}">
                      <a16:colId xmlns:a16="http://schemas.microsoft.com/office/drawing/2014/main" val="20000"/>
                    </a:ext>
                  </a:extLst>
                </a:gridCol>
                <a:gridCol w="4402832">
                  <a:extLst>
                    <a:ext uri="{9D8B030D-6E8A-4147-A177-3AD203B41FA5}">
                      <a16:colId xmlns:a16="http://schemas.microsoft.com/office/drawing/2014/main" val="20001"/>
                    </a:ext>
                  </a:extLst>
                </a:gridCol>
              </a:tblGrid>
              <a:tr h="4762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0000"/>
                          </a:solidFill>
                          <a:effectLst/>
                          <a:latin typeface="Verdana" panose="020B0604030504040204" pitchFamily="34" charset="0"/>
                        </a:rPr>
                        <a:t>CISC</a:t>
                      </a:r>
                      <a:r>
                        <a:rPr kumimoji="0" lang="en-US" altLang="en-US" sz="1800" b="0" i="0" u="none" strike="noStrike" cap="none" normalizeH="0" baseline="0">
                          <a:ln>
                            <a:noFill/>
                          </a:ln>
                          <a:solidFill>
                            <a:schemeClr val="tx1"/>
                          </a:solidFill>
                          <a:effectLst/>
                          <a:latin typeface="Arial" panose="020B0604020202020204" pitchFamily="34" charset="0"/>
                        </a:rPr>
                        <a:t> </a:t>
                      </a:r>
                    </a:p>
                  </a:txBody>
                  <a:tcPr anchor="ctr" horzOverflow="overflow">
                    <a:lnL cap="flat">
                      <a:noFill/>
                    </a:lnL>
                    <a:lnR>
                      <a:noFill/>
                    </a:lnR>
                    <a:lnT cap="flat">
                      <a:noFill/>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FF"/>
                          </a:solidFill>
                          <a:effectLst/>
                          <a:latin typeface="Verdana" panose="020B0604030504040204" pitchFamily="34" charset="0"/>
                        </a:rPr>
                        <a:t>RISC</a:t>
                      </a:r>
                      <a:r>
                        <a:rPr kumimoji="0" lang="en-US" altLang="en-US" sz="1800" b="0" i="0" u="none" strike="noStrike" cap="none" normalizeH="0" baseline="0">
                          <a:ln>
                            <a:noFill/>
                          </a:ln>
                          <a:solidFill>
                            <a:schemeClr val="tx1"/>
                          </a:solidFill>
                          <a:effectLst/>
                          <a:latin typeface="Arial" panose="020B0604020202020204" pitchFamily="34" charset="0"/>
                        </a:rPr>
                        <a:t> </a:t>
                      </a: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7783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0000"/>
                          </a:solidFill>
                          <a:effectLst/>
                          <a:latin typeface="Verdana" panose="020B0604030504040204" pitchFamily="34" charset="0"/>
                        </a:rPr>
                        <a:t>Emphasis on hardware</a:t>
                      </a:r>
                      <a:r>
                        <a:rPr kumimoji="0" lang="en-US" altLang="en-US" sz="1800" b="0" i="0" u="none" strike="noStrike" cap="none" normalizeH="0" baseline="0">
                          <a:ln>
                            <a:noFill/>
                          </a:ln>
                          <a:solidFill>
                            <a:schemeClr val="tx1"/>
                          </a:solidFill>
                          <a:effectLst/>
                          <a:latin typeface="Arial" panose="020B0604020202020204" pitchFamily="34" charset="0"/>
                        </a:rPr>
                        <a:t>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FF"/>
                          </a:solidFill>
                          <a:effectLst/>
                          <a:latin typeface="Verdana" panose="020B0604030504040204" pitchFamily="34" charset="0"/>
                        </a:rPr>
                        <a:t>Emphasis on software</a:t>
                      </a:r>
                      <a:r>
                        <a:rPr kumimoji="0" lang="en-US" altLang="en-US" sz="1800" b="0" i="0" u="none" strike="noStrike" cap="none" normalizeH="0" baseline="0">
                          <a:ln>
                            <a:noFill/>
                          </a:ln>
                          <a:solidFill>
                            <a:schemeClr val="tx1"/>
                          </a:solidFill>
                          <a:effectLst/>
                          <a:latin typeface="Arial" panose="020B0604020202020204" pitchFamily="34" charset="0"/>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8103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0000"/>
                          </a:solidFill>
                          <a:effectLst/>
                          <a:latin typeface="Verdana" panose="020B0604030504040204" pitchFamily="34" charset="0"/>
                        </a:rPr>
                        <a:t>Includes multi-clock</a:t>
                      </a:r>
                      <a:br>
                        <a:rPr kumimoji="0" lang="en-US" altLang="en-US" sz="1800" b="0" i="0" u="none" strike="noStrike" cap="none" normalizeH="0" baseline="0">
                          <a:ln>
                            <a:noFill/>
                          </a:ln>
                          <a:solidFill>
                            <a:srgbClr val="FF0000"/>
                          </a:solidFill>
                          <a:effectLst/>
                          <a:latin typeface="Verdana" panose="020B0604030504040204" pitchFamily="34" charset="0"/>
                        </a:rPr>
                      </a:br>
                      <a:r>
                        <a:rPr kumimoji="0" lang="en-US" altLang="en-US" sz="1800" b="0" i="0" u="none" strike="noStrike" cap="none" normalizeH="0" baseline="0">
                          <a:ln>
                            <a:noFill/>
                          </a:ln>
                          <a:solidFill>
                            <a:srgbClr val="FF0000"/>
                          </a:solidFill>
                          <a:effectLst/>
                          <a:latin typeface="Verdana" panose="020B0604030504040204" pitchFamily="34" charset="0"/>
                        </a:rPr>
                        <a:t>complex instructions</a:t>
                      </a:r>
                      <a:r>
                        <a:rPr kumimoji="0" lang="en-US" altLang="en-US" sz="1800" b="0" i="0" u="none" strike="noStrike" cap="none" normalizeH="0" baseline="0">
                          <a:ln>
                            <a:noFill/>
                          </a:ln>
                          <a:solidFill>
                            <a:schemeClr val="tx1"/>
                          </a:solidFill>
                          <a:effectLst/>
                          <a:latin typeface="Arial" panose="020B0604020202020204" pitchFamily="34" charset="0"/>
                        </a:rPr>
                        <a:t>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FF"/>
                          </a:solidFill>
                          <a:effectLst/>
                          <a:latin typeface="Verdana" panose="020B0604030504040204" pitchFamily="34" charset="0"/>
                        </a:rPr>
                        <a:t>Single-clock,</a:t>
                      </a:r>
                      <a:br>
                        <a:rPr kumimoji="0" lang="en-US" altLang="en-US" sz="1800" b="0" i="0" u="none" strike="noStrike" cap="none" normalizeH="0" baseline="0">
                          <a:ln>
                            <a:noFill/>
                          </a:ln>
                          <a:solidFill>
                            <a:srgbClr val="0000FF"/>
                          </a:solidFill>
                          <a:effectLst/>
                          <a:latin typeface="Verdana" panose="020B0604030504040204" pitchFamily="34" charset="0"/>
                        </a:rPr>
                      </a:br>
                      <a:r>
                        <a:rPr kumimoji="0" lang="en-US" altLang="en-US" sz="1800" b="0" i="0" u="none" strike="noStrike" cap="none" normalizeH="0" baseline="0">
                          <a:ln>
                            <a:noFill/>
                          </a:ln>
                          <a:solidFill>
                            <a:srgbClr val="0000FF"/>
                          </a:solidFill>
                          <a:effectLst/>
                          <a:latin typeface="Verdana" panose="020B0604030504040204" pitchFamily="34" charset="0"/>
                        </a:rPr>
                        <a:t>reduced instruction only</a:t>
                      </a:r>
                      <a:r>
                        <a:rPr kumimoji="0" lang="en-US" altLang="en-US" sz="1800" b="0" i="0" u="none" strike="noStrike" cap="none" normalizeH="0" baseline="0">
                          <a:ln>
                            <a:noFill/>
                          </a:ln>
                          <a:solidFill>
                            <a:schemeClr val="tx1"/>
                          </a:solidFill>
                          <a:effectLst/>
                          <a:latin typeface="Arial" panose="020B0604020202020204" pitchFamily="34" charset="0"/>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8741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0000"/>
                          </a:solidFill>
                          <a:effectLst/>
                          <a:latin typeface="Verdana" panose="020B0604030504040204" pitchFamily="34" charset="0"/>
                        </a:rPr>
                        <a:t>Memory-to-memory:</a:t>
                      </a:r>
                      <a:br>
                        <a:rPr kumimoji="0" lang="en-US" altLang="en-US" sz="1800" b="0" i="0" u="none" strike="noStrike" cap="none" normalizeH="0" baseline="0">
                          <a:ln>
                            <a:noFill/>
                          </a:ln>
                          <a:solidFill>
                            <a:srgbClr val="FF0000"/>
                          </a:solidFill>
                          <a:effectLst/>
                          <a:latin typeface="Verdana" panose="020B0604030504040204" pitchFamily="34" charset="0"/>
                        </a:rPr>
                      </a:br>
                      <a:r>
                        <a:rPr kumimoji="0" lang="en-US" altLang="en-US" sz="1800" b="0" i="0" u="none" strike="noStrike" cap="none" normalizeH="0" baseline="0">
                          <a:ln>
                            <a:noFill/>
                          </a:ln>
                          <a:solidFill>
                            <a:srgbClr val="FF0000"/>
                          </a:solidFill>
                          <a:effectLst/>
                          <a:latin typeface="Verdana" panose="020B0604030504040204" pitchFamily="34" charset="0"/>
                        </a:rPr>
                        <a:t>"LOAD" and "STORE"</a:t>
                      </a:r>
                      <a:br>
                        <a:rPr kumimoji="0" lang="en-US" altLang="en-US" sz="1800" b="0" i="0" u="none" strike="noStrike" cap="none" normalizeH="0" baseline="0">
                          <a:ln>
                            <a:noFill/>
                          </a:ln>
                          <a:solidFill>
                            <a:srgbClr val="FF0000"/>
                          </a:solidFill>
                          <a:effectLst/>
                          <a:latin typeface="Verdana" panose="020B0604030504040204" pitchFamily="34" charset="0"/>
                        </a:rPr>
                      </a:br>
                      <a:r>
                        <a:rPr kumimoji="0" lang="en-US" altLang="en-US" sz="1800" b="0" i="0" u="none" strike="noStrike" cap="none" normalizeH="0" baseline="0">
                          <a:ln>
                            <a:noFill/>
                          </a:ln>
                          <a:solidFill>
                            <a:srgbClr val="FF0000"/>
                          </a:solidFill>
                          <a:effectLst/>
                          <a:latin typeface="Verdana" panose="020B0604030504040204" pitchFamily="34" charset="0"/>
                        </a:rPr>
                        <a:t>incorporated in instructions</a:t>
                      </a:r>
                      <a:r>
                        <a:rPr kumimoji="0" lang="en-US" altLang="en-US" sz="1800" b="0" i="0" u="none" strike="noStrike" cap="none" normalizeH="0" baseline="0">
                          <a:ln>
                            <a:noFill/>
                          </a:ln>
                          <a:solidFill>
                            <a:schemeClr val="tx1"/>
                          </a:solidFill>
                          <a:effectLst/>
                          <a:latin typeface="Arial" panose="020B0604020202020204" pitchFamily="34" charset="0"/>
                        </a:rPr>
                        <a:t>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FF"/>
                          </a:solidFill>
                          <a:effectLst/>
                          <a:latin typeface="Verdana" panose="020B0604030504040204" pitchFamily="34" charset="0"/>
                        </a:rPr>
                        <a:t>Register to register:</a:t>
                      </a:r>
                      <a:br>
                        <a:rPr kumimoji="0" lang="en-US" altLang="en-US" sz="1800" b="0" i="0" u="none" strike="noStrike" cap="none" normalizeH="0" baseline="0" dirty="0">
                          <a:ln>
                            <a:noFill/>
                          </a:ln>
                          <a:solidFill>
                            <a:srgbClr val="0000FF"/>
                          </a:solidFill>
                          <a:effectLst/>
                          <a:latin typeface="Verdana" panose="020B0604030504040204" pitchFamily="34" charset="0"/>
                        </a:rPr>
                      </a:br>
                      <a:r>
                        <a:rPr kumimoji="0" lang="en-US" altLang="en-US" sz="1800" b="0" i="0" u="none" strike="noStrike" cap="none" normalizeH="0" baseline="0" dirty="0">
                          <a:ln>
                            <a:noFill/>
                          </a:ln>
                          <a:solidFill>
                            <a:srgbClr val="0000FF"/>
                          </a:solidFill>
                          <a:effectLst/>
                          <a:latin typeface="Verdana" panose="020B0604030504040204" pitchFamily="34" charset="0"/>
                        </a:rPr>
                        <a:t>"LOAD" and "STORE"</a:t>
                      </a:r>
                      <a:br>
                        <a:rPr kumimoji="0" lang="en-US" altLang="en-US" sz="1800" b="0" i="0" u="none" strike="noStrike" cap="none" normalizeH="0" baseline="0" dirty="0">
                          <a:ln>
                            <a:noFill/>
                          </a:ln>
                          <a:solidFill>
                            <a:srgbClr val="0000FF"/>
                          </a:solidFill>
                          <a:effectLst/>
                          <a:latin typeface="Verdana" panose="020B0604030504040204" pitchFamily="34" charset="0"/>
                        </a:rPr>
                      </a:br>
                      <a:r>
                        <a:rPr kumimoji="0" lang="en-US" altLang="en-US" sz="1800" b="0" i="0" u="none" strike="noStrike" cap="none" normalizeH="0" baseline="0" dirty="0">
                          <a:ln>
                            <a:noFill/>
                          </a:ln>
                          <a:solidFill>
                            <a:srgbClr val="0000FF"/>
                          </a:solidFill>
                          <a:effectLst/>
                          <a:latin typeface="Verdana" panose="020B0604030504040204" pitchFamily="34" charset="0"/>
                        </a:rPr>
                        <a:t>are independent instructions</a:t>
                      </a:r>
                      <a:r>
                        <a:rPr kumimoji="0" lang="en-US" altLang="en-US" sz="1800" b="0" i="0" u="none" strike="noStrike" cap="none" normalizeH="0" baseline="0" dirty="0">
                          <a:ln>
                            <a:noFill/>
                          </a:ln>
                          <a:solidFill>
                            <a:schemeClr val="tx1"/>
                          </a:solidFill>
                          <a:effectLst/>
                          <a:latin typeface="Arial" panose="020B0604020202020204" pitchFamily="34" charset="0"/>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8103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0000"/>
                          </a:solidFill>
                          <a:effectLst/>
                          <a:latin typeface="Verdana" panose="020B0604030504040204" pitchFamily="34" charset="0"/>
                        </a:rPr>
                        <a:t>Small code sizes,</a:t>
                      </a:r>
                      <a:br>
                        <a:rPr kumimoji="0" lang="en-US" altLang="en-US" sz="1800" b="0" i="0" u="none" strike="noStrike" cap="none" normalizeH="0" baseline="0">
                          <a:ln>
                            <a:noFill/>
                          </a:ln>
                          <a:solidFill>
                            <a:srgbClr val="FF0000"/>
                          </a:solidFill>
                          <a:effectLst/>
                          <a:latin typeface="Verdana" panose="020B0604030504040204" pitchFamily="34" charset="0"/>
                        </a:rPr>
                      </a:br>
                      <a:r>
                        <a:rPr kumimoji="0" lang="en-US" altLang="en-US" sz="1800" b="0" i="0" u="none" strike="noStrike" cap="none" normalizeH="0" baseline="0">
                          <a:ln>
                            <a:noFill/>
                          </a:ln>
                          <a:solidFill>
                            <a:srgbClr val="FF0000"/>
                          </a:solidFill>
                          <a:effectLst/>
                          <a:latin typeface="Verdana" panose="020B0604030504040204" pitchFamily="34" charset="0"/>
                        </a:rPr>
                        <a:t>high cycles per second</a:t>
                      </a:r>
                      <a:r>
                        <a:rPr kumimoji="0" lang="en-US" altLang="en-US" sz="1800" b="0" i="0" u="none" strike="noStrike" cap="none" normalizeH="0" baseline="0">
                          <a:ln>
                            <a:noFill/>
                          </a:ln>
                          <a:solidFill>
                            <a:schemeClr val="tx1"/>
                          </a:solidFill>
                          <a:effectLst/>
                          <a:latin typeface="Arial" panose="020B0604020202020204" pitchFamily="34" charset="0"/>
                        </a:rPr>
                        <a:t> </a:t>
                      </a:r>
                    </a:p>
                  </a:txBody>
                  <a:tcPr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FF"/>
                          </a:solidFill>
                          <a:effectLst/>
                          <a:latin typeface="Verdana" panose="020B0604030504040204" pitchFamily="34" charset="0"/>
                        </a:rPr>
                        <a:t>Low cycles per second,</a:t>
                      </a:r>
                      <a:br>
                        <a:rPr kumimoji="0" lang="en-US" altLang="en-US" sz="1800" b="0" i="0" u="none" strike="noStrike" cap="none" normalizeH="0" baseline="0">
                          <a:ln>
                            <a:noFill/>
                          </a:ln>
                          <a:solidFill>
                            <a:srgbClr val="0000FF"/>
                          </a:solidFill>
                          <a:effectLst/>
                          <a:latin typeface="Verdana" panose="020B0604030504040204" pitchFamily="34" charset="0"/>
                        </a:rPr>
                      </a:br>
                      <a:r>
                        <a:rPr kumimoji="0" lang="en-US" altLang="en-US" sz="1800" b="0" i="0" u="none" strike="noStrike" cap="none" normalizeH="0" baseline="0">
                          <a:ln>
                            <a:noFill/>
                          </a:ln>
                          <a:solidFill>
                            <a:srgbClr val="0000FF"/>
                          </a:solidFill>
                          <a:effectLst/>
                          <a:latin typeface="Verdana" panose="020B0604030504040204" pitchFamily="34" charset="0"/>
                        </a:rPr>
                        <a:t>large code sizes</a:t>
                      </a:r>
                      <a:r>
                        <a:rPr kumimoji="0" lang="en-US" altLang="en-US" sz="1800" b="0" i="0" u="none" strike="noStrike" cap="none" normalizeH="0" baseline="0">
                          <a:ln>
                            <a:noFill/>
                          </a:ln>
                          <a:solidFill>
                            <a:schemeClr val="tx1"/>
                          </a:solidFill>
                          <a:effectLst/>
                          <a:latin typeface="Arial" panose="020B0604020202020204" pitchFamily="34" charset="0"/>
                        </a:rPr>
                        <a:t> </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8262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0000"/>
                          </a:solidFill>
                          <a:effectLst/>
                          <a:latin typeface="Verdana" panose="020B0604030504040204" pitchFamily="34" charset="0"/>
                        </a:rPr>
                        <a:t>Transistors used for storing</a:t>
                      </a:r>
                      <a:br>
                        <a:rPr kumimoji="0" lang="en-US" altLang="en-US" sz="1800" b="0" i="0" u="none" strike="noStrike" cap="none" normalizeH="0" baseline="0">
                          <a:ln>
                            <a:noFill/>
                          </a:ln>
                          <a:solidFill>
                            <a:srgbClr val="FF0000"/>
                          </a:solidFill>
                          <a:effectLst/>
                          <a:latin typeface="Verdana" panose="020B0604030504040204" pitchFamily="34" charset="0"/>
                        </a:rPr>
                      </a:br>
                      <a:r>
                        <a:rPr kumimoji="0" lang="en-US" altLang="en-US" sz="1800" b="0" i="0" u="none" strike="noStrike" cap="none" normalizeH="0" baseline="0">
                          <a:ln>
                            <a:noFill/>
                          </a:ln>
                          <a:solidFill>
                            <a:srgbClr val="FF0000"/>
                          </a:solidFill>
                          <a:effectLst/>
                          <a:latin typeface="Verdana" panose="020B0604030504040204" pitchFamily="34" charset="0"/>
                        </a:rPr>
                        <a:t>complex instructions</a:t>
                      </a:r>
                      <a:r>
                        <a:rPr kumimoji="0" lang="en-US" altLang="en-US" sz="1800" b="0" i="0" u="none" strike="noStrike" cap="none" normalizeH="0" baseline="0">
                          <a:ln>
                            <a:noFill/>
                          </a:ln>
                          <a:solidFill>
                            <a:schemeClr val="tx1"/>
                          </a:solidFill>
                          <a:effectLst/>
                          <a:latin typeface="Arial" panose="020B0604020202020204" pitchFamily="34" charset="0"/>
                        </a:rPr>
                        <a:t> </a:t>
                      </a:r>
                    </a:p>
                  </a:txBody>
                  <a:tcPr anchor="ctr" horzOverflow="overflow">
                    <a:lnL cap="flat">
                      <a:noFill/>
                    </a:lnL>
                    <a:lnR>
                      <a:noFill/>
                    </a:lnR>
                    <a:lnT>
                      <a:noFill/>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FF"/>
                          </a:solidFill>
                          <a:effectLst/>
                          <a:latin typeface="Verdana" panose="020B0604030504040204" pitchFamily="34" charset="0"/>
                        </a:rPr>
                        <a:t>Spends more transistors</a:t>
                      </a:r>
                      <a:br>
                        <a:rPr kumimoji="0" lang="en-US" altLang="en-US" sz="1800" b="0" i="0" u="none" strike="noStrike" cap="none" normalizeH="0" baseline="0" dirty="0">
                          <a:ln>
                            <a:noFill/>
                          </a:ln>
                          <a:solidFill>
                            <a:srgbClr val="0000FF"/>
                          </a:solidFill>
                          <a:effectLst/>
                          <a:latin typeface="Verdana" panose="020B0604030504040204" pitchFamily="34" charset="0"/>
                        </a:rPr>
                      </a:br>
                      <a:r>
                        <a:rPr kumimoji="0" lang="en-US" altLang="en-US" sz="1800" b="0" i="0" u="none" strike="noStrike" cap="none" normalizeH="0" baseline="0" dirty="0">
                          <a:ln>
                            <a:noFill/>
                          </a:ln>
                          <a:solidFill>
                            <a:srgbClr val="0000FF"/>
                          </a:solidFill>
                          <a:effectLst/>
                          <a:latin typeface="Verdana" panose="020B0604030504040204" pitchFamily="34" charset="0"/>
                        </a:rPr>
                        <a:t>on memory registers</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TextBox 1">
            <a:extLst>
              <a:ext uri="{FF2B5EF4-FFF2-40B4-BE49-F238E27FC236}">
                <a16:creationId xmlns:a16="http://schemas.microsoft.com/office/drawing/2014/main" id="{DE3C8744-9D73-4926-8806-C93195A7F98D}"/>
              </a:ext>
            </a:extLst>
          </p:cNvPr>
          <p:cNvSpPr txBox="1"/>
          <p:nvPr/>
        </p:nvSpPr>
        <p:spPr>
          <a:xfrm>
            <a:off x="184560" y="6309320"/>
            <a:ext cx="8712968" cy="646331"/>
          </a:xfrm>
          <a:prstGeom prst="rect">
            <a:avLst/>
          </a:prstGeom>
          <a:noFill/>
        </p:spPr>
        <p:txBody>
          <a:bodyPr wrap="square" rtlCol="0">
            <a:spAutoFit/>
          </a:bodyPr>
          <a:lstStyle/>
          <a:p>
            <a:r>
              <a:rPr lang="en-GB" dirty="0">
                <a:hlinkClick r:id="rId2"/>
              </a:rPr>
              <a:t>https://cs.stanford.edu/people/eroberts/courses/soco/projects/risc/risccisc/</a:t>
            </a:r>
            <a:endParaRPr lang="en-GB" dirty="0"/>
          </a:p>
          <a:p>
            <a:endParaRPr lang="en-GB" dirty="0"/>
          </a:p>
        </p:txBody>
      </p:sp>
    </p:spTree>
    <p:extLst>
      <p:ext uri="{BB962C8B-B14F-4D97-AF65-F5344CB8AC3E}">
        <p14:creationId xmlns:p14="http://schemas.microsoft.com/office/powerpoint/2010/main" val="2654282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dirty="0"/>
              <a:t>Modern Day Advances</a:t>
            </a:r>
          </a:p>
        </p:txBody>
      </p:sp>
      <p:sp>
        <p:nvSpPr>
          <p:cNvPr id="97283" name="Rectangle 3"/>
          <p:cNvSpPr>
            <a:spLocks noGrp="1" noChangeArrowheads="1"/>
          </p:cNvSpPr>
          <p:nvPr>
            <p:ph type="body" idx="1"/>
          </p:nvPr>
        </p:nvSpPr>
        <p:spPr>
          <a:xfrm>
            <a:off x="457200" y="1916832"/>
            <a:ext cx="8229600" cy="4525963"/>
          </a:xfrm>
        </p:spPr>
        <p:txBody>
          <a:bodyPr>
            <a:normAutofit lnSpcReduction="10000"/>
          </a:bodyPr>
          <a:lstStyle/>
          <a:p>
            <a:pPr>
              <a:lnSpc>
                <a:spcPct val="80000"/>
              </a:lnSpc>
            </a:pPr>
            <a:r>
              <a:rPr lang="en-US" altLang="en-US" sz="2800" b="1" dirty="0"/>
              <a:t>CISC and RISC Convergence</a:t>
            </a:r>
            <a:br>
              <a:rPr lang="en-US" altLang="en-US" sz="2000" dirty="0"/>
            </a:br>
            <a:endParaRPr lang="en-US" altLang="en-US" sz="2000" dirty="0"/>
          </a:p>
          <a:p>
            <a:pPr>
              <a:lnSpc>
                <a:spcPct val="80000"/>
              </a:lnSpc>
            </a:pPr>
            <a:r>
              <a:rPr lang="en-US" altLang="en-US" sz="2400" dirty="0"/>
              <a:t>State of the art processor technology has changed significantly since RISC chips were first introduced in the early '80s. </a:t>
            </a:r>
          </a:p>
          <a:p>
            <a:pPr>
              <a:lnSpc>
                <a:spcPct val="80000"/>
              </a:lnSpc>
            </a:pPr>
            <a:r>
              <a:rPr lang="en-US" altLang="en-US" sz="2400" dirty="0"/>
              <a:t>Because a number of advancements are used by both RISC </a:t>
            </a:r>
            <a:r>
              <a:rPr lang="en-US" altLang="en-US" sz="2400" i="1" dirty="0"/>
              <a:t>and</a:t>
            </a:r>
            <a:r>
              <a:rPr lang="en-US" altLang="en-US" sz="2400" dirty="0"/>
              <a:t> CISC processors, the lines between the two architectures have begun to blur. </a:t>
            </a:r>
          </a:p>
          <a:p>
            <a:pPr>
              <a:lnSpc>
                <a:spcPct val="80000"/>
              </a:lnSpc>
            </a:pPr>
            <a:r>
              <a:rPr lang="en-US" altLang="en-US" sz="2400" dirty="0"/>
              <a:t>The two architectures almost seem to have adopted the strategies of the other. </a:t>
            </a:r>
          </a:p>
          <a:p>
            <a:pPr>
              <a:lnSpc>
                <a:spcPct val="80000"/>
              </a:lnSpc>
            </a:pPr>
            <a:r>
              <a:rPr lang="en-US" altLang="en-US" sz="2400" dirty="0"/>
              <a:t>Because processor speeds have increased, CISC chips are now able to execute more than one instruction within a single clock. This also allows CISC chips to make use of pipelining. With other technological improvements, it is now possible to fit many more transistors on a single chip.</a:t>
            </a:r>
          </a:p>
        </p:txBody>
      </p:sp>
    </p:spTree>
    <p:extLst>
      <p:ext uri="{BB962C8B-B14F-4D97-AF65-F5344CB8AC3E}">
        <p14:creationId xmlns:p14="http://schemas.microsoft.com/office/powerpoint/2010/main" val="3620250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dirty="0" err="1"/>
              <a:t>Summay</a:t>
            </a:r>
            <a:endParaRPr lang="en-US" altLang="en-US" dirty="0"/>
          </a:p>
        </p:txBody>
      </p:sp>
      <p:sp>
        <p:nvSpPr>
          <p:cNvPr id="96259" name="Rectangle 3"/>
          <p:cNvSpPr>
            <a:spLocks noGrp="1" noChangeArrowheads="1"/>
          </p:cNvSpPr>
          <p:nvPr>
            <p:ph type="body" idx="1"/>
          </p:nvPr>
        </p:nvSpPr>
        <p:spPr/>
        <p:txBody>
          <a:bodyPr>
            <a:normAutofit/>
          </a:bodyPr>
          <a:lstStyle/>
          <a:p>
            <a:pPr>
              <a:lnSpc>
                <a:spcPct val="80000"/>
              </a:lnSpc>
            </a:pPr>
            <a:r>
              <a:rPr lang="en-US" altLang="en-US" sz="2000" dirty="0"/>
              <a:t>As memory speed increased, and high-level languages displaced assembly language, the major reasons for CISC began to disappear, and computer designers began to look at ways computer performance could be optimized beyond just making faster hardware.</a:t>
            </a:r>
          </a:p>
          <a:p>
            <a:pPr>
              <a:lnSpc>
                <a:spcPct val="80000"/>
              </a:lnSpc>
            </a:pPr>
            <a:r>
              <a:rPr lang="en-US" altLang="en-US" sz="2000" dirty="0"/>
              <a:t>One of their key realizations was that a sequence of simple instructions produces the same results as a sequence of complex instructions, but can be implemented with a simpler (and faster) hardware design. (Assuming that memory can keep up.) RISC (Reduced Instruction Set Computers) processors were the result.</a:t>
            </a:r>
          </a:p>
          <a:p>
            <a:pPr>
              <a:lnSpc>
                <a:spcPct val="80000"/>
              </a:lnSpc>
            </a:pPr>
            <a:r>
              <a:rPr lang="en-US" altLang="en-US" sz="2000" dirty="0"/>
              <a:t>CISC and RISC implementations are becoming more and more alike. Many of today’s RISC chips support as many instructions as yesterday's CISC chips. And today's CISC chips use many techniques formerly associated with RISC chips.</a:t>
            </a:r>
          </a:p>
        </p:txBody>
      </p:sp>
    </p:spTree>
    <p:extLst>
      <p:ext uri="{BB962C8B-B14F-4D97-AF65-F5344CB8AC3E}">
        <p14:creationId xmlns:p14="http://schemas.microsoft.com/office/powerpoint/2010/main" val="4285982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 CISC vs. RISC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4843154"/>
              </p:ext>
            </p:extLst>
          </p:nvPr>
        </p:nvGraphicFramePr>
        <p:xfrm>
          <a:off x="457200" y="2080101"/>
          <a:ext cx="8229600" cy="3979865"/>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algn="ctr"/>
                      <a:r>
                        <a:rPr lang="en-IE" b="1" dirty="0">
                          <a:solidFill>
                            <a:schemeClr val="bg1"/>
                          </a:solidFill>
                          <a:latin typeface="Verdana,Arial"/>
                        </a:rPr>
                        <a:t>CISC</a:t>
                      </a:r>
                      <a:endParaRPr lang="en-IE" dirty="0">
                        <a:solidFill>
                          <a:schemeClr val="bg1"/>
                        </a:solidFill>
                      </a:endParaRPr>
                    </a:p>
                  </a:txBody>
                  <a:tcPr anchor="ctr">
                    <a:lnL>
                      <a:noFill/>
                    </a:lnL>
                    <a:lnR>
                      <a:noFill/>
                    </a:lnR>
                    <a:lnT>
                      <a:noFill/>
                    </a:lnT>
                    <a:lnB>
                      <a:noFill/>
                    </a:lnB>
                    <a:solidFill>
                      <a:schemeClr val="tx2">
                        <a:lumMod val="75000"/>
                      </a:schemeClr>
                    </a:solidFill>
                  </a:tcPr>
                </a:tc>
                <a:tc>
                  <a:txBody>
                    <a:bodyPr/>
                    <a:lstStyle/>
                    <a:p>
                      <a:pPr algn="ctr"/>
                      <a:r>
                        <a:rPr lang="en-IE" b="1" dirty="0">
                          <a:solidFill>
                            <a:schemeClr val="bg1"/>
                          </a:solidFill>
                          <a:latin typeface="Verdana,Arial"/>
                        </a:rPr>
                        <a:t>RISC</a:t>
                      </a:r>
                      <a:endParaRPr lang="en-IE" dirty="0">
                        <a:solidFill>
                          <a:schemeClr val="bg1"/>
                        </a:solidFill>
                      </a:endParaRPr>
                    </a:p>
                  </a:txBody>
                  <a:tcPr anchor="ctr">
                    <a:lnL>
                      <a:noFill/>
                    </a:lnL>
                    <a:lnR>
                      <a:noFill/>
                    </a:lnR>
                    <a:lnT>
                      <a:noFill/>
                    </a:lnT>
                    <a:lnB>
                      <a:noFill/>
                    </a:lnB>
                    <a:solidFill>
                      <a:schemeClr val="tx2">
                        <a:lumMod val="75000"/>
                      </a:schemeClr>
                    </a:solidFill>
                  </a:tcPr>
                </a:tc>
                <a:extLst>
                  <a:ext uri="{0D108BD9-81ED-4DB2-BD59-A6C34878D82A}">
                    <a16:rowId xmlns:a16="http://schemas.microsoft.com/office/drawing/2014/main" val="10000"/>
                  </a:ext>
                </a:extLst>
              </a:tr>
              <a:tr h="0">
                <a:tc>
                  <a:txBody>
                    <a:bodyPr/>
                    <a:lstStyle/>
                    <a:p>
                      <a:pPr algn="l"/>
                      <a:r>
                        <a:rPr lang="en-IE" sz="1400" dirty="0">
                          <a:latin typeface="+mn-lt"/>
                        </a:rPr>
                        <a:t>Emphasis on hardware</a:t>
                      </a:r>
                    </a:p>
                  </a:txBody>
                  <a:tcPr anchor="ctr">
                    <a:lnL>
                      <a:noFill/>
                    </a:lnL>
                    <a:lnR>
                      <a:noFill/>
                    </a:lnR>
                    <a:lnT>
                      <a:noFill/>
                    </a:lnT>
                    <a:lnB>
                      <a:noFill/>
                    </a:lnB>
                    <a:solidFill>
                      <a:srgbClr val="FFFFFF"/>
                    </a:solidFill>
                  </a:tcPr>
                </a:tc>
                <a:tc>
                  <a:txBody>
                    <a:bodyPr/>
                    <a:lstStyle/>
                    <a:p>
                      <a:pPr algn="l"/>
                      <a:r>
                        <a:rPr lang="en-IE" sz="1400" dirty="0">
                          <a:latin typeface="+mn-lt"/>
                        </a:rPr>
                        <a:t>Emphasis on software</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l"/>
                      <a:r>
                        <a:rPr lang="en-IE" sz="1400" dirty="0">
                          <a:latin typeface="+mn-lt"/>
                        </a:rPr>
                        <a:t>Includes multi-clock</a:t>
                      </a:r>
                      <a:br>
                        <a:rPr lang="en-IE" sz="1400" dirty="0">
                          <a:latin typeface="+mn-lt"/>
                        </a:rPr>
                      </a:br>
                      <a:r>
                        <a:rPr lang="en-IE" sz="1400" dirty="0">
                          <a:latin typeface="+mn-lt"/>
                        </a:rPr>
                        <a:t>complex instructions</a:t>
                      </a:r>
                    </a:p>
                  </a:txBody>
                  <a:tcPr anchor="ctr">
                    <a:lnL>
                      <a:noFill/>
                    </a:lnL>
                    <a:lnR>
                      <a:noFill/>
                    </a:lnR>
                    <a:lnT>
                      <a:noFill/>
                    </a:lnT>
                    <a:lnB>
                      <a:noFill/>
                    </a:lnB>
                    <a:solidFill>
                      <a:srgbClr val="FFFFFF"/>
                    </a:solidFill>
                  </a:tcPr>
                </a:tc>
                <a:tc>
                  <a:txBody>
                    <a:bodyPr/>
                    <a:lstStyle/>
                    <a:p>
                      <a:pPr algn="l"/>
                      <a:r>
                        <a:rPr lang="en-IE" sz="1400">
                          <a:latin typeface="+mn-lt"/>
                        </a:rPr>
                        <a:t>Single-clock,</a:t>
                      </a:r>
                      <a:br>
                        <a:rPr lang="en-IE" sz="1400">
                          <a:latin typeface="+mn-lt"/>
                        </a:rPr>
                      </a:br>
                      <a:r>
                        <a:rPr lang="en-IE" sz="1400">
                          <a:latin typeface="+mn-lt"/>
                        </a:rPr>
                        <a:t>reduced instruction only</a:t>
                      </a:r>
                    </a:p>
                  </a:txBody>
                  <a:tcPr anchor="ct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l"/>
                      <a:r>
                        <a:rPr lang="en-IE" sz="1400" dirty="0">
                          <a:latin typeface="+mn-lt"/>
                        </a:rPr>
                        <a:t>Memory-to-memory: "LOAD" and "STORE"</a:t>
                      </a:r>
                      <a:br>
                        <a:rPr lang="en-IE" sz="1400" dirty="0">
                          <a:latin typeface="+mn-lt"/>
                        </a:rPr>
                      </a:br>
                      <a:r>
                        <a:rPr lang="en-IE" sz="1400" dirty="0">
                          <a:latin typeface="+mn-lt"/>
                        </a:rPr>
                        <a:t>incorporated in instructions</a:t>
                      </a:r>
                    </a:p>
                  </a:txBody>
                  <a:tcPr anchor="ctr">
                    <a:lnL>
                      <a:noFill/>
                    </a:lnL>
                    <a:lnR>
                      <a:noFill/>
                    </a:lnR>
                    <a:lnT>
                      <a:noFill/>
                    </a:lnT>
                    <a:lnB>
                      <a:noFill/>
                    </a:lnB>
                    <a:solidFill>
                      <a:srgbClr val="FFFFFF"/>
                    </a:solidFill>
                  </a:tcPr>
                </a:tc>
                <a:tc>
                  <a:txBody>
                    <a:bodyPr/>
                    <a:lstStyle/>
                    <a:p>
                      <a:pPr algn="l"/>
                      <a:r>
                        <a:rPr lang="en-IE" sz="1400" dirty="0">
                          <a:latin typeface="+mn-lt"/>
                        </a:rPr>
                        <a:t>Register to register: "LOAD" and "STORE"</a:t>
                      </a:r>
                      <a:br>
                        <a:rPr lang="en-IE" sz="1400" dirty="0">
                          <a:latin typeface="+mn-lt"/>
                        </a:rPr>
                      </a:br>
                      <a:r>
                        <a:rPr lang="en-IE" sz="1400" dirty="0">
                          <a:latin typeface="+mn-lt"/>
                        </a:rPr>
                        <a:t>are independent instructions</a:t>
                      </a:r>
                    </a:p>
                  </a:txBody>
                  <a:tcPr anchor="ctr">
                    <a:lnL>
                      <a:noFill/>
                    </a:lnL>
                    <a:lnR>
                      <a:noFill/>
                    </a:lnR>
                    <a:lnT>
                      <a:noFill/>
                    </a:lnT>
                    <a:lnB>
                      <a:noFill/>
                    </a:lnB>
                    <a:solidFill>
                      <a:srgbClr val="FFFFFF"/>
                    </a:solidFill>
                  </a:tcPr>
                </a:tc>
                <a:extLst>
                  <a:ext uri="{0D108BD9-81ED-4DB2-BD59-A6C34878D82A}">
                    <a16:rowId xmlns:a16="http://schemas.microsoft.com/office/drawing/2014/main" val="10003"/>
                  </a:ext>
                </a:extLst>
              </a:tr>
              <a:tr h="0">
                <a:tc>
                  <a:txBody>
                    <a:bodyPr/>
                    <a:lstStyle/>
                    <a:p>
                      <a:pPr algn="l"/>
                      <a:r>
                        <a:rPr lang="en-IE" sz="1400" dirty="0">
                          <a:latin typeface="+mn-lt"/>
                        </a:rPr>
                        <a:t>Small code sizes,</a:t>
                      </a:r>
                      <a:br>
                        <a:rPr lang="en-IE" sz="1400" dirty="0">
                          <a:latin typeface="+mn-lt"/>
                        </a:rPr>
                      </a:br>
                      <a:r>
                        <a:rPr lang="en-IE" sz="1400" dirty="0">
                          <a:latin typeface="+mn-lt"/>
                        </a:rPr>
                        <a:t>high cycles per second</a:t>
                      </a:r>
                    </a:p>
                  </a:txBody>
                  <a:tcPr anchor="ctr">
                    <a:lnL>
                      <a:noFill/>
                    </a:lnL>
                    <a:lnR>
                      <a:noFill/>
                    </a:lnR>
                    <a:lnT>
                      <a:noFill/>
                    </a:lnT>
                    <a:lnB>
                      <a:noFill/>
                    </a:lnB>
                    <a:solidFill>
                      <a:srgbClr val="FFFFFF"/>
                    </a:solidFill>
                  </a:tcPr>
                </a:tc>
                <a:tc>
                  <a:txBody>
                    <a:bodyPr/>
                    <a:lstStyle/>
                    <a:p>
                      <a:pPr algn="l"/>
                      <a:r>
                        <a:rPr lang="en-IE" sz="1400">
                          <a:latin typeface="+mn-lt"/>
                        </a:rPr>
                        <a:t>Low cycles per second,</a:t>
                      </a:r>
                      <a:br>
                        <a:rPr lang="en-IE" sz="1400">
                          <a:latin typeface="+mn-lt"/>
                        </a:rPr>
                      </a:br>
                      <a:r>
                        <a:rPr lang="en-IE" sz="1400">
                          <a:latin typeface="+mn-lt"/>
                        </a:rPr>
                        <a:t>large code sizes</a:t>
                      </a:r>
                    </a:p>
                  </a:txBody>
                  <a:tcPr anchor="ctr">
                    <a:lnL>
                      <a:noFill/>
                    </a:lnL>
                    <a:lnR>
                      <a:noFill/>
                    </a:lnR>
                    <a:lnT>
                      <a:noFill/>
                    </a:lnT>
                    <a:lnB>
                      <a:noFill/>
                    </a:lnB>
                    <a:solidFill>
                      <a:srgbClr val="FFFFFF"/>
                    </a:solidFill>
                  </a:tcPr>
                </a:tc>
                <a:extLst>
                  <a:ext uri="{0D108BD9-81ED-4DB2-BD59-A6C34878D82A}">
                    <a16:rowId xmlns:a16="http://schemas.microsoft.com/office/drawing/2014/main" val="10004"/>
                  </a:ext>
                </a:extLst>
              </a:tr>
              <a:tr h="0">
                <a:tc>
                  <a:txBody>
                    <a:bodyPr/>
                    <a:lstStyle/>
                    <a:p>
                      <a:pPr algn="just">
                        <a:lnSpc>
                          <a:spcPct val="150000"/>
                        </a:lnSpc>
                        <a:spcBef>
                          <a:spcPts val="300"/>
                        </a:spcBef>
                        <a:spcAft>
                          <a:spcPts val="300"/>
                        </a:spcAft>
                      </a:pPr>
                      <a:r>
                        <a:rPr lang="en-US" sz="1400" dirty="0">
                          <a:effectLst/>
                          <a:latin typeface="+mn-lt"/>
                          <a:ea typeface="Times New Roman"/>
                        </a:rPr>
                        <a:t>Large instruction set</a:t>
                      </a:r>
                      <a:endParaRPr lang="en-IE" sz="1400" dirty="0">
                        <a:effectLst/>
                        <a:latin typeface="+mn-lt"/>
                        <a:ea typeface="Times New Roman"/>
                      </a:endParaRPr>
                    </a:p>
                  </a:txBody>
                  <a:tcPr marL="68580" marR="68580" marT="0" marB="0">
                    <a:lnL>
                      <a:noFill/>
                    </a:lnL>
                    <a:lnR>
                      <a:noFill/>
                    </a:lnR>
                    <a:lnT>
                      <a:noFill/>
                    </a:lnT>
                    <a:lnB>
                      <a:noFill/>
                    </a:lnB>
                    <a:solidFill>
                      <a:srgbClr val="FFFFFF"/>
                    </a:solidFill>
                  </a:tcPr>
                </a:tc>
                <a:tc>
                  <a:txBody>
                    <a:bodyPr/>
                    <a:lstStyle/>
                    <a:p>
                      <a:pPr algn="just">
                        <a:lnSpc>
                          <a:spcPct val="150000"/>
                        </a:lnSpc>
                        <a:spcBef>
                          <a:spcPts val="300"/>
                        </a:spcBef>
                        <a:spcAft>
                          <a:spcPts val="300"/>
                        </a:spcAft>
                      </a:pPr>
                      <a:r>
                        <a:rPr lang="en-US" sz="1400">
                          <a:effectLst/>
                          <a:latin typeface="+mn-lt"/>
                          <a:ea typeface="Times New Roman"/>
                        </a:rPr>
                        <a:t>Compact instruction set</a:t>
                      </a:r>
                      <a:endParaRPr lang="en-IE" sz="1400">
                        <a:effectLst/>
                        <a:latin typeface="+mn-lt"/>
                        <a:ea typeface="Times New Roman"/>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5"/>
                  </a:ext>
                </a:extLst>
              </a:tr>
              <a:tr h="0">
                <a:tc>
                  <a:txBody>
                    <a:bodyPr/>
                    <a:lstStyle/>
                    <a:p>
                      <a:pPr algn="just">
                        <a:lnSpc>
                          <a:spcPct val="150000"/>
                        </a:lnSpc>
                        <a:spcBef>
                          <a:spcPts val="300"/>
                        </a:spcBef>
                        <a:spcAft>
                          <a:spcPts val="300"/>
                        </a:spcAft>
                      </a:pPr>
                      <a:r>
                        <a:rPr lang="en-US" sz="1400" dirty="0">
                          <a:effectLst/>
                          <a:latin typeface="+mn-lt"/>
                          <a:ea typeface="Times New Roman"/>
                        </a:rPr>
                        <a:t>Complex, powerful instructions</a:t>
                      </a:r>
                      <a:endParaRPr lang="en-IE" sz="1400" dirty="0">
                        <a:effectLst/>
                        <a:latin typeface="+mn-lt"/>
                        <a:ea typeface="Times New Roman"/>
                      </a:endParaRPr>
                    </a:p>
                  </a:txBody>
                  <a:tcPr marL="68580" marR="68580" marT="0" marB="0">
                    <a:lnL>
                      <a:noFill/>
                    </a:lnL>
                    <a:lnR>
                      <a:noFill/>
                    </a:lnR>
                    <a:lnT>
                      <a:noFill/>
                    </a:lnT>
                    <a:lnB>
                      <a:noFill/>
                    </a:lnB>
                    <a:solidFill>
                      <a:srgbClr val="FFFFFF"/>
                    </a:solidFill>
                  </a:tcPr>
                </a:tc>
                <a:tc>
                  <a:txBody>
                    <a:bodyPr/>
                    <a:lstStyle/>
                    <a:p>
                      <a:pPr algn="just">
                        <a:lnSpc>
                          <a:spcPct val="150000"/>
                        </a:lnSpc>
                        <a:spcBef>
                          <a:spcPts val="300"/>
                        </a:spcBef>
                        <a:spcAft>
                          <a:spcPts val="300"/>
                        </a:spcAft>
                      </a:pPr>
                      <a:r>
                        <a:rPr lang="en-US" sz="1400" dirty="0">
                          <a:effectLst/>
                          <a:latin typeface="+mn-lt"/>
                          <a:ea typeface="Times New Roman"/>
                        </a:rPr>
                        <a:t>Simple hard-wired machine code and control unit</a:t>
                      </a:r>
                      <a:endParaRPr lang="en-IE" sz="1400" dirty="0">
                        <a:effectLst/>
                        <a:latin typeface="+mn-lt"/>
                        <a:ea typeface="Times New Roman"/>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6"/>
                  </a:ext>
                </a:extLst>
              </a:tr>
              <a:tr h="0">
                <a:tc>
                  <a:txBody>
                    <a:bodyPr/>
                    <a:lstStyle/>
                    <a:p>
                      <a:pPr algn="just">
                        <a:lnSpc>
                          <a:spcPct val="150000"/>
                        </a:lnSpc>
                        <a:spcBef>
                          <a:spcPts val="300"/>
                        </a:spcBef>
                        <a:spcAft>
                          <a:spcPts val="300"/>
                        </a:spcAft>
                      </a:pPr>
                      <a:r>
                        <a:rPr lang="en-US" sz="1400" dirty="0">
                          <a:effectLst/>
                          <a:latin typeface="+mn-lt"/>
                          <a:ea typeface="Times New Roman"/>
                        </a:rPr>
                        <a:t>Instruction sub-commands micro-coded in on board ROM</a:t>
                      </a:r>
                      <a:endParaRPr lang="en-IE" sz="1400" dirty="0">
                        <a:effectLst/>
                        <a:latin typeface="+mn-lt"/>
                        <a:ea typeface="Times New Roman"/>
                      </a:endParaRPr>
                    </a:p>
                  </a:txBody>
                  <a:tcPr marL="68580" marR="68580" marT="0" marB="0">
                    <a:lnL>
                      <a:noFill/>
                    </a:lnL>
                    <a:lnR>
                      <a:noFill/>
                    </a:lnR>
                    <a:lnT>
                      <a:noFill/>
                    </a:lnT>
                    <a:lnB>
                      <a:noFill/>
                    </a:lnB>
                    <a:solidFill>
                      <a:srgbClr val="FFFFFF"/>
                    </a:solidFill>
                  </a:tcPr>
                </a:tc>
                <a:tc>
                  <a:txBody>
                    <a:bodyPr/>
                    <a:lstStyle/>
                    <a:p>
                      <a:pPr algn="just">
                        <a:lnSpc>
                          <a:spcPct val="150000"/>
                        </a:lnSpc>
                        <a:spcBef>
                          <a:spcPts val="300"/>
                        </a:spcBef>
                        <a:spcAft>
                          <a:spcPts val="300"/>
                        </a:spcAft>
                      </a:pPr>
                      <a:r>
                        <a:rPr lang="en-US" sz="1400" dirty="0">
                          <a:effectLst/>
                          <a:latin typeface="+mn-lt"/>
                          <a:ea typeface="Times New Roman"/>
                        </a:rPr>
                        <a:t>Pipelining of instructions</a:t>
                      </a:r>
                      <a:endParaRPr lang="en-IE" sz="1400" dirty="0">
                        <a:effectLst/>
                        <a:latin typeface="+mn-lt"/>
                        <a:ea typeface="Times New Roman"/>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7"/>
                  </a:ext>
                </a:extLst>
              </a:tr>
              <a:tr h="0">
                <a:tc>
                  <a:txBody>
                    <a:bodyPr/>
                    <a:lstStyle/>
                    <a:p>
                      <a:pPr algn="just">
                        <a:lnSpc>
                          <a:spcPct val="150000"/>
                        </a:lnSpc>
                        <a:spcBef>
                          <a:spcPts val="300"/>
                        </a:spcBef>
                        <a:spcAft>
                          <a:spcPts val="300"/>
                        </a:spcAft>
                      </a:pPr>
                      <a:r>
                        <a:rPr lang="en-US" sz="1400" dirty="0">
                          <a:effectLst/>
                          <a:latin typeface="+mn-lt"/>
                          <a:ea typeface="Times New Roman"/>
                        </a:rPr>
                        <a:t>Compact and versatile register set</a:t>
                      </a:r>
                      <a:endParaRPr lang="en-IE" sz="1400" dirty="0">
                        <a:effectLst/>
                        <a:latin typeface="+mn-lt"/>
                        <a:ea typeface="Times New Roman"/>
                      </a:endParaRPr>
                    </a:p>
                  </a:txBody>
                  <a:tcPr marL="68580" marR="68580" marT="0" marB="0">
                    <a:lnL>
                      <a:noFill/>
                    </a:lnL>
                    <a:lnR>
                      <a:noFill/>
                    </a:lnR>
                    <a:lnT>
                      <a:noFill/>
                    </a:lnT>
                    <a:lnB>
                      <a:noFill/>
                    </a:lnB>
                    <a:solidFill>
                      <a:srgbClr val="FFFFFF"/>
                    </a:solidFill>
                  </a:tcPr>
                </a:tc>
                <a:tc>
                  <a:txBody>
                    <a:bodyPr/>
                    <a:lstStyle/>
                    <a:p>
                      <a:pPr algn="just">
                        <a:lnSpc>
                          <a:spcPct val="150000"/>
                        </a:lnSpc>
                        <a:spcBef>
                          <a:spcPts val="300"/>
                        </a:spcBef>
                        <a:spcAft>
                          <a:spcPts val="300"/>
                        </a:spcAft>
                      </a:pPr>
                      <a:r>
                        <a:rPr lang="en-US" sz="1400" dirty="0">
                          <a:effectLst/>
                          <a:latin typeface="+mn-lt"/>
                          <a:ea typeface="Times New Roman"/>
                        </a:rPr>
                        <a:t>Numerous registers</a:t>
                      </a:r>
                      <a:endParaRPr lang="en-IE" sz="1400" dirty="0">
                        <a:effectLst/>
                        <a:latin typeface="+mn-lt"/>
                        <a:ea typeface="Times New Roman"/>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8"/>
                  </a:ext>
                </a:extLst>
              </a:tr>
              <a:tr h="0">
                <a:tc>
                  <a:txBody>
                    <a:bodyPr/>
                    <a:lstStyle/>
                    <a:p>
                      <a:pPr algn="just">
                        <a:lnSpc>
                          <a:spcPct val="150000"/>
                        </a:lnSpc>
                        <a:spcBef>
                          <a:spcPts val="300"/>
                        </a:spcBef>
                        <a:spcAft>
                          <a:spcPts val="300"/>
                        </a:spcAft>
                      </a:pPr>
                      <a:r>
                        <a:rPr lang="en-US" sz="1400">
                          <a:effectLst/>
                          <a:latin typeface="+mn-lt"/>
                          <a:ea typeface="Times New Roman"/>
                        </a:rPr>
                        <a:t>Numerous memory addressing options for operands</a:t>
                      </a:r>
                      <a:endParaRPr lang="en-IE" sz="1400">
                        <a:effectLst/>
                        <a:latin typeface="+mn-lt"/>
                        <a:ea typeface="Times New Roman"/>
                      </a:endParaRPr>
                    </a:p>
                  </a:txBody>
                  <a:tcPr marL="68580" marR="68580" marT="0" marB="0">
                    <a:lnL>
                      <a:noFill/>
                    </a:lnL>
                    <a:lnR>
                      <a:noFill/>
                    </a:lnR>
                    <a:lnT>
                      <a:noFill/>
                    </a:lnT>
                    <a:lnB>
                      <a:noFill/>
                    </a:lnB>
                    <a:solidFill>
                      <a:srgbClr val="FFFFFF"/>
                    </a:solidFill>
                  </a:tcPr>
                </a:tc>
                <a:tc>
                  <a:txBody>
                    <a:bodyPr/>
                    <a:lstStyle/>
                    <a:p>
                      <a:pPr algn="just">
                        <a:lnSpc>
                          <a:spcPct val="150000"/>
                        </a:lnSpc>
                        <a:spcBef>
                          <a:spcPts val="300"/>
                        </a:spcBef>
                        <a:spcAft>
                          <a:spcPts val="300"/>
                        </a:spcAft>
                      </a:pPr>
                      <a:r>
                        <a:rPr lang="en-US" sz="1400" dirty="0">
                          <a:effectLst/>
                          <a:latin typeface="+mn-lt"/>
                          <a:ea typeface="Times New Roman"/>
                        </a:rPr>
                        <a:t>Compiler and IC developed simultaneously</a:t>
                      </a:r>
                      <a:endParaRPr lang="en-IE" sz="1400" dirty="0">
                        <a:effectLst/>
                        <a:latin typeface="+mn-lt"/>
                        <a:ea typeface="Times New Roman"/>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81505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Compilers</a:t>
            </a:r>
          </a:p>
        </p:txBody>
      </p:sp>
    </p:spTree>
    <p:extLst>
      <p:ext uri="{BB962C8B-B14F-4D97-AF65-F5344CB8AC3E}">
        <p14:creationId xmlns:p14="http://schemas.microsoft.com/office/powerpoint/2010/main" val="4129087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What’s a compiler?</a:t>
            </a:r>
          </a:p>
        </p:txBody>
      </p:sp>
      <p:sp>
        <p:nvSpPr>
          <p:cNvPr id="8195" name="Rectangle 3"/>
          <p:cNvSpPr>
            <a:spLocks noGrp="1" noChangeArrowheads="1"/>
          </p:cNvSpPr>
          <p:nvPr>
            <p:ph idx="1"/>
          </p:nvPr>
        </p:nvSpPr>
        <p:spPr/>
        <p:txBody>
          <a:bodyPr/>
          <a:lstStyle/>
          <a:p>
            <a:pPr>
              <a:spcBef>
                <a:spcPct val="200000"/>
              </a:spcBef>
            </a:pPr>
            <a:r>
              <a:rPr lang="en-US" altLang="en-US" sz="2600"/>
              <a:t>All computers only understand machine language</a:t>
            </a:r>
          </a:p>
          <a:p>
            <a:pPr>
              <a:spcBef>
                <a:spcPct val="200000"/>
              </a:spcBef>
            </a:pPr>
            <a:endParaRPr lang="en-US" altLang="en-US" sz="2600"/>
          </a:p>
          <a:p>
            <a:pPr>
              <a:spcBef>
                <a:spcPct val="200000"/>
              </a:spcBef>
            </a:pPr>
            <a:endParaRPr lang="en-US" altLang="en-US" sz="2600"/>
          </a:p>
          <a:p>
            <a:pPr>
              <a:spcBef>
                <a:spcPct val="200000"/>
              </a:spcBef>
            </a:pPr>
            <a:r>
              <a:rPr lang="en-US" altLang="en-US" sz="2600"/>
              <a:t>Therefore, high-level language instructions must be </a:t>
            </a:r>
            <a:r>
              <a:rPr lang="en-US" altLang="en-US" sz="2600" u="sng"/>
              <a:t>translated</a:t>
            </a:r>
            <a:r>
              <a:rPr lang="en-US" altLang="en-US" sz="2600"/>
              <a:t> into machine language prior to execution</a:t>
            </a:r>
          </a:p>
          <a:p>
            <a:pPr>
              <a:buFont typeface="Wingdings" panose="05000000000000000000" pitchFamily="2" charset="2"/>
              <a:buNone/>
            </a:pPr>
            <a:endParaRPr lang="en-US" altLang="en-US"/>
          </a:p>
        </p:txBody>
      </p:sp>
      <p:sp>
        <p:nvSpPr>
          <p:cNvPr id="9" name="Slide Number Placeholder 5"/>
          <p:cNvSpPr>
            <a:spLocks noGrp="1"/>
          </p:cNvSpPr>
          <p:nvPr>
            <p:ph type="sldNum" sz="quarter" idx="12"/>
          </p:nvPr>
        </p:nvSpPr>
        <p:spPr>
          <a:xfrm>
            <a:off x="7019925" y="6286500"/>
            <a:ext cx="1905000" cy="457200"/>
          </a:xfrm>
        </p:spPr>
        <p:txBody>
          <a:bodyPr/>
          <a:lstStyle/>
          <a:p>
            <a:pPr>
              <a:defRPr/>
            </a:pPr>
            <a:fld id="{772684FA-2ABC-4F64-81FA-2CB7AB3BB206}" type="slidenum">
              <a:rPr lang="en-US" altLang="en-US"/>
              <a:pPr>
                <a:defRPr/>
              </a:pPr>
              <a:t>37</a:t>
            </a:fld>
            <a:endParaRPr lang="en-US" altLang="en-US"/>
          </a:p>
        </p:txBody>
      </p:sp>
      <p:pic>
        <p:nvPicPr>
          <p:cNvPr id="81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514600"/>
            <a:ext cx="18923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8" name="Rectangle 10"/>
          <p:cNvSpPr>
            <a:spLocks noChangeArrowheads="1"/>
          </p:cNvSpPr>
          <p:nvPr/>
        </p:nvSpPr>
        <p:spPr bwMode="auto">
          <a:xfrm>
            <a:off x="1403350" y="3886200"/>
            <a:ext cx="446405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ea typeface="MS PGothic" panose="020B0600070205080204" pitchFamily="34" charset="-128"/>
              </a:rPr>
              <a:t>10000010010110100100101……</a:t>
            </a:r>
          </a:p>
        </p:txBody>
      </p:sp>
      <p:pic>
        <p:nvPicPr>
          <p:cNvPr id="819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267200"/>
            <a:ext cx="11557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590800"/>
            <a:ext cx="1143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1" name="Text Box 12"/>
          <p:cNvSpPr txBox="1">
            <a:spLocks noChangeArrowheads="1"/>
          </p:cNvSpPr>
          <p:nvPr/>
        </p:nvSpPr>
        <p:spPr bwMode="auto">
          <a:xfrm>
            <a:off x="4724400" y="2667000"/>
            <a:ext cx="11096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ea typeface="MS PGothic" panose="020B0600070205080204" pitchFamily="34" charset="-128"/>
              </a:rPr>
              <a:t>This is</a:t>
            </a:r>
          </a:p>
          <a:p>
            <a:r>
              <a:rPr lang="en-US" altLang="en-US" sz="1600">
                <a:ea typeface="MS PGothic" panose="020B0600070205080204" pitchFamily="34" charset="-128"/>
              </a:rPr>
              <a:t>a program</a:t>
            </a:r>
          </a:p>
        </p:txBody>
      </p:sp>
    </p:spTree>
    <p:extLst>
      <p:ext uri="{BB962C8B-B14F-4D97-AF65-F5344CB8AC3E}">
        <p14:creationId xmlns:p14="http://schemas.microsoft.com/office/powerpoint/2010/main" val="68243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r>
              <a:rPr lang="en-US" altLang="en-US" dirty="0"/>
              <a:t>What is a compiler?</a:t>
            </a:r>
          </a:p>
        </p:txBody>
      </p:sp>
      <p:sp>
        <p:nvSpPr>
          <p:cNvPr id="10243" name="Rectangle 1027"/>
          <p:cNvSpPr>
            <a:spLocks noGrp="1" noChangeArrowheads="1"/>
          </p:cNvSpPr>
          <p:nvPr>
            <p:ph idx="1"/>
          </p:nvPr>
        </p:nvSpPr>
        <p:spPr/>
        <p:txBody>
          <a:bodyPr/>
          <a:lstStyle/>
          <a:p>
            <a:pPr>
              <a:spcBef>
                <a:spcPct val="200000"/>
              </a:spcBef>
            </a:pPr>
            <a:r>
              <a:rPr lang="en-US" altLang="en-US" sz="2800" dirty="0"/>
              <a:t>Compiler</a:t>
            </a:r>
            <a:br>
              <a:rPr lang="en-US" altLang="en-US" sz="2200" dirty="0"/>
            </a:br>
            <a:r>
              <a:rPr lang="en-US" altLang="en-US" sz="2200" dirty="0"/>
              <a:t>S</a:t>
            </a:r>
            <a:r>
              <a:rPr lang="en-US" altLang="en-US" sz="2400" dirty="0"/>
              <a:t>ystem software that translates high-level languages into machine language</a:t>
            </a:r>
          </a:p>
          <a:p>
            <a:pPr>
              <a:spcBef>
                <a:spcPct val="200000"/>
              </a:spcBef>
            </a:pPr>
            <a:endParaRPr lang="en-US" altLang="en-US" sz="2200" dirty="0"/>
          </a:p>
          <a:p>
            <a:pPr>
              <a:spcBef>
                <a:spcPct val="200000"/>
              </a:spcBef>
            </a:pPr>
            <a:endParaRPr lang="en-US" altLang="en-US" sz="2200" dirty="0"/>
          </a:p>
          <a:p>
            <a:pPr>
              <a:spcBef>
                <a:spcPct val="200000"/>
              </a:spcBef>
            </a:pPr>
            <a:endParaRPr lang="en-US" altLang="en-US" sz="2200" dirty="0"/>
          </a:p>
          <a:p>
            <a:pPr>
              <a:spcBef>
                <a:spcPct val="200000"/>
              </a:spcBef>
              <a:buFont typeface="Wingdings" panose="05000000000000000000" pitchFamily="2" charset="2"/>
              <a:buNone/>
            </a:pPr>
            <a:endParaRPr lang="en-US" altLang="en-US" sz="2200" dirty="0"/>
          </a:p>
          <a:p>
            <a:endParaRPr lang="en-US" altLang="en-US" sz="2400" dirty="0"/>
          </a:p>
        </p:txBody>
      </p:sp>
      <p:sp>
        <p:nvSpPr>
          <p:cNvPr id="16" name="Slide Number Placeholder 5"/>
          <p:cNvSpPr>
            <a:spLocks noGrp="1"/>
          </p:cNvSpPr>
          <p:nvPr>
            <p:ph type="sldNum" sz="quarter" idx="12"/>
          </p:nvPr>
        </p:nvSpPr>
        <p:spPr>
          <a:xfrm>
            <a:off x="7019925" y="6286500"/>
            <a:ext cx="1905000" cy="457200"/>
          </a:xfrm>
        </p:spPr>
        <p:txBody>
          <a:bodyPr/>
          <a:lstStyle/>
          <a:p>
            <a:pPr>
              <a:defRPr/>
            </a:pPr>
            <a:fld id="{BB0023DB-5459-454E-B7E0-98D5D4FB9A7E}" type="slidenum">
              <a:rPr lang="en-US" altLang="en-US"/>
              <a:pPr>
                <a:defRPr/>
              </a:pPr>
              <a:t>38</a:t>
            </a:fld>
            <a:endParaRPr lang="en-US" altLang="en-US"/>
          </a:p>
        </p:txBody>
      </p:sp>
      <p:pic>
        <p:nvPicPr>
          <p:cNvPr id="10245"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191000"/>
            <a:ext cx="18923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6" name="Rectangle 1029"/>
          <p:cNvSpPr>
            <a:spLocks noChangeArrowheads="1"/>
          </p:cNvSpPr>
          <p:nvPr/>
        </p:nvSpPr>
        <p:spPr bwMode="auto">
          <a:xfrm>
            <a:off x="4906963" y="5613400"/>
            <a:ext cx="4017962" cy="2873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ea typeface="MS PGothic" panose="020B0600070205080204" pitchFamily="34" charset="-128"/>
              </a:rPr>
              <a:t>10000010010110100100101……</a:t>
            </a:r>
          </a:p>
        </p:txBody>
      </p:sp>
      <p:pic>
        <p:nvPicPr>
          <p:cNvPr id="10247"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943600"/>
            <a:ext cx="11557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4267200"/>
            <a:ext cx="1143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9" name="Text Box 1032"/>
          <p:cNvSpPr txBox="1">
            <a:spLocks noChangeArrowheads="1"/>
          </p:cNvSpPr>
          <p:nvPr/>
        </p:nvSpPr>
        <p:spPr bwMode="auto">
          <a:xfrm>
            <a:off x="7086600" y="4343400"/>
            <a:ext cx="1065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ea typeface="MS PGothic" panose="020B0600070205080204" pitchFamily="34" charset="-128"/>
              </a:rPr>
              <a:t>Congrats!</a:t>
            </a:r>
          </a:p>
        </p:txBody>
      </p:sp>
      <p:sp>
        <p:nvSpPr>
          <p:cNvPr id="10250" name="Rectangle 1034"/>
          <p:cNvSpPr>
            <a:spLocks noChangeArrowheads="1"/>
          </p:cNvSpPr>
          <p:nvPr/>
        </p:nvSpPr>
        <p:spPr bwMode="auto">
          <a:xfrm>
            <a:off x="228600" y="3505200"/>
            <a:ext cx="4191000" cy="17446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b="1" dirty="0">
                <a:solidFill>
                  <a:srgbClr val="7F0055"/>
                </a:solidFill>
                <a:latin typeface="Monaco" pitchFamily="-112" charset="0"/>
              </a:rPr>
              <a:t>while</a:t>
            </a:r>
            <a:r>
              <a:rPr lang="en-US" altLang="en-US" sz="1200" dirty="0">
                <a:solidFill>
                  <a:srgbClr val="000000"/>
                </a:solidFill>
                <a:latin typeface="Monaco" pitchFamily="-112" charset="0"/>
              </a:rPr>
              <a:t> (c!=</a:t>
            </a:r>
            <a:r>
              <a:rPr lang="en-US" altLang="en-US" sz="1200" dirty="0">
                <a:solidFill>
                  <a:srgbClr val="2A00FF"/>
                </a:solidFill>
                <a:latin typeface="Monaco" pitchFamily="-112" charset="0"/>
              </a:rPr>
              <a:t>'x'</a:t>
            </a:r>
            <a:r>
              <a:rPr lang="en-US" altLang="en-US" sz="1200" dirty="0">
                <a:solidFill>
                  <a:srgbClr val="000000"/>
                </a:solidFill>
                <a:latin typeface="Monaco" pitchFamily="-112" charset="0"/>
              </a:rPr>
              <a:t>)</a:t>
            </a:r>
            <a:endParaRPr lang="en-US" altLang="en-US" sz="1200" dirty="0">
              <a:latin typeface="Monaco" pitchFamily="-112" charset="0"/>
            </a:endParaRPr>
          </a:p>
          <a:p>
            <a:r>
              <a:rPr lang="en-US" altLang="en-US" sz="1200" dirty="0">
                <a:solidFill>
                  <a:srgbClr val="000000"/>
                </a:solidFill>
                <a:latin typeface="Monaco" pitchFamily="-112" charset="0"/>
              </a:rPr>
              <a:t>    {</a:t>
            </a:r>
            <a:endParaRPr lang="en-US" altLang="en-US" sz="1200" dirty="0">
              <a:latin typeface="Monaco" pitchFamily="-112" charset="0"/>
            </a:endParaRPr>
          </a:p>
          <a:p>
            <a:r>
              <a:rPr lang="en-US" altLang="en-US" sz="1200" dirty="0">
                <a:solidFill>
                  <a:srgbClr val="000000"/>
                </a:solidFill>
                <a:latin typeface="Monaco" pitchFamily="-112" charset="0"/>
              </a:rPr>
              <a:t>    </a:t>
            </a:r>
            <a:r>
              <a:rPr lang="en-US" altLang="en-US" sz="1200" b="1" dirty="0">
                <a:solidFill>
                  <a:srgbClr val="7F0055"/>
                </a:solidFill>
                <a:latin typeface="Monaco" pitchFamily="-112" charset="0"/>
              </a:rPr>
              <a:t>if</a:t>
            </a:r>
            <a:r>
              <a:rPr lang="en-US" altLang="en-US" sz="1200" dirty="0">
                <a:solidFill>
                  <a:srgbClr val="000000"/>
                </a:solidFill>
                <a:latin typeface="Monaco" pitchFamily="-112" charset="0"/>
              </a:rPr>
              <a:t> (c == </a:t>
            </a:r>
            <a:r>
              <a:rPr lang="en-US" altLang="en-US" sz="1200" dirty="0">
                <a:solidFill>
                  <a:srgbClr val="2A00FF"/>
                </a:solidFill>
                <a:latin typeface="Monaco" pitchFamily="-112" charset="0"/>
              </a:rPr>
              <a:t>'a'</a:t>
            </a:r>
            <a:r>
              <a:rPr lang="en-US" altLang="en-US" sz="1200" dirty="0">
                <a:solidFill>
                  <a:srgbClr val="000000"/>
                </a:solidFill>
                <a:latin typeface="Monaco" pitchFamily="-112" charset="0"/>
              </a:rPr>
              <a:t> || c == </a:t>
            </a:r>
            <a:r>
              <a:rPr lang="en-US" altLang="en-US" sz="1200" dirty="0">
                <a:solidFill>
                  <a:srgbClr val="2A00FF"/>
                </a:solidFill>
                <a:latin typeface="Monaco" pitchFamily="-112" charset="0"/>
              </a:rPr>
              <a:t>'e'</a:t>
            </a:r>
            <a:r>
              <a:rPr lang="en-US" altLang="en-US" sz="1200" dirty="0">
                <a:solidFill>
                  <a:srgbClr val="000000"/>
                </a:solidFill>
                <a:latin typeface="Monaco" pitchFamily="-112" charset="0"/>
              </a:rPr>
              <a:t> || c == </a:t>
            </a:r>
            <a:r>
              <a:rPr lang="en-US" altLang="en-US" sz="1200" dirty="0">
                <a:solidFill>
                  <a:srgbClr val="2A00FF"/>
                </a:solidFill>
                <a:latin typeface="Monaco" pitchFamily="-112" charset="0"/>
              </a:rPr>
              <a:t>'</a:t>
            </a:r>
            <a:r>
              <a:rPr lang="en-US" altLang="en-US" sz="1200" dirty="0" err="1">
                <a:solidFill>
                  <a:srgbClr val="2A00FF"/>
                </a:solidFill>
                <a:latin typeface="Monaco" pitchFamily="-112" charset="0"/>
              </a:rPr>
              <a:t>i</a:t>
            </a:r>
            <a:r>
              <a:rPr lang="en-US" altLang="en-US" sz="1200" dirty="0">
                <a:solidFill>
                  <a:srgbClr val="2A00FF"/>
                </a:solidFill>
                <a:latin typeface="Monaco" pitchFamily="-112" charset="0"/>
              </a:rPr>
              <a:t>'</a:t>
            </a:r>
            <a:r>
              <a:rPr lang="en-US" altLang="en-US" sz="1200" dirty="0">
                <a:solidFill>
                  <a:srgbClr val="000000"/>
                </a:solidFill>
                <a:latin typeface="Monaco" pitchFamily="-112" charset="0"/>
              </a:rPr>
              <a:t>)</a:t>
            </a:r>
            <a:endParaRPr lang="en-US" altLang="en-US" sz="1200" dirty="0">
              <a:latin typeface="Monaco" pitchFamily="-112" charset="0"/>
            </a:endParaRPr>
          </a:p>
          <a:p>
            <a:r>
              <a:rPr lang="en-US" altLang="en-US" sz="1200" dirty="0">
                <a:solidFill>
                  <a:srgbClr val="000000"/>
                </a:solidFill>
                <a:latin typeface="Monaco" pitchFamily="-112" charset="0"/>
              </a:rPr>
              <a:t>	</a:t>
            </a:r>
            <a:r>
              <a:rPr lang="en-US" altLang="en-US" sz="1200" dirty="0" err="1">
                <a:solidFill>
                  <a:srgbClr val="000000"/>
                </a:solidFill>
                <a:latin typeface="Monaco" pitchFamily="-112" charset="0"/>
              </a:rPr>
              <a:t>printf</a:t>
            </a:r>
            <a:r>
              <a:rPr lang="en-US" altLang="en-US" sz="1200" dirty="0">
                <a:solidFill>
                  <a:srgbClr val="000000"/>
                </a:solidFill>
                <a:latin typeface="Monaco" pitchFamily="-112" charset="0"/>
              </a:rPr>
              <a:t>(</a:t>
            </a:r>
            <a:r>
              <a:rPr lang="en-US" altLang="en-US" sz="1200" dirty="0">
                <a:solidFill>
                  <a:srgbClr val="2A00FF"/>
                </a:solidFill>
                <a:latin typeface="Monaco" pitchFamily="-112" charset="0"/>
              </a:rPr>
              <a:t>"Congrats!"</a:t>
            </a:r>
            <a:r>
              <a:rPr lang="en-US" altLang="en-US" sz="1200" dirty="0">
                <a:solidFill>
                  <a:srgbClr val="000000"/>
                </a:solidFill>
                <a:latin typeface="Monaco" pitchFamily="-112" charset="0"/>
              </a:rPr>
              <a:t>);</a:t>
            </a:r>
            <a:endParaRPr lang="en-US" altLang="en-US" sz="1200" dirty="0">
              <a:latin typeface="Monaco" pitchFamily="-112" charset="0"/>
            </a:endParaRPr>
          </a:p>
          <a:p>
            <a:r>
              <a:rPr lang="en-US" altLang="en-US" sz="1200" dirty="0">
                <a:solidFill>
                  <a:srgbClr val="000000"/>
                </a:solidFill>
                <a:latin typeface="Monaco" pitchFamily="-112" charset="0"/>
              </a:rPr>
              <a:t>    </a:t>
            </a:r>
            <a:r>
              <a:rPr lang="en-US" altLang="en-US" sz="1200" b="1" dirty="0">
                <a:solidFill>
                  <a:srgbClr val="7F0055"/>
                </a:solidFill>
                <a:latin typeface="Monaco" pitchFamily="-112" charset="0"/>
              </a:rPr>
              <a:t>else</a:t>
            </a:r>
            <a:endParaRPr lang="en-US" altLang="en-US" sz="1200" dirty="0">
              <a:latin typeface="Monaco" pitchFamily="-112" charset="0"/>
            </a:endParaRPr>
          </a:p>
          <a:p>
            <a:r>
              <a:rPr lang="en-US" altLang="en-US" sz="1200" dirty="0">
                <a:solidFill>
                  <a:srgbClr val="000000"/>
                </a:solidFill>
                <a:latin typeface="Monaco" pitchFamily="-112" charset="0"/>
              </a:rPr>
              <a:t>    </a:t>
            </a:r>
            <a:r>
              <a:rPr lang="en-US" altLang="en-US" sz="1200" b="1" dirty="0">
                <a:solidFill>
                  <a:srgbClr val="7F0055"/>
                </a:solidFill>
                <a:latin typeface="Monaco" pitchFamily="-112" charset="0"/>
              </a:rPr>
              <a:t>if</a:t>
            </a:r>
            <a:r>
              <a:rPr lang="en-US" altLang="en-US" sz="1200" dirty="0">
                <a:solidFill>
                  <a:srgbClr val="000000"/>
                </a:solidFill>
                <a:latin typeface="Monaco" pitchFamily="-112" charset="0"/>
              </a:rPr>
              <a:t> (c!=</a:t>
            </a:r>
            <a:r>
              <a:rPr lang="en-US" altLang="en-US" sz="1200" dirty="0">
                <a:solidFill>
                  <a:srgbClr val="2A00FF"/>
                </a:solidFill>
                <a:latin typeface="Monaco" pitchFamily="-112" charset="0"/>
              </a:rPr>
              <a:t>'x'</a:t>
            </a:r>
            <a:r>
              <a:rPr lang="en-US" altLang="en-US" sz="1200" dirty="0">
                <a:solidFill>
                  <a:srgbClr val="000000"/>
                </a:solidFill>
                <a:latin typeface="Monaco" pitchFamily="-112" charset="0"/>
              </a:rPr>
              <a:t>)</a:t>
            </a:r>
            <a:endParaRPr lang="en-US" altLang="en-US" sz="1200" dirty="0">
              <a:latin typeface="Monaco" pitchFamily="-112" charset="0"/>
            </a:endParaRPr>
          </a:p>
          <a:p>
            <a:r>
              <a:rPr lang="en-US" altLang="en-US" sz="1200" dirty="0">
                <a:solidFill>
                  <a:srgbClr val="000000"/>
                </a:solidFill>
                <a:latin typeface="Monaco" pitchFamily="-112" charset="0"/>
              </a:rPr>
              <a:t>    	</a:t>
            </a:r>
            <a:r>
              <a:rPr lang="en-US" altLang="en-US" sz="1200" dirty="0" err="1">
                <a:solidFill>
                  <a:srgbClr val="000000"/>
                </a:solidFill>
                <a:latin typeface="Monaco" pitchFamily="-112" charset="0"/>
              </a:rPr>
              <a:t>printf</a:t>
            </a:r>
            <a:r>
              <a:rPr lang="en-US" altLang="en-US" sz="1200" dirty="0">
                <a:solidFill>
                  <a:srgbClr val="000000"/>
                </a:solidFill>
                <a:latin typeface="Monaco" pitchFamily="-112" charset="0"/>
              </a:rPr>
              <a:t>(</a:t>
            </a:r>
            <a:r>
              <a:rPr lang="en-US" altLang="en-US" sz="1200" dirty="0">
                <a:solidFill>
                  <a:srgbClr val="2A00FF"/>
                </a:solidFill>
                <a:latin typeface="Monaco" pitchFamily="-112" charset="0"/>
              </a:rPr>
              <a:t>“Bad Luck"</a:t>
            </a:r>
            <a:r>
              <a:rPr lang="en-US" altLang="en-US" sz="1200" dirty="0">
                <a:solidFill>
                  <a:srgbClr val="000000"/>
                </a:solidFill>
                <a:latin typeface="Monaco" pitchFamily="-112" charset="0"/>
              </a:rPr>
              <a:t>);</a:t>
            </a:r>
            <a:endParaRPr lang="en-US" altLang="en-US" sz="1200" dirty="0">
              <a:latin typeface="Monaco" pitchFamily="-112" charset="0"/>
            </a:endParaRPr>
          </a:p>
          <a:p>
            <a:r>
              <a:rPr lang="en-US" altLang="en-US" sz="1200" dirty="0">
                <a:solidFill>
                  <a:srgbClr val="000000"/>
                </a:solidFill>
                <a:latin typeface="Monaco" pitchFamily="-112" charset="0"/>
              </a:rPr>
              <a:t>    }        </a:t>
            </a:r>
            <a:endParaRPr lang="en-US" altLang="en-US" sz="1200" dirty="0">
              <a:latin typeface="Monaco" pitchFamily="-112" charset="0"/>
            </a:endParaRPr>
          </a:p>
          <a:p>
            <a:endParaRPr lang="en-US" altLang="en-US" sz="1200" dirty="0"/>
          </a:p>
        </p:txBody>
      </p:sp>
      <p:sp>
        <p:nvSpPr>
          <p:cNvPr id="10251" name="Line 1035"/>
          <p:cNvSpPr>
            <a:spLocks noChangeShapeType="1"/>
          </p:cNvSpPr>
          <p:nvPr/>
        </p:nvSpPr>
        <p:spPr bwMode="auto">
          <a:xfrm>
            <a:off x="2286000" y="52578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2" name="Rectangle 1036"/>
          <p:cNvSpPr>
            <a:spLocks noChangeArrowheads="1"/>
          </p:cNvSpPr>
          <p:nvPr/>
        </p:nvSpPr>
        <p:spPr bwMode="auto">
          <a:xfrm>
            <a:off x="1409700" y="5562600"/>
            <a:ext cx="1600200" cy="4619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chemeClr val="accent1"/>
                </a:solidFill>
              </a:rPr>
              <a:t>Compiler</a:t>
            </a:r>
          </a:p>
        </p:txBody>
      </p:sp>
      <p:sp>
        <p:nvSpPr>
          <p:cNvPr id="10253" name="Line 1037"/>
          <p:cNvSpPr>
            <a:spLocks noChangeShapeType="1"/>
          </p:cNvSpPr>
          <p:nvPr/>
        </p:nvSpPr>
        <p:spPr bwMode="auto">
          <a:xfrm flipV="1">
            <a:off x="2895600" y="57150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4" name="Rectangle 1038"/>
          <p:cNvSpPr>
            <a:spLocks noChangeArrowheads="1"/>
          </p:cNvSpPr>
          <p:nvPr/>
        </p:nvSpPr>
        <p:spPr bwMode="auto">
          <a:xfrm>
            <a:off x="1066800" y="5943600"/>
            <a:ext cx="2420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gcc -o prog program.c</a:t>
            </a:r>
          </a:p>
        </p:txBody>
      </p:sp>
      <p:sp>
        <p:nvSpPr>
          <p:cNvPr id="10255" name="Rectangle 1039"/>
          <p:cNvSpPr>
            <a:spLocks noChangeArrowheads="1"/>
          </p:cNvSpPr>
          <p:nvPr/>
        </p:nvSpPr>
        <p:spPr bwMode="auto">
          <a:xfrm>
            <a:off x="2819400" y="3429000"/>
            <a:ext cx="1212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program.c</a:t>
            </a:r>
          </a:p>
        </p:txBody>
      </p:sp>
      <p:sp>
        <p:nvSpPr>
          <p:cNvPr id="10256" name="Rectangle 1042"/>
          <p:cNvSpPr>
            <a:spLocks noChangeArrowheads="1"/>
          </p:cNvSpPr>
          <p:nvPr/>
        </p:nvSpPr>
        <p:spPr bwMode="auto">
          <a:xfrm>
            <a:off x="4800600" y="52578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prog</a:t>
            </a:r>
          </a:p>
        </p:txBody>
      </p:sp>
    </p:spTree>
    <p:extLst>
      <p:ext uri="{BB962C8B-B14F-4D97-AF65-F5344CB8AC3E}">
        <p14:creationId xmlns:p14="http://schemas.microsoft.com/office/powerpoint/2010/main" val="1440806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Assembler </a:t>
            </a:r>
            <a:r>
              <a:rPr lang="en-US" altLang="en-US" sz="1800"/>
              <a:t>(a kind of compiler)</a:t>
            </a:r>
            <a:endParaRPr lang="en-US" altLang="en-US"/>
          </a:p>
        </p:txBody>
      </p:sp>
      <p:sp>
        <p:nvSpPr>
          <p:cNvPr id="11" name="Slide Number Placeholder 5"/>
          <p:cNvSpPr>
            <a:spLocks noGrp="1"/>
          </p:cNvSpPr>
          <p:nvPr>
            <p:ph type="sldNum" sz="quarter" idx="12"/>
          </p:nvPr>
        </p:nvSpPr>
        <p:spPr>
          <a:xfrm>
            <a:off x="7019925" y="6286500"/>
            <a:ext cx="1905000" cy="457200"/>
          </a:xfrm>
        </p:spPr>
        <p:txBody>
          <a:bodyPr/>
          <a:lstStyle/>
          <a:p>
            <a:pPr>
              <a:defRPr/>
            </a:pPr>
            <a:fld id="{1DBB1179-C45D-472F-9CFC-1A19AF421BF2}" type="slidenum">
              <a:rPr lang="en-US" altLang="en-US"/>
              <a:pPr>
                <a:defRPr/>
              </a:pPr>
              <a:t>39</a:t>
            </a:fld>
            <a:endParaRPr lang="en-US" altLang="en-US"/>
          </a:p>
        </p:txBody>
      </p:sp>
      <p:sp>
        <p:nvSpPr>
          <p:cNvPr id="12292" name="Rectangle 4"/>
          <p:cNvSpPr>
            <a:spLocks noChangeArrowheads="1"/>
          </p:cNvSpPr>
          <p:nvPr/>
        </p:nvSpPr>
        <p:spPr bwMode="auto">
          <a:xfrm>
            <a:off x="1066800" y="2743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3" name="Text Box 6"/>
          <p:cNvSpPr txBox="1">
            <a:spLocks noChangeArrowheads="1"/>
          </p:cNvSpPr>
          <p:nvPr/>
        </p:nvSpPr>
        <p:spPr bwMode="auto">
          <a:xfrm>
            <a:off x="1660525" y="2100263"/>
            <a:ext cx="574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LOAD			X		Assembly</a:t>
            </a:r>
          </a:p>
        </p:txBody>
      </p:sp>
      <p:sp>
        <p:nvSpPr>
          <p:cNvPr id="12294" name="Line 7"/>
          <p:cNvSpPr>
            <a:spLocks noChangeShapeType="1"/>
          </p:cNvSpPr>
          <p:nvPr/>
        </p:nvSpPr>
        <p:spPr bwMode="auto">
          <a:xfrm>
            <a:off x="2057400" y="2438400"/>
            <a:ext cx="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5" name="Line 8"/>
          <p:cNvSpPr>
            <a:spLocks noChangeShapeType="1"/>
          </p:cNvSpPr>
          <p:nvPr/>
        </p:nvSpPr>
        <p:spPr bwMode="auto">
          <a:xfrm>
            <a:off x="4572000" y="2438400"/>
            <a:ext cx="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6" name="Rectangle 9"/>
          <p:cNvSpPr>
            <a:spLocks noChangeArrowheads="1"/>
          </p:cNvSpPr>
          <p:nvPr/>
        </p:nvSpPr>
        <p:spPr bwMode="auto">
          <a:xfrm>
            <a:off x="1676400" y="3852863"/>
            <a:ext cx="71659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0101		  0000 0000 1001	Machine Language</a:t>
            </a:r>
          </a:p>
        </p:txBody>
      </p:sp>
      <p:sp>
        <p:nvSpPr>
          <p:cNvPr id="12297" name="Rectangle 11"/>
          <p:cNvSpPr>
            <a:spLocks noChangeArrowheads="1"/>
          </p:cNvSpPr>
          <p:nvPr/>
        </p:nvSpPr>
        <p:spPr bwMode="auto">
          <a:xfrm>
            <a:off x="4572000" y="2819400"/>
            <a:ext cx="1460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(symbol table)</a:t>
            </a:r>
          </a:p>
        </p:txBody>
      </p:sp>
      <p:sp>
        <p:nvSpPr>
          <p:cNvPr id="12298" name="Rectangle 12"/>
          <p:cNvSpPr>
            <a:spLocks noChangeArrowheads="1"/>
          </p:cNvSpPr>
          <p:nvPr/>
        </p:nvSpPr>
        <p:spPr bwMode="auto">
          <a:xfrm>
            <a:off x="533400" y="2819400"/>
            <a:ext cx="1482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(opcode table)</a:t>
            </a:r>
          </a:p>
        </p:txBody>
      </p:sp>
      <p:sp>
        <p:nvSpPr>
          <p:cNvPr id="12299" name="Rectangle 13"/>
          <p:cNvSpPr>
            <a:spLocks noChangeArrowheads="1"/>
          </p:cNvSpPr>
          <p:nvPr/>
        </p:nvSpPr>
        <p:spPr bwMode="auto">
          <a:xfrm>
            <a:off x="1403648" y="4933949"/>
            <a:ext cx="2459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One-to-one translation</a:t>
            </a:r>
          </a:p>
        </p:txBody>
      </p:sp>
    </p:spTree>
    <p:extLst>
      <p:ext uri="{BB962C8B-B14F-4D97-AF65-F5344CB8AC3E}">
        <p14:creationId xmlns:p14="http://schemas.microsoft.com/office/powerpoint/2010/main" val="85080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is an instruction set?</a:t>
            </a:r>
          </a:p>
        </p:txBody>
      </p:sp>
      <p:sp>
        <p:nvSpPr>
          <p:cNvPr id="3" name="Content Placeholder 2"/>
          <p:cNvSpPr>
            <a:spLocks noGrp="1"/>
          </p:cNvSpPr>
          <p:nvPr>
            <p:ph idx="1"/>
          </p:nvPr>
        </p:nvSpPr>
        <p:spPr/>
        <p:txBody>
          <a:bodyPr>
            <a:normAutofit fontScale="70000" lnSpcReduction="20000"/>
          </a:bodyPr>
          <a:lstStyle/>
          <a:p>
            <a:r>
              <a:rPr lang="en-GB" dirty="0"/>
              <a:t>Machine Language is very specific to a certain type of CPU. Each CPU will have a certain repertoire of instructions that it can decode and execute. This is called the instruction set of the CPU or the </a:t>
            </a:r>
            <a:r>
              <a:rPr lang="en-GB" dirty="0">
                <a:highlight>
                  <a:srgbClr val="FFFF00"/>
                </a:highlight>
              </a:rPr>
              <a:t>Instruction Set Architecture (ISA). </a:t>
            </a:r>
            <a:r>
              <a:rPr lang="en-GB" b="1" dirty="0"/>
              <a:t>Information which must be present in an instruction</a:t>
            </a:r>
          </a:p>
          <a:p>
            <a:r>
              <a:rPr lang="en-GB" b="1" dirty="0"/>
              <a:t>Operation</a:t>
            </a:r>
            <a:r>
              <a:rPr lang="en-GB" dirty="0"/>
              <a:t> </a:t>
            </a:r>
            <a:br>
              <a:rPr lang="en-GB" dirty="0"/>
            </a:br>
            <a:r>
              <a:rPr lang="en-GB" dirty="0"/>
              <a:t>e.g. ADD, SUBTRACT etc. </a:t>
            </a:r>
            <a:r>
              <a:rPr lang="en-GB" b="1" dirty="0"/>
              <a:t>Where to get the data</a:t>
            </a:r>
            <a:r>
              <a:rPr lang="en-GB" dirty="0"/>
              <a:t> </a:t>
            </a:r>
            <a:br>
              <a:rPr lang="en-GB" dirty="0"/>
            </a:br>
            <a:r>
              <a:rPr lang="en-GB" dirty="0"/>
              <a:t>Memory addresses, or the data may be in the Registers/</a:t>
            </a:r>
            <a:r>
              <a:rPr lang="en-GB" dirty="0" err="1"/>
              <a:t>datapath</a:t>
            </a:r>
            <a:r>
              <a:rPr lang="en-GB" dirty="0"/>
              <a:t> already, or no data may be needed. e.g. HALT instruction.</a:t>
            </a:r>
          </a:p>
          <a:p>
            <a:r>
              <a:rPr lang="en-GB" b="1" dirty="0"/>
              <a:t>Where to put the result</a:t>
            </a:r>
            <a:r>
              <a:rPr lang="en-GB" dirty="0"/>
              <a:t> </a:t>
            </a:r>
            <a:br>
              <a:rPr lang="en-GB" dirty="0"/>
            </a:br>
            <a:r>
              <a:rPr lang="en-GB" dirty="0"/>
              <a:t>A memory address or perhaps temporarily within a register/ </a:t>
            </a:r>
            <a:r>
              <a:rPr lang="en-GB" dirty="0" err="1"/>
              <a:t>datapath</a:t>
            </a:r>
            <a:r>
              <a:rPr lang="en-GB" dirty="0"/>
              <a:t>.</a:t>
            </a:r>
          </a:p>
          <a:p>
            <a:r>
              <a:rPr lang="en-GB" b="1" dirty="0"/>
              <a:t>Where to find the next instruction</a:t>
            </a:r>
            <a:r>
              <a:rPr lang="en-GB" dirty="0"/>
              <a:t> </a:t>
            </a:r>
            <a:br>
              <a:rPr lang="en-GB" dirty="0"/>
            </a:br>
            <a:r>
              <a:rPr lang="en-GB" dirty="0"/>
              <a:t>An address or, to allow decisions to be made, a condition and a choice of addresses.</a:t>
            </a:r>
          </a:p>
          <a:p>
            <a:pPr marL="0" indent="0">
              <a:buNone/>
            </a:pPr>
            <a:endParaRPr lang="en-GB" dirty="0"/>
          </a:p>
        </p:txBody>
      </p:sp>
    </p:spTree>
    <p:extLst>
      <p:ext uri="{BB962C8B-B14F-4D97-AF65-F5344CB8AC3E}">
        <p14:creationId xmlns:p14="http://schemas.microsoft.com/office/powerpoint/2010/main" val="3347378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r>
              <a:rPr lang="en-US" altLang="en-US"/>
              <a:t>Compiler </a:t>
            </a:r>
            <a:r>
              <a:rPr lang="en-US" altLang="en-US" sz="1800"/>
              <a:t>(high-level language translator)</a:t>
            </a:r>
            <a:endParaRPr lang="en-US" altLang="en-US"/>
          </a:p>
        </p:txBody>
      </p:sp>
      <p:sp>
        <p:nvSpPr>
          <p:cNvPr id="12" name="Slide Number Placeholder 5"/>
          <p:cNvSpPr>
            <a:spLocks noGrp="1"/>
          </p:cNvSpPr>
          <p:nvPr>
            <p:ph type="sldNum" sz="quarter" idx="12"/>
          </p:nvPr>
        </p:nvSpPr>
        <p:spPr>
          <a:xfrm>
            <a:off x="7019925" y="6286500"/>
            <a:ext cx="1905000" cy="457200"/>
          </a:xfrm>
        </p:spPr>
        <p:txBody>
          <a:bodyPr/>
          <a:lstStyle/>
          <a:p>
            <a:pPr>
              <a:defRPr/>
            </a:pPr>
            <a:fld id="{A0FD8758-A50A-4BE1-9B7F-0A0B0146303C}" type="slidenum">
              <a:rPr lang="en-US" altLang="en-US"/>
              <a:pPr>
                <a:defRPr/>
              </a:pPr>
              <a:t>40</a:t>
            </a:fld>
            <a:endParaRPr lang="en-US" altLang="en-US"/>
          </a:p>
        </p:txBody>
      </p:sp>
      <p:sp>
        <p:nvSpPr>
          <p:cNvPr id="14340" name="Rectangle 1027"/>
          <p:cNvSpPr>
            <a:spLocks noChangeArrowheads="1"/>
          </p:cNvSpPr>
          <p:nvPr/>
        </p:nvSpPr>
        <p:spPr bwMode="auto">
          <a:xfrm>
            <a:off x="1066800" y="2743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1" name="Text Box 1028"/>
          <p:cNvSpPr txBox="1">
            <a:spLocks noChangeArrowheads="1"/>
          </p:cNvSpPr>
          <p:nvPr/>
        </p:nvSpPr>
        <p:spPr bwMode="auto">
          <a:xfrm>
            <a:off x="1371600" y="2133600"/>
            <a:ext cx="146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 = b + c - d;</a:t>
            </a:r>
          </a:p>
        </p:txBody>
      </p:sp>
      <p:sp>
        <p:nvSpPr>
          <p:cNvPr id="14342" name="Line 1029"/>
          <p:cNvSpPr>
            <a:spLocks noChangeShapeType="1"/>
          </p:cNvSpPr>
          <p:nvPr/>
        </p:nvSpPr>
        <p:spPr bwMode="auto">
          <a:xfrm>
            <a:off x="1676400" y="26670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3" name="Rectangle 1034"/>
          <p:cNvSpPr>
            <a:spLocks noChangeArrowheads="1"/>
          </p:cNvSpPr>
          <p:nvPr/>
        </p:nvSpPr>
        <p:spPr bwMode="auto">
          <a:xfrm>
            <a:off x="762000" y="6019800"/>
            <a:ext cx="2636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One-to-many translation</a:t>
            </a:r>
          </a:p>
        </p:txBody>
      </p:sp>
      <p:sp>
        <p:nvSpPr>
          <p:cNvPr id="14344" name="Rectangle 1035"/>
          <p:cNvSpPr>
            <a:spLocks noChangeArrowheads="1"/>
          </p:cNvSpPr>
          <p:nvPr/>
        </p:nvSpPr>
        <p:spPr bwMode="auto">
          <a:xfrm>
            <a:off x="3429000" y="2590800"/>
            <a:ext cx="53022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0101 00001110001		LOAD B</a:t>
            </a:r>
          </a:p>
          <a:p>
            <a:r>
              <a:rPr lang="en-US" altLang="en-US" dirty="0"/>
              <a:t>0111 00001110010		ADD C</a:t>
            </a:r>
          </a:p>
          <a:p>
            <a:r>
              <a:rPr lang="en-US" altLang="en-US" dirty="0"/>
              <a:t>0110 00001110011		SUBTRACT D</a:t>
            </a:r>
          </a:p>
          <a:p>
            <a:r>
              <a:rPr lang="en-US" altLang="en-US" dirty="0"/>
              <a:t>0100 00001110100		STORE A</a:t>
            </a:r>
          </a:p>
        </p:txBody>
      </p:sp>
      <p:pic>
        <p:nvPicPr>
          <p:cNvPr id="14345" name="Picture 1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221163"/>
            <a:ext cx="16573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6" name="Rectangle 1037"/>
          <p:cNvSpPr>
            <a:spLocks noChangeArrowheads="1"/>
          </p:cNvSpPr>
          <p:nvPr/>
        </p:nvSpPr>
        <p:spPr bwMode="auto">
          <a:xfrm>
            <a:off x="2484438" y="5257800"/>
            <a:ext cx="5745162" cy="276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0101 00001110001 0111 00001110010…….</a:t>
            </a:r>
          </a:p>
        </p:txBody>
      </p:sp>
      <p:pic>
        <p:nvPicPr>
          <p:cNvPr id="14347" name="Picture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5638800"/>
            <a:ext cx="11557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8" name="Picture 10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3643" y="4123928"/>
            <a:ext cx="1143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468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Goals of a compiler</a:t>
            </a:r>
          </a:p>
        </p:txBody>
      </p:sp>
      <p:sp>
        <p:nvSpPr>
          <p:cNvPr id="16387" name="Rectangle 3"/>
          <p:cNvSpPr>
            <a:spLocks noGrp="1" noChangeArrowheads="1"/>
          </p:cNvSpPr>
          <p:nvPr>
            <p:ph idx="1"/>
          </p:nvPr>
        </p:nvSpPr>
        <p:spPr>
          <a:xfrm>
            <a:off x="912813" y="1905000"/>
            <a:ext cx="8110537" cy="533400"/>
          </a:xfrm>
        </p:spPr>
        <p:txBody>
          <a:bodyPr/>
          <a:lstStyle/>
          <a:p>
            <a:pPr>
              <a:spcBef>
                <a:spcPct val="200000"/>
              </a:spcBef>
            </a:pPr>
            <a:r>
              <a:rPr lang="en-US" altLang="en-US" sz="2600"/>
              <a:t>Code produced must be </a:t>
            </a:r>
            <a:r>
              <a:rPr lang="en-US" altLang="en-US" sz="2600" u="sng"/>
              <a:t>correct</a:t>
            </a:r>
          </a:p>
          <a:p>
            <a:pPr>
              <a:spcBef>
                <a:spcPct val="200000"/>
              </a:spcBef>
            </a:pPr>
            <a:endParaRPr lang="en-US" altLang="en-US" sz="2600"/>
          </a:p>
        </p:txBody>
      </p:sp>
      <p:sp>
        <p:nvSpPr>
          <p:cNvPr id="9" name="Slide Number Placeholder 5"/>
          <p:cNvSpPr>
            <a:spLocks noGrp="1"/>
          </p:cNvSpPr>
          <p:nvPr>
            <p:ph type="sldNum" sz="quarter" idx="12"/>
          </p:nvPr>
        </p:nvSpPr>
        <p:spPr>
          <a:xfrm>
            <a:off x="7019925" y="6286500"/>
            <a:ext cx="1905000" cy="457200"/>
          </a:xfrm>
        </p:spPr>
        <p:txBody>
          <a:bodyPr/>
          <a:lstStyle/>
          <a:p>
            <a:pPr>
              <a:defRPr/>
            </a:pPr>
            <a:fld id="{1282B9AF-4BEB-419C-92E3-B375EF5221F3}" type="slidenum">
              <a:rPr lang="en-US" altLang="en-US"/>
              <a:pPr>
                <a:defRPr/>
              </a:pPr>
              <a:t>41</a:t>
            </a:fld>
            <a:endParaRPr lang="en-US" altLang="en-US"/>
          </a:p>
        </p:txBody>
      </p:sp>
      <p:sp>
        <p:nvSpPr>
          <p:cNvPr id="16389" name="Rectangle 4"/>
          <p:cNvSpPr>
            <a:spLocks noChangeArrowheads="1"/>
          </p:cNvSpPr>
          <p:nvPr/>
        </p:nvSpPr>
        <p:spPr bwMode="auto">
          <a:xfrm>
            <a:off x="990600" y="259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0" name="Rectangle 6"/>
          <p:cNvSpPr>
            <a:spLocks noChangeArrowheads="1"/>
          </p:cNvSpPr>
          <p:nvPr/>
        </p:nvSpPr>
        <p:spPr bwMode="auto">
          <a:xfrm>
            <a:off x="1073150" y="2608263"/>
            <a:ext cx="1943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 = (B+C)-(D+E);</a:t>
            </a:r>
          </a:p>
        </p:txBody>
      </p:sp>
      <p:sp>
        <p:nvSpPr>
          <p:cNvPr id="16391" name="Rectangle 7"/>
          <p:cNvSpPr>
            <a:spLocks noChangeArrowheads="1"/>
          </p:cNvSpPr>
          <p:nvPr/>
        </p:nvSpPr>
        <p:spPr bwMode="auto">
          <a:xfrm>
            <a:off x="1524000" y="3048000"/>
            <a:ext cx="2230438"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Possible translation:</a:t>
            </a:r>
          </a:p>
          <a:p>
            <a:r>
              <a:rPr lang="en-US" altLang="en-US" dirty="0"/>
              <a:t>LOAD B</a:t>
            </a:r>
          </a:p>
          <a:p>
            <a:r>
              <a:rPr lang="en-US" altLang="en-US" dirty="0"/>
              <a:t>ADD C</a:t>
            </a:r>
          </a:p>
          <a:p>
            <a:r>
              <a:rPr lang="en-US" altLang="en-US" dirty="0"/>
              <a:t>STORE B</a:t>
            </a:r>
          </a:p>
          <a:p>
            <a:r>
              <a:rPr lang="en-US" altLang="en-US" dirty="0"/>
              <a:t>LOAD D</a:t>
            </a:r>
          </a:p>
          <a:p>
            <a:r>
              <a:rPr lang="en-US" altLang="en-US" dirty="0"/>
              <a:t>ADD E</a:t>
            </a:r>
          </a:p>
          <a:p>
            <a:r>
              <a:rPr lang="en-US" altLang="en-US" dirty="0"/>
              <a:t>STORE D</a:t>
            </a:r>
          </a:p>
          <a:p>
            <a:r>
              <a:rPr lang="en-US" altLang="en-US" dirty="0"/>
              <a:t>LOAD B</a:t>
            </a:r>
          </a:p>
          <a:p>
            <a:r>
              <a:rPr lang="en-US" altLang="en-US" dirty="0"/>
              <a:t>SUBTRACT D</a:t>
            </a:r>
          </a:p>
          <a:p>
            <a:r>
              <a:rPr lang="en-US" altLang="en-US" dirty="0"/>
              <a:t>STORE A</a:t>
            </a:r>
          </a:p>
        </p:txBody>
      </p:sp>
      <p:sp>
        <p:nvSpPr>
          <p:cNvPr id="139272" name="Rectangle 8"/>
          <p:cNvSpPr>
            <a:spLocks noChangeArrowheads="1"/>
          </p:cNvSpPr>
          <p:nvPr/>
        </p:nvSpPr>
        <p:spPr bwMode="auto">
          <a:xfrm>
            <a:off x="5035550" y="3598863"/>
            <a:ext cx="35052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dirty="0">
                <a:solidFill>
                  <a:srgbClr val="C00000"/>
                </a:solidFill>
              </a:rPr>
              <a:t>No! </a:t>
            </a:r>
            <a:r>
              <a:rPr lang="en-US" altLang="en-US" dirty="0"/>
              <a:t> STORE B and STORE D changes the values of variables B and D which is the high-level language does not intend</a:t>
            </a:r>
          </a:p>
        </p:txBody>
      </p:sp>
      <p:sp>
        <p:nvSpPr>
          <p:cNvPr id="16393" name="Rectangle 9"/>
          <p:cNvSpPr>
            <a:spLocks noChangeArrowheads="1"/>
          </p:cNvSpPr>
          <p:nvPr/>
        </p:nvSpPr>
        <p:spPr bwMode="auto">
          <a:xfrm>
            <a:off x="5035550" y="3048000"/>
            <a:ext cx="167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Is this correct?</a:t>
            </a:r>
          </a:p>
        </p:txBody>
      </p:sp>
    </p:spTree>
    <p:extLst>
      <p:ext uri="{BB962C8B-B14F-4D97-AF65-F5344CB8AC3E}">
        <p14:creationId xmlns:p14="http://schemas.microsoft.com/office/powerpoint/2010/main" val="316679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altLang="en-US"/>
              <a:t>Goals of a compiler</a:t>
            </a:r>
          </a:p>
        </p:txBody>
      </p:sp>
      <p:sp>
        <p:nvSpPr>
          <p:cNvPr id="18435" name="Rectangle 1027"/>
          <p:cNvSpPr>
            <a:spLocks noGrp="1" noChangeArrowheads="1"/>
          </p:cNvSpPr>
          <p:nvPr>
            <p:ph idx="1"/>
          </p:nvPr>
        </p:nvSpPr>
        <p:spPr/>
        <p:txBody>
          <a:bodyPr/>
          <a:lstStyle/>
          <a:p>
            <a:pPr>
              <a:spcBef>
                <a:spcPct val="200000"/>
              </a:spcBef>
            </a:pPr>
            <a:r>
              <a:rPr lang="en-US" altLang="en-US"/>
              <a:t>Code produced should be reasonably efficient and concise</a:t>
            </a:r>
          </a:p>
        </p:txBody>
      </p:sp>
      <p:sp>
        <p:nvSpPr>
          <p:cNvPr id="7" name="Slide Number Placeholder 5"/>
          <p:cNvSpPr>
            <a:spLocks noGrp="1"/>
          </p:cNvSpPr>
          <p:nvPr>
            <p:ph type="sldNum" sz="quarter" idx="12"/>
          </p:nvPr>
        </p:nvSpPr>
        <p:spPr>
          <a:xfrm>
            <a:off x="7019925" y="6286500"/>
            <a:ext cx="1905000" cy="457200"/>
          </a:xfrm>
        </p:spPr>
        <p:txBody>
          <a:bodyPr/>
          <a:lstStyle/>
          <a:p>
            <a:pPr>
              <a:defRPr/>
            </a:pPr>
            <a:fld id="{04D2BAEA-0FE0-4ED4-9B36-58CC91F46A46}" type="slidenum">
              <a:rPr lang="en-US" altLang="en-US"/>
              <a:pPr>
                <a:defRPr/>
              </a:pPr>
              <a:t>42</a:t>
            </a:fld>
            <a:endParaRPr lang="en-US" altLang="en-US"/>
          </a:p>
        </p:txBody>
      </p:sp>
      <p:sp>
        <p:nvSpPr>
          <p:cNvPr id="18437" name="Rectangle 1028"/>
          <p:cNvSpPr>
            <a:spLocks noChangeArrowheads="1"/>
          </p:cNvSpPr>
          <p:nvPr/>
        </p:nvSpPr>
        <p:spPr bwMode="auto">
          <a:xfrm>
            <a:off x="1143000" y="2895600"/>
            <a:ext cx="4881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Compute the sum - 2x</a:t>
            </a:r>
            <a:r>
              <a:rPr lang="en-US" altLang="en-US" baseline="-25000"/>
              <a:t>1+ </a:t>
            </a:r>
            <a:r>
              <a:rPr lang="en-US" altLang="en-US"/>
              <a:t>2x</a:t>
            </a:r>
            <a:r>
              <a:rPr lang="en-US" altLang="en-US" baseline="-25000"/>
              <a:t>2+ </a:t>
            </a:r>
            <a:r>
              <a:rPr lang="en-US" altLang="en-US"/>
              <a:t>2x</a:t>
            </a:r>
            <a:r>
              <a:rPr lang="en-US" altLang="en-US" baseline="-25000"/>
              <a:t>3+ </a:t>
            </a:r>
            <a:r>
              <a:rPr lang="en-US" altLang="en-US"/>
              <a:t>2x</a:t>
            </a:r>
            <a:r>
              <a:rPr lang="en-US" altLang="en-US" baseline="-25000"/>
              <a:t>4+…. </a:t>
            </a:r>
            <a:r>
              <a:rPr lang="en-US" altLang="en-US"/>
              <a:t>2x</a:t>
            </a:r>
            <a:r>
              <a:rPr lang="en-US" altLang="en-US" baseline="-25000"/>
              <a:t>50000</a:t>
            </a:r>
          </a:p>
        </p:txBody>
      </p:sp>
      <p:sp>
        <p:nvSpPr>
          <p:cNvPr id="18438" name="Rectangle 1029"/>
          <p:cNvSpPr>
            <a:spLocks noChangeArrowheads="1"/>
          </p:cNvSpPr>
          <p:nvPr/>
        </p:nvSpPr>
        <p:spPr bwMode="auto">
          <a:xfrm>
            <a:off x="1309688" y="3395663"/>
            <a:ext cx="35242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sum = 0.0</a:t>
            </a:r>
          </a:p>
          <a:p>
            <a:r>
              <a:rPr lang="en-US" altLang="en-US"/>
              <a:t>for(i=0;i&lt;50000;i++) {</a:t>
            </a:r>
          </a:p>
          <a:p>
            <a:r>
              <a:rPr lang="en-US" altLang="en-US"/>
              <a:t>	sum = sum + (2.0 * x[i]);</a:t>
            </a:r>
          </a:p>
        </p:txBody>
      </p:sp>
      <p:sp>
        <p:nvSpPr>
          <p:cNvPr id="143366" name="Rectangle 1030"/>
          <p:cNvSpPr>
            <a:spLocks noChangeArrowheads="1"/>
          </p:cNvSpPr>
          <p:nvPr/>
        </p:nvSpPr>
        <p:spPr bwMode="auto">
          <a:xfrm>
            <a:off x="1066800" y="4648200"/>
            <a:ext cx="7391400" cy="2000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u="sng" dirty="0"/>
              <a:t>Optimizing compiler:</a:t>
            </a:r>
            <a:endParaRPr lang="en-US" altLang="en-US" sz="2000" dirty="0"/>
          </a:p>
          <a:p>
            <a:r>
              <a:rPr lang="en-US" altLang="en-US" sz="2000" dirty="0"/>
              <a:t>sum = 0.0</a:t>
            </a:r>
          </a:p>
          <a:p>
            <a:r>
              <a:rPr lang="en-US" altLang="en-US" sz="2000" dirty="0"/>
              <a:t>for(</a:t>
            </a:r>
            <a:r>
              <a:rPr lang="en-US" altLang="en-US" sz="2000" dirty="0" err="1"/>
              <a:t>i</a:t>
            </a:r>
            <a:r>
              <a:rPr lang="en-US" altLang="en-US" sz="2000" dirty="0"/>
              <a:t>=0;i&lt;50000;i++) {</a:t>
            </a:r>
          </a:p>
          <a:p>
            <a:r>
              <a:rPr lang="en-US" altLang="en-US" sz="2000" dirty="0"/>
              <a:t>	sum = sum + x[</a:t>
            </a:r>
            <a:r>
              <a:rPr lang="en-US" altLang="en-US" sz="2000" dirty="0" err="1"/>
              <a:t>i</a:t>
            </a:r>
            <a:r>
              <a:rPr lang="en-US" altLang="en-US" sz="2000" dirty="0"/>
              <a:t>];</a:t>
            </a:r>
          </a:p>
          <a:p>
            <a:r>
              <a:rPr lang="en-US" altLang="en-US" sz="2000" dirty="0"/>
              <a:t>sum = sum * 2.0;				49,999 less instructions</a:t>
            </a:r>
          </a:p>
          <a:p>
            <a:endParaRPr lang="en-US" altLang="en-US" dirty="0"/>
          </a:p>
        </p:txBody>
      </p:sp>
    </p:spTree>
    <p:extLst>
      <p:ext uri="{BB962C8B-B14F-4D97-AF65-F5344CB8AC3E}">
        <p14:creationId xmlns:p14="http://schemas.microsoft.com/office/powerpoint/2010/main" val="1793015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Compilation</a:t>
            </a:r>
          </a:p>
        </p:txBody>
      </p:sp>
      <p:pic>
        <p:nvPicPr>
          <p:cNvPr id="20482" name="Picture 7" descr="SchGerst_f10[1]"/>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9512" y="2564904"/>
            <a:ext cx="8674134" cy="2448272"/>
          </a:xfrm>
          <a:noFill/>
          <a:ln>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6"/>
          <p:cNvSpPr>
            <a:spLocks noGrp="1"/>
          </p:cNvSpPr>
          <p:nvPr>
            <p:ph type="sldNum" sz="quarter" idx="12"/>
          </p:nvPr>
        </p:nvSpPr>
        <p:spPr/>
        <p:txBody>
          <a:bodyPr/>
          <a:lstStyle/>
          <a:p>
            <a:pPr>
              <a:defRPr/>
            </a:pPr>
            <a:fld id="{A91ABFE8-82F0-4AA8-9C1E-5F2CADA7B5EC}" type="slidenum">
              <a:rPr lang="en-US" altLang="en-US"/>
              <a:pPr>
                <a:defRPr/>
              </a:pPr>
              <a:t>43</a:t>
            </a:fld>
            <a:endParaRPr lang="en-US" altLang="en-US"/>
          </a:p>
        </p:txBody>
      </p:sp>
    </p:spTree>
    <p:extLst>
      <p:ext uri="{BB962C8B-B14F-4D97-AF65-F5344CB8AC3E}">
        <p14:creationId xmlns:p14="http://schemas.microsoft.com/office/powerpoint/2010/main" val="2244735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The Compilation Process</a:t>
            </a:r>
          </a:p>
        </p:txBody>
      </p:sp>
      <p:sp>
        <p:nvSpPr>
          <p:cNvPr id="22531" name="Rectangle 3"/>
          <p:cNvSpPr>
            <a:spLocks noGrp="1" noChangeArrowheads="1"/>
          </p:cNvSpPr>
          <p:nvPr>
            <p:ph idx="1"/>
          </p:nvPr>
        </p:nvSpPr>
        <p:spPr/>
        <p:txBody>
          <a:bodyPr>
            <a:noAutofit/>
          </a:bodyPr>
          <a:lstStyle/>
          <a:p>
            <a:pPr>
              <a:spcBef>
                <a:spcPct val="100000"/>
              </a:spcBef>
            </a:pPr>
            <a:r>
              <a:rPr lang="en-US" altLang="en-US" sz="2800" dirty="0"/>
              <a:t>Phase I: </a:t>
            </a:r>
            <a:r>
              <a:rPr lang="en-US" altLang="en-US" sz="2800" u="sng" dirty="0"/>
              <a:t>Lexical analysis</a:t>
            </a:r>
            <a:endParaRPr lang="en-US" altLang="en-US" sz="2800" dirty="0"/>
          </a:p>
          <a:p>
            <a:pPr lvl="1">
              <a:spcBef>
                <a:spcPct val="100000"/>
              </a:spcBef>
            </a:pPr>
            <a:r>
              <a:rPr lang="en-US" altLang="en-US" sz="2400" dirty="0"/>
              <a:t>Compiler examines the individual characters in the source program and groups them into syntactical units called </a:t>
            </a:r>
            <a:r>
              <a:rPr lang="en-US" altLang="en-US" sz="2400" i="1" dirty="0"/>
              <a:t>tokens</a:t>
            </a:r>
            <a:endParaRPr lang="en-US" altLang="en-US" sz="2400" dirty="0"/>
          </a:p>
          <a:p>
            <a:pPr>
              <a:spcBef>
                <a:spcPct val="100000"/>
              </a:spcBef>
            </a:pPr>
            <a:r>
              <a:rPr lang="en-US" altLang="en-US" sz="2800" dirty="0"/>
              <a:t>Phase II: </a:t>
            </a:r>
            <a:r>
              <a:rPr lang="en-US" altLang="en-US" sz="2800" u="sng" dirty="0"/>
              <a:t>Parsing</a:t>
            </a:r>
            <a:endParaRPr lang="en-US" altLang="en-US" sz="2800" dirty="0"/>
          </a:p>
          <a:p>
            <a:pPr marL="457200" lvl="1" indent="0">
              <a:spcBef>
                <a:spcPct val="100000"/>
              </a:spcBef>
              <a:buNone/>
            </a:pPr>
            <a:r>
              <a:rPr lang="en-US" altLang="en-US" sz="2400" dirty="0"/>
              <a:t>The sequence of tokens formed by the scanner is checked to see whether it is syntactically correct</a:t>
            </a:r>
          </a:p>
        </p:txBody>
      </p:sp>
      <p:sp>
        <p:nvSpPr>
          <p:cNvPr id="17" name="Slide Number Placeholder 5"/>
          <p:cNvSpPr>
            <a:spLocks noGrp="1"/>
          </p:cNvSpPr>
          <p:nvPr>
            <p:ph type="sldNum" sz="quarter" idx="12"/>
          </p:nvPr>
        </p:nvSpPr>
        <p:spPr>
          <a:xfrm>
            <a:off x="7448550" y="6196013"/>
            <a:ext cx="1905000" cy="457200"/>
          </a:xfrm>
        </p:spPr>
        <p:txBody>
          <a:bodyPr/>
          <a:lstStyle/>
          <a:p>
            <a:pPr>
              <a:defRPr/>
            </a:pPr>
            <a:fld id="{386ED5A7-18F6-4DB7-AD2A-264E22F139CA}" type="slidenum">
              <a:rPr lang="en-US" altLang="en-US"/>
              <a:pPr>
                <a:defRPr/>
              </a:pPr>
              <a:t>44</a:t>
            </a:fld>
            <a:endParaRPr lang="en-US" altLang="en-US"/>
          </a:p>
        </p:txBody>
      </p:sp>
      <p:sp>
        <p:nvSpPr>
          <p:cNvPr id="22533" name="Rectangle 4"/>
          <p:cNvSpPr>
            <a:spLocks noChangeArrowheads="1"/>
          </p:cNvSpPr>
          <p:nvPr/>
        </p:nvSpPr>
        <p:spPr bwMode="auto">
          <a:xfrm>
            <a:off x="5643563" y="3454400"/>
            <a:ext cx="1143000" cy="762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Scanner</a:t>
            </a:r>
          </a:p>
        </p:txBody>
      </p:sp>
      <p:sp>
        <p:nvSpPr>
          <p:cNvPr id="22534" name="Line 6"/>
          <p:cNvSpPr>
            <a:spLocks noChangeShapeType="1"/>
          </p:cNvSpPr>
          <p:nvPr/>
        </p:nvSpPr>
        <p:spPr bwMode="auto">
          <a:xfrm>
            <a:off x="5186363" y="3835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35" name="Rectangle 7"/>
          <p:cNvSpPr>
            <a:spLocks noChangeArrowheads="1"/>
          </p:cNvSpPr>
          <p:nvPr/>
        </p:nvSpPr>
        <p:spPr bwMode="auto">
          <a:xfrm>
            <a:off x="4500563" y="3482181"/>
            <a:ext cx="685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t>Source</a:t>
            </a:r>
          </a:p>
          <a:p>
            <a:pPr algn="ctr"/>
            <a:r>
              <a:rPr lang="en-US" altLang="en-US" sz="1600"/>
              <a:t>code</a:t>
            </a:r>
          </a:p>
        </p:txBody>
      </p:sp>
      <p:sp>
        <p:nvSpPr>
          <p:cNvPr id="22536" name="Rectangle 9"/>
          <p:cNvSpPr>
            <a:spLocks noChangeArrowheads="1"/>
          </p:cNvSpPr>
          <p:nvPr/>
        </p:nvSpPr>
        <p:spPr bwMode="auto">
          <a:xfrm>
            <a:off x="7243763" y="3482181"/>
            <a:ext cx="685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t>Groups</a:t>
            </a:r>
          </a:p>
          <a:p>
            <a:pPr algn="ctr"/>
            <a:r>
              <a:rPr lang="en-US" altLang="en-US" sz="1600"/>
              <a:t> of</a:t>
            </a:r>
          </a:p>
          <a:p>
            <a:pPr algn="ctr"/>
            <a:r>
              <a:rPr lang="en-US" altLang="en-US" sz="1600"/>
              <a:t>tokens</a:t>
            </a:r>
          </a:p>
        </p:txBody>
      </p:sp>
      <p:sp>
        <p:nvSpPr>
          <p:cNvPr id="22537" name="Line 10"/>
          <p:cNvSpPr>
            <a:spLocks noChangeShapeType="1"/>
          </p:cNvSpPr>
          <p:nvPr/>
        </p:nvSpPr>
        <p:spPr bwMode="auto">
          <a:xfrm>
            <a:off x="6786563" y="3835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38" name="Rectangle 11"/>
          <p:cNvSpPr>
            <a:spLocks noChangeArrowheads="1"/>
          </p:cNvSpPr>
          <p:nvPr/>
        </p:nvSpPr>
        <p:spPr bwMode="auto">
          <a:xfrm>
            <a:off x="3842792" y="5712990"/>
            <a:ext cx="1143000" cy="762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Parser</a:t>
            </a:r>
          </a:p>
        </p:txBody>
      </p:sp>
      <p:sp>
        <p:nvSpPr>
          <p:cNvPr id="22539" name="Line 12"/>
          <p:cNvSpPr>
            <a:spLocks noChangeShapeType="1"/>
          </p:cNvSpPr>
          <p:nvPr/>
        </p:nvSpPr>
        <p:spPr bwMode="auto">
          <a:xfrm>
            <a:off x="3385592" y="609399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40" name="Rectangle 13"/>
          <p:cNvSpPr>
            <a:spLocks noChangeArrowheads="1"/>
          </p:cNvSpPr>
          <p:nvPr/>
        </p:nvSpPr>
        <p:spPr bwMode="auto">
          <a:xfrm>
            <a:off x="2676600" y="5745163"/>
            <a:ext cx="685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dirty="0"/>
              <a:t>Groups</a:t>
            </a:r>
          </a:p>
          <a:p>
            <a:pPr algn="ctr"/>
            <a:r>
              <a:rPr lang="en-US" altLang="en-US" sz="1600" dirty="0"/>
              <a:t> of</a:t>
            </a:r>
          </a:p>
          <a:p>
            <a:pPr algn="ctr"/>
            <a:r>
              <a:rPr lang="en-US" altLang="en-US" sz="1600" dirty="0"/>
              <a:t>tokens</a:t>
            </a:r>
          </a:p>
        </p:txBody>
      </p:sp>
      <p:sp>
        <p:nvSpPr>
          <p:cNvPr id="22541" name="Line 15"/>
          <p:cNvSpPr>
            <a:spLocks noChangeShapeType="1"/>
          </p:cNvSpPr>
          <p:nvPr/>
        </p:nvSpPr>
        <p:spPr bwMode="auto">
          <a:xfrm flipV="1">
            <a:off x="4985792" y="594159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42" name="Line 16"/>
          <p:cNvSpPr>
            <a:spLocks noChangeShapeType="1"/>
          </p:cNvSpPr>
          <p:nvPr/>
        </p:nvSpPr>
        <p:spPr bwMode="auto">
          <a:xfrm>
            <a:off x="4985792" y="609399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543" name="Rectangle 17"/>
          <p:cNvSpPr>
            <a:spLocks noChangeArrowheads="1"/>
          </p:cNvSpPr>
          <p:nvPr/>
        </p:nvSpPr>
        <p:spPr bwMode="auto">
          <a:xfrm>
            <a:off x="5519192" y="5865390"/>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544" name="Rectangle 18"/>
          <p:cNvSpPr>
            <a:spLocks noChangeArrowheads="1"/>
          </p:cNvSpPr>
          <p:nvPr/>
        </p:nvSpPr>
        <p:spPr bwMode="auto">
          <a:xfrm>
            <a:off x="5366792" y="5789190"/>
            <a:ext cx="727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correct</a:t>
            </a:r>
          </a:p>
        </p:txBody>
      </p:sp>
      <p:sp>
        <p:nvSpPr>
          <p:cNvPr id="22545" name="Rectangle 19"/>
          <p:cNvSpPr>
            <a:spLocks noChangeArrowheads="1"/>
          </p:cNvSpPr>
          <p:nvPr/>
        </p:nvSpPr>
        <p:spPr bwMode="auto">
          <a:xfrm>
            <a:off x="5366792" y="6093990"/>
            <a:ext cx="1023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not correct</a:t>
            </a:r>
          </a:p>
        </p:txBody>
      </p:sp>
    </p:spTree>
    <p:extLst>
      <p:ext uri="{BB962C8B-B14F-4D97-AF65-F5344CB8AC3E}">
        <p14:creationId xmlns:p14="http://schemas.microsoft.com/office/powerpoint/2010/main" val="1682199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The Compilation Process</a:t>
            </a:r>
          </a:p>
        </p:txBody>
      </p:sp>
      <p:sp>
        <p:nvSpPr>
          <p:cNvPr id="24579" name="Rectangle 3"/>
          <p:cNvSpPr>
            <a:spLocks noGrp="1" noChangeArrowheads="1"/>
          </p:cNvSpPr>
          <p:nvPr>
            <p:ph idx="1"/>
          </p:nvPr>
        </p:nvSpPr>
        <p:spPr/>
        <p:txBody>
          <a:bodyPr/>
          <a:lstStyle/>
          <a:p>
            <a:pPr>
              <a:spcBef>
                <a:spcPct val="40000"/>
              </a:spcBef>
            </a:pPr>
            <a:r>
              <a:rPr lang="en-US" altLang="en-US" sz="3000" dirty="0"/>
              <a:t>Phase III: Semantic analysis and code generation</a:t>
            </a:r>
          </a:p>
          <a:p>
            <a:pPr lvl="1">
              <a:spcBef>
                <a:spcPct val="40000"/>
              </a:spcBef>
            </a:pPr>
            <a:r>
              <a:rPr lang="en-US" altLang="en-US" dirty="0"/>
              <a:t>The compiler analyzes the meaning of the high-level language statement and generates the machine language instructions to carry out these actions</a:t>
            </a:r>
          </a:p>
          <a:p>
            <a:pPr>
              <a:spcBef>
                <a:spcPct val="40000"/>
              </a:spcBef>
              <a:buFont typeface="Wingdings" panose="05000000000000000000" pitchFamily="2" charset="2"/>
              <a:buNone/>
            </a:pPr>
            <a:endParaRPr lang="en-US" altLang="en-US" dirty="0"/>
          </a:p>
        </p:txBody>
      </p:sp>
      <p:sp>
        <p:nvSpPr>
          <p:cNvPr id="9" name="Slide Number Placeholder 5"/>
          <p:cNvSpPr>
            <a:spLocks noGrp="1"/>
          </p:cNvSpPr>
          <p:nvPr>
            <p:ph type="sldNum" sz="quarter" idx="12"/>
          </p:nvPr>
        </p:nvSpPr>
        <p:spPr>
          <a:xfrm>
            <a:off x="7019925" y="6286500"/>
            <a:ext cx="1905000" cy="457200"/>
          </a:xfrm>
        </p:spPr>
        <p:txBody>
          <a:bodyPr/>
          <a:lstStyle/>
          <a:p>
            <a:pPr>
              <a:defRPr/>
            </a:pPr>
            <a:fld id="{ABB22237-602D-4060-AF94-FD255C5F4C24}" type="slidenum">
              <a:rPr lang="en-US" altLang="en-US"/>
              <a:pPr>
                <a:defRPr/>
              </a:pPr>
              <a:t>45</a:t>
            </a:fld>
            <a:endParaRPr lang="en-US" altLang="en-US"/>
          </a:p>
        </p:txBody>
      </p:sp>
      <p:sp>
        <p:nvSpPr>
          <p:cNvPr id="24581" name="Rectangle 4"/>
          <p:cNvSpPr>
            <a:spLocks noChangeArrowheads="1"/>
          </p:cNvSpPr>
          <p:nvPr/>
        </p:nvSpPr>
        <p:spPr bwMode="auto">
          <a:xfrm>
            <a:off x="3914775" y="4137025"/>
            <a:ext cx="1143000" cy="762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Code </a:t>
            </a:r>
          </a:p>
          <a:p>
            <a:pPr algn="ctr"/>
            <a:r>
              <a:rPr lang="en-US" altLang="en-US" sz="2000"/>
              <a:t>Generator</a:t>
            </a:r>
          </a:p>
        </p:txBody>
      </p:sp>
      <p:sp>
        <p:nvSpPr>
          <p:cNvPr id="24582" name="Line 5"/>
          <p:cNvSpPr>
            <a:spLocks noChangeShapeType="1"/>
          </p:cNvSpPr>
          <p:nvPr/>
        </p:nvSpPr>
        <p:spPr bwMode="auto">
          <a:xfrm>
            <a:off x="3457575" y="4518025"/>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3" name="Rectangle 6"/>
          <p:cNvSpPr>
            <a:spLocks noChangeArrowheads="1"/>
          </p:cNvSpPr>
          <p:nvPr/>
        </p:nvSpPr>
        <p:spPr bwMode="auto">
          <a:xfrm>
            <a:off x="2771775" y="4137025"/>
            <a:ext cx="685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dirty="0"/>
              <a:t>Groups</a:t>
            </a:r>
          </a:p>
          <a:p>
            <a:pPr algn="ctr"/>
            <a:r>
              <a:rPr lang="en-US" altLang="en-US" sz="1600" dirty="0"/>
              <a:t>of </a:t>
            </a:r>
          </a:p>
          <a:p>
            <a:pPr algn="ctr"/>
            <a:r>
              <a:rPr lang="en-US" altLang="en-US" sz="1600" dirty="0"/>
              <a:t>tokens</a:t>
            </a:r>
          </a:p>
        </p:txBody>
      </p:sp>
      <p:sp>
        <p:nvSpPr>
          <p:cNvPr id="24584" name="Rectangle 7"/>
          <p:cNvSpPr>
            <a:spLocks noChangeArrowheads="1"/>
          </p:cNvSpPr>
          <p:nvPr/>
        </p:nvSpPr>
        <p:spPr bwMode="auto">
          <a:xfrm>
            <a:off x="5500687" y="4137025"/>
            <a:ext cx="914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t>Machine</a:t>
            </a:r>
          </a:p>
          <a:p>
            <a:pPr algn="ctr"/>
            <a:r>
              <a:rPr lang="en-US" altLang="en-US" sz="1600"/>
              <a:t>language</a:t>
            </a:r>
          </a:p>
        </p:txBody>
      </p:sp>
      <p:sp>
        <p:nvSpPr>
          <p:cNvPr id="24585" name="Line 8"/>
          <p:cNvSpPr>
            <a:spLocks noChangeShapeType="1"/>
          </p:cNvSpPr>
          <p:nvPr/>
        </p:nvSpPr>
        <p:spPr bwMode="auto">
          <a:xfrm>
            <a:off x="5057775" y="4518025"/>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4016837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r>
              <a:rPr lang="en-US" altLang="en-US"/>
              <a:t>The Compilation Process</a:t>
            </a:r>
          </a:p>
        </p:txBody>
      </p:sp>
      <p:sp>
        <p:nvSpPr>
          <p:cNvPr id="26627" name="Rectangle 1027"/>
          <p:cNvSpPr>
            <a:spLocks noGrp="1" noChangeArrowheads="1"/>
          </p:cNvSpPr>
          <p:nvPr>
            <p:ph idx="1"/>
          </p:nvPr>
        </p:nvSpPr>
        <p:spPr/>
        <p:txBody>
          <a:bodyPr/>
          <a:lstStyle/>
          <a:p>
            <a:pPr>
              <a:spcBef>
                <a:spcPct val="40000"/>
              </a:spcBef>
            </a:pPr>
            <a:r>
              <a:rPr lang="en-US" altLang="en-US" sz="3000"/>
              <a:t>Phase IV: Code optimization</a:t>
            </a:r>
          </a:p>
          <a:p>
            <a:pPr lvl="1">
              <a:spcBef>
                <a:spcPct val="40000"/>
              </a:spcBef>
            </a:pPr>
            <a:r>
              <a:rPr lang="en-US" altLang="en-US"/>
              <a:t>The compiler takes the generated code and sees whether it can be made more efficient</a:t>
            </a:r>
          </a:p>
        </p:txBody>
      </p:sp>
      <p:sp>
        <p:nvSpPr>
          <p:cNvPr id="9" name="Slide Number Placeholder 5"/>
          <p:cNvSpPr>
            <a:spLocks noGrp="1"/>
          </p:cNvSpPr>
          <p:nvPr>
            <p:ph type="sldNum" sz="quarter" idx="12"/>
          </p:nvPr>
        </p:nvSpPr>
        <p:spPr>
          <a:xfrm>
            <a:off x="7019925" y="6286500"/>
            <a:ext cx="1905000" cy="457200"/>
          </a:xfrm>
        </p:spPr>
        <p:txBody>
          <a:bodyPr/>
          <a:lstStyle/>
          <a:p>
            <a:pPr>
              <a:defRPr/>
            </a:pPr>
            <a:fld id="{A75A0590-3F97-4238-A2F9-D325FBA6EBB1}" type="slidenum">
              <a:rPr lang="en-US" altLang="en-US"/>
              <a:pPr>
                <a:defRPr/>
              </a:pPr>
              <a:t>46</a:t>
            </a:fld>
            <a:endParaRPr lang="en-US" altLang="en-US"/>
          </a:p>
        </p:txBody>
      </p:sp>
      <p:sp>
        <p:nvSpPr>
          <p:cNvPr id="26629" name="Rectangle 1028"/>
          <p:cNvSpPr>
            <a:spLocks noChangeArrowheads="1"/>
          </p:cNvSpPr>
          <p:nvPr/>
        </p:nvSpPr>
        <p:spPr bwMode="auto">
          <a:xfrm>
            <a:off x="3733800" y="3886200"/>
            <a:ext cx="1143000" cy="762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t>Code </a:t>
            </a:r>
          </a:p>
          <a:p>
            <a:pPr algn="ctr"/>
            <a:r>
              <a:rPr lang="en-US" altLang="en-US" sz="2000"/>
              <a:t>Optimizer</a:t>
            </a:r>
          </a:p>
        </p:txBody>
      </p:sp>
      <p:sp>
        <p:nvSpPr>
          <p:cNvPr id="26630" name="Line 1029"/>
          <p:cNvSpPr>
            <a:spLocks noChangeShapeType="1"/>
          </p:cNvSpPr>
          <p:nvPr/>
        </p:nvSpPr>
        <p:spPr bwMode="auto">
          <a:xfrm>
            <a:off x="3276600" y="4267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1" name="Rectangle 1031"/>
          <p:cNvSpPr>
            <a:spLocks noChangeArrowheads="1"/>
          </p:cNvSpPr>
          <p:nvPr/>
        </p:nvSpPr>
        <p:spPr bwMode="auto">
          <a:xfrm>
            <a:off x="5334000" y="3886200"/>
            <a:ext cx="914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t>Machine</a:t>
            </a:r>
          </a:p>
          <a:p>
            <a:pPr algn="ctr"/>
            <a:r>
              <a:rPr lang="en-US" altLang="en-US" sz="1600"/>
              <a:t>language</a:t>
            </a:r>
          </a:p>
        </p:txBody>
      </p:sp>
      <p:sp>
        <p:nvSpPr>
          <p:cNvPr id="26632" name="Line 1032"/>
          <p:cNvSpPr>
            <a:spLocks noChangeShapeType="1"/>
          </p:cNvSpPr>
          <p:nvPr/>
        </p:nvSpPr>
        <p:spPr bwMode="auto">
          <a:xfrm>
            <a:off x="4876800" y="4267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633" name="Rectangle 1033"/>
          <p:cNvSpPr>
            <a:spLocks noChangeArrowheads="1"/>
          </p:cNvSpPr>
          <p:nvPr/>
        </p:nvSpPr>
        <p:spPr bwMode="auto">
          <a:xfrm>
            <a:off x="2362200" y="3914775"/>
            <a:ext cx="914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t>Machine</a:t>
            </a:r>
          </a:p>
          <a:p>
            <a:pPr algn="ctr"/>
            <a:r>
              <a:rPr lang="en-US" altLang="en-US" sz="1600"/>
              <a:t>language</a:t>
            </a:r>
          </a:p>
        </p:txBody>
      </p:sp>
    </p:spTree>
    <p:extLst>
      <p:ext uri="{BB962C8B-B14F-4D97-AF65-F5344CB8AC3E}">
        <p14:creationId xmlns:p14="http://schemas.microsoft.com/office/powerpoint/2010/main" val="2482145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07"/>
            <a:ext cx="8229600" cy="1143000"/>
          </a:xfrm>
        </p:spPr>
        <p:txBody>
          <a:bodyPr>
            <a:normAutofit fontScale="90000"/>
          </a:bodyPr>
          <a:lstStyle/>
          <a:p>
            <a:r>
              <a:rPr lang="en-US" altLang="en-US" dirty="0"/>
              <a:t>Overall Execution Sequence on a High-Level Language Program</a:t>
            </a:r>
            <a:br>
              <a:rPr lang="en-US" altLang="en-US" dirty="0"/>
            </a:br>
            <a:endParaRPr lang="en-GB" dirty="0"/>
          </a:p>
        </p:txBody>
      </p:sp>
      <p:pic>
        <p:nvPicPr>
          <p:cNvPr id="28674" name="Picture 7" descr="SchGerst_f10[1]"/>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719028" y="1830387"/>
            <a:ext cx="7705944" cy="4525963"/>
          </a:xfrm>
          <a:noFill/>
          <a:ln>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6"/>
          <p:cNvSpPr>
            <a:spLocks noGrp="1"/>
          </p:cNvSpPr>
          <p:nvPr>
            <p:ph type="sldNum" sz="quarter" idx="12"/>
          </p:nvPr>
        </p:nvSpPr>
        <p:spPr/>
        <p:txBody>
          <a:bodyPr/>
          <a:lstStyle/>
          <a:p>
            <a:pPr>
              <a:defRPr/>
            </a:pPr>
            <a:fld id="{13B876C6-C2FC-4B65-AF6D-2D349D1CA068}" type="slidenum">
              <a:rPr lang="en-US" altLang="en-US"/>
              <a:pPr>
                <a:defRPr/>
              </a:pPr>
              <a:t>47</a:t>
            </a:fld>
            <a:endParaRPr lang="en-US" altLang="en-US"/>
          </a:p>
        </p:txBody>
      </p:sp>
    </p:spTree>
    <p:extLst>
      <p:ext uri="{BB962C8B-B14F-4D97-AF65-F5344CB8AC3E}">
        <p14:creationId xmlns:p14="http://schemas.microsoft.com/office/powerpoint/2010/main" val="3414499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The Compilation Process</a:t>
            </a:r>
          </a:p>
        </p:txBody>
      </p:sp>
      <p:sp>
        <p:nvSpPr>
          <p:cNvPr id="30723" name="Rectangle 3"/>
          <p:cNvSpPr>
            <a:spLocks noGrp="1" noChangeArrowheads="1"/>
          </p:cNvSpPr>
          <p:nvPr>
            <p:ph idx="1"/>
          </p:nvPr>
        </p:nvSpPr>
        <p:spPr/>
        <p:txBody>
          <a:bodyPr/>
          <a:lstStyle/>
          <a:p>
            <a:pPr>
              <a:spcBef>
                <a:spcPct val="70000"/>
              </a:spcBef>
            </a:pPr>
            <a:r>
              <a:rPr lang="en-US" altLang="en-US" sz="3000"/>
              <a:t>Source program</a:t>
            </a:r>
          </a:p>
          <a:p>
            <a:pPr lvl="1">
              <a:spcBef>
                <a:spcPct val="70000"/>
              </a:spcBef>
            </a:pPr>
            <a:r>
              <a:rPr lang="en-US" altLang="en-US"/>
              <a:t>Original high-level language program</a:t>
            </a:r>
          </a:p>
          <a:p>
            <a:pPr>
              <a:spcBef>
                <a:spcPct val="70000"/>
              </a:spcBef>
            </a:pPr>
            <a:r>
              <a:rPr lang="en-US" altLang="en-US" sz="3000"/>
              <a:t>Object program</a:t>
            </a:r>
          </a:p>
          <a:p>
            <a:pPr lvl="1">
              <a:spcBef>
                <a:spcPct val="70000"/>
              </a:spcBef>
            </a:pPr>
            <a:r>
              <a:rPr lang="en-US" altLang="en-US"/>
              <a:t>Machine language translation of the source program</a:t>
            </a:r>
          </a:p>
        </p:txBody>
      </p:sp>
      <p:sp>
        <p:nvSpPr>
          <p:cNvPr id="4" name="Slide Number Placeholder 5"/>
          <p:cNvSpPr>
            <a:spLocks noGrp="1"/>
          </p:cNvSpPr>
          <p:nvPr>
            <p:ph type="sldNum" sz="quarter" idx="12"/>
          </p:nvPr>
        </p:nvSpPr>
        <p:spPr>
          <a:xfrm>
            <a:off x="7019925" y="6286500"/>
            <a:ext cx="1905000" cy="457200"/>
          </a:xfrm>
        </p:spPr>
        <p:txBody>
          <a:bodyPr/>
          <a:lstStyle/>
          <a:p>
            <a:pPr>
              <a:defRPr/>
            </a:pPr>
            <a:fld id="{D912EEA9-5D8B-4D6E-BDCF-CFD13842CE07}" type="slidenum">
              <a:rPr lang="en-US" altLang="en-US"/>
              <a:pPr>
                <a:defRPr/>
              </a:pPr>
              <a:t>48</a:t>
            </a:fld>
            <a:endParaRPr lang="en-US" altLang="en-US"/>
          </a:p>
        </p:txBody>
      </p:sp>
    </p:spTree>
    <p:extLst>
      <p:ext uri="{BB962C8B-B14F-4D97-AF65-F5344CB8AC3E}">
        <p14:creationId xmlns:p14="http://schemas.microsoft.com/office/powerpoint/2010/main" val="3002177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altLang="en-US"/>
              <a:t>Compilation, Assembly, and Static Linking</a:t>
            </a:r>
          </a:p>
        </p:txBody>
      </p:sp>
      <p:sp>
        <p:nvSpPr>
          <p:cNvPr id="32771" name="Rectangle 3"/>
          <p:cNvSpPr>
            <a:spLocks noGrp="1" noChangeArrowheads="1"/>
          </p:cNvSpPr>
          <p:nvPr>
            <p:ph idx="1"/>
          </p:nvPr>
        </p:nvSpPr>
        <p:spPr>
          <a:xfrm>
            <a:off x="639763" y="1693863"/>
            <a:ext cx="7886700" cy="4351337"/>
          </a:xfrm>
        </p:spPr>
        <p:txBody>
          <a:bodyPr/>
          <a:lstStyle/>
          <a:p>
            <a:r>
              <a:rPr lang="en-US" altLang="en-US"/>
              <a:t>Facilitates debugging of the compiler</a:t>
            </a:r>
          </a:p>
        </p:txBody>
      </p:sp>
      <p:sp>
        <p:nvSpPr>
          <p:cNvPr id="32773" name="Slide Number Placeholder 4"/>
          <p:cNvSpPr>
            <a:spLocks noGrp="1"/>
          </p:cNvSpPr>
          <p:nvPr>
            <p:ph type="sldNum" sz="quarter" idx="12"/>
          </p:nvPr>
        </p:nvSpPr>
        <p:spPr bwMode="auto">
          <a:xfrm>
            <a:off x="6553200" y="64770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4568162-9D77-4BB9-B99B-0996FF411FEE}" type="slidenum">
              <a:rPr lang="en-US" altLang="en-US" sz="1200">
                <a:latin typeface="Arial Black" panose="020B0A04020102020204" pitchFamily="34" charset="0"/>
                <a:ea typeface="MS PGothic" panose="020B0600070205080204" pitchFamily="34" charset="-128"/>
              </a:rPr>
              <a:pPr>
                <a:lnSpc>
                  <a:spcPct val="100000"/>
                </a:lnSpc>
                <a:spcBef>
                  <a:spcPct val="0"/>
                </a:spcBef>
                <a:buFontTx/>
                <a:buNone/>
              </a:pPr>
              <a:t>49</a:t>
            </a:fld>
            <a:endParaRPr lang="en-US" altLang="en-US" sz="1200">
              <a:latin typeface="Arial Black" panose="020B0A04020102020204" pitchFamily="34" charset="0"/>
              <a:ea typeface="MS PGothic" panose="020B0600070205080204" pitchFamily="34" charset="-128"/>
            </a:endParaRPr>
          </a:p>
        </p:txBody>
      </p:sp>
      <p:sp>
        <p:nvSpPr>
          <p:cNvPr id="32774" name="Rectangle 4"/>
          <p:cNvSpPr>
            <a:spLocks noChangeArrowheads="1"/>
          </p:cNvSpPr>
          <p:nvPr/>
        </p:nvSpPr>
        <p:spPr bwMode="auto">
          <a:xfrm>
            <a:off x="2368550" y="2395538"/>
            <a:ext cx="2057400" cy="914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solidFill>
                  <a:schemeClr val="bg1"/>
                </a:solidFill>
                <a:latin typeface="Times" panose="02020603050405020304" pitchFamily="18" charset="0"/>
                <a:ea typeface="MS PGothic" panose="020B0600070205080204" pitchFamily="34" charset="-128"/>
              </a:rPr>
              <a:t>Compiler</a:t>
            </a:r>
          </a:p>
        </p:txBody>
      </p:sp>
      <p:sp>
        <p:nvSpPr>
          <p:cNvPr id="32775" name="Text Box 5"/>
          <p:cNvSpPr txBox="1">
            <a:spLocks noChangeArrowheads="1"/>
          </p:cNvSpPr>
          <p:nvPr/>
        </p:nvSpPr>
        <p:spPr bwMode="auto">
          <a:xfrm>
            <a:off x="615950" y="2365375"/>
            <a:ext cx="1285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Source</a:t>
            </a:r>
          </a:p>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Program</a:t>
            </a:r>
          </a:p>
        </p:txBody>
      </p:sp>
      <p:sp>
        <p:nvSpPr>
          <p:cNvPr id="32776" name="Text Box 6"/>
          <p:cNvSpPr txBox="1">
            <a:spLocks noChangeArrowheads="1"/>
          </p:cNvSpPr>
          <p:nvPr/>
        </p:nvSpPr>
        <p:spPr bwMode="auto">
          <a:xfrm>
            <a:off x="5173663" y="2441575"/>
            <a:ext cx="13350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Assembly</a:t>
            </a:r>
            <a:br>
              <a:rPr lang="en-US" altLang="en-US" sz="2400" i="1">
                <a:latin typeface="Times" panose="02020603050405020304" pitchFamily="18" charset="0"/>
                <a:ea typeface="MS PGothic" panose="020B0600070205080204" pitchFamily="34" charset="-128"/>
              </a:rPr>
            </a:br>
            <a:r>
              <a:rPr lang="en-US" altLang="en-US" sz="2400" i="1">
                <a:latin typeface="Times" panose="02020603050405020304" pitchFamily="18" charset="0"/>
                <a:ea typeface="MS PGothic" panose="020B0600070205080204" pitchFamily="34" charset="-128"/>
              </a:rPr>
              <a:t>Program</a:t>
            </a:r>
          </a:p>
        </p:txBody>
      </p:sp>
      <p:sp>
        <p:nvSpPr>
          <p:cNvPr id="32777" name="AutoShape 7"/>
          <p:cNvSpPr>
            <a:spLocks noChangeArrowheads="1"/>
          </p:cNvSpPr>
          <p:nvPr/>
        </p:nvSpPr>
        <p:spPr bwMode="auto">
          <a:xfrm>
            <a:off x="1911350" y="2441575"/>
            <a:ext cx="381000" cy="762000"/>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2778" name="AutoShape 8"/>
          <p:cNvSpPr>
            <a:spLocks noChangeArrowheads="1"/>
          </p:cNvSpPr>
          <p:nvPr/>
        </p:nvSpPr>
        <p:spPr bwMode="auto">
          <a:xfrm>
            <a:off x="4502150" y="2441575"/>
            <a:ext cx="381000" cy="762000"/>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2779" name="Rectangle 9"/>
          <p:cNvSpPr>
            <a:spLocks noChangeArrowheads="1"/>
          </p:cNvSpPr>
          <p:nvPr/>
        </p:nvSpPr>
        <p:spPr bwMode="auto">
          <a:xfrm>
            <a:off x="4806950" y="5181600"/>
            <a:ext cx="2057400" cy="914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solidFill>
                  <a:schemeClr val="bg1"/>
                </a:solidFill>
                <a:latin typeface="Times" panose="02020603050405020304" pitchFamily="18" charset="0"/>
                <a:ea typeface="MS PGothic" panose="020B0600070205080204" pitchFamily="34" charset="-128"/>
              </a:rPr>
              <a:t>Linker</a:t>
            </a:r>
          </a:p>
        </p:txBody>
      </p:sp>
      <p:sp>
        <p:nvSpPr>
          <p:cNvPr id="32780" name="Text Box 10"/>
          <p:cNvSpPr txBox="1">
            <a:spLocks noChangeArrowheads="1"/>
          </p:cNvSpPr>
          <p:nvPr/>
        </p:nvSpPr>
        <p:spPr bwMode="auto">
          <a:xfrm>
            <a:off x="2444750" y="5257800"/>
            <a:ext cx="18843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Static Library</a:t>
            </a:r>
            <a:br>
              <a:rPr lang="en-US" altLang="en-US" sz="2400" i="1">
                <a:latin typeface="Times" panose="02020603050405020304" pitchFamily="18" charset="0"/>
                <a:ea typeface="MS PGothic" panose="020B0600070205080204" pitchFamily="34" charset="-128"/>
              </a:rPr>
            </a:br>
            <a:r>
              <a:rPr lang="en-US" altLang="en-US" sz="2400" i="1">
                <a:latin typeface="Times" panose="02020603050405020304" pitchFamily="18" charset="0"/>
                <a:ea typeface="MS PGothic" panose="020B0600070205080204" pitchFamily="34" charset="-128"/>
              </a:rPr>
              <a:t>Object Code</a:t>
            </a:r>
          </a:p>
        </p:txBody>
      </p:sp>
      <p:sp>
        <p:nvSpPr>
          <p:cNvPr id="32781" name="AutoShape 11"/>
          <p:cNvSpPr>
            <a:spLocks noChangeArrowheads="1"/>
          </p:cNvSpPr>
          <p:nvPr/>
        </p:nvSpPr>
        <p:spPr bwMode="auto">
          <a:xfrm>
            <a:off x="4349750" y="5257800"/>
            <a:ext cx="381000" cy="762000"/>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2782" name="AutoShape 12"/>
          <p:cNvSpPr>
            <a:spLocks noChangeArrowheads="1"/>
          </p:cNvSpPr>
          <p:nvPr/>
        </p:nvSpPr>
        <p:spPr bwMode="auto">
          <a:xfrm>
            <a:off x="6940550" y="5257800"/>
            <a:ext cx="381000" cy="762000"/>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2783" name="AutoShape 13"/>
          <p:cNvSpPr>
            <a:spLocks noChangeArrowheads="1"/>
          </p:cNvSpPr>
          <p:nvPr/>
        </p:nvSpPr>
        <p:spPr bwMode="auto">
          <a:xfrm>
            <a:off x="5492750" y="4813300"/>
            <a:ext cx="685800" cy="292100"/>
          </a:xfrm>
          <a:prstGeom prst="down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2784" name="Text Box 14"/>
          <p:cNvSpPr txBox="1">
            <a:spLocks noChangeArrowheads="1"/>
          </p:cNvSpPr>
          <p:nvPr/>
        </p:nvSpPr>
        <p:spPr bwMode="auto">
          <a:xfrm>
            <a:off x="7321550" y="5210175"/>
            <a:ext cx="15351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Binary</a:t>
            </a:r>
          </a:p>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Executable</a:t>
            </a:r>
          </a:p>
        </p:txBody>
      </p:sp>
      <p:sp>
        <p:nvSpPr>
          <p:cNvPr id="32785" name="Rectangle 17"/>
          <p:cNvSpPr>
            <a:spLocks noChangeArrowheads="1"/>
          </p:cNvSpPr>
          <p:nvPr/>
        </p:nvSpPr>
        <p:spPr bwMode="auto">
          <a:xfrm>
            <a:off x="4806950" y="3822700"/>
            <a:ext cx="2057400" cy="914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solidFill>
                  <a:schemeClr val="bg1"/>
                </a:solidFill>
                <a:latin typeface="Times" panose="02020603050405020304" pitchFamily="18" charset="0"/>
                <a:ea typeface="MS PGothic" panose="020B0600070205080204" pitchFamily="34" charset="-128"/>
              </a:rPr>
              <a:t>Assembler</a:t>
            </a:r>
          </a:p>
        </p:txBody>
      </p:sp>
      <p:sp>
        <p:nvSpPr>
          <p:cNvPr id="32786" name="AutoShape 19"/>
          <p:cNvSpPr>
            <a:spLocks noChangeArrowheads="1"/>
          </p:cNvSpPr>
          <p:nvPr/>
        </p:nvSpPr>
        <p:spPr bwMode="auto">
          <a:xfrm>
            <a:off x="5492750" y="3441700"/>
            <a:ext cx="685800" cy="292100"/>
          </a:xfrm>
          <a:prstGeom prst="down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2787" name="Text Box 15"/>
          <p:cNvSpPr txBox="1">
            <a:spLocks noChangeArrowheads="1"/>
          </p:cNvSpPr>
          <p:nvPr/>
        </p:nvSpPr>
        <p:spPr bwMode="auto">
          <a:xfrm>
            <a:off x="1301750" y="4965700"/>
            <a:ext cx="1049338" cy="107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600" b="1">
                <a:latin typeface="Courier New" panose="02070309020205020404" pitchFamily="49" charset="0"/>
                <a:ea typeface="MS PGothic" panose="020B0600070205080204" pitchFamily="34" charset="-128"/>
              </a:rPr>
              <a:t>_printf</a:t>
            </a:r>
            <a:br>
              <a:rPr lang="en-US" altLang="en-US" sz="1600" b="1">
                <a:latin typeface="Courier New" panose="02070309020205020404" pitchFamily="49" charset="0"/>
                <a:ea typeface="MS PGothic" panose="020B0600070205080204" pitchFamily="34" charset="-128"/>
              </a:rPr>
            </a:br>
            <a:r>
              <a:rPr lang="en-US" altLang="en-US" sz="1600" b="1">
                <a:latin typeface="Courier New" panose="02070309020205020404" pitchFamily="49" charset="0"/>
                <a:ea typeface="MS PGothic" panose="020B0600070205080204" pitchFamily="34" charset="-128"/>
              </a:rPr>
              <a:t>_fget</a:t>
            </a:r>
            <a:br>
              <a:rPr lang="en-US" altLang="en-US" sz="1600" b="1">
                <a:latin typeface="Courier New" panose="02070309020205020404" pitchFamily="49" charset="0"/>
                <a:ea typeface="MS PGothic" panose="020B0600070205080204" pitchFamily="34" charset="-128"/>
              </a:rPr>
            </a:br>
            <a:r>
              <a:rPr lang="en-US" altLang="en-US" sz="1600" b="1">
                <a:latin typeface="Courier New" panose="02070309020205020404" pitchFamily="49" charset="0"/>
                <a:ea typeface="MS PGothic" panose="020B0600070205080204" pitchFamily="34" charset="-128"/>
              </a:rPr>
              <a:t>_fscan</a:t>
            </a:r>
            <a:br>
              <a:rPr lang="en-US" altLang="en-US" sz="1600" b="1">
                <a:latin typeface="Courier New" panose="02070309020205020404" pitchFamily="49" charset="0"/>
                <a:ea typeface="MS PGothic" panose="020B0600070205080204" pitchFamily="34" charset="-128"/>
              </a:rPr>
            </a:br>
            <a:r>
              <a:rPr lang="en-US" altLang="en-US" sz="1600" b="1">
                <a:latin typeface="Courier New" panose="02070309020205020404" pitchFamily="49" charset="0"/>
                <a:ea typeface="MS PGothic" panose="020B0600070205080204" pitchFamily="34" charset="-128"/>
              </a:rPr>
              <a:t>…</a:t>
            </a:r>
          </a:p>
        </p:txBody>
      </p:sp>
      <p:sp>
        <p:nvSpPr>
          <p:cNvPr id="32788" name="Text Box 16"/>
          <p:cNvSpPr txBox="1">
            <a:spLocks noChangeArrowheads="1"/>
          </p:cNvSpPr>
          <p:nvPr/>
        </p:nvSpPr>
        <p:spPr bwMode="auto">
          <a:xfrm>
            <a:off x="463550" y="3365500"/>
            <a:ext cx="1895475"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400" b="1">
                <a:latin typeface="Courier New" panose="02070309020205020404" pitchFamily="49" charset="0"/>
                <a:ea typeface="MS PGothic" panose="020B0600070205080204" pitchFamily="34" charset="-128"/>
              </a:rPr>
              <a:t>extern printf();</a:t>
            </a:r>
          </a:p>
        </p:txBody>
      </p:sp>
    </p:spTree>
    <p:extLst>
      <p:ext uri="{BB962C8B-B14F-4D97-AF65-F5344CB8AC3E}">
        <p14:creationId xmlns:p14="http://schemas.microsoft.com/office/powerpoint/2010/main" val="101362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Instruction Format</a:t>
            </a:r>
          </a:p>
        </p:txBody>
      </p:sp>
      <p:sp>
        <p:nvSpPr>
          <p:cNvPr id="3" name="Content Placeholder 2"/>
          <p:cNvSpPr>
            <a:spLocks noGrp="1"/>
          </p:cNvSpPr>
          <p:nvPr>
            <p:ph idx="1"/>
          </p:nvPr>
        </p:nvSpPr>
        <p:spPr/>
        <p:txBody>
          <a:bodyPr>
            <a:normAutofit fontScale="70000" lnSpcReduction="20000"/>
          </a:bodyPr>
          <a:lstStyle/>
          <a:p>
            <a:r>
              <a:rPr lang="en-GB" b="1" dirty="0"/>
              <a:t>Opcode</a:t>
            </a:r>
            <a:r>
              <a:rPr lang="en-GB" dirty="0"/>
              <a:t> </a:t>
            </a:r>
            <a:br>
              <a:rPr lang="en-GB" dirty="0"/>
            </a:br>
            <a:r>
              <a:rPr lang="en-GB" dirty="0"/>
              <a:t>The operation itself is usually represented by a code called the opcode (for </a:t>
            </a:r>
            <a:r>
              <a:rPr lang="en-GB" dirty="0" err="1"/>
              <a:t>OPeration</a:t>
            </a:r>
            <a:r>
              <a:rPr lang="en-GB" dirty="0"/>
              <a:t> CODE) </a:t>
            </a:r>
            <a:r>
              <a:rPr lang="en-GB" b="1" dirty="0"/>
              <a:t>Operands</a:t>
            </a:r>
            <a:r>
              <a:rPr lang="en-GB" dirty="0"/>
              <a:t> </a:t>
            </a:r>
            <a:br>
              <a:rPr lang="en-GB" dirty="0"/>
            </a:br>
            <a:r>
              <a:rPr lang="en-GB" dirty="0"/>
              <a:t>All the other parts of an instruction are called operands.</a:t>
            </a:r>
          </a:p>
          <a:p>
            <a:r>
              <a:rPr lang="en-GB" b="1" dirty="0"/>
              <a:t>Addresses</a:t>
            </a:r>
            <a:r>
              <a:rPr lang="en-GB" dirty="0"/>
              <a:t> </a:t>
            </a:r>
            <a:br>
              <a:rPr lang="en-GB" dirty="0"/>
            </a:br>
            <a:r>
              <a:rPr lang="en-GB" dirty="0"/>
              <a:t>Some of the operands may be the actual addresses of data in memory.</a:t>
            </a:r>
          </a:p>
          <a:p>
            <a:r>
              <a:rPr lang="en-GB" b="1" dirty="0"/>
              <a:t>Example</a:t>
            </a:r>
            <a:r>
              <a:rPr lang="en-GB" dirty="0"/>
              <a:t> </a:t>
            </a:r>
            <a:br>
              <a:rPr lang="en-GB" dirty="0"/>
            </a:br>
            <a:endParaRPr lang="en-GB" dirty="0"/>
          </a:p>
          <a:p>
            <a:r>
              <a:rPr lang="en-GB" dirty="0"/>
              <a:t>ADD AX,[102]</a:t>
            </a:r>
          </a:p>
          <a:p>
            <a:r>
              <a:rPr lang="en-GB" dirty="0"/>
              <a:t>The opcode is ADD</a:t>
            </a:r>
          </a:p>
          <a:p>
            <a:r>
              <a:rPr lang="en-GB" dirty="0"/>
              <a:t>There are two operands, AX and [102]</a:t>
            </a:r>
          </a:p>
          <a:p>
            <a:r>
              <a:rPr lang="en-GB" dirty="0"/>
              <a:t>AX is a register that contains the data</a:t>
            </a:r>
          </a:p>
          <a:p>
            <a:r>
              <a:rPr lang="en-GB" dirty="0"/>
              <a:t>This instruction contains one address - 102</a:t>
            </a:r>
          </a:p>
          <a:p>
            <a:endParaRPr lang="en-GB" dirty="0"/>
          </a:p>
        </p:txBody>
      </p:sp>
    </p:spTree>
    <p:extLst>
      <p:ext uri="{BB962C8B-B14F-4D97-AF65-F5344CB8AC3E}">
        <p14:creationId xmlns:p14="http://schemas.microsoft.com/office/powerpoint/2010/main" val="1464013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ltLang="en-US"/>
              <a:t>Compilation, Assembly, and Dynamic Linking</a:t>
            </a:r>
          </a:p>
        </p:txBody>
      </p:sp>
      <p:sp>
        <p:nvSpPr>
          <p:cNvPr id="33795" name="Rectangle 3"/>
          <p:cNvSpPr>
            <a:spLocks noGrp="1" noChangeArrowheads="1"/>
          </p:cNvSpPr>
          <p:nvPr>
            <p:ph idx="1"/>
          </p:nvPr>
        </p:nvSpPr>
        <p:spPr/>
        <p:txBody>
          <a:bodyPr>
            <a:normAutofit/>
          </a:bodyPr>
          <a:lstStyle/>
          <a:p>
            <a:r>
              <a:rPr lang="en-US" altLang="en-US" sz="2800" dirty="0"/>
              <a:t>Dynamic libraries (DLL, .so, .</a:t>
            </a:r>
            <a:r>
              <a:rPr lang="en-US" altLang="en-US" sz="2800" dirty="0" err="1"/>
              <a:t>dylib</a:t>
            </a:r>
            <a:r>
              <a:rPr lang="en-US" altLang="en-US" sz="2800" dirty="0"/>
              <a:t>) are linked at run-time by the OS (via stubs in the executable)</a:t>
            </a:r>
          </a:p>
        </p:txBody>
      </p:sp>
      <p:sp>
        <p:nvSpPr>
          <p:cNvPr id="33797" name="Slide Number Placeholder 4"/>
          <p:cNvSpPr>
            <a:spLocks noGrp="1"/>
          </p:cNvSpPr>
          <p:nvPr>
            <p:ph type="sldNum" sz="quarter" idx="12"/>
          </p:nvPr>
        </p:nvSpPr>
        <p:spPr bwMode="auto">
          <a:xfrm>
            <a:off x="6553200" y="64770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8A01E8C-7996-4F53-A934-5A831AE30131}" type="slidenum">
              <a:rPr lang="en-US" altLang="en-US" sz="1200">
                <a:latin typeface="Arial Black" panose="020B0A04020102020204" pitchFamily="34" charset="0"/>
                <a:ea typeface="MS PGothic" panose="020B0600070205080204" pitchFamily="34" charset="-128"/>
              </a:rPr>
              <a:pPr>
                <a:lnSpc>
                  <a:spcPct val="100000"/>
                </a:lnSpc>
                <a:spcBef>
                  <a:spcPct val="0"/>
                </a:spcBef>
                <a:buFontTx/>
                <a:buNone/>
              </a:pPr>
              <a:t>50</a:t>
            </a:fld>
            <a:endParaRPr lang="en-US" altLang="en-US" sz="1200">
              <a:latin typeface="Arial Black" panose="020B0A04020102020204" pitchFamily="34" charset="0"/>
              <a:ea typeface="MS PGothic" panose="020B0600070205080204" pitchFamily="34" charset="-128"/>
            </a:endParaRPr>
          </a:p>
        </p:txBody>
      </p:sp>
      <p:sp>
        <p:nvSpPr>
          <p:cNvPr id="33798" name="Rectangle 4"/>
          <p:cNvSpPr>
            <a:spLocks noChangeArrowheads="1"/>
          </p:cNvSpPr>
          <p:nvPr/>
        </p:nvSpPr>
        <p:spPr bwMode="auto">
          <a:xfrm>
            <a:off x="2389188" y="2800350"/>
            <a:ext cx="2057400" cy="914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solidFill>
                  <a:schemeClr val="bg1"/>
                </a:solidFill>
                <a:latin typeface="Times" panose="02020603050405020304" pitchFamily="18" charset="0"/>
                <a:ea typeface="MS PGothic" panose="020B0600070205080204" pitchFamily="34" charset="-128"/>
              </a:rPr>
              <a:t>Compiler</a:t>
            </a:r>
          </a:p>
        </p:txBody>
      </p:sp>
      <p:sp>
        <p:nvSpPr>
          <p:cNvPr id="33799" name="Text Box 5"/>
          <p:cNvSpPr txBox="1">
            <a:spLocks noChangeArrowheads="1"/>
          </p:cNvSpPr>
          <p:nvPr/>
        </p:nvSpPr>
        <p:spPr bwMode="auto">
          <a:xfrm>
            <a:off x="636588" y="2800350"/>
            <a:ext cx="1285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Source</a:t>
            </a:r>
          </a:p>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Program</a:t>
            </a:r>
          </a:p>
        </p:txBody>
      </p:sp>
      <p:sp>
        <p:nvSpPr>
          <p:cNvPr id="33800" name="Text Box 6"/>
          <p:cNvSpPr txBox="1">
            <a:spLocks noChangeArrowheads="1"/>
          </p:cNvSpPr>
          <p:nvPr/>
        </p:nvSpPr>
        <p:spPr bwMode="auto">
          <a:xfrm>
            <a:off x="5194300" y="2876550"/>
            <a:ext cx="13350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Assembly</a:t>
            </a:r>
            <a:br>
              <a:rPr lang="en-US" altLang="en-US" sz="2400" i="1">
                <a:latin typeface="Times" panose="02020603050405020304" pitchFamily="18" charset="0"/>
                <a:ea typeface="MS PGothic" panose="020B0600070205080204" pitchFamily="34" charset="-128"/>
              </a:rPr>
            </a:br>
            <a:r>
              <a:rPr lang="en-US" altLang="en-US" sz="2400" i="1">
                <a:latin typeface="Times" panose="02020603050405020304" pitchFamily="18" charset="0"/>
                <a:ea typeface="MS PGothic" panose="020B0600070205080204" pitchFamily="34" charset="-128"/>
              </a:rPr>
              <a:t>Program</a:t>
            </a:r>
          </a:p>
        </p:txBody>
      </p:sp>
      <p:sp>
        <p:nvSpPr>
          <p:cNvPr id="33801" name="AutoShape 7"/>
          <p:cNvSpPr>
            <a:spLocks noChangeArrowheads="1"/>
          </p:cNvSpPr>
          <p:nvPr/>
        </p:nvSpPr>
        <p:spPr bwMode="auto">
          <a:xfrm>
            <a:off x="1931988" y="2876550"/>
            <a:ext cx="381000" cy="762000"/>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3802" name="AutoShape 8"/>
          <p:cNvSpPr>
            <a:spLocks noChangeArrowheads="1"/>
          </p:cNvSpPr>
          <p:nvPr/>
        </p:nvSpPr>
        <p:spPr bwMode="auto">
          <a:xfrm>
            <a:off x="4522788" y="2876550"/>
            <a:ext cx="381000" cy="762000"/>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3803" name="Rectangle 9"/>
          <p:cNvSpPr>
            <a:spLocks noChangeArrowheads="1"/>
          </p:cNvSpPr>
          <p:nvPr/>
        </p:nvSpPr>
        <p:spPr bwMode="auto">
          <a:xfrm>
            <a:off x="4827588" y="5629275"/>
            <a:ext cx="2057400" cy="914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dirty="0">
                <a:solidFill>
                  <a:schemeClr val="bg1"/>
                </a:solidFill>
                <a:latin typeface="Times" panose="02020603050405020304" pitchFamily="18" charset="0"/>
                <a:ea typeface="MS PGothic" panose="020B0600070205080204" pitchFamily="34" charset="-128"/>
              </a:rPr>
              <a:t>Incomplete</a:t>
            </a:r>
            <a:br>
              <a:rPr lang="en-US" altLang="en-US" sz="2400" i="1" dirty="0">
                <a:solidFill>
                  <a:schemeClr val="bg1"/>
                </a:solidFill>
                <a:latin typeface="Times" panose="02020603050405020304" pitchFamily="18" charset="0"/>
                <a:ea typeface="MS PGothic" panose="020B0600070205080204" pitchFamily="34" charset="-128"/>
              </a:rPr>
            </a:br>
            <a:r>
              <a:rPr lang="en-US" altLang="en-US" sz="2400" i="1" dirty="0">
                <a:solidFill>
                  <a:schemeClr val="bg1"/>
                </a:solidFill>
                <a:latin typeface="Times" panose="02020603050405020304" pitchFamily="18" charset="0"/>
                <a:ea typeface="MS PGothic" panose="020B0600070205080204" pitchFamily="34" charset="-128"/>
              </a:rPr>
              <a:t>Executable</a:t>
            </a:r>
          </a:p>
        </p:txBody>
      </p:sp>
      <p:sp>
        <p:nvSpPr>
          <p:cNvPr id="33804" name="Text Box 10"/>
          <p:cNvSpPr txBox="1">
            <a:spLocks noChangeArrowheads="1"/>
          </p:cNvSpPr>
          <p:nvPr/>
        </p:nvSpPr>
        <p:spPr bwMode="auto">
          <a:xfrm>
            <a:off x="3352800" y="6096000"/>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Input</a:t>
            </a:r>
          </a:p>
        </p:txBody>
      </p:sp>
      <p:sp>
        <p:nvSpPr>
          <p:cNvPr id="33805" name="AutoShape 11"/>
          <p:cNvSpPr>
            <a:spLocks noChangeArrowheads="1"/>
          </p:cNvSpPr>
          <p:nvPr/>
        </p:nvSpPr>
        <p:spPr bwMode="auto">
          <a:xfrm>
            <a:off x="4267200" y="5943600"/>
            <a:ext cx="381000" cy="762000"/>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3806" name="AutoShape 12"/>
          <p:cNvSpPr>
            <a:spLocks noChangeArrowheads="1"/>
          </p:cNvSpPr>
          <p:nvPr/>
        </p:nvSpPr>
        <p:spPr bwMode="auto">
          <a:xfrm>
            <a:off x="6961188" y="5692775"/>
            <a:ext cx="381000" cy="762000"/>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3807" name="AutoShape 13"/>
          <p:cNvSpPr>
            <a:spLocks noChangeArrowheads="1"/>
          </p:cNvSpPr>
          <p:nvPr/>
        </p:nvSpPr>
        <p:spPr bwMode="auto">
          <a:xfrm>
            <a:off x="5513388" y="5248275"/>
            <a:ext cx="685800" cy="292100"/>
          </a:xfrm>
          <a:prstGeom prst="down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3808" name="Text Box 14"/>
          <p:cNvSpPr txBox="1">
            <a:spLocks noChangeArrowheads="1"/>
          </p:cNvSpPr>
          <p:nvPr/>
        </p:nvSpPr>
        <p:spPr bwMode="auto">
          <a:xfrm>
            <a:off x="7418388" y="5845175"/>
            <a:ext cx="1030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Output</a:t>
            </a:r>
          </a:p>
        </p:txBody>
      </p:sp>
      <p:sp>
        <p:nvSpPr>
          <p:cNvPr id="33809" name="Rectangle 15"/>
          <p:cNvSpPr>
            <a:spLocks noChangeArrowheads="1"/>
          </p:cNvSpPr>
          <p:nvPr/>
        </p:nvSpPr>
        <p:spPr bwMode="auto">
          <a:xfrm>
            <a:off x="4827588" y="4257675"/>
            <a:ext cx="2057400" cy="9144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solidFill>
                  <a:schemeClr val="bg1"/>
                </a:solidFill>
                <a:latin typeface="Times" panose="02020603050405020304" pitchFamily="18" charset="0"/>
                <a:ea typeface="MS PGothic" panose="020B0600070205080204" pitchFamily="34" charset="-128"/>
              </a:rPr>
              <a:t>Assembler</a:t>
            </a:r>
          </a:p>
        </p:txBody>
      </p:sp>
      <p:sp>
        <p:nvSpPr>
          <p:cNvPr id="33810" name="AutoShape 16"/>
          <p:cNvSpPr>
            <a:spLocks noChangeArrowheads="1"/>
          </p:cNvSpPr>
          <p:nvPr/>
        </p:nvSpPr>
        <p:spPr bwMode="auto">
          <a:xfrm>
            <a:off x="5513388" y="3876675"/>
            <a:ext cx="685800" cy="292100"/>
          </a:xfrm>
          <a:prstGeom prst="down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3811" name="AutoShape 17"/>
          <p:cNvSpPr>
            <a:spLocks noChangeArrowheads="1"/>
          </p:cNvSpPr>
          <p:nvPr/>
        </p:nvSpPr>
        <p:spPr bwMode="auto">
          <a:xfrm>
            <a:off x="4343400" y="5248275"/>
            <a:ext cx="381000" cy="762000"/>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33812" name="Text Box 18"/>
          <p:cNvSpPr txBox="1">
            <a:spLocks noChangeArrowheads="1"/>
          </p:cNvSpPr>
          <p:nvPr/>
        </p:nvSpPr>
        <p:spPr bwMode="auto">
          <a:xfrm>
            <a:off x="941388" y="5400675"/>
            <a:ext cx="343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2400" i="1">
                <a:latin typeface="Times" panose="02020603050405020304" pitchFamily="18" charset="0"/>
                <a:ea typeface="MS PGothic" panose="020B0600070205080204" pitchFamily="34" charset="-128"/>
              </a:rPr>
              <a:t>Shared Dynamic Libraries</a:t>
            </a:r>
          </a:p>
        </p:txBody>
      </p:sp>
      <p:sp>
        <p:nvSpPr>
          <p:cNvPr id="33813" name="Text Box 15"/>
          <p:cNvSpPr txBox="1">
            <a:spLocks noChangeArrowheads="1"/>
          </p:cNvSpPr>
          <p:nvPr/>
        </p:nvSpPr>
        <p:spPr bwMode="auto">
          <a:xfrm>
            <a:off x="560388" y="5824538"/>
            <a:ext cx="3733800"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600" b="1">
                <a:latin typeface="Courier New" panose="02070309020205020404" pitchFamily="49" charset="0"/>
                <a:ea typeface="MS PGothic" panose="020B0600070205080204" pitchFamily="34" charset="-128"/>
              </a:rPr>
              <a:t>_printf, _fget, _fscan, …</a:t>
            </a:r>
          </a:p>
        </p:txBody>
      </p:sp>
      <p:sp>
        <p:nvSpPr>
          <p:cNvPr id="33814" name="Text Box 16"/>
          <p:cNvSpPr txBox="1">
            <a:spLocks noChangeArrowheads="1"/>
          </p:cNvSpPr>
          <p:nvPr/>
        </p:nvSpPr>
        <p:spPr bwMode="auto">
          <a:xfrm>
            <a:off x="484188" y="3800475"/>
            <a:ext cx="1895475" cy="31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400" b="1">
                <a:latin typeface="Courier New" panose="02070309020205020404" pitchFamily="49" charset="0"/>
                <a:ea typeface="MS PGothic" panose="020B0600070205080204" pitchFamily="34" charset="-128"/>
              </a:rPr>
              <a:t>extern printf();</a:t>
            </a:r>
          </a:p>
        </p:txBody>
      </p:sp>
    </p:spTree>
    <p:extLst>
      <p:ext uri="{BB962C8B-B14F-4D97-AF65-F5344CB8AC3E}">
        <p14:creationId xmlns:p14="http://schemas.microsoft.com/office/powerpoint/2010/main" val="5734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CISC Attributes</a:t>
            </a:r>
          </a:p>
        </p:txBody>
      </p:sp>
      <p:sp>
        <p:nvSpPr>
          <p:cNvPr id="89091" name="Rectangle 3"/>
          <p:cNvSpPr>
            <a:spLocks noGrp="1" noChangeArrowheads="1"/>
          </p:cNvSpPr>
          <p:nvPr>
            <p:ph type="body" idx="1"/>
          </p:nvPr>
        </p:nvSpPr>
        <p:spPr>
          <a:xfrm>
            <a:off x="318356" y="1628800"/>
            <a:ext cx="8507288" cy="4953149"/>
          </a:xfrm>
        </p:spPr>
        <p:txBody>
          <a:bodyPr>
            <a:normAutofit lnSpcReduction="10000"/>
          </a:bodyPr>
          <a:lstStyle/>
          <a:p>
            <a:pPr>
              <a:lnSpc>
                <a:spcPct val="80000"/>
              </a:lnSpc>
            </a:pPr>
            <a:r>
              <a:rPr lang="en-US" altLang="en-US" sz="2800" dirty="0"/>
              <a:t>The design constraints that led to the development of CISC (small amounts of slow memory and the fact that most early machines were programmed in assembly language) give CISC instructions sets some common characteristics:</a:t>
            </a:r>
          </a:p>
          <a:p>
            <a:pPr lvl="1">
              <a:lnSpc>
                <a:spcPct val="80000"/>
              </a:lnSpc>
            </a:pPr>
            <a:r>
              <a:rPr lang="en-US" altLang="en-US" sz="2400" dirty="0"/>
              <a:t>A 2-operand format, where instructions have a source and a destination. </a:t>
            </a:r>
          </a:p>
          <a:p>
            <a:pPr lvl="1">
              <a:lnSpc>
                <a:spcPct val="80000"/>
              </a:lnSpc>
            </a:pPr>
            <a:r>
              <a:rPr lang="en-US" altLang="en-US" sz="2400" dirty="0"/>
              <a:t>Register to register, register to memory, and memory to register commands. </a:t>
            </a:r>
          </a:p>
          <a:p>
            <a:pPr lvl="1">
              <a:lnSpc>
                <a:spcPct val="80000"/>
              </a:lnSpc>
            </a:pPr>
            <a:r>
              <a:rPr lang="en-US" altLang="en-US" sz="2400" dirty="0"/>
              <a:t>Multiple addressing modes for memory, including specialized modes for indexing through arrays </a:t>
            </a:r>
          </a:p>
          <a:p>
            <a:pPr lvl="1">
              <a:lnSpc>
                <a:spcPct val="80000"/>
              </a:lnSpc>
            </a:pPr>
            <a:r>
              <a:rPr lang="en-US" altLang="en-US" sz="2400" dirty="0"/>
              <a:t>Variable length instructions where the length often varies according to the addressing mode </a:t>
            </a:r>
          </a:p>
          <a:p>
            <a:pPr lvl="1">
              <a:lnSpc>
                <a:spcPct val="80000"/>
              </a:lnSpc>
            </a:pPr>
            <a:r>
              <a:rPr lang="en-US" altLang="en-US" sz="2400" dirty="0">
                <a:solidFill>
                  <a:srgbClr val="C00000"/>
                </a:solidFill>
              </a:rPr>
              <a:t>Instructions which require multiple clock cycles to execute.</a:t>
            </a:r>
            <a:r>
              <a:rPr lang="en-US" altLang="en-US" sz="2000" dirty="0">
                <a:solidFill>
                  <a:srgbClr val="C00000"/>
                </a:solidFill>
              </a:rPr>
              <a:t> </a:t>
            </a:r>
          </a:p>
          <a:p>
            <a:pPr>
              <a:lnSpc>
                <a:spcPct val="80000"/>
              </a:lnSpc>
              <a:buFont typeface="Wingdings" panose="05000000000000000000" pitchFamily="2" charset="2"/>
              <a:buNone/>
            </a:pPr>
            <a:endParaRPr lang="en-US" altLang="en-US" sz="2400" dirty="0"/>
          </a:p>
          <a:p>
            <a:pPr>
              <a:lnSpc>
                <a:spcPct val="80000"/>
              </a:lnSpc>
              <a:buFont typeface="Wingdings" panose="05000000000000000000" pitchFamily="2" charset="2"/>
              <a:buNone/>
            </a:pPr>
            <a:r>
              <a:rPr lang="en-US" altLang="en-US" sz="2400" dirty="0"/>
              <a:t>E.g. Pentiums, Cores AMDs are considered CISC processors</a:t>
            </a:r>
          </a:p>
          <a:p>
            <a:pPr>
              <a:lnSpc>
                <a:spcPct val="80000"/>
              </a:lnSpc>
              <a:buFont typeface="Wingdings" panose="05000000000000000000" pitchFamily="2" charset="2"/>
              <a:buNone/>
            </a:pPr>
            <a:endParaRPr lang="en-US" altLang="en-US" sz="1400" dirty="0"/>
          </a:p>
        </p:txBody>
      </p:sp>
    </p:spTree>
    <p:extLst>
      <p:ext uri="{BB962C8B-B14F-4D97-AF65-F5344CB8AC3E}">
        <p14:creationId xmlns:p14="http://schemas.microsoft.com/office/powerpoint/2010/main" val="780771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0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US" altLang="en-US" dirty="0"/>
              <a:t>CISC hardware architectures</a:t>
            </a:r>
            <a:endParaRPr lang="en-GB" dirty="0"/>
          </a:p>
        </p:txBody>
      </p:sp>
      <p:sp>
        <p:nvSpPr>
          <p:cNvPr id="100355" name="Rectangle 3"/>
          <p:cNvSpPr>
            <a:spLocks noGrp="1" noChangeArrowheads="1"/>
          </p:cNvSpPr>
          <p:nvPr>
            <p:ph idx="1"/>
          </p:nvPr>
        </p:nvSpPr>
        <p:spPr>
          <a:xfrm>
            <a:off x="457200" y="1844824"/>
            <a:ext cx="8229600" cy="4525963"/>
          </a:xfrm>
        </p:spPr>
        <p:txBody>
          <a:bodyPr/>
          <a:lstStyle/>
          <a:p>
            <a:pPr>
              <a:lnSpc>
                <a:spcPct val="80000"/>
              </a:lnSpc>
              <a:buFont typeface="Wingdings" panose="05000000000000000000" pitchFamily="2" charset="2"/>
              <a:buNone/>
            </a:pPr>
            <a:r>
              <a:rPr lang="en-US" altLang="en-US" sz="2400" dirty="0"/>
              <a:t>Most CISC hardware architectures have several characteristics in common</a:t>
            </a:r>
            <a:endParaRPr lang="en-US" altLang="en-US" sz="2000" dirty="0"/>
          </a:p>
          <a:p>
            <a:pPr>
              <a:lnSpc>
                <a:spcPct val="80000"/>
              </a:lnSpc>
            </a:pPr>
            <a:r>
              <a:rPr lang="en-US" altLang="en-US" sz="2000" dirty="0"/>
              <a:t>Complex instruction-decoding logic, driven by the need for a single instruction to support multiple addressing modes. </a:t>
            </a:r>
          </a:p>
          <a:p>
            <a:pPr>
              <a:lnSpc>
                <a:spcPct val="80000"/>
              </a:lnSpc>
            </a:pPr>
            <a:r>
              <a:rPr lang="en-US" altLang="en-US" sz="2000" dirty="0"/>
              <a:t>A small number of general purpose registers. This is the direct result of having instructions which can operate directly on memory and the limited amount of chip space not dedicated to instruction decoding, execution, and microcode storage. </a:t>
            </a:r>
          </a:p>
          <a:p>
            <a:pPr>
              <a:lnSpc>
                <a:spcPct val="80000"/>
              </a:lnSpc>
            </a:pPr>
            <a:r>
              <a:rPr lang="en-US" altLang="en-US" sz="2000" dirty="0"/>
              <a:t>Several special purpose registers. Set aside special registers for the stack pointer, interrupt handling, and so on. This can simplify the hardware design somewhat, at the expense of making the instruction set more complex. </a:t>
            </a:r>
          </a:p>
          <a:p>
            <a:pPr>
              <a:lnSpc>
                <a:spcPct val="80000"/>
              </a:lnSpc>
            </a:pPr>
            <a:r>
              <a:rPr lang="en-US" altLang="en-US" sz="2000" dirty="0"/>
              <a:t>A Condition code register which is set as a side-effect of most instructions. This register reflects whether the result of the last operation is less than, equal to, or greater than zero and records if certain error conditions occur.</a:t>
            </a:r>
          </a:p>
          <a:p>
            <a:pPr>
              <a:lnSpc>
                <a:spcPct val="80000"/>
              </a:lnSpc>
            </a:pPr>
            <a:endParaRPr lang="en-US" altLang="en-US" sz="2000" dirty="0"/>
          </a:p>
        </p:txBody>
      </p:sp>
    </p:spTree>
    <p:extLst>
      <p:ext uri="{BB962C8B-B14F-4D97-AF65-F5344CB8AC3E}">
        <p14:creationId xmlns:p14="http://schemas.microsoft.com/office/powerpoint/2010/main" val="2216999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Optimising CISC Machines</a:t>
            </a:r>
          </a:p>
        </p:txBody>
      </p:sp>
      <p:sp>
        <p:nvSpPr>
          <p:cNvPr id="95235" name="Rectangle 3"/>
          <p:cNvSpPr>
            <a:spLocks noGrp="1" noChangeArrowheads="1"/>
          </p:cNvSpPr>
          <p:nvPr>
            <p:ph idx="1"/>
          </p:nvPr>
        </p:nvSpPr>
        <p:spPr/>
        <p:txBody>
          <a:bodyPr/>
          <a:lstStyle/>
          <a:p>
            <a:pPr>
              <a:lnSpc>
                <a:spcPct val="80000"/>
              </a:lnSpc>
              <a:buFont typeface="Wingdings" panose="05000000000000000000" pitchFamily="2" charset="2"/>
              <a:buNone/>
            </a:pPr>
            <a:r>
              <a:rPr lang="en-US" altLang="en-US" sz="2800" dirty="0"/>
              <a:t>At the time of their initial development, CISC machines used available technologies to optimize computer performance.</a:t>
            </a:r>
          </a:p>
          <a:p>
            <a:pPr>
              <a:lnSpc>
                <a:spcPct val="80000"/>
              </a:lnSpc>
            </a:pPr>
            <a:r>
              <a:rPr lang="en-US" altLang="en-US" sz="2000" dirty="0" err="1"/>
              <a:t>Microprogramning</a:t>
            </a:r>
            <a:r>
              <a:rPr lang="en-US" altLang="en-US" sz="2000" dirty="0"/>
              <a:t> is as easy as assembly language to implement, and much less expensive than hardwiring a control unit. </a:t>
            </a:r>
          </a:p>
          <a:p>
            <a:pPr>
              <a:lnSpc>
                <a:spcPct val="80000"/>
              </a:lnSpc>
            </a:pPr>
            <a:r>
              <a:rPr lang="en-US" altLang="en-US" sz="2000" dirty="0"/>
              <a:t>The ease of micro-coding new instructions allowed designers to make CISC machines upwardly compatible: a new computer could run the same programs as earlier computers because the new computer would contain a superset of the instructions of the earlier computers. </a:t>
            </a:r>
          </a:p>
          <a:p>
            <a:pPr>
              <a:lnSpc>
                <a:spcPct val="80000"/>
              </a:lnSpc>
            </a:pPr>
            <a:r>
              <a:rPr lang="en-US" altLang="en-US" sz="2000" dirty="0"/>
              <a:t>As each instruction became more capable, fewer instructions could be used to implement a given task. This made more efficient use of the relatively slow main memory. </a:t>
            </a:r>
          </a:p>
          <a:p>
            <a:pPr>
              <a:lnSpc>
                <a:spcPct val="80000"/>
              </a:lnSpc>
            </a:pPr>
            <a:r>
              <a:rPr lang="en-US" altLang="en-US" sz="2000" dirty="0"/>
              <a:t>Because microprogram instruction sets can be written to match the constructs of high-level languages, the compiler does not have to be as complicated.</a:t>
            </a:r>
          </a:p>
        </p:txBody>
      </p:sp>
    </p:spTree>
    <p:extLst>
      <p:ext uri="{BB962C8B-B14F-4D97-AF65-F5344CB8AC3E}">
        <p14:creationId xmlns:p14="http://schemas.microsoft.com/office/powerpoint/2010/main" val="3263901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CISC Disadvantages</a:t>
            </a:r>
          </a:p>
        </p:txBody>
      </p:sp>
      <p:sp>
        <p:nvSpPr>
          <p:cNvPr id="90115" name="Rectangle 3"/>
          <p:cNvSpPr>
            <a:spLocks noGrp="1" noChangeArrowheads="1"/>
          </p:cNvSpPr>
          <p:nvPr>
            <p:ph type="body" idx="1"/>
          </p:nvPr>
        </p:nvSpPr>
        <p:spPr>
          <a:xfrm>
            <a:off x="457200" y="1844824"/>
            <a:ext cx="8229600" cy="4525963"/>
          </a:xfrm>
        </p:spPr>
        <p:txBody>
          <a:bodyPr>
            <a:noAutofit/>
          </a:bodyPr>
          <a:lstStyle/>
          <a:p>
            <a:pPr>
              <a:lnSpc>
                <a:spcPct val="80000"/>
              </a:lnSpc>
              <a:buFont typeface="Wingdings" panose="05000000000000000000" pitchFamily="2" charset="2"/>
              <a:buNone/>
            </a:pPr>
            <a:r>
              <a:rPr lang="en-US" altLang="en-US" sz="2400" dirty="0"/>
              <a:t>Designers soon </a:t>
            </a:r>
            <a:r>
              <a:rPr lang="en-US" altLang="en-US" sz="2400" dirty="0" err="1"/>
              <a:t>realised</a:t>
            </a:r>
            <a:r>
              <a:rPr lang="en-US" altLang="en-US" sz="2400" dirty="0"/>
              <a:t> that the CISC philosophy had its own problems, including:</a:t>
            </a:r>
          </a:p>
          <a:p>
            <a:pPr>
              <a:lnSpc>
                <a:spcPct val="80000"/>
              </a:lnSpc>
            </a:pPr>
            <a:r>
              <a:rPr lang="en-US" altLang="en-US" sz="2000" dirty="0"/>
              <a:t>Earlier generations of a processor family generally were contained as a subset in every new version - so instruction set &amp; chip hardware become more complex with each generation of computers. </a:t>
            </a:r>
          </a:p>
          <a:p>
            <a:pPr>
              <a:lnSpc>
                <a:spcPct val="80000"/>
              </a:lnSpc>
            </a:pPr>
            <a:r>
              <a:rPr lang="en-US" altLang="en-US" sz="2000" dirty="0"/>
              <a:t>So that as many instructions as possible could be stored in memory with the least possible wasted space, individual instructions could be of almost any length - this means that different instructions will take different amounts of clock time to execute, slowing down the overall performance of the machine. </a:t>
            </a:r>
          </a:p>
          <a:p>
            <a:pPr>
              <a:lnSpc>
                <a:spcPct val="80000"/>
              </a:lnSpc>
            </a:pPr>
            <a:r>
              <a:rPr lang="en-US" altLang="en-US" sz="2000" dirty="0"/>
              <a:t>Many specialized instructions aren't used frequently enough to justify their existence -approximately 20% of the available instructions are used in a typical program. </a:t>
            </a:r>
          </a:p>
          <a:p>
            <a:pPr>
              <a:lnSpc>
                <a:spcPct val="80000"/>
              </a:lnSpc>
            </a:pPr>
            <a:r>
              <a:rPr lang="en-US" altLang="en-US" sz="2000" dirty="0"/>
              <a:t>CISC instructions typically set the condition codes as a side effect of the instruction. Not only does setting the condition codes take time, but programmers have to remember to examine the condition code bits before a subsequent instruction changes them.</a:t>
            </a:r>
          </a:p>
        </p:txBody>
      </p:sp>
    </p:spTree>
    <p:extLst>
      <p:ext uri="{BB962C8B-B14F-4D97-AF65-F5344CB8AC3E}">
        <p14:creationId xmlns:p14="http://schemas.microsoft.com/office/powerpoint/2010/main" val="1735427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493</TotalTime>
  <Words>3055</Words>
  <Application>Microsoft Office PowerPoint</Application>
  <PresentationFormat>On-screen Show (4:3)</PresentationFormat>
  <Paragraphs>522</Paragraphs>
  <Slides>50</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MS PGothic</vt:lpstr>
      <vt:lpstr>SimSun</vt:lpstr>
      <vt:lpstr>Arial</vt:lpstr>
      <vt:lpstr>Arial Black</vt:lpstr>
      <vt:lpstr>Calibri</vt:lpstr>
      <vt:lpstr>Courier New</vt:lpstr>
      <vt:lpstr>Monaco</vt:lpstr>
      <vt:lpstr>Times</vt:lpstr>
      <vt:lpstr>Times New Roman</vt:lpstr>
      <vt:lpstr>Verdana</vt:lpstr>
      <vt:lpstr>Verdana,Arial</vt:lpstr>
      <vt:lpstr>Wingdings</vt:lpstr>
      <vt:lpstr>Office Theme</vt:lpstr>
      <vt:lpstr>IS3313 Systems Software</vt:lpstr>
      <vt:lpstr>Overview</vt:lpstr>
      <vt:lpstr>What is CISC?</vt:lpstr>
      <vt:lpstr>What is an instruction set?</vt:lpstr>
      <vt:lpstr>Instruction Format</vt:lpstr>
      <vt:lpstr>CISC Attributes</vt:lpstr>
      <vt:lpstr>CISC hardware architectures</vt:lpstr>
      <vt:lpstr>Optimising CISC Machines</vt:lpstr>
      <vt:lpstr>CISC Disadvantages</vt:lpstr>
      <vt:lpstr>What is RISC?</vt:lpstr>
      <vt:lpstr>Before the RISC era</vt:lpstr>
      <vt:lpstr>Technology was advancing</vt:lpstr>
      <vt:lpstr>Inception of RISC</vt:lpstr>
      <vt:lpstr>RISC Approach</vt:lpstr>
      <vt:lpstr>CISC/RISC Attributes</vt:lpstr>
      <vt:lpstr>Pipelining</vt:lpstr>
      <vt:lpstr>Pipelining</vt:lpstr>
      <vt:lpstr>Pipelining</vt:lpstr>
      <vt:lpstr>Pipelining</vt:lpstr>
      <vt:lpstr>Other Advantages</vt:lpstr>
      <vt:lpstr>Pipelining</vt:lpstr>
      <vt:lpstr>RISC Pipelining</vt:lpstr>
      <vt:lpstr>Effects of Pipelining</vt:lpstr>
      <vt:lpstr>Optimization of Pipelining</vt:lpstr>
      <vt:lpstr>RISC Disadvantages</vt:lpstr>
      <vt:lpstr>RISC vs. CISC: A Simple Code Example</vt:lpstr>
      <vt:lpstr>CISC MULT Instruction</vt:lpstr>
      <vt:lpstr>The RISC Approach</vt:lpstr>
      <vt:lpstr>RISC Example</vt:lpstr>
      <vt:lpstr>RISC Execution </vt:lpstr>
      <vt:lpstr>RISC Efficiency</vt:lpstr>
      <vt:lpstr>CISC versus RISC</vt:lpstr>
      <vt:lpstr>Modern Day Advances</vt:lpstr>
      <vt:lpstr>Summay</vt:lpstr>
      <vt:lpstr>Summary CISC vs. RISC</vt:lpstr>
      <vt:lpstr>Compilers</vt:lpstr>
      <vt:lpstr>What’s a compiler?</vt:lpstr>
      <vt:lpstr>What is a compiler?</vt:lpstr>
      <vt:lpstr>Assembler (a kind of compiler)</vt:lpstr>
      <vt:lpstr>Compiler (high-level language translator)</vt:lpstr>
      <vt:lpstr>Goals of a compiler</vt:lpstr>
      <vt:lpstr>Goals of a compiler</vt:lpstr>
      <vt:lpstr>Compilation</vt:lpstr>
      <vt:lpstr>The Compilation Process</vt:lpstr>
      <vt:lpstr>The Compilation Process</vt:lpstr>
      <vt:lpstr>The Compilation Process</vt:lpstr>
      <vt:lpstr>Overall Execution Sequence on a High-Level Language Program </vt:lpstr>
      <vt:lpstr>The Compilation Process</vt:lpstr>
      <vt:lpstr>Compilation, Assembly, and Static Linking</vt:lpstr>
      <vt:lpstr>Compilation, Assembly, and Dynamic Linking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IS3313 Systems Software</dc:title>
  <dc:creator>tbutler</dc:creator>
  <cp:lastModifiedBy>jodonoghue</cp:lastModifiedBy>
  <cp:revision>21</cp:revision>
  <dcterms:created xsi:type="dcterms:W3CDTF">2012-10-10T15:42:14Z</dcterms:created>
  <dcterms:modified xsi:type="dcterms:W3CDTF">2018-10-12T09:57:01Z</dcterms:modified>
</cp:coreProperties>
</file>