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31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5644A-F1CC-40BF-88F6-78C33149FE5A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AF233-F20C-44DD-8002-ECF0FA750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1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32CF2-F8DB-4572-8C0A-78C5889408FD}" type="slidenum">
              <a:rPr lang="zh-TW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0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65E88-BBB9-4FA0-A0C3-5EBF340B057D}" type="slidenum">
              <a:rPr lang="zh-TW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5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C021E-33F8-406D-8160-AF42ED9EF166}" type="slidenum">
              <a:rPr lang="zh-TW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6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0C3A2-E733-41F6-A7F2-D82B4201A607}" type="slidenum">
              <a:rPr lang="zh-TW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3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3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3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0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5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BE7-6CD2-4714-B6AB-D78477A522ED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3A49-EE39-4122-9D3A-9208175D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fJbpCJSpd8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computing.blogspot.ie/2012/02/von-neumann-architecture.html" TargetMode="External"/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43419"/>
            <a:ext cx="9144000" cy="1801341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GB" altLang="en-US" dirty="0"/>
            </a:br>
            <a:r>
              <a:rPr lang="en-GB" altLang="en-US" dirty="0"/>
              <a:t>Computer Organization </a:t>
            </a:r>
            <a:br>
              <a:rPr lang="en-GB" altLang="en-US" dirty="0"/>
            </a:br>
            <a:r>
              <a:rPr lang="en-GB" altLang="en-US" dirty="0"/>
              <a:t>and Architecture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97873"/>
            <a:ext cx="9144000" cy="1655762"/>
          </a:xfrm>
        </p:spPr>
        <p:txBody>
          <a:bodyPr/>
          <a:lstStyle/>
          <a:p>
            <a:r>
              <a:rPr lang="en-GB" altLang="en-US" b="1" dirty="0"/>
              <a:t>A TOP-LEVEL VIEW OF COMPUTER FUNCTION AND INTERCONNECTION</a:t>
            </a:r>
          </a:p>
          <a:p>
            <a:endParaRPr lang="en-GB" altLang="en-US" b="1" dirty="0"/>
          </a:p>
          <a:p>
            <a:r>
              <a:rPr lang="en-GB" altLang="en-US" b="1" dirty="0"/>
              <a:t>Dr John </a:t>
            </a:r>
            <a:r>
              <a:rPr lang="en-GB" altLang="en-US" b="1" dirty="0" err="1"/>
              <a:t>O’Donoghue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1081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Computer Components:</a:t>
            </a:r>
            <a:br>
              <a:rPr lang="en-US" altLang="en-US"/>
            </a:br>
            <a:r>
              <a:rPr lang="en-US" altLang="en-US"/>
              <a:t>Top Level View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9091" r="6863" b="27272"/>
          <a:stretch>
            <a:fillRect/>
          </a:stretch>
        </p:blipFill>
        <p:spPr bwMode="auto">
          <a:xfrm>
            <a:off x="3233925" y="1897063"/>
            <a:ext cx="5256212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69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Computer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94566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sz="4000" dirty="0"/>
              <a:t>Basic function?</a:t>
            </a:r>
          </a:p>
          <a:p>
            <a:pPr lvl="1"/>
            <a:r>
              <a:rPr lang="en-GB" altLang="en-US" sz="3600" dirty="0"/>
              <a:t>	Program execution</a:t>
            </a:r>
          </a:p>
          <a:p>
            <a:r>
              <a:rPr lang="en-GB" altLang="en-US" sz="4000" dirty="0"/>
              <a:t>Program?</a:t>
            </a:r>
          </a:p>
          <a:p>
            <a:pPr lvl="1"/>
            <a:r>
              <a:rPr lang="en-GB" altLang="en-US" sz="3600" dirty="0"/>
              <a:t>	A set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410911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Instruction Cycle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Two steps:</a:t>
            </a:r>
          </a:p>
          <a:p>
            <a:pPr lvl="1"/>
            <a:r>
              <a:rPr lang="en-GB" altLang="en-US"/>
              <a:t>Fetch: CPU reads instructions from memory</a:t>
            </a:r>
          </a:p>
          <a:p>
            <a:pPr lvl="1"/>
            <a:r>
              <a:rPr lang="en-GB" altLang="en-US"/>
              <a:t>Execute</a:t>
            </a:r>
          </a:p>
          <a:p>
            <a:r>
              <a:rPr lang="en-GB" altLang="en-US"/>
              <a:t>Instruction cycle = fetch cycle + execution cycle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714500" y="3872754"/>
            <a:ext cx="8763000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33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Fetch Cycle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2036390"/>
            <a:ext cx="10437341" cy="4667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How do we know which instruction is next to fetch (i.e. where can we find it)?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Program Counter (PC or Instruction Pointer IP) holds address of next instruction to fetch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Processor fetches instruction from memory location pointed to by PC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Increment PC (to next address in memory, unless told otherwise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Where is the fetched instruction stored?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Instruction Register (IR)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Processor interprets instruction and performs required actions</a:t>
            </a:r>
          </a:p>
        </p:txBody>
      </p:sp>
    </p:spTree>
    <p:extLst>
      <p:ext uri="{BB962C8B-B14F-4D97-AF65-F5344CB8AC3E}">
        <p14:creationId xmlns:p14="http://schemas.microsoft.com/office/powerpoint/2010/main" val="166355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Execute Cycle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471" y="2005294"/>
            <a:ext cx="8229600" cy="4625975"/>
          </a:xfrm>
        </p:spPr>
        <p:txBody>
          <a:bodyPr/>
          <a:lstStyle/>
          <a:p>
            <a:r>
              <a:rPr lang="en-US" altLang="zh-TW" dirty="0"/>
              <a:t>Processor-memory</a:t>
            </a:r>
          </a:p>
          <a:p>
            <a:pPr lvl="1"/>
            <a:r>
              <a:rPr lang="en-US" altLang="zh-TW" dirty="0"/>
              <a:t>data transfer between CPU and main memory</a:t>
            </a:r>
          </a:p>
          <a:p>
            <a:r>
              <a:rPr lang="en-US" altLang="zh-TW" dirty="0"/>
              <a:t>Processor I/O</a:t>
            </a:r>
          </a:p>
          <a:p>
            <a:pPr lvl="1"/>
            <a:r>
              <a:rPr lang="en-US" altLang="zh-TW" dirty="0"/>
              <a:t>Data transfer between CPU and I/O module</a:t>
            </a:r>
          </a:p>
          <a:p>
            <a:r>
              <a:rPr lang="en-US" altLang="zh-TW" dirty="0"/>
              <a:t>Data processing</a:t>
            </a:r>
          </a:p>
          <a:p>
            <a:pPr lvl="1"/>
            <a:r>
              <a:rPr lang="en-US" altLang="zh-TW" dirty="0"/>
              <a:t>Some arithmetic or logical operation on data</a:t>
            </a:r>
          </a:p>
          <a:p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Alteration of sequence of operations</a:t>
            </a:r>
          </a:p>
          <a:p>
            <a:pPr lvl="1"/>
            <a:r>
              <a:rPr lang="en-US" altLang="zh-TW" dirty="0"/>
              <a:t>e.g. jump</a:t>
            </a:r>
          </a:p>
          <a:p>
            <a:r>
              <a:rPr lang="en-US" altLang="zh-TW" dirty="0"/>
              <a:t>Combination of above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8" y="2005294"/>
            <a:ext cx="4957482" cy="195943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50D4ECB-9A1A-46C4-AA02-72A167E404BF}"/>
              </a:ext>
            </a:extLst>
          </p:cNvPr>
          <p:cNvSpPr txBox="1">
            <a:spLocks noChangeArrowheads="1"/>
          </p:cNvSpPr>
          <p:nvPr/>
        </p:nvSpPr>
        <p:spPr>
          <a:xfrm>
            <a:off x="5573806" y="5566945"/>
            <a:ext cx="6342529" cy="120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b="1" u="sng" dirty="0"/>
              <a:t>Animation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www.youtube.com/watch?v=xfJbpCJSpd8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015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/>
              <a:t>Example of Program</a:t>
            </a:r>
            <a:br>
              <a:rPr lang="en-US" altLang="zh-TW"/>
            </a:br>
            <a:r>
              <a:rPr lang="en-US" altLang="zh-TW"/>
              <a:t>Execution</a:t>
            </a:r>
          </a:p>
        </p:txBody>
      </p:sp>
      <p:pic>
        <p:nvPicPr>
          <p:cNvPr id="69635" name="Picture 5" descr="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42247"/>
            <a:ext cx="5423941" cy="529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3048000" cy="1219200"/>
          </a:xfrm>
          <a:noFill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TW" sz="2000" dirty="0"/>
              <a:t>Characteristics of a </a:t>
            </a:r>
          </a:p>
          <a:p>
            <a:pPr>
              <a:buFontTx/>
              <a:buNone/>
            </a:pPr>
            <a:r>
              <a:rPr lang="en-US" altLang="zh-TW" sz="2000" dirty="0"/>
              <a:t>Hypothetical Machine</a:t>
            </a:r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endParaRPr lang="en-US" altLang="zh-TW" sz="2000" dirty="0"/>
          </a:p>
          <a:p>
            <a:pPr>
              <a:buFontTx/>
              <a:buNone/>
            </a:pPr>
            <a:r>
              <a:rPr lang="en-US" altLang="zh-TW" sz="2000" dirty="0"/>
              <a:t>Load = Read</a:t>
            </a:r>
          </a:p>
          <a:p>
            <a:pPr>
              <a:buFontTx/>
              <a:buNone/>
            </a:pPr>
            <a:r>
              <a:rPr lang="en-US" altLang="zh-TW" sz="2000" dirty="0"/>
              <a:t>Store = Write</a:t>
            </a:r>
          </a:p>
          <a:p>
            <a:pPr>
              <a:buFontTx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6840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Example of Program Execution</a:t>
            </a:r>
            <a:endParaRPr lang="en-US" altLang="en-US">
              <a:ea typeface="PMingLiU" panose="02020500000000000000" pitchFamily="18" charset="-120"/>
            </a:endParaRPr>
          </a:p>
        </p:txBody>
      </p:sp>
      <p:sp>
        <p:nvSpPr>
          <p:cNvPr id="9625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Want to perform: Loc</a:t>
            </a:r>
            <a:r>
              <a:rPr lang="en-US" altLang="zh-TW" baseline="-25000"/>
              <a:t>941</a:t>
            </a:r>
            <a:r>
              <a:rPr lang="en-US" altLang="zh-TW"/>
              <a:t> </a:t>
            </a:r>
            <a:r>
              <a:rPr lang="en-US" altLang="zh-TW">
                <a:sym typeface="Wingdings" panose="05000000000000000000" pitchFamily="2" charset="2"/>
              </a:rPr>
              <a:t> Loc</a:t>
            </a:r>
            <a:r>
              <a:rPr lang="en-US" altLang="zh-TW" baseline="-25000">
                <a:sym typeface="Wingdings" panose="05000000000000000000" pitchFamily="2" charset="2"/>
              </a:rPr>
              <a:t>940</a:t>
            </a:r>
            <a:r>
              <a:rPr lang="en-US" altLang="zh-TW">
                <a:sym typeface="Wingdings" panose="05000000000000000000" pitchFamily="2" charset="2"/>
              </a:rPr>
              <a:t> + Loc</a:t>
            </a:r>
            <a:r>
              <a:rPr lang="en-US" altLang="zh-TW" baseline="-25000">
                <a:sym typeface="Wingdings" panose="05000000000000000000" pitchFamily="2" charset="2"/>
              </a:rPr>
              <a:t>941</a:t>
            </a:r>
          </a:p>
          <a:p>
            <a:r>
              <a:rPr lang="en-US" altLang="zh-TW"/>
              <a:t>One address format</a:t>
            </a:r>
          </a:p>
          <a:p>
            <a:pPr>
              <a:buFontTx/>
              <a:buNone/>
            </a:pPr>
            <a:r>
              <a:rPr lang="en-US" altLang="zh-TW"/>
              <a:t>	LOAD 940;	AC </a:t>
            </a:r>
            <a:r>
              <a:rPr lang="en-US" altLang="zh-TW">
                <a:sym typeface="Wingdings" panose="05000000000000000000" pitchFamily="2" charset="2"/>
              </a:rPr>
              <a:t> Loc</a:t>
            </a:r>
            <a:r>
              <a:rPr lang="en-US" altLang="zh-TW" baseline="-25000">
                <a:sym typeface="Wingdings" panose="05000000000000000000" pitchFamily="2" charset="2"/>
              </a:rPr>
              <a:t>940 </a:t>
            </a:r>
            <a:endParaRPr lang="en-US" altLang="zh-TW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zh-TW">
                <a:sym typeface="Wingdings" panose="05000000000000000000" pitchFamily="2" charset="2"/>
              </a:rPr>
              <a:t>	ADD 941;	AC  AC + Loc</a:t>
            </a:r>
            <a:r>
              <a:rPr lang="en-US" altLang="zh-TW" baseline="-25000">
                <a:sym typeface="Wingdings" panose="05000000000000000000" pitchFamily="2" charset="2"/>
              </a:rPr>
              <a:t>941</a:t>
            </a:r>
            <a:endParaRPr lang="en-US" altLang="zh-TW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zh-TW">
                <a:sym typeface="Wingdings" panose="05000000000000000000" pitchFamily="2" charset="2"/>
              </a:rPr>
              <a:t>	STORE 941;	Loc</a:t>
            </a:r>
            <a:r>
              <a:rPr lang="en-US" altLang="zh-TW" baseline="-25000">
                <a:sym typeface="Wingdings" panose="05000000000000000000" pitchFamily="2" charset="2"/>
              </a:rPr>
              <a:t>941</a:t>
            </a:r>
            <a:r>
              <a:rPr lang="en-US" altLang="zh-TW">
                <a:sym typeface="Wingdings" panose="05000000000000000000" pitchFamily="2" charset="2"/>
              </a:rPr>
              <a:t>  AC</a:t>
            </a:r>
          </a:p>
          <a:p>
            <a:r>
              <a:rPr lang="en-US" altLang="zh-TW">
                <a:sym typeface="Wingdings" panose="05000000000000000000" pitchFamily="2" charset="2"/>
              </a:rPr>
              <a:t>Hex representation of instruction</a:t>
            </a:r>
          </a:p>
          <a:p>
            <a:pPr>
              <a:buFontTx/>
              <a:buNone/>
            </a:pPr>
            <a:r>
              <a:rPr lang="en-US" altLang="zh-TW">
                <a:sym typeface="Wingdings" panose="05000000000000000000" pitchFamily="2" charset="2"/>
              </a:rPr>
              <a:t>	1940 = </a:t>
            </a:r>
            <a:r>
              <a:rPr lang="en-US" altLang="zh-TW" u="sng">
                <a:sym typeface="Wingdings" panose="05000000000000000000" pitchFamily="2" charset="2"/>
              </a:rPr>
              <a:t>0001</a:t>
            </a:r>
            <a:r>
              <a:rPr lang="en-US" altLang="zh-TW">
                <a:sym typeface="Wingdings" panose="05000000000000000000" pitchFamily="2" charset="2"/>
              </a:rPr>
              <a:t> 1001 0100 0000</a:t>
            </a:r>
          </a:p>
          <a:p>
            <a:pPr>
              <a:buFontTx/>
              <a:buNone/>
            </a:pPr>
            <a:r>
              <a:rPr lang="en-US" altLang="zh-TW">
                <a:sym typeface="Wingdings" panose="05000000000000000000" pitchFamily="2" charset="2"/>
              </a:rPr>
              <a:t>		   e.g. OP-code of LOAD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2471" y="345141"/>
            <a:ext cx="82042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Example of Program Execution</a:t>
            </a:r>
            <a:br>
              <a:rPr lang="en-US" altLang="zh-TW" dirty="0"/>
            </a:br>
            <a:r>
              <a:rPr lang="en-US" altLang="zh-TW" sz="1800" dirty="0">
                <a:latin typeface="Tahoma" panose="020B0604030504040204" pitchFamily="34" charset="0"/>
              </a:rPr>
              <a:t>(Figure 3.5 in the text)</a:t>
            </a:r>
            <a:endParaRPr lang="en-US" altLang="zh-TW" dirty="0"/>
          </a:p>
        </p:txBody>
      </p:sp>
      <p:pic>
        <p:nvPicPr>
          <p:cNvPr id="72707" name="Picture 1027" descr="3-5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48" y="1827417"/>
            <a:ext cx="4970929" cy="490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4" y="2669869"/>
            <a:ext cx="5988486" cy="32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/>
              <a:t>Instruction Cycle - </a:t>
            </a:r>
            <a:br>
              <a:rPr lang="en-US" altLang="zh-TW"/>
            </a:br>
            <a:r>
              <a:rPr lang="en-US" altLang="zh-TW"/>
              <a:t>State Diagram</a:t>
            </a:r>
          </a:p>
        </p:txBody>
      </p:sp>
      <p:pic>
        <p:nvPicPr>
          <p:cNvPr id="74755" name="Picture 1028"/>
          <p:cNvPicPr>
            <a:picLocks noChangeAspect="1" noChangeArrowheads="1"/>
          </p:cNvPicPr>
          <p:nvPr/>
        </p:nvPicPr>
        <p:blipFill>
          <a:blip r:embed="rId2"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6"/>
          <a:stretch>
            <a:fillRect/>
          </a:stretch>
        </p:blipFill>
        <p:spPr bwMode="auto">
          <a:xfrm>
            <a:off x="1562100" y="2111376"/>
            <a:ext cx="9067800" cy="467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6" name="TextBox 1"/>
          <p:cNvSpPr txBox="1">
            <a:spLocks noChangeArrowheads="1"/>
          </p:cNvSpPr>
          <p:nvPr/>
        </p:nvSpPr>
        <p:spPr bwMode="auto">
          <a:xfrm>
            <a:off x="2782888" y="1741489"/>
            <a:ext cx="2665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Fetch = Load = Read</a:t>
            </a:r>
          </a:p>
        </p:txBody>
      </p:sp>
    </p:spTree>
    <p:extLst>
      <p:ext uri="{BB962C8B-B14F-4D97-AF65-F5344CB8AC3E}">
        <p14:creationId xmlns:p14="http://schemas.microsoft.com/office/powerpoint/2010/main" val="153637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Cycle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1973633"/>
            <a:ext cx="11333311" cy="41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Topics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40778"/>
            <a:ext cx="10515600" cy="4351338"/>
          </a:xfrm>
        </p:spPr>
        <p:txBody>
          <a:bodyPr/>
          <a:lstStyle/>
          <a:p>
            <a:r>
              <a:rPr lang="en-GB" altLang="en-US" dirty="0"/>
              <a:t>Computer Components</a:t>
            </a:r>
          </a:p>
          <a:p>
            <a:r>
              <a:rPr lang="en-GB" altLang="en-US" dirty="0"/>
              <a:t>Computer Function</a:t>
            </a:r>
          </a:p>
          <a:p>
            <a:r>
              <a:rPr lang="en-GB" altLang="en-US" dirty="0"/>
              <a:t>Interconnection Structures</a:t>
            </a:r>
          </a:p>
          <a:p>
            <a:r>
              <a:rPr lang="en-GB" altLang="en-US" dirty="0"/>
              <a:t>Bus Interconnection</a:t>
            </a:r>
          </a:p>
          <a:p>
            <a:r>
              <a:rPr lang="en-GB" altLang="en-US" dirty="0"/>
              <a:t>PC Buses</a:t>
            </a:r>
          </a:p>
        </p:txBody>
      </p:sp>
    </p:spTree>
    <p:extLst>
      <p:ext uri="{BB962C8B-B14F-4D97-AF65-F5344CB8AC3E}">
        <p14:creationId xmlns:p14="http://schemas.microsoft.com/office/powerpoint/2010/main" val="330822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Interrupts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75305"/>
            <a:ext cx="10087574" cy="5238750"/>
          </a:xfrm>
        </p:spPr>
        <p:txBody>
          <a:bodyPr/>
          <a:lstStyle/>
          <a:p>
            <a:r>
              <a:rPr lang="en-GB" altLang="en-US" dirty="0"/>
              <a:t>Mechanism by which other modules (e.g. I/O) may interrupt normal sequence of processing</a:t>
            </a:r>
          </a:p>
          <a:p>
            <a:r>
              <a:rPr lang="en-GB" altLang="en-US" dirty="0"/>
              <a:t>Program</a:t>
            </a:r>
          </a:p>
          <a:p>
            <a:pPr lvl="1"/>
            <a:r>
              <a:rPr lang="en-GB" altLang="en-US" dirty="0"/>
              <a:t>e.g. overflow, division by zero</a:t>
            </a:r>
          </a:p>
          <a:p>
            <a:r>
              <a:rPr lang="en-GB" altLang="en-US" dirty="0"/>
              <a:t>Timer</a:t>
            </a:r>
          </a:p>
          <a:p>
            <a:pPr lvl="1"/>
            <a:r>
              <a:rPr lang="en-GB" altLang="en-US" dirty="0"/>
              <a:t>Generated by internal processor timer</a:t>
            </a:r>
          </a:p>
          <a:p>
            <a:pPr lvl="1"/>
            <a:r>
              <a:rPr lang="en-GB" altLang="en-US" dirty="0"/>
              <a:t>Used in pre-emptive multi-tasking</a:t>
            </a:r>
          </a:p>
          <a:p>
            <a:r>
              <a:rPr lang="en-GB" altLang="en-US" dirty="0"/>
              <a:t>I/O</a:t>
            </a:r>
          </a:p>
          <a:p>
            <a:pPr lvl="1"/>
            <a:r>
              <a:rPr lang="en-GB" altLang="en-US" dirty="0"/>
              <a:t>from I/O controller, completion of I/O or error</a:t>
            </a:r>
          </a:p>
          <a:p>
            <a:r>
              <a:rPr lang="en-GB" altLang="en-US" dirty="0"/>
              <a:t>Hardware failure</a:t>
            </a:r>
          </a:p>
          <a:p>
            <a:pPr lvl="1"/>
            <a:r>
              <a:rPr lang="en-GB" altLang="en-US" dirty="0"/>
              <a:t>e.g. memory parity error, power failure</a:t>
            </a:r>
          </a:p>
        </p:txBody>
      </p:sp>
    </p:spTree>
    <p:extLst>
      <p:ext uri="{BB962C8B-B14F-4D97-AF65-F5344CB8AC3E}">
        <p14:creationId xmlns:p14="http://schemas.microsoft.com/office/powerpoint/2010/main" val="202220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Why are Interrupts Useful?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5000" y="2205038"/>
            <a:ext cx="8382000" cy="4171950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Devices are slow, using an interrupt improves processing efficiency by..</a:t>
            </a:r>
          </a:p>
          <a:p>
            <a:pPr lvl="1"/>
            <a:r>
              <a:rPr lang="en-GB" altLang="en-US" sz="2800" dirty="0"/>
              <a:t>letting CPU execute its normal instruction sequence and</a:t>
            </a:r>
          </a:p>
          <a:p>
            <a:pPr lvl="1"/>
            <a:r>
              <a:rPr lang="en-GB" altLang="en-US" sz="2800" dirty="0"/>
              <a:t>pause to service the external devices when they signal that they are ready for CPU’s attention</a:t>
            </a:r>
          </a:p>
        </p:txBody>
      </p:sp>
    </p:spTree>
    <p:extLst>
      <p:ext uri="{BB962C8B-B14F-4D97-AF65-F5344CB8AC3E}">
        <p14:creationId xmlns:p14="http://schemas.microsoft.com/office/powerpoint/2010/main" val="32852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Program Flow Control (1)</a:t>
            </a: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2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0"/>
          <a:stretch>
            <a:fillRect/>
          </a:stretch>
        </p:blipFill>
        <p:spPr bwMode="auto">
          <a:xfrm>
            <a:off x="2124075" y="1858963"/>
            <a:ext cx="794385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4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/>
              <a:t>Program Timing</a:t>
            </a:r>
            <a:br>
              <a:rPr lang="en-GB" altLang="en-US"/>
            </a:br>
            <a:r>
              <a:rPr lang="en-GB" altLang="en-US"/>
              <a:t>Short I/O Wait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7547" r="11766" b="21184"/>
          <a:stretch>
            <a:fillRect/>
          </a:stretch>
        </p:blipFill>
        <p:spPr bwMode="auto">
          <a:xfrm>
            <a:off x="3719513" y="1814513"/>
            <a:ext cx="423545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/>
              <a:t>Program Timing</a:t>
            </a:r>
            <a:br>
              <a:rPr lang="en-GB" altLang="en-US"/>
            </a:br>
            <a:r>
              <a:rPr lang="en-GB" altLang="en-US"/>
              <a:t>Long I/O Wait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7547" r="11766" b="12093"/>
          <a:stretch>
            <a:fillRect/>
          </a:stretch>
        </p:blipFill>
        <p:spPr bwMode="auto">
          <a:xfrm>
            <a:off x="1691435" y="1815353"/>
            <a:ext cx="3711723" cy="480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8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Program Flow Control (2)</a:t>
            </a:r>
          </a:p>
        </p:txBody>
      </p:sp>
      <p:pic>
        <p:nvPicPr>
          <p:cNvPr id="80899" name="Picture 1028" descr="3-8"/>
          <p:cNvPicPr>
            <a:picLocks noChangeAspect="1" noChangeArrowheads="1"/>
          </p:cNvPicPr>
          <p:nvPr/>
        </p:nvPicPr>
        <p:blipFill>
          <a:blip r:embed="rId2"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12277"/>
            <a:ext cx="5983941" cy="45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73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Interrupt Cycle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946275"/>
            <a:ext cx="8178800" cy="4911725"/>
          </a:xfrm>
        </p:spPr>
        <p:txBody>
          <a:bodyPr/>
          <a:lstStyle/>
          <a:p>
            <a:r>
              <a:rPr lang="en-US" altLang="en-US" dirty="0"/>
              <a:t>Added to instruction cycle</a:t>
            </a:r>
          </a:p>
          <a:p>
            <a:r>
              <a:rPr lang="en-US" altLang="en-US" dirty="0"/>
              <a:t>Processor checks for interrupt</a:t>
            </a:r>
          </a:p>
          <a:p>
            <a:pPr lvl="1"/>
            <a:r>
              <a:rPr lang="en-US" altLang="en-US" dirty="0"/>
              <a:t>Indicated by an interrupt signal</a:t>
            </a:r>
          </a:p>
          <a:p>
            <a:r>
              <a:rPr lang="en-US" altLang="en-US" dirty="0"/>
              <a:t>If no interrupt, fetch next instruction</a:t>
            </a:r>
          </a:p>
          <a:p>
            <a:r>
              <a:rPr lang="en-US" altLang="en-US" dirty="0"/>
              <a:t>If interrupt pending:</a:t>
            </a:r>
          </a:p>
          <a:p>
            <a:pPr lvl="1"/>
            <a:r>
              <a:rPr lang="en-US" altLang="en-US" dirty="0"/>
              <a:t>Suspend execution of current program </a:t>
            </a:r>
          </a:p>
          <a:p>
            <a:pPr lvl="1"/>
            <a:r>
              <a:rPr lang="en-US" altLang="en-US" dirty="0"/>
              <a:t>Save context</a:t>
            </a:r>
          </a:p>
          <a:p>
            <a:pPr lvl="1"/>
            <a:r>
              <a:rPr lang="en-US" altLang="en-US" dirty="0"/>
              <a:t>Set PC to start address of interrupt handler routine</a:t>
            </a:r>
          </a:p>
          <a:p>
            <a:pPr lvl="1"/>
            <a:r>
              <a:rPr lang="en-US" altLang="en-US" dirty="0"/>
              <a:t>Process interrupt</a:t>
            </a:r>
          </a:p>
          <a:p>
            <a:pPr lvl="1"/>
            <a:r>
              <a:rPr lang="en-US" altLang="en-US" dirty="0"/>
              <a:t>Restore context and continue interrupted program</a:t>
            </a:r>
          </a:p>
        </p:txBody>
      </p:sp>
    </p:spTree>
    <p:extLst>
      <p:ext uri="{BB962C8B-B14F-4D97-AF65-F5344CB8AC3E}">
        <p14:creationId xmlns:p14="http://schemas.microsoft.com/office/powerpoint/2010/main" val="8441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72036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Instruction Cycle with Interrupts</a:t>
            </a:r>
          </a:p>
        </p:txBody>
      </p:sp>
      <p:pic>
        <p:nvPicPr>
          <p:cNvPr id="83971" name="Picture 1031" descr="1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3238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85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/>
              <a:t>Instruction Cycle (with Interrupts) -  State Diagram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6"/>
          <a:stretch>
            <a:fillRect/>
          </a:stretch>
        </p:blipFill>
        <p:spPr bwMode="auto">
          <a:xfrm>
            <a:off x="1524000" y="2317376"/>
            <a:ext cx="91440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40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Multiple Interrupts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2111376"/>
            <a:ext cx="8229600" cy="4625975"/>
          </a:xfrm>
        </p:spPr>
        <p:txBody>
          <a:bodyPr/>
          <a:lstStyle/>
          <a:p>
            <a:r>
              <a:rPr lang="en-US" altLang="zh-TW" dirty="0"/>
              <a:t>Disable interrupts - Sequential approach</a:t>
            </a:r>
          </a:p>
          <a:p>
            <a:pPr lvl="1"/>
            <a:r>
              <a:rPr lang="en-US" altLang="zh-TW" dirty="0"/>
              <a:t>Processor will ignore further interrupts whilst processing one interrupt</a:t>
            </a:r>
          </a:p>
          <a:p>
            <a:pPr lvl="1"/>
            <a:r>
              <a:rPr lang="en-US" altLang="zh-TW" dirty="0"/>
              <a:t>Interrupts remain pending and are checked after first interrupt has been processed</a:t>
            </a:r>
          </a:p>
          <a:p>
            <a:pPr lvl="1"/>
            <a:r>
              <a:rPr lang="en-US" altLang="zh-TW" dirty="0"/>
              <a:t>Interrupts handled in sequence as they occur</a:t>
            </a:r>
          </a:p>
          <a:p>
            <a:r>
              <a:rPr lang="en-US" altLang="zh-TW" dirty="0"/>
              <a:t>Define priorities - Nested approach</a:t>
            </a:r>
          </a:p>
          <a:p>
            <a:pPr lvl="1"/>
            <a:r>
              <a:rPr lang="en-US" altLang="zh-TW" dirty="0"/>
              <a:t>Low priority interrupts can be interrupted by higher priority interrupts</a:t>
            </a:r>
          </a:p>
          <a:p>
            <a:pPr lvl="1"/>
            <a:r>
              <a:rPr lang="en-US" altLang="zh-TW" dirty="0"/>
              <a:t>When higher priority interrupt has been processed, processor returns to previous interrupt</a:t>
            </a:r>
          </a:p>
        </p:txBody>
      </p:sp>
    </p:spTree>
    <p:extLst>
      <p:ext uri="{BB962C8B-B14F-4D97-AF65-F5344CB8AC3E}">
        <p14:creationId xmlns:p14="http://schemas.microsoft.com/office/powerpoint/2010/main" val="32113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Computer Components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222" y="2133600"/>
            <a:ext cx="9492778" cy="4512782"/>
          </a:xfrm>
        </p:spPr>
        <p:txBody>
          <a:bodyPr>
            <a:normAutofit/>
          </a:bodyPr>
          <a:lstStyle/>
          <a:p>
            <a:r>
              <a:rPr lang="en-GB" altLang="en-US" dirty="0"/>
              <a:t>Three key concepts of von Neumann Architecture</a:t>
            </a:r>
            <a:endParaRPr lang="en-GB" altLang="en-US" dirty="0">
              <a:ea typeface="PMingLiU" panose="02020500000000000000" pitchFamily="18" charset="-120"/>
            </a:endParaRPr>
          </a:p>
          <a:p>
            <a:pPr lvl="1"/>
            <a:r>
              <a:rPr lang="en-GB" altLang="en-US" dirty="0"/>
              <a:t>Data and instructions are stored in a single R/W memory</a:t>
            </a:r>
          </a:p>
          <a:p>
            <a:pPr lvl="1"/>
            <a:r>
              <a:rPr lang="en-GB" altLang="en-US" dirty="0"/>
              <a:t>Contents of memory are addressable by location, without regard to the type of data contained there</a:t>
            </a:r>
          </a:p>
          <a:p>
            <a:pPr lvl="1"/>
            <a:r>
              <a:rPr lang="en-GB" altLang="en-US" dirty="0"/>
              <a:t>Execution occurs in a sequential fashion (unless explicitly modified), from one execution to the next.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Basic overview of the von Neumann Architecture</a:t>
            </a:r>
          </a:p>
          <a:p>
            <a:pPr lvl="1"/>
            <a:r>
              <a:rPr lang="en-GB" altLang="en-US" dirty="0">
                <a:hlinkClick r:id="rId2"/>
              </a:rPr>
              <a:t>www.computerscience.gcse.guru/theory/von-neumann-architecture</a:t>
            </a:r>
            <a:endParaRPr lang="en-GB" altLang="en-US" dirty="0"/>
          </a:p>
          <a:p>
            <a:pPr lvl="1"/>
            <a:r>
              <a:rPr lang="en-GB" altLang="en-US" dirty="0">
                <a:hlinkClick r:id="rId3"/>
              </a:rPr>
              <a:t>http://cybercomputing.blogspot.ie/2012/02/von-neumann-architecture.html</a:t>
            </a:r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566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Multiple Interrupts - Sequential</a:t>
            </a:r>
          </a:p>
        </p:txBody>
      </p:sp>
      <p:pic>
        <p:nvPicPr>
          <p:cNvPr id="87043" name="Picture 1028"/>
          <p:cNvPicPr>
            <a:picLocks noChangeAspect="1" noChangeArrowheads="1"/>
          </p:cNvPicPr>
          <p:nvPr/>
        </p:nvPicPr>
        <p:blipFill>
          <a:blip r:embed="rId2"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65"/>
          <a:stretch>
            <a:fillRect/>
          </a:stretch>
        </p:blipFill>
        <p:spPr bwMode="auto">
          <a:xfrm>
            <a:off x="2362200" y="1945435"/>
            <a:ext cx="6757988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27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Multiple Interrupts - Nested</a:t>
            </a:r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2">
            <a:lum bright="-3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2" b="8702"/>
          <a:stretch>
            <a:fillRect/>
          </a:stretch>
        </p:blipFill>
        <p:spPr bwMode="auto">
          <a:xfrm>
            <a:off x="2362200" y="2000158"/>
            <a:ext cx="6757988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181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/>
              <a:t>Time Sequence of Multiple Interrupts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4706" r="19698" b="33333"/>
          <a:stretch>
            <a:fillRect/>
          </a:stretch>
        </p:blipFill>
        <p:spPr bwMode="auto">
          <a:xfrm>
            <a:off x="2316162" y="2040775"/>
            <a:ext cx="7069885" cy="43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37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Interconnection Structures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732" y="2082521"/>
            <a:ext cx="8208963" cy="3449637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/>
              <a:t>All the units must be connected </a:t>
            </a:r>
          </a:p>
          <a:p>
            <a:r>
              <a:rPr lang="en-GB" altLang="en-US" dirty="0"/>
              <a:t>Interconnection structure:</a:t>
            </a:r>
          </a:p>
          <a:p>
            <a:pPr>
              <a:buFontTx/>
              <a:buNone/>
            </a:pPr>
            <a:r>
              <a:rPr lang="en-GB" altLang="en-US" dirty="0"/>
              <a:t>	The collection of paths connecting system modules</a:t>
            </a:r>
          </a:p>
          <a:p>
            <a:r>
              <a:rPr lang="en-GB" altLang="en-US" dirty="0"/>
              <a:t>Different type of connection for different type of unit</a:t>
            </a:r>
          </a:p>
          <a:p>
            <a:pPr lvl="1"/>
            <a:r>
              <a:rPr lang="en-GB" altLang="en-US" dirty="0"/>
              <a:t>Memory</a:t>
            </a:r>
          </a:p>
          <a:p>
            <a:pPr lvl="1"/>
            <a:r>
              <a:rPr lang="en-GB" altLang="en-US" dirty="0" err="1"/>
              <a:t>Input/Output</a:t>
            </a:r>
            <a:endParaRPr lang="en-GB" altLang="en-US" dirty="0"/>
          </a:p>
          <a:p>
            <a:pPr lvl="1"/>
            <a:r>
              <a:rPr lang="en-GB" altLang="en-US" dirty="0"/>
              <a:t>CPU</a:t>
            </a:r>
          </a:p>
          <a:p>
            <a:r>
              <a:rPr lang="en-GB" altLang="en-US" dirty="0"/>
              <a:t>Design depends on necessary exchanges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3307812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Data Transfer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922464"/>
            <a:ext cx="8178800" cy="5029200"/>
          </a:xfrm>
        </p:spPr>
        <p:txBody>
          <a:bodyPr/>
          <a:lstStyle/>
          <a:p>
            <a:r>
              <a:rPr lang="en-GB" altLang="en-US" dirty="0"/>
              <a:t>Memory </a:t>
            </a:r>
            <a:r>
              <a:rPr lang="en-GB" altLang="en-US" dirty="0">
                <a:sym typeface="Symbol" panose="05050102010706020507" pitchFamily="18" charset="2"/>
              </a:rPr>
              <a:t> </a:t>
            </a:r>
            <a:r>
              <a:rPr lang="en-GB" altLang="en-US" dirty="0"/>
              <a:t>CPU</a:t>
            </a:r>
          </a:p>
          <a:p>
            <a:r>
              <a:rPr lang="en-GB" altLang="en-US" dirty="0"/>
              <a:t>CPU </a:t>
            </a:r>
            <a:r>
              <a:rPr lang="en-GB" altLang="en-US" dirty="0">
                <a:sym typeface="Symbol" panose="05050102010706020507" pitchFamily="18" charset="2"/>
              </a:rPr>
              <a:t> </a:t>
            </a:r>
            <a:r>
              <a:rPr lang="en-GB" altLang="en-US" dirty="0"/>
              <a:t>Memory</a:t>
            </a:r>
          </a:p>
          <a:p>
            <a:r>
              <a:rPr lang="en-GB" altLang="en-US" dirty="0"/>
              <a:t>I/O </a:t>
            </a:r>
            <a:r>
              <a:rPr lang="en-GB" altLang="en-US" dirty="0">
                <a:sym typeface="Symbol" panose="05050102010706020507" pitchFamily="18" charset="2"/>
              </a:rPr>
              <a:t> </a:t>
            </a:r>
            <a:r>
              <a:rPr lang="en-GB" altLang="en-US" dirty="0"/>
              <a:t>CPU</a:t>
            </a:r>
          </a:p>
          <a:p>
            <a:r>
              <a:rPr lang="en-GB" altLang="en-US" dirty="0"/>
              <a:t>CPU </a:t>
            </a:r>
            <a:r>
              <a:rPr lang="en-GB" altLang="en-US" dirty="0">
                <a:sym typeface="Symbol" panose="05050102010706020507" pitchFamily="18" charset="2"/>
              </a:rPr>
              <a:t> </a:t>
            </a:r>
            <a:r>
              <a:rPr lang="en-GB" altLang="en-US" dirty="0"/>
              <a:t>I/O</a:t>
            </a:r>
          </a:p>
          <a:p>
            <a:r>
              <a:rPr lang="en-GB" altLang="en-US" dirty="0"/>
              <a:t>I/O </a:t>
            </a:r>
            <a:r>
              <a:rPr lang="en-GB" altLang="en-US" dirty="0">
                <a:sym typeface="Symbol" panose="05050102010706020507" pitchFamily="18" charset="2"/>
              </a:rPr>
              <a:t> </a:t>
            </a:r>
            <a:r>
              <a:rPr lang="en-GB" altLang="en-US" dirty="0"/>
              <a:t>Memory (?)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751791" y="4732900"/>
            <a:ext cx="45888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DMA: direct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2499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Computer Modules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1" t="9819" r="24474" b="15910"/>
          <a:stretch>
            <a:fillRect/>
          </a:stretch>
        </p:blipFill>
        <p:spPr bwMode="auto">
          <a:xfrm>
            <a:off x="1065029" y="2070846"/>
            <a:ext cx="2413824" cy="438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56" y="2304313"/>
            <a:ext cx="8425260" cy="39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1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Memory Connection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6990"/>
            <a:ext cx="10515600" cy="4351338"/>
          </a:xfrm>
        </p:spPr>
        <p:txBody>
          <a:bodyPr/>
          <a:lstStyle/>
          <a:p>
            <a:r>
              <a:rPr lang="en-GB" altLang="en-US" dirty="0"/>
              <a:t>Receives and sends data</a:t>
            </a:r>
          </a:p>
          <a:p>
            <a:r>
              <a:rPr lang="en-GB" altLang="en-US" dirty="0"/>
              <a:t>Receives addresses (of locations)</a:t>
            </a:r>
          </a:p>
          <a:p>
            <a:r>
              <a:rPr lang="en-GB" altLang="en-US" dirty="0"/>
              <a:t>Receives control signals </a:t>
            </a:r>
          </a:p>
          <a:p>
            <a:pPr lvl="1"/>
            <a:r>
              <a:rPr lang="en-GB" altLang="en-US" dirty="0"/>
              <a:t>Read</a:t>
            </a:r>
          </a:p>
          <a:p>
            <a:pPr lvl="1"/>
            <a:r>
              <a:rPr lang="en-GB" altLang="en-US" dirty="0"/>
              <a:t>Write</a:t>
            </a:r>
          </a:p>
          <a:p>
            <a:pPr lvl="1"/>
            <a:r>
              <a:rPr lang="en-GB" alt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84991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Input/Output Connection(1)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Similar to memory from computer’s viewpoint</a:t>
            </a:r>
          </a:p>
          <a:p>
            <a:r>
              <a:rPr lang="en-GB" altLang="en-US"/>
              <a:t>Output</a:t>
            </a:r>
          </a:p>
          <a:p>
            <a:pPr lvl="1"/>
            <a:r>
              <a:rPr lang="en-GB" altLang="en-US"/>
              <a:t>Receive data from computer</a:t>
            </a:r>
          </a:p>
          <a:p>
            <a:pPr lvl="1"/>
            <a:r>
              <a:rPr lang="en-GB" altLang="en-US"/>
              <a:t>Send data to peripheral</a:t>
            </a:r>
          </a:p>
          <a:p>
            <a:r>
              <a:rPr lang="en-GB" altLang="en-US"/>
              <a:t>Input</a:t>
            </a:r>
          </a:p>
          <a:p>
            <a:pPr lvl="1"/>
            <a:r>
              <a:rPr lang="en-GB" altLang="en-US"/>
              <a:t>Receive data from peripheral</a:t>
            </a:r>
          </a:p>
          <a:p>
            <a:pPr lvl="1"/>
            <a:r>
              <a:rPr lang="en-GB" altLang="en-US"/>
              <a:t>Send data to computer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94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Input/Output Connection(2)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Receive control signals from computer</a:t>
            </a:r>
          </a:p>
          <a:p>
            <a:r>
              <a:rPr lang="en-GB" altLang="en-US"/>
              <a:t>Send control signals to peripherals</a:t>
            </a:r>
          </a:p>
          <a:p>
            <a:pPr lvl="1"/>
            <a:r>
              <a:rPr lang="en-GB" altLang="en-US"/>
              <a:t>e.g. spin disk</a:t>
            </a:r>
          </a:p>
          <a:p>
            <a:r>
              <a:rPr lang="en-GB" altLang="en-US"/>
              <a:t>Receive addresses from computer</a:t>
            </a:r>
          </a:p>
          <a:p>
            <a:pPr lvl="1"/>
            <a:r>
              <a:rPr lang="en-GB" altLang="en-US"/>
              <a:t>e.g. port number to identify peripheral</a:t>
            </a:r>
          </a:p>
          <a:p>
            <a:r>
              <a:rPr lang="en-GB" altLang="en-US"/>
              <a:t>Send interrupt signals (control)</a:t>
            </a:r>
          </a:p>
        </p:txBody>
      </p:sp>
    </p:spTree>
    <p:extLst>
      <p:ext uri="{BB962C8B-B14F-4D97-AF65-F5344CB8AC3E}">
        <p14:creationId xmlns:p14="http://schemas.microsoft.com/office/powerpoint/2010/main" val="2494385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CPU Connection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Reads instruction and data</a:t>
            </a:r>
          </a:p>
          <a:p>
            <a:r>
              <a:rPr lang="en-GB" altLang="en-US"/>
              <a:t>Writes out data (after processing)</a:t>
            </a:r>
          </a:p>
          <a:p>
            <a:r>
              <a:rPr lang="en-GB" altLang="en-US"/>
              <a:t>Sends control signals to other units</a:t>
            </a:r>
          </a:p>
          <a:p>
            <a:r>
              <a:rPr lang="en-GB" altLang="en-US"/>
              <a:t>Receives (&amp; acts on) interrupts</a:t>
            </a:r>
          </a:p>
          <a:p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48" y="2424743"/>
            <a:ext cx="3861646" cy="38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John von Neumann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7D18E-8B2B-4C32-93C5-D47C7D71A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 b="1121"/>
          <a:stretch/>
        </p:blipFill>
        <p:spPr>
          <a:xfrm>
            <a:off x="2300416" y="1989439"/>
            <a:ext cx="6831227" cy="44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2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Bus Interconnection (1)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Bus:</a:t>
            </a:r>
          </a:p>
          <a:p>
            <a:pPr lvl="1"/>
            <a:r>
              <a:rPr lang="en-GB" altLang="en-US" dirty="0"/>
              <a:t>A communication pathway connecting two or more devices</a:t>
            </a:r>
          </a:p>
          <a:p>
            <a:pPr lvl="1"/>
            <a:r>
              <a:rPr lang="en-GB" altLang="en-US" dirty="0"/>
              <a:t>Characteristics</a:t>
            </a:r>
          </a:p>
          <a:p>
            <a:pPr lvl="2"/>
            <a:r>
              <a:rPr lang="en-GB" altLang="en-US" dirty="0"/>
              <a:t>Shared</a:t>
            </a:r>
          </a:p>
          <a:p>
            <a:pPr lvl="2"/>
            <a:r>
              <a:rPr lang="en-GB" altLang="en-US" dirty="0"/>
              <a:t>Usually broadcast</a:t>
            </a:r>
          </a:p>
          <a:p>
            <a:pPr lvl="2"/>
            <a:r>
              <a:rPr lang="en-GB" altLang="en-US" dirty="0"/>
              <a:t>must ensure only one device transmitting at a time </a:t>
            </a:r>
          </a:p>
          <a:p>
            <a:pPr lvl="1"/>
            <a:r>
              <a:rPr lang="en-GB" altLang="en-US" dirty="0"/>
              <a:t>Often grouped</a:t>
            </a:r>
          </a:p>
          <a:p>
            <a:pPr lvl="2"/>
            <a:r>
              <a:rPr lang="en-GB" altLang="en-US" dirty="0"/>
              <a:t>A number of channels in one bus</a:t>
            </a:r>
          </a:p>
          <a:p>
            <a:pPr lvl="2"/>
            <a:r>
              <a:rPr lang="en-GB" altLang="en-US" dirty="0"/>
              <a:t>e.g. 32 bit data bus is 32 separate single bit channels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50" y="5288155"/>
            <a:ext cx="6980187" cy="14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0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Buses Interconnection (2)</a:t>
            </a:r>
            <a:endParaRPr lang="en-US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There are a number of possible interconnection systems</a:t>
            </a:r>
          </a:p>
          <a:p>
            <a:r>
              <a:rPr lang="en-GB" altLang="en-US"/>
              <a:t>Single and multiple BUS structures are most common</a:t>
            </a:r>
          </a:p>
          <a:p>
            <a:pPr lvl="1"/>
            <a:r>
              <a:rPr lang="en-GB" altLang="en-US"/>
              <a:t>e.g. Control/Address/Data bus (PC)</a:t>
            </a:r>
          </a:p>
          <a:p>
            <a:pPr lvl="1"/>
            <a:r>
              <a:rPr lang="en-GB" altLang="en-US"/>
              <a:t>e.g. Unibus (DEC-PDP)</a:t>
            </a:r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31" y="3907164"/>
            <a:ext cx="743333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54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System Bus</a:t>
            </a:r>
            <a:endParaRPr lang="en-U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1919"/>
            <a:ext cx="8229600" cy="4572000"/>
          </a:xfrm>
        </p:spPr>
        <p:txBody>
          <a:bodyPr/>
          <a:lstStyle/>
          <a:p>
            <a:r>
              <a:rPr lang="en-GB" altLang="en-US" dirty="0"/>
              <a:t>Bus that connects major computer components</a:t>
            </a:r>
          </a:p>
          <a:p>
            <a:r>
              <a:rPr lang="en-GB" altLang="en-US" dirty="0"/>
              <a:t>Typically 50-100 separate lines</a:t>
            </a:r>
          </a:p>
          <a:p>
            <a:r>
              <a:rPr lang="en-GB" altLang="en-US" dirty="0"/>
              <a:t>Three functional groups of lines</a:t>
            </a:r>
          </a:p>
          <a:p>
            <a:pPr lvl="1"/>
            <a:r>
              <a:rPr lang="en-GB" altLang="en-US" dirty="0"/>
              <a:t>Data</a:t>
            </a:r>
          </a:p>
          <a:p>
            <a:pPr lvl="1"/>
            <a:r>
              <a:rPr lang="en-GB" altLang="en-US" dirty="0"/>
              <a:t>Address</a:t>
            </a:r>
          </a:p>
          <a:p>
            <a:pPr lvl="1"/>
            <a:r>
              <a:rPr lang="en-GB" altLang="en-US" dirty="0"/>
              <a:t>Control  </a:t>
            </a:r>
          </a:p>
          <a:p>
            <a:r>
              <a:rPr lang="en-GB" altLang="en-US" dirty="0"/>
              <a:t>Misc. lines</a:t>
            </a:r>
          </a:p>
          <a:p>
            <a:pPr lvl="1"/>
            <a:r>
              <a:rPr lang="en-GB" altLang="en-US" dirty="0"/>
              <a:t>power</a:t>
            </a:r>
          </a:p>
          <a:p>
            <a:pPr lvl="1"/>
            <a:r>
              <a:rPr lang="en-GB" altLang="en-US" dirty="0"/>
              <a:t>ground</a:t>
            </a:r>
          </a:p>
          <a:p>
            <a:pPr lvl="1"/>
            <a:r>
              <a:rPr lang="en-GB" altLang="en-US" dirty="0"/>
              <a:t>clock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35" y="3507169"/>
            <a:ext cx="5397171" cy="31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1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Data Bus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Carries data</a:t>
            </a:r>
          </a:p>
          <a:p>
            <a:pPr lvl="1"/>
            <a:r>
              <a:rPr lang="en-GB" altLang="en-US"/>
              <a:t>I.e., moves data between system modules</a:t>
            </a:r>
          </a:p>
          <a:p>
            <a:pPr lvl="1"/>
            <a:r>
              <a:rPr lang="en-GB" altLang="en-US"/>
              <a:t>Remember that there is no difference between “data” and “instruction” at this level</a:t>
            </a:r>
          </a:p>
          <a:p>
            <a:r>
              <a:rPr lang="en-GB" altLang="en-US" i="1"/>
              <a:t>Width</a:t>
            </a:r>
            <a:r>
              <a:rPr lang="en-GB" altLang="en-US"/>
              <a:t> is a key determinant of performance</a:t>
            </a:r>
          </a:p>
          <a:p>
            <a:pPr lvl="1"/>
            <a:r>
              <a:rPr lang="en-GB" altLang="en-US"/>
              <a:t>Number of lines (1 bit carried by a line at a time)</a:t>
            </a:r>
          </a:p>
          <a:p>
            <a:pPr lvl="1"/>
            <a:r>
              <a:rPr lang="en-GB" altLang="en-US"/>
              <a:t>Determines number of bits can be transferred at a time </a:t>
            </a:r>
          </a:p>
          <a:p>
            <a:pPr lvl="1"/>
            <a:r>
              <a:rPr lang="en-GB" altLang="en-US"/>
              <a:t>8, 16, 32, 64 bit</a:t>
            </a:r>
          </a:p>
        </p:txBody>
      </p:sp>
    </p:spTree>
    <p:extLst>
      <p:ext uri="{BB962C8B-B14F-4D97-AF65-F5344CB8AC3E}">
        <p14:creationId xmlns:p14="http://schemas.microsoft.com/office/powerpoint/2010/main" val="3513138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Address bus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Identify the source or destination of data</a:t>
            </a:r>
          </a:p>
          <a:p>
            <a:pPr lvl="1"/>
            <a:r>
              <a:rPr lang="en-GB" altLang="en-US"/>
              <a:t>e.g. CPU needs to read an instruction (data) from a given location in memory or an I/O port</a:t>
            </a:r>
          </a:p>
          <a:p>
            <a:r>
              <a:rPr lang="en-GB" altLang="en-US"/>
              <a:t>Width determines maximum memory capacity of system</a:t>
            </a:r>
          </a:p>
          <a:p>
            <a:pPr lvl="1"/>
            <a:r>
              <a:rPr lang="en-GB" altLang="en-US"/>
              <a:t>e.g. 8080 has 16 bit address bus giving 64k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7929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Control Bus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Control and timing information</a:t>
            </a:r>
          </a:p>
          <a:p>
            <a:pPr lvl="1"/>
            <a:r>
              <a:rPr lang="en-GB" altLang="en-US"/>
              <a:t>Memory read/write signal</a:t>
            </a:r>
          </a:p>
          <a:p>
            <a:pPr lvl="1"/>
            <a:r>
              <a:rPr lang="en-GB" altLang="en-US"/>
              <a:t>Interrupt request</a:t>
            </a:r>
          </a:p>
          <a:p>
            <a:pPr lvl="1"/>
            <a:r>
              <a:rPr lang="en-GB" altLang="en-US"/>
              <a:t>Clock signals</a:t>
            </a:r>
          </a:p>
          <a:p>
            <a:pPr lvl="1"/>
            <a:r>
              <a:rPr lang="en-GB" altLang="en-US"/>
              <a:t>access/use of data/address lines</a:t>
            </a:r>
          </a:p>
          <a:p>
            <a:pPr lvl="1"/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917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Bus Interconnection Scheme</a:t>
            </a:r>
          </a:p>
        </p:txBody>
      </p:sp>
      <p:pic>
        <p:nvPicPr>
          <p:cNvPr id="1034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7"/>
          <a:stretch>
            <a:fillRect/>
          </a:stretch>
        </p:blipFill>
        <p:spPr bwMode="auto">
          <a:xfrm>
            <a:off x="2019300" y="2836117"/>
            <a:ext cx="81534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178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Big and Yellow?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What do buses look like?</a:t>
            </a:r>
          </a:p>
          <a:p>
            <a:pPr lvl="1"/>
            <a:r>
              <a:rPr lang="en-GB" altLang="en-US" sz="3200" dirty="0"/>
              <a:t>Parallel lines on circuit boards</a:t>
            </a:r>
          </a:p>
          <a:p>
            <a:pPr lvl="1"/>
            <a:r>
              <a:rPr lang="en-GB" altLang="en-US" sz="3200" dirty="0"/>
              <a:t>Ribbon cables</a:t>
            </a:r>
          </a:p>
          <a:p>
            <a:pPr lvl="1"/>
            <a:r>
              <a:rPr lang="en-GB" altLang="en-US" sz="3200" dirty="0"/>
              <a:t>Strip connectors on mother boards</a:t>
            </a:r>
          </a:p>
          <a:p>
            <a:pPr lvl="2"/>
            <a:r>
              <a:rPr lang="en-GB" altLang="en-US" sz="2800" dirty="0"/>
              <a:t>e.g. PCI</a:t>
            </a:r>
          </a:p>
          <a:p>
            <a:pPr lvl="1"/>
            <a:r>
              <a:rPr lang="en-GB" altLang="en-US" sz="3200" dirty="0"/>
              <a:t>Sets of wires</a:t>
            </a:r>
          </a:p>
        </p:txBody>
      </p:sp>
    </p:spTree>
    <p:extLst>
      <p:ext uri="{BB962C8B-B14F-4D97-AF65-F5344CB8AC3E}">
        <p14:creationId xmlns:p14="http://schemas.microsoft.com/office/powerpoint/2010/main" val="169700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Bus Operation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Module wishing to send</a:t>
            </a:r>
          </a:p>
          <a:p>
            <a:pPr lvl="1">
              <a:buFontTx/>
              <a:buNone/>
            </a:pPr>
            <a:r>
              <a:rPr lang="en-GB" altLang="en-US" sz="3200" dirty="0"/>
              <a:t>1. Obtain use of bus</a:t>
            </a:r>
          </a:p>
          <a:p>
            <a:pPr lvl="1">
              <a:buFontTx/>
              <a:buNone/>
            </a:pPr>
            <a:r>
              <a:rPr lang="en-GB" altLang="en-US" sz="3200" dirty="0"/>
              <a:t>2. Transfer data via bus</a:t>
            </a:r>
          </a:p>
          <a:p>
            <a:r>
              <a:rPr lang="en-GB" altLang="en-US" sz="3600" dirty="0"/>
              <a:t>Module wishing to receive</a:t>
            </a:r>
          </a:p>
          <a:p>
            <a:pPr lvl="1"/>
            <a:r>
              <a:rPr lang="en-GB" altLang="en-US" sz="3200" dirty="0"/>
              <a:t>Obtain use of bus</a:t>
            </a:r>
          </a:p>
          <a:p>
            <a:pPr lvl="1"/>
            <a:r>
              <a:rPr lang="en-GB" altLang="en-US" sz="3200" dirty="0"/>
              <a:t>Transfer request to the other module</a:t>
            </a:r>
          </a:p>
          <a:p>
            <a:pPr lvl="1"/>
            <a:r>
              <a:rPr lang="en-GB" altLang="en-US" sz="320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834273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Single Bus Problems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25402"/>
            <a:ext cx="10876570" cy="4572000"/>
          </a:xfrm>
        </p:spPr>
        <p:txBody>
          <a:bodyPr/>
          <a:lstStyle/>
          <a:p>
            <a:r>
              <a:rPr lang="en-GB" altLang="en-US" dirty="0"/>
              <a:t>Lots of devices on one bus leads to:</a:t>
            </a:r>
          </a:p>
          <a:p>
            <a:pPr lvl="1"/>
            <a:r>
              <a:rPr lang="en-GB" altLang="en-US" dirty="0"/>
              <a:t>Propagation delays</a:t>
            </a:r>
          </a:p>
          <a:p>
            <a:pPr lvl="2"/>
            <a:r>
              <a:rPr lang="en-GB" altLang="en-US" dirty="0"/>
              <a:t>Long data paths mean that co-ordination of bus use can adversely affect performance</a:t>
            </a:r>
          </a:p>
          <a:p>
            <a:pPr lvl="2"/>
            <a:r>
              <a:rPr lang="en-GB" altLang="en-US" dirty="0"/>
              <a:t>If aggregate data transfer approaches bus capacity</a:t>
            </a:r>
          </a:p>
          <a:p>
            <a:pPr lvl="2"/>
            <a:r>
              <a:rPr lang="en-GB" altLang="en-US" dirty="0"/>
              <a:t>More devices, longer delay</a:t>
            </a:r>
          </a:p>
          <a:p>
            <a:r>
              <a:rPr lang="en-GB" altLang="en-US" dirty="0"/>
              <a:t>Most systems use multiple buses to overcome these problems</a:t>
            </a:r>
          </a:p>
          <a:p>
            <a:pPr lvl="1"/>
            <a:r>
              <a:rPr lang="en-GB" altLang="en-US" dirty="0"/>
              <a:t>Hierarchical</a:t>
            </a:r>
          </a:p>
          <a:p>
            <a:pPr lvl="1"/>
            <a:r>
              <a:rPr lang="en-GB" altLang="en-US" dirty="0"/>
              <a:t>Traditional</a:t>
            </a:r>
          </a:p>
          <a:p>
            <a:pPr lvl="1"/>
            <a:r>
              <a:rPr lang="en-GB" altLang="en-US" dirty="0"/>
              <a:t>High-performance</a:t>
            </a:r>
          </a:p>
        </p:txBody>
      </p:sp>
    </p:spTree>
    <p:extLst>
      <p:ext uri="{BB962C8B-B14F-4D97-AF65-F5344CB8AC3E}">
        <p14:creationId xmlns:p14="http://schemas.microsoft.com/office/powerpoint/2010/main" val="26865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Program Concept 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56539"/>
            <a:ext cx="7431741" cy="3820424"/>
          </a:xfrm>
        </p:spPr>
        <p:txBody>
          <a:bodyPr/>
          <a:lstStyle/>
          <a:p>
            <a:r>
              <a:rPr lang="en-GB" altLang="en-US" dirty="0"/>
              <a:t>Hardware programming </a:t>
            </a:r>
          </a:p>
          <a:p>
            <a:pPr lvl="1"/>
            <a:r>
              <a:rPr lang="en-GB" altLang="en-US" dirty="0"/>
              <a:t>Customized hardware for a particular computation</a:t>
            </a:r>
          </a:p>
          <a:p>
            <a:pPr lvl="1"/>
            <a:r>
              <a:rPr lang="en-GB" altLang="en-US" dirty="0"/>
              <a:t>Rewiring hardware for new program</a:t>
            </a:r>
          </a:p>
          <a:p>
            <a:pPr lvl="1"/>
            <a:r>
              <a:rPr lang="en-GB" altLang="en-US" dirty="0"/>
              <a:t>Hardwired systems are inflexible</a:t>
            </a:r>
          </a:p>
          <a:p>
            <a:r>
              <a:rPr lang="en-GB" altLang="en-US" dirty="0"/>
              <a:t>General purpose hardware can do different tasks, given correct control signals</a:t>
            </a:r>
          </a:p>
          <a:p>
            <a:pPr lvl="1"/>
            <a:r>
              <a:rPr lang="en-GB" altLang="en-US" dirty="0"/>
              <a:t>Instead of re-wiring, supply a new set of control signals</a:t>
            </a:r>
          </a:p>
          <a:p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94" y="2207132"/>
            <a:ext cx="3922059" cy="37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3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Traditional (ISA) (with cache)</a:t>
            </a:r>
          </a:p>
        </p:txBody>
      </p:sp>
      <p:pic>
        <p:nvPicPr>
          <p:cNvPr id="10752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8" b="62469"/>
          <a:stretch>
            <a:fillRect/>
          </a:stretch>
        </p:blipFill>
        <p:spPr bwMode="auto">
          <a:xfrm>
            <a:off x="1828800" y="1915367"/>
            <a:ext cx="8534400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459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High Performance Bus</a:t>
            </a:r>
          </a:p>
        </p:txBody>
      </p:sp>
      <p:pic>
        <p:nvPicPr>
          <p:cNvPr id="10854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3" b="10001"/>
          <a:stretch>
            <a:fillRect/>
          </a:stretch>
        </p:blipFill>
        <p:spPr bwMode="auto">
          <a:xfrm>
            <a:off x="2326342" y="2003520"/>
            <a:ext cx="7194550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04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Elements of Bus Design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Bus type</a:t>
            </a:r>
          </a:p>
          <a:p>
            <a:r>
              <a:rPr lang="en-GB" altLang="en-US" dirty="0"/>
              <a:t>Bus width</a:t>
            </a:r>
          </a:p>
          <a:p>
            <a:r>
              <a:rPr lang="en-GB" altLang="en-US" dirty="0"/>
              <a:t>Data transfer type</a:t>
            </a:r>
          </a:p>
          <a:p>
            <a:r>
              <a:rPr lang="en-GB" altLang="en-US" dirty="0"/>
              <a:t>Arbitration method</a:t>
            </a:r>
          </a:p>
          <a:p>
            <a:r>
              <a:rPr lang="en-GB" altLang="en-US" dirty="0"/>
              <a:t>Bus timing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69" y="2046619"/>
            <a:ext cx="5243877" cy="47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12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Bus Types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Dedicated</a:t>
            </a:r>
          </a:p>
          <a:p>
            <a:pPr lvl="1"/>
            <a:r>
              <a:rPr lang="en-GB" altLang="en-US"/>
              <a:t>Separate data &amp; address lines</a:t>
            </a:r>
          </a:p>
          <a:p>
            <a:r>
              <a:rPr lang="en-GB" altLang="en-US"/>
              <a:t>Multiplexed</a:t>
            </a:r>
          </a:p>
          <a:p>
            <a:pPr lvl="1"/>
            <a:r>
              <a:rPr lang="en-GB" altLang="en-US"/>
              <a:t>Shared lines</a:t>
            </a:r>
          </a:p>
          <a:p>
            <a:pPr lvl="1"/>
            <a:r>
              <a:rPr lang="en-GB" altLang="en-US"/>
              <a:t>Address valid or data valid control line</a:t>
            </a:r>
          </a:p>
          <a:p>
            <a:pPr lvl="1"/>
            <a:r>
              <a:rPr lang="en-GB" altLang="en-US"/>
              <a:t>Advantage - fewer lines</a:t>
            </a:r>
          </a:p>
          <a:p>
            <a:pPr lvl="1"/>
            <a:r>
              <a:rPr lang="en-GB" altLang="en-US"/>
              <a:t>Disadvantages</a:t>
            </a:r>
          </a:p>
          <a:p>
            <a:pPr lvl="2"/>
            <a:r>
              <a:rPr lang="en-GB" altLang="en-US"/>
              <a:t>More complex control</a:t>
            </a:r>
          </a:p>
          <a:p>
            <a:pPr lvl="2"/>
            <a:r>
              <a:rPr lang="en-GB" altLang="en-US"/>
              <a:t>Potential reduction in performance</a:t>
            </a:r>
          </a:p>
          <a:p>
            <a:pPr lvl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7542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7616" y="528610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Bus Width and Data Transfer Type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Bus width</a:t>
            </a:r>
          </a:p>
          <a:p>
            <a:pPr lvl="1"/>
            <a:r>
              <a:rPr lang="en-GB" altLang="en-US"/>
              <a:t>Data</a:t>
            </a:r>
          </a:p>
          <a:p>
            <a:pPr lvl="1"/>
            <a:r>
              <a:rPr lang="en-GB" altLang="en-US"/>
              <a:t>Address</a:t>
            </a:r>
          </a:p>
          <a:p>
            <a:r>
              <a:rPr lang="en-GB" altLang="en-US"/>
              <a:t>Data transfer type</a:t>
            </a:r>
          </a:p>
          <a:p>
            <a:pPr lvl="1"/>
            <a:r>
              <a:rPr lang="en-GB" altLang="en-US"/>
              <a:t>Read</a:t>
            </a:r>
          </a:p>
          <a:p>
            <a:pPr lvl="1"/>
            <a:r>
              <a:rPr lang="en-GB" altLang="en-US"/>
              <a:t>Write</a:t>
            </a:r>
          </a:p>
          <a:p>
            <a:pPr lvl="1"/>
            <a:r>
              <a:rPr lang="en-GB" altLang="en-US"/>
              <a:t>Read-modify-write: protecting shared memory</a:t>
            </a:r>
          </a:p>
          <a:p>
            <a:pPr lvl="1"/>
            <a:r>
              <a:rPr lang="en-GB" altLang="en-US"/>
              <a:t>Read-after-write: checking</a:t>
            </a:r>
          </a:p>
          <a:p>
            <a:pPr lvl="1"/>
            <a:r>
              <a:rPr lang="en-GB" altLang="en-US"/>
              <a:t>Block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216412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Bus Arbitration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Why arbitration?</a:t>
            </a:r>
          </a:p>
          <a:p>
            <a:pPr lvl="1"/>
            <a:r>
              <a:rPr lang="en-GB" altLang="en-US"/>
              <a:t>More than one module controlling the bus, e.g. CPU and DMA controller</a:t>
            </a:r>
          </a:p>
          <a:p>
            <a:pPr lvl="1"/>
            <a:r>
              <a:rPr lang="en-GB" altLang="en-US"/>
              <a:t>We want to make sure that only one module can successfully transmit over bus at a time</a:t>
            </a:r>
          </a:p>
          <a:p>
            <a:r>
              <a:rPr lang="en-GB" altLang="en-US"/>
              <a:t>Arbitration may be centralised or distributed</a:t>
            </a:r>
          </a:p>
        </p:txBody>
      </p:sp>
    </p:spTree>
    <p:extLst>
      <p:ext uri="{BB962C8B-B14F-4D97-AF65-F5344CB8AC3E}">
        <p14:creationId xmlns:p14="http://schemas.microsoft.com/office/powerpoint/2010/main" val="1807495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Centralised Arbitration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Single hardware device controlling bus access</a:t>
            </a:r>
          </a:p>
          <a:p>
            <a:pPr lvl="1"/>
            <a:r>
              <a:rPr lang="en-GB" altLang="en-US"/>
              <a:t>Bus Controller</a:t>
            </a:r>
          </a:p>
          <a:p>
            <a:pPr lvl="1"/>
            <a:r>
              <a:rPr lang="en-GB" altLang="en-US"/>
              <a:t>Arbiter</a:t>
            </a:r>
          </a:p>
          <a:p>
            <a:r>
              <a:rPr lang="en-GB" altLang="en-US"/>
              <a:t>May be part of CPU or separate</a:t>
            </a:r>
          </a:p>
          <a:p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22" y="2783542"/>
            <a:ext cx="5705614" cy="37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86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Distributed Arbitration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Each module may claim the bus</a:t>
            </a:r>
          </a:p>
          <a:p>
            <a:r>
              <a:rPr lang="en-GB" altLang="en-US"/>
              <a:t>Control logic on all modules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24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PCI Bus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Peripheral Component Interconnection</a:t>
            </a:r>
          </a:p>
          <a:p>
            <a:r>
              <a:rPr lang="en-GB" altLang="en-US"/>
              <a:t>Intel released to public domain</a:t>
            </a:r>
          </a:p>
          <a:p>
            <a:r>
              <a:rPr lang="en-GB" altLang="en-US"/>
              <a:t>32 or 64 bit</a:t>
            </a:r>
          </a:p>
          <a:p>
            <a:r>
              <a:rPr lang="en-GB" altLang="en-US"/>
              <a:t>49 mandatory and 51 optional signal lines (see Tables 3.3 and 3.4, respectively)</a:t>
            </a:r>
          </a:p>
          <a:p>
            <a:r>
              <a:rPr lang="en-GB" altLang="en-US"/>
              <a:t>Current standard</a:t>
            </a:r>
          </a:p>
          <a:p>
            <a:pPr lvl="1"/>
            <a:r>
              <a:rPr lang="en-GB" altLang="en-US"/>
              <a:t>Up to 64 data lines at 66Mhz</a:t>
            </a:r>
          </a:p>
          <a:p>
            <a:pPr lvl="1"/>
            <a:r>
              <a:rPr lang="en-GB" altLang="en-US"/>
              <a:t>Q: what is the max raw transfer rate?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803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Foreground Reading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Stallings, chapter 3</a:t>
            </a:r>
          </a:p>
          <a:p>
            <a:r>
              <a:rPr lang="en-GB" altLang="en-US" dirty="0"/>
              <a:t>www.pcguide.com/ref/mbsys/buses/</a:t>
            </a:r>
          </a:p>
        </p:txBody>
      </p:sp>
    </p:spTree>
    <p:extLst>
      <p:ext uri="{BB962C8B-B14F-4D97-AF65-F5344CB8AC3E}">
        <p14:creationId xmlns:p14="http://schemas.microsoft.com/office/powerpoint/2010/main" val="104772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Program Concept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Software programming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General-purpose configuration of arithmetic and logic function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What is a program?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A sequence of steps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For each step, an arithmetic or logical operation is done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For each operation, a different set of control signals is needed and applied to the hardware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Instruction codes </a:t>
            </a:r>
            <a:r>
              <a:rPr lang="en-GB" altLang="en-US" dirty="0">
                <a:sym typeface="Symbol" panose="05050102010706020507" pitchFamily="18" charset="2"/>
              </a:rPr>
              <a:t> control signals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ym typeface="Symbol" panose="05050102010706020507" pitchFamily="18" charset="2"/>
              </a:rPr>
              <a:t>New program  New instruction codes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33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System Components 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CPU</a:t>
            </a:r>
          </a:p>
          <a:p>
            <a:pPr lvl="1"/>
            <a:r>
              <a:rPr lang="en-GB" altLang="en-US" dirty="0"/>
              <a:t>Instruction interpreter</a:t>
            </a:r>
          </a:p>
          <a:p>
            <a:pPr lvl="1"/>
            <a:r>
              <a:rPr lang="en-GB" altLang="en-US" dirty="0"/>
              <a:t>General-purpose arithmetic and logic </a:t>
            </a:r>
          </a:p>
          <a:p>
            <a:pPr marL="457200" lvl="1" indent="0">
              <a:buNone/>
            </a:pPr>
            <a:r>
              <a:rPr lang="en-GB" altLang="en-US" dirty="0"/>
              <a:t>   functions module</a:t>
            </a:r>
          </a:p>
          <a:p>
            <a:r>
              <a:rPr lang="en-GB" altLang="en-US" dirty="0">
                <a:sym typeface="Symbol" panose="05050102010706020507" pitchFamily="18" charset="2"/>
              </a:rPr>
              <a:t>Memory</a:t>
            </a:r>
            <a:endParaRPr lang="en-GB" altLang="en-US" dirty="0"/>
          </a:p>
          <a:p>
            <a:pPr lvl="1"/>
            <a:r>
              <a:rPr lang="en-GB" altLang="en-US" dirty="0"/>
              <a:t>Temporary storage of code and results</a:t>
            </a:r>
            <a:endParaRPr lang="en-GB" altLang="en-US" dirty="0">
              <a:sym typeface="Symbol" panose="05050102010706020507" pitchFamily="18" charset="2"/>
            </a:endParaRPr>
          </a:p>
          <a:p>
            <a:r>
              <a:rPr lang="en-GB" altLang="en-US" dirty="0">
                <a:sym typeface="Symbol" panose="05050102010706020507" pitchFamily="18" charset="2"/>
              </a:rPr>
              <a:t>I/O modules</a:t>
            </a:r>
            <a:endParaRPr lang="en-GB" altLang="en-US" dirty="0"/>
          </a:p>
          <a:p>
            <a:pPr lvl="1"/>
            <a:r>
              <a:rPr lang="en-GB" altLang="en-US" dirty="0"/>
              <a:t>Data and instructions need to get into </a:t>
            </a:r>
          </a:p>
          <a:p>
            <a:pPr marL="457200" lvl="1" indent="0">
              <a:buNone/>
            </a:pPr>
            <a:r>
              <a:rPr lang="en-GB" altLang="en-US" dirty="0"/>
              <a:t>   the system and results 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031" y="2088126"/>
            <a:ext cx="4838756" cy="42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System Components (2)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043" y="1773238"/>
            <a:ext cx="9283357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CPU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Control Unit: hardware segment accepts codes and issues control signals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Arithmetic and Logic Unit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CPU registers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PC (program counter): address of next instruction to execute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IR (instruction register): current instruction being executed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MAR (memory address register): 	address in memory for next R/W =&gt; Load/Store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MBR (memory buffer register): data to be written/read to/from memory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I/O AR: particular I/O device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I/O BR: data exchanged between CPU and I/O module</a:t>
            </a:r>
          </a:p>
        </p:txBody>
      </p:sp>
    </p:spTree>
    <p:extLst>
      <p:ext uri="{BB962C8B-B14F-4D97-AF65-F5344CB8AC3E}">
        <p14:creationId xmlns:p14="http://schemas.microsoft.com/office/powerpoint/2010/main" val="108631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System Components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292" y="1916113"/>
            <a:ext cx="9192483" cy="4743450"/>
          </a:xfrm>
        </p:spPr>
        <p:txBody>
          <a:bodyPr/>
          <a:lstStyle/>
          <a:p>
            <a:r>
              <a:rPr lang="en-GB" altLang="en-US" dirty="0"/>
              <a:t>Memory </a:t>
            </a:r>
          </a:p>
          <a:p>
            <a:pPr lvl="1"/>
            <a:r>
              <a:rPr lang="en-GB" altLang="en-US" dirty="0"/>
              <a:t>A set of locations defined by sequentially numbered addresses</a:t>
            </a:r>
          </a:p>
          <a:p>
            <a:r>
              <a:rPr lang="en-GB" altLang="en-US" dirty="0"/>
              <a:t>I/O Module</a:t>
            </a:r>
          </a:p>
          <a:p>
            <a:pPr lvl="1"/>
            <a:r>
              <a:rPr lang="en-GB" altLang="en-US" dirty="0"/>
              <a:t>Contains buffers for temporarily holding data to be exchanged with memory and CPU </a:t>
            </a:r>
          </a:p>
        </p:txBody>
      </p:sp>
    </p:spTree>
    <p:extLst>
      <p:ext uri="{BB962C8B-B14F-4D97-AF65-F5344CB8AC3E}">
        <p14:creationId xmlns:p14="http://schemas.microsoft.com/office/powerpoint/2010/main" val="296568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1585</Words>
  <Application>Microsoft Office PowerPoint</Application>
  <PresentationFormat>Widescreen</PresentationFormat>
  <Paragraphs>332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PMingLiU</vt:lpstr>
      <vt:lpstr>PMingLiU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 Computer Organization  and Architecture</vt:lpstr>
      <vt:lpstr>Topics</vt:lpstr>
      <vt:lpstr>Computer Components</vt:lpstr>
      <vt:lpstr>John von Neumann </vt:lpstr>
      <vt:lpstr>Program Concept (1)</vt:lpstr>
      <vt:lpstr>Program Concept (2)</vt:lpstr>
      <vt:lpstr>System Components (1)</vt:lpstr>
      <vt:lpstr>System Components (2)</vt:lpstr>
      <vt:lpstr>System Components (3)</vt:lpstr>
      <vt:lpstr>Computer Components: Top Level View</vt:lpstr>
      <vt:lpstr>Computer Function</vt:lpstr>
      <vt:lpstr>Instruction Cycle</vt:lpstr>
      <vt:lpstr>Fetch Cycle</vt:lpstr>
      <vt:lpstr>Execute Cycle</vt:lpstr>
      <vt:lpstr>Example of Program Execution</vt:lpstr>
      <vt:lpstr>Example of Program Execution</vt:lpstr>
      <vt:lpstr>Example of Program Execution (Figure 3.5 in the text)</vt:lpstr>
      <vt:lpstr>Instruction Cycle -  State Diagram</vt:lpstr>
      <vt:lpstr>Instruction Cycle Cont’d</vt:lpstr>
      <vt:lpstr>Interrupts</vt:lpstr>
      <vt:lpstr>Why are Interrupts Useful?</vt:lpstr>
      <vt:lpstr>Program Flow Control (1)</vt:lpstr>
      <vt:lpstr>Program Timing Short I/O Wait</vt:lpstr>
      <vt:lpstr>Program Timing Long I/O Wait</vt:lpstr>
      <vt:lpstr>Program Flow Control (2)</vt:lpstr>
      <vt:lpstr>Interrupt Cycle</vt:lpstr>
      <vt:lpstr>Instruction Cycle with Interrupts</vt:lpstr>
      <vt:lpstr>Instruction Cycle (with Interrupts) -  State Diagram</vt:lpstr>
      <vt:lpstr>Multiple Interrupts</vt:lpstr>
      <vt:lpstr>Multiple Interrupts - Sequential</vt:lpstr>
      <vt:lpstr>Multiple Interrupts - Nested</vt:lpstr>
      <vt:lpstr>Time Sequence of Multiple Interrupts</vt:lpstr>
      <vt:lpstr>Interconnection Structures</vt:lpstr>
      <vt:lpstr>Data Transfer</vt:lpstr>
      <vt:lpstr>Computer Modules</vt:lpstr>
      <vt:lpstr>Memory Connection</vt:lpstr>
      <vt:lpstr>Input/Output Connection(1)</vt:lpstr>
      <vt:lpstr>Input/Output Connection(2)</vt:lpstr>
      <vt:lpstr>CPU Connection</vt:lpstr>
      <vt:lpstr>Bus Interconnection (1)</vt:lpstr>
      <vt:lpstr>Buses Interconnection (2)</vt:lpstr>
      <vt:lpstr>System Bus</vt:lpstr>
      <vt:lpstr>Data Bus</vt:lpstr>
      <vt:lpstr>Address bus</vt:lpstr>
      <vt:lpstr>Control Bus</vt:lpstr>
      <vt:lpstr>Bus Interconnection Scheme</vt:lpstr>
      <vt:lpstr>Big and Yellow?</vt:lpstr>
      <vt:lpstr>Bus Operation</vt:lpstr>
      <vt:lpstr>Single Bus Problems</vt:lpstr>
      <vt:lpstr>Traditional (ISA) (with cache)</vt:lpstr>
      <vt:lpstr>High Performance Bus</vt:lpstr>
      <vt:lpstr>Elements of Bus Design</vt:lpstr>
      <vt:lpstr>Bus Types</vt:lpstr>
      <vt:lpstr>Bus Width and Data Transfer Type</vt:lpstr>
      <vt:lpstr>Bus Arbitration</vt:lpstr>
      <vt:lpstr>Centralised Arbitration</vt:lpstr>
      <vt:lpstr>Distributed Arbitration</vt:lpstr>
      <vt:lpstr>PCI Bus</vt:lpstr>
      <vt:lpstr>Foreground Reading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Organization  and Architecture</dc:title>
  <dc:creator>Butler, Tom</dc:creator>
  <cp:lastModifiedBy>jodonoghue</cp:lastModifiedBy>
  <cp:revision>9</cp:revision>
  <dcterms:created xsi:type="dcterms:W3CDTF">2016-09-28T18:33:30Z</dcterms:created>
  <dcterms:modified xsi:type="dcterms:W3CDTF">2017-09-28T22:16:07Z</dcterms:modified>
</cp:coreProperties>
</file>