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4"/>
  </p:notesMasterIdLst>
  <p:sldIdLst>
    <p:sldId id="337" r:id="rId2"/>
    <p:sldId id="339" r:id="rId3"/>
    <p:sldId id="340" r:id="rId4"/>
    <p:sldId id="341" r:id="rId5"/>
    <p:sldId id="342" r:id="rId6"/>
    <p:sldId id="389"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2" d="100"/>
          <a:sy n="122" d="100"/>
        </p:scale>
        <p:origin x="96"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D6B60-3FC0-4AD2-A213-9BBB63F82C94}" type="datetimeFigureOut">
              <a:rPr lang="en-GB" smtClean="0"/>
              <a:t>20/10/2017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216AA-673A-4374-A5CF-21E90C2FF316}" type="slidenum">
              <a:rPr lang="en-GB" smtClean="0"/>
              <a:t>‹#›</a:t>
            </a:fld>
            <a:endParaRPr lang="en-GB"/>
          </a:p>
        </p:txBody>
      </p:sp>
    </p:spTree>
    <p:extLst>
      <p:ext uri="{BB962C8B-B14F-4D97-AF65-F5344CB8AC3E}">
        <p14:creationId xmlns:p14="http://schemas.microsoft.com/office/powerpoint/2010/main" val="32847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62BF03-6204-4653-9D99-FC506731059C}" type="datetime1">
              <a:rPr lang="en-US" smtClean="0"/>
              <a:pPr>
                <a:spcBef>
                  <a:spcPct val="0"/>
                </a:spcBef>
              </a:pPr>
              <a:t>10/20/2017</a:t>
            </a:fld>
            <a:endParaRPr lang="en-US"/>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t>cs431-cotter</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BBD3488-071D-4E11-92A3-A4B5CE2722A9}" type="slidenum">
              <a:rPr lang="en-US"/>
              <a:pPr>
                <a:spcBef>
                  <a:spcPct val="0"/>
                </a:spcBef>
              </a:pPr>
              <a:t>14</a:t>
            </a:fld>
            <a:endParaRPr lang="en-US"/>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312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6985ED9C-B76B-475E-A71F-966D0CD2733B}" type="datetime8">
              <a:rPr lang="en-US" smtClean="0">
                <a:latin typeface="Calibri" panose="020F0502020204030204" pitchFamily="34" charset="0"/>
              </a:rPr>
              <a:pPr defTabSz="912813" eaLnBrk="1" fontAlgn="base" hangingPunct="1">
                <a:spcBef>
                  <a:spcPct val="0"/>
                </a:spcBef>
                <a:spcAft>
                  <a:spcPct val="0"/>
                </a:spcAft>
              </a:pPr>
              <a:t>10/20/2017 10:51 AM</a:t>
            </a:fld>
            <a:endParaRPr lang="en-US">
              <a:latin typeface="Calibri" panose="020F0502020204030204" pitchFamily="34" charset="0"/>
            </a:endParaRPr>
          </a:p>
        </p:txBody>
      </p:sp>
      <p:sp>
        <p:nvSpPr>
          <p:cNvPr id="82947"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solidFill>
                  <a:schemeClr val="tx1"/>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p:txBody>
      </p:sp>
      <p:sp>
        <p:nvSpPr>
          <p:cNvPr id="829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DAE9D7-3E87-4305-810F-86A2F08125CC}" type="slidenum">
              <a:rPr lang="en-US">
                <a:latin typeface="Calibri" panose="020F0502020204030204" pitchFamily="34" charset="0"/>
              </a:rPr>
              <a:pPr eaLnBrk="1" hangingPunct="1"/>
              <a:t>43</a:t>
            </a:fld>
            <a:endParaRPr lang="en-US">
              <a:latin typeface="Calibri" panose="020F0502020204030204" pitchFamily="34" charset="0"/>
            </a:endParaRPr>
          </a:p>
        </p:txBody>
      </p:sp>
      <p:sp>
        <p:nvSpPr>
          <p:cNvPr id="82949" name="Rectangle 2"/>
          <p:cNvSpPr>
            <a:spLocks noGrp="1" noRot="1" noChangeAspect="1" noChangeArrowheads="1" noTextEdit="1"/>
          </p:cNvSpPr>
          <p:nvPr>
            <p:ph type="sldImg"/>
          </p:nvPr>
        </p:nvSpPr>
        <p:spPr bwMode="auto">
          <a:xfrm>
            <a:off x="544513" y="558800"/>
            <a:ext cx="5575300"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50" name="Rectangle 3"/>
          <p:cNvSpPr>
            <a:spLocks noGrp="1" noChangeArrowheads="1"/>
          </p:cNvSpPr>
          <p:nvPr>
            <p:ph type="body" idx="1"/>
          </p:nvPr>
        </p:nvSpPr>
        <p:spPr bwMode="auto">
          <a:xfrm>
            <a:off x="414338" y="3798888"/>
            <a:ext cx="6021387"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9002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546100" y="558800"/>
            <a:ext cx="5573713"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endParaRPr lang="en-US">
              <a:latin typeface="Calibri" panose="020F0502020204030204" pitchFamily="34" charset="0"/>
            </a:endParaRPr>
          </a:p>
        </p:txBody>
      </p:sp>
      <p:sp>
        <p:nvSpPr>
          <p:cNvPr id="8397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05803E22-38B7-4E2A-93DA-D45EE90980DE}" type="datetime8">
              <a:rPr lang="en-US" smtClean="0">
                <a:latin typeface="Calibri" panose="020F0502020204030204" pitchFamily="34" charset="0"/>
              </a:rPr>
              <a:pPr defTabSz="912813" eaLnBrk="1" fontAlgn="base" hangingPunct="1">
                <a:spcBef>
                  <a:spcPct val="0"/>
                </a:spcBef>
                <a:spcAft>
                  <a:spcPct val="0"/>
                </a:spcAft>
              </a:pPr>
              <a:t>10/20/2017 10:18 AM</a:t>
            </a:fld>
            <a:endParaRPr lang="en-US">
              <a:latin typeface="Calibri" panose="020F0502020204030204" pitchFamily="34" charset="0"/>
            </a:endParaRPr>
          </a:p>
        </p:txBody>
      </p:sp>
      <p:sp>
        <p:nvSpPr>
          <p:cNvPr id="8397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800">
                <a:solidFill>
                  <a:schemeClr val="tx1"/>
                </a:solidFill>
              </a:rPr>
              <a:t>MICROSOFT CONFIDENTIAL</a:t>
            </a:r>
          </a:p>
          <a:p>
            <a:pPr defTabSz="912813" fontAlgn="base">
              <a:spcBef>
                <a:spcPct val="0"/>
              </a:spcBef>
              <a:spcAft>
                <a:spcPct val="0"/>
              </a:spcAft>
              <a:defRPr/>
            </a:pPr>
            <a:r>
              <a:rPr lang="en-US">
                <a:solidFill>
                  <a:schemeClr val="tx1"/>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p:txBody>
      </p:sp>
      <p:sp>
        <p:nvSpPr>
          <p:cNvPr id="8397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7CD806-9F84-4F68-93EE-D39B9F9B26AF}" type="slidenum">
              <a:rPr lang="en-US">
                <a:latin typeface="Calibri" panose="020F0502020204030204" pitchFamily="34" charset="0"/>
              </a:rPr>
              <a:pPr eaLnBrk="1" hangingPunct="1"/>
              <a:t>44</a:t>
            </a:fld>
            <a:endParaRPr lang="en-US">
              <a:latin typeface="Calibri" panose="020F0502020204030204" pitchFamily="34" charset="0"/>
            </a:endParaRPr>
          </a:p>
        </p:txBody>
      </p:sp>
    </p:spTree>
    <p:extLst>
      <p:ext uri="{BB962C8B-B14F-4D97-AF65-F5344CB8AC3E}">
        <p14:creationId xmlns:p14="http://schemas.microsoft.com/office/powerpoint/2010/main" val="150814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defRPr>
            </a:lvl1pPr>
            <a:lvl2pPr marL="742950" indent="-285750" defTabSz="930275" eaLnBrk="0" hangingPunct="0">
              <a:defRPr>
                <a:solidFill>
                  <a:schemeClr val="tx1"/>
                </a:solidFill>
                <a:latin typeface="Arial" panose="020B0604020202020204" pitchFamily="34" charset="0"/>
              </a:defRPr>
            </a:lvl2pPr>
            <a:lvl3pPr marL="1143000" indent="-228600" defTabSz="930275" eaLnBrk="0" hangingPunct="0">
              <a:defRPr>
                <a:solidFill>
                  <a:schemeClr val="tx1"/>
                </a:solidFill>
                <a:latin typeface="Arial" panose="020B0604020202020204" pitchFamily="34" charset="0"/>
              </a:defRPr>
            </a:lvl3pPr>
            <a:lvl4pPr marL="1600200" indent="-228600" defTabSz="930275" eaLnBrk="0" hangingPunct="0">
              <a:defRPr>
                <a:solidFill>
                  <a:schemeClr val="tx1"/>
                </a:solidFill>
                <a:latin typeface="Arial" panose="020B0604020202020204" pitchFamily="34" charset="0"/>
              </a:defRPr>
            </a:lvl4pPr>
            <a:lvl5pPr marL="2057400" indent="-228600" defTabSz="930275" eaLnBrk="0" hangingPunct="0">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FF1910-70B2-49B9-8619-7C6B1DEEEBAB}" type="slidenum">
              <a:rPr lang="en-US">
                <a:latin typeface="Calibri" panose="020F0502020204030204" pitchFamily="34" charset="0"/>
              </a:rPr>
              <a:pPr eaLnBrk="1" hangingPunct="1"/>
              <a:t>45</a:t>
            </a:fld>
            <a:endParaRPr lang="en-US">
              <a:latin typeface="Calibri" panose="020F0502020204030204" pitchFamily="34" charset="0"/>
            </a:endParaRPr>
          </a:p>
        </p:txBody>
      </p:sp>
      <p:sp>
        <p:nvSpPr>
          <p:cNvPr id="84995" name="Rectangle 56321"/>
          <p:cNvSpPr>
            <a:spLocks noGrp="1" noRot="1" noChangeAspect="1" noChangeArrowheads="1" noTextEdit="1"/>
          </p:cNvSpPr>
          <p:nvPr>
            <p:ph type="sldImg"/>
          </p:nvPr>
        </p:nvSpPr>
        <p:spPr bwMode="auto">
          <a:xfrm>
            <a:off x="381000" y="685800"/>
            <a:ext cx="6096000" cy="3429000"/>
          </a:xfrm>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4996" name="Rectangle 498690"/>
          <p:cNvSpPr>
            <a:spLocks noGrp="1" noChangeArrowheads="1"/>
          </p:cNvSpPr>
          <p:nvPr>
            <p:ph type="body" idx="1"/>
          </p:nvPr>
        </p:nvSpPr>
        <p:spPr bwMode="auto">
          <a:xfrm>
            <a:off x="414338" y="3798888"/>
            <a:ext cx="6021387"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152414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786710-65F9-42E1-9363-8E2847851F60}" type="slidenum">
              <a:rPr lang="en-US">
                <a:latin typeface="Calibri" panose="020F0502020204030204" pitchFamily="34" charset="0"/>
              </a:rPr>
              <a:pPr eaLnBrk="1" hangingPunct="1"/>
              <a:t>46</a:t>
            </a:fld>
            <a:endParaRPr lang="en-US">
              <a:latin typeface="Calibri" panose="020F0502020204030204" pitchFamily="34" charset="0"/>
            </a:endParaRPr>
          </a:p>
        </p:txBody>
      </p:sp>
    </p:spTree>
    <p:extLst>
      <p:ext uri="{BB962C8B-B14F-4D97-AF65-F5344CB8AC3E}">
        <p14:creationId xmlns:p14="http://schemas.microsoft.com/office/powerpoint/2010/main" val="35298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051D3B-6735-49FA-B52E-2B7FAC051F65}" type="slidenum">
              <a:rPr lang="en-US">
                <a:latin typeface="Calibri" panose="020F0502020204030204" pitchFamily="34" charset="0"/>
              </a:rPr>
              <a:pPr eaLnBrk="1" hangingPunct="1"/>
              <a:t>47</a:t>
            </a:fld>
            <a:endParaRPr lang="en-US">
              <a:latin typeface="Calibri" panose="020F0502020204030204" pitchFamily="34" charset="0"/>
            </a:endParaRPr>
          </a:p>
        </p:txBody>
      </p:sp>
    </p:spTree>
    <p:extLst>
      <p:ext uri="{BB962C8B-B14F-4D97-AF65-F5344CB8AC3E}">
        <p14:creationId xmlns:p14="http://schemas.microsoft.com/office/powerpoint/2010/main" val="303559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3215D1-563E-46E7-A584-AE9FD2D69D88}" type="slidenum">
              <a:rPr lang="en-US">
                <a:latin typeface="Calibri" panose="020F0502020204030204" pitchFamily="34" charset="0"/>
              </a:rPr>
              <a:pPr eaLnBrk="1" hangingPunct="1"/>
              <a:t>48</a:t>
            </a:fld>
            <a:endParaRPr lang="en-US">
              <a:latin typeface="Calibri" panose="020F0502020204030204" pitchFamily="34" charset="0"/>
            </a:endParaRPr>
          </a:p>
        </p:txBody>
      </p:sp>
    </p:spTree>
    <p:extLst>
      <p:ext uri="{BB962C8B-B14F-4D97-AF65-F5344CB8AC3E}">
        <p14:creationId xmlns:p14="http://schemas.microsoft.com/office/powerpoint/2010/main" val="277993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544513" y="558800"/>
            <a:ext cx="5575300"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endParaRPr lang="en-US">
              <a:latin typeface="Calibri" panose="020F0502020204030204" pitchFamily="34" charset="0"/>
            </a:endParaRPr>
          </a:p>
        </p:txBody>
      </p:sp>
      <p:sp>
        <p:nvSpPr>
          <p:cNvPr id="9421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07051334-46BB-4459-AB93-172E3D4EE9DB}" type="datetime8">
              <a:rPr lang="en-US" smtClean="0">
                <a:latin typeface="Calibri" panose="020F0502020204030204" pitchFamily="34" charset="0"/>
              </a:rPr>
              <a:pPr defTabSz="912813" eaLnBrk="1" fontAlgn="base" hangingPunct="1">
                <a:spcBef>
                  <a:spcPct val="0"/>
                </a:spcBef>
                <a:spcAft>
                  <a:spcPct val="0"/>
                </a:spcAft>
              </a:pPr>
              <a:t>10/20/2017 10:18 AM</a:t>
            </a:fld>
            <a:endParaRPr lang="en-US">
              <a:latin typeface="Calibri" panose="020F0502020204030204" pitchFamily="34" charset="0"/>
            </a:endParaRPr>
          </a:p>
        </p:txBody>
      </p:sp>
      <p:sp>
        <p:nvSpPr>
          <p:cNvPr id="9421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800">
                <a:solidFill>
                  <a:schemeClr val="tx1"/>
                </a:solidFill>
              </a:rPr>
              <a:t>MICROSOFT CONFIDENTIAL © 2007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chemeClr val="tx1"/>
              </a:solidFill>
            </a:endParaRPr>
          </a:p>
        </p:txBody>
      </p:sp>
      <p:sp>
        <p:nvSpPr>
          <p:cNvPr id="9421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ECC3EA-1528-40F8-9464-E5A9B522E0C7}" type="slidenum">
              <a:rPr lang="en-US">
                <a:latin typeface="Calibri" panose="020F0502020204030204" pitchFamily="34" charset="0"/>
              </a:rPr>
              <a:pPr eaLnBrk="1" hangingPunct="1"/>
              <a:t>49</a:t>
            </a:fld>
            <a:endParaRPr lang="en-US">
              <a:latin typeface="Calibri" panose="020F0502020204030204" pitchFamily="34" charset="0"/>
            </a:endParaRPr>
          </a:p>
        </p:txBody>
      </p:sp>
    </p:spTree>
    <p:extLst>
      <p:ext uri="{BB962C8B-B14F-4D97-AF65-F5344CB8AC3E}">
        <p14:creationId xmlns:p14="http://schemas.microsoft.com/office/powerpoint/2010/main" val="2444736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3F9420-A04D-43C0-9C30-B77995C632FD}" type="slidenum">
              <a:rPr lang="en-US">
                <a:latin typeface="Calibri" panose="020F0502020204030204" pitchFamily="34" charset="0"/>
              </a:rPr>
              <a:pPr eaLnBrk="1" hangingPunct="1"/>
              <a:t>50</a:t>
            </a:fld>
            <a:endParaRPr lang="en-US">
              <a:latin typeface="Calibri" panose="020F0502020204030204" pitchFamily="34" charset="0"/>
            </a:endParaRPr>
          </a:p>
        </p:txBody>
      </p:sp>
    </p:spTree>
    <p:extLst>
      <p:ext uri="{BB962C8B-B14F-4D97-AF65-F5344CB8AC3E}">
        <p14:creationId xmlns:p14="http://schemas.microsoft.com/office/powerpoint/2010/main" val="3762189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544513" y="558800"/>
            <a:ext cx="5575300"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endParaRPr lang="en-US">
              <a:latin typeface="Calibri" panose="020F0502020204030204" pitchFamily="34" charset="0"/>
            </a:endParaRPr>
          </a:p>
        </p:txBody>
      </p:sp>
      <p:sp>
        <p:nvSpPr>
          <p:cNvPr id="9728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86F73E12-C360-4220-95D6-F528C4A19505}" type="datetime8">
              <a:rPr lang="en-US" smtClean="0">
                <a:latin typeface="Calibri" panose="020F0502020204030204" pitchFamily="34" charset="0"/>
              </a:rPr>
              <a:pPr defTabSz="912813" eaLnBrk="1" fontAlgn="base" hangingPunct="1">
                <a:spcBef>
                  <a:spcPct val="0"/>
                </a:spcBef>
                <a:spcAft>
                  <a:spcPct val="0"/>
                </a:spcAft>
              </a:pPr>
              <a:t>10/20/2017 10:18 AM</a:t>
            </a:fld>
            <a:endParaRPr lang="en-US">
              <a:latin typeface="Calibri" panose="020F0502020204030204" pitchFamily="34" charset="0"/>
            </a:endParaRPr>
          </a:p>
        </p:txBody>
      </p:sp>
      <p:sp>
        <p:nvSpPr>
          <p:cNvPr id="97286"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800">
                <a:solidFill>
                  <a:schemeClr val="tx1"/>
                </a:solidFill>
              </a:rPr>
              <a:t>MICROSOFT CONFIDENTIAL © 2007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chemeClr val="tx1"/>
              </a:solidFill>
            </a:endParaRPr>
          </a:p>
        </p:txBody>
      </p:sp>
      <p:sp>
        <p:nvSpPr>
          <p:cNvPr id="97287"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CFB0D7-CE72-40FB-AF33-2D79E835DA46}" type="slidenum">
              <a:rPr lang="en-US">
                <a:latin typeface="Calibri" panose="020F0502020204030204" pitchFamily="34" charset="0"/>
              </a:rPr>
              <a:pPr eaLnBrk="1" hangingPunct="1"/>
              <a:t>51</a:t>
            </a:fld>
            <a:endParaRPr lang="en-US">
              <a:latin typeface="Calibri" panose="020F0502020204030204" pitchFamily="34" charset="0"/>
            </a:endParaRPr>
          </a:p>
        </p:txBody>
      </p:sp>
    </p:spTree>
    <p:extLst>
      <p:ext uri="{BB962C8B-B14F-4D97-AF65-F5344CB8AC3E}">
        <p14:creationId xmlns:p14="http://schemas.microsoft.com/office/powerpoint/2010/main" val="193353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59AFCDF-0610-4262-B681-A9523DEBC698}" type="datetime1">
              <a:rPr lang="en-US" smtClean="0"/>
              <a:pPr>
                <a:spcBef>
                  <a:spcPct val="0"/>
                </a:spcBef>
              </a:pPr>
              <a:t>10/20/2017</a:t>
            </a:fld>
            <a:endParaRPr lang="en-US"/>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t>cs431-cotter</a:t>
            </a: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18097BE-2543-4518-BD5E-CB76DAD3E723}" type="slidenum">
              <a:rPr lang="en-US"/>
              <a:pPr>
                <a:spcBef>
                  <a:spcPct val="0"/>
                </a:spcBef>
              </a:pPr>
              <a:t>15</a:t>
            </a:fld>
            <a:endParaRPr lang="en-US"/>
          </a:p>
        </p:txBody>
      </p:sp>
      <p:sp>
        <p:nvSpPr>
          <p:cNvPr id="17413" name="Rectangle 2"/>
          <p:cNvSpPr>
            <a:spLocks noGrp="1" noRot="1" noChangeAspect="1" noChangeArrowheads="1" noTextEdit="1"/>
          </p:cNvSpPr>
          <p:nvPr>
            <p:ph type="sldImg"/>
          </p:nvPr>
        </p:nvSpPr>
        <p:spPr>
          <a:ln/>
        </p:spPr>
      </p:sp>
      <p:sp>
        <p:nvSpPr>
          <p:cNvPr id="17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906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E7C87C-C836-4E0D-A9D2-4D5B3343BA2F}" type="datetime1">
              <a:rPr lang="en-US" smtClean="0"/>
              <a:pPr>
                <a:spcBef>
                  <a:spcPct val="0"/>
                </a:spcBef>
              </a:pPr>
              <a:t>10/20/2017</a:t>
            </a:fld>
            <a:endParaRPr lang="en-US"/>
          </a:p>
        </p:txBody>
      </p:sp>
      <p:sp>
        <p:nvSpPr>
          <p:cNvPr id="21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t>cs431-cotter</a:t>
            </a:r>
          </a:p>
        </p:txBody>
      </p:sp>
      <p:sp>
        <p:nvSpPr>
          <p:cNvPr id="21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41ABC10-290A-45B9-BFC7-15B64BEADDEE}" type="slidenum">
              <a:rPr lang="en-US"/>
              <a:pPr>
                <a:spcBef>
                  <a:spcPct val="0"/>
                </a:spcBef>
              </a:pPr>
              <a:t>21</a:t>
            </a:fld>
            <a:endParaRPr lang="en-US"/>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64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8806578-8E38-44B6-B322-A3632DAE9BEE}" type="datetime1">
              <a:rPr lang="en-US" smtClean="0"/>
              <a:pPr>
                <a:spcBef>
                  <a:spcPct val="0"/>
                </a:spcBef>
              </a:pPr>
              <a:t>10/20/2017</a:t>
            </a:fld>
            <a:endParaRPr lang="en-US"/>
          </a:p>
        </p:txBody>
      </p:sp>
      <p:sp>
        <p:nvSpPr>
          <p:cNvPr id="24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t>cs431-cotter</a:t>
            </a:r>
          </a:p>
        </p:txBody>
      </p:sp>
      <p:sp>
        <p:nvSpPr>
          <p:cNvPr id="24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16C8E37-9D5D-4081-9204-CC81158E4CFC}" type="slidenum">
              <a:rPr lang="en-US"/>
              <a:pPr>
                <a:spcBef>
                  <a:spcPct val="0"/>
                </a:spcBef>
              </a:pPr>
              <a:t>22</a:t>
            </a:fld>
            <a:endParaRPr lang="en-U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86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9C5F8FE-9B4D-47CF-AB64-5C0AA8AF55EC}" type="datetime1">
              <a:rPr lang="en-US" smtClean="0"/>
              <a:pPr>
                <a:spcBef>
                  <a:spcPct val="0"/>
                </a:spcBef>
              </a:pPr>
              <a:t>10/20/2017</a:t>
            </a:fld>
            <a:endParaRPr lang="en-US"/>
          </a:p>
        </p:txBody>
      </p:sp>
      <p:sp>
        <p:nvSpPr>
          <p:cNvPr id="26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t>cs431-cotter</a:t>
            </a:r>
          </a:p>
        </p:txBody>
      </p:sp>
      <p:sp>
        <p:nvSpPr>
          <p:cNvPr id="26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801B0C7-EDB4-4CDB-B90B-675629D2620A}" type="slidenum">
              <a:rPr lang="en-US"/>
              <a:pPr>
                <a:spcBef>
                  <a:spcPct val="0"/>
                </a:spcBef>
              </a:pPr>
              <a:t>23</a:t>
            </a:fld>
            <a:endParaRPr lang="en-US"/>
          </a:p>
        </p:txBody>
      </p:sp>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63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546100" y="558800"/>
            <a:ext cx="5573713"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885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endParaRPr lang="en-US">
              <a:latin typeface="Calibri" panose="020F0502020204030204" pitchFamily="34" charset="0"/>
            </a:endParaRPr>
          </a:p>
        </p:txBody>
      </p:sp>
      <p:sp>
        <p:nvSpPr>
          <p:cNvPr id="7885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274BDE97-1222-4791-84DD-B7C7C8A0FF1F}" type="datetime8">
              <a:rPr lang="en-US" smtClean="0">
                <a:latin typeface="Calibri" panose="020F0502020204030204" pitchFamily="34" charset="0"/>
              </a:rPr>
              <a:pPr defTabSz="912813" eaLnBrk="1" fontAlgn="base" hangingPunct="1">
                <a:spcBef>
                  <a:spcPct val="0"/>
                </a:spcBef>
                <a:spcAft>
                  <a:spcPct val="0"/>
                </a:spcAft>
              </a:pPr>
              <a:t>10/20/2017 10:50 AM</a:t>
            </a:fld>
            <a:endParaRPr lang="en-US">
              <a:latin typeface="Calibri" panose="020F0502020204030204" pitchFamily="34" charset="0"/>
            </a:endParaRPr>
          </a:p>
        </p:txBody>
      </p:sp>
      <p:sp>
        <p:nvSpPr>
          <p:cNvPr id="7885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800">
                <a:solidFill>
                  <a:schemeClr val="tx1"/>
                </a:solidFill>
              </a:rPr>
              <a:t>MICROSOFT CONFIDENTIAL</a:t>
            </a:r>
          </a:p>
          <a:p>
            <a:pPr defTabSz="912813" fontAlgn="base">
              <a:spcBef>
                <a:spcPct val="0"/>
              </a:spcBef>
              <a:spcAft>
                <a:spcPct val="0"/>
              </a:spcAft>
              <a:defRPr/>
            </a:pPr>
            <a:r>
              <a:rPr lang="en-US">
                <a:solidFill>
                  <a:schemeClr val="tx1"/>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p:txBody>
      </p:sp>
      <p:sp>
        <p:nvSpPr>
          <p:cNvPr id="7885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547A69-E02D-40E8-8E36-99E800A649E1}" type="slidenum">
              <a:rPr lang="en-US">
                <a:latin typeface="Calibri" panose="020F0502020204030204" pitchFamily="34" charset="0"/>
              </a:rPr>
              <a:pPr eaLnBrk="1" hangingPunct="1"/>
              <a:t>35</a:t>
            </a:fld>
            <a:endParaRPr lang="en-US">
              <a:latin typeface="Calibri" panose="020F0502020204030204" pitchFamily="34" charset="0"/>
            </a:endParaRPr>
          </a:p>
        </p:txBody>
      </p:sp>
    </p:spTree>
    <p:extLst>
      <p:ext uri="{BB962C8B-B14F-4D97-AF65-F5344CB8AC3E}">
        <p14:creationId xmlns:p14="http://schemas.microsoft.com/office/powerpoint/2010/main" val="278455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544513" y="558800"/>
            <a:ext cx="5573712" cy="313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987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endParaRPr lang="en-US">
              <a:latin typeface="Calibri" panose="020F0502020204030204" pitchFamily="34" charset="0"/>
            </a:endParaRPr>
          </a:p>
        </p:txBody>
      </p:sp>
      <p:sp>
        <p:nvSpPr>
          <p:cNvPr id="7987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defTabSz="912813" eaLnBrk="1" fontAlgn="base" hangingPunct="1">
              <a:spcBef>
                <a:spcPct val="0"/>
              </a:spcBef>
              <a:spcAft>
                <a:spcPct val="0"/>
              </a:spcAft>
            </a:pPr>
            <a:fld id="{B4E25278-D81A-4AB3-8AA7-5AEFB9F80C22}" type="datetime8">
              <a:rPr lang="en-US" smtClean="0">
                <a:latin typeface="Calibri" panose="020F0502020204030204" pitchFamily="34" charset="0"/>
              </a:rPr>
              <a:pPr defTabSz="912813" eaLnBrk="1" fontAlgn="base" hangingPunct="1">
                <a:spcBef>
                  <a:spcPct val="0"/>
                </a:spcBef>
                <a:spcAft>
                  <a:spcPct val="0"/>
                </a:spcAft>
              </a:pPr>
              <a:t>10/20/2017 10:18 AM</a:t>
            </a:fld>
            <a:endParaRPr lang="en-US">
              <a:latin typeface="Calibri" panose="020F0502020204030204" pitchFamily="34" charset="0"/>
            </a:endParaRPr>
          </a:p>
        </p:txBody>
      </p:sp>
      <p:sp>
        <p:nvSpPr>
          <p:cNvPr id="7987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800">
                <a:solidFill>
                  <a:schemeClr val="tx1"/>
                </a:solidFill>
              </a:rPr>
              <a:t>MICROSOFT CONFIDENTIAL © 2007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chemeClr val="tx1"/>
              </a:solidFill>
            </a:endParaRPr>
          </a:p>
        </p:txBody>
      </p:sp>
      <p:sp>
        <p:nvSpPr>
          <p:cNvPr id="79879"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01FA3F-B3C2-4E29-9C9E-50F555EE76BF}" type="slidenum">
              <a:rPr lang="en-US">
                <a:latin typeface="Calibri" panose="020F0502020204030204" pitchFamily="34" charset="0"/>
              </a:rPr>
              <a:pPr eaLnBrk="1" hangingPunct="1"/>
              <a:t>38</a:t>
            </a:fld>
            <a:endParaRPr lang="en-US">
              <a:latin typeface="Calibri" panose="020F0502020204030204" pitchFamily="34" charset="0"/>
            </a:endParaRPr>
          </a:p>
        </p:txBody>
      </p:sp>
    </p:spTree>
    <p:extLst>
      <p:ext uri="{BB962C8B-B14F-4D97-AF65-F5344CB8AC3E}">
        <p14:creationId xmlns:p14="http://schemas.microsoft.com/office/powerpoint/2010/main" val="175949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24D028-6667-4699-9B9C-AE7C32AF1E34}" type="slidenum">
              <a:rPr lang="en-US">
                <a:latin typeface="Calibri" panose="020F0502020204030204" pitchFamily="34" charset="0"/>
              </a:rPr>
              <a:pPr eaLnBrk="1" hangingPunct="1"/>
              <a:t>39</a:t>
            </a:fld>
            <a:endParaRPr lang="en-US">
              <a:latin typeface="Calibri" panose="020F0502020204030204" pitchFamily="34" charset="0"/>
            </a:endParaRPr>
          </a:p>
        </p:txBody>
      </p:sp>
      <p:sp>
        <p:nvSpPr>
          <p:cNvPr id="8089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13339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EB309D-AF13-48A8-A6D3-8FE2637BE8B4}" type="slidenum">
              <a:rPr lang="en-US">
                <a:latin typeface="Calibri" panose="020F0502020204030204" pitchFamily="34" charset="0"/>
              </a:rPr>
              <a:pPr eaLnBrk="1" hangingPunct="1"/>
              <a:t>40</a:t>
            </a:fld>
            <a:endParaRPr lang="en-US">
              <a:latin typeface="Calibri" panose="020F0502020204030204" pitchFamily="34" charset="0"/>
            </a:endParaRPr>
          </a:p>
        </p:txBody>
      </p:sp>
      <p:sp>
        <p:nvSpPr>
          <p:cNvPr id="8192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272200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778" y="4414000"/>
            <a:ext cx="7528883" cy="1185521"/>
          </a:xfrm>
        </p:spPr>
        <p:txBody>
          <a:bodyPr anchor="b">
            <a:normAutofit/>
          </a:bodyPr>
          <a:lstStyle>
            <a:lvl1pPr algn="l">
              <a:defRPr sz="3000"/>
            </a:lvl1pPr>
          </a:lstStyle>
          <a:p>
            <a:r>
              <a:rPr lang="en-US"/>
              <a:t>Click to edit Master title style</a:t>
            </a:r>
            <a:endParaRPr lang="en-GB" dirty="0"/>
          </a:p>
        </p:txBody>
      </p:sp>
      <p:sp>
        <p:nvSpPr>
          <p:cNvPr id="3" name="Subtitle 2"/>
          <p:cNvSpPr>
            <a:spLocks noGrp="1"/>
          </p:cNvSpPr>
          <p:nvPr>
            <p:ph type="subTitle" idx="1"/>
          </p:nvPr>
        </p:nvSpPr>
        <p:spPr>
          <a:xfrm>
            <a:off x="370779" y="5684363"/>
            <a:ext cx="7528882" cy="928771"/>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pic>
        <p:nvPicPr>
          <p:cNvPr id="13" name="Picture 1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9544440" y="1848174"/>
            <a:ext cx="1260000" cy="1260000"/>
          </a:xfrm>
          <a:prstGeom prst="rect">
            <a:avLst/>
          </a:prstGeom>
        </p:spPr>
      </p:pic>
      <p:pic>
        <p:nvPicPr>
          <p:cNvPr id="14" name="Picture 13"/>
          <p:cNvPicPr>
            <a:picLocks/>
          </p:cNvPicPr>
          <p:nvPr/>
        </p:nvPicPr>
        <p:blipFill>
          <a:blip r:embed="rId3">
            <a:extLst>
              <a:ext uri="{28A0092B-C50C-407E-A947-70E740481C1C}">
                <a14:useLocalDpi xmlns:a14="http://schemas.microsoft.com/office/drawing/2010/main" val="0"/>
              </a:ext>
            </a:extLst>
          </a:blip>
          <a:stretch>
            <a:fillRect/>
          </a:stretch>
        </p:blipFill>
        <p:spPr>
          <a:xfrm>
            <a:off x="10313650" y="525307"/>
            <a:ext cx="1260000" cy="1260000"/>
          </a:xfrm>
          <a:prstGeom prst="rect">
            <a:avLst/>
          </a:prstGeom>
        </p:spPr>
      </p:pic>
      <p:pic>
        <p:nvPicPr>
          <p:cNvPr id="21" name="Picture 20"/>
          <p:cNvPicPr>
            <a:picLocks/>
          </p:cNvPicPr>
          <p:nvPr/>
        </p:nvPicPr>
        <p:blipFill>
          <a:blip r:embed="rId4">
            <a:extLst>
              <a:ext uri="{28A0092B-C50C-407E-A947-70E740481C1C}">
                <a14:useLocalDpi xmlns:a14="http://schemas.microsoft.com/office/drawing/2010/main" val="0"/>
              </a:ext>
            </a:extLst>
          </a:blip>
          <a:stretch>
            <a:fillRect/>
          </a:stretch>
        </p:blipFill>
        <p:spPr>
          <a:xfrm>
            <a:off x="8554440" y="3373134"/>
            <a:ext cx="3240000" cy="3240000"/>
          </a:xfrm>
          <a:prstGeom prst="rect">
            <a:avLst/>
          </a:prstGeom>
        </p:spPr>
      </p:pic>
      <p:pic>
        <p:nvPicPr>
          <p:cNvPr id="22" name="Picture 21"/>
          <p:cNvPicPr>
            <a:picLocks/>
          </p:cNvPicPr>
          <p:nvPr/>
        </p:nvPicPr>
        <p:blipFill>
          <a:blip r:embed="rId5">
            <a:extLst>
              <a:ext uri="{28A0092B-C50C-407E-A947-70E740481C1C}">
                <a14:useLocalDpi xmlns:a14="http://schemas.microsoft.com/office/drawing/2010/main" val="0"/>
              </a:ext>
            </a:extLst>
          </a:blip>
          <a:stretch>
            <a:fillRect/>
          </a:stretch>
        </p:blipFill>
        <p:spPr>
          <a:xfrm>
            <a:off x="9544440" y="1065307"/>
            <a:ext cx="720000" cy="720000"/>
          </a:xfrm>
          <a:prstGeom prst="rect">
            <a:avLst/>
          </a:prstGeom>
        </p:spPr>
      </p:pic>
      <p:pic>
        <p:nvPicPr>
          <p:cNvPr id="23" name="Picture 22"/>
          <p:cNvPicPr>
            <a:picLocks/>
          </p:cNvPicPr>
          <p:nvPr/>
        </p:nvPicPr>
        <p:blipFill>
          <a:blip r:embed="rId6">
            <a:extLst>
              <a:ext uri="{28A0092B-C50C-407E-A947-70E740481C1C}">
                <a14:useLocalDpi xmlns:a14="http://schemas.microsoft.com/office/drawing/2010/main" val="0"/>
              </a:ext>
            </a:extLst>
          </a:blip>
          <a:stretch>
            <a:fillRect/>
          </a:stretch>
        </p:blipFill>
        <p:spPr>
          <a:xfrm>
            <a:off x="8775230" y="2388174"/>
            <a:ext cx="720000" cy="720000"/>
          </a:xfrm>
          <a:prstGeom prst="rect">
            <a:avLst/>
          </a:prstGeom>
        </p:spPr>
      </p:pic>
      <p:pic>
        <p:nvPicPr>
          <p:cNvPr id="24" name="Picture 23"/>
          <p:cNvPicPr>
            <a:picLocks/>
          </p:cNvPicPr>
          <p:nvPr/>
        </p:nvPicPr>
        <p:blipFill>
          <a:blip r:embed="rId7">
            <a:extLst>
              <a:ext uri="{28A0092B-C50C-407E-A947-70E740481C1C}">
                <a14:useLocalDpi xmlns:a14="http://schemas.microsoft.com/office/drawing/2010/main" val="0"/>
              </a:ext>
            </a:extLst>
          </a:blip>
          <a:stretch>
            <a:fillRect/>
          </a:stretch>
        </p:blipFill>
        <p:spPr>
          <a:xfrm>
            <a:off x="10853650" y="1848174"/>
            <a:ext cx="720000" cy="720000"/>
          </a:xfrm>
          <a:prstGeom prst="rect">
            <a:avLst/>
          </a:prstGeom>
        </p:spPr>
      </p:pic>
      <p:pic>
        <p:nvPicPr>
          <p:cNvPr id="6" name="Picture 5"/>
          <p:cNvPicPr>
            <a:picLocks/>
          </p:cNvPicPr>
          <p:nvPr/>
        </p:nvPicPr>
        <p:blipFill rotWithShape="1">
          <a:blip r:embed="rId8">
            <a:extLst>
              <a:ext uri="{28A0092B-C50C-407E-A947-70E740481C1C}">
                <a14:useLocalDpi xmlns:a14="http://schemas.microsoft.com/office/drawing/2010/main" val="0"/>
              </a:ext>
            </a:extLst>
          </a:blip>
          <a:srcRect t="26051"/>
          <a:stretch/>
        </p:blipFill>
        <p:spPr>
          <a:xfrm>
            <a:off x="370779" y="525307"/>
            <a:ext cx="3600000" cy="3600000"/>
          </a:xfrm>
          <a:prstGeom prst="rect">
            <a:avLst/>
          </a:prstGeom>
        </p:spPr>
      </p:pic>
      <p:pic>
        <p:nvPicPr>
          <p:cNvPr id="7" name="Picture 6"/>
          <p:cNvPicPr>
            <a:picLocks/>
          </p:cNvPicPr>
          <p:nvPr/>
        </p:nvPicPr>
        <p:blipFill rotWithShape="1">
          <a:blip r:embed="rId9" cstate="print">
            <a:extLst>
              <a:ext uri="{28A0092B-C50C-407E-A947-70E740481C1C}">
                <a14:useLocalDpi xmlns:a14="http://schemas.microsoft.com/office/drawing/2010/main" val="0"/>
              </a:ext>
            </a:extLst>
          </a:blip>
          <a:srcRect t="10369" b="22058"/>
          <a:stretch/>
        </p:blipFill>
        <p:spPr>
          <a:xfrm>
            <a:off x="4297690" y="525307"/>
            <a:ext cx="3600000" cy="3600000"/>
          </a:xfrm>
          <a:prstGeom prst="rect">
            <a:avLst/>
          </a:prstGeom>
        </p:spPr>
      </p:pic>
    </p:spTree>
    <p:extLst>
      <p:ext uri="{BB962C8B-B14F-4D97-AF65-F5344CB8AC3E}">
        <p14:creationId xmlns:p14="http://schemas.microsoft.com/office/powerpoint/2010/main" val="2789877163"/>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15F278-C456-403B-9715-7A82943FFE80}" type="datetimeFigureOut">
              <a:rPr lang="en-GB" smtClean="0"/>
              <a:t>20/10/2017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4" name="Rectangle 13"/>
          <p:cNvSpPr/>
          <p:nvPr userDrawn="1"/>
        </p:nvSpPr>
        <p:spPr>
          <a:xfrm>
            <a:off x="10447987" y="212726"/>
            <a:ext cx="1440000" cy="14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80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529345363"/>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618514" y="1760765"/>
            <a:ext cx="527203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618514" y="2710416"/>
            <a:ext cx="5272039" cy="3584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3715F278-C456-403B-9715-7A82943FFE80}" type="datetimeFigureOut">
              <a:rPr lang="en-GB" smtClean="0"/>
              <a:t>20/10/2017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7" name="Text Placeholder 4"/>
          <p:cNvSpPr>
            <a:spLocks noGrp="1"/>
          </p:cNvSpPr>
          <p:nvPr>
            <p:ph type="body" sz="quarter" idx="15"/>
          </p:nvPr>
        </p:nvSpPr>
        <p:spPr>
          <a:xfrm>
            <a:off x="823962" y="1771650"/>
            <a:ext cx="527203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8" name="Content Placeholder 5"/>
          <p:cNvSpPr>
            <a:spLocks noGrp="1"/>
          </p:cNvSpPr>
          <p:nvPr>
            <p:ph sz="quarter" idx="16"/>
          </p:nvPr>
        </p:nvSpPr>
        <p:spPr>
          <a:xfrm>
            <a:off x="818518" y="2718021"/>
            <a:ext cx="5282924" cy="3584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3" name="Rectangle 12"/>
          <p:cNvSpPr/>
          <p:nvPr userDrawn="1"/>
        </p:nvSpPr>
        <p:spPr>
          <a:xfrm>
            <a:off x="10447987" y="212726"/>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34585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15F278-C456-403B-9715-7A82943FFE80}" type="datetimeFigureOut">
              <a:rPr lang="en-GB" smtClean="0"/>
              <a:t>20/10/2017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1"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2" name="Rectangle 11"/>
          <p:cNvSpPr/>
          <p:nvPr userDrawn="1"/>
        </p:nvSpPr>
        <p:spPr>
          <a:xfrm>
            <a:off x="10447987" y="212726"/>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66993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5F278-C456-403B-9715-7A82943FFE80}" type="datetimeFigureOut">
              <a:rPr lang="en-GB" smtClean="0"/>
              <a:t>20/10/2017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230033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FB500"/>
          </a:solidFill>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457201"/>
            <a:ext cx="6172200" cy="540385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15F278-C456-403B-9715-7A82943FFE80}" type="datetimeFigureOut">
              <a:rPr lang="en-GB" smtClean="0"/>
              <a:t>20/10/2017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584894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FB500"/>
          </a:solidFill>
        </p:spPr>
        <p:txBody>
          <a:bodyPr anchor="b"/>
          <a:lstStyle>
            <a:lvl1pPr>
              <a:defRPr sz="2400"/>
            </a:lvl1pPr>
          </a:lstStyle>
          <a:p>
            <a:r>
              <a:rPr lang="en-US"/>
              <a:t>Click to edit Master title style</a:t>
            </a:r>
            <a:endParaRPr lang="en-GB" dirty="0"/>
          </a:p>
        </p:txBody>
      </p:sp>
      <p:sp>
        <p:nvSpPr>
          <p:cNvPr id="3" name="Picture Placeholder 2"/>
          <p:cNvSpPr>
            <a:spLocks noGrp="1"/>
          </p:cNvSpPr>
          <p:nvPr>
            <p:ph type="pic" idx="1"/>
          </p:nvPr>
        </p:nvSpPr>
        <p:spPr>
          <a:xfrm>
            <a:off x="5183188" y="457201"/>
            <a:ext cx="6172200" cy="540385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15F278-C456-403B-9715-7A82943FFE80}" type="datetimeFigureOut">
              <a:rPr lang="en-GB" smtClean="0"/>
              <a:t>20/10/2017</a:t>
            </a:fld>
            <a:endParaRPr lang="en-GB"/>
          </a:p>
        </p:txBody>
      </p:sp>
      <p:sp>
        <p:nvSpPr>
          <p:cNvPr id="6" name="Footer Placeholder 5"/>
          <p:cNvSpPr>
            <a:spLocks noGrp="1"/>
          </p:cNvSpPr>
          <p:nvPr>
            <p:ph type="ftr" sz="quarter" idx="11"/>
          </p:nvPr>
        </p:nvSpPr>
        <p:spPr/>
        <p:txBody>
          <a:bodyPr/>
          <a:lstStyle/>
          <a:p>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
        <p:nvSpPr>
          <p:cNvPr id="11" name="Slide Number Placeholder 6"/>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Tree>
    <p:extLst>
      <p:ext uri="{BB962C8B-B14F-4D97-AF65-F5344CB8AC3E}">
        <p14:creationId xmlns:p14="http://schemas.microsoft.com/office/powerpoint/2010/main" val="248436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2" y="1825626"/>
            <a:ext cx="9096021" cy="41749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
        <p:nvSpPr>
          <p:cNvPr id="14"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5" name="Rectangle 14"/>
          <p:cNvSpPr/>
          <p:nvPr userDrawn="1"/>
        </p:nvSpPr>
        <p:spPr>
          <a:xfrm>
            <a:off x="10447987" y="212726"/>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Slide Number Placeholder 6"/>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Tree>
    <p:extLst>
      <p:ext uri="{BB962C8B-B14F-4D97-AF65-F5344CB8AC3E}">
        <p14:creationId xmlns:p14="http://schemas.microsoft.com/office/powerpoint/2010/main" val="428422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564335"/>
          </a:xfrm>
          <a:solidFill>
            <a:srgbClr val="FFB500"/>
          </a:solidFill>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838201" y="365125"/>
            <a:ext cx="7734300" cy="55643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
        <p:nvSpPr>
          <p:cNvPr id="11" name="Slide Number Placeholder 6"/>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Tree>
    <p:extLst>
      <p:ext uri="{BB962C8B-B14F-4D97-AF65-F5344CB8AC3E}">
        <p14:creationId xmlns:p14="http://schemas.microsoft.com/office/powerpoint/2010/main" val="1350212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sz="half" idx="1"/>
          </p:nvPr>
        </p:nvSpPr>
        <p:spPr>
          <a:xfrm>
            <a:off x="7112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5994400" y="16764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5994400" y="38100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451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127000" y="6400801"/>
            <a:ext cx="2844800" cy="365125"/>
          </a:xfrm>
          <a:prstGeom prst="rect">
            <a:avLst/>
          </a:prstGeom>
        </p:spPr>
        <p:txBody>
          <a:bodyPr lIns="0" tIns="0" rIns="0" bIns="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E433E079-C052-4061-BBF8-629082D3A1B6}" type="slidenum">
              <a:rPr lang="en-US" sz="1400" smtClean="0">
                <a:solidFill>
                  <a:srgbClr val="99C8DF"/>
                </a:solidFill>
                <a:latin typeface="Calibri" panose="020F0502020204030204" pitchFamily="34" charset="0"/>
              </a:rPr>
              <a:pPr eaLnBrk="1" hangingPunct="1">
                <a:defRPr/>
              </a:pPr>
              <a:t>‹#›</a:t>
            </a:fld>
            <a:endParaRPr lang="en-US" sz="1400">
              <a:solidFill>
                <a:srgbClr val="99C8DF"/>
              </a:solidFill>
              <a:latin typeface="Calibri" panose="020F0502020204030204" pitchFamily="34" charset="0"/>
            </a:endParaRPr>
          </a:p>
        </p:txBody>
      </p:sp>
      <p:pic>
        <p:nvPicPr>
          <p:cNvPr id="6" name="Picture 6" descr="TechEd IT Pro logo for title slid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invGray">
          <a:xfrm>
            <a:off x="7924800" y="5257800"/>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72885" y="1416052"/>
            <a:ext cx="10242551" cy="1523495"/>
          </a:xfrm>
        </p:spPr>
        <p:txBody>
          <a:bodyPr>
            <a:noAutofit/>
          </a:bodyPr>
          <a:lstStyle>
            <a:lvl1pPr>
              <a:lnSpc>
                <a:spcPct val="90000"/>
              </a:lnSpc>
              <a:defRPr sz="4800">
                <a:solidFill>
                  <a:schemeClr val="tx1"/>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972885" y="3657602"/>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8" name="Text Placeholder 7"/>
          <p:cNvSpPr>
            <a:spLocks noGrp="1"/>
          </p:cNvSpPr>
          <p:nvPr>
            <p:ph type="body" sz="quarter" idx="10"/>
          </p:nvPr>
        </p:nvSpPr>
        <p:spPr>
          <a:xfrm>
            <a:off x="977901" y="228601"/>
            <a:ext cx="5118100" cy="276999"/>
          </a:xfrm>
        </p:spPr>
        <p:txBody>
          <a:bodyPr/>
          <a:lstStyle>
            <a:lvl1pPr>
              <a:buFont typeface="Arial" pitchFamily="34" charset="0"/>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6679867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838201" y="1727652"/>
            <a:ext cx="9096023" cy="4220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7" name="Rectangle 6"/>
          <p:cNvSpPr/>
          <p:nvPr/>
        </p:nvSpPr>
        <p:spPr>
          <a:xfrm rot="5400000">
            <a:off x="9060775" y="3117986"/>
            <a:ext cx="4220662" cy="1440000"/>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800"/>
          </a:p>
        </p:txBody>
      </p:sp>
      <p:sp>
        <p:nvSpPr>
          <p:cNvPr id="9" name="Rectangle 8"/>
          <p:cNvSpPr/>
          <p:nvPr/>
        </p:nvSpPr>
        <p:spPr>
          <a:xfrm>
            <a:off x="10447987" y="212726"/>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6554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727652"/>
            <a:ext cx="9096023" cy="4220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1" name="Rectangle 10"/>
          <p:cNvSpPr/>
          <p:nvPr userDrawn="1"/>
        </p:nvSpPr>
        <p:spPr>
          <a:xfrm rot="5400000">
            <a:off x="9060775" y="3117986"/>
            <a:ext cx="4220662" cy="1440000"/>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800"/>
          </a:p>
        </p:txBody>
      </p:sp>
      <p:sp>
        <p:nvSpPr>
          <p:cNvPr id="12" name="Rectangle 11"/>
          <p:cNvSpPr/>
          <p:nvPr userDrawn="1"/>
        </p:nvSpPr>
        <p:spPr>
          <a:xfrm>
            <a:off x="10447987" y="212726"/>
            <a:ext cx="1440000" cy="14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309812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727652"/>
            <a:ext cx="9096023" cy="4220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1" name="Rectangle 10"/>
          <p:cNvSpPr/>
          <p:nvPr userDrawn="1"/>
        </p:nvSpPr>
        <p:spPr>
          <a:xfrm rot="5400000">
            <a:off x="9060775" y="3117986"/>
            <a:ext cx="4220662" cy="1440000"/>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800"/>
          </a:p>
        </p:txBody>
      </p:sp>
      <p:sp>
        <p:nvSpPr>
          <p:cNvPr id="12" name="Rectangle 11"/>
          <p:cNvSpPr/>
          <p:nvPr userDrawn="1"/>
        </p:nvSpPr>
        <p:spPr>
          <a:xfrm>
            <a:off x="10447987" y="212726"/>
            <a:ext cx="1440000" cy="144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420835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7652"/>
            <a:ext cx="7315200" cy="4215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Picture Placeholder 9"/>
          <p:cNvSpPr>
            <a:spLocks noGrp="1"/>
          </p:cNvSpPr>
          <p:nvPr>
            <p:ph type="pic" sz="quarter" idx="13"/>
          </p:nvPr>
        </p:nvSpPr>
        <p:spPr>
          <a:xfrm>
            <a:off x="8415339" y="1727200"/>
            <a:ext cx="3451775" cy="4216400"/>
          </a:xfrm>
          <a:noFill/>
        </p:spPr>
        <p:txBody>
          <a:bodyPr/>
          <a:lstStyle/>
          <a:p>
            <a:r>
              <a:rPr lang="en-US"/>
              <a:t>Click icon to add picture</a:t>
            </a:r>
            <a:endParaRPr lang="en-GB"/>
          </a:p>
        </p:txBody>
      </p:sp>
      <p:sp>
        <p:nvSpPr>
          <p:cNvPr id="11"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5" name="Rectangle 14"/>
          <p:cNvSpPr/>
          <p:nvPr userDrawn="1"/>
        </p:nvSpPr>
        <p:spPr>
          <a:xfrm>
            <a:off x="10447987" y="212726"/>
            <a:ext cx="1440000" cy="14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39244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7652"/>
            <a:ext cx="7315200" cy="4215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Picture Placeholder 9"/>
          <p:cNvSpPr>
            <a:spLocks noGrp="1"/>
          </p:cNvSpPr>
          <p:nvPr>
            <p:ph type="pic" sz="quarter" idx="13"/>
          </p:nvPr>
        </p:nvSpPr>
        <p:spPr>
          <a:xfrm>
            <a:off x="8460496" y="1727651"/>
            <a:ext cx="3406619" cy="4216400"/>
          </a:xfrm>
          <a:noFill/>
        </p:spPr>
        <p:txBody>
          <a:bodyPr/>
          <a:lstStyle/>
          <a:p>
            <a:r>
              <a:rPr lang="en-US"/>
              <a:t>Click icon to add picture</a:t>
            </a:r>
            <a:endParaRPr lang="en-GB"/>
          </a:p>
        </p:txBody>
      </p:sp>
      <p:sp>
        <p:nvSpPr>
          <p:cNvPr id="14"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5" name="Rectangle 14"/>
          <p:cNvSpPr/>
          <p:nvPr userDrawn="1"/>
        </p:nvSpPr>
        <p:spPr>
          <a:xfrm>
            <a:off x="10447987" y="212726"/>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10528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7652"/>
            <a:ext cx="7315200" cy="4215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23623" cy="365125"/>
          </a:xfrm>
        </p:spPr>
        <p:txBody>
          <a:bodyPr/>
          <a:lstStyle/>
          <a:p>
            <a:fld id="{C2073F64-EB1A-44F8-958F-DF100A0D29B2}" type="slidenum">
              <a:rPr lang="en-GB" smtClean="0"/>
              <a:t>‹#›</a:t>
            </a:fld>
            <a:endParaRPr lang="en-GB"/>
          </a:p>
        </p:txBody>
      </p:sp>
      <p:sp>
        <p:nvSpPr>
          <p:cNvPr id="10" name="Picture Placeholder 9"/>
          <p:cNvSpPr>
            <a:spLocks noGrp="1"/>
          </p:cNvSpPr>
          <p:nvPr>
            <p:ph type="pic" sz="quarter" idx="13"/>
          </p:nvPr>
        </p:nvSpPr>
        <p:spPr>
          <a:xfrm>
            <a:off x="8415339" y="1727200"/>
            <a:ext cx="3451775" cy="4216400"/>
          </a:xfrm>
          <a:noFill/>
        </p:spPr>
        <p:txBody>
          <a:bodyPr/>
          <a:lstStyle/>
          <a:p>
            <a:r>
              <a:rPr lang="en-US"/>
              <a:t>Click icon to add picture</a:t>
            </a:r>
            <a:endParaRPr lang="en-GB"/>
          </a:p>
        </p:txBody>
      </p:sp>
      <p:sp>
        <p:nvSpPr>
          <p:cNvPr id="14"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5" name="Rectangle 14"/>
          <p:cNvSpPr/>
          <p:nvPr userDrawn="1"/>
        </p:nvSpPr>
        <p:spPr>
          <a:xfrm>
            <a:off x="10447987" y="212726"/>
            <a:ext cx="1440000" cy="144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190491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7651"/>
            <a:ext cx="7315200" cy="41996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1" y="6356352"/>
            <a:ext cx="1338943" cy="365125"/>
          </a:xfrm>
        </p:spPr>
        <p:txBody>
          <a:bodyPr/>
          <a:lstStyle/>
          <a:p>
            <a:fld id="{C2073F64-EB1A-44F8-958F-DF100A0D29B2}" type="slidenum">
              <a:rPr lang="en-GB" smtClean="0"/>
              <a:t>‹#›</a:t>
            </a:fld>
            <a:endParaRPr lang="en-GB"/>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667" y="1727650"/>
            <a:ext cx="3589447" cy="4199621"/>
          </a:xfrm>
          <a:prstGeom prst="rect">
            <a:avLst/>
          </a:prstGeom>
        </p:spPr>
      </p:pic>
      <p:sp>
        <p:nvSpPr>
          <p:cNvPr id="11" name="Title 1"/>
          <p:cNvSpPr>
            <a:spLocks noGrp="1"/>
          </p:cNvSpPr>
          <p:nvPr>
            <p:ph type="title"/>
          </p:nvPr>
        </p:nvSpPr>
        <p:spPr>
          <a:xfrm>
            <a:off x="838201" y="212726"/>
            <a:ext cx="9096023" cy="1440000"/>
          </a:xfrm>
          <a:solidFill>
            <a:srgbClr val="EFEFF0"/>
          </a:solidFill>
        </p:spPr>
        <p:txBody>
          <a:bodyPr/>
          <a:lstStyle/>
          <a:p>
            <a:r>
              <a:rPr lang="en-US"/>
              <a:t>Click to edit Master title style</a:t>
            </a:r>
            <a:endParaRPr lang="en-GB" dirty="0"/>
          </a:p>
        </p:txBody>
      </p:sp>
      <p:sp>
        <p:nvSpPr>
          <p:cNvPr id="14" name="Rectangle 13"/>
          <p:cNvSpPr/>
          <p:nvPr userDrawn="1"/>
        </p:nvSpPr>
        <p:spPr>
          <a:xfrm>
            <a:off x="10447987" y="212726"/>
            <a:ext cx="1440000" cy="14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80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47988" y="6041608"/>
            <a:ext cx="1440000" cy="679869"/>
          </a:xfrm>
          <a:prstGeom prst="rect">
            <a:avLst/>
          </a:prstGeom>
        </p:spPr>
      </p:pic>
    </p:spTree>
    <p:extLst>
      <p:ext uri="{BB962C8B-B14F-4D97-AF65-F5344CB8AC3E}">
        <p14:creationId xmlns:p14="http://schemas.microsoft.com/office/powerpoint/2010/main" val="330566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72610"/>
            <a:ext cx="8126507" cy="3475187"/>
          </a:xfrm>
          <a:solidFill>
            <a:srgbClr val="FFB500"/>
          </a:solidFill>
        </p:spPr>
        <p:txBody>
          <a:bodyPr anchor="t"/>
          <a:lstStyle>
            <a:lvl1pPr>
              <a:defRPr sz="4500"/>
            </a:lvl1pPr>
          </a:lstStyle>
          <a:p>
            <a:r>
              <a:rPr lang="en-US"/>
              <a:t>Click to edit Master title style</a:t>
            </a:r>
            <a:endParaRPr lang="en-GB" dirty="0"/>
          </a:p>
        </p:txBody>
      </p:sp>
      <p:sp>
        <p:nvSpPr>
          <p:cNvPr id="3" name="Text Placeholder 2"/>
          <p:cNvSpPr>
            <a:spLocks noGrp="1"/>
          </p:cNvSpPr>
          <p:nvPr>
            <p:ph type="body" idx="1"/>
          </p:nvPr>
        </p:nvSpPr>
        <p:spPr>
          <a:xfrm>
            <a:off x="838200" y="2329986"/>
            <a:ext cx="8126507" cy="1099015"/>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5F278-C456-403B-9715-7A82943FFE80}" type="datetimeFigureOut">
              <a:rPr lang="en-GB" smtClean="0"/>
              <a:t>20/10/2017</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98719" y="3947797"/>
            <a:ext cx="2761488" cy="2773680"/>
          </a:xfrm>
          <a:prstGeom prst="rect">
            <a:avLst/>
          </a:prstGeom>
        </p:spPr>
      </p:pic>
    </p:spTree>
    <p:extLst>
      <p:ext uri="{BB962C8B-B14F-4D97-AF65-F5344CB8AC3E}">
        <p14:creationId xmlns:p14="http://schemas.microsoft.com/office/powerpoint/2010/main" val="58740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7"/>
            <a:ext cx="9568543" cy="1325563"/>
          </a:xfrm>
          <a:prstGeom prst="rect">
            <a:avLst/>
          </a:prstGeom>
          <a:noFill/>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2" y="1825625"/>
            <a:ext cx="956854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15F278-C456-403B-9715-7A82943FFE80}" type="datetimeFigureOut">
              <a:rPr lang="en-GB" smtClean="0"/>
              <a:t>20/10/2017</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073F64-EB1A-44F8-958F-DF100A0D29B2}" type="slidenum">
              <a:rPr lang="en-GB" smtClean="0"/>
              <a:t>‹#›</a:t>
            </a:fld>
            <a:endParaRPr lang="en-GB"/>
          </a:p>
        </p:txBody>
      </p:sp>
    </p:spTree>
    <p:extLst>
      <p:ext uri="{BB962C8B-B14F-4D97-AF65-F5344CB8AC3E}">
        <p14:creationId xmlns:p14="http://schemas.microsoft.com/office/powerpoint/2010/main" val="2816813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2" r:id="rId18"/>
    <p:sldLayoutId id="2147483693"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olidFill>
                  <a:srgbClr val="002060"/>
                </a:solidFill>
              </a:rPr>
              <a:t>IS3313 Server Virtualization</a:t>
            </a:r>
            <a:endParaRPr lang="en-GB" dirty="0">
              <a:solidFill>
                <a:srgbClr val="002060"/>
              </a:solidFill>
            </a:endParaRPr>
          </a:p>
        </p:txBody>
      </p:sp>
      <p:sp>
        <p:nvSpPr>
          <p:cNvPr id="3" name="Subtitle 2"/>
          <p:cNvSpPr>
            <a:spLocks noGrp="1"/>
          </p:cNvSpPr>
          <p:nvPr>
            <p:ph type="subTitle" idx="1"/>
          </p:nvPr>
        </p:nvSpPr>
        <p:spPr/>
        <p:txBody>
          <a:bodyPr/>
          <a:lstStyle/>
          <a:p>
            <a:r>
              <a:rPr lang="en-GB" dirty="0"/>
              <a:t>Dr John </a:t>
            </a:r>
            <a:r>
              <a:rPr lang="en-GB" dirty="0" err="1"/>
              <a:t>O’Donoghue</a:t>
            </a:r>
            <a:endParaRPr lang="en-GB" dirty="0"/>
          </a:p>
        </p:txBody>
      </p:sp>
    </p:spTree>
    <p:extLst>
      <p:ext uri="{BB962C8B-B14F-4D97-AF65-F5344CB8AC3E}">
        <p14:creationId xmlns:p14="http://schemas.microsoft.com/office/powerpoint/2010/main" val="173626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noFill/>
        </p:spPr>
        <p:txBody>
          <a:bodyPr/>
          <a:lstStyle/>
          <a:p>
            <a:pPr eaLnBrk="1" hangingPunct="1"/>
            <a:r>
              <a:rPr lang="en-US" dirty="0"/>
              <a:t>Three approaches to Virtualization</a:t>
            </a:r>
          </a:p>
        </p:txBody>
      </p:sp>
      <p:sp>
        <p:nvSpPr>
          <p:cNvPr id="12293" name="Rectangle 3"/>
          <p:cNvSpPr>
            <a:spLocks noGrp="1" noChangeArrowheads="1"/>
          </p:cNvSpPr>
          <p:nvPr>
            <p:ph idx="1"/>
          </p:nvPr>
        </p:nvSpPr>
        <p:spPr/>
        <p:txBody>
          <a:bodyPr>
            <a:noAutofit/>
          </a:bodyPr>
          <a:lstStyle/>
          <a:p>
            <a:pPr marL="742950" indent="-742950" eaLnBrk="1" hangingPunct="1">
              <a:buFont typeface="+mj-lt"/>
              <a:buAutoNum type="arabicPeriod"/>
            </a:pPr>
            <a:r>
              <a:rPr lang="en-US" sz="2400" dirty="0"/>
              <a:t>Type 1 Hypervisor: Hardware Emulation</a:t>
            </a:r>
          </a:p>
          <a:p>
            <a:pPr marL="742950" indent="-742950" eaLnBrk="1" hangingPunct="1">
              <a:buFont typeface="+mj-lt"/>
              <a:buAutoNum type="arabicPeriod"/>
            </a:pPr>
            <a:r>
              <a:rPr lang="en-US" sz="2400" dirty="0"/>
              <a:t>Type 2 Hypervisor: Operating System</a:t>
            </a:r>
          </a:p>
          <a:p>
            <a:pPr marL="742950" indent="-742950" eaLnBrk="1" hangingPunct="1">
              <a:buFont typeface="+mj-lt"/>
              <a:buAutoNum type="arabicPeriod"/>
            </a:pPr>
            <a:r>
              <a:rPr lang="en-US" sz="2400" dirty="0" err="1"/>
              <a:t>P</a:t>
            </a:r>
            <a:r>
              <a:rPr lang="en-US" sz="2800" dirty="0" err="1"/>
              <a:t>aravirtualization</a:t>
            </a:r>
            <a:r>
              <a:rPr lang="en-US" sz="2800" dirty="0"/>
              <a:t>: Hybrid</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4C7455A-3BAF-4687-B753-59DC051B074D}" type="slidenum">
              <a:rPr lang="en-US" smtClean="0">
                <a:effectLst>
                  <a:outerShdw blurRad="38100" dist="38100" dir="2700000" algn="tl">
                    <a:srgbClr val="C0C0C0"/>
                  </a:outerShdw>
                </a:effectLst>
              </a:rPr>
              <a:pPr eaLnBrk="1" hangingPunct="1">
                <a:defRPr/>
              </a:pPr>
              <a:t>10</a:t>
            </a:fld>
            <a:endParaRPr lang="en-US">
              <a:effectLst>
                <a:outerShdw blurRad="38100" dist="38100" dir="2700000" algn="tl">
                  <a:srgbClr val="C0C0C0"/>
                </a:outerShdw>
              </a:effectLst>
            </a:endParaRPr>
          </a:p>
        </p:txBody>
      </p:sp>
      <p:pic>
        <p:nvPicPr>
          <p:cNvPr id="1026" name="Picture 2" descr="Image result for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682" y="3755080"/>
            <a:ext cx="4255060" cy="260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54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p:spPr>
        <p:txBody>
          <a:bodyPr/>
          <a:lstStyle/>
          <a:p>
            <a:pPr eaLnBrk="1" hangingPunct="1"/>
            <a:r>
              <a:rPr lang="en-US" dirty="0"/>
              <a:t>Type 1 Hypervisor: Hardware Emulation</a:t>
            </a:r>
          </a:p>
        </p:txBody>
      </p:sp>
      <p:sp>
        <p:nvSpPr>
          <p:cNvPr id="13317" name="Rectangle 3"/>
          <p:cNvSpPr>
            <a:spLocks noGrp="1" noChangeArrowheads="1"/>
          </p:cNvSpPr>
          <p:nvPr>
            <p:ph idx="1"/>
          </p:nvPr>
        </p:nvSpPr>
        <p:spPr/>
        <p:txBody>
          <a:bodyPr/>
          <a:lstStyle/>
          <a:p>
            <a:pPr eaLnBrk="1" hangingPunct="1">
              <a:lnSpc>
                <a:spcPct val="90000"/>
              </a:lnSpc>
            </a:pPr>
            <a:r>
              <a:rPr lang="en-US" dirty="0"/>
              <a:t>Runs on “bare metal”</a:t>
            </a:r>
          </a:p>
          <a:p>
            <a:pPr eaLnBrk="1" hangingPunct="1">
              <a:lnSpc>
                <a:spcPct val="90000"/>
              </a:lnSpc>
            </a:pPr>
            <a:r>
              <a:rPr lang="en-US" dirty="0"/>
              <a:t>Binary translation</a:t>
            </a:r>
          </a:p>
          <a:p>
            <a:pPr eaLnBrk="1" hangingPunct="1">
              <a:lnSpc>
                <a:spcPct val="90000"/>
              </a:lnSpc>
            </a:pPr>
            <a:r>
              <a:rPr lang="en-US" dirty="0"/>
              <a:t>Virtual machines run in user mode</a:t>
            </a:r>
          </a:p>
          <a:p>
            <a:pPr lvl="1" eaLnBrk="1" hangingPunct="1">
              <a:lnSpc>
                <a:spcPct val="90000"/>
              </a:lnSpc>
            </a:pPr>
            <a:r>
              <a:rPr lang="en-US" dirty="0" err="1"/>
              <a:t>VM</a:t>
            </a:r>
            <a:r>
              <a:rPr lang="en-US" dirty="0"/>
              <a:t> runs the guest OS (which thinks it is running in kernel mode) – </a:t>
            </a:r>
            <a:r>
              <a:rPr lang="en-US" dirty="0">
                <a:solidFill>
                  <a:srgbClr val="FF0000"/>
                </a:solidFill>
              </a:rPr>
              <a:t>Virtual kernel Mode</a:t>
            </a:r>
          </a:p>
          <a:p>
            <a:pPr lvl="1" eaLnBrk="1" hangingPunct="1">
              <a:lnSpc>
                <a:spcPct val="90000"/>
              </a:lnSpc>
            </a:pPr>
            <a:r>
              <a:rPr lang="en-US" dirty="0"/>
              <a:t>If guest OS calls sensitive instructions, hypervisor will trap and execute the instructions.</a:t>
            </a:r>
          </a:p>
          <a:p>
            <a:pPr lvl="1" eaLnBrk="1" hangingPunct="1">
              <a:lnSpc>
                <a:spcPct val="90000"/>
              </a:lnSpc>
            </a:pPr>
            <a:r>
              <a:rPr lang="en-US" dirty="0"/>
              <a:t>If application on guest OS calls sensitive instructions (system calls), hypervisor traps to guest OS.</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D4AB55FB-4C9D-468B-9850-5E8BA2237005}" type="slidenum">
              <a:rPr lang="en-US" smtClean="0">
                <a:effectLst>
                  <a:outerShdw blurRad="38100" dist="38100" dir="2700000" algn="tl">
                    <a:srgbClr val="C0C0C0"/>
                  </a:outerShdw>
                </a:effectLst>
              </a:rPr>
              <a:pPr eaLnBrk="1" hangingPunct="1">
                <a:defRPr/>
              </a:pPr>
              <a:t>11</a:t>
            </a:fld>
            <a:endParaRPr lang="en-US">
              <a:effectLst>
                <a:outerShdw blurRad="38100" dist="38100" dir="2700000" algn="tl">
                  <a:srgbClr val="C0C0C0"/>
                </a:outerShdw>
              </a:effectLst>
            </a:endParaRPr>
          </a:p>
        </p:txBody>
      </p:sp>
      <p:pic>
        <p:nvPicPr>
          <p:cNvPr id="2052" name="Picture 4" descr="Image result for hardware emulation virtualiz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234" y="4639126"/>
            <a:ext cx="1821143" cy="171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46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Hypervisor: Hardware Emulation</a:t>
            </a:r>
            <a:endParaRPr lang="en-GB" dirty="0"/>
          </a:p>
        </p:txBody>
      </p:sp>
      <p:sp>
        <p:nvSpPr>
          <p:cNvPr id="3" name="Content Placeholder 2"/>
          <p:cNvSpPr>
            <a:spLocks noGrp="1"/>
          </p:cNvSpPr>
          <p:nvPr>
            <p:ph idx="1"/>
          </p:nvPr>
        </p:nvSpPr>
        <p:spPr>
          <a:xfrm>
            <a:off x="838201" y="1889017"/>
            <a:ext cx="9354670" cy="4646254"/>
          </a:xfrm>
        </p:spPr>
        <p:txBody>
          <a:bodyPr>
            <a:normAutofit fontScale="85000" lnSpcReduction="20000"/>
          </a:bodyPr>
          <a:lstStyle/>
          <a:p>
            <a:pPr lvl="0"/>
            <a:r>
              <a:rPr lang="en-IE" dirty="0"/>
              <a:t>Not only does this approach support multiple </a:t>
            </a:r>
            <a:r>
              <a:rPr lang="en-IE" dirty="0" err="1"/>
              <a:t>OSs</a:t>
            </a:r>
            <a:r>
              <a:rPr lang="en-IE" dirty="0"/>
              <a:t>, it can support dissimilar </a:t>
            </a:r>
            <a:r>
              <a:rPr lang="en-IE" dirty="0" err="1"/>
              <a:t>OSs</a:t>
            </a:r>
            <a:r>
              <a:rPr lang="en-IE" dirty="0"/>
              <a:t>, differing in minor ways (for example, version and patch level) or in major ways (for example, completely different </a:t>
            </a:r>
            <a:r>
              <a:rPr lang="en-IE" dirty="0" err="1"/>
              <a:t>OSs</a:t>
            </a:r>
            <a:r>
              <a:rPr lang="en-IE" dirty="0"/>
              <a:t> like Windows and Linux can be run simultaneously in hardware emulation virtualization software).</a:t>
            </a:r>
            <a:endParaRPr lang="en-GB" dirty="0"/>
          </a:p>
          <a:p>
            <a:pPr lvl="0"/>
            <a:r>
              <a:rPr lang="en-IE" dirty="0"/>
              <a:t>Hardware emulation is also used in server consolidation, where a number of operating system/application environments are moved from separate physical servers to a single physical server running virtualization software.</a:t>
            </a:r>
            <a:endParaRPr lang="en-GB" dirty="0"/>
          </a:p>
          <a:p>
            <a:pPr lvl="0"/>
            <a:r>
              <a:rPr lang="en-IE" dirty="0"/>
              <a:t>Applications often run somewhat slower on virtualized systems than if they were run on </a:t>
            </a:r>
            <a:r>
              <a:rPr lang="en-IE" dirty="0" err="1"/>
              <a:t>unvirtualized</a:t>
            </a:r>
            <a:r>
              <a:rPr lang="en-IE" dirty="0"/>
              <a:t> systems.</a:t>
            </a:r>
            <a:endParaRPr lang="en-GB" dirty="0"/>
          </a:p>
          <a:p>
            <a:pPr lvl="0"/>
            <a:r>
              <a:rPr lang="en-IE" dirty="0"/>
              <a:t>The virtualization software presents a standardized hardware interface (the VMM) to the guest operating system. </a:t>
            </a:r>
          </a:p>
          <a:p>
            <a:pPr lvl="0"/>
            <a:r>
              <a:rPr lang="en-IE" dirty="0"/>
              <a:t>The hypervisor provides an interface to the VMM and then translates that into calls to the actual physical resources on the machine. </a:t>
            </a:r>
          </a:p>
          <a:p>
            <a:pPr lvl="0"/>
            <a:r>
              <a:rPr lang="en-IE" dirty="0"/>
              <a:t>This means that the hypervisor must contain the interfaces to the resources of the machine; these resources are referred to as device drivers. </a:t>
            </a:r>
          </a:p>
          <a:p>
            <a:pPr lvl="0"/>
            <a:r>
              <a:rPr lang="en-IE" dirty="0"/>
              <a:t>If you’ve ever installed new hardware in a PC, you know that you often have to install a device driver into the operating system so that the new hardware and the operating system can communicate.</a:t>
            </a:r>
            <a:endParaRPr lang="en-GB" dirty="0"/>
          </a:p>
          <a:p>
            <a:endParaRPr lang="en-GB" dirty="0"/>
          </a:p>
        </p:txBody>
      </p:sp>
    </p:spTree>
    <p:extLst>
      <p:ext uri="{BB962C8B-B14F-4D97-AF65-F5344CB8AC3E}">
        <p14:creationId xmlns:p14="http://schemas.microsoft.com/office/powerpoint/2010/main" val="361986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Hypervisor: Hardware Emulation</a:t>
            </a:r>
            <a:endParaRPr lang="en-GB" dirty="0"/>
          </a:p>
        </p:txBody>
      </p:sp>
      <p:sp>
        <p:nvSpPr>
          <p:cNvPr id="3" name="Content Placeholder 2"/>
          <p:cNvSpPr>
            <a:spLocks noGrp="1"/>
          </p:cNvSpPr>
          <p:nvPr>
            <p:ph idx="1"/>
          </p:nvPr>
        </p:nvSpPr>
        <p:spPr/>
        <p:txBody>
          <a:bodyPr>
            <a:normAutofit fontScale="92500" lnSpcReduction="10000"/>
          </a:bodyPr>
          <a:lstStyle/>
          <a:p>
            <a:pPr lvl="0"/>
            <a:r>
              <a:rPr lang="en-IE" dirty="0"/>
              <a:t>In hardware emulation, the virtualization software (usually referred to as a hypervisor) presents an emulated hardware environment that guest operating systems operate upon. This emulated hardware environment is typically referred to as a virtual machine monitor or </a:t>
            </a:r>
            <a:r>
              <a:rPr lang="en-IE" dirty="0" err="1"/>
              <a:t>VMM</a:t>
            </a:r>
            <a:r>
              <a:rPr lang="en-IE" dirty="0"/>
              <a:t>.</a:t>
            </a:r>
            <a:endParaRPr lang="en-GB" dirty="0"/>
          </a:p>
          <a:p>
            <a:pPr lvl="0"/>
            <a:r>
              <a:rPr lang="en-IE" dirty="0"/>
              <a:t>The </a:t>
            </a:r>
            <a:r>
              <a:rPr lang="en-IE" dirty="0" err="1"/>
              <a:t>VMM</a:t>
            </a:r>
            <a:r>
              <a:rPr lang="en-IE" dirty="0"/>
              <a:t> provides a standardized hardware environment that the guest OS resides on and interacts with. Because the guest OS and the </a:t>
            </a:r>
            <a:r>
              <a:rPr lang="en-IE" dirty="0" err="1"/>
              <a:t>VMM</a:t>
            </a:r>
            <a:r>
              <a:rPr lang="en-IE" dirty="0"/>
              <a:t> form a consistent package, that package can be migrated from one machine to another, even though the physical machines the packages run upon may differ. </a:t>
            </a:r>
            <a:endParaRPr lang="en-GB" dirty="0"/>
          </a:p>
          <a:p>
            <a:pPr lvl="0"/>
            <a:r>
              <a:rPr lang="en-IE" dirty="0"/>
              <a:t>The hypervisor, which resides between the </a:t>
            </a:r>
            <a:r>
              <a:rPr lang="en-IE" dirty="0" err="1"/>
              <a:t>VMM</a:t>
            </a:r>
            <a:r>
              <a:rPr lang="en-IE" dirty="0"/>
              <a:t> and the physical hardware, translates the calls from the </a:t>
            </a:r>
            <a:r>
              <a:rPr lang="en-IE" dirty="0" err="1"/>
              <a:t>VMM</a:t>
            </a:r>
            <a:r>
              <a:rPr lang="en-IE" dirty="0"/>
              <a:t> to the specific resources of the physical machine.</a:t>
            </a:r>
            <a:endParaRPr lang="en-GB" dirty="0"/>
          </a:p>
          <a:p>
            <a:pPr lvl="0"/>
            <a:r>
              <a:rPr lang="en-IE" dirty="0"/>
              <a:t>This approach to virtualization means that applications run in a truly isolated guest OS, with one or more guest </a:t>
            </a:r>
            <a:r>
              <a:rPr lang="en-IE" dirty="0" err="1"/>
              <a:t>OSs</a:t>
            </a:r>
            <a:r>
              <a:rPr lang="en-IE" dirty="0"/>
              <a:t> running, one per </a:t>
            </a:r>
            <a:r>
              <a:rPr lang="en-IE" dirty="0" err="1"/>
              <a:t>VMM</a:t>
            </a:r>
            <a:r>
              <a:rPr lang="en-IE" dirty="0"/>
              <a:t>. </a:t>
            </a:r>
            <a:endParaRPr lang="en-GB" dirty="0"/>
          </a:p>
          <a:p>
            <a:pPr lvl="0"/>
            <a:r>
              <a:rPr lang="en-IE" dirty="0"/>
              <a:t>The </a:t>
            </a:r>
            <a:r>
              <a:rPr lang="en-IE" dirty="0" err="1"/>
              <a:t>VMMs</a:t>
            </a:r>
            <a:r>
              <a:rPr lang="en-IE" dirty="0"/>
              <a:t> all reside on the virtualization hypervisor.</a:t>
            </a:r>
            <a:endParaRPr lang="en-GB" dirty="0"/>
          </a:p>
          <a:p>
            <a:endParaRPr lang="en-GB" dirty="0"/>
          </a:p>
        </p:txBody>
      </p:sp>
    </p:spTree>
    <p:extLst>
      <p:ext uri="{BB962C8B-B14F-4D97-AF65-F5344CB8AC3E}">
        <p14:creationId xmlns:p14="http://schemas.microsoft.com/office/powerpoint/2010/main" val="282112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itle 2"/>
          <p:cNvSpPr>
            <a:spLocks noGrp="1"/>
          </p:cNvSpPr>
          <p:nvPr>
            <p:ph type="title"/>
          </p:nvPr>
        </p:nvSpPr>
        <p:spPr/>
        <p:txBody>
          <a:bodyPr/>
          <a:lstStyle/>
          <a:p>
            <a:pPr eaLnBrk="1" hangingPunct="1"/>
            <a:r>
              <a:rPr lang="en-US" dirty="0"/>
              <a:t>Type 1 Hypervisors: Hardware Emulation</a:t>
            </a:r>
          </a:p>
        </p:txBody>
      </p:sp>
      <p:sp>
        <p:nvSpPr>
          <p:cNvPr id="14340" name="Content Placeholder 1"/>
          <p:cNvSpPr>
            <a:spLocks noGrp="1"/>
          </p:cNvSpPr>
          <p:nvPr>
            <p:ph idx="1"/>
          </p:nvPr>
        </p:nvSpPr>
        <p:spPr/>
        <p:txBody>
          <a:bodyPr/>
          <a:lstStyle/>
          <a:p>
            <a:r>
              <a:rPr lang="en-US" sz="2400" dirty="0"/>
              <a:t>When the operating system in a virtual machine executes a kernel-only instruction, it traps to the hypervisor if present.</a:t>
            </a:r>
          </a:p>
        </p:txBody>
      </p:sp>
      <p:sp>
        <p:nvSpPr>
          <p:cNvPr id="7" name="Slide Number Placeholder 3"/>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6AAE5915-014D-4198-90CE-2867E82BD2F1}" type="slidenum">
              <a:rPr lang="en-US" smtClean="0">
                <a:effectLst>
                  <a:outerShdw blurRad="38100" dist="38100" dir="2700000" algn="tl">
                    <a:srgbClr val="C0C0C0"/>
                  </a:outerShdw>
                </a:effectLst>
              </a:rPr>
              <a:pPr eaLnBrk="1" hangingPunct="1">
                <a:defRPr/>
              </a:pPr>
              <a:t>14</a:t>
            </a:fld>
            <a:endParaRPr lang="en-US">
              <a:effectLst>
                <a:outerShdw blurRad="38100" dist="38100" dir="2700000" algn="tl">
                  <a:srgbClr val="C0C0C0"/>
                </a:outerShdw>
              </a:effectLst>
            </a:endParaRPr>
          </a:p>
        </p:txBody>
      </p:sp>
      <p:sp>
        <p:nvSpPr>
          <p:cNvPr id="4" name="Footer Placeholder 3"/>
          <p:cNvSpPr txBox="1">
            <a:spLocks noGrp="1"/>
          </p:cNvSpPr>
          <p:nvPr/>
        </p:nvSpPr>
        <p:spPr>
          <a:xfrm>
            <a:off x="1701800" y="6565901"/>
            <a:ext cx="8712200" cy="257175"/>
          </a:xfrm>
          <a:prstGeom prst="rect">
            <a:avLst/>
          </a:prstGeom>
          <a:noFill/>
        </p:spPr>
        <p:txBody>
          <a:bodyPr anchor="ctr"/>
          <a:lstStyle/>
          <a:p>
            <a:pPr algn="ctr" eaLnBrk="1" hangingPunct="1">
              <a:defRPr/>
            </a:pPr>
            <a:r>
              <a:rPr lang="en-US" sz="1200">
                <a:solidFill>
                  <a:schemeClr val="tx1">
                    <a:tint val="75000"/>
                  </a:schemeClr>
                </a:solidFill>
                <a:latin typeface="Times New Roman" pitchFamily="18" charset="0"/>
              </a:rPr>
              <a:t>Tanenbaum, Modern Operating Systems 3 e, (c) 2008 Prentice-Hall, Inc. All rights reserved. 0-13-</a:t>
            </a:r>
            <a:r>
              <a:rPr lang="en-US" sz="1200" b="1">
                <a:solidFill>
                  <a:schemeClr val="tx1">
                    <a:tint val="75000"/>
                  </a:schemeClr>
                </a:solidFill>
                <a:latin typeface="Times New Roman" pitchFamily="18" charset="0"/>
              </a:rPr>
              <a:t>6006639</a:t>
            </a:r>
            <a:endParaRPr lang="en-US" sz="1200">
              <a:solidFill>
                <a:schemeClr val="tx1">
                  <a:tint val="75000"/>
                </a:schemeClr>
              </a:solidFill>
              <a:latin typeface="Times New Roman" pitchFamily="18" charset="0"/>
            </a:endParaRPr>
          </a:p>
        </p:txBody>
      </p:sp>
      <p:pic>
        <p:nvPicPr>
          <p:cNvPr id="143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065416"/>
            <a:ext cx="847407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79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noFill/>
        </p:spPr>
        <p:txBody>
          <a:bodyPr/>
          <a:lstStyle/>
          <a:p>
            <a:r>
              <a:rPr lang="en-US" dirty="0"/>
              <a:t>Type 2 Hypervisor: OS Virtualization</a:t>
            </a:r>
          </a:p>
        </p:txBody>
      </p:sp>
      <p:sp>
        <p:nvSpPr>
          <p:cNvPr id="16389" name="Rectangle 3"/>
          <p:cNvSpPr>
            <a:spLocks noGrp="1" noChangeArrowheads="1"/>
          </p:cNvSpPr>
          <p:nvPr>
            <p:ph idx="1"/>
          </p:nvPr>
        </p:nvSpPr>
        <p:spPr/>
        <p:txBody>
          <a:bodyPr>
            <a:normAutofit/>
          </a:bodyPr>
          <a:lstStyle/>
          <a:p>
            <a:pPr eaLnBrk="1" hangingPunct="1">
              <a:lnSpc>
                <a:spcPct val="90000"/>
              </a:lnSpc>
            </a:pPr>
            <a:r>
              <a:rPr lang="en-US" dirty="0"/>
              <a:t>Uses a host operating system </a:t>
            </a:r>
          </a:p>
          <a:p>
            <a:pPr eaLnBrk="1" hangingPunct="1">
              <a:lnSpc>
                <a:spcPct val="90000"/>
              </a:lnSpc>
            </a:pPr>
            <a:r>
              <a:rPr lang="en-US" dirty="0"/>
              <a:t>Supports guest </a:t>
            </a:r>
            <a:r>
              <a:rPr lang="en-US" dirty="0" err="1"/>
              <a:t>OSs</a:t>
            </a:r>
            <a:r>
              <a:rPr lang="en-US" dirty="0"/>
              <a:t> above it</a:t>
            </a:r>
          </a:p>
          <a:p>
            <a:r>
              <a:rPr lang="en-IE" dirty="0"/>
              <a:t>OS-level virtualization approach doesn't use a hypervisor </a:t>
            </a:r>
          </a:p>
          <a:p>
            <a:r>
              <a:rPr lang="en-IE" dirty="0"/>
              <a:t>Virtualization capability is part of the host OS, which performs all the functions of a fully virtualized hypervisor. </a:t>
            </a:r>
          </a:p>
          <a:p>
            <a:r>
              <a:rPr lang="en-IE" dirty="0"/>
              <a:t>The biggest limitation of this approach is that all the guest servers must run the same OS </a:t>
            </a:r>
          </a:p>
          <a:p>
            <a:pPr lvl="1"/>
            <a:r>
              <a:rPr lang="en-IE" dirty="0"/>
              <a:t>Each virtual server remains independent from all the others, but you can't mix and match operating systems among them. Because all the guest operating systems must be the same, this is called a </a:t>
            </a:r>
            <a:r>
              <a:rPr lang="en-IE" b="1" dirty="0"/>
              <a:t>homogeneous</a:t>
            </a:r>
            <a:r>
              <a:rPr lang="en-IE" dirty="0"/>
              <a:t> environment.</a:t>
            </a:r>
            <a:endParaRPr lang="en-US" dirty="0"/>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71CBDEB5-33DB-43D8-BE11-E3542CB0DA53}" type="slidenum">
              <a:rPr lang="en-US" smtClean="0">
                <a:effectLst>
                  <a:outerShdw blurRad="38100" dist="38100" dir="2700000" algn="tl">
                    <a:srgbClr val="C0C0C0"/>
                  </a:outerShdw>
                </a:effectLst>
              </a:rPr>
              <a:pPr eaLnBrk="1" hangingPunct="1">
                <a:defRPr/>
              </a:pPr>
              <a:t>15</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38969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Operating system virtualization</a:t>
            </a:r>
            <a:endParaRPr lang="en-GB" dirty="0"/>
          </a:p>
        </p:txBody>
      </p:sp>
      <p:sp>
        <p:nvSpPr>
          <p:cNvPr id="3" name="Content Placeholder 2"/>
          <p:cNvSpPr>
            <a:spLocks noGrp="1"/>
          </p:cNvSpPr>
          <p:nvPr>
            <p:ph idx="1"/>
          </p:nvPr>
        </p:nvSpPr>
        <p:spPr>
          <a:xfrm>
            <a:off x="687614" y="1878947"/>
            <a:ext cx="9397195" cy="4486275"/>
          </a:xfrm>
        </p:spPr>
        <p:txBody>
          <a:bodyPr>
            <a:normAutofit fontScale="92500" lnSpcReduction="20000"/>
          </a:bodyPr>
          <a:lstStyle/>
          <a:p>
            <a:r>
              <a:rPr lang="en-IE" dirty="0"/>
              <a:t>Operating system (OS) virtualization (sometimes called containers) uses an existing host operating system and provides a set of libraries that virtual machine monitor (</a:t>
            </a:r>
            <a:r>
              <a:rPr lang="en-IE" dirty="0" err="1"/>
              <a:t>VMM</a:t>
            </a:r>
            <a:r>
              <a:rPr lang="en-IE" dirty="0"/>
              <a:t>) applications interact with, giving an application the illusion that it is (or they are, if there are multiple applications) running on a machine dedicated to its use.</a:t>
            </a:r>
            <a:endParaRPr lang="en-GB" dirty="0"/>
          </a:p>
          <a:p>
            <a:pPr lvl="0"/>
            <a:r>
              <a:rPr lang="en-IE" dirty="0"/>
              <a:t>From the application’s execution perspective, it sees and interacts only with those applications running within its virtual OS, and interacts with its virtual OS as though it has sole control of the resources of the virtual OS</a:t>
            </a:r>
            <a:endParaRPr lang="en-GB" dirty="0"/>
          </a:p>
          <a:p>
            <a:pPr lvl="0"/>
            <a:r>
              <a:rPr lang="en-IE" dirty="0"/>
              <a:t>This approach to virtualization is extremely useful if you want to offer a similar set of operating system functionalities to a number of different user populations while using only a single machine. </a:t>
            </a:r>
            <a:endParaRPr lang="en-GB" dirty="0"/>
          </a:p>
          <a:p>
            <a:pPr lvl="0"/>
            <a:r>
              <a:rPr lang="en-IE" dirty="0"/>
              <a:t>This is an ideal approach for Web hosting companies: They use container virtualization to allow a hosted Website to “believe” it has complete control of a machine, while in fact each hosted Web site shares the machine with many other Web sites, each of which is provided its own container.</a:t>
            </a:r>
            <a:endParaRPr lang="en-GB" dirty="0"/>
          </a:p>
          <a:p>
            <a:pPr lvl="0"/>
            <a:r>
              <a:rPr lang="en-IE" dirty="0"/>
              <a:t>Containerization usually means that the containers offer the same operating system as the host OS and even be consistent in terms of version number and patch level</a:t>
            </a:r>
            <a:endParaRPr lang="en-GB" dirty="0"/>
          </a:p>
          <a:p>
            <a:endParaRPr lang="en-GB" dirty="0"/>
          </a:p>
        </p:txBody>
      </p:sp>
    </p:spTree>
    <p:extLst>
      <p:ext uri="{BB962C8B-B14F-4D97-AF65-F5344CB8AC3E}">
        <p14:creationId xmlns:p14="http://schemas.microsoft.com/office/powerpoint/2010/main" val="227746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dirty="0"/>
              <a:t>Type 2 Hypervisor: OS Virtualization</a:t>
            </a:r>
          </a:p>
        </p:txBody>
      </p:sp>
      <p:sp>
        <p:nvSpPr>
          <p:cNvPr id="17"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EAFD41BE-F6EE-4D41-B0F4-2FD914B41A3E}" type="slidenum">
              <a:rPr lang="en-US" smtClean="0">
                <a:effectLst>
                  <a:outerShdw blurRad="38100" dist="38100" dir="2700000" algn="tl">
                    <a:srgbClr val="C0C0C0"/>
                  </a:outerShdw>
                </a:effectLst>
              </a:rPr>
              <a:pPr eaLnBrk="1" hangingPunct="1">
                <a:defRPr/>
              </a:pPr>
              <a:t>17</a:t>
            </a:fld>
            <a:endParaRPr lang="en-US">
              <a:effectLst>
                <a:outerShdw blurRad="38100" dist="38100" dir="2700000" algn="tl">
                  <a:srgbClr val="C0C0C0"/>
                </a:outerShdw>
              </a:effectLst>
            </a:endParaRPr>
          </a:p>
        </p:txBody>
      </p:sp>
      <p:sp>
        <p:nvSpPr>
          <p:cNvPr id="18437" name="Rectangle 4"/>
          <p:cNvSpPr>
            <a:spLocks noChangeArrowheads="1"/>
          </p:cNvSpPr>
          <p:nvPr/>
        </p:nvSpPr>
        <p:spPr bwMode="auto">
          <a:xfrm>
            <a:off x="1541855" y="5013525"/>
            <a:ext cx="7391400" cy="9144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Hardware</a:t>
            </a:r>
          </a:p>
        </p:txBody>
      </p:sp>
      <p:sp>
        <p:nvSpPr>
          <p:cNvPr id="18438" name="Rectangle 5"/>
          <p:cNvSpPr>
            <a:spLocks noChangeArrowheads="1"/>
          </p:cNvSpPr>
          <p:nvPr/>
        </p:nvSpPr>
        <p:spPr bwMode="auto">
          <a:xfrm>
            <a:off x="1541855" y="3641925"/>
            <a:ext cx="5486400" cy="685800"/>
          </a:xfrm>
          <a:prstGeom prst="rect">
            <a:avLst/>
          </a:prstGeom>
          <a:solidFill>
            <a:schemeClr val="accent2">
              <a:lumMod val="75000"/>
            </a:schemeClr>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bg1"/>
                </a:solidFill>
                <a:latin typeface="Times New Roman" panose="02020603050405020304" pitchFamily="18" charset="0"/>
              </a:rPr>
              <a:t>Virtualization Platform</a:t>
            </a:r>
          </a:p>
        </p:txBody>
      </p:sp>
      <p:sp>
        <p:nvSpPr>
          <p:cNvPr id="18439" name="Rectangle 6"/>
          <p:cNvSpPr>
            <a:spLocks noChangeArrowheads="1"/>
          </p:cNvSpPr>
          <p:nvPr/>
        </p:nvSpPr>
        <p:spPr bwMode="auto">
          <a:xfrm>
            <a:off x="5199455" y="2879925"/>
            <a:ext cx="1828800" cy="762000"/>
          </a:xfrm>
          <a:prstGeom prst="rect">
            <a:avLst/>
          </a:prstGeom>
          <a:solidFill>
            <a:schemeClr val="accent1">
              <a:lumMod val="60000"/>
              <a:lumOff val="40000"/>
            </a:schemeClr>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dirty="0">
                <a:latin typeface="Times New Roman" panose="02020603050405020304" pitchFamily="18" charset="0"/>
              </a:rPr>
              <a:t>Guest OS 3</a:t>
            </a:r>
          </a:p>
        </p:txBody>
      </p:sp>
      <p:sp>
        <p:nvSpPr>
          <p:cNvPr id="18440" name="Rectangle 7"/>
          <p:cNvSpPr>
            <a:spLocks noChangeArrowheads="1"/>
          </p:cNvSpPr>
          <p:nvPr/>
        </p:nvSpPr>
        <p:spPr bwMode="auto">
          <a:xfrm>
            <a:off x="1541855" y="2879925"/>
            <a:ext cx="1828800" cy="762000"/>
          </a:xfrm>
          <a:prstGeom prst="rect">
            <a:avLst/>
          </a:prstGeom>
          <a:solidFill>
            <a:schemeClr val="accent1">
              <a:lumMod val="60000"/>
              <a:lumOff val="40000"/>
            </a:schemeClr>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dirty="0">
                <a:latin typeface="Times New Roman" panose="02020603050405020304" pitchFamily="18" charset="0"/>
              </a:rPr>
              <a:t>Guest OS 1</a:t>
            </a:r>
          </a:p>
        </p:txBody>
      </p:sp>
      <p:sp>
        <p:nvSpPr>
          <p:cNvPr id="18441" name="Rectangle 8"/>
          <p:cNvSpPr>
            <a:spLocks noChangeArrowheads="1"/>
          </p:cNvSpPr>
          <p:nvPr/>
        </p:nvSpPr>
        <p:spPr bwMode="auto">
          <a:xfrm>
            <a:off x="3370655" y="2879925"/>
            <a:ext cx="1828800" cy="762000"/>
          </a:xfrm>
          <a:prstGeom prst="rect">
            <a:avLst/>
          </a:prstGeom>
          <a:solidFill>
            <a:schemeClr val="accent1">
              <a:lumMod val="60000"/>
              <a:lumOff val="40000"/>
            </a:schemeClr>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dirty="0">
                <a:latin typeface="Times New Roman" panose="02020603050405020304" pitchFamily="18" charset="0"/>
              </a:rPr>
              <a:t>Guest OS 2</a:t>
            </a:r>
          </a:p>
        </p:txBody>
      </p:sp>
      <p:sp>
        <p:nvSpPr>
          <p:cNvPr id="18442" name="Rectangle 10"/>
          <p:cNvSpPr>
            <a:spLocks noChangeArrowheads="1"/>
          </p:cNvSpPr>
          <p:nvPr/>
        </p:nvSpPr>
        <p:spPr bwMode="auto">
          <a:xfrm>
            <a:off x="5199455" y="2117925"/>
            <a:ext cx="1828800" cy="762000"/>
          </a:xfrm>
          <a:prstGeom prst="rect">
            <a:avLst/>
          </a:prstGeom>
          <a:solidFill>
            <a:schemeClr val="bg1">
              <a:lumMod val="85000"/>
            </a:schemeClr>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18443" name="Rectangle 11"/>
          <p:cNvSpPr>
            <a:spLocks noChangeArrowheads="1"/>
          </p:cNvSpPr>
          <p:nvPr/>
        </p:nvSpPr>
        <p:spPr bwMode="auto">
          <a:xfrm>
            <a:off x="1541855" y="2117925"/>
            <a:ext cx="1828800" cy="762000"/>
          </a:xfrm>
          <a:prstGeom prst="rect">
            <a:avLst/>
          </a:prstGeom>
          <a:solidFill>
            <a:schemeClr val="bg1">
              <a:lumMod val="85000"/>
            </a:schemeClr>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18444" name="Rectangle 12"/>
          <p:cNvSpPr>
            <a:spLocks noChangeArrowheads="1"/>
          </p:cNvSpPr>
          <p:nvPr/>
        </p:nvSpPr>
        <p:spPr bwMode="auto">
          <a:xfrm>
            <a:off x="3370655" y="2117925"/>
            <a:ext cx="1828800" cy="762000"/>
          </a:xfrm>
          <a:prstGeom prst="rect">
            <a:avLst/>
          </a:prstGeom>
          <a:solidFill>
            <a:schemeClr val="bg1">
              <a:lumMod val="85000"/>
            </a:schemeClr>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18445" name="Rectangle 13"/>
          <p:cNvSpPr>
            <a:spLocks noChangeArrowheads="1"/>
          </p:cNvSpPr>
          <p:nvPr/>
        </p:nvSpPr>
        <p:spPr bwMode="auto">
          <a:xfrm>
            <a:off x="7028255" y="3641925"/>
            <a:ext cx="1905000" cy="685800"/>
          </a:xfrm>
          <a:prstGeom prst="rect">
            <a:avLst/>
          </a:prstGeom>
          <a:solidFill>
            <a:schemeClr val="bg1">
              <a:lumMod val="85000"/>
            </a:schemeClr>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18446" name="Line 14"/>
          <p:cNvSpPr>
            <a:spLocks noChangeShapeType="1"/>
          </p:cNvSpPr>
          <p:nvPr/>
        </p:nvSpPr>
        <p:spPr bwMode="auto">
          <a:xfrm flipH="1">
            <a:off x="3370655" y="2117925"/>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7" name="Line 15"/>
          <p:cNvSpPr>
            <a:spLocks noChangeShapeType="1"/>
          </p:cNvSpPr>
          <p:nvPr/>
        </p:nvSpPr>
        <p:spPr bwMode="auto">
          <a:xfrm flipH="1">
            <a:off x="5199455" y="2117925"/>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8" name="Line 16"/>
          <p:cNvSpPr>
            <a:spLocks noChangeShapeType="1"/>
          </p:cNvSpPr>
          <p:nvPr/>
        </p:nvSpPr>
        <p:spPr bwMode="auto">
          <a:xfrm flipH="1">
            <a:off x="7028255" y="2117925"/>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9" name="Rectangle 17"/>
          <p:cNvSpPr>
            <a:spLocks noChangeArrowheads="1"/>
          </p:cNvSpPr>
          <p:nvPr/>
        </p:nvSpPr>
        <p:spPr bwMode="auto">
          <a:xfrm>
            <a:off x="1541855" y="4327725"/>
            <a:ext cx="7391400" cy="685800"/>
          </a:xfrm>
          <a:prstGeom prst="rect">
            <a:avLst/>
          </a:prstGeom>
          <a:solidFill>
            <a:schemeClr val="accent1">
              <a:lumMod val="75000"/>
            </a:schemeClr>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dirty="0">
                <a:solidFill>
                  <a:schemeClr val="bg1"/>
                </a:solidFill>
                <a:latin typeface="Times New Roman" panose="02020603050405020304" pitchFamily="18" charset="0"/>
              </a:rPr>
              <a:t>Host Operating System</a:t>
            </a:r>
          </a:p>
        </p:txBody>
      </p:sp>
    </p:spTree>
    <p:extLst>
      <p:ext uri="{BB962C8B-B14F-4D97-AF65-F5344CB8AC3E}">
        <p14:creationId xmlns:p14="http://schemas.microsoft.com/office/powerpoint/2010/main" val="149402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Paravirtualization</a:t>
            </a:r>
            <a:endParaRPr lang="en-GB" dirty="0"/>
          </a:p>
        </p:txBody>
      </p:sp>
      <p:sp>
        <p:nvSpPr>
          <p:cNvPr id="3" name="Content Placeholder 2"/>
          <p:cNvSpPr>
            <a:spLocks noGrp="1"/>
          </p:cNvSpPr>
          <p:nvPr>
            <p:ph idx="1"/>
          </p:nvPr>
        </p:nvSpPr>
        <p:spPr>
          <a:xfrm>
            <a:off x="838201" y="1792166"/>
            <a:ext cx="9398660" cy="4513943"/>
          </a:xfrm>
        </p:spPr>
        <p:txBody>
          <a:bodyPr>
            <a:noAutofit/>
          </a:bodyPr>
          <a:lstStyle/>
          <a:p>
            <a:r>
              <a:rPr lang="en-GB" sz="1800" dirty="0" err="1"/>
              <a:t>Paravirtualization</a:t>
            </a:r>
            <a:r>
              <a:rPr lang="en-GB" sz="1800" dirty="0"/>
              <a:t> is an efficient and lightweight virtualization technique introduced by </a:t>
            </a:r>
            <a:r>
              <a:rPr lang="en-GB" sz="1800" dirty="0" err="1"/>
              <a:t>Xen</a:t>
            </a:r>
            <a:r>
              <a:rPr lang="en-GB" sz="1800" dirty="0"/>
              <a:t>, later adopted by other virtualization solutions. It does not require virtualization extensions from the host CPU, and thus enables virtualization on hardware architectures that do not support hardware-assisted virtualization. However, control domains (e.g. host or </a:t>
            </a:r>
            <a:r>
              <a:rPr lang="en-GB" sz="1800" dirty="0" err="1"/>
              <a:t>privelegd</a:t>
            </a:r>
            <a:r>
              <a:rPr lang="en-GB" sz="1800" dirty="0"/>
              <a:t> OSs) </a:t>
            </a:r>
            <a:r>
              <a:rPr lang="en-GB" sz="1800" dirty="0" err="1"/>
              <a:t>paravirtualized</a:t>
            </a:r>
            <a:r>
              <a:rPr lang="en-GB" sz="1800" dirty="0"/>
              <a:t> guest OSs require kernel support and drivers that in the past required special kernel builds, but are now part of the Linux kernel as well as other operating systems.</a:t>
            </a:r>
            <a:endParaRPr lang="en-IE" sz="1800" dirty="0"/>
          </a:p>
          <a:p>
            <a:r>
              <a:rPr lang="en-GB" sz="1800" dirty="0"/>
              <a:t>Delivers higher performance than full virtualization because the operating system and hypervisor work together more efficiently, without the overhead imposed by the emulation of the system's resources.</a:t>
            </a:r>
            <a:endParaRPr lang="en-IE" sz="1800" dirty="0"/>
          </a:p>
          <a:p>
            <a:r>
              <a:rPr lang="en-IE" sz="1800" dirty="0"/>
              <a:t>Guest </a:t>
            </a:r>
            <a:r>
              <a:rPr lang="en-IE" sz="1800" dirty="0" err="1"/>
              <a:t>OSs</a:t>
            </a:r>
            <a:r>
              <a:rPr lang="en-IE" sz="1800" dirty="0"/>
              <a:t> in a </a:t>
            </a:r>
            <a:r>
              <a:rPr lang="en-IE" sz="1800" dirty="0" err="1"/>
              <a:t>paravirtualization</a:t>
            </a:r>
            <a:r>
              <a:rPr lang="en-IE" sz="1800" dirty="0"/>
              <a:t> system are aware of one another. A para-virtualization hypervisor doesn't need as much processing power to manage the guest operating systems, because each OS is already aware of the demands the other operating systems are placing on the physical server. The entire system works together as a cohesive unit.</a:t>
            </a:r>
            <a:endParaRPr lang="en-GB" sz="1800" dirty="0"/>
          </a:p>
        </p:txBody>
      </p:sp>
    </p:spTree>
    <p:extLst>
      <p:ext uri="{BB962C8B-B14F-4D97-AF65-F5344CB8AC3E}">
        <p14:creationId xmlns:p14="http://schemas.microsoft.com/office/powerpoint/2010/main" val="361223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dirty="0" err="1"/>
              <a:t>Paravirtualization</a:t>
            </a:r>
            <a:endParaRPr lang="en-US" dirty="0"/>
          </a:p>
        </p:txBody>
      </p:sp>
      <p:sp>
        <p:nvSpPr>
          <p:cNvPr id="19461" name="Rectangle 3"/>
          <p:cNvSpPr>
            <a:spLocks noGrp="1" noChangeArrowheads="1"/>
          </p:cNvSpPr>
          <p:nvPr>
            <p:ph idx="1"/>
          </p:nvPr>
        </p:nvSpPr>
        <p:spPr>
          <a:xfrm>
            <a:off x="78379" y="1747528"/>
            <a:ext cx="4580881" cy="4220665"/>
          </a:xfrm>
        </p:spPr>
        <p:txBody>
          <a:bodyPr>
            <a:noAutofit/>
          </a:bodyPr>
          <a:lstStyle/>
          <a:p>
            <a:pPr lvl="1"/>
            <a:r>
              <a:rPr lang="en-US" dirty="0"/>
              <a:t>Modify Guest OS so that all calls to sensitive instructions are changed to hypervisor calls.</a:t>
            </a:r>
          </a:p>
          <a:p>
            <a:pPr lvl="1"/>
            <a:r>
              <a:rPr lang="en-US" dirty="0"/>
              <a:t>Much easier (and more efficient) to modify source code than to emulate hardware instructions (as in binary translation).</a:t>
            </a:r>
          </a:p>
          <a:p>
            <a:pPr lvl="1"/>
            <a:r>
              <a:rPr lang="en-US" dirty="0"/>
              <a:t>In effect, turns the hypervisor into a microkernel</a:t>
            </a:r>
            <a:r>
              <a:rPr lang="en-US" sz="1000" dirty="0"/>
              <a:t>.</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F278A43B-FDEA-4260-9581-F1EF843D88F8}" type="slidenum">
              <a:rPr lang="en-US" smtClean="0">
                <a:effectLst>
                  <a:outerShdw blurRad="38100" dist="38100" dir="2700000" algn="tl">
                    <a:srgbClr val="C0C0C0"/>
                  </a:outerShdw>
                </a:effectLst>
              </a:rPr>
              <a:pPr eaLnBrk="1" hangingPunct="1">
                <a:defRPr/>
              </a:pPr>
              <a:t>19</a:t>
            </a:fld>
            <a:endParaRPr lang="en-US">
              <a:effectLst>
                <a:outerShdw blurRad="38100" dist="38100" dir="2700000" algn="tl">
                  <a:srgbClr val="C0C0C0"/>
                </a:outerShdw>
              </a:effectLst>
            </a:endParaRPr>
          </a:p>
        </p:txBody>
      </p:sp>
      <p:pic>
        <p:nvPicPr>
          <p:cNvPr id="6" name="Picture 2" descr="File:XenP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960" y="1727652"/>
            <a:ext cx="5602229"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noFill/>
        </p:spPr>
        <p:txBody>
          <a:bodyPr/>
          <a:lstStyle/>
          <a:p>
            <a:pPr eaLnBrk="1" hangingPunct="1"/>
            <a:r>
              <a:rPr lang="en-US"/>
              <a:t>Outline</a:t>
            </a:r>
          </a:p>
        </p:txBody>
      </p:sp>
      <p:sp>
        <p:nvSpPr>
          <p:cNvPr id="5125" name="Rectangle 3"/>
          <p:cNvSpPr>
            <a:spLocks noGrp="1" noChangeArrowheads="1"/>
          </p:cNvSpPr>
          <p:nvPr>
            <p:ph idx="1"/>
          </p:nvPr>
        </p:nvSpPr>
        <p:spPr>
          <a:xfrm>
            <a:off x="838201" y="1894206"/>
            <a:ext cx="9096023" cy="4220665"/>
          </a:xfrm>
        </p:spPr>
        <p:txBody>
          <a:bodyPr/>
          <a:lstStyle/>
          <a:p>
            <a:pPr eaLnBrk="1" hangingPunct="1"/>
            <a:r>
              <a:rPr lang="en-US" dirty="0"/>
              <a:t>What is Virtualization?</a:t>
            </a:r>
          </a:p>
          <a:p>
            <a:pPr eaLnBrk="1" hangingPunct="1"/>
            <a:r>
              <a:rPr lang="en-US" dirty="0"/>
              <a:t>Why would you want to virtualize servers?</a:t>
            </a:r>
          </a:p>
          <a:p>
            <a:pPr eaLnBrk="1" hangingPunct="1"/>
            <a:r>
              <a:rPr lang="en-US" dirty="0"/>
              <a:t>Why is virtualization difficult?</a:t>
            </a:r>
          </a:p>
          <a:p>
            <a:pPr eaLnBrk="1" hangingPunct="1"/>
            <a:r>
              <a:rPr lang="en-US" dirty="0"/>
              <a:t>Three approaches to virtualization?</a:t>
            </a:r>
          </a:p>
          <a:p>
            <a:r>
              <a:rPr lang="en-US" dirty="0" err="1"/>
              <a:t>VmWare</a:t>
            </a:r>
            <a:r>
              <a:rPr lang="en-US" dirty="0"/>
              <a:t> </a:t>
            </a:r>
            <a:r>
              <a:rPr lang="en-US" dirty="0" err="1"/>
              <a:t>vSphere</a:t>
            </a:r>
            <a:endParaRPr lang="en-US" dirty="0"/>
          </a:p>
          <a:p>
            <a:r>
              <a:rPr lang="en-US" dirty="0"/>
              <a:t>Microsoft Hyper-V</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04D177F7-DF6D-4AF1-9A71-E7E09A8E0C64}" type="slidenum">
              <a:rPr lang="en-US" smtClean="0">
                <a:effectLst>
                  <a:outerShdw blurRad="38100" dist="38100" dir="2700000" algn="tl">
                    <a:srgbClr val="C0C0C0"/>
                  </a:outerShdw>
                </a:effectLst>
              </a:rPr>
              <a:pPr eaLnBrk="1" hangingPunct="1">
                <a:defRPr/>
              </a:pPr>
              <a:t>2</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423356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Paravirtualization</a:t>
            </a:r>
            <a:endParaRPr lang="en-GB" dirty="0"/>
          </a:p>
        </p:txBody>
      </p:sp>
      <p:sp>
        <p:nvSpPr>
          <p:cNvPr id="3" name="Content Placeholder 2"/>
          <p:cNvSpPr>
            <a:spLocks noGrp="1"/>
          </p:cNvSpPr>
          <p:nvPr>
            <p:ph idx="1"/>
          </p:nvPr>
        </p:nvSpPr>
        <p:spPr>
          <a:xfrm>
            <a:off x="838201" y="1894115"/>
            <a:ext cx="9314328" cy="4963885"/>
          </a:xfrm>
        </p:spPr>
        <p:txBody>
          <a:bodyPr>
            <a:normAutofit/>
          </a:bodyPr>
          <a:lstStyle/>
          <a:p>
            <a:pPr lvl="0"/>
            <a:r>
              <a:rPr lang="en-IE" sz="1800" dirty="0"/>
              <a:t>Rather than emulate a complete hardware environment, the virtualization software is a thin layer that multiplexes access by guest operating systems to the underlying physical machine resources.</a:t>
            </a:r>
            <a:endParaRPr lang="en-GB" sz="1800" dirty="0"/>
          </a:p>
          <a:p>
            <a:pPr lvl="0"/>
            <a:r>
              <a:rPr lang="en-IE" sz="1800" dirty="0"/>
              <a:t>It imposes less performance overhead because it is a very small amount of code.</a:t>
            </a:r>
            <a:endParaRPr lang="en-GB" sz="1800" dirty="0"/>
          </a:p>
          <a:p>
            <a:pPr lvl="0"/>
            <a:r>
              <a:rPr lang="en-IE" sz="1800" dirty="0" err="1"/>
              <a:t>Paravirtualization’s</a:t>
            </a:r>
            <a:r>
              <a:rPr lang="en-IE" sz="1800" dirty="0"/>
              <a:t> thin software layer acts more like a traffic cop, allowing one guest OS access to the physical resources of the hardware while stopping all other guest </a:t>
            </a:r>
            <a:r>
              <a:rPr lang="en-IE" sz="1800" dirty="0" err="1"/>
              <a:t>OSs</a:t>
            </a:r>
            <a:r>
              <a:rPr lang="en-IE" sz="1800" dirty="0"/>
              <a:t> from accessing the same resources at the same time. </a:t>
            </a:r>
            <a:endParaRPr lang="en-GB" sz="1800" dirty="0"/>
          </a:p>
          <a:p>
            <a:pPr lvl="0"/>
            <a:r>
              <a:rPr lang="en-IE" sz="1800" dirty="0" err="1"/>
              <a:t>Paravirtualization</a:t>
            </a:r>
            <a:r>
              <a:rPr lang="en-IE" sz="1800" dirty="0"/>
              <a:t> does not limit you to the device drivers contained in the virtualization software; in fact, </a:t>
            </a:r>
            <a:r>
              <a:rPr lang="en-IE" sz="1800" dirty="0" err="1"/>
              <a:t>paravirtualization</a:t>
            </a:r>
            <a:r>
              <a:rPr lang="en-IE" sz="1800" dirty="0"/>
              <a:t> does not include any device drivers at all. Instead, it uses the device drivers contained in one of the guest operating systems, referred to as the privileged guest.</a:t>
            </a:r>
            <a:endParaRPr lang="en-GB" sz="1800" dirty="0"/>
          </a:p>
          <a:p>
            <a:pPr lvl="0"/>
            <a:r>
              <a:rPr lang="en-IE" sz="1800" dirty="0"/>
              <a:t>Because it is lightweight and multiplexes access to the underlying hardware, </a:t>
            </a:r>
            <a:r>
              <a:rPr lang="en-IE" sz="1800" dirty="0" err="1"/>
              <a:t>paravirtualization</a:t>
            </a:r>
            <a:r>
              <a:rPr lang="en-IE" sz="1800" dirty="0"/>
              <a:t> requires that the guest operating systems be modified in order to interact with the </a:t>
            </a:r>
            <a:r>
              <a:rPr lang="en-IE" sz="1800" dirty="0" err="1"/>
              <a:t>paravirtualization</a:t>
            </a:r>
            <a:r>
              <a:rPr lang="en-IE" sz="1800" dirty="0"/>
              <a:t> interfaces.</a:t>
            </a:r>
            <a:endParaRPr lang="en-GB" sz="1800" dirty="0"/>
          </a:p>
          <a:p>
            <a:pPr lvl="1"/>
            <a:r>
              <a:rPr lang="en-IE" sz="1400" dirty="0"/>
              <a:t>Quad-Core AMD Opteron processors provide functionality that enables unmodified operating systems to be hosted by a </a:t>
            </a:r>
            <a:r>
              <a:rPr lang="en-IE" sz="1400" dirty="0" err="1"/>
              <a:t>paravirtualized</a:t>
            </a:r>
            <a:r>
              <a:rPr lang="en-IE" sz="1400" dirty="0"/>
              <a:t> hypervisor.</a:t>
            </a:r>
            <a:endParaRPr lang="en-GB" sz="1400" dirty="0"/>
          </a:p>
          <a:p>
            <a:endParaRPr lang="en-GB" dirty="0"/>
          </a:p>
        </p:txBody>
      </p:sp>
    </p:spTree>
    <p:extLst>
      <p:ext uri="{BB962C8B-B14F-4D97-AF65-F5344CB8AC3E}">
        <p14:creationId xmlns:p14="http://schemas.microsoft.com/office/powerpoint/2010/main" val="247368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itle 2"/>
          <p:cNvSpPr>
            <a:spLocks noGrp="1"/>
          </p:cNvSpPr>
          <p:nvPr>
            <p:ph type="title"/>
          </p:nvPr>
        </p:nvSpPr>
        <p:spPr/>
        <p:txBody>
          <a:bodyPr/>
          <a:lstStyle/>
          <a:p>
            <a:pPr eaLnBrk="1" hangingPunct="1"/>
            <a:r>
              <a:rPr lang="en-US"/>
              <a:t>Paravirtualization (1)</a:t>
            </a:r>
          </a:p>
        </p:txBody>
      </p:sp>
      <p:sp>
        <p:nvSpPr>
          <p:cNvPr id="20484" name="Content Placeholder 1"/>
          <p:cNvSpPr>
            <a:spLocks noGrp="1"/>
          </p:cNvSpPr>
          <p:nvPr>
            <p:ph idx="1"/>
          </p:nvPr>
        </p:nvSpPr>
        <p:spPr/>
        <p:txBody>
          <a:bodyPr/>
          <a:lstStyle/>
          <a:p>
            <a:r>
              <a:rPr lang="en-US" dirty="0"/>
              <a:t>A hypervisor supporting both true virtualization and paravirtualization.</a:t>
            </a:r>
          </a:p>
        </p:txBody>
      </p:sp>
      <p:sp>
        <p:nvSpPr>
          <p:cNvPr id="7" name="Slide Number Placeholder 3"/>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E4B2513-6E73-4B54-90E9-4030E6051DC9}" type="slidenum">
              <a:rPr lang="en-US" smtClean="0">
                <a:effectLst>
                  <a:outerShdw blurRad="38100" dist="38100" dir="2700000" algn="tl">
                    <a:srgbClr val="C0C0C0"/>
                  </a:outerShdw>
                </a:effectLst>
              </a:rPr>
              <a:pPr eaLnBrk="1" hangingPunct="1">
                <a:defRPr/>
              </a:pPr>
              <a:t>21</a:t>
            </a:fld>
            <a:endParaRPr lang="en-US">
              <a:effectLst>
                <a:outerShdw blurRad="38100" dist="38100" dir="2700000" algn="tl">
                  <a:srgbClr val="C0C0C0"/>
                </a:outerShdw>
              </a:effectLst>
            </a:endParaRPr>
          </a:p>
        </p:txBody>
      </p:sp>
      <p:pic>
        <p:nvPicPr>
          <p:cNvPr id="204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499" y="2670947"/>
            <a:ext cx="84677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81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itle 2"/>
          <p:cNvSpPr>
            <a:spLocks noGrp="1"/>
          </p:cNvSpPr>
          <p:nvPr>
            <p:ph type="title"/>
          </p:nvPr>
        </p:nvSpPr>
        <p:spPr/>
        <p:txBody>
          <a:bodyPr/>
          <a:lstStyle/>
          <a:p>
            <a:pPr eaLnBrk="1" hangingPunct="1"/>
            <a:r>
              <a:rPr lang="en-US"/>
              <a:t>Paravirtualization (2)</a:t>
            </a:r>
          </a:p>
        </p:txBody>
      </p:sp>
      <p:sp>
        <p:nvSpPr>
          <p:cNvPr id="23556" name="Content Placeholder 1"/>
          <p:cNvSpPr>
            <a:spLocks noGrp="1"/>
          </p:cNvSpPr>
          <p:nvPr>
            <p:ph idx="1"/>
          </p:nvPr>
        </p:nvSpPr>
        <p:spPr/>
        <p:txBody>
          <a:bodyPr/>
          <a:lstStyle/>
          <a:p>
            <a:r>
              <a:rPr lang="en-US" dirty="0" err="1"/>
              <a:t>VMI</a:t>
            </a:r>
            <a:r>
              <a:rPr lang="en-US" dirty="0"/>
              <a:t> Linux running on (a) the bare hardware (b) VMware (c) </a:t>
            </a:r>
            <a:r>
              <a:rPr lang="en-US" dirty="0" err="1"/>
              <a:t>Xen</a:t>
            </a:r>
            <a:r>
              <a:rPr lang="en-US" dirty="0"/>
              <a:t>.</a:t>
            </a:r>
          </a:p>
        </p:txBody>
      </p:sp>
      <p:sp>
        <p:nvSpPr>
          <p:cNvPr id="7" name="Slide Number Placeholder 3"/>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2C0516AE-CE0C-4EC3-9C40-C09638F6EDA2}" type="slidenum">
              <a:rPr lang="en-US" smtClean="0">
                <a:effectLst>
                  <a:outerShdw blurRad="38100" dist="38100" dir="2700000" algn="tl">
                    <a:srgbClr val="C0C0C0"/>
                  </a:outerShdw>
                </a:effectLst>
              </a:rPr>
              <a:pPr eaLnBrk="1" hangingPunct="1">
                <a:defRPr/>
              </a:pPr>
              <a:t>22</a:t>
            </a:fld>
            <a:endParaRPr lang="en-US">
              <a:effectLst>
                <a:outerShdw blurRad="38100" dist="38100" dir="2700000" algn="tl">
                  <a:srgbClr val="C0C0C0"/>
                </a:outerShdw>
              </a:effectLst>
            </a:endParaRPr>
          </a:p>
        </p:txBody>
      </p:sp>
      <p:pic>
        <p:nvPicPr>
          <p:cNvPr id="235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11" y="2479631"/>
            <a:ext cx="6731274" cy="316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71906" y="2479631"/>
            <a:ext cx="3362318" cy="3194721"/>
          </a:xfrm>
          <a:prstGeom prst="rect">
            <a:avLst/>
          </a:prstGeom>
        </p:spPr>
        <p:txBody>
          <a:bodyPr wrap="square">
            <a:spAutoFit/>
          </a:bodyPr>
          <a:lstStyle/>
          <a:p>
            <a:pPr marL="914400" lvl="1" indent="-457200">
              <a:lnSpc>
                <a:spcPct val="90000"/>
              </a:lnSpc>
              <a:buFont typeface="Arial" panose="020B0604020202020204" pitchFamily="34" charset="0"/>
              <a:buChar char="•"/>
              <a:defRPr/>
            </a:pPr>
            <a:r>
              <a:rPr lang="en-US" dirty="0"/>
              <a:t>OS kernel modified so that it calls a special set of procedures to execute sensitive instructions (</a:t>
            </a:r>
            <a:r>
              <a:rPr lang="en-US" dirty="0">
                <a:solidFill>
                  <a:schemeClr val="tx2"/>
                </a:solidFill>
              </a:rPr>
              <a:t>Virtual Machine Interface </a:t>
            </a:r>
            <a:r>
              <a:rPr lang="en-US" dirty="0"/>
              <a:t>)</a:t>
            </a:r>
          </a:p>
          <a:p>
            <a:pPr marL="1257300" lvl="2" indent="-342900">
              <a:lnSpc>
                <a:spcPct val="90000"/>
              </a:lnSpc>
              <a:buFont typeface="Arial" panose="020B0604020202020204" pitchFamily="34" charset="0"/>
              <a:buChar char="•"/>
              <a:defRPr/>
            </a:pPr>
            <a:r>
              <a:rPr lang="en-US" sz="1600" dirty="0"/>
              <a:t>Bare metal – link to library that implement code</a:t>
            </a:r>
          </a:p>
          <a:p>
            <a:pPr marL="1257300" lvl="2" indent="-342900">
              <a:lnSpc>
                <a:spcPct val="90000"/>
              </a:lnSpc>
              <a:buFont typeface="Arial" panose="020B0604020202020204" pitchFamily="34" charset="0"/>
              <a:buChar char="•"/>
              <a:defRPr/>
            </a:pPr>
            <a:r>
              <a:rPr lang="en-US" sz="1600" dirty="0"/>
              <a:t>On </a:t>
            </a:r>
            <a:r>
              <a:rPr lang="en-US" sz="1600" dirty="0" err="1"/>
              <a:t>VM</a:t>
            </a:r>
            <a:r>
              <a:rPr lang="en-US" sz="1600" dirty="0"/>
              <a:t> – link to </a:t>
            </a:r>
            <a:r>
              <a:rPr lang="en-US" sz="1600" dirty="0" err="1"/>
              <a:t>VM</a:t>
            </a:r>
            <a:r>
              <a:rPr lang="en-US" sz="1600" dirty="0"/>
              <a:t> specific library</a:t>
            </a:r>
          </a:p>
        </p:txBody>
      </p:sp>
    </p:spTree>
    <p:extLst>
      <p:ext uri="{BB962C8B-B14F-4D97-AF65-F5344CB8AC3E}">
        <p14:creationId xmlns:p14="http://schemas.microsoft.com/office/powerpoint/2010/main" val="418697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noFill/>
        </p:spPr>
        <p:txBody>
          <a:bodyPr/>
          <a:lstStyle/>
          <a:p>
            <a:pPr eaLnBrk="1" hangingPunct="1"/>
            <a:r>
              <a:rPr lang="en-US" dirty="0"/>
              <a:t>Virtualization Solutions</a:t>
            </a:r>
          </a:p>
        </p:txBody>
      </p:sp>
      <p:sp>
        <p:nvSpPr>
          <p:cNvPr id="25605" name="Rectangle 3"/>
          <p:cNvSpPr>
            <a:spLocks noGrp="1" noChangeArrowheads="1"/>
          </p:cNvSpPr>
          <p:nvPr>
            <p:ph idx="1"/>
          </p:nvPr>
        </p:nvSpPr>
        <p:spPr/>
        <p:txBody>
          <a:bodyPr/>
          <a:lstStyle/>
          <a:p>
            <a:pPr eaLnBrk="1" hangingPunct="1"/>
            <a:r>
              <a:rPr lang="en-US" dirty="0"/>
              <a:t>Microsoft – Virtual PC, Hyper-V</a:t>
            </a:r>
          </a:p>
          <a:p>
            <a:pPr eaLnBrk="1" hangingPunct="1"/>
            <a:r>
              <a:rPr lang="en-US" dirty="0" err="1"/>
              <a:t>QEMU</a:t>
            </a:r>
            <a:r>
              <a:rPr lang="en-US" dirty="0"/>
              <a:t> – Processor Emulation &amp; </a:t>
            </a:r>
            <a:r>
              <a:rPr lang="en-US" dirty="0" err="1"/>
              <a:t>VM</a:t>
            </a:r>
            <a:endParaRPr lang="en-US" dirty="0"/>
          </a:p>
          <a:p>
            <a:pPr eaLnBrk="1" hangingPunct="1"/>
            <a:r>
              <a:rPr lang="en-US" dirty="0"/>
              <a:t>Sun Microsystems – </a:t>
            </a:r>
            <a:r>
              <a:rPr lang="en-US" dirty="0" err="1"/>
              <a:t>xVM</a:t>
            </a:r>
            <a:r>
              <a:rPr lang="en-US" dirty="0"/>
              <a:t>, </a:t>
            </a:r>
            <a:r>
              <a:rPr lang="en-US" dirty="0" err="1"/>
              <a:t>VirtualBox</a:t>
            </a:r>
            <a:endParaRPr lang="en-US" dirty="0"/>
          </a:p>
          <a:p>
            <a:pPr eaLnBrk="1" hangingPunct="1"/>
            <a:r>
              <a:rPr lang="en-US" dirty="0"/>
              <a:t>VMware – </a:t>
            </a:r>
            <a:r>
              <a:rPr lang="en-US" dirty="0" err="1"/>
              <a:t>ESX</a:t>
            </a:r>
            <a:r>
              <a:rPr lang="en-US" dirty="0"/>
              <a:t> Server, Workstation, Fusion, Player, Server, </a:t>
            </a:r>
            <a:r>
              <a:rPr lang="en-US" dirty="0" err="1"/>
              <a:t>vSphere</a:t>
            </a:r>
            <a:endParaRPr lang="en-US" dirty="0"/>
          </a:p>
          <a:p>
            <a:pPr eaLnBrk="1" hangingPunct="1"/>
            <a:r>
              <a:rPr lang="en-US" dirty="0" err="1"/>
              <a:t>Xen</a:t>
            </a:r>
            <a:r>
              <a:rPr lang="en-US" dirty="0"/>
              <a:t> – </a:t>
            </a:r>
            <a:r>
              <a:rPr lang="en-US" dirty="0" err="1"/>
              <a:t>Xen</a:t>
            </a:r>
            <a:endParaRPr lang="en-US" dirty="0"/>
          </a:p>
          <a:p>
            <a:pPr eaLnBrk="1" hangingPunct="1"/>
            <a:r>
              <a:rPr lang="en-US" dirty="0" err="1"/>
              <a:t>VirtualIron</a:t>
            </a:r>
            <a:endParaRPr lang="en-US" dirty="0"/>
          </a:p>
          <a:p>
            <a:pPr eaLnBrk="1" hangingPunct="1"/>
            <a:endParaRPr lang="en-US" dirty="0"/>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D55B549E-F58A-44A3-8311-2AB5D2E53B54}" type="slidenum">
              <a:rPr lang="en-US" smtClean="0">
                <a:effectLst>
                  <a:outerShdw blurRad="38100" dist="38100" dir="2700000" algn="tl">
                    <a:srgbClr val="C0C0C0"/>
                  </a:outerShdw>
                </a:effectLst>
              </a:rPr>
              <a:pPr eaLnBrk="1" hangingPunct="1">
                <a:defRPr/>
              </a:pPr>
              <a:t>23</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85519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Memory Virtualization #1</a:t>
            </a:r>
          </a:p>
        </p:txBody>
      </p:sp>
      <p:sp>
        <p:nvSpPr>
          <p:cNvPr id="28675" name="Content Placeholder 2"/>
          <p:cNvSpPr>
            <a:spLocks noGrp="1"/>
          </p:cNvSpPr>
          <p:nvPr>
            <p:ph idx="1"/>
          </p:nvPr>
        </p:nvSpPr>
        <p:spPr/>
        <p:txBody>
          <a:bodyPr>
            <a:normAutofit fontScale="77500" lnSpcReduction="20000"/>
          </a:bodyPr>
          <a:lstStyle/>
          <a:p>
            <a:r>
              <a:rPr lang="en-US" sz="3600" dirty="0"/>
              <a:t>In a traditional system there are typically 2 address spaces – the virtual address space  (VAS) and the physical address space (PAS). The OS and user processes run in the VAS. </a:t>
            </a:r>
          </a:p>
          <a:p>
            <a:r>
              <a:rPr lang="en-US" sz="3600" dirty="0"/>
              <a:t>The OS manages the mapping from VAS to PAS through the use of the Virtual Memory Manager and the Memory Management Unit (</a:t>
            </a:r>
            <a:r>
              <a:rPr lang="en-US" sz="3600" dirty="0" err="1"/>
              <a:t>MMU</a:t>
            </a:r>
            <a:r>
              <a:rPr lang="en-US" sz="3600" dirty="0"/>
              <a:t>) provided in the processor.  </a:t>
            </a:r>
          </a:p>
          <a:p>
            <a:r>
              <a:rPr lang="en-US" sz="3600" dirty="0"/>
              <a:t>The OS maintains a page table that maps each page in the current VAS to a page in the PAS. </a:t>
            </a:r>
          </a:p>
          <a:p>
            <a:r>
              <a:rPr lang="en-US" sz="3600" dirty="0"/>
              <a:t>Typically the OS will maintain one page table per user level process.</a:t>
            </a:r>
          </a:p>
        </p:txBody>
      </p:sp>
      <p:sp>
        <p:nvSpPr>
          <p:cNvPr id="5" name="Slide Number Placeholder 4"/>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8BA120B-65E9-4DC8-BA2D-0E7EB86F4A48}" type="slidenum">
              <a:rPr lang="en-US" smtClean="0">
                <a:effectLst>
                  <a:outerShdw blurRad="38100" dist="38100" dir="2700000" algn="tl">
                    <a:srgbClr val="C0C0C0"/>
                  </a:outerShdw>
                </a:effectLst>
              </a:rPr>
              <a:pPr eaLnBrk="1" hangingPunct="1">
                <a:defRPr/>
              </a:pPr>
              <a:t>24</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04846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Memory Virtualization #2</a:t>
            </a:r>
          </a:p>
        </p:txBody>
      </p:sp>
      <p:sp>
        <p:nvSpPr>
          <p:cNvPr id="28675" name="Content Placeholder 2"/>
          <p:cNvSpPr>
            <a:spLocks noGrp="1"/>
          </p:cNvSpPr>
          <p:nvPr>
            <p:ph idx="1"/>
          </p:nvPr>
        </p:nvSpPr>
        <p:spPr/>
        <p:txBody>
          <a:bodyPr>
            <a:normAutofit fontScale="55000" lnSpcReduction="20000"/>
          </a:bodyPr>
          <a:lstStyle/>
          <a:p>
            <a:r>
              <a:rPr lang="en-GB" sz="3600" dirty="0"/>
              <a:t>The Virtual memory manager is responsible for allocating physical pages and mapping them to virtual addresses. If a machine has </a:t>
            </a:r>
            <a:r>
              <a:rPr lang="en-GB" sz="3600" dirty="0" err="1"/>
              <a:t>4GB</a:t>
            </a:r>
            <a:r>
              <a:rPr lang="en-GB" sz="3600" dirty="0"/>
              <a:t> of RAM, the OS will know that it can allocate a million or so </a:t>
            </a:r>
            <a:r>
              <a:rPr lang="en-GB" sz="3600" dirty="0" err="1"/>
              <a:t>4kB</a:t>
            </a:r>
            <a:r>
              <a:rPr lang="en-GB" sz="3600" dirty="0"/>
              <a:t> pages starting at offset 0. If you want to run more than one OS on the same hardware,  a hypervisor will have to provide each of the guest </a:t>
            </a:r>
            <a:r>
              <a:rPr lang="en-GB" sz="3600" dirty="0" err="1"/>
              <a:t>OSs</a:t>
            </a:r>
            <a:r>
              <a:rPr lang="en-GB" sz="3600" dirty="0"/>
              <a:t> with the illusion of a more or less contiguous block of physical memory starting at address 0, because that’s what all </a:t>
            </a:r>
            <a:r>
              <a:rPr lang="en-GB" sz="3600" dirty="0" err="1"/>
              <a:t>OSs</a:t>
            </a:r>
            <a:r>
              <a:rPr lang="en-GB" sz="3600" dirty="0"/>
              <a:t> expect.</a:t>
            </a:r>
          </a:p>
          <a:p>
            <a:r>
              <a:rPr lang="en-GB" sz="3600" dirty="0"/>
              <a:t>The simplest way to do that is to introduce one more level of virtualization — one more level of mapping between what the guest OS considers a physical address (it’s called </a:t>
            </a:r>
            <a:r>
              <a:rPr lang="en-GB" sz="3600" i="1" dirty="0"/>
              <a:t>guest physical</a:t>
            </a:r>
            <a:r>
              <a:rPr lang="en-GB" sz="3600" dirty="0"/>
              <a:t> address) and the actual physical address (which is called </a:t>
            </a:r>
            <a:r>
              <a:rPr lang="en-GB" sz="3600" i="1" dirty="0"/>
              <a:t>host </a:t>
            </a:r>
            <a:r>
              <a:rPr lang="en-GB" sz="3600" i="1" dirty="0" err="1"/>
              <a:t>physical</a:t>
            </a:r>
            <a:r>
              <a:rPr lang="en-GB" sz="3600" dirty="0" err="1"/>
              <a:t>address</a:t>
            </a:r>
            <a:r>
              <a:rPr lang="en-GB" sz="3600" dirty="0"/>
              <a:t>). In other words, a virtual address is first translated to the guest physical address, and then to the host physical address — the latter translation controlled by the hypervisor.</a:t>
            </a:r>
          </a:p>
        </p:txBody>
      </p:sp>
      <p:sp>
        <p:nvSpPr>
          <p:cNvPr id="5" name="Slide Number Placeholder 4"/>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8BA120B-65E9-4DC8-BA2D-0E7EB86F4A48}" type="slidenum">
              <a:rPr lang="en-US" smtClean="0">
                <a:effectLst>
                  <a:outerShdw blurRad="38100" dist="38100" dir="2700000" algn="tl">
                    <a:srgbClr val="C0C0C0"/>
                  </a:outerShdw>
                </a:effectLst>
              </a:rPr>
              <a:pPr eaLnBrk="1" hangingPunct="1">
                <a:defRPr/>
              </a:pPr>
              <a:t>25</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16791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noFill/>
        </p:spPr>
        <p:txBody>
          <a:bodyPr/>
          <a:lstStyle/>
          <a:p>
            <a:pPr eaLnBrk="1" hangingPunct="1"/>
            <a:r>
              <a:rPr lang="en-US" dirty="0"/>
              <a:t>I/O Virtualization</a:t>
            </a:r>
          </a:p>
        </p:txBody>
      </p:sp>
      <p:sp>
        <p:nvSpPr>
          <p:cNvPr id="29701" name="Rectangle 3"/>
          <p:cNvSpPr>
            <a:spLocks noGrp="1" noChangeArrowheads="1"/>
          </p:cNvSpPr>
          <p:nvPr>
            <p:ph idx="1"/>
          </p:nvPr>
        </p:nvSpPr>
        <p:spPr/>
        <p:txBody>
          <a:bodyPr>
            <a:normAutofit fontScale="85000" lnSpcReduction="20000"/>
          </a:bodyPr>
          <a:lstStyle/>
          <a:p>
            <a:r>
              <a:rPr lang="en-GB" sz="3600" dirty="0"/>
              <a:t>I/O virtualization allows I/O components to be separated, consolidated, and virtualized away from the physical confines of the server. </a:t>
            </a:r>
          </a:p>
          <a:p>
            <a:r>
              <a:rPr lang="en-GB" sz="3600" dirty="0"/>
              <a:t>I/O components and peripheral devices are shared across many </a:t>
            </a:r>
            <a:r>
              <a:rPr lang="en-GB" sz="3600" dirty="0" err="1"/>
              <a:t>VMs</a:t>
            </a:r>
            <a:r>
              <a:rPr lang="en-GB" sz="3600" dirty="0"/>
              <a:t> and servers, for better utilization</a:t>
            </a:r>
          </a:p>
          <a:p>
            <a:r>
              <a:rPr lang="en-GB" sz="3600" dirty="0"/>
              <a:t>It significantly reduce the number of I/O devices compared to a non-virtualized system.</a:t>
            </a:r>
          </a:p>
          <a:p>
            <a:r>
              <a:rPr lang="en-US" sz="3600" dirty="0"/>
              <a:t>Each guest OS holds its own I/O partition.</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99AC0DA7-8DBB-4105-8195-D24CFABFC21D}" type="slidenum">
              <a:rPr lang="en-US" smtClean="0">
                <a:effectLst>
                  <a:outerShdw blurRad="38100" dist="38100" dir="2700000" algn="tl">
                    <a:srgbClr val="C0C0C0"/>
                  </a:outerShdw>
                </a:effectLst>
              </a:rPr>
              <a:pPr eaLnBrk="1" hangingPunct="1">
                <a:defRPr/>
              </a:pPr>
              <a:t>26</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073090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noFill/>
        </p:spPr>
        <p:txBody>
          <a:bodyPr/>
          <a:lstStyle/>
          <a:p>
            <a:pPr eaLnBrk="1" hangingPunct="1"/>
            <a:r>
              <a:rPr lang="en-US" dirty="0"/>
              <a:t>Virtual Machines on Multi-core CPUs</a:t>
            </a:r>
          </a:p>
        </p:txBody>
      </p:sp>
      <p:sp>
        <p:nvSpPr>
          <p:cNvPr id="30725" name="Rectangle 3"/>
          <p:cNvSpPr>
            <a:spLocks noGrp="1" noChangeArrowheads="1"/>
          </p:cNvSpPr>
          <p:nvPr>
            <p:ph idx="1"/>
          </p:nvPr>
        </p:nvSpPr>
        <p:spPr>
          <a:xfrm>
            <a:off x="838202" y="1727652"/>
            <a:ext cx="4285128" cy="4220665"/>
          </a:xfrm>
        </p:spPr>
        <p:txBody>
          <a:bodyPr>
            <a:normAutofit/>
          </a:bodyPr>
          <a:lstStyle/>
          <a:p>
            <a:pPr eaLnBrk="1" hangingPunct="1"/>
            <a:r>
              <a:rPr lang="en-US" dirty="0"/>
              <a:t>Each core can be configured for multiple virtual machines.  </a:t>
            </a:r>
          </a:p>
          <a:p>
            <a:pPr lvl="1" eaLnBrk="1" hangingPunct="1"/>
            <a:r>
              <a:rPr lang="en-US" dirty="0"/>
              <a:t>A Quad-core CPU could be configured as a 32 node multi-computer</a:t>
            </a:r>
          </a:p>
          <a:p>
            <a:pPr lvl="1" eaLnBrk="1" hangingPunct="1"/>
            <a:r>
              <a:rPr lang="en-US" dirty="0"/>
              <a:t>Limiting factor is often memory. Each guest OS has its own requirements (512 MB?)</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1E17F3CD-FA55-4E96-BC99-BD61E8BADDD0}" type="slidenum">
              <a:rPr lang="en-US" smtClean="0">
                <a:effectLst>
                  <a:outerShdw blurRad="38100" dist="38100" dir="2700000" algn="tl">
                    <a:srgbClr val="C0C0C0"/>
                  </a:outerShdw>
                </a:effectLst>
              </a:rPr>
              <a:pPr eaLnBrk="1" hangingPunct="1">
                <a:defRPr/>
              </a:pPr>
              <a:t>27</a:t>
            </a:fld>
            <a:endParaRPr lang="en-US">
              <a:effectLst>
                <a:outerShdw blurRad="38100" dist="38100" dir="2700000" algn="tl">
                  <a:srgbClr val="C0C0C0"/>
                </a:outerShdw>
              </a:effectLst>
            </a:endParaRPr>
          </a:p>
        </p:txBody>
      </p:sp>
      <p:pic>
        <p:nvPicPr>
          <p:cNvPr id="2050" name="Picture 2" descr="http://rtcmagazine.com/files/images/527/101436-328_rtc0912si_oklabs1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474367"/>
            <a:ext cx="1890782" cy="2266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2.gstatic.com/images?q=tbn:ANd9GcT2NBlkbg1v_Reuqu1CHNKgmwHdNyeEdL4a13mdWPcJWHQjbT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088" y="3986894"/>
            <a:ext cx="5241053" cy="2369458"/>
          </a:xfrm>
          <a:prstGeom prst="rect">
            <a:avLst/>
          </a:prstGeom>
          <a:noFill/>
          <a:extLst>
            <a:ext uri="{909E8E84-426E-40DD-AFC4-6F175D3DCCD1}">
              <a14:hiddenFill xmlns:a14="http://schemas.microsoft.com/office/drawing/2010/main">
                <a:solidFill>
                  <a:srgbClr val="FFFFFF"/>
                </a:solidFill>
              </a14:hiddenFill>
            </a:ext>
          </a:extLst>
        </p:spPr>
      </p:pic>
      <p:sp>
        <p:nvSpPr>
          <p:cNvPr id="3" name="Bent Arrow 2"/>
          <p:cNvSpPr/>
          <p:nvPr/>
        </p:nvSpPr>
        <p:spPr>
          <a:xfrm rot="5400000">
            <a:off x="8229600" y="2209686"/>
            <a:ext cx="1059543" cy="107405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49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solidFill>
                  <a:schemeClr val="bg2">
                    <a:lumMod val="50000"/>
                  </a:schemeClr>
                </a:solidFill>
                <a:latin typeface="Arial Rounded MT Bold" panose="020F0704030504030204" pitchFamily="34" charset="0"/>
              </a:rPr>
              <a:t>VM</a:t>
            </a:r>
            <a:r>
              <a:rPr lang="en-GB" b="0" dirty="0">
                <a:solidFill>
                  <a:schemeClr val="tx2">
                    <a:lumMod val="60000"/>
                    <a:lumOff val="40000"/>
                  </a:schemeClr>
                </a:solidFill>
                <a:latin typeface="Arial Rounded MT Bold" panose="020F0704030504030204" pitchFamily="34" charset="0"/>
              </a:rPr>
              <a:t>WARE</a:t>
            </a:r>
          </a:p>
        </p:txBody>
      </p:sp>
      <p:sp>
        <p:nvSpPr>
          <p:cNvPr id="3" name="Text Placeholder 2"/>
          <p:cNvSpPr>
            <a:spLocks noGrp="1"/>
          </p:cNvSpPr>
          <p:nvPr>
            <p:ph type="body" idx="1"/>
          </p:nvPr>
        </p:nvSpPr>
        <p:spPr/>
        <p:txBody>
          <a:bodyPr/>
          <a:lstStyle/>
          <a:p>
            <a:endParaRPr lang="en-GB"/>
          </a:p>
        </p:txBody>
      </p:sp>
      <p:pic>
        <p:nvPicPr>
          <p:cNvPr id="4098" name="Picture 2" descr="http://b2ni443367y3wt3t91svwsbbky.wpengine.netdna-cdn.com/wp-content/uploads/sites/11/2012/06/vmware_workstation_wallpap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523" y="4444553"/>
            <a:ext cx="3421289" cy="19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39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VmWare</a:t>
            </a:r>
            <a:r>
              <a:rPr lang="en-GB" dirty="0"/>
              <a:t> Solutions</a:t>
            </a:r>
          </a:p>
        </p:txBody>
      </p:sp>
      <p:pic>
        <p:nvPicPr>
          <p:cNvPr id="5" name="Content Placeholder 4"/>
          <p:cNvPicPr>
            <a:picLocks noGrp="1" noChangeAspect="1"/>
          </p:cNvPicPr>
          <p:nvPr>
            <p:ph idx="1"/>
          </p:nvPr>
        </p:nvPicPr>
        <p:blipFill>
          <a:blip r:embed="rId2"/>
          <a:stretch>
            <a:fillRect/>
          </a:stretch>
        </p:blipFill>
        <p:spPr>
          <a:xfrm>
            <a:off x="2198367" y="1727200"/>
            <a:ext cx="6376041" cy="4221163"/>
          </a:xfrm>
          <a:prstGeom prst="rect">
            <a:avLst/>
          </a:prstGeom>
        </p:spPr>
      </p:pic>
    </p:spTree>
    <p:extLst>
      <p:ext uri="{BB962C8B-B14F-4D97-AF65-F5344CB8AC3E}">
        <p14:creationId xmlns:p14="http://schemas.microsoft.com/office/powerpoint/2010/main" val="164300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noFill/>
        </p:spPr>
        <p:txBody>
          <a:bodyPr/>
          <a:lstStyle/>
          <a:p>
            <a:pPr eaLnBrk="1" hangingPunct="1"/>
            <a:r>
              <a:rPr lang="en-US"/>
              <a:t>What is Virtualization?</a:t>
            </a:r>
          </a:p>
        </p:txBody>
      </p:sp>
      <p:sp>
        <p:nvSpPr>
          <p:cNvPr id="6149" name="Rectangle 3"/>
          <p:cNvSpPr>
            <a:spLocks noGrp="1" noChangeArrowheads="1"/>
          </p:cNvSpPr>
          <p:nvPr>
            <p:ph idx="1"/>
          </p:nvPr>
        </p:nvSpPr>
        <p:spPr/>
        <p:txBody>
          <a:bodyPr/>
          <a:lstStyle/>
          <a:p>
            <a:r>
              <a:rPr lang="en-US" dirty="0"/>
              <a:t>Is technology that emulates a hardware platform and allows multiple instances of an OS (or Oss) to use that platform, as though they have full and exclusive access to the underlying hardware</a:t>
            </a:r>
          </a:p>
          <a:p>
            <a:pPr eaLnBrk="1" hangingPunct="1">
              <a:buFontTx/>
              <a:buNone/>
            </a:pPr>
            <a:endParaRPr lang="en-US" dirty="0"/>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734E3017-D7C4-4D6A-9848-85A51842A81F}" type="slidenum">
              <a:rPr lang="en-US" smtClean="0">
                <a:effectLst>
                  <a:outerShdw blurRad="38100" dist="38100" dir="2700000" algn="tl">
                    <a:srgbClr val="C0C0C0"/>
                  </a:outerShdw>
                </a:effectLst>
              </a:rPr>
              <a:pPr eaLnBrk="1" hangingPunct="1">
                <a:defRPr/>
              </a:pPr>
              <a:t>3</a:t>
            </a:fld>
            <a:endParaRPr lang="en-US">
              <a:effectLst>
                <a:outerShdw blurRad="38100" dist="38100" dir="2700000" algn="tl">
                  <a:srgbClr val="C0C0C0"/>
                </a:outerShdw>
              </a:effectLst>
            </a:endParaRPr>
          </a:p>
        </p:txBody>
      </p:sp>
      <p:pic>
        <p:nvPicPr>
          <p:cNvPr id="6" name="Picture 5"/>
          <p:cNvPicPr/>
          <p:nvPr/>
        </p:nvPicPr>
        <p:blipFill>
          <a:blip r:embed="rId2" cstate="print"/>
          <a:srcRect/>
          <a:stretch>
            <a:fillRect/>
          </a:stretch>
        </p:blipFill>
        <p:spPr bwMode="auto">
          <a:xfrm>
            <a:off x="3496234" y="3200400"/>
            <a:ext cx="5069541" cy="3323441"/>
          </a:xfrm>
          <a:prstGeom prst="rect">
            <a:avLst/>
          </a:prstGeom>
          <a:noFill/>
          <a:ln w="9525">
            <a:noFill/>
            <a:miter lim="800000"/>
            <a:headEnd/>
            <a:tailEnd/>
          </a:ln>
        </p:spPr>
      </p:pic>
      <p:sp>
        <p:nvSpPr>
          <p:cNvPr id="7" name="TextBox 6"/>
          <p:cNvSpPr txBox="1"/>
          <p:nvPr/>
        </p:nvSpPr>
        <p:spPr>
          <a:xfrm>
            <a:off x="3814481" y="3339353"/>
            <a:ext cx="914400" cy="1138773"/>
          </a:xfrm>
          <a:prstGeom prst="rect">
            <a:avLst/>
          </a:prstGeom>
          <a:noFill/>
        </p:spPr>
        <p:txBody>
          <a:bodyPr wrap="square" rtlCol="0">
            <a:spAutoFit/>
          </a:bodyPr>
          <a:lstStyle/>
          <a:p>
            <a:r>
              <a:rPr lang="en-GB" sz="1600" dirty="0"/>
              <a:t>Proc 1</a:t>
            </a:r>
          </a:p>
          <a:p>
            <a:r>
              <a:rPr lang="en-GB" sz="1600" dirty="0"/>
              <a:t>Proc 2</a:t>
            </a:r>
          </a:p>
          <a:p>
            <a:r>
              <a:rPr lang="en-GB" sz="1600" dirty="0"/>
              <a:t>Proc 3</a:t>
            </a:r>
          </a:p>
          <a:p>
            <a:endParaRPr lang="en-GB" dirty="0"/>
          </a:p>
        </p:txBody>
      </p:sp>
      <p:sp>
        <p:nvSpPr>
          <p:cNvPr id="3" name="Rectangle 2"/>
          <p:cNvSpPr/>
          <p:nvPr/>
        </p:nvSpPr>
        <p:spPr>
          <a:xfrm>
            <a:off x="6259149" y="3939064"/>
            <a:ext cx="748923" cy="307777"/>
          </a:xfrm>
          <a:prstGeom prst="rect">
            <a:avLst/>
          </a:prstGeom>
        </p:spPr>
        <p:txBody>
          <a:bodyPr wrap="none">
            <a:spAutoFit/>
          </a:bodyPr>
          <a:lstStyle/>
          <a:p>
            <a:r>
              <a:rPr lang="en-GB" sz="1400" dirty="0"/>
              <a:t>Proc 1</a:t>
            </a:r>
          </a:p>
        </p:txBody>
      </p:sp>
      <p:sp>
        <p:nvSpPr>
          <p:cNvPr id="4" name="Rectangle 3"/>
          <p:cNvSpPr/>
          <p:nvPr/>
        </p:nvSpPr>
        <p:spPr>
          <a:xfrm>
            <a:off x="6950590" y="4092952"/>
            <a:ext cx="748923" cy="307777"/>
          </a:xfrm>
          <a:prstGeom prst="rect">
            <a:avLst/>
          </a:prstGeom>
        </p:spPr>
        <p:txBody>
          <a:bodyPr wrap="none">
            <a:spAutoFit/>
          </a:bodyPr>
          <a:lstStyle/>
          <a:p>
            <a:r>
              <a:rPr lang="en-GB" sz="1400" dirty="0"/>
              <a:t>Proc 2</a:t>
            </a:r>
          </a:p>
        </p:txBody>
      </p:sp>
      <p:sp>
        <p:nvSpPr>
          <p:cNvPr id="8" name="Rectangle 7"/>
          <p:cNvSpPr/>
          <p:nvPr/>
        </p:nvSpPr>
        <p:spPr>
          <a:xfrm>
            <a:off x="7634814" y="3758152"/>
            <a:ext cx="748923" cy="307777"/>
          </a:xfrm>
          <a:prstGeom prst="rect">
            <a:avLst/>
          </a:prstGeom>
        </p:spPr>
        <p:txBody>
          <a:bodyPr wrap="none">
            <a:spAutoFit/>
          </a:bodyPr>
          <a:lstStyle/>
          <a:p>
            <a:r>
              <a:rPr lang="en-GB" sz="1400" dirty="0"/>
              <a:t>Proc 3</a:t>
            </a:r>
          </a:p>
        </p:txBody>
      </p:sp>
    </p:spTree>
    <p:extLst>
      <p:ext uri="{BB962C8B-B14F-4D97-AF65-F5344CB8AC3E}">
        <p14:creationId xmlns:p14="http://schemas.microsoft.com/office/powerpoint/2010/main" val="4142231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Privileged Instructions</a:t>
            </a:r>
          </a:p>
        </p:txBody>
      </p:sp>
      <p:sp>
        <p:nvSpPr>
          <p:cNvPr id="3" name="Content Placeholder 2"/>
          <p:cNvSpPr>
            <a:spLocks noGrp="1"/>
          </p:cNvSpPr>
          <p:nvPr>
            <p:ph idx="1"/>
          </p:nvPr>
        </p:nvSpPr>
        <p:spPr>
          <a:xfrm>
            <a:off x="838201" y="1727652"/>
            <a:ext cx="6167717" cy="4220665"/>
          </a:xfrm>
        </p:spPr>
        <p:txBody>
          <a:bodyPr>
            <a:normAutofit/>
          </a:bodyPr>
          <a:lstStyle/>
          <a:p>
            <a:r>
              <a:rPr lang="en-GB" dirty="0"/>
              <a:t>In traditional systems OS runs in privileged mode</a:t>
            </a:r>
          </a:p>
          <a:p>
            <a:pPr lvl="1"/>
            <a:r>
              <a:rPr lang="en-GB" dirty="0"/>
              <a:t>OS “owns” the hardware</a:t>
            </a:r>
          </a:p>
          <a:p>
            <a:pPr lvl="1"/>
            <a:r>
              <a:rPr lang="en-GB" dirty="0"/>
              <a:t>Application code has less privilege</a:t>
            </a:r>
          </a:p>
          <a:p>
            <a:r>
              <a:rPr lang="en-GB" dirty="0" err="1"/>
              <a:t>VMM</a:t>
            </a:r>
            <a:r>
              <a:rPr lang="en-GB" dirty="0"/>
              <a:t> needs highest privilege level for isolation and performance</a:t>
            </a:r>
          </a:p>
          <a:p>
            <a:r>
              <a:rPr lang="en-GB" dirty="0"/>
              <a:t>Traditional </a:t>
            </a:r>
            <a:r>
              <a:rPr lang="en-GB" dirty="0" err="1"/>
              <a:t>VMM</a:t>
            </a:r>
            <a:r>
              <a:rPr lang="en-GB" dirty="0"/>
              <a:t> relies on “ring compression” or “de-privileging”</a:t>
            </a:r>
          </a:p>
          <a:p>
            <a:r>
              <a:rPr lang="en-GB" dirty="0"/>
              <a:t>Run privileged guest OS code at user-level</a:t>
            </a:r>
          </a:p>
          <a:p>
            <a:r>
              <a:rPr lang="en-GB" dirty="0"/>
              <a:t>Privileged instructions trap, and emulated by </a:t>
            </a:r>
            <a:r>
              <a:rPr lang="en-GB" dirty="0" err="1"/>
              <a:t>VMM</a:t>
            </a:r>
            <a:endParaRPr lang="en-GB" dirty="0"/>
          </a:p>
        </p:txBody>
      </p:sp>
      <p:pic>
        <p:nvPicPr>
          <p:cNvPr id="5" name="Picture 4"/>
          <p:cNvPicPr>
            <a:picLocks noChangeAspect="1"/>
          </p:cNvPicPr>
          <p:nvPr/>
        </p:nvPicPr>
        <p:blipFill>
          <a:blip r:embed="rId2"/>
          <a:stretch>
            <a:fillRect/>
          </a:stretch>
        </p:blipFill>
        <p:spPr>
          <a:xfrm>
            <a:off x="7596912" y="1843875"/>
            <a:ext cx="2337312" cy="3633094"/>
          </a:xfrm>
          <a:prstGeom prst="rect">
            <a:avLst/>
          </a:prstGeom>
        </p:spPr>
      </p:pic>
    </p:spTree>
    <p:extLst>
      <p:ext uri="{BB962C8B-B14F-4D97-AF65-F5344CB8AC3E}">
        <p14:creationId xmlns:p14="http://schemas.microsoft.com/office/powerpoint/2010/main" val="96071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Vmware</a:t>
            </a:r>
            <a:r>
              <a:rPr lang="en-GB" dirty="0"/>
              <a:t> and hardware support</a:t>
            </a:r>
          </a:p>
        </p:txBody>
      </p:sp>
      <p:sp>
        <p:nvSpPr>
          <p:cNvPr id="3" name="Content Placeholder 2"/>
          <p:cNvSpPr>
            <a:spLocks noGrp="1"/>
          </p:cNvSpPr>
          <p:nvPr>
            <p:ph idx="1"/>
          </p:nvPr>
        </p:nvSpPr>
        <p:spPr>
          <a:xfrm>
            <a:off x="838200" y="1825625"/>
            <a:ext cx="4782671" cy="4351338"/>
          </a:xfrm>
        </p:spPr>
        <p:txBody>
          <a:bodyPr>
            <a:normAutofit/>
          </a:bodyPr>
          <a:lstStyle/>
          <a:p>
            <a:r>
              <a:rPr lang="en-GB" dirty="0"/>
              <a:t>Key feature is new CPU execution mode (root mode)</a:t>
            </a:r>
          </a:p>
          <a:p>
            <a:r>
              <a:rPr lang="en-GB" dirty="0" err="1"/>
              <a:t>VMM</a:t>
            </a:r>
            <a:r>
              <a:rPr lang="en-GB" dirty="0"/>
              <a:t> executes in root mode</a:t>
            </a:r>
          </a:p>
          <a:p>
            <a:r>
              <a:rPr lang="en-GB" dirty="0"/>
              <a:t>Allows </a:t>
            </a:r>
            <a:r>
              <a:rPr lang="en-GB" dirty="0" err="1"/>
              <a:t>x86</a:t>
            </a:r>
            <a:r>
              <a:rPr lang="en-GB" dirty="0"/>
              <a:t> virtualization without binary translation or </a:t>
            </a:r>
            <a:r>
              <a:rPr lang="en-GB" dirty="0" err="1"/>
              <a:t>paravirtualization</a:t>
            </a:r>
            <a:endParaRPr lang="en-GB" dirty="0"/>
          </a:p>
          <a:p>
            <a:r>
              <a:rPr lang="en-GB" dirty="0"/>
              <a:t>Guest state stored in Virtual Machine Control Structures (VT-x) or Virtual Machine Control Block (Pacifica)</a:t>
            </a:r>
          </a:p>
        </p:txBody>
      </p:sp>
      <p:pic>
        <p:nvPicPr>
          <p:cNvPr id="4" name="Picture 3"/>
          <p:cNvPicPr>
            <a:picLocks noChangeAspect="1"/>
          </p:cNvPicPr>
          <p:nvPr/>
        </p:nvPicPr>
        <p:blipFill>
          <a:blip r:embed="rId2"/>
          <a:stretch>
            <a:fillRect/>
          </a:stretch>
        </p:blipFill>
        <p:spPr>
          <a:xfrm>
            <a:off x="5615278" y="2025921"/>
            <a:ext cx="4318946" cy="3429844"/>
          </a:xfrm>
          <a:prstGeom prst="rect">
            <a:avLst/>
          </a:prstGeom>
        </p:spPr>
      </p:pic>
    </p:spTree>
    <p:extLst>
      <p:ext uri="{BB962C8B-B14F-4D97-AF65-F5344CB8AC3E}">
        <p14:creationId xmlns:p14="http://schemas.microsoft.com/office/powerpoint/2010/main" val="18049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VMware </a:t>
            </a:r>
            <a:r>
              <a:rPr lang="en-GB" b="0" dirty="0" err="1"/>
              <a:t>ESXi</a:t>
            </a:r>
            <a:r>
              <a:rPr lang="en-GB" b="0" dirty="0"/>
              <a:t> V-Sphere</a:t>
            </a:r>
            <a:endParaRPr lang="en-GB" dirty="0"/>
          </a:p>
        </p:txBody>
      </p:sp>
      <p:sp>
        <p:nvSpPr>
          <p:cNvPr id="3" name="Content Placeholder 2"/>
          <p:cNvSpPr>
            <a:spLocks noGrp="1"/>
          </p:cNvSpPr>
          <p:nvPr>
            <p:ph idx="1"/>
          </p:nvPr>
        </p:nvSpPr>
        <p:spPr/>
        <p:txBody>
          <a:bodyPr>
            <a:normAutofit/>
          </a:bodyPr>
          <a:lstStyle/>
          <a:p>
            <a:r>
              <a:rPr lang="en-GB" dirty="0">
                <a:solidFill>
                  <a:srgbClr val="C00000"/>
                </a:solidFill>
              </a:rPr>
              <a:t>Bare-metal architecture. </a:t>
            </a:r>
            <a:r>
              <a:rPr lang="en-GB" dirty="0"/>
              <a:t>VMware </a:t>
            </a:r>
            <a:r>
              <a:rPr lang="en-GB" dirty="0" err="1"/>
              <a:t>ESXi</a:t>
            </a:r>
            <a:r>
              <a:rPr lang="en-GB" dirty="0"/>
              <a:t> inserts a robust virtualization layer directly on the server hardware for near-native virtual machine performance, reliability and scalability</a:t>
            </a:r>
          </a:p>
          <a:p>
            <a:r>
              <a:rPr lang="en-GB" dirty="0">
                <a:solidFill>
                  <a:srgbClr val="C00000"/>
                </a:solidFill>
              </a:rPr>
              <a:t>Small footprint</a:t>
            </a:r>
            <a:r>
              <a:rPr lang="en-GB" dirty="0"/>
              <a:t>. VMware </a:t>
            </a:r>
            <a:r>
              <a:rPr lang="en-GB" dirty="0" err="1"/>
              <a:t>ESXi</a:t>
            </a:r>
            <a:r>
              <a:rPr lang="en-GB" dirty="0"/>
              <a:t> is a compact, </a:t>
            </a:r>
            <a:r>
              <a:rPr lang="en-GB" dirty="0" err="1"/>
              <a:t>144MB</a:t>
            </a:r>
            <a:r>
              <a:rPr lang="en-GB" dirty="0"/>
              <a:t> hypervisor. It is a fraction of the size of a general purpose operating system for unparalleled security and reliability</a:t>
            </a:r>
          </a:p>
          <a:p>
            <a:r>
              <a:rPr lang="en-GB" dirty="0">
                <a:solidFill>
                  <a:srgbClr val="C00000"/>
                </a:solidFill>
              </a:rPr>
              <a:t>Server integration. </a:t>
            </a:r>
            <a:r>
              <a:rPr lang="en-GB" dirty="0"/>
              <a:t>VMware </a:t>
            </a:r>
            <a:r>
              <a:rPr lang="en-GB" dirty="0" err="1"/>
              <a:t>ESXi</a:t>
            </a:r>
            <a:r>
              <a:rPr lang="en-GB" dirty="0"/>
              <a:t> is available integrated into servers from leading OEM vendors for a simplified boot and deployment experience</a:t>
            </a:r>
          </a:p>
        </p:txBody>
      </p:sp>
    </p:spTree>
    <p:extLst>
      <p:ext uri="{BB962C8B-B14F-4D97-AF65-F5344CB8AC3E}">
        <p14:creationId xmlns:p14="http://schemas.microsoft.com/office/powerpoint/2010/main" val="13747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vSPHERE</a:t>
            </a:r>
            <a:r>
              <a:rPr lang="en-GB" dirty="0"/>
              <a:t> Memory Management</a:t>
            </a:r>
          </a:p>
        </p:txBody>
      </p:sp>
      <p:sp>
        <p:nvSpPr>
          <p:cNvPr id="3" name="Content Placeholder 2"/>
          <p:cNvSpPr>
            <a:spLocks noGrp="1"/>
          </p:cNvSpPr>
          <p:nvPr>
            <p:ph idx="1"/>
          </p:nvPr>
        </p:nvSpPr>
        <p:spPr/>
        <p:txBody>
          <a:bodyPr>
            <a:normAutofit fontScale="92500"/>
          </a:bodyPr>
          <a:lstStyle/>
          <a:p>
            <a:r>
              <a:rPr lang="en-GB" dirty="0">
                <a:solidFill>
                  <a:srgbClr val="C00000"/>
                </a:solidFill>
              </a:rPr>
              <a:t>RAM over-commitment</a:t>
            </a:r>
            <a:r>
              <a:rPr lang="en-GB" dirty="0"/>
              <a:t>. Increase memory utilization by configuring virtual machine memory that safely exceeds the physical server memory. For example, the sum of the memory of all virtual machines running on a server with </a:t>
            </a:r>
            <a:r>
              <a:rPr lang="en-GB" dirty="0" err="1"/>
              <a:t>8GB</a:t>
            </a:r>
            <a:r>
              <a:rPr lang="en-GB" dirty="0"/>
              <a:t> physical memory can be </a:t>
            </a:r>
            <a:r>
              <a:rPr lang="en-GB" dirty="0" err="1"/>
              <a:t>16GB</a:t>
            </a:r>
            <a:r>
              <a:rPr lang="en-GB" dirty="0"/>
              <a:t>.</a:t>
            </a:r>
          </a:p>
          <a:p>
            <a:r>
              <a:rPr lang="en-GB" dirty="0">
                <a:solidFill>
                  <a:srgbClr val="C00000"/>
                </a:solidFill>
              </a:rPr>
              <a:t>Transparent page sharing</a:t>
            </a:r>
            <a:r>
              <a:rPr lang="en-GB" dirty="0"/>
              <a:t>. Utilize available memory more efficiently by storing memory pages identical across multiple virtual machines only once. For example, if several virtual machines are running Windows Server 2003, they will have many identical memory pages. Transparent page sharing consolidates those identical pages into a single memory location.</a:t>
            </a:r>
          </a:p>
          <a:p>
            <a:r>
              <a:rPr lang="en-GB" dirty="0">
                <a:solidFill>
                  <a:srgbClr val="C00000"/>
                </a:solidFill>
              </a:rPr>
              <a:t>Memory ballooning. </a:t>
            </a:r>
            <a:r>
              <a:rPr lang="en-GB" dirty="0"/>
              <a:t>Shift memory dynamically from idle virtual machines to active ones. Memory ballooning artificially induces memory pressure within idle virtual machines, forcing them to use their own paging areas and release memory for active virtual machines.</a:t>
            </a:r>
          </a:p>
        </p:txBody>
      </p:sp>
    </p:spTree>
    <p:extLst>
      <p:ext uri="{BB962C8B-B14F-4D97-AF65-F5344CB8AC3E}">
        <p14:creationId xmlns:p14="http://schemas.microsoft.com/office/powerpoint/2010/main" val="3297037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VMware </a:t>
            </a:r>
            <a:r>
              <a:rPr lang="en-GB" b="0" dirty="0" err="1"/>
              <a:t>ESXi</a:t>
            </a:r>
            <a:r>
              <a:rPr lang="en-GB" b="0" dirty="0"/>
              <a:t> V-Sphere: Efficient resource virtualization</a:t>
            </a:r>
            <a:endParaRPr lang="en-GB" dirty="0"/>
          </a:p>
        </p:txBody>
      </p:sp>
      <p:sp>
        <p:nvSpPr>
          <p:cNvPr id="3" name="Content Placeholder 2"/>
          <p:cNvSpPr>
            <a:spLocks noGrp="1"/>
          </p:cNvSpPr>
          <p:nvPr>
            <p:ph idx="1"/>
          </p:nvPr>
        </p:nvSpPr>
        <p:spPr/>
        <p:txBody>
          <a:bodyPr>
            <a:normAutofit/>
          </a:bodyPr>
          <a:lstStyle/>
          <a:p>
            <a:r>
              <a:rPr lang="en-GB" dirty="0">
                <a:solidFill>
                  <a:srgbClr val="C00000"/>
                </a:solidFill>
              </a:rPr>
              <a:t>CPU virtualization</a:t>
            </a:r>
            <a:r>
              <a:rPr lang="en-GB" dirty="0"/>
              <a:t>. Run many operating systems and applications capsulated inside virtual machines on a single physical server for higher utilization, without risking critical processes being starved of compute or memory resources. VMware </a:t>
            </a:r>
            <a:r>
              <a:rPr lang="en-GB" dirty="0" err="1"/>
              <a:t>ESXi</a:t>
            </a:r>
            <a:r>
              <a:rPr lang="en-GB" dirty="0"/>
              <a:t> uses intelligent process scheduling and load balancing across available processors to manage the execution of virtual machine processing.</a:t>
            </a:r>
            <a:endParaRPr lang="en-GB" dirty="0">
              <a:solidFill>
                <a:srgbClr val="C00000"/>
              </a:solidFill>
            </a:endParaRPr>
          </a:p>
          <a:p>
            <a:r>
              <a:rPr lang="en-GB" dirty="0">
                <a:solidFill>
                  <a:srgbClr val="C00000"/>
                </a:solidFill>
              </a:rPr>
              <a:t>User-configurable Number of Virtual CPUs per Virtual Socket</a:t>
            </a:r>
            <a:r>
              <a:rPr lang="en-GB" dirty="0"/>
              <a:t>. GUI based configuration of virtual machines to have multiple virtual </a:t>
            </a:r>
            <a:r>
              <a:rPr lang="en-GB" dirty="0" err="1"/>
              <a:t>CPUsreside</a:t>
            </a:r>
            <a:r>
              <a:rPr lang="en-GB" dirty="0"/>
              <a:t> in a single virtual socket, with each virtual CPU appearing to the guest operating system as a single core.</a:t>
            </a:r>
          </a:p>
        </p:txBody>
      </p:sp>
    </p:spTree>
    <p:extLst>
      <p:ext uri="{BB962C8B-B14F-4D97-AF65-F5344CB8AC3E}">
        <p14:creationId xmlns:p14="http://schemas.microsoft.com/office/powerpoint/2010/main" val="1943414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defTabSz="914363">
              <a:defRPr/>
            </a:pPr>
            <a:r>
              <a:rPr lang="en-IE" sz="5400" dirty="0"/>
              <a:t>Microsoft </a:t>
            </a:r>
            <a:r>
              <a:rPr lang="en-GB" sz="5400" dirty="0"/>
              <a:t>Hyper-V </a:t>
            </a:r>
            <a:r>
              <a:rPr sz="5400" dirty="0"/>
              <a:t>Architecture</a:t>
            </a:r>
          </a:p>
        </p:txBody>
      </p:sp>
      <p:sp>
        <p:nvSpPr>
          <p:cNvPr id="2" name="Text Placeholder 1"/>
          <p:cNvSpPr>
            <a:spLocks noGrp="1"/>
          </p:cNvSpPr>
          <p:nvPr>
            <p:ph type="body" idx="1"/>
          </p:nvPr>
        </p:nvSpPr>
        <p:spPr/>
        <p:txBody>
          <a:bodyPr/>
          <a:lstStyle/>
          <a:p>
            <a:endParaRPr lang="en-GB"/>
          </a:p>
        </p:txBody>
      </p:sp>
    </p:spTree>
    <p:extLst>
      <p:ext uri="{BB962C8B-B14F-4D97-AF65-F5344CB8AC3E}">
        <p14:creationId xmlns:p14="http://schemas.microsoft.com/office/powerpoint/2010/main" val="1605357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Hyper-V</a:t>
            </a:r>
            <a:br>
              <a:rPr lang="en-GB" dirty="0"/>
            </a:br>
            <a:endParaRPr lang="en-GB" dirty="0"/>
          </a:p>
        </p:txBody>
      </p:sp>
      <p:sp>
        <p:nvSpPr>
          <p:cNvPr id="3" name="Content Placeholder 2"/>
          <p:cNvSpPr>
            <a:spLocks noGrp="1"/>
          </p:cNvSpPr>
          <p:nvPr>
            <p:ph idx="1"/>
          </p:nvPr>
        </p:nvSpPr>
        <p:spPr>
          <a:xfrm>
            <a:off x="387321" y="1842180"/>
            <a:ext cx="9997782" cy="5015820"/>
          </a:xfrm>
        </p:spPr>
        <p:txBody>
          <a:bodyPr>
            <a:normAutofit/>
          </a:bodyPr>
          <a:lstStyle/>
          <a:p>
            <a:r>
              <a:rPr lang="en-IE" sz="1400" dirty="0"/>
              <a:t>Under Hyper-V hypervisor virtualization a program known as a hypervisor runs directly on the hardware of the host system in ring 0. The task of this Hypervisor is to handle tasks such CPU and memory resource allocation for the virtual machines in addition to providing interfaces for higher level administration and monitoring tools.</a:t>
            </a:r>
            <a:endParaRPr lang="en-GB" sz="1400" dirty="0"/>
          </a:p>
          <a:p>
            <a:r>
              <a:rPr lang="en-IE" sz="1400" dirty="0"/>
              <a:t>Clearly, if the hypervisor is going to occupy ring 0 of the CPU, the kernels for any guest operating systems running on the system must run in less privileged CPU rings. </a:t>
            </a:r>
          </a:p>
          <a:p>
            <a:r>
              <a:rPr lang="en-IE" sz="1400" dirty="0"/>
              <a:t>Unfortunately, most operating system kernels are written explicitly to run in ring 0 for the simple reason that they need to perform tasks that are only available in that ring, such as the ability to execute privileged CPU instructions and directly manipulate memory. One solution to this problem is to modify the guest operating systems, replacing any privileged operations that will only run in ring 0 of the CPU with calls to the hypervisor (known as </a:t>
            </a:r>
            <a:r>
              <a:rPr lang="en-IE" sz="1400" dirty="0" err="1"/>
              <a:t>hypercalls</a:t>
            </a:r>
            <a:r>
              <a:rPr lang="en-IE" sz="1400" dirty="0"/>
              <a:t>). The hypervisor in turn performs the task on behalf of the guest system.</a:t>
            </a:r>
            <a:endParaRPr lang="en-GB" sz="1400" dirty="0"/>
          </a:p>
          <a:p>
            <a:r>
              <a:rPr lang="en-IE" sz="1400" dirty="0"/>
              <a:t>Another solution is to leverage the hardware assisted virtualization features of the latest generation of processors from both Intel and AMD. These technologies, known as Intel VT and AMD-V respectively, provide extensions necessary to run unmodified guest virtual machines. </a:t>
            </a:r>
          </a:p>
          <a:p>
            <a:r>
              <a:rPr lang="en-IE" sz="1400" dirty="0"/>
              <a:t>In very simplistic terms these new processors provide an additional privilege mode (referred to as ring -1) above ring 0 in which the hypervisor can operate, essentially leaving ring 0 available for unmodified guest operating systems. the root partition contains the </a:t>
            </a:r>
            <a:r>
              <a:rPr lang="en-IE" sz="1400" i="1" dirty="0"/>
              <a:t>Virtualization Stack</a:t>
            </a:r>
            <a:r>
              <a:rPr lang="en-IE" sz="1400" dirty="0"/>
              <a:t>. This is a collection of components that provide a large amount of the Hyper-V functionality. The following diagram provides an abstract outline of the stack</a:t>
            </a:r>
            <a:r>
              <a:rPr lang="en-IE" dirty="0"/>
              <a:t>:</a:t>
            </a:r>
            <a:endParaRPr lang="en-GB" dirty="0"/>
          </a:p>
          <a:p>
            <a:endParaRPr lang="en-GB" dirty="0"/>
          </a:p>
        </p:txBody>
      </p:sp>
    </p:spTree>
    <p:extLst>
      <p:ext uri="{BB962C8B-B14F-4D97-AF65-F5344CB8AC3E}">
        <p14:creationId xmlns:p14="http://schemas.microsoft.com/office/powerpoint/2010/main" val="3482273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Hyper-V</a:t>
            </a:r>
            <a:endParaRPr lang="en-GB" dirty="0"/>
          </a:p>
        </p:txBody>
      </p:sp>
      <p:pic>
        <p:nvPicPr>
          <p:cNvPr id="4" name="Content Placeholder 3" descr="Hypervisor (Hyper-V) Architecture"/>
          <p:cNvPicPr>
            <a:picLocks noGrp="1"/>
          </p:cNvPicPr>
          <p:nvPr>
            <p:ph idx="1"/>
          </p:nvPr>
        </p:nvPicPr>
        <p:blipFill>
          <a:blip r:embed="rId2" cstate="print"/>
          <a:srcRect/>
          <a:stretch>
            <a:fillRect/>
          </a:stretch>
        </p:blipFill>
        <p:spPr bwMode="auto">
          <a:xfrm>
            <a:off x="150478" y="2060375"/>
            <a:ext cx="6217335" cy="4486275"/>
          </a:xfrm>
          <a:prstGeom prst="rect">
            <a:avLst/>
          </a:prstGeom>
          <a:noFill/>
          <a:ln w="9525">
            <a:noFill/>
            <a:miter lim="800000"/>
            <a:headEnd/>
            <a:tailEnd/>
          </a:ln>
        </p:spPr>
      </p:pic>
      <p:pic>
        <p:nvPicPr>
          <p:cNvPr id="5" name="Picture 4" descr="File:Hyper-V.png"/>
          <p:cNvPicPr/>
          <p:nvPr/>
        </p:nvPicPr>
        <p:blipFill>
          <a:blip r:embed="rId3" cstate="print"/>
          <a:srcRect/>
          <a:stretch>
            <a:fillRect/>
          </a:stretch>
        </p:blipFill>
        <p:spPr bwMode="auto">
          <a:xfrm>
            <a:off x="6509550" y="1652726"/>
            <a:ext cx="5397500" cy="4374923"/>
          </a:xfrm>
          <a:prstGeom prst="rect">
            <a:avLst/>
          </a:prstGeom>
          <a:noFill/>
          <a:ln w="9525">
            <a:noFill/>
            <a:miter lim="800000"/>
            <a:headEnd/>
            <a:tailEnd/>
          </a:ln>
        </p:spPr>
      </p:pic>
    </p:spTree>
    <p:extLst>
      <p:ext uri="{BB962C8B-B14F-4D97-AF65-F5344CB8AC3E}">
        <p14:creationId xmlns:p14="http://schemas.microsoft.com/office/powerpoint/2010/main" val="4049242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41550" y="3089276"/>
            <a:ext cx="1524000" cy="193516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4" tIns="54862" rIns="109724" bIns="54862"/>
          <a:lstStyle/>
          <a:p>
            <a:pPr algn="ctr" defTabSz="914063">
              <a:defRPr/>
            </a:pPr>
            <a:r>
              <a:rPr lang="en-US" sz="1300" dirty="0">
                <a:solidFill>
                  <a:schemeClr val="tx1"/>
                </a:solidFill>
                <a:latin typeface="+mj-lt"/>
              </a:rPr>
              <a:t>Windows Server 2008</a:t>
            </a:r>
          </a:p>
        </p:txBody>
      </p:sp>
      <p:sp>
        <p:nvSpPr>
          <p:cNvPr id="60" name="Rounded Rectangle 59"/>
          <p:cNvSpPr/>
          <p:nvPr/>
        </p:nvSpPr>
        <p:spPr bwMode="auto">
          <a:xfrm>
            <a:off x="3119439" y="3757614"/>
            <a:ext cx="598487" cy="54927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4" tIns="54862" rIns="109724" bIns="54862" anchor="ctr"/>
          <a:lstStyle/>
          <a:p>
            <a:pPr algn="ctr" defTabSz="914063">
              <a:defRPr/>
            </a:pPr>
            <a:r>
              <a:rPr lang="en-US" sz="1200" dirty="0">
                <a:solidFill>
                  <a:schemeClr val="tx1"/>
                </a:solidFill>
                <a:latin typeface="+mj-lt"/>
              </a:rPr>
              <a:t>VSP</a:t>
            </a:r>
            <a:endParaRPr lang="en-US" sz="1300" dirty="0">
              <a:solidFill>
                <a:schemeClr val="tx1"/>
              </a:solidFill>
              <a:latin typeface="+mj-lt"/>
            </a:endParaRPr>
          </a:p>
        </p:txBody>
      </p:sp>
      <p:grpSp>
        <p:nvGrpSpPr>
          <p:cNvPr id="3" name="Group 91"/>
          <p:cNvGrpSpPr>
            <a:grpSpLocks/>
          </p:cNvGrpSpPr>
          <p:nvPr/>
        </p:nvGrpSpPr>
        <p:grpSpPr bwMode="auto">
          <a:xfrm>
            <a:off x="2286001" y="3757614"/>
            <a:ext cx="722313" cy="549275"/>
            <a:chOff x="9758434" y="3281022"/>
            <a:chExt cx="867177" cy="519380"/>
          </a:xfrm>
        </p:grpSpPr>
        <p:sp>
          <p:nvSpPr>
            <p:cNvPr id="93" name="Rounded Rectangle 92"/>
            <p:cNvSpPr/>
            <p:nvPr/>
          </p:nvSpPr>
          <p:spPr bwMode="auto">
            <a:xfrm>
              <a:off x="9802270" y="3281022"/>
              <a:ext cx="716612" cy="51938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94" name="TextBox 93"/>
            <p:cNvSpPr txBox="1"/>
            <p:nvPr/>
          </p:nvSpPr>
          <p:spPr>
            <a:xfrm>
              <a:off x="9758434" y="3363582"/>
              <a:ext cx="867177" cy="349756"/>
            </a:xfrm>
            <a:prstGeom prst="rect">
              <a:avLst/>
            </a:prstGeom>
            <a:noFill/>
          </p:spPr>
          <p:txBody>
            <a:bodyPr>
              <a:spAutoFit/>
            </a:bodyPr>
            <a:lstStyle/>
            <a:p>
              <a:pPr algn="ctr" defTabSz="914363">
                <a:defRPr/>
              </a:pPr>
              <a:r>
                <a:rPr lang="en-US" sz="900" dirty="0">
                  <a:latin typeface="+mj-lt"/>
                </a:rPr>
                <a:t>Windows Kernel</a:t>
              </a:r>
            </a:p>
          </p:txBody>
        </p:sp>
      </p:grpSp>
      <p:sp>
        <p:nvSpPr>
          <p:cNvPr id="2" name="Title 1"/>
          <p:cNvSpPr>
            <a:spLocks noGrp="1"/>
          </p:cNvSpPr>
          <p:nvPr>
            <p:ph type="title"/>
          </p:nvPr>
        </p:nvSpPr>
        <p:spPr>
          <a:xfrm>
            <a:off x="1871663" y="-19050"/>
            <a:ext cx="7886700" cy="1325563"/>
          </a:xfrm>
        </p:spPr>
        <p:txBody>
          <a:bodyPr/>
          <a:lstStyle/>
          <a:p>
            <a:pPr defTabSz="914363">
              <a:defRPr/>
            </a:pPr>
            <a:r>
              <a:rPr dirty="0">
                <a:latin typeface="+mj-lt"/>
              </a:rPr>
              <a:t>Hyper-V Architecture</a:t>
            </a:r>
          </a:p>
        </p:txBody>
      </p:sp>
      <p:sp>
        <p:nvSpPr>
          <p:cNvPr id="24" name="Rounded Rectangle 23"/>
          <p:cNvSpPr/>
          <p:nvPr/>
        </p:nvSpPr>
        <p:spPr bwMode="auto">
          <a:xfrm>
            <a:off x="4030663" y="1419225"/>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2" tIns="45717" rIns="91432" bIns="45717" anchor="ctr"/>
          <a:lstStyle/>
          <a:p>
            <a:pPr algn="ctr" defTabSz="914063">
              <a:defRPr/>
            </a:pPr>
            <a:r>
              <a:rPr lang="en-US" sz="1400" dirty="0">
                <a:solidFill>
                  <a:schemeClr val="tx1"/>
                </a:solidFill>
                <a:latin typeface="+mj-lt"/>
              </a:rPr>
              <a:t>Applications</a:t>
            </a:r>
          </a:p>
        </p:txBody>
      </p:sp>
      <p:sp>
        <p:nvSpPr>
          <p:cNvPr id="26" name="Rounded Rectangle 25"/>
          <p:cNvSpPr/>
          <p:nvPr/>
        </p:nvSpPr>
        <p:spPr bwMode="auto">
          <a:xfrm>
            <a:off x="5819775" y="1419225"/>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2" tIns="45717" rIns="91432" bIns="45717" anchor="ctr"/>
          <a:lstStyle/>
          <a:p>
            <a:pPr algn="ctr" defTabSz="914063">
              <a:defRPr/>
            </a:pPr>
            <a:r>
              <a:rPr lang="en-US" sz="1400" dirty="0">
                <a:solidFill>
                  <a:schemeClr val="tx1"/>
                </a:solidFill>
                <a:latin typeface="+mj-lt"/>
              </a:rPr>
              <a:t>Applications</a:t>
            </a:r>
          </a:p>
        </p:txBody>
      </p:sp>
      <p:sp>
        <p:nvSpPr>
          <p:cNvPr id="28" name="Rounded Rectangle 27"/>
          <p:cNvSpPr/>
          <p:nvPr/>
        </p:nvSpPr>
        <p:spPr bwMode="auto">
          <a:xfrm>
            <a:off x="7581900" y="1419225"/>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2" tIns="45717" rIns="91432" bIns="45717" anchor="ctr"/>
          <a:lstStyle/>
          <a:p>
            <a:pPr algn="ctr" defTabSz="914063">
              <a:defRPr/>
            </a:pPr>
            <a:r>
              <a:rPr lang="en-US" sz="1400" dirty="0">
                <a:solidFill>
                  <a:schemeClr val="tx1"/>
                </a:solidFill>
                <a:latin typeface="+mj-lt"/>
              </a:rPr>
              <a:t>Applications</a:t>
            </a:r>
          </a:p>
        </p:txBody>
      </p:sp>
      <p:sp>
        <p:nvSpPr>
          <p:cNvPr id="25" name="Rounded Rectangle 24"/>
          <p:cNvSpPr/>
          <p:nvPr/>
        </p:nvSpPr>
        <p:spPr bwMode="auto">
          <a:xfrm>
            <a:off x="5815013" y="3095626"/>
            <a:ext cx="1524000" cy="19288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2" tIns="45717" rIns="91432" bIns="45717"/>
          <a:lstStyle/>
          <a:p>
            <a:pPr algn="ctr" defTabSz="914063">
              <a:defRPr/>
            </a:pPr>
            <a:r>
              <a:rPr lang="en-US" sz="1500" dirty="0">
                <a:solidFill>
                  <a:schemeClr val="tx1"/>
                </a:solidFill>
                <a:latin typeface="+mj-lt"/>
              </a:rPr>
              <a:t>Non-Hypervisor Aware OS</a:t>
            </a:r>
          </a:p>
        </p:txBody>
      </p:sp>
      <p:grpSp>
        <p:nvGrpSpPr>
          <p:cNvPr id="7" name="Group 127"/>
          <p:cNvGrpSpPr>
            <a:grpSpLocks/>
          </p:cNvGrpSpPr>
          <p:nvPr/>
        </p:nvGrpSpPr>
        <p:grpSpPr bwMode="auto">
          <a:xfrm>
            <a:off x="4079876" y="3095626"/>
            <a:ext cx="1525587" cy="1928813"/>
            <a:chOff x="3000711" y="3703984"/>
            <a:chExt cx="1829680" cy="1828800"/>
          </a:xfrm>
        </p:grpSpPr>
        <p:sp>
          <p:nvSpPr>
            <p:cNvPr id="23" name="Rounded Rectangle 22"/>
            <p:cNvSpPr/>
            <p:nvPr/>
          </p:nvSpPr>
          <p:spPr bwMode="auto">
            <a:xfrm>
              <a:off x="3000711" y="3703984"/>
              <a:ext cx="1829680" cy="18288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8" tIns="54864" rIns="109728" bIns="54864"/>
            <a:lstStyle/>
            <a:p>
              <a:pPr algn="ctr" defTabSz="914063">
                <a:defRPr/>
              </a:pPr>
              <a:r>
                <a:rPr lang="en-US" sz="1200" dirty="0">
                  <a:solidFill>
                    <a:schemeClr val="tx1"/>
                  </a:solidFill>
                  <a:latin typeface="+mj-lt"/>
                </a:rPr>
                <a:t>Windows Server 2003, 2008</a:t>
              </a:r>
            </a:p>
          </p:txBody>
        </p:sp>
        <p:grpSp>
          <p:nvGrpSpPr>
            <p:cNvPr id="28720" name="Group 49"/>
            <p:cNvGrpSpPr>
              <a:grpSpLocks/>
            </p:cNvGrpSpPr>
            <p:nvPr/>
          </p:nvGrpSpPr>
          <p:grpSpPr bwMode="auto">
            <a:xfrm>
              <a:off x="3000711" y="4362340"/>
              <a:ext cx="932397" cy="519380"/>
              <a:chOff x="9701434" y="3316267"/>
              <a:chExt cx="932397" cy="519380"/>
            </a:xfrm>
          </p:grpSpPr>
          <p:sp>
            <p:nvSpPr>
              <p:cNvPr id="49" name="Rounded Rectangle 48"/>
              <p:cNvSpPr/>
              <p:nvPr/>
            </p:nvSpPr>
            <p:spPr bwMode="auto">
              <a:xfrm>
                <a:off x="9802342" y="3315677"/>
                <a:ext cx="717783" cy="5192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48" name="TextBox 47"/>
              <p:cNvSpPr txBox="1"/>
              <p:nvPr/>
            </p:nvSpPr>
            <p:spPr>
              <a:xfrm>
                <a:off x="9701434" y="3390936"/>
                <a:ext cx="932927" cy="349203"/>
              </a:xfrm>
              <a:prstGeom prst="rect">
                <a:avLst/>
              </a:prstGeom>
              <a:noFill/>
            </p:spPr>
            <p:txBody>
              <a:bodyPr>
                <a:spAutoFit/>
              </a:bodyPr>
              <a:lstStyle/>
              <a:p>
                <a:pPr algn="ctr" defTabSz="914363">
                  <a:defRPr/>
                </a:pPr>
                <a:r>
                  <a:rPr lang="en-US" sz="900" dirty="0">
                    <a:latin typeface="+mj-lt"/>
                  </a:rPr>
                  <a:t>Windows Kernel</a:t>
                </a:r>
              </a:p>
            </p:txBody>
          </p:sp>
        </p:grpSp>
        <p:grpSp>
          <p:nvGrpSpPr>
            <p:cNvPr id="28721" name="Group 65"/>
            <p:cNvGrpSpPr>
              <a:grpSpLocks/>
            </p:cNvGrpSpPr>
            <p:nvPr/>
          </p:nvGrpSpPr>
          <p:grpSpPr bwMode="auto">
            <a:xfrm>
              <a:off x="4050182" y="4362340"/>
              <a:ext cx="716890" cy="519380"/>
              <a:chOff x="4050182" y="4362340"/>
              <a:chExt cx="716890" cy="519380"/>
            </a:xfrm>
          </p:grpSpPr>
          <p:sp>
            <p:nvSpPr>
              <p:cNvPr id="61" name="Rounded Rectangle 60"/>
              <p:cNvSpPr/>
              <p:nvPr/>
            </p:nvSpPr>
            <p:spPr bwMode="auto">
              <a:xfrm>
                <a:off x="4049778" y="4361750"/>
                <a:ext cx="717783" cy="5192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63" name="TextBox 62"/>
              <p:cNvSpPr txBox="1"/>
              <p:nvPr/>
            </p:nvSpPr>
            <p:spPr>
              <a:xfrm>
                <a:off x="4099280" y="4488186"/>
                <a:ext cx="637818" cy="276954"/>
              </a:xfrm>
              <a:prstGeom prst="rect">
                <a:avLst/>
              </a:prstGeom>
              <a:noFill/>
            </p:spPr>
            <p:txBody>
              <a:bodyPr>
                <a:spAutoFit/>
              </a:bodyPr>
              <a:lstStyle/>
              <a:p>
                <a:pPr defTabSz="914363">
                  <a:defRPr/>
                </a:pPr>
                <a:r>
                  <a:rPr lang="en-US" sz="1300" dirty="0">
                    <a:latin typeface="+mj-lt"/>
                  </a:rPr>
                  <a:t>VSC</a:t>
                </a:r>
              </a:p>
            </p:txBody>
          </p:sp>
        </p:grpSp>
      </p:grpSp>
      <p:sp>
        <p:nvSpPr>
          <p:cNvPr id="72" name="Rounded Rectangle 71"/>
          <p:cNvSpPr/>
          <p:nvPr/>
        </p:nvSpPr>
        <p:spPr bwMode="auto">
          <a:xfrm>
            <a:off x="4337050" y="4645026"/>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1600" dirty="0" err="1">
                <a:solidFill>
                  <a:schemeClr val="tx1"/>
                </a:solidFill>
                <a:latin typeface="+mj-lt"/>
              </a:rPr>
              <a:t>VMBus</a:t>
            </a:r>
            <a:endParaRPr lang="en-US" sz="1600" dirty="0">
              <a:solidFill>
                <a:schemeClr val="tx1"/>
              </a:solidFill>
              <a:latin typeface="+mj-lt"/>
            </a:endParaRPr>
          </a:p>
        </p:txBody>
      </p:sp>
      <p:sp>
        <p:nvSpPr>
          <p:cNvPr id="75" name="Rounded Rectangle 74"/>
          <p:cNvSpPr/>
          <p:nvPr/>
        </p:nvSpPr>
        <p:spPr bwMode="auto">
          <a:xfrm>
            <a:off x="6126163" y="4624388"/>
            <a:ext cx="908050" cy="32385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800" dirty="0">
                <a:solidFill>
                  <a:schemeClr val="tx1"/>
                </a:solidFill>
                <a:latin typeface="+mj-lt"/>
              </a:rPr>
              <a:t>Emulation</a:t>
            </a:r>
          </a:p>
        </p:txBody>
      </p:sp>
      <p:sp>
        <p:nvSpPr>
          <p:cNvPr id="4" name="Rounded Rectangle 3"/>
          <p:cNvSpPr/>
          <p:nvPr/>
        </p:nvSpPr>
        <p:spPr bwMode="auto">
          <a:xfrm>
            <a:off x="2208214" y="5775325"/>
            <a:ext cx="7043737" cy="508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2" tIns="45717" rIns="91432" bIns="45717" anchor="ctr"/>
          <a:lstStyle/>
          <a:p>
            <a:pPr algn="ctr" defTabSz="914063">
              <a:defRPr/>
            </a:pPr>
            <a:r>
              <a:rPr lang="en-US" dirty="0">
                <a:solidFill>
                  <a:schemeClr val="tx1"/>
                </a:solidFill>
                <a:latin typeface="+mj-lt"/>
              </a:rPr>
              <a:t>“Designed for Windows” Server Hardware</a:t>
            </a:r>
          </a:p>
        </p:txBody>
      </p:sp>
      <p:sp>
        <p:nvSpPr>
          <p:cNvPr id="5" name="Rounded Rectangle 4"/>
          <p:cNvSpPr/>
          <p:nvPr/>
        </p:nvSpPr>
        <p:spPr bwMode="auto">
          <a:xfrm>
            <a:off x="2209800" y="5162550"/>
            <a:ext cx="7043738" cy="508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2" tIns="45717" rIns="91432" bIns="45717" anchor="ctr"/>
          <a:lstStyle/>
          <a:p>
            <a:pPr algn="ctr" defTabSz="914063">
              <a:defRPr/>
            </a:pPr>
            <a:r>
              <a:rPr lang="en-US" dirty="0">
                <a:solidFill>
                  <a:schemeClr val="tx1"/>
                </a:solidFill>
                <a:latin typeface="+mj-lt"/>
              </a:rPr>
              <a:t>Windows hypervisor</a:t>
            </a:r>
          </a:p>
        </p:txBody>
      </p:sp>
      <p:grpSp>
        <p:nvGrpSpPr>
          <p:cNvPr id="10" name="Group 128"/>
          <p:cNvGrpSpPr>
            <a:grpSpLocks/>
          </p:cNvGrpSpPr>
          <p:nvPr/>
        </p:nvGrpSpPr>
        <p:grpSpPr bwMode="auto">
          <a:xfrm>
            <a:off x="7575550" y="3081338"/>
            <a:ext cx="1524000" cy="1943100"/>
            <a:chOff x="7262111" y="3697360"/>
            <a:chExt cx="1828800" cy="1828800"/>
          </a:xfrm>
        </p:grpSpPr>
        <p:sp>
          <p:nvSpPr>
            <p:cNvPr id="27" name="Rounded Rectangle 26"/>
            <p:cNvSpPr/>
            <p:nvPr/>
          </p:nvSpPr>
          <p:spPr bwMode="auto">
            <a:xfrm>
              <a:off x="7262111" y="3697360"/>
              <a:ext cx="1828800" cy="18288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8" tIns="54864" rIns="109728" bIns="54864"/>
            <a:lstStyle/>
            <a:p>
              <a:pPr algn="ctr" defTabSz="914063">
                <a:defRPr/>
              </a:pPr>
              <a:r>
                <a:rPr lang="en-US" sz="1000" dirty="0" err="1">
                  <a:solidFill>
                    <a:schemeClr val="tx1"/>
                  </a:solidFill>
                  <a:latin typeface="+mj-lt"/>
                </a:rPr>
                <a:t>Xen</a:t>
              </a:r>
              <a:r>
                <a:rPr lang="en-US" sz="1000" dirty="0">
                  <a:solidFill>
                    <a:schemeClr val="tx1"/>
                  </a:solidFill>
                  <a:latin typeface="+mj-lt"/>
                </a:rPr>
                <a:t>-Enabled Linux Kernel</a:t>
              </a:r>
            </a:p>
          </p:txBody>
        </p:sp>
        <p:sp>
          <p:nvSpPr>
            <p:cNvPr id="105" name="Rounded Rectangle 104"/>
            <p:cNvSpPr/>
            <p:nvPr/>
          </p:nvSpPr>
          <p:spPr bwMode="auto">
            <a:xfrm>
              <a:off x="7685021" y="4356265"/>
              <a:ext cx="962026" cy="385482"/>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8" tIns="54864" rIns="109728" bIns="54864" anchor="ctr"/>
            <a:lstStyle/>
            <a:p>
              <a:pPr algn="ctr" defTabSz="914063">
                <a:defRPr/>
              </a:pPr>
              <a:r>
                <a:rPr lang="en-US" sz="1200" dirty="0">
                  <a:solidFill>
                    <a:schemeClr val="tx1"/>
                  </a:solidFill>
                  <a:latin typeface="+mj-lt"/>
                </a:rPr>
                <a:t>Linux VSC</a:t>
              </a:r>
            </a:p>
          </p:txBody>
        </p:sp>
        <p:sp>
          <p:nvSpPr>
            <p:cNvPr id="106" name="Rounded Rectangle 105"/>
            <p:cNvSpPr/>
            <p:nvPr/>
          </p:nvSpPr>
          <p:spPr bwMode="auto">
            <a:xfrm>
              <a:off x="7382127" y="5184007"/>
              <a:ext cx="1586864" cy="251012"/>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8" tIns="54864" rIns="109728" bIns="54864" anchor="ctr"/>
            <a:lstStyle/>
            <a:p>
              <a:pPr algn="ctr" defTabSz="914063">
                <a:defRPr/>
              </a:pPr>
              <a:r>
                <a:rPr lang="en-US" sz="1000" dirty="0" err="1">
                  <a:solidFill>
                    <a:schemeClr val="tx1"/>
                  </a:solidFill>
                  <a:latin typeface="+mj-lt"/>
                </a:rPr>
                <a:t>Hypercall</a:t>
              </a:r>
              <a:r>
                <a:rPr lang="en-US" sz="1000" dirty="0">
                  <a:solidFill>
                    <a:schemeClr val="tx1"/>
                  </a:solidFill>
                  <a:latin typeface="+mj-lt"/>
                </a:rPr>
                <a:t> Adapter</a:t>
              </a:r>
            </a:p>
          </p:txBody>
        </p:sp>
      </p:grpSp>
      <p:sp>
        <p:nvSpPr>
          <p:cNvPr id="107" name="TextBox 106"/>
          <p:cNvSpPr txBox="1"/>
          <p:nvPr/>
        </p:nvSpPr>
        <p:spPr>
          <a:xfrm>
            <a:off x="1940215" y="971551"/>
            <a:ext cx="1868488" cy="307975"/>
          </a:xfrm>
          <a:prstGeom prst="rect">
            <a:avLst/>
          </a:prstGeom>
          <a:noFill/>
        </p:spPr>
        <p:txBody>
          <a:bodyPr wrap="square" lIns="76194" tIns="38097" rIns="76194" bIns="38097">
            <a:spAutoFit/>
          </a:bodyPr>
          <a:lstStyle/>
          <a:p>
            <a:pPr algn="ctr" defTabSz="914363">
              <a:defRPr/>
            </a:pPr>
            <a:r>
              <a:rPr lang="en-US" sz="1500" dirty="0">
                <a:latin typeface="+mj-lt"/>
              </a:rPr>
              <a:t>Parent Partition</a:t>
            </a:r>
          </a:p>
        </p:txBody>
      </p:sp>
      <p:sp>
        <p:nvSpPr>
          <p:cNvPr id="108" name="TextBox 107"/>
          <p:cNvSpPr txBox="1"/>
          <p:nvPr/>
        </p:nvSpPr>
        <p:spPr>
          <a:xfrm>
            <a:off x="4110831" y="955124"/>
            <a:ext cx="4852988" cy="323159"/>
          </a:xfrm>
          <a:prstGeom prst="rect">
            <a:avLst/>
          </a:prstGeom>
          <a:noFill/>
        </p:spPr>
        <p:txBody>
          <a:bodyPr lIns="76194" tIns="38097" rIns="76194" bIns="38097">
            <a:spAutoFit/>
          </a:bodyPr>
          <a:lstStyle/>
          <a:p>
            <a:pPr algn="ctr" defTabSz="914363">
              <a:defRPr/>
            </a:pPr>
            <a:r>
              <a:rPr lang="en-US" sz="1600" dirty="0">
                <a:latin typeface="+mj-lt"/>
              </a:rPr>
              <a:t>Child Partitions</a:t>
            </a:r>
          </a:p>
        </p:txBody>
      </p:sp>
      <p:sp>
        <p:nvSpPr>
          <p:cNvPr id="22" name="Rounded Rectangle 21"/>
          <p:cNvSpPr/>
          <p:nvPr/>
        </p:nvSpPr>
        <p:spPr bwMode="auto">
          <a:xfrm>
            <a:off x="2247900" y="1419225"/>
            <a:ext cx="1524000" cy="1524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4" tIns="54862" rIns="109724" bIns="54862" anchor="ctr"/>
          <a:lstStyle/>
          <a:p>
            <a:pPr algn="ctr" defTabSz="914063">
              <a:defRPr/>
            </a:pPr>
            <a:endParaRPr lang="en-US" dirty="0">
              <a:solidFill>
                <a:schemeClr val="tx1"/>
              </a:solidFill>
              <a:latin typeface="+mj-lt"/>
            </a:endParaRPr>
          </a:p>
        </p:txBody>
      </p:sp>
      <p:sp>
        <p:nvSpPr>
          <p:cNvPr id="109" name="Rounded Rectangle 108"/>
          <p:cNvSpPr/>
          <p:nvPr/>
        </p:nvSpPr>
        <p:spPr bwMode="auto">
          <a:xfrm>
            <a:off x="2468564" y="2633664"/>
            <a:ext cx="1119187" cy="2508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4" tIns="54862" rIns="109724" bIns="54862" anchor="ctr"/>
          <a:lstStyle/>
          <a:p>
            <a:pPr algn="ctr" defTabSz="914063">
              <a:defRPr/>
            </a:pPr>
            <a:r>
              <a:rPr lang="en-US" sz="1100" dirty="0">
                <a:solidFill>
                  <a:schemeClr val="tx1"/>
                </a:solidFill>
                <a:latin typeface="+mj-lt"/>
              </a:rPr>
              <a:t>VM Service</a:t>
            </a:r>
          </a:p>
        </p:txBody>
      </p:sp>
      <p:sp>
        <p:nvSpPr>
          <p:cNvPr id="110" name="Rounded Rectangle 109"/>
          <p:cNvSpPr/>
          <p:nvPr/>
        </p:nvSpPr>
        <p:spPr bwMode="auto">
          <a:xfrm>
            <a:off x="2468563" y="2335214"/>
            <a:ext cx="1109662" cy="2508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4" tIns="54862" rIns="109724" bIns="54862" anchor="ctr"/>
          <a:lstStyle/>
          <a:p>
            <a:pPr algn="ctr" defTabSz="914063">
              <a:defRPr/>
            </a:pPr>
            <a:r>
              <a:rPr lang="en-US" sz="1100" dirty="0">
                <a:solidFill>
                  <a:schemeClr val="tx1"/>
                </a:solidFill>
                <a:latin typeface="+mj-lt"/>
              </a:rPr>
              <a:t>WMI Provider</a:t>
            </a:r>
          </a:p>
        </p:txBody>
      </p:sp>
      <p:grpSp>
        <p:nvGrpSpPr>
          <p:cNvPr id="11" name="Group 114"/>
          <p:cNvGrpSpPr>
            <a:grpSpLocks/>
          </p:cNvGrpSpPr>
          <p:nvPr/>
        </p:nvGrpSpPr>
        <p:grpSpPr bwMode="auto">
          <a:xfrm>
            <a:off x="2559051" y="1535114"/>
            <a:ext cx="911225" cy="642937"/>
            <a:chOff x="8557589" y="450575"/>
            <a:chExt cx="1093304" cy="771939"/>
          </a:xfrm>
        </p:grpSpPr>
        <p:sp>
          <p:nvSpPr>
            <p:cNvPr id="111" name="Rounded Rectangle 110"/>
            <p:cNvSpPr/>
            <p:nvPr/>
          </p:nvSpPr>
          <p:spPr bwMode="auto">
            <a:xfrm>
              <a:off x="8666158" y="765068"/>
              <a:ext cx="457131" cy="45744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112" name="Rounded Rectangle 111"/>
            <p:cNvSpPr/>
            <p:nvPr/>
          </p:nvSpPr>
          <p:spPr bwMode="auto">
            <a:xfrm>
              <a:off x="8889009" y="608774"/>
              <a:ext cx="457131" cy="45744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113" name="Rounded Rectangle 112"/>
            <p:cNvSpPr/>
            <p:nvPr/>
          </p:nvSpPr>
          <p:spPr bwMode="auto">
            <a:xfrm>
              <a:off x="9098527" y="450575"/>
              <a:ext cx="457131" cy="45744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63">
                <a:defRPr/>
              </a:pPr>
              <a:endParaRPr lang="en-US" dirty="0">
                <a:solidFill>
                  <a:schemeClr val="tx1"/>
                </a:solidFill>
                <a:latin typeface="+mj-lt"/>
              </a:endParaRPr>
            </a:p>
          </p:txBody>
        </p:sp>
        <p:sp>
          <p:nvSpPr>
            <p:cNvPr id="114" name="TextBox 113"/>
            <p:cNvSpPr txBox="1"/>
            <p:nvPr/>
          </p:nvSpPr>
          <p:spPr>
            <a:xfrm>
              <a:off x="8557589" y="625929"/>
              <a:ext cx="1093304" cy="443437"/>
            </a:xfrm>
            <a:prstGeom prst="rect">
              <a:avLst/>
            </a:prstGeom>
            <a:noFill/>
          </p:spPr>
          <p:txBody>
            <a:bodyPr>
              <a:spAutoFit/>
            </a:bodyPr>
            <a:lstStyle/>
            <a:p>
              <a:pPr algn="ctr" defTabSz="914363">
                <a:defRPr/>
              </a:pPr>
              <a:r>
                <a:rPr lang="en-US" sz="900" dirty="0">
                  <a:latin typeface="+mj-lt"/>
                </a:rPr>
                <a:t>VM Worker Processes</a:t>
              </a:r>
            </a:p>
          </p:txBody>
        </p:sp>
      </p:grpSp>
      <p:sp>
        <p:nvSpPr>
          <p:cNvPr id="116" name="Rounded Rectangle 115"/>
          <p:cNvSpPr/>
          <p:nvPr/>
        </p:nvSpPr>
        <p:spPr bwMode="auto">
          <a:xfrm>
            <a:off x="8521700" y="379413"/>
            <a:ext cx="1905000" cy="15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2" tIns="45717" rIns="91432" bIns="45717" anchor="ctr"/>
          <a:lstStyle/>
          <a:p>
            <a:pPr algn="ctr" defTabSz="914063">
              <a:defRPr/>
            </a:pPr>
            <a:r>
              <a:rPr lang="en-US" sz="1000" dirty="0">
                <a:solidFill>
                  <a:schemeClr val="tx1"/>
                </a:solidFill>
                <a:latin typeface="+mj-lt"/>
              </a:rPr>
              <a:t>OS</a:t>
            </a:r>
          </a:p>
        </p:txBody>
      </p:sp>
      <p:sp>
        <p:nvSpPr>
          <p:cNvPr id="118" name="Rounded Rectangle 117"/>
          <p:cNvSpPr/>
          <p:nvPr/>
        </p:nvSpPr>
        <p:spPr bwMode="auto">
          <a:xfrm>
            <a:off x="8521700" y="539750"/>
            <a:ext cx="1905000" cy="152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2" tIns="45717" rIns="91432" bIns="45717" anchor="ctr"/>
          <a:lstStyle/>
          <a:p>
            <a:pPr algn="ctr" defTabSz="914063">
              <a:defRPr/>
            </a:pPr>
            <a:r>
              <a:rPr lang="en-US" sz="1000" dirty="0">
                <a:solidFill>
                  <a:schemeClr val="tx1"/>
                </a:solidFill>
                <a:latin typeface="+mj-lt"/>
              </a:rPr>
              <a:t>ISV / IHV / OEM</a:t>
            </a:r>
          </a:p>
        </p:txBody>
      </p:sp>
      <p:sp>
        <p:nvSpPr>
          <p:cNvPr id="119" name="Rounded Rectangle 118"/>
          <p:cNvSpPr/>
          <p:nvPr/>
        </p:nvSpPr>
        <p:spPr bwMode="auto">
          <a:xfrm>
            <a:off x="8521700" y="715963"/>
            <a:ext cx="1905000" cy="152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2" tIns="45717" rIns="91432" bIns="45717" anchor="ctr"/>
          <a:lstStyle/>
          <a:p>
            <a:pPr algn="ctr" defTabSz="914063">
              <a:defRPr/>
            </a:pPr>
            <a:r>
              <a:rPr lang="en-US" sz="1000" dirty="0">
                <a:solidFill>
                  <a:schemeClr val="tx1"/>
                </a:solidFill>
                <a:latin typeface="+mj-lt"/>
              </a:rPr>
              <a:t>Microsoft Hyper-V</a:t>
            </a:r>
          </a:p>
        </p:txBody>
      </p:sp>
      <p:sp>
        <p:nvSpPr>
          <p:cNvPr id="120" name="Rounded Rectangle 119"/>
          <p:cNvSpPr/>
          <p:nvPr/>
        </p:nvSpPr>
        <p:spPr bwMode="auto">
          <a:xfrm>
            <a:off x="8521700" y="889000"/>
            <a:ext cx="1905000" cy="152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91432" tIns="45717" rIns="91432" bIns="45717" anchor="ctr"/>
          <a:lstStyle/>
          <a:p>
            <a:pPr algn="ctr" defTabSz="914063">
              <a:defRPr/>
            </a:pPr>
            <a:r>
              <a:rPr lang="en-US" sz="1000" dirty="0">
                <a:solidFill>
                  <a:schemeClr val="tx1"/>
                </a:solidFill>
                <a:latin typeface="+mj-lt"/>
              </a:rPr>
              <a:t>Microsoft / </a:t>
            </a:r>
            <a:r>
              <a:rPr lang="en-US" sz="1000" dirty="0" err="1">
                <a:solidFill>
                  <a:schemeClr val="tx1"/>
                </a:solidFill>
                <a:latin typeface="+mj-lt"/>
              </a:rPr>
              <a:t>XenSource</a:t>
            </a:r>
            <a:endParaRPr lang="en-US" sz="1000" dirty="0">
              <a:solidFill>
                <a:schemeClr val="tx1"/>
              </a:solidFill>
              <a:latin typeface="+mj-lt"/>
            </a:endParaRPr>
          </a:p>
        </p:txBody>
      </p:sp>
      <p:sp>
        <p:nvSpPr>
          <p:cNvPr id="131" name="Line 4"/>
          <p:cNvSpPr>
            <a:spLocks noChangeShapeType="1"/>
          </p:cNvSpPr>
          <p:nvPr/>
        </p:nvSpPr>
        <p:spPr bwMode="auto">
          <a:xfrm flipH="1" flipV="1">
            <a:off x="2233613" y="3035300"/>
            <a:ext cx="8229600" cy="0"/>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2" name="Line 4"/>
          <p:cNvSpPr>
            <a:spLocks noChangeShapeType="1"/>
          </p:cNvSpPr>
          <p:nvPr/>
        </p:nvSpPr>
        <p:spPr bwMode="auto">
          <a:xfrm flipH="1" flipV="1">
            <a:off x="2233613" y="5092700"/>
            <a:ext cx="8229600" cy="0"/>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3" name="Line 4"/>
          <p:cNvSpPr>
            <a:spLocks noChangeShapeType="1"/>
          </p:cNvSpPr>
          <p:nvPr/>
        </p:nvSpPr>
        <p:spPr bwMode="auto">
          <a:xfrm flipH="1">
            <a:off x="3897313" y="1460501"/>
            <a:ext cx="0" cy="3635375"/>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4" name="Line 4"/>
          <p:cNvSpPr>
            <a:spLocks noChangeShapeType="1"/>
          </p:cNvSpPr>
          <p:nvPr/>
        </p:nvSpPr>
        <p:spPr bwMode="auto">
          <a:xfrm flipH="1">
            <a:off x="5675313" y="1473200"/>
            <a:ext cx="0" cy="3632200"/>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5" name="Line 4"/>
          <p:cNvSpPr>
            <a:spLocks noChangeShapeType="1"/>
          </p:cNvSpPr>
          <p:nvPr/>
        </p:nvSpPr>
        <p:spPr bwMode="auto">
          <a:xfrm flipH="1">
            <a:off x="7453313" y="1473200"/>
            <a:ext cx="0" cy="3632200"/>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6" name="Line 4"/>
          <p:cNvSpPr>
            <a:spLocks noChangeShapeType="1"/>
          </p:cNvSpPr>
          <p:nvPr/>
        </p:nvSpPr>
        <p:spPr bwMode="auto">
          <a:xfrm flipH="1">
            <a:off x="9231313" y="1473200"/>
            <a:ext cx="0" cy="3632200"/>
          </a:xfrm>
          <a:prstGeom prst="line">
            <a:avLst/>
          </a:prstGeom>
          <a:noFill/>
          <a:ln w="28575">
            <a:solidFill>
              <a:srgbClr val="FFFFFF"/>
            </a:solidFill>
            <a:prstDash val="dash"/>
            <a:round/>
            <a:headEnd/>
            <a:tailEnd/>
          </a:ln>
          <a:effectLst/>
        </p:spPr>
        <p:txBody>
          <a:bodyPr wrap="none" lIns="76194" tIns="38097" rIns="76194" bIns="38097" anchor="ctr"/>
          <a:lstStyle/>
          <a:p>
            <a:pPr defTabSz="914363">
              <a:defRPr/>
            </a:pPr>
            <a:endParaRPr lang="en-US">
              <a:latin typeface="+mj-lt"/>
            </a:endParaRPr>
          </a:p>
        </p:txBody>
      </p:sp>
      <p:sp>
        <p:nvSpPr>
          <p:cNvPr id="137" name="TextBox 136"/>
          <p:cNvSpPr txBox="1"/>
          <p:nvPr/>
        </p:nvSpPr>
        <p:spPr>
          <a:xfrm>
            <a:off x="9347199" y="2184400"/>
            <a:ext cx="1949559" cy="430881"/>
          </a:xfrm>
          <a:prstGeom prst="rect">
            <a:avLst/>
          </a:prstGeom>
          <a:noFill/>
        </p:spPr>
        <p:txBody>
          <a:bodyPr wrap="square" lIns="76194" tIns="38097" rIns="76194" bIns="38097">
            <a:spAutoFit/>
          </a:bodyPr>
          <a:lstStyle/>
          <a:p>
            <a:pPr algn="ctr" defTabSz="914363">
              <a:defRPr/>
            </a:pPr>
            <a:r>
              <a:rPr lang="en-US" sz="2300" dirty="0">
                <a:latin typeface="+mj-lt"/>
              </a:rPr>
              <a:t>User Mode</a:t>
            </a:r>
          </a:p>
        </p:txBody>
      </p:sp>
      <p:sp>
        <p:nvSpPr>
          <p:cNvPr id="138" name="TextBox 137"/>
          <p:cNvSpPr txBox="1"/>
          <p:nvPr/>
        </p:nvSpPr>
        <p:spPr>
          <a:xfrm>
            <a:off x="9347200" y="4216400"/>
            <a:ext cx="2184690" cy="430881"/>
          </a:xfrm>
          <a:prstGeom prst="rect">
            <a:avLst/>
          </a:prstGeom>
          <a:noFill/>
        </p:spPr>
        <p:txBody>
          <a:bodyPr wrap="square" lIns="76194" tIns="38097" rIns="76194" bIns="38097">
            <a:spAutoFit/>
          </a:bodyPr>
          <a:lstStyle/>
          <a:p>
            <a:pPr algn="ctr" defTabSz="914363">
              <a:defRPr/>
            </a:pPr>
            <a:r>
              <a:rPr lang="en-US" sz="2300" dirty="0">
                <a:latin typeface="+mj-lt"/>
              </a:rPr>
              <a:t>Kernel Mode</a:t>
            </a:r>
          </a:p>
        </p:txBody>
      </p:sp>
      <p:sp>
        <p:nvSpPr>
          <p:cNvPr id="54" name="TextBox 53"/>
          <p:cNvSpPr txBox="1"/>
          <p:nvPr/>
        </p:nvSpPr>
        <p:spPr>
          <a:xfrm>
            <a:off x="8447088" y="147639"/>
            <a:ext cx="1033462" cy="261937"/>
          </a:xfrm>
          <a:prstGeom prst="rect">
            <a:avLst/>
          </a:prstGeom>
          <a:noFill/>
        </p:spPr>
        <p:txBody>
          <a:bodyPr lIns="76194" tIns="38097" rIns="76194" bIns="38097">
            <a:spAutoFit/>
          </a:bodyPr>
          <a:lstStyle/>
          <a:p>
            <a:pPr defTabSz="914363">
              <a:defRPr/>
            </a:pPr>
            <a:r>
              <a:rPr lang="en-US" sz="1200" dirty="0">
                <a:latin typeface="+mj-lt"/>
              </a:rPr>
              <a:t>Provided by:</a:t>
            </a:r>
          </a:p>
        </p:txBody>
      </p:sp>
      <p:sp>
        <p:nvSpPr>
          <p:cNvPr id="56" name="TextBox 55"/>
          <p:cNvSpPr txBox="1"/>
          <p:nvPr/>
        </p:nvSpPr>
        <p:spPr>
          <a:xfrm>
            <a:off x="9345613" y="5194301"/>
            <a:ext cx="1559260" cy="436563"/>
          </a:xfrm>
          <a:prstGeom prst="rect">
            <a:avLst/>
          </a:prstGeom>
          <a:noFill/>
        </p:spPr>
        <p:txBody>
          <a:bodyPr wrap="square" lIns="76194" tIns="38097" rIns="76194" bIns="38097">
            <a:spAutoFit/>
          </a:bodyPr>
          <a:lstStyle/>
          <a:p>
            <a:pPr algn="ctr" defTabSz="914363">
              <a:defRPr/>
            </a:pPr>
            <a:r>
              <a:rPr lang="en-US" sz="2300" dirty="0">
                <a:latin typeface="+mj-lt"/>
              </a:rPr>
              <a:t>Ring -1</a:t>
            </a:r>
          </a:p>
        </p:txBody>
      </p:sp>
      <p:sp>
        <p:nvSpPr>
          <p:cNvPr id="57" name="Rounded Rectangle 56"/>
          <p:cNvSpPr/>
          <p:nvPr/>
        </p:nvSpPr>
        <p:spPr bwMode="auto">
          <a:xfrm>
            <a:off x="2722564" y="4171951"/>
            <a:ext cx="631825" cy="430213"/>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2" tIns="45717" rIns="91432" bIns="45717" anchor="ctr"/>
          <a:lstStyle/>
          <a:p>
            <a:pPr algn="ctr" defTabSz="914063">
              <a:defRPr/>
            </a:pPr>
            <a:r>
              <a:rPr lang="en-US" sz="900" dirty="0">
                <a:solidFill>
                  <a:schemeClr val="tx1"/>
                </a:solidFill>
                <a:latin typeface="+mj-lt"/>
              </a:rPr>
              <a:t>IHV Drivers</a:t>
            </a:r>
          </a:p>
        </p:txBody>
      </p:sp>
      <p:sp>
        <p:nvSpPr>
          <p:cNvPr id="68" name="Rounded Rectangle 67"/>
          <p:cNvSpPr/>
          <p:nvPr/>
        </p:nvSpPr>
        <p:spPr bwMode="auto">
          <a:xfrm>
            <a:off x="2565400" y="4645026"/>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1600" dirty="0" err="1">
                <a:solidFill>
                  <a:schemeClr val="tx1"/>
                </a:solidFill>
                <a:latin typeface="+mj-lt"/>
              </a:rPr>
              <a:t>VMBus</a:t>
            </a:r>
            <a:endParaRPr lang="en-US" sz="1600" dirty="0">
              <a:solidFill>
                <a:schemeClr val="tx1"/>
              </a:solidFill>
              <a:latin typeface="+mj-lt"/>
            </a:endParaRPr>
          </a:p>
        </p:txBody>
      </p:sp>
      <p:sp>
        <p:nvSpPr>
          <p:cNvPr id="78" name="Rounded Rectangle 77"/>
          <p:cNvSpPr/>
          <p:nvPr/>
        </p:nvSpPr>
        <p:spPr bwMode="auto">
          <a:xfrm>
            <a:off x="7889875" y="4254500"/>
            <a:ext cx="908050" cy="32385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2" tIns="45717" rIns="91432" bIns="45717" anchor="ctr"/>
          <a:lstStyle/>
          <a:p>
            <a:pPr algn="ctr" defTabSz="914063">
              <a:defRPr/>
            </a:pPr>
            <a:r>
              <a:rPr lang="en-US" sz="1500" dirty="0" err="1">
                <a:solidFill>
                  <a:schemeClr val="tx1"/>
                </a:solidFill>
                <a:latin typeface="+mj-lt"/>
              </a:rPr>
              <a:t>VMBus</a:t>
            </a:r>
            <a:endParaRPr lang="en-US" sz="1500" dirty="0">
              <a:solidFill>
                <a:schemeClr val="tx1"/>
              </a:solidFill>
              <a:latin typeface="+mj-lt"/>
            </a:endParaRPr>
          </a:p>
        </p:txBody>
      </p:sp>
    </p:spTree>
    <p:extLst>
      <p:ext uri="{BB962C8B-B14F-4D97-AF65-F5344CB8AC3E}">
        <p14:creationId xmlns:p14="http://schemas.microsoft.com/office/powerpoint/2010/main" val="2539709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500"/>
                                        <p:tgtEl>
                                          <p:spTgt spid="1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par>
                                <p:cTn id="20" presetID="10" presetClass="entr" presetSubtype="0" fill="hold"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par>
                                <p:cTn id="23" presetID="10" presetClass="entr" presetSubtype="0" fill="hold" nodeType="with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fade">
                                      <p:cBhvr>
                                        <p:cTn id="25" dur="500"/>
                                        <p:tgtEl>
                                          <p:spTgt spid="136"/>
                                        </p:tgtEl>
                                      </p:cBhvr>
                                    </p:animEffect>
                                  </p:childTnLst>
                                </p:cTn>
                              </p:par>
                              <p:par>
                                <p:cTn id="26" presetID="10" presetClass="entr" presetSubtype="0"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500"/>
                                        <p:tgtEl>
                                          <p:spTgt spid="135"/>
                                        </p:tgtEl>
                                      </p:cBhvr>
                                    </p:animEffect>
                                  </p:childTnLst>
                                </p:cTn>
                              </p:par>
                              <p:par>
                                <p:cTn id="29" presetID="10" presetClass="entr" presetSubtype="0"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par>
                                <p:cTn id="32" presetID="10" presetClass="entr" presetSubtype="0" fill="hold" nodeType="with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500"/>
                                        <p:tgtEl>
                                          <p:spTgt spid="1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500"/>
                                        <p:tgtEl>
                                          <p:spTgt spid="1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500"/>
                                        <p:tgtEl>
                                          <p:spTgt spid="1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fade">
                                      <p:cBhvr>
                                        <p:cTn id="52" dur="500"/>
                                        <p:tgtEl>
                                          <p:spTgt spid="1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0-#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 calcmode="lin" valueType="num">
                                      <p:cBhvr additive="base">
                                        <p:cTn id="64" dur="500" fill="hold"/>
                                        <p:tgtEl>
                                          <p:spTgt spid="107"/>
                                        </p:tgtEl>
                                        <p:attrNameLst>
                                          <p:attrName>ppt_x</p:attrName>
                                        </p:attrNameLst>
                                      </p:cBhvr>
                                      <p:tavLst>
                                        <p:tav tm="0">
                                          <p:val>
                                            <p:strVal val="1+#ppt_w/2"/>
                                          </p:val>
                                        </p:tav>
                                        <p:tav tm="100000">
                                          <p:val>
                                            <p:strVal val="#ppt_x"/>
                                          </p:val>
                                        </p:tav>
                                      </p:tavLst>
                                    </p:anim>
                                    <p:anim calcmode="lin" valueType="num">
                                      <p:cBhvr additive="base">
                                        <p:cTn id="65" dur="500" fill="hold"/>
                                        <p:tgtEl>
                                          <p:spTgt spid="107"/>
                                        </p:tgtEl>
                                        <p:attrNameLst>
                                          <p:attrName>ppt_y</p:attrName>
                                        </p:attrNameLst>
                                      </p:cBhvr>
                                      <p:tavLst>
                                        <p:tav tm="0">
                                          <p:val>
                                            <p:strVal val="#ppt_y"/>
                                          </p:val>
                                        </p:tav>
                                        <p:tav tm="100000">
                                          <p:val>
                                            <p:strVal val="#ppt_y"/>
                                          </p:val>
                                        </p:tav>
                                      </p:tavLst>
                                    </p:anim>
                                  </p:childTnLst>
                                </p:cTn>
                              </p:par>
                              <p:par>
                                <p:cTn id="66" presetID="2" presetClass="entr" presetSubtype="2" fill="hold" grpId="1"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1+#ppt_w/2"/>
                                          </p:val>
                                        </p:tav>
                                        <p:tav tm="100000">
                                          <p:val>
                                            <p:strVal val="#ppt_x"/>
                                          </p:val>
                                        </p:tav>
                                      </p:tavLst>
                                    </p:anim>
                                    <p:anim calcmode="lin" valueType="num">
                                      <p:cBhvr additive="base">
                                        <p:cTn id="69" dur="500" fill="hold"/>
                                        <p:tgtEl>
                                          <p:spTgt spid="5"/>
                                        </p:tgtEl>
                                        <p:attrNameLst>
                                          <p:attrName>ppt_y</p:attrName>
                                        </p:attrNameLst>
                                      </p:cBhvr>
                                      <p:tavLst>
                                        <p:tav tm="0">
                                          <p:val>
                                            <p:strVal val="#ppt_y"/>
                                          </p:val>
                                        </p:tav>
                                        <p:tav tm="100000">
                                          <p:val>
                                            <p:strVal val="#ppt_y"/>
                                          </p:val>
                                        </p:tav>
                                      </p:tavLst>
                                    </p:anim>
                                  </p:childTnLst>
                                </p:cTn>
                              </p:par>
                              <p:par>
                                <p:cTn id="70" presetID="10" presetClass="entr" presetSubtype="0"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fade">
                                      <p:cBhvr>
                                        <p:cTn id="75" dur="500"/>
                                        <p:tgtEl>
                                          <p:spTgt spid="11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fade">
                                      <p:cBhvr>
                                        <p:cTn id="81" dur="500"/>
                                        <p:tgtEl>
                                          <p:spTgt spid="6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9"/>
                                        </p:tgtEl>
                                        <p:attrNameLst>
                                          <p:attrName>style.visibility</p:attrName>
                                        </p:attrNameLst>
                                      </p:cBhvr>
                                      <p:to>
                                        <p:strVal val="visible"/>
                                      </p:to>
                                    </p:set>
                                    <p:animEffect transition="in" filter="fade">
                                      <p:cBhvr>
                                        <p:cTn id="84" dur="500"/>
                                        <p:tgtEl>
                                          <p:spTgt spid="10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0"/>
                                        </p:tgtEl>
                                        <p:attrNameLst>
                                          <p:attrName>style.visibility</p:attrName>
                                        </p:attrNameLst>
                                      </p:cBhvr>
                                      <p:to>
                                        <p:strVal val="visible"/>
                                      </p:to>
                                    </p:set>
                                    <p:animEffect transition="in" filter="fade">
                                      <p:cBhvr>
                                        <p:cTn id="87" dur="500"/>
                                        <p:tgtEl>
                                          <p:spTgt spid="11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1+#ppt_w/2"/>
                                          </p:val>
                                        </p:tav>
                                        <p:tav tm="100000">
                                          <p:val>
                                            <p:strVal val="#ppt_x"/>
                                          </p:val>
                                        </p:tav>
                                      </p:tavLst>
                                    </p:anim>
                                    <p:anim calcmode="lin" valueType="num">
                                      <p:cBhvr additive="base">
                                        <p:cTn id="96" dur="500" fill="hold"/>
                                        <p:tgtEl>
                                          <p:spTgt spid="24"/>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anim calcmode="lin" valueType="num">
                                      <p:cBhvr additive="base">
                                        <p:cTn id="99" dur="500" fill="hold"/>
                                        <p:tgtEl>
                                          <p:spTgt spid="72"/>
                                        </p:tgtEl>
                                        <p:attrNameLst>
                                          <p:attrName>ppt_x</p:attrName>
                                        </p:attrNameLst>
                                      </p:cBhvr>
                                      <p:tavLst>
                                        <p:tav tm="0">
                                          <p:val>
                                            <p:strVal val="1+#ppt_w/2"/>
                                          </p:val>
                                        </p:tav>
                                        <p:tav tm="100000">
                                          <p:val>
                                            <p:strVal val="#ppt_x"/>
                                          </p:val>
                                        </p:tav>
                                      </p:tavLst>
                                    </p:anim>
                                    <p:anim calcmode="lin" valueType="num">
                                      <p:cBhvr additive="base">
                                        <p:cTn id="100" dur="500" fill="hold"/>
                                        <p:tgtEl>
                                          <p:spTgt spid="72"/>
                                        </p:tgtEl>
                                        <p:attrNameLst>
                                          <p:attrName>ppt_y</p:attrName>
                                        </p:attrNameLst>
                                      </p:cBhvr>
                                      <p:tavLst>
                                        <p:tav tm="0">
                                          <p:val>
                                            <p:strVal val="#ppt_y"/>
                                          </p:val>
                                        </p:tav>
                                        <p:tav tm="100000">
                                          <p:val>
                                            <p:strVal val="#ppt_y"/>
                                          </p:val>
                                        </p:tav>
                                      </p:tavLst>
                                    </p:anim>
                                  </p:childTnLst>
                                </p:cTn>
                              </p:par>
                              <p:par>
                                <p:cTn id="101" presetID="10"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500"/>
                                        <p:tgtEl>
                                          <p:spTgt spid="108"/>
                                        </p:tgtEl>
                                      </p:cBhvr>
                                    </p:animEffect>
                                  </p:childTnLst>
                                </p:cTn>
                              </p:par>
                              <p:par>
                                <p:cTn id="104" presetID="2" presetClass="entr" presetSubtype="2"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1+#ppt_w/2"/>
                                          </p:val>
                                        </p:tav>
                                        <p:tav tm="100000">
                                          <p:val>
                                            <p:strVal val="#ppt_x"/>
                                          </p:val>
                                        </p:tav>
                                      </p:tavLst>
                                    </p:anim>
                                    <p:anim calcmode="lin" valueType="num">
                                      <p:cBhvr additive="base">
                                        <p:cTn id="10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 calcmode="lin" valueType="num">
                                      <p:cBhvr additive="base">
                                        <p:cTn id="112" dur="500" fill="hold"/>
                                        <p:tgtEl>
                                          <p:spTgt spid="26"/>
                                        </p:tgtEl>
                                        <p:attrNameLst>
                                          <p:attrName>ppt_x</p:attrName>
                                        </p:attrNameLst>
                                      </p:cBhvr>
                                      <p:tavLst>
                                        <p:tav tm="0">
                                          <p:val>
                                            <p:strVal val="1+#ppt_w/2"/>
                                          </p:val>
                                        </p:tav>
                                        <p:tav tm="100000">
                                          <p:val>
                                            <p:strVal val="#ppt_x"/>
                                          </p:val>
                                        </p:tav>
                                      </p:tavLst>
                                    </p:anim>
                                    <p:anim calcmode="lin" valueType="num">
                                      <p:cBhvr additive="base">
                                        <p:cTn id="113" dur="500" fill="hold"/>
                                        <p:tgtEl>
                                          <p:spTgt spid="26"/>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1+#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 calcmode="lin" valueType="num">
                                      <p:cBhvr additive="base">
                                        <p:cTn id="120" dur="500" fill="hold"/>
                                        <p:tgtEl>
                                          <p:spTgt spid="75"/>
                                        </p:tgtEl>
                                        <p:attrNameLst>
                                          <p:attrName>ppt_x</p:attrName>
                                        </p:attrNameLst>
                                      </p:cBhvr>
                                      <p:tavLst>
                                        <p:tav tm="0">
                                          <p:val>
                                            <p:strVal val="1+#ppt_w/2"/>
                                          </p:val>
                                        </p:tav>
                                        <p:tav tm="100000">
                                          <p:val>
                                            <p:strVal val="#ppt_x"/>
                                          </p:val>
                                        </p:tav>
                                      </p:tavLst>
                                    </p:anim>
                                    <p:anim calcmode="lin" valueType="num">
                                      <p:cBhvr additive="base">
                                        <p:cTn id="121"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28"/>
                                        </p:tgtEl>
                                        <p:attrNameLst>
                                          <p:attrName>style.visibility</p:attrName>
                                        </p:attrNameLst>
                                      </p:cBhvr>
                                      <p:to>
                                        <p:strVal val="visible"/>
                                      </p:to>
                                    </p:set>
                                    <p:anim calcmode="lin" valueType="num">
                                      <p:cBhvr additive="base">
                                        <p:cTn id="126" dur="500" fill="hold"/>
                                        <p:tgtEl>
                                          <p:spTgt spid="28"/>
                                        </p:tgtEl>
                                        <p:attrNameLst>
                                          <p:attrName>ppt_x</p:attrName>
                                        </p:attrNameLst>
                                      </p:cBhvr>
                                      <p:tavLst>
                                        <p:tav tm="0">
                                          <p:val>
                                            <p:strVal val="1+#ppt_w/2"/>
                                          </p:val>
                                        </p:tav>
                                        <p:tav tm="100000">
                                          <p:val>
                                            <p:strVal val="#ppt_x"/>
                                          </p:val>
                                        </p:tav>
                                      </p:tavLst>
                                    </p:anim>
                                    <p:anim calcmode="lin" valueType="num">
                                      <p:cBhvr additive="base">
                                        <p:cTn id="127" dur="500" fill="hold"/>
                                        <p:tgtEl>
                                          <p:spTgt spid="28"/>
                                        </p:tgtEl>
                                        <p:attrNameLst>
                                          <p:attrName>ppt_y</p:attrName>
                                        </p:attrNameLst>
                                      </p:cBhvr>
                                      <p:tavLst>
                                        <p:tav tm="0">
                                          <p:val>
                                            <p:strVal val="#ppt_y"/>
                                          </p:val>
                                        </p:tav>
                                        <p:tav tm="100000">
                                          <p:val>
                                            <p:strVal val="#ppt_y"/>
                                          </p:val>
                                        </p:tav>
                                      </p:tavLst>
                                    </p:anim>
                                  </p:childTnLst>
                                </p:cTn>
                              </p:par>
                              <p:par>
                                <p:cTn id="128" presetID="10" presetClass="entr" presetSubtype="0" fill="hold" grpId="0" nodeType="withEffect">
                                  <p:stCondLst>
                                    <p:cond delay="0"/>
                                  </p:stCondLst>
                                  <p:childTnLst>
                                    <p:set>
                                      <p:cBhvr>
                                        <p:cTn id="129" dur="1" fill="hold">
                                          <p:stCondLst>
                                            <p:cond delay="0"/>
                                          </p:stCondLst>
                                        </p:cTn>
                                        <p:tgtEl>
                                          <p:spTgt spid="120"/>
                                        </p:tgtEl>
                                        <p:attrNameLst>
                                          <p:attrName>style.visibility</p:attrName>
                                        </p:attrNameLst>
                                      </p:cBhvr>
                                      <p:to>
                                        <p:strVal val="visible"/>
                                      </p:to>
                                    </p:set>
                                    <p:animEffect transition="in" filter="fade">
                                      <p:cBhvr>
                                        <p:cTn id="130" dur="500"/>
                                        <p:tgtEl>
                                          <p:spTgt spid="120"/>
                                        </p:tgtEl>
                                      </p:cBhvr>
                                    </p:animEffect>
                                  </p:childTnLst>
                                </p:cTn>
                              </p:par>
                              <p:par>
                                <p:cTn id="131" presetID="2" presetClass="entr" presetSubtype="2" fill="hold" nodeType="withEffect">
                                  <p:stCondLst>
                                    <p:cond delay="0"/>
                                  </p:stCondLst>
                                  <p:childTnLst>
                                    <p:set>
                                      <p:cBhvr>
                                        <p:cTn id="132" dur="1" fill="hold">
                                          <p:stCondLst>
                                            <p:cond delay="0"/>
                                          </p:stCondLst>
                                        </p:cTn>
                                        <p:tgtEl>
                                          <p:spTgt spid="10"/>
                                        </p:tgtEl>
                                        <p:attrNameLst>
                                          <p:attrName>style.visibility</p:attrName>
                                        </p:attrNameLst>
                                      </p:cBhvr>
                                      <p:to>
                                        <p:strVal val="visible"/>
                                      </p:to>
                                    </p:set>
                                    <p:anim calcmode="lin" valueType="num">
                                      <p:cBhvr additive="base">
                                        <p:cTn id="133" dur="500" fill="hold"/>
                                        <p:tgtEl>
                                          <p:spTgt spid="10"/>
                                        </p:tgtEl>
                                        <p:attrNameLst>
                                          <p:attrName>ppt_x</p:attrName>
                                        </p:attrNameLst>
                                      </p:cBhvr>
                                      <p:tavLst>
                                        <p:tav tm="0">
                                          <p:val>
                                            <p:strVal val="1+#ppt_w/2"/>
                                          </p:val>
                                        </p:tav>
                                        <p:tav tm="100000">
                                          <p:val>
                                            <p:strVal val="#ppt_x"/>
                                          </p:val>
                                        </p:tav>
                                      </p:tavLst>
                                    </p:anim>
                                    <p:anim calcmode="lin" valueType="num">
                                      <p:cBhvr additive="base">
                                        <p:cTn id="134" dur="500" fill="hold"/>
                                        <p:tgtEl>
                                          <p:spTgt spid="10"/>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78"/>
                                        </p:tgtEl>
                                        <p:attrNameLst>
                                          <p:attrName>style.visibility</p:attrName>
                                        </p:attrNameLst>
                                      </p:cBhvr>
                                      <p:to>
                                        <p:strVal val="visible"/>
                                      </p:to>
                                    </p:set>
                                    <p:anim calcmode="lin" valueType="num">
                                      <p:cBhvr additive="base">
                                        <p:cTn id="137" dur="500" fill="hold"/>
                                        <p:tgtEl>
                                          <p:spTgt spid="78"/>
                                        </p:tgtEl>
                                        <p:attrNameLst>
                                          <p:attrName>ppt_x</p:attrName>
                                        </p:attrNameLst>
                                      </p:cBhvr>
                                      <p:tavLst>
                                        <p:tav tm="0">
                                          <p:val>
                                            <p:strVal val="1+#ppt_w/2"/>
                                          </p:val>
                                        </p:tav>
                                        <p:tav tm="100000">
                                          <p:val>
                                            <p:strVal val="#ppt_x"/>
                                          </p:val>
                                        </p:tav>
                                      </p:tavLst>
                                    </p:anim>
                                    <p:anim calcmode="lin" valueType="num">
                                      <p:cBhvr additive="base">
                                        <p:cTn id="138"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0" grpId="0" animBg="1"/>
      <p:bldP spid="24" grpId="0" animBg="1"/>
      <p:bldP spid="26" grpId="0" animBg="1"/>
      <p:bldP spid="28" grpId="0" animBg="1"/>
      <p:bldP spid="25" grpId="0" animBg="1"/>
      <p:bldP spid="72" grpId="0" animBg="1"/>
      <p:bldP spid="75" grpId="0" animBg="1"/>
      <p:bldP spid="4" grpId="0" animBg="1"/>
      <p:bldP spid="5" grpId="0" animBg="1"/>
      <p:bldP spid="5" grpId="1" animBg="1"/>
      <p:bldP spid="107" grpId="0"/>
      <p:bldP spid="22" grpId="0" animBg="1"/>
      <p:bldP spid="109" grpId="0" animBg="1"/>
      <p:bldP spid="110" grpId="0" animBg="1"/>
      <p:bldP spid="116" grpId="0" animBg="1"/>
      <p:bldP spid="118" grpId="0" animBg="1"/>
      <p:bldP spid="119" grpId="0" animBg="1"/>
      <p:bldP spid="120" grpId="0" animBg="1"/>
      <p:bldP spid="137" grpId="0"/>
      <p:bldP spid="138" grpId="0"/>
      <p:bldP spid="54" grpId="0"/>
      <p:bldP spid="56" grpId="0"/>
      <p:bldP spid="57" grpId="0" animBg="1"/>
      <p:bldP spid="68" grpId="0" animBg="1"/>
      <p:bldP spid="7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pPr defTabSz="914363">
              <a:defRPr/>
            </a:pPr>
            <a:r>
              <a:rPr dirty="0"/>
              <a:t>Why Not Get Rid Of </a:t>
            </a:r>
            <a:r>
              <a:rPr lang="en-GB" dirty="0"/>
              <a:t>the </a:t>
            </a:r>
            <a:r>
              <a:rPr dirty="0"/>
              <a:t>Parent Partition?</a:t>
            </a:r>
          </a:p>
        </p:txBody>
      </p:sp>
      <p:sp>
        <p:nvSpPr>
          <p:cNvPr id="29699" name="Rectangle 3"/>
          <p:cNvSpPr>
            <a:spLocks noGrp="1" noChangeArrowheads="1"/>
          </p:cNvSpPr>
          <p:nvPr>
            <p:ph idx="1"/>
          </p:nvPr>
        </p:nvSpPr>
        <p:spPr>
          <a:xfrm>
            <a:off x="838202" y="1727652"/>
            <a:ext cx="2579688" cy="4220665"/>
          </a:xfrm>
        </p:spPr>
        <p:txBody>
          <a:bodyPr>
            <a:noAutofit/>
          </a:bodyPr>
          <a:lstStyle/>
          <a:p>
            <a:pPr eaLnBrk="1" hangingPunct="1"/>
            <a:r>
              <a:rPr lang="en-US" sz="1800" dirty="0"/>
              <a:t>No defense in depth</a:t>
            </a:r>
          </a:p>
          <a:p>
            <a:pPr eaLnBrk="1" hangingPunct="1"/>
            <a:r>
              <a:rPr lang="en-US" sz="1800" dirty="0"/>
              <a:t>Entire hypervisor running in the most privileged mode of the system</a:t>
            </a:r>
          </a:p>
        </p:txBody>
      </p:sp>
      <p:sp>
        <p:nvSpPr>
          <p:cNvPr id="417797" name="Rectangle 5"/>
          <p:cNvSpPr>
            <a:spLocks noChangeArrowheads="1"/>
          </p:cNvSpPr>
          <p:nvPr/>
        </p:nvSpPr>
        <p:spPr bwMode="auto">
          <a:xfrm>
            <a:off x="3668713" y="4290787"/>
            <a:ext cx="4025900" cy="1673225"/>
          </a:xfrm>
          <a:prstGeom prst="rect">
            <a:avLst/>
          </a:prstGeom>
          <a:gradFill rotWithShape="1">
            <a:gsLst>
              <a:gs pos="0">
                <a:schemeClr val="folHlink"/>
              </a:gs>
              <a:gs pos="50000">
                <a:schemeClr val="folHlink">
                  <a:gamma/>
                  <a:tint val="73725"/>
                  <a:invGamma/>
                </a:schemeClr>
              </a:gs>
              <a:gs pos="100000">
                <a:schemeClr val="folHlink"/>
              </a:gs>
            </a:gsLst>
            <a:lin ang="2700000" scaled="1"/>
          </a:gradFill>
          <a:ln w="9525">
            <a:solidFill>
              <a:schemeClr val="tx1"/>
            </a:solidFill>
            <a:miter lim="800000"/>
            <a:headEnd/>
            <a:tailEnd/>
          </a:ln>
          <a:effectLst/>
        </p:spPr>
        <p:txBody>
          <a:bodyPr wrap="none" lIns="91436" tIns="45718" rIns="91436" bIns="45718" anchor="ctr"/>
          <a:lstStyle/>
          <a:p>
            <a:pPr marL="225425" indent="-225425" defTabSz="914327">
              <a:lnSpc>
                <a:spcPct val="90000"/>
              </a:lnSpc>
              <a:spcBef>
                <a:spcPct val="20000"/>
              </a:spcBef>
              <a:buBlip>
                <a:blip r:embed="rId3"/>
              </a:buBlip>
              <a:defRPr/>
            </a:pPr>
            <a:r>
              <a:rPr lang="en-US" sz="1200" dirty="0">
                <a:solidFill>
                  <a:schemeClr val="bg1"/>
                </a:solidFill>
              </a:rPr>
              <a:t>Scheduler</a:t>
            </a:r>
          </a:p>
          <a:p>
            <a:pPr marL="225425" indent="-225425" defTabSz="914327">
              <a:lnSpc>
                <a:spcPct val="90000"/>
              </a:lnSpc>
              <a:spcBef>
                <a:spcPct val="20000"/>
              </a:spcBef>
              <a:buBlip>
                <a:blip r:embed="rId3"/>
              </a:buBlip>
              <a:defRPr/>
            </a:pPr>
            <a:r>
              <a:rPr lang="en-US" sz="1200" dirty="0">
                <a:solidFill>
                  <a:schemeClr val="bg1"/>
                </a:solidFill>
              </a:rPr>
              <a:t>Memory Management</a:t>
            </a:r>
          </a:p>
          <a:p>
            <a:pPr marL="225425" indent="-225425" defTabSz="914327">
              <a:lnSpc>
                <a:spcPct val="90000"/>
              </a:lnSpc>
              <a:spcBef>
                <a:spcPct val="20000"/>
              </a:spcBef>
              <a:buBlip>
                <a:blip r:embed="rId3"/>
              </a:buBlip>
              <a:defRPr/>
            </a:pPr>
            <a:r>
              <a:rPr lang="en-US" sz="1200" dirty="0">
                <a:solidFill>
                  <a:schemeClr val="bg1"/>
                </a:solidFill>
              </a:rPr>
              <a:t>Storage Stack</a:t>
            </a:r>
          </a:p>
          <a:p>
            <a:pPr marL="225425" indent="-225425" defTabSz="914327">
              <a:lnSpc>
                <a:spcPct val="90000"/>
              </a:lnSpc>
              <a:spcBef>
                <a:spcPct val="20000"/>
              </a:spcBef>
              <a:buBlip>
                <a:blip r:embed="rId3"/>
              </a:buBlip>
              <a:defRPr/>
            </a:pPr>
            <a:r>
              <a:rPr lang="en-US" sz="1200" dirty="0">
                <a:solidFill>
                  <a:schemeClr val="bg1"/>
                </a:solidFill>
              </a:rPr>
              <a:t>Network Stack</a:t>
            </a:r>
          </a:p>
          <a:p>
            <a:pPr marL="225425" indent="-225425" defTabSz="914327">
              <a:lnSpc>
                <a:spcPct val="90000"/>
              </a:lnSpc>
              <a:spcBef>
                <a:spcPct val="20000"/>
              </a:spcBef>
              <a:buBlip>
                <a:blip r:embed="rId3"/>
              </a:buBlip>
              <a:defRPr/>
            </a:pPr>
            <a:r>
              <a:rPr lang="en-US" sz="1200" dirty="0">
                <a:solidFill>
                  <a:schemeClr val="bg1"/>
                </a:solidFill>
              </a:rPr>
              <a:t>VM State Machine</a:t>
            </a:r>
          </a:p>
          <a:p>
            <a:pPr marL="225425" indent="-225425" defTabSz="914327">
              <a:lnSpc>
                <a:spcPct val="90000"/>
              </a:lnSpc>
              <a:spcBef>
                <a:spcPct val="20000"/>
              </a:spcBef>
              <a:buBlip>
                <a:blip r:embed="rId3"/>
              </a:buBlip>
              <a:defRPr/>
            </a:pPr>
            <a:r>
              <a:rPr lang="en-US" sz="1200" dirty="0">
                <a:solidFill>
                  <a:schemeClr val="bg1"/>
                </a:solidFill>
              </a:rPr>
              <a:t>Virtualized Devices</a:t>
            </a:r>
          </a:p>
          <a:p>
            <a:pPr marL="225425" indent="-225425" defTabSz="914327">
              <a:lnSpc>
                <a:spcPct val="90000"/>
              </a:lnSpc>
              <a:spcBef>
                <a:spcPct val="20000"/>
              </a:spcBef>
              <a:buBlip>
                <a:blip r:embed="rId3"/>
              </a:buBlip>
              <a:defRPr/>
            </a:pPr>
            <a:r>
              <a:rPr lang="en-US" sz="1200" dirty="0">
                <a:solidFill>
                  <a:schemeClr val="bg1"/>
                </a:solidFill>
              </a:rPr>
              <a:t>Drivers</a:t>
            </a:r>
          </a:p>
          <a:p>
            <a:pPr marL="225425" indent="-225425" defTabSz="914327">
              <a:lnSpc>
                <a:spcPct val="90000"/>
              </a:lnSpc>
              <a:spcBef>
                <a:spcPct val="20000"/>
              </a:spcBef>
              <a:buBlip>
                <a:blip r:embed="rId3"/>
              </a:buBlip>
              <a:defRPr/>
            </a:pPr>
            <a:r>
              <a:rPr lang="en-US" sz="1200" dirty="0">
                <a:solidFill>
                  <a:schemeClr val="bg1"/>
                </a:solidFill>
              </a:rPr>
              <a:t>Management API</a:t>
            </a:r>
          </a:p>
        </p:txBody>
      </p:sp>
      <p:sp>
        <p:nvSpPr>
          <p:cNvPr id="417801" name="Rectangle 9"/>
          <p:cNvSpPr>
            <a:spLocks noChangeArrowheads="1"/>
          </p:cNvSpPr>
          <p:nvPr/>
        </p:nvSpPr>
        <p:spPr bwMode="auto">
          <a:xfrm>
            <a:off x="3668713" y="6032275"/>
            <a:ext cx="4025900" cy="295275"/>
          </a:xfrm>
          <a:prstGeom prst="rect">
            <a:avLst/>
          </a:prstGeom>
          <a:gradFill rotWithShape="1">
            <a:gsLst>
              <a:gs pos="0">
                <a:schemeClr val="accent1"/>
              </a:gs>
              <a:gs pos="50000">
                <a:schemeClr val="accent1">
                  <a:gamma/>
                  <a:tint val="33725"/>
                  <a:invGamma/>
                </a:schemeClr>
              </a:gs>
              <a:gs pos="100000">
                <a:schemeClr val="accent1"/>
              </a:gs>
            </a:gsLst>
            <a:lin ang="2700000" scaled="1"/>
          </a:gradFill>
          <a:ln w="12700" algn="ctr">
            <a:noFill/>
            <a:miter lim="800000"/>
            <a:headEnd/>
            <a:tailEnd/>
          </a:ln>
          <a:effectLst/>
        </p:spPr>
        <p:txBody>
          <a:bodyPr lIns="91436" tIns="45718" rIns="91436" bIns="45718" anchor="ctr"/>
          <a:lstStyle/>
          <a:p>
            <a:pPr algn="ctr" defTabSz="914363">
              <a:defRPr/>
            </a:pPr>
            <a:r>
              <a:rPr lang="en-US" sz="1400" b="1" dirty="0">
                <a:solidFill>
                  <a:schemeClr val="bg1"/>
                </a:solidFill>
              </a:rPr>
              <a:t>Hardware</a:t>
            </a:r>
          </a:p>
        </p:txBody>
      </p:sp>
      <p:sp>
        <p:nvSpPr>
          <p:cNvPr id="43" name="TextBox 42"/>
          <p:cNvSpPr txBox="1">
            <a:spLocks noChangeArrowheads="1"/>
          </p:cNvSpPr>
          <p:nvPr/>
        </p:nvSpPr>
        <p:spPr bwMode="auto">
          <a:xfrm>
            <a:off x="7796213" y="4290787"/>
            <a:ext cx="11176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-1</a:t>
            </a:r>
          </a:p>
        </p:txBody>
      </p:sp>
      <p:sp>
        <p:nvSpPr>
          <p:cNvPr id="46" name="Line 4"/>
          <p:cNvSpPr>
            <a:spLocks noChangeShapeType="1"/>
          </p:cNvSpPr>
          <p:nvPr/>
        </p:nvSpPr>
        <p:spPr bwMode="auto">
          <a:xfrm flipH="1">
            <a:off x="3408363" y="3230337"/>
            <a:ext cx="4267200" cy="3175"/>
          </a:xfrm>
          <a:prstGeom prst="line">
            <a:avLst/>
          </a:prstGeom>
          <a:noFill/>
          <a:ln w="19050">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50" name="Rectangle 12"/>
          <p:cNvSpPr>
            <a:spLocks noChangeArrowheads="1"/>
          </p:cNvSpPr>
          <p:nvPr/>
        </p:nvSpPr>
        <p:spPr bwMode="auto">
          <a:xfrm>
            <a:off x="3797301" y="2411187"/>
            <a:ext cx="754063" cy="715963"/>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User</a:t>
            </a:r>
          </a:p>
          <a:p>
            <a:pPr algn="ctr" defTabSz="914363">
              <a:defRPr/>
            </a:pPr>
            <a:r>
              <a:rPr lang="en-US" sz="1200" b="1" dirty="0">
                <a:solidFill>
                  <a:schemeClr val="bg1"/>
                </a:solidFill>
              </a:rPr>
              <a:t>Mode</a:t>
            </a:r>
          </a:p>
        </p:txBody>
      </p:sp>
      <p:sp>
        <p:nvSpPr>
          <p:cNvPr id="54" name="Rectangle 12"/>
          <p:cNvSpPr>
            <a:spLocks noChangeArrowheads="1"/>
          </p:cNvSpPr>
          <p:nvPr/>
        </p:nvSpPr>
        <p:spPr bwMode="auto">
          <a:xfrm>
            <a:off x="3787776" y="3371624"/>
            <a:ext cx="785813"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Kernel</a:t>
            </a:r>
          </a:p>
          <a:p>
            <a:pPr algn="ctr" defTabSz="914363">
              <a:defRPr/>
            </a:pPr>
            <a:r>
              <a:rPr lang="en-US" sz="1200" b="1" dirty="0">
                <a:solidFill>
                  <a:schemeClr val="bg1"/>
                </a:solidFill>
              </a:rPr>
              <a:t>Mode</a:t>
            </a:r>
          </a:p>
        </p:txBody>
      </p:sp>
      <p:sp>
        <p:nvSpPr>
          <p:cNvPr id="58" name="Rectangle 12"/>
          <p:cNvSpPr>
            <a:spLocks noChangeArrowheads="1"/>
          </p:cNvSpPr>
          <p:nvPr/>
        </p:nvSpPr>
        <p:spPr bwMode="auto">
          <a:xfrm>
            <a:off x="5357813" y="2411187"/>
            <a:ext cx="754062" cy="715963"/>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User</a:t>
            </a:r>
          </a:p>
          <a:p>
            <a:pPr algn="ctr" defTabSz="914363">
              <a:defRPr/>
            </a:pPr>
            <a:r>
              <a:rPr lang="en-US" sz="1200" b="1" dirty="0">
                <a:solidFill>
                  <a:schemeClr val="bg1"/>
                </a:solidFill>
              </a:rPr>
              <a:t>Mode</a:t>
            </a:r>
          </a:p>
        </p:txBody>
      </p:sp>
      <p:sp>
        <p:nvSpPr>
          <p:cNvPr id="59" name="Rectangle 12"/>
          <p:cNvSpPr>
            <a:spLocks noChangeArrowheads="1"/>
          </p:cNvSpPr>
          <p:nvPr/>
        </p:nvSpPr>
        <p:spPr bwMode="auto">
          <a:xfrm>
            <a:off x="5337176" y="3371624"/>
            <a:ext cx="785813"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Kernel</a:t>
            </a:r>
          </a:p>
          <a:p>
            <a:pPr algn="ctr" defTabSz="914363">
              <a:defRPr/>
            </a:pPr>
            <a:r>
              <a:rPr lang="en-US" sz="1200" b="1" dirty="0">
                <a:solidFill>
                  <a:schemeClr val="bg1"/>
                </a:solidFill>
              </a:rPr>
              <a:t>Mode</a:t>
            </a:r>
          </a:p>
        </p:txBody>
      </p:sp>
      <p:sp>
        <p:nvSpPr>
          <p:cNvPr id="60" name="Line 4"/>
          <p:cNvSpPr>
            <a:spLocks noChangeShapeType="1"/>
          </p:cNvSpPr>
          <p:nvPr/>
        </p:nvSpPr>
        <p:spPr bwMode="auto">
          <a:xfrm>
            <a:off x="6551614" y="2042886"/>
            <a:ext cx="3175" cy="22098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61" name="Rectangle 12"/>
          <p:cNvSpPr>
            <a:spLocks noChangeArrowheads="1"/>
          </p:cNvSpPr>
          <p:nvPr/>
        </p:nvSpPr>
        <p:spPr bwMode="auto">
          <a:xfrm>
            <a:off x="6954838" y="2411187"/>
            <a:ext cx="754062" cy="715963"/>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User</a:t>
            </a:r>
          </a:p>
          <a:p>
            <a:pPr algn="ctr" defTabSz="914363">
              <a:defRPr/>
            </a:pPr>
            <a:r>
              <a:rPr lang="en-US" sz="1200" b="1" dirty="0">
                <a:solidFill>
                  <a:schemeClr val="bg1"/>
                </a:solidFill>
              </a:rPr>
              <a:t>Mode</a:t>
            </a:r>
          </a:p>
        </p:txBody>
      </p:sp>
      <p:sp>
        <p:nvSpPr>
          <p:cNvPr id="62" name="Rectangle 12"/>
          <p:cNvSpPr>
            <a:spLocks noChangeArrowheads="1"/>
          </p:cNvSpPr>
          <p:nvPr/>
        </p:nvSpPr>
        <p:spPr bwMode="auto">
          <a:xfrm>
            <a:off x="6924676" y="3371624"/>
            <a:ext cx="784225"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Kernel</a:t>
            </a:r>
          </a:p>
          <a:p>
            <a:pPr algn="ctr" defTabSz="914363">
              <a:defRPr/>
            </a:pPr>
            <a:r>
              <a:rPr lang="en-US" sz="1200" b="1" dirty="0">
                <a:solidFill>
                  <a:schemeClr val="bg1"/>
                </a:solidFill>
              </a:rPr>
              <a:t>Mode</a:t>
            </a:r>
          </a:p>
        </p:txBody>
      </p:sp>
      <p:sp>
        <p:nvSpPr>
          <p:cNvPr id="69" name="Line 4"/>
          <p:cNvSpPr>
            <a:spLocks noChangeShapeType="1"/>
          </p:cNvSpPr>
          <p:nvPr/>
        </p:nvSpPr>
        <p:spPr bwMode="auto">
          <a:xfrm flipH="1">
            <a:off x="3408363" y="4165374"/>
            <a:ext cx="4267200" cy="4762"/>
          </a:xfrm>
          <a:prstGeom prst="line">
            <a:avLst/>
          </a:prstGeom>
          <a:noFill/>
          <a:ln w="19050">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71" name="TextBox 70"/>
          <p:cNvSpPr txBox="1">
            <a:spLocks noChangeArrowheads="1"/>
          </p:cNvSpPr>
          <p:nvPr/>
        </p:nvSpPr>
        <p:spPr bwMode="auto">
          <a:xfrm>
            <a:off x="7793038" y="3717700"/>
            <a:ext cx="1117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0</a:t>
            </a:r>
          </a:p>
        </p:txBody>
      </p:sp>
      <p:sp>
        <p:nvSpPr>
          <p:cNvPr id="72" name="TextBox 71"/>
          <p:cNvSpPr txBox="1">
            <a:spLocks noChangeArrowheads="1"/>
          </p:cNvSpPr>
          <p:nvPr/>
        </p:nvSpPr>
        <p:spPr bwMode="auto">
          <a:xfrm>
            <a:off x="7802563" y="2741387"/>
            <a:ext cx="11176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3</a:t>
            </a:r>
          </a:p>
        </p:txBody>
      </p:sp>
      <p:sp>
        <p:nvSpPr>
          <p:cNvPr id="22" name="TextBox 21"/>
          <p:cNvSpPr txBox="1">
            <a:spLocks noChangeArrowheads="1"/>
          </p:cNvSpPr>
          <p:nvPr/>
        </p:nvSpPr>
        <p:spPr bwMode="auto">
          <a:xfrm>
            <a:off x="5268914" y="1799999"/>
            <a:ext cx="9477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Virtual</a:t>
            </a:r>
          </a:p>
          <a:p>
            <a:pPr algn="ctr" eaLnBrk="1" hangingPunct="1"/>
            <a:r>
              <a:rPr lang="en-US" sz="1500">
                <a:latin typeface="Segoe"/>
              </a:rPr>
              <a:t>Machine</a:t>
            </a:r>
          </a:p>
        </p:txBody>
      </p:sp>
      <p:sp>
        <p:nvSpPr>
          <p:cNvPr id="23" name="TextBox 22"/>
          <p:cNvSpPr txBox="1">
            <a:spLocks noChangeArrowheads="1"/>
          </p:cNvSpPr>
          <p:nvPr/>
        </p:nvSpPr>
        <p:spPr bwMode="auto">
          <a:xfrm>
            <a:off x="6867525" y="1799999"/>
            <a:ext cx="9477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Virtual</a:t>
            </a:r>
          </a:p>
          <a:p>
            <a:pPr algn="ctr" eaLnBrk="1" hangingPunct="1"/>
            <a:r>
              <a:rPr lang="en-US" sz="1500">
                <a:latin typeface="Segoe"/>
              </a:rPr>
              <a:t>Machine</a:t>
            </a:r>
          </a:p>
        </p:txBody>
      </p:sp>
      <p:sp>
        <p:nvSpPr>
          <p:cNvPr id="24" name="TextBox 23"/>
          <p:cNvSpPr txBox="1">
            <a:spLocks noChangeArrowheads="1"/>
          </p:cNvSpPr>
          <p:nvPr/>
        </p:nvSpPr>
        <p:spPr bwMode="auto">
          <a:xfrm>
            <a:off x="3705225" y="1796824"/>
            <a:ext cx="9477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Virtual</a:t>
            </a:r>
          </a:p>
          <a:p>
            <a:pPr algn="ctr" eaLnBrk="1" hangingPunct="1"/>
            <a:r>
              <a:rPr lang="en-US" sz="1500">
                <a:latin typeface="Segoe"/>
              </a:rPr>
              <a:t>Machine</a:t>
            </a:r>
          </a:p>
        </p:txBody>
      </p:sp>
      <p:sp>
        <p:nvSpPr>
          <p:cNvPr id="25" name="Line 4"/>
          <p:cNvSpPr>
            <a:spLocks noChangeShapeType="1"/>
          </p:cNvSpPr>
          <p:nvPr/>
        </p:nvSpPr>
        <p:spPr bwMode="auto">
          <a:xfrm>
            <a:off x="4959351" y="2039711"/>
            <a:ext cx="3175" cy="22098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Tree>
    <p:extLst>
      <p:ext uri="{BB962C8B-B14F-4D97-AF65-F5344CB8AC3E}">
        <p14:creationId xmlns:p14="http://schemas.microsoft.com/office/powerpoint/2010/main" val="255624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1" grpId="0"/>
      <p:bldP spid="72"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a:lstStyle/>
          <a:p>
            <a:pPr eaLnBrk="1" hangingPunct="1"/>
            <a:r>
              <a:rPr lang="en-US"/>
              <a:t>What is Virtualization?</a:t>
            </a:r>
          </a:p>
        </p:txBody>
      </p:sp>
      <p:sp>
        <p:nvSpPr>
          <p:cNvPr id="17"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C2CFEF9-1B1B-4B4E-9C96-50B5153BB635}" type="slidenum">
              <a:rPr lang="en-US" smtClean="0">
                <a:effectLst>
                  <a:outerShdw blurRad="38100" dist="38100" dir="2700000" algn="tl">
                    <a:srgbClr val="C0C0C0"/>
                  </a:outerShdw>
                </a:effectLst>
              </a:rPr>
              <a:pPr eaLnBrk="1" hangingPunct="1">
                <a:defRPr/>
              </a:pPr>
              <a:t>4</a:t>
            </a:fld>
            <a:endParaRPr lang="en-US">
              <a:effectLst>
                <a:outerShdw blurRad="38100" dist="38100" dir="2700000" algn="tl">
                  <a:srgbClr val="C0C0C0"/>
                </a:outerShdw>
              </a:effectLst>
            </a:endParaRPr>
          </a:p>
        </p:txBody>
      </p:sp>
      <p:sp>
        <p:nvSpPr>
          <p:cNvPr id="7173" name="Rectangle 4"/>
          <p:cNvSpPr>
            <a:spLocks noChangeArrowheads="1"/>
          </p:cNvSpPr>
          <p:nvPr/>
        </p:nvSpPr>
        <p:spPr bwMode="auto">
          <a:xfrm>
            <a:off x="1635906" y="4343400"/>
            <a:ext cx="7391400" cy="9144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Hardware</a:t>
            </a:r>
          </a:p>
        </p:txBody>
      </p:sp>
      <p:sp>
        <p:nvSpPr>
          <p:cNvPr id="7174" name="Rectangle 5"/>
          <p:cNvSpPr>
            <a:spLocks noChangeArrowheads="1"/>
          </p:cNvSpPr>
          <p:nvPr/>
        </p:nvSpPr>
        <p:spPr bwMode="auto">
          <a:xfrm>
            <a:off x="1635906" y="3657600"/>
            <a:ext cx="7391400" cy="685800"/>
          </a:xfrm>
          <a:prstGeom prst="rect">
            <a:avLst/>
          </a:prstGeom>
          <a:solidFill>
            <a:srgbClr val="FFCC99"/>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Virtualization Platform</a:t>
            </a:r>
          </a:p>
        </p:txBody>
      </p:sp>
      <p:sp>
        <p:nvSpPr>
          <p:cNvPr id="7175" name="Rectangle 24"/>
          <p:cNvSpPr>
            <a:spLocks noChangeArrowheads="1"/>
          </p:cNvSpPr>
          <p:nvPr/>
        </p:nvSpPr>
        <p:spPr bwMode="auto">
          <a:xfrm>
            <a:off x="5293506" y="2895600"/>
            <a:ext cx="1828800" cy="762000"/>
          </a:xfrm>
          <a:prstGeom prst="rect">
            <a:avLst/>
          </a:prstGeom>
          <a:solidFill>
            <a:srgbClr val="339966"/>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OS 3</a:t>
            </a:r>
          </a:p>
        </p:txBody>
      </p:sp>
      <p:sp>
        <p:nvSpPr>
          <p:cNvPr id="7176" name="Rectangle 26"/>
          <p:cNvSpPr>
            <a:spLocks noChangeArrowheads="1"/>
          </p:cNvSpPr>
          <p:nvPr/>
        </p:nvSpPr>
        <p:spPr bwMode="auto">
          <a:xfrm>
            <a:off x="1635906" y="2895600"/>
            <a:ext cx="1828800" cy="762000"/>
          </a:xfrm>
          <a:prstGeom prst="rect">
            <a:avLst/>
          </a:prstGeom>
          <a:solidFill>
            <a:srgbClr val="339966"/>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OS 1</a:t>
            </a:r>
          </a:p>
        </p:txBody>
      </p:sp>
      <p:sp>
        <p:nvSpPr>
          <p:cNvPr id="7177" name="Rectangle 27"/>
          <p:cNvSpPr>
            <a:spLocks noChangeArrowheads="1"/>
          </p:cNvSpPr>
          <p:nvPr/>
        </p:nvSpPr>
        <p:spPr bwMode="auto">
          <a:xfrm>
            <a:off x="3464706" y="2895600"/>
            <a:ext cx="1828800" cy="762000"/>
          </a:xfrm>
          <a:prstGeom prst="rect">
            <a:avLst/>
          </a:prstGeom>
          <a:solidFill>
            <a:srgbClr val="339966"/>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OS 2</a:t>
            </a:r>
          </a:p>
        </p:txBody>
      </p:sp>
      <p:sp>
        <p:nvSpPr>
          <p:cNvPr id="7178" name="Rectangle 28"/>
          <p:cNvSpPr>
            <a:spLocks noChangeArrowheads="1"/>
          </p:cNvSpPr>
          <p:nvPr/>
        </p:nvSpPr>
        <p:spPr bwMode="auto">
          <a:xfrm>
            <a:off x="7122306" y="2895600"/>
            <a:ext cx="1905000" cy="762000"/>
          </a:xfrm>
          <a:prstGeom prst="rect">
            <a:avLst/>
          </a:prstGeom>
          <a:solidFill>
            <a:srgbClr val="339966"/>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latin typeface="Times New Roman" panose="02020603050405020304" pitchFamily="18" charset="0"/>
              </a:rPr>
              <a:t>OS 4</a:t>
            </a:r>
          </a:p>
        </p:txBody>
      </p:sp>
      <p:sp>
        <p:nvSpPr>
          <p:cNvPr id="7179" name="Rectangle 29"/>
          <p:cNvSpPr>
            <a:spLocks noChangeArrowheads="1"/>
          </p:cNvSpPr>
          <p:nvPr/>
        </p:nvSpPr>
        <p:spPr bwMode="auto">
          <a:xfrm>
            <a:off x="5293506" y="2133600"/>
            <a:ext cx="1828800" cy="762000"/>
          </a:xfrm>
          <a:prstGeom prst="rect">
            <a:avLst/>
          </a:prstGeom>
          <a:solidFill>
            <a:srgbClr val="CCFFFF"/>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7180" name="Rectangle 30"/>
          <p:cNvSpPr>
            <a:spLocks noChangeArrowheads="1"/>
          </p:cNvSpPr>
          <p:nvPr/>
        </p:nvSpPr>
        <p:spPr bwMode="auto">
          <a:xfrm>
            <a:off x="1635906" y="2133600"/>
            <a:ext cx="1828800" cy="762000"/>
          </a:xfrm>
          <a:prstGeom prst="rect">
            <a:avLst/>
          </a:prstGeom>
          <a:solidFill>
            <a:srgbClr val="CCFFFF"/>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7181" name="Rectangle 31"/>
          <p:cNvSpPr>
            <a:spLocks noChangeArrowheads="1"/>
          </p:cNvSpPr>
          <p:nvPr/>
        </p:nvSpPr>
        <p:spPr bwMode="auto">
          <a:xfrm>
            <a:off x="3464706" y="2133600"/>
            <a:ext cx="1828800" cy="762000"/>
          </a:xfrm>
          <a:prstGeom prst="rect">
            <a:avLst/>
          </a:prstGeom>
          <a:solidFill>
            <a:srgbClr val="CCFFFF"/>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7182" name="Rectangle 32"/>
          <p:cNvSpPr>
            <a:spLocks noChangeArrowheads="1"/>
          </p:cNvSpPr>
          <p:nvPr/>
        </p:nvSpPr>
        <p:spPr bwMode="auto">
          <a:xfrm>
            <a:off x="7122306" y="2133600"/>
            <a:ext cx="1905000" cy="762000"/>
          </a:xfrm>
          <a:prstGeom prst="rect">
            <a:avLst/>
          </a:prstGeom>
          <a:solidFill>
            <a:srgbClr val="CCFFFF"/>
          </a:solidFill>
          <a:ln w="9525" algn="ctr">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a:solidFill>
                  <a:schemeClr val="accent2"/>
                </a:solidFill>
                <a:latin typeface="Times New Roman" panose="02020603050405020304" pitchFamily="18" charset="0"/>
              </a:rPr>
              <a:t>Applications</a:t>
            </a:r>
          </a:p>
        </p:txBody>
      </p:sp>
      <p:sp>
        <p:nvSpPr>
          <p:cNvPr id="7183" name="Line 33"/>
          <p:cNvSpPr>
            <a:spLocks noChangeShapeType="1"/>
          </p:cNvSpPr>
          <p:nvPr/>
        </p:nvSpPr>
        <p:spPr bwMode="auto">
          <a:xfrm flipH="1">
            <a:off x="3464706" y="2133600"/>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84" name="Line 34"/>
          <p:cNvSpPr>
            <a:spLocks noChangeShapeType="1"/>
          </p:cNvSpPr>
          <p:nvPr/>
        </p:nvSpPr>
        <p:spPr bwMode="auto">
          <a:xfrm flipH="1">
            <a:off x="5293506" y="2133600"/>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85" name="Line 35"/>
          <p:cNvSpPr>
            <a:spLocks noChangeShapeType="1"/>
          </p:cNvSpPr>
          <p:nvPr/>
        </p:nvSpPr>
        <p:spPr bwMode="auto">
          <a:xfrm flipH="1">
            <a:off x="7122306" y="2133600"/>
            <a:ext cx="0" cy="15240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3749203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defTabSz="914363">
              <a:defRPr/>
            </a:pPr>
            <a:r>
              <a:rPr dirty="0"/>
              <a:t>Micro-</a:t>
            </a:r>
            <a:r>
              <a:rPr dirty="0" err="1"/>
              <a:t>kernelized</a:t>
            </a:r>
            <a:r>
              <a:rPr dirty="0"/>
              <a:t> Hypervisor</a:t>
            </a:r>
          </a:p>
        </p:txBody>
      </p:sp>
      <p:sp>
        <p:nvSpPr>
          <p:cNvPr id="30723" name="Rectangle 3"/>
          <p:cNvSpPr>
            <a:spLocks noGrp="1" noChangeArrowheads="1"/>
          </p:cNvSpPr>
          <p:nvPr>
            <p:ph idx="1"/>
          </p:nvPr>
        </p:nvSpPr>
        <p:spPr>
          <a:xfrm>
            <a:off x="771143" y="1751012"/>
            <a:ext cx="9025999" cy="1482725"/>
          </a:xfrm>
        </p:spPr>
        <p:txBody>
          <a:bodyPr>
            <a:normAutofit fontScale="85000" lnSpcReduction="10000"/>
          </a:bodyPr>
          <a:lstStyle/>
          <a:p>
            <a:pPr marL="398463" indent="-398463"/>
            <a:r>
              <a:rPr lang="en-US" sz="2400" dirty="0"/>
              <a:t>Defense in depth</a:t>
            </a:r>
          </a:p>
          <a:p>
            <a:pPr marL="398463" indent="-398463"/>
            <a:r>
              <a:rPr lang="en-US" sz="2400" dirty="0"/>
              <a:t>Using hardware to protect</a:t>
            </a:r>
          </a:p>
          <a:p>
            <a:pPr marL="398463" indent="-398463"/>
            <a:r>
              <a:rPr lang="en-US" sz="2400" dirty="0"/>
              <a:t>Hyper-V doesn’t use ring compression, uses hardware assists</a:t>
            </a:r>
          </a:p>
          <a:p>
            <a:pPr marL="738188" lvl="1" indent="-339725"/>
            <a:r>
              <a:rPr lang="en-US" sz="2000" dirty="0"/>
              <a:t>Further reduces the attack surface</a:t>
            </a:r>
          </a:p>
        </p:txBody>
      </p:sp>
      <p:sp>
        <p:nvSpPr>
          <p:cNvPr id="417797" name="Rectangle 5"/>
          <p:cNvSpPr>
            <a:spLocks noChangeArrowheads="1"/>
          </p:cNvSpPr>
          <p:nvPr/>
        </p:nvSpPr>
        <p:spPr bwMode="auto">
          <a:xfrm>
            <a:off x="3489325" y="5586414"/>
            <a:ext cx="4025900" cy="452437"/>
          </a:xfrm>
          <a:prstGeom prst="rect">
            <a:avLst/>
          </a:prstGeom>
          <a:gradFill rotWithShape="1">
            <a:gsLst>
              <a:gs pos="0">
                <a:schemeClr val="folHlink"/>
              </a:gs>
              <a:gs pos="50000">
                <a:schemeClr val="folHlink">
                  <a:gamma/>
                  <a:tint val="73725"/>
                  <a:invGamma/>
                </a:schemeClr>
              </a:gs>
              <a:gs pos="100000">
                <a:schemeClr val="fo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Scheduler</a:t>
            </a:r>
          </a:p>
          <a:p>
            <a:pPr algn="ctr" defTabSz="914363">
              <a:defRPr/>
            </a:pPr>
            <a:r>
              <a:rPr lang="en-US" sz="1200" b="1" dirty="0">
                <a:solidFill>
                  <a:schemeClr val="bg1"/>
                </a:solidFill>
              </a:rPr>
              <a:t>Memory Management</a:t>
            </a:r>
          </a:p>
        </p:txBody>
      </p:sp>
      <p:sp>
        <p:nvSpPr>
          <p:cNvPr id="417801" name="Rectangle 9"/>
          <p:cNvSpPr>
            <a:spLocks noChangeArrowheads="1"/>
          </p:cNvSpPr>
          <p:nvPr/>
        </p:nvSpPr>
        <p:spPr bwMode="auto">
          <a:xfrm>
            <a:off x="3502026" y="6091239"/>
            <a:ext cx="4024313" cy="295275"/>
          </a:xfrm>
          <a:prstGeom prst="rect">
            <a:avLst/>
          </a:prstGeom>
          <a:gradFill rotWithShape="1">
            <a:gsLst>
              <a:gs pos="0">
                <a:schemeClr val="accent1"/>
              </a:gs>
              <a:gs pos="50000">
                <a:schemeClr val="accent1">
                  <a:gamma/>
                  <a:tint val="33725"/>
                  <a:invGamma/>
                </a:schemeClr>
              </a:gs>
              <a:gs pos="100000">
                <a:schemeClr val="accent1"/>
              </a:gs>
            </a:gsLst>
            <a:lin ang="2700000" scaled="1"/>
          </a:gradFill>
          <a:ln w="12700" algn="ctr">
            <a:noFill/>
            <a:miter lim="800000"/>
            <a:headEnd/>
            <a:tailEnd/>
          </a:ln>
          <a:effectLst/>
        </p:spPr>
        <p:txBody>
          <a:bodyPr lIns="91436" tIns="45718" rIns="91436" bIns="45718" anchor="ctr"/>
          <a:lstStyle/>
          <a:p>
            <a:pPr algn="ctr" defTabSz="914363">
              <a:defRPr/>
            </a:pPr>
            <a:r>
              <a:rPr lang="en-US" sz="1400" b="1" dirty="0">
                <a:solidFill>
                  <a:schemeClr val="bg1"/>
                </a:solidFill>
              </a:rPr>
              <a:t>Hardware</a:t>
            </a:r>
          </a:p>
        </p:txBody>
      </p:sp>
      <p:sp>
        <p:nvSpPr>
          <p:cNvPr id="51" name="Rectangle 12"/>
          <p:cNvSpPr>
            <a:spLocks noChangeArrowheads="1"/>
          </p:cNvSpPr>
          <p:nvPr/>
        </p:nvSpPr>
        <p:spPr bwMode="auto">
          <a:xfrm>
            <a:off x="3489325" y="3751263"/>
            <a:ext cx="1873250"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VM State Machine</a:t>
            </a:r>
          </a:p>
          <a:p>
            <a:pPr algn="ctr" defTabSz="914363">
              <a:defRPr/>
            </a:pPr>
            <a:r>
              <a:rPr lang="en-US" sz="1200" b="1" dirty="0">
                <a:solidFill>
                  <a:schemeClr val="bg1"/>
                </a:solidFill>
              </a:rPr>
              <a:t>Virtualized Devices</a:t>
            </a:r>
          </a:p>
          <a:p>
            <a:pPr algn="ctr" defTabSz="914363">
              <a:defRPr/>
            </a:pPr>
            <a:r>
              <a:rPr lang="en-US" sz="1200" b="1" dirty="0">
                <a:solidFill>
                  <a:schemeClr val="bg1"/>
                </a:solidFill>
              </a:rPr>
              <a:t>Management API</a:t>
            </a:r>
          </a:p>
        </p:txBody>
      </p:sp>
      <p:sp>
        <p:nvSpPr>
          <p:cNvPr id="43" name="TextBox 42"/>
          <p:cNvSpPr txBox="1">
            <a:spLocks noChangeArrowheads="1"/>
          </p:cNvSpPr>
          <p:nvPr/>
        </p:nvSpPr>
        <p:spPr bwMode="auto">
          <a:xfrm>
            <a:off x="7616825" y="5646739"/>
            <a:ext cx="1117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-1</a:t>
            </a:r>
          </a:p>
        </p:txBody>
      </p:sp>
      <p:sp>
        <p:nvSpPr>
          <p:cNvPr id="45" name="Rectangle 12"/>
          <p:cNvSpPr>
            <a:spLocks noChangeArrowheads="1"/>
          </p:cNvSpPr>
          <p:nvPr/>
        </p:nvSpPr>
        <p:spPr bwMode="auto">
          <a:xfrm>
            <a:off x="3489325" y="4727576"/>
            <a:ext cx="1873250" cy="714375"/>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Storage Stack</a:t>
            </a:r>
          </a:p>
          <a:p>
            <a:pPr algn="ctr" defTabSz="914363">
              <a:defRPr/>
            </a:pPr>
            <a:r>
              <a:rPr lang="en-US" sz="1200" b="1" dirty="0">
                <a:solidFill>
                  <a:schemeClr val="bg1"/>
                </a:solidFill>
              </a:rPr>
              <a:t>Network Stack</a:t>
            </a:r>
          </a:p>
          <a:p>
            <a:pPr algn="ctr" defTabSz="914363">
              <a:defRPr/>
            </a:pPr>
            <a:r>
              <a:rPr lang="en-US" sz="1200" b="1" dirty="0">
                <a:solidFill>
                  <a:schemeClr val="bg1"/>
                </a:solidFill>
              </a:rPr>
              <a:t>Drivers</a:t>
            </a:r>
          </a:p>
        </p:txBody>
      </p:sp>
      <p:sp>
        <p:nvSpPr>
          <p:cNvPr id="46" name="Line 4"/>
          <p:cNvSpPr>
            <a:spLocks noChangeShapeType="1"/>
          </p:cNvSpPr>
          <p:nvPr/>
        </p:nvSpPr>
        <p:spPr bwMode="auto">
          <a:xfrm flipH="1">
            <a:off x="3228975" y="4584701"/>
            <a:ext cx="4267200" cy="4763"/>
          </a:xfrm>
          <a:prstGeom prst="line">
            <a:avLst/>
          </a:prstGeom>
          <a:noFill/>
          <a:ln w="19050">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58" name="Rectangle 12"/>
          <p:cNvSpPr>
            <a:spLocks noChangeArrowheads="1"/>
          </p:cNvSpPr>
          <p:nvPr/>
        </p:nvSpPr>
        <p:spPr bwMode="auto">
          <a:xfrm>
            <a:off x="5680076" y="3767139"/>
            <a:ext cx="754063" cy="714375"/>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User</a:t>
            </a:r>
          </a:p>
          <a:p>
            <a:pPr algn="ctr" defTabSz="914363">
              <a:defRPr/>
            </a:pPr>
            <a:r>
              <a:rPr lang="en-US" sz="1200" b="1" dirty="0">
                <a:solidFill>
                  <a:schemeClr val="bg1"/>
                </a:solidFill>
              </a:rPr>
              <a:t>Mode</a:t>
            </a:r>
          </a:p>
        </p:txBody>
      </p:sp>
      <p:sp>
        <p:nvSpPr>
          <p:cNvPr id="59" name="Rectangle 12"/>
          <p:cNvSpPr>
            <a:spLocks noChangeArrowheads="1"/>
          </p:cNvSpPr>
          <p:nvPr/>
        </p:nvSpPr>
        <p:spPr bwMode="auto">
          <a:xfrm>
            <a:off x="5659438" y="4741863"/>
            <a:ext cx="785812"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Kernel</a:t>
            </a:r>
          </a:p>
          <a:p>
            <a:pPr algn="ctr" defTabSz="914363">
              <a:defRPr/>
            </a:pPr>
            <a:r>
              <a:rPr lang="en-US" sz="1200" b="1" dirty="0">
                <a:solidFill>
                  <a:schemeClr val="bg1"/>
                </a:solidFill>
              </a:rPr>
              <a:t>Mode</a:t>
            </a:r>
          </a:p>
        </p:txBody>
      </p:sp>
      <p:sp>
        <p:nvSpPr>
          <p:cNvPr id="60" name="Line 4"/>
          <p:cNvSpPr>
            <a:spLocks noChangeShapeType="1"/>
          </p:cNvSpPr>
          <p:nvPr/>
        </p:nvSpPr>
        <p:spPr bwMode="auto">
          <a:xfrm>
            <a:off x="6594476" y="3240088"/>
            <a:ext cx="3175" cy="22098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61" name="Rectangle 12"/>
          <p:cNvSpPr>
            <a:spLocks noChangeArrowheads="1"/>
          </p:cNvSpPr>
          <p:nvPr/>
        </p:nvSpPr>
        <p:spPr bwMode="auto">
          <a:xfrm>
            <a:off x="6775451" y="3767139"/>
            <a:ext cx="754063" cy="714375"/>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User</a:t>
            </a:r>
          </a:p>
          <a:p>
            <a:pPr algn="ctr" defTabSz="914363">
              <a:defRPr/>
            </a:pPr>
            <a:r>
              <a:rPr lang="en-US" sz="1200" b="1" dirty="0">
                <a:solidFill>
                  <a:schemeClr val="bg1"/>
                </a:solidFill>
              </a:rPr>
              <a:t>Mode</a:t>
            </a:r>
          </a:p>
        </p:txBody>
      </p:sp>
      <p:sp>
        <p:nvSpPr>
          <p:cNvPr id="62" name="Rectangle 12"/>
          <p:cNvSpPr>
            <a:spLocks noChangeArrowheads="1"/>
          </p:cNvSpPr>
          <p:nvPr/>
        </p:nvSpPr>
        <p:spPr bwMode="auto">
          <a:xfrm>
            <a:off x="6745289" y="4741863"/>
            <a:ext cx="784225" cy="715962"/>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p:spPr>
        <p:txBody>
          <a:bodyPr wrap="none" lIns="91436" tIns="45718" rIns="91436" bIns="45718" anchor="ctr"/>
          <a:lstStyle/>
          <a:p>
            <a:pPr algn="ctr" defTabSz="914363">
              <a:defRPr/>
            </a:pPr>
            <a:r>
              <a:rPr lang="en-US" sz="1200" b="1" dirty="0">
                <a:solidFill>
                  <a:schemeClr val="bg1"/>
                </a:solidFill>
              </a:rPr>
              <a:t>Kernel</a:t>
            </a:r>
          </a:p>
          <a:p>
            <a:pPr algn="ctr" defTabSz="914363">
              <a:defRPr/>
            </a:pPr>
            <a:r>
              <a:rPr lang="en-US" sz="1200" b="1" dirty="0">
                <a:solidFill>
                  <a:schemeClr val="bg1"/>
                </a:solidFill>
              </a:rPr>
              <a:t>Mode</a:t>
            </a:r>
          </a:p>
        </p:txBody>
      </p:sp>
      <p:sp>
        <p:nvSpPr>
          <p:cNvPr id="63" name="Line 4"/>
          <p:cNvSpPr>
            <a:spLocks noChangeShapeType="1"/>
          </p:cNvSpPr>
          <p:nvPr/>
        </p:nvSpPr>
        <p:spPr bwMode="auto">
          <a:xfrm>
            <a:off x="5486401" y="3240088"/>
            <a:ext cx="3175" cy="22098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69" name="Line 4"/>
          <p:cNvSpPr>
            <a:spLocks noChangeShapeType="1"/>
          </p:cNvSpPr>
          <p:nvPr/>
        </p:nvSpPr>
        <p:spPr bwMode="auto">
          <a:xfrm flipH="1">
            <a:off x="3228975" y="5521326"/>
            <a:ext cx="4267200" cy="3175"/>
          </a:xfrm>
          <a:prstGeom prst="line">
            <a:avLst/>
          </a:prstGeom>
          <a:noFill/>
          <a:ln w="19050">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a:p>
        </p:txBody>
      </p:sp>
      <p:sp>
        <p:nvSpPr>
          <p:cNvPr id="71" name="TextBox 70"/>
          <p:cNvSpPr txBox="1">
            <a:spLocks noChangeArrowheads="1"/>
          </p:cNvSpPr>
          <p:nvPr/>
        </p:nvSpPr>
        <p:spPr bwMode="auto">
          <a:xfrm>
            <a:off x="7613650" y="5073651"/>
            <a:ext cx="1117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0</a:t>
            </a:r>
          </a:p>
        </p:txBody>
      </p:sp>
      <p:sp>
        <p:nvSpPr>
          <p:cNvPr id="72" name="TextBox 71"/>
          <p:cNvSpPr txBox="1">
            <a:spLocks noChangeArrowheads="1"/>
          </p:cNvSpPr>
          <p:nvPr/>
        </p:nvSpPr>
        <p:spPr bwMode="auto">
          <a:xfrm>
            <a:off x="7623175" y="4097339"/>
            <a:ext cx="1117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Segoe"/>
              </a:rPr>
              <a:t>Ring 3</a:t>
            </a:r>
          </a:p>
        </p:txBody>
      </p:sp>
      <p:sp>
        <p:nvSpPr>
          <p:cNvPr id="19" name="TextBox 18"/>
          <p:cNvSpPr txBox="1">
            <a:spLocks noChangeArrowheads="1"/>
          </p:cNvSpPr>
          <p:nvPr/>
        </p:nvSpPr>
        <p:spPr bwMode="auto">
          <a:xfrm>
            <a:off x="3475038" y="3286125"/>
            <a:ext cx="1905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Parent Partition</a:t>
            </a:r>
          </a:p>
        </p:txBody>
      </p:sp>
      <p:sp>
        <p:nvSpPr>
          <p:cNvPr id="20" name="TextBox 19"/>
          <p:cNvSpPr txBox="1">
            <a:spLocks noChangeArrowheads="1"/>
          </p:cNvSpPr>
          <p:nvPr/>
        </p:nvSpPr>
        <p:spPr bwMode="auto">
          <a:xfrm>
            <a:off x="6691314" y="3170238"/>
            <a:ext cx="9477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Virtual</a:t>
            </a:r>
          </a:p>
          <a:p>
            <a:pPr algn="ctr" eaLnBrk="1" hangingPunct="1"/>
            <a:r>
              <a:rPr lang="en-US" sz="1500">
                <a:latin typeface="Segoe"/>
              </a:rPr>
              <a:t>Machine</a:t>
            </a:r>
          </a:p>
        </p:txBody>
      </p:sp>
      <p:sp>
        <p:nvSpPr>
          <p:cNvPr id="21" name="TextBox 20"/>
          <p:cNvSpPr txBox="1">
            <a:spLocks noChangeArrowheads="1"/>
          </p:cNvSpPr>
          <p:nvPr/>
        </p:nvSpPr>
        <p:spPr bwMode="auto">
          <a:xfrm>
            <a:off x="5581650" y="3170238"/>
            <a:ext cx="9477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500">
                <a:latin typeface="Segoe"/>
              </a:rPr>
              <a:t>Virtual</a:t>
            </a:r>
          </a:p>
          <a:p>
            <a:pPr algn="ctr" eaLnBrk="1" hangingPunct="1"/>
            <a:r>
              <a:rPr lang="en-US" sz="1500">
                <a:latin typeface="Segoe"/>
              </a:rPr>
              <a:t>Machine</a:t>
            </a:r>
          </a:p>
        </p:txBody>
      </p:sp>
    </p:spTree>
    <p:extLst>
      <p:ext uri="{BB962C8B-B14F-4D97-AF65-F5344CB8AC3E}">
        <p14:creationId xmlns:p14="http://schemas.microsoft.com/office/powerpoint/2010/main" val="417996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1+#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1+#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1" grpId="0"/>
      <p:bldP spid="72" grpId="0"/>
      <p:bldP spid="19" grpId="0"/>
      <p:bldP spid="20"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6005349"/>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3450694">
                  <a:extLst>
                    <a:ext uri="{9D8B030D-6E8A-4147-A177-3AD203B41FA5}">
                      <a16:colId xmlns:a16="http://schemas.microsoft.com/office/drawing/2014/main" val="20000"/>
                    </a:ext>
                  </a:extLst>
                </a:gridCol>
                <a:gridCol w="8741306">
                  <a:extLst>
                    <a:ext uri="{9D8B030D-6E8A-4147-A177-3AD203B41FA5}">
                      <a16:colId xmlns:a16="http://schemas.microsoft.com/office/drawing/2014/main" val="20001"/>
                    </a:ext>
                  </a:extLst>
                </a:gridCol>
              </a:tblGrid>
              <a:tr h="302567">
                <a:tc>
                  <a:txBody>
                    <a:bodyPr/>
                    <a:lstStyle/>
                    <a:p>
                      <a:pPr indent="180340" algn="l">
                        <a:lnSpc>
                          <a:spcPct val="100000"/>
                        </a:lnSpc>
                        <a:spcAft>
                          <a:spcPts val="0"/>
                        </a:spcAft>
                      </a:pPr>
                      <a:r>
                        <a:rPr lang="en-IE" sz="1600" dirty="0">
                          <a:effectLst/>
                        </a:rPr>
                        <a:t>Component</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tc>
                  <a:txBody>
                    <a:bodyPr/>
                    <a:lstStyle/>
                    <a:p>
                      <a:pPr indent="180340" algn="l">
                        <a:lnSpc>
                          <a:spcPct val="100000"/>
                        </a:lnSpc>
                        <a:spcAft>
                          <a:spcPts val="0"/>
                        </a:spcAft>
                      </a:pPr>
                      <a:r>
                        <a:rPr lang="en-IE" sz="1600">
                          <a:effectLst/>
                        </a:rPr>
                        <a:t>Description</a:t>
                      </a:r>
                      <a:endParaRPr lang="en-GB" sz="36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extLst>
                  <a:ext uri="{0D108BD9-81ED-4DB2-BD59-A6C34878D82A}">
                    <a16:rowId xmlns:a16="http://schemas.microsoft.com/office/drawing/2014/main" val="10000"/>
                  </a:ext>
                </a:extLst>
              </a:tr>
              <a:tr h="1575225">
                <a:tc>
                  <a:txBody>
                    <a:bodyPr/>
                    <a:lstStyle/>
                    <a:p>
                      <a:pPr marL="0" indent="0" algn="l">
                        <a:lnSpc>
                          <a:spcPct val="100000"/>
                        </a:lnSpc>
                        <a:spcAft>
                          <a:spcPts val="0"/>
                        </a:spcAft>
                        <a:buFont typeface="Arial" panose="020B0604020202020204" pitchFamily="34" charset="0"/>
                        <a:buNone/>
                      </a:pPr>
                      <a:r>
                        <a:rPr lang="en-IE" sz="1600" dirty="0">
                          <a:effectLst/>
                        </a:rPr>
                        <a:t>Virtual Machine Management Service (</a:t>
                      </a:r>
                      <a:r>
                        <a:rPr lang="en-IE" sz="1600" dirty="0" err="1">
                          <a:effectLst/>
                        </a:rPr>
                        <a:t>VMM</a:t>
                      </a:r>
                      <a:r>
                        <a:rPr lang="en-IE" sz="1600" dirty="0">
                          <a:effectLst/>
                        </a:rPr>
                        <a:t> Service)</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tc>
                  <a:txBody>
                    <a:bodyPr/>
                    <a:lstStyle/>
                    <a:p>
                      <a:pPr marL="0" indent="0" algn="l">
                        <a:lnSpc>
                          <a:spcPct val="100000"/>
                        </a:lnSpc>
                        <a:spcAft>
                          <a:spcPts val="0"/>
                        </a:spcAft>
                        <a:buFont typeface="Arial" panose="020B0604020202020204" pitchFamily="34" charset="0"/>
                        <a:buNone/>
                      </a:pPr>
                      <a:r>
                        <a:rPr lang="en-IE" sz="1600">
                          <a:effectLst/>
                        </a:rPr>
                        <a:t>Manages the state of virtual machines running in the child partitions (active, offline, stopped etc) and controls the tasks that can be performed on a virtual machine based on current state (such as taking snapshots). Also manages the addition and removal of devices. When a virtual machine is started, the VMM Service is also responsible for creating a corresponding Virtual Machine Worker Process.</a:t>
                      </a:r>
                      <a:endParaRPr lang="en-GB" sz="36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extLst>
                  <a:ext uri="{0D108BD9-81ED-4DB2-BD59-A6C34878D82A}">
                    <a16:rowId xmlns:a16="http://schemas.microsoft.com/office/drawing/2014/main" val="10001"/>
                  </a:ext>
                </a:extLst>
              </a:tr>
              <a:tr h="2338820">
                <a:tc>
                  <a:txBody>
                    <a:bodyPr/>
                    <a:lstStyle/>
                    <a:p>
                      <a:pPr marL="0" indent="0" algn="l">
                        <a:lnSpc>
                          <a:spcPct val="100000"/>
                        </a:lnSpc>
                        <a:spcAft>
                          <a:spcPts val="0"/>
                        </a:spcAft>
                        <a:buFont typeface="Arial" panose="020B0604020202020204" pitchFamily="34" charset="0"/>
                        <a:buNone/>
                      </a:pPr>
                      <a:r>
                        <a:rPr lang="en-IE" sz="1600" dirty="0">
                          <a:effectLst/>
                        </a:rPr>
                        <a:t>Virtual Machine Worker Process</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tc>
                  <a:txBody>
                    <a:bodyPr/>
                    <a:lstStyle/>
                    <a:p>
                      <a:pPr marL="0" indent="0" algn="l">
                        <a:lnSpc>
                          <a:spcPct val="100000"/>
                        </a:lnSpc>
                        <a:spcAft>
                          <a:spcPts val="0"/>
                        </a:spcAft>
                        <a:buFont typeface="Arial" panose="020B0604020202020204" pitchFamily="34" charset="0"/>
                        <a:buNone/>
                      </a:pPr>
                      <a:r>
                        <a:rPr lang="en-IE" sz="1600" dirty="0">
                          <a:effectLst/>
                        </a:rPr>
                        <a:t>Virtual Machine Worker Processes are started by the </a:t>
                      </a:r>
                      <a:r>
                        <a:rPr lang="en-IE" sz="1600" dirty="0" err="1">
                          <a:effectLst/>
                        </a:rPr>
                        <a:t>VMM</a:t>
                      </a:r>
                      <a:r>
                        <a:rPr lang="en-IE" sz="1600" dirty="0">
                          <a:effectLst/>
                        </a:rPr>
                        <a:t> Service when virtual machines are started. A Virtual Machine Worker Process (named </a:t>
                      </a:r>
                      <a:r>
                        <a:rPr lang="en-IE" sz="1600" dirty="0" err="1">
                          <a:effectLst/>
                        </a:rPr>
                        <a:t>vmwp.exe</a:t>
                      </a:r>
                      <a:r>
                        <a:rPr lang="en-IE" sz="1600" dirty="0">
                          <a:effectLst/>
                        </a:rPr>
                        <a:t>) is created for each Hyper-V virtual machine and is responsible for much of the management level interaction between the parent partition Windows Server 2008 system and the virtual machines in the child partitions. The duties of the Virtual Machine Worker Process include creating, configuring, running, pausing, resuming, saving, restoring and snapshotting the associated virtual machine. It also handles </a:t>
                      </a:r>
                      <a:r>
                        <a:rPr lang="en-IE" sz="1600" dirty="0" err="1">
                          <a:effectLst/>
                        </a:rPr>
                        <a:t>IRQs</a:t>
                      </a:r>
                      <a:r>
                        <a:rPr lang="en-IE" sz="1600" dirty="0">
                          <a:effectLst/>
                        </a:rPr>
                        <a:t>, memory and I/O port mapping through a Virtual Motherboard (</a:t>
                      </a:r>
                      <a:r>
                        <a:rPr lang="en-IE" sz="1600" dirty="0" err="1">
                          <a:effectLst/>
                        </a:rPr>
                        <a:t>VMB</a:t>
                      </a:r>
                      <a:r>
                        <a:rPr lang="en-IE" sz="1600" dirty="0">
                          <a:effectLst/>
                        </a:rPr>
                        <a:t>).</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extLst>
                  <a:ext uri="{0D108BD9-81ED-4DB2-BD59-A6C34878D82A}">
                    <a16:rowId xmlns:a16="http://schemas.microsoft.com/office/drawing/2014/main" val="10002"/>
                  </a:ext>
                </a:extLst>
              </a:tr>
              <a:tr h="1320694">
                <a:tc>
                  <a:txBody>
                    <a:bodyPr/>
                    <a:lstStyle/>
                    <a:p>
                      <a:pPr marL="0" indent="0" algn="l">
                        <a:lnSpc>
                          <a:spcPct val="100000"/>
                        </a:lnSpc>
                        <a:spcAft>
                          <a:spcPts val="0"/>
                        </a:spcAft>
                        <a:buFont typeface="Arial" panose="020B0604020202020204" pitchFamily="34" charset="0"/>
                        <a:buNone/>
                      </a:pPr>
                      <a:r>
                        <a:rPr lang="en-IE" sz="1600">
                          <a:effectLst/>
                        </a:rPr>
                        <a:t>Virtual Devices</a:t>
                      </a:r>
                      <a:endParaRPr lang="en-GB" sz="36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tc>
                  <a:txBody>
                    <a:bodyPr/>
                    <a:lstStyle/>
                    <a:p>
                      <a:pPr marL="0" indent="0" algn="l">
                        <a:lnSpc>
                          <a:spcPct val="100000"/>
                        </a:lnSpc>
                        <a:spcAft>
                          <a:spcPts val="0"/>
                        </a:spcAft>
                        <a:buFont typeface="Arial" panose="020B0604020202020204" pitchFamily="34" charset="0"/>
                        <a:buNone/>
                      </a:pPr>
                      <a:r>
                        <a:rPr lang="en-IE" sz="1600" dirty="0">
                          <a:effectLst/>
                        </a:rPr>
                        <a:t>Virtual Devices are managed by the Virtual Motherboard (</a:t>
                      </a:r>
                      <a:r>
                        <a:rPr lang="en-IE" sz="1600" dirty="0" err="1">
                          <a:effectLst/>
                        </a:rPr>
                        <a:t>VMB</a:t>
                      </a:r>
                      <a:r>
                        <a:rPr lang="en-IE" sz="1600" dirty="0">
                          <a:effectLst/>
                        </a:rPr>
                        <a:t>). Virtual Motherboards are contained within the Virtual Machine Worker Processes, of which there is one for each virtual machine. Virtual Devices fall into two categories, Core </a:t>
                      </a:r>
                      <a:r>
                        <a:rPr lang="en-IE" sz="1600" dirty="0" err="1">
                          <a:effectLst/>
                        </a:rPr>
                        <a:t>VDevs</a:t>
                      </a:r>
                      <a:r>
                        <a:rPr lang="en-IE" sz="1600" dirty="0">
                          <a:effectLst/>
                        </a:rPr>
                        <a:t> and Plug-in </a:t>
                      </a:r>
                      <a:r>
                        <a:rPr lang="en-IE" sz="1600" dirty="0" err="1">
                          <a:effectLst/>
                        </a:rPr>
                        <a:t>VDevs</a:t>
                      </a:r>
                      <a:r>
                        <a:rPr lang="en-IE" sz="1600" dirty="0">
                          <a:effectLst/>
                        </a:rPr>
                        <a:t>. Core </a:t>
                      </a:r>
                      <a:r>
                        <a:rPr lang="en-IE" sz="1600" dirty="0" err="1">
                          <a:effectLst/>
                        </a:rPr>
                        <a:t>VDevs</a:t>
                      </a:r>
                      <a:r>
                        <a:rPr lang="en-IE" sz="1600" dirty="0">
                          <a:effectLst/>
                        </a:rPr>
                        <a:t> can either be Emulated Devices or Synthetic Devices.</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extLst>
                  <a:ext uri="{0D108BD9-81ED-4DB2-BD59-A6C34878D82A}">
                    <a16:rowId xmlns:a16="http://schemas.microsoft.com/office/drawing/2014/main" val="10003"/>
                  </a:ext>
                </a:extLst>
              </a:tr>
              <a:tr h="1320694">
                <a:tc>
                  <a:txBody>
                    <a:bodyPr/>
                    <a:lstStyle/>
                    <a:p>
                      <a:pPr marL="0" indent="0" algn="l">
                        <a:lnSpc>
                          <a:spcPct val="100000"/>
                        </a:lnSpc>
                        <a:spcAft>
                          <a:spcPts val="0"/>
                        </a:spcAft>
                        <a:buFont typeface="Arial" panose="020B0604020202020204" pitchFamily="34" charset="0"/>
                        <a:buNone/>
                      </a:pPr>
                      <a:r>
                        <a:rPr lang="en-IE" sz="1600">
                          <a:effectLst/>
                        </a:rPr>
                        <a:t>Virtual Infrastructure Driver</a:t>
                      </a:r>
                      <a:endParaRPr lang="en-GB" sz="36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tc>
                  <a:txBody>
                    <a:bodyPr/>
                    <a:lstStyle/>
                    <a:p>
                      <a:pPr marL="0" indent="0" algn="l">
                        <a:lnSpc>
                          <a:spcPct val="100000"/>
                        </a:lnSpc>
                        <a:spcAft>
                          <a:spcPts val="0"/>
                        </a:spcAft>
                        <a:buFont typeface="Arial" panose="020B0604020202020204" pitchFamily="34" charset="0"/>
                        <a:buNone/>
                      </a:pPr>
                      <a:r>
                        <a:rPr lang="en-IE" sz="1600" dirty="0">
                          <a:effectLst/>
                        </a:rPr>
                        <a:t>Operates in kernel mode (i.e. in the privileged CPU ring) and provides partition, memory and processor management for the virtual machines running in the child partitions. The Virtual Infrastructure Driver (</a:t>
                      </a:r>
                      <a:r>
                        <a:rPr lang="en-IE" sz="1600" dirty="0" err="1">
                          <a:effectLst/>
                        </a:rPr>
                        <a:t>Vid.sys</a:t>
                      </a:r>
                      <a:r>
                        <a:rPr lang="en-IE" sz="1600" dirty="0">
                          <a:effectLst/>
                        </a:rPr>
                        <a:t>) also provides the conduit for the components higher up the Virtualization Stack to communicate with the hypervisor.</a:t>
                      </a:r>
                      <a:endParaRPr lang="en-GB" sz="36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76698" marR="76698" marT="23009" marB="2300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3823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7433642"/>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3450692">
                  <a:extLst>
                    <a:ext uri="{9D8B030D-6E8A-4147-A177-3AD203B41FA5}">
                      <a16:colId xmlns:a16="http://schemas.microsoft.com/office/drawing/2014/main" val="20000"/>
                    </a:ext>
                  </a:extLst>
                </a:gridCol>
                <a:gridCol w="8741308">
                  <a:extLst>
                    <a:ext uri="{9D8B030D-6E8A-4147-A177-3AD203B41FA5}">
                      <a16:colId xmlns:a16="http://schemas.microsoft.com/office/drawing/2014/main" val="20001"/>
                    </a:ext>
                  </a:extLst>
                </a:gridCol>
              </a:tblGrid>
              <a:tr h="2752382">
                <a:tc>
                  <a:txBody>
                    <a:bodyPr/>
                    <a:lstStyle/>
                    <a:p>
                      <a:pPr marL="0" indent="0" algn="l">
                        <a:lnSpc>
                          <a:spcPct val="100000"/>
                        </a:lnSpc>
                        <a:spcAft>
                          <a:spcPts val="0"/>
                        </a:spcAft>
                        <a:buFont typeface="Arial" panose="020B0604020202020204" pitchFamily="34" charset="0"/>
                        <a:buNone/>
                      </a:pPr>
                      <a:endParaRPr lang="en-IE" sz="2000" b="0" baseline="0" dirty="0">
                        <a:effectLst/>
                        <a:latin typeface="Calibri" panose="020F0502020204030204" pitchFamily="34" charset="0"/>
                      </a:endParaRPr>
                    </a:p>
                    <a:p>
                      <a:pPr marL="0" indent="0" algn="l">
                        <a:lnSpc>
                          <a:spcPct val="100000"/>
                        </a:lnSpc>
                        <a:spcAft>
                          <a:spcPts val="0"/>
                        </a:spcAft>
                        <a:buFont typeface="Arial" panose="020B0604020202020204" pitchFamily="34" charset="0"/>
                        <a:buNone/>
                      </a:pPr>
                      <a:r>
                        <a:rPr lang="en-IE" sz="2000" b="0" baseline="0" dirty="0">
                          <a:effectLst/>
                          <a:latin typeface="Calibri" panose="020F0502020204030204" pitchFamily="34" charset="0"/>
                        </a:rPr>
                        <a:t>Windows Hypervisor Interface Library</a:t>
                      </a:r>
                      <a:endParaRPr lang="en-GB" sz="4400" b="0" baseline="0" dirty="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tc>
                  <a:txBody>
                    <a:bodyPr/>
                    <a:lstStyle/>
                    <a:p>
                      <a:pPr marL="0" indent="0" algn="l">
                        <a:lnSpc>
                          <a:spcPct val="100000"/>
                        </a:lnSpc>
                        <a:spcAft>
                          <a:spcPts val="0"/>
                        </a:spcAft>
                        <a:buFont typeface="Arial" panose="020B0604020202020204" pitchFamily="34" charset="0"/>
                        <a:buNone/>
                      </a:pPr>
                      <a:endParaRPr lang="en-IE" sz="2000" b="0" baseline="0" dirty="0">
                        <a:solidFill>
                          <a:schemeClr val="tx2"/>
                        </a:solidFill>
                        <a:effectLst/>
                        <a:latin typeface="Calibri" panose="020F0502020204030204" pitchFamily="34" charset="0"/>
                      </a:endParaRPr>
                    </a:p>
                    <a:p>
                      <a:pPr marL="0" indent="0" algn="l">
                        <a:lnSpc>
                          <a:spcPct val="100000"/>
                        </a:lnSpc>
                        <a:spcAft>
                          <a:spcPts val="0"/>
                        </a:spcAft>
                        <a:buFont typeface="Arial" panose="020B0604020202020204" pitchFamily="34" charset="0"/>
                        <a:buNone/>
                      </a:pPr>
                      <a:r>
                        <a:rPr lang="en-IE" sz="2000" b="0" baseline="0" dirty="0">
                          <a:solidFill>
                            <a:schemeClr val="tx2"/>
                          </a:solidFill>
                          <a:effectLst/>
                          <a:latin typeface="Calibri" panose="020F0502020204030204" pitchFamily="34" charset="0"/>
                        </a:rPr>
                        <a:t>A DLL (named </a:t>
                      </a:r>
                      <a:r>
                        <a:rPr lang="en-IE" sz="2000" b="0" baseline="0" dirty="0" err="1">
                          <a:solidFill>
                            <a:schemeClr val="tx2"/>
                          </a:solidFill>
                          <a:effectLst/>
                          <a:latin typeface="Calibri" panose="020F0502020204030204" pitchFamily="34" charset="0"/>
                        </a:rPr>
                        <a:t>WinHv.sys</a:t>
                      </a:r>
                      <a:r>
                        <a:rPr lang="en-IE" sz="2000" b="0" baseline="0" dirty="0">
                          <a:solidFill>
                            <a:schemeClr val="tx2"/>
                          </a:solidFill>
                          <a:effectLst/>
                          <a:latin typeface="Calibri" panose="020F0502020204030204" pitchFamily="34" charset="0"/>
                        </a:rPr>
                        <a:t>) located in the parent partition Windows Server 2008 instance and any guest operating systems which are Hyper-V aware (in other words modified specifically to operate in a Hyper-V child partition). Allows the operating system’s drivers to access the hypervisor using standard Windows API calls instead of </a:t>
                      </a:r>
                      <a:r>
                        <a:rPr lang="en-IE" sz="2000" b="0" baseline="0" dirty="0" err="1">
                          <a:solidFill>
                            <a:schemeClr val="tx2"/>
                          </a:solidFill>
                          <a:effectLst/>
                          <a:latin typeface="Calibri" panose="020F0502020204030204" pitchFamily="34" charset="0"/>
                        </a:rPr>
                        <a:t>hypercalls</a:t>
                      </a:r>
                      <a:r>
                        <a:rPr lang="en-IE" sz="2000" b="0" baseline="0" dirty="0">
                          <a:solidFill>
                            <a:schemeClr val="tx2"/>
                          </a:solidFill>
                          <a:effectLst/>
                          <a:latin typeface="Calibri" panose="020F0502020204030204" pitchFamily="34" charset="0"/>
                        </a:rPr>
                        <a:t>.</a:t>
                      </a:r>
                      <a:endParaRPr lang="en-GB" sz="4400" b="0" baseline="0" dirty="0">
                        <a:solidFill>
                          <a:schemeClr val="tx2"/>
                        </a:solidFill>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solidFill>
                      <a:schemeClr val="accent1">
                        <a:lumMod val="40000"/>
                        <a:lumOff val="60000"/>
                      </a:schemeClr>
                    </a:solidFill>
                  </a:tcPr>
                </a:tc>
                <a:extLst>
                  <a:ext uri="{0D108BD9-81ED-4DB2-BD59-A6C34878D82A}">
                    <a16:rowId xmlns:a16="http://schemas.microsoft.com/office/drawing/2014/main" val="10000"/>
                  </a:ext>
                </a:extLst>
              </a:tr>
              <a:tr h="1195559">
                <a:tc>
                  <a:txBody>
                    <a:bodyPr/>
                    <a:lstStyle/>
                    <a:p>
                      <a:pPr marL="0" indent="0" algn="l">
                        <a:lnSpc>
                          <a:spcPct val="100000"/>
                        </a:lnSpc>
                        <a:spcAft>
                          <a:spcPts val="0"/>
                        </a:spcAft>
                        <a:buFont typeface="Arial" panose="020B0604020202020204" pitchFamily="34" charset="0"/>
                        <a:buNone/>
                      </a:pPr>
                      <a:r>
                        <a:rPr lang="en-IE" sz="2000" b="0" baseline="0">
                          <a:effectLst/>
                          <a:latin typeface="Calibri" panose="020F0502020204030204" pitchFamily="34" charset="0"/>
                        </a:rPr>
                        <a:t>VMBus</a:t>
                      </a:r>
                      <a:endParaRPr lang="en-GB" sz="4400" b="0" baseline="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tc>
                  <a:txBody>
                    <a:bodyPr/>
                    <a:lstStyle/>
                    <a:p>
                      <a:pPr marL="0" indent="0" algn="l">
                        <a:lnSpc>
                          <a:spcPct val="100000"/>
                        </a:lnSpc>
                        <a:spcAft>
                          <a:spcPts val="0"/>
                        </a:spcAft>
                        <a:buFont typeface="Arial" panose="020B0604020202020204" pitchFamily="34" charset="0"/>
                        <a:buNone/>
                      </a:pPr>
                      <a:r>
                        <a:rPr lang="en-IE" sz="2000" b="0" baseline="0" dirty="0">
                          <a:effectLst/>
                          <a:latin typeface="Calibri" panose="020F0502020204030204" pitchFamily="34" charset="0"/>
                        </a:rPr>
                        <a:t>Part of Hyper-V Integration Services, the </a:t>
                      </a:r>
                      <a:r>
                        <a:rPr lang="en-IE" sz="2000" b="0" baseline="0" dirty="0" err="1">
                          <a:effectLst/>
                          <a:latin typeface="Calibri" panose="020F0502020204030204" pitchFamily="34" charset="0"/>
                        </a:rPr>
                        <a:t>VMBus</a:t>
                      </a:r>
                      <a:r>
                        <a:rPr lang="en-IE" sz="2000" b="0" baseline="0" dirty="0">
                          <a:effectLst/>
                          <a:latin typeface="Calibri" panose="020F0502020204030204" pitchFamily="34" charset="0"/>
                        </a:rPr>
                        <a:t> facilitates highly optimized communication between child partitions and the parent partition.</a:t>
                      </a:r>
                      <a:endParaRPr lang="en-GB" sz="4400" b="0" baseline="0" dirty="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extLst>
                  <a:ext uri="{0D108BD9-81ED-4DB2-BD59-A6C34878D82A}">
                    <a16:rowId xmlns:a16="http://schemas.microsoft.com/office/drawing/2014/main" val="10001"/>
                  </a:ext>
                </a:extLst>
              </a:tr>
              <a:tr h="1195559">
                <a:tc>
                  <a:txBody>
                    <a:bodyPr/>
                    <a:lstStyle/>
                    <a:p>
                      <a:pPr marL="0" indent="0" algn="l">
                        <a:lnSpc>
                          <a:spcPct val="100000"/>
                        </a:lnSpc>
                        <a:spcAft>
                          <a:spcPts val="0"/>
                        </a:spcAft>
                        <a:buFont typeface="Arial" panose="020B0604020202020204" pitchFamily="34" charset="0"/>
                        <a:buNone/>
                      </a:pPr>
                      <a:r>
                        <a:rPr lang="en-IE" sz="2000" b="0" baseline="0">
                          <a:effectLst/>
                          <a:latin typeface="Calibri" panose="020F0502020204030204" pitchFamily="34" charset="0"/>
                        </a:rPr>
                        <a:t>Virtualization Service Providers</a:t>
                      </a:r>
                      <a:endParaRPr lang="en-GB" sz="4400" b="0" baseline="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tc>
                  <a:txBody>
                    <a:bodyPr/>
                    <a:lstStyle/>
                    <a:p>
                      <a:pPr marL="0" indent="0" algn="l">
                        <a:lnSpc>
                          <a:spcPct val="100000"/>
                        </a:lnSpc>
                        <a:spcAft>
                          <a:spcPts val="0"/>
                        </a:spcAft>
                        <a:buFont typeface="Arial" panose="020B0604020202020204" pitchFamily="34" charset="0"/>
                        <a:buNone/>
                      </a:pPr>
                      <a:r>
                        <a:rPr lang="en-IE" sz="2000" b="0" baseline="0" dirty="0">
                          <a:effectLst/>
                          <a:latin typeface="Calibri" panose="020F0502020204030204" pitchFamily="34" charset="0"/>
                        </a:rPr>
                        <a:t>Resides in the parent partition and provides synthetic device support via the </a:t>
                      </a:r>
                      <a:r>
                        <a:rPr lang="en-IE" sz="2000" b="0" baseline="0" dirty="0" err="1">
                          <a:effectLst/>
                          <a:latin typeface="Calibri" panose="020F0502020204030204" pitchFamily="34" charset="0"/>
                        </a:rPr>
                        <a:t>VMBus</a:t>
                      </a:r>
                      <a:r>
                        <a:rPr lang="en-IE" sz="2000" b="0" baseline="0" dirty="0">
                          <a:effectLst/>
                          <a:latin typeface="Calibri" panose="020F0502020204030204" pitchFamily="34" charset="0"/>
                        </a:rPr>
                        <a:t> to Virtual Service Clients (</a:t>
                      </a:r>
                      <a:r>
                        <a:rPr lang="en-IE" sz="2000" b="0" baseline="0" dirty="0" err="1">
                          <a:effectLst/>
                          <a:latin typeface="Calibri" panose="020F0502020204030204" pitchFamily="34" charset="0"/>
                        </a:rPr>
                        <a:t>VSCs</a:t>
                      </a:r>
                      <a:r>
                        <a:rPr lang="en-IE" sz="2000" b="0" baseline="0" dirty="0">
                          <a:effectLst/>
                          <a:latin typeface="Calibri" panose="020F0502020204030204" pitchFamily="34" charset="0"/>
                        </a:rPr>
                        <a:t>) running in child partitions.</a:t>
                      </a:r>
                      <a:endParaRPr lang="en-GB" sz="4400" b="0" baseline="0" dirty="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extLst>
                  <a:ext uri="{0D108BD9-81ED-4DB2-BD59-A6C34878D82A}">
                    <a16:rowId xmlns:a16="http://schemas.microsoft.com/office/drawing/2014/main" val="10002"/>
                  </a:ext>
                </a:extLst>
              </a:tr>
              <a:tr h="1714500">
                <a:tc>
                  <a:txBody>
                    <a:bodyPr/>
                    <a:lstStyle/>
                    <a:p>
                      <a:pPr marL="0" indent="0" algn="l">
                        <a:lnSpc>
                          <a:spcPct val="100000"/>
                        </a:lnSpc>
                        <a:spcAft>
                          <a:spcPts val="0"/>
                        </a:spcAft>
                        <a:buFont typeface="Arial" panose="020B0604020202020204" pitchFamily="34" charset="0"/>
                        <a:buNone/>
                      </a:pPr>
                      <a:r>
                        <a:rPr lang="en-IE" sz="2000" b="0" baseline="0">
                          <a:effectLst/>
                          <a:latin typeface="Calibri" panose="020F0502020204030204" pitchFamily="34" charset="0"/>
                        </a:rPr>
                        <a:t>Virtualization Service Clients</a:t>
                      </a:r>
                      <a:endParaRPr lang="en-GB" sz="4400" b="0" baseline="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tc>
                  <a:txBody>
                    <a:bodyPr/>
                    <a:lstStyle/>
                    <a:p>
                      <a:pPr marL="0" indent="0" algn="l">
                        <a:lnSpc>
                          <a:spcPct val="100000"/>
                        </a:lnSpc>
                        <a:spcAft>
                          <a:spcPts val="0"/>
                        </a:spcAft>
                        <a:buFont typeface="Arial" panose="020B0604020202020204" pitchFamily="34" charset="0"/>
                        <a:buNone/>
                      </a:pPr>
                      <a:r>
                        <a:rPr lang="en-IE" sz="2000" b="0" baseline="0" dirty="0">
                          <a:effectLst/>
                          <a:latin typeface="Calibri" panose="020F0502020204030204" pitchFamily="34" charset="0"/>
                        </a:rPr>
                        <a:t>Virtualization Service Clients are synthetic device instances that reside in child partitions. They communicate with the </a:t>
                      </a:r>
                      <a:r>
                        <a:rPr lang="en-IE" sz="2000" b="0" baseline="0" dirty="0" err="1">
                          <a:effectLst/>
                          <a:latin typeface="Calibri" panose="020F0502020204030204" pitchFamily="34" charset="0"/>
                        </a:rPr>
                        <a:t>VSPs</a:t>
                      </a:r>
                      <a:r>
                        <a:rPr lang="en-IE" sz="2000" b="0" baseline="0" dirty="0">
                          <a:effectLst/>
                          <a:latin typeface="Calibri" panose="020F0502020204030204" pitchFamily="34" charset="0"/>
                        </a:rPr>
                        <a:t> in the parent partition over the </a:t>
                      </a:r>
                      <a:r>
                        <a:rPr lang="en-IE" sz="2000" b="0" baseline="0" dirty="0" err="1">
                          <a:effectLst/>
                          <a:latin typeface="Calibri" panose="020F0502020204030204" pitchFamily="34" charset="0"/>
                        </a:rPr>
                        <a:t>VMBus</a:t>
                      </a:r>
                      <a:r>
                        <a:rPr lang="en-IE" sz="2000" b="0" baseline="0" dirty="0">
                          <a:effectLst/>
                          <a:latin typeface="Calibri" panose="020F0502020204030204" pitchFamily="34" charset="0"/>
                        </a:rPr>
                        <a:t> to </a:t>
                      </a:r>
                      <a:r>
                        <a:rPr lang="en-IE" sz="2000" b="0" baseline="0" dirty="0" err="1">
                          <a:effectLst/>
                          <a:latin typeface="Calibri" panose="020F0502020204030204" pitchFamily="34" charset="0"/>
                        </a:rPr>
                        <a:t>fulfill</a:t>
                      </a:r>
                      <a:r>
                        <a:rPr lang="en-IE" sz="2000" b="0" baseline="0" dirty="0">
                          <a:effectLst/>
                          <a:latin typeface="Calibri" panose="020F0502020204030204" pitchFamily="34" charset="0"/>
                        </a:rPr>
                        <a:t> the child partition’s device access requests.</a:t>
                      </a:r>
                      <a:endParaRPr lang="en-GB" sz="4400" b="0" baseline="0" dirty="0">
                        <a:effectLst/>
                        <a:latin typeface="Calibri" panose="020F0502020204030204" pitchFamily="34" charset="0"/>
                        <a:ea typeface="Lucida Sans Unicode" panose="020B0602030504020204" pitchFamily="34" charset="0"/>
                        <a:cs typeface="Times New Roman" panose="02020603050405020304" pitchFamily="18" charset="0"/>
                      </a:endParaRPr>
                    </a:p>
                  </a:txBody>
                  <a:tcPr marL="95250" marR="95250" marT="28575" marB="2857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4880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defTabSz="914363">
              <a:defRPr/>
            </a:pPr>
            <a:r>
              <a:rPr lang="en-IE" dirty="0"/>
              <a:t>Microsoft </a:t>
            </a:r>
            <a:r>
              <a:rPr dirty="0"/>
              <a:t>Hyper-V</a:t>
            </a:r>
            <a:r>
              <a:rPr lang="en-GB" dirty="0"/>
              <a:t> </a:t>
            </a:r>
            <a:r>
              <a:rPr lang="en-US" dirty="0"/>
              <a:t>Capabilities</a:t>
            </a:r>
            <a:endParaRPr dirty="0"/>
          </a:p>
        </p:txBody>
      </p:sp>
      <p:sp>
        <p:nvSpPr>
          <p:cNvPr id="31747" name="Rectangle 3"/>
          <p:cNvSpPr>
            <a:spLocks noGrp="1" noChangeArrowheads="1"/>
          </p:cNvSpPr>
          <p:nvPr>
            <p:ph idx="1"/>
          </p:nvPr>
        </p:nvSpPr>
        <p:spPr>
          <a:xfrm>
            <a:off x="838201" y="1690688"/>
            <a:ext cx="9027884" cy="4699000"/>
          </a:xfrm>
        </p:spPr>
        <p:txBody>
          <a:bodyPr>
            <a:normAutofit fontScale="92500" lnSpcReduction="10000"/>
          </a:bodyPr>
          <a:lstStyle/>
          <a:p>
            <a:pPr marL="738188" lvl="1" indent="-339725"/>
            <a:r>
              <a:rPr lang="en-US" sz="2000" dirty="0"/>
              <a:t>32-bit (</a:t>
            </a:r>
            <a:r>
              <a:rPr lang="en-US" sz="2000" dirty="0" err="1"/>
              <a:t>x86</a:t>
            </a:r>
            <a:r>
              <a:rPr lang="en-US" sz="2000" dirty="0"/>
              <a:t>) &amp; 64-bit (</a:t>
            </a:r>
            <a:r>
              <a:rPr lang="en-US" sz="2000" dirty="0" err="1"/>
              <a:t>x64</a:t>
            </a:r>
            <a:r>
              <a:rPr lang="en-US" sz="2000" dirty="0"/>
              <a:t>) </a:t>
            </a:r>
            <a:r>
              <a:rPr lang="en-US" sz="2000" dirty="0" err="1"/>
              <a:t>VMs</a:t>
            </a:r>
            <a:endParaRPr lang="en-US" sz="2000" dirty="0"/>
          </a:p>
          <a:p>
            <a:pPr marL="738188" lvl="1" indent="-339725"/>
            <a:r>
              <a:rPr lang="en-US" sz="2000" dirty="0"/>
              <a:t>Large memory support (64 GB) per </a:t>
            </a:r>
            <a:r>
              <a:rPr lang="en-US" sz="2000" dirty="0" err="1"/>
              <a:t>VM</a:t>
            </a:r>
            <a:endParaRPr lang="en-US" sz="2000" dirty="0"/>
          </a:p>
          <a:p>
            <a:pPr marL="738188" lvl="1" indent="-339725"/>
            <a:r>
              <a:rPr lang="en-US" sz="2000" dirty="0" err="1"/>
              <a:t>SMP</a:t>
            </a:r>
            <a:r>
              <a:rPr lang="en-US" sz="2000" dirty="0"/>
              <a:t> </a:t>
            </a:r>
            <a:r>
              <a:rPr lang="en-US" sz="2000" dirty="0" err="1"/>
              <a:t>VMs</a:t>
            </a:r>
            <a:r>
              <a:rPr lang="en-US" sz="2000" dirty="0"/>
              <a:t> (up to 4 cores)</a:t>
            </a:r>
          </a:p>
          <a:p>
            <a:pPr marL="738188" lvl="1" indent="-339725"/>
            <a:r>
              <a:rPr lang="en-US" sz="2000" dirty="0"/>
              <a:t>Integrated cluster support for HA &amp; Quick Migration</a:t>
            </a:r>
          </a:p>
          <a:p>
            <a:pPr marL="738188" lvl="1" indent="-339725"/>
            <a:r>
              <a:rPr lang="en-US" sz="2000" dirty="0"/>
              <a:t>BitLocker: Seamless, secure data encryption</a:t>
            </a:r>
          </a:p>
          <a:p>
            <a:pPr marL="738188" lvl="1" indent="-339725"/>
            <a:r>
              <a:rPr lang="en-US" sz="2000" dirty="0"/>
              <a:t>Live Backup: Volume Shadow Service integration</a:t>
            </a:r>
          </a:p>
          <a:p>
            <a:pPr marL="738188" lvl="1" indent="-339725"/>
            <a:r>
              <a:rPr lang="en-US" sz="2000" dirty="0"/>
              <a:t>Pass-through disk access for </a:t>
            </a:r>
            <a:r>
              <a:rPr lang="en-US" sz="2000" dirty="0" err="1"/>
              <a:t>VMs</a:t>
            </a:r>
            <a:endParaRPr lang="en-US" sz="2000" dirty="0"/>
          </a:p>
          <a:p>
            <a:pPr marL="738188" lvl="1" indent="-339725"/>
            <a:r>
              <a:rPr lang="en-US" sz="2000" dirty="0"/>
              <a:t>Virtual Machine snapshots</a:t>
            </a:r>
          </a:p>
          <a:p>
            <a:pPr marL="738188" lvl="1" indent="-339725"/>
            <a:r>
              <a:rPr lang="en-US" sz="2000" dirty="0"/>
              <a:t>New hardware sharing architecture (</a:t>
            </a:r>
            <a:r>
              <a:rPr lang="en-US" sz="2000" dirty="0" err="1"/>
              <a:t>VSP</a:t>
            </a:r>
            <a:r>
              <a:rPr lang="en-US" sz="2000" dirty="0"/>
              <a:t>/</a:t>
            </a:r>
            <a:r>
              <a:rPr lang="en-US" sz="2000" dirty="0" err="1"/>
              <a:t>VSC</a:t>
            </a:r>
            <a:r>
              <a:rPr lang="en-US" sz="2000" dirty="0"/>
              <a:t>/</a:t>
            </a:r>
            <a:r>
              <a:rPr lang="en-US" sz="2000" dirty="0" err="1"/>
              <a:t>VMBus</a:t>
            </a:r>
            <a:r>
              <a:rPr lang="en-US" sz="2000" dirty="0"/>
              <a:t>)</a:t>
            </a:r>
          </a:p>
          <a:p>
            <a:pPr marL="1031875" lvl="2" indent="-293688"/>
            <a:r>
              <a:rPr lang="en-US" sz="1800" dirty="0"/>
              <a:t>Disk, networking, input, video</a:t>
            </a:r>
          </a:p>
          <a:p>
            <a:pPr marL="738188" lvl="1" indent="-339725"/>
            <a:r>
              <a:rPr lang="en-US" sz="2000" dirty="0"/>
              <a:t>Robust networking: </a:t>
            </a:r>
            <a:r>
              <a:rPr lang="en-US" sz="2000" dirty="0" err="1"/>
              <a:t>VLANs</a:t>
            </a:r>
            <a:r>
              <a:rPr lang="en-US" sz="2000" dirty="0"/>
              <a:t> and </a:t>
            </a:r>
            <a:r>
              <a:rPr lang="en-US" sz="2000" dirty="0" err="1"/>
              <a:t>NLB</a:t>
            </a:r>
            <a:endParaRPr lang="en-US" sz="2000" dirty="0"/>
          </a:p>
          <a:p>
            <a:pPr marL="738188" lvl="1" indent="-339725"/>
            <a:r>
              <a:rPr lang="en-GB" sz="2000" b="1" dirty="0"/>
              <a:t>Distributed Management Task Force</a:t>
            </a:r>
            <a:r>
              <a:rPr lang="en-GB" sz="2000" dirty="0"/>
              <a:t> (</a:t>
            </a:r>
            <a:r>
              <a:rPr lang="en-GB" sz="2000" b="1" dirty="0" err="1"/>
              <a:t>DMTF</a:t>
            </a:r>
            <a:r>
              <a:rPr lang="en-GB" sz="2000" dirty="0"/>
              <a:t>)</a:t>
            </a:r>
            <a:r>
              <a:rPr lang="en-US" sz="2000" dirty="0"/>
              <a:t> standard for </a:t>
            </a:r>
            <a:r>
              <a:rPr lang="en-GB" sz="2000" dirty="0"/>
              <a:t>Windows Management Instrumentation (</a:t>
            </a:r>
            <a:r>
              <a:rPr lang="en-GB" sz="2000" b="1" dirty="0" err="1"/>
              <a:t>WMI</a:t>
            </a:r>
            <a:r>
              <a:rPr lang="en-GB" sz="2000" dirty="0"/>
              <a:t>), which is the infrastructure for management data and operations on Windows-based operating systems</a:t>
            </a:r>
            <a:endParaRPr lang="en-US" sz="2000" dirty="0"/>
          </a:p>
          <a:p>
            <a:pPr marL="738188" lvl="1" indent="-339725"/>
            <a:r>
              <a:rPr lang="en-US" sz="2000" dirty="0"/>
              <a:t>Support for Full or Server Core installations</a:t>
            </a:r>
          </a:p>
        </p:txBody>
      </p:sp>
    </p:spTree>
    <p:extLst>
      <p:ext uri="{BB962C8B-B14F-4D97-AF65-F5344CB8AC3E}">
        <p14:creationId xmlns:p14="http://schemas.microsoft.com/office/powerpoint/2010/main" val="1361397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2" name="Rectangle 8"/>
          <p:cNvSpPr>
            <a:spLocks noGrp="1" noChangeArrowheads="1"/>
          </p:cNvSpPr>
          <p:nvPr>
            <p:ph type="title"/>
          </p:nvPr>
        </p:nvSpPr>
        <p:spPr/>
        <p:txBody>
          <a:bodyPr/>
          <a:lstStyle/>
          <a:p>
            <a:pPr defTabSz="914363">
              <a:defRPr/>
            </a:pPr>
            <a:r>
              <a:t>Windows Server Core</a:t>
            </a:r>
          </a:p>
        </p:txBody>
      </p:sp>
      <p:pic>
        <p:nvPicPr>
          <p:cNvPr id="32771" name="Picture 7" descr="LHScor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99109" y="3052482"/>
            <a:ext cx="4009102" cy="3025589"/>
          </a:xfrm>
        </p:spPr>
      </p:pic>
      <p:sp>
        <p:nvSpPr>
          <p:cNvPr id="32772" name="Content Placeholder 4"/>
          <p:cNvSpPr>
            <a:spLocks noGrp="1"/>
          </p:cNvSpPr>
          <p:nvPr>
            <p:ph sz="half" idx="4294967295"/>
          </p:nvPr>
        </p:nvSpPr>
        <p:spPr>
          <a:xfrm>
            <a:off x="838201" y="2030506"/>
            <a:ext cx="5054600" cy="5257800"/>
          </a:xfrm>
        </p:spPr>
        <p:txBody>
          <a:bodyPr/>
          <a:lstStyle/>
          <a:p>
            <a:pPr eaLnBrk="1" hangingPunct="1">
              <a:lnSpc>
                <a:spcPct val="80000"/>
              </a:lnSpc>
            </a:pPr>
            <a:r>
              <a:rPr lang="en-US" dirty="0"/>
              <a:t>Server Core: New minimal </a:t>
            </a:r>
            <a:br>
              <a:rPr lang="en-US" dirty="0"/>
            </a:br>
            <a:r>
              <a:rPr lang="en-US" dirty="0"/>
              <a:t>installation option</a:t>
            </a:r>
          </a:p>
          <a:p>
            <a:pPr lvl="1" eaLnBrk="1" hangingPunct="1">
              <a:lnSpc>
                <a:spcPct val="80000"/>
              </a:lnSpc>
            </a:pPr>
            <a:r>
              <a:rPr lang="en-US" dirty="0"/>
              <a:t>Provides essential server functionality</a:t>
            </a:r>
          </a:p>
          <a:p>
            <a:pPr lvl="1" eaLnBrk="1" hangingPunct="1">
              <a:lnSpc>
                <a:spcPct val="80000"/>
              </a:lnSpc>
            </a:pPr>
            <a:r>
              <a:rPr lang="en-US" dirty="0"/>
              <a:t>Command Line Interface </a:t>
            </a:r>
            <a:br>
              <a:rPr lang="en-US" dirty="0"/>
            </a:br>
            <a:r>
              <a:rPr lang="en-US" dirty="0"/>
              <a:t>only,  no GUI Shell</a:t>
            </a:r>
          </a:p>
          <a:p>
            <a:pPr eaLnBrk="1" hangingPunct="1">
              <a:lnSpc>
                <a:spcPct val="80000"/>
              </a:lnSpc>
            </a:pPr>
            <a:r>
              <a:rPr lang="en-US" dirty="0"/>
              <a:t>Benefits</a:t>
            </a:r>
          </a:p>
          <a:p>
            <a:pPr lvl="1" eaLnBrk="1" hangingPunct="1">
              <a:lnSpc>
                <a:spcPct val="80000"/>
              </a:lnSpc>
            </a:pPr>
            <a:r>
              <a:rPr lang="en-US" dirty="0"/>
              <a:t>Less code results in fewer </a:t>
            </a:r>
            <a:br>
              <a:rPr lang="en-US" dirty="0"/>
            </a:br>
            <a:r>
              <a:rPr lang="en-US" dirty="0"/>
              <a:t>patches and reduced </a:t>
            </a:r>
            <a:br>
              <a:rPr lang="en-US" dirty="0"/>
            </a:br>
            <a:r>
              <a:rPr lang="en-US" dirty="0"/>
              <a:t>servicing burden</a:t>
            </a:r>
          </a:p>
          <a:p>
            <a:pPr lvl="1" eaLnBrk="1" hangingPunct="1">
              <a:lnSpc>
                <a:spcPct val="80000"/>
              </a:lnSpc>
            </a:pPr>
            <a:r>
              <a:rPr lang="en-US" dirty="0"/>
              <a:t>Low surface area server </a:t>
            </a:r>
            <a:br>
              <a:rPr lang="en-US" dirty="0"/>
            </a:br>
            <a:r>
              <a:rPr lang="en-US" dirty="0"/>
              <a:t>for targeted roles</a:t>
            </a:r>
          </a:p>
          <a:p>
            <a:pPr lvl="1" eaLnBrk="1" hangingPunct="1">
              <a:lnSpc>
                <a:spcPct val="80000"/>
              </a:lnSpc>
            </a:pPr>
            <a:r>
              <a:rPr lang="en-US" dirty="0"/>
              <a:t>More secure and reliable </a:t>
            </a:r>
            <a:br>
              <a:rPr lang="en-US" dirty="0"/>
            </a:br>
            <a:r>
              <a:rPr lang="en-US" dirty="0"/>
              <a:t>with less management</a:t>
            </a:r>
          </a:p>
        </p:txBody>
      </p:sp>
    </p:spTree>
    <p:extLst>
      <p:ext uri="{BB962C8B-B14F-4D97-AF65-F5344CB8AC3E}">
        <p14:creationId xmlns:p14="http://schemas.microsoft.com/office/powerpoint/2010/main" val="213079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495617"/>
          <p:cNvSpPr>
            <a:spLocks noGrp="1" noChangeArrowheads="1"/>
          </p:cNvSpPr>
          <p:nvPr>
            <p:ph type="title"/>
          </p:nvPr>
        </p:nvSpPr>
        <p:spPr/>
        <p:txBody>
          <a:bodyPr/>
          <a:lstStyle/>
          <a:p>
            <a:pPr defTabSz="914363">
              <a:defRPr/>
            </a:pPr>
            <a:r>
              <a:t>Security</a:t>
            </a:r>
            <a:endParaRPr dirty="0"/>
          </a:p>
        </p:txBody>
      </p:sp>
      <p:sp>
        <p:nvSpPr>
          <p:cNvPr id="33795" name="Shape 495618"/>
          <p:cNvSpPr>
            <a:spLocks noGrp="1" noChangeArrowheads="1"/>
          </p:cNvSpPr>
          <p:nvPr>
            <p:ph idx="1"/>
          </p:nvPr>
        </p:nvSpPr>
        <p:spPr>
          <a:xfrm>
            <a:off x="838201" y="2017994"/>
            <a:ext cx="8382000" cy="4943475"/>
          </a:xfrm>
        </p:spPr>
        <p:txBody>
          <a:bodyPr/>
          <a:lstStyle/>
          <a:p>
            <a:pPr eaLnBrk="1" hangingPunct="1"/>
            <a:r>
              <a:rPr lang="en-US" dirty="0"/>
              <a:t>Isolation</a:t>
            </a:r>
          </a:p>
          <a:p>
            <a:pPr lvl="1" eaLnBrk="1" hangingPunct="1"/>
            <a:r>
              <a:rPr lang="en-US" dirty="0"/>
              <a:t>No sharing of virtualized devices</a:t>
            </a:r>
          </a:p>
          <a:p>
            <a:pPr lvl="1" eaLnBrk="1" hangingPunct="1"/>
            <a:r>
              <a:rPr lang="en-US" dirty="0"/>
              <a:t>Separate </a:t>
            </a:r>
            <a:r>
              <a:rPr lang="en-US" dirty="0" err="1"/>
              <a:t>VMBus</a:t>
            </a:r>
            <a:r>
              <a:rPr lang="en-US" dirty="0"/>
              <a:t> instance per </a:t>
            </a:r>
            <a:r>
              <a:rPr lang="en-US" dirty="0" err="1"/>
              <a:t>vm</a:t>
            </a:r>
            <a:r>
              <a:rPr lang="en-US" dirty="0"/>
              <a:t> to the parent </a:t>
            </a:r>
          </a:p>
          <a:p>
            <a:pPr lvl="1" eaLnBrk="1" hangingPunct="1"/>
            <a:r>
              <a:rPr lang="en-US" dirty="0"/>
              <a:t>No sharing of memory</a:t>
            </a:r>
          </a:p>
          <a:p>
            <a:pPr lvl="2" eaLnBrk="1" hangingPunct="1"/>
            <a:r>
              <a:rPr lang="en-US" dirty="0"/>
              <a:t>Each has its own address space</a:t>
            </a:r>
          </a:p>
          <a:p>
            <a:pPr lvl="1" eaLnBrk="1" hangingPunct="1"/>
            <a:r>
              <a:rPr lang="en-US" dirty="0"/>
              <a:t>VMs cannot communicate with each other, </a:t>
            </a:r>
            <a:br>
              <a:rPr lang="en-US" dirty="0"/>
            </a:br>
            <a:r>
              <a:rPr lang="en-US" dirty="0"/>
              <a:t>except through traditional networking</a:t>
            </a:r>
          </a:p>
          <a:p>
            <a:pPr lvl="1" eaLnBrk="1" hangingPunct="1"/>
            <a:r>
              <a:rPr lang="en-US" dirty="0"/>
              <a:t>Guests can’t perform DMA attacks because </a:t>
            </a:r>
            <a:br>
              <a:rPr lang="en-US" dirty="0"/>
            </a:br>
            <a:r>
              <a:rPr lang="en-US" dirty="0"/>
              <a:t>they’re never mapped to physical devices</a:t>
            </a:r>
          </a:p>
          <a:p>
            <a:pPr lvl="1" eaLnBrk="1" hangingPunct="1"/>
            <a:r>
              <a:rPr lang="en-US" dirty="0"/>
              <a:t>Guests cannot write to the hypervisor</a:t>
            </a:r>
          </a:p>
          <a:p>
            <a:pPr lvl="1" eaLnBrk="1" hangingPunct="1"/>
            <a:r>
              <a:rPr lang="en-US" dirty="0"/>
              <a:t>Parent partition cannot write to the hypervisor</a:t>
            </a:r>
          </a:p>
        </p:txBody>
      </p:sp>
    </p:spTree>
    <p:extLst>
      <p:ext uri="{BB962C8B-B14F-4D97-AF65-F5344CB8AC3E}">
        <p14:creationId xmlns:p14="http://schemas.microsoft.com/office/powerpoint/2010/main" val="3365132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6781" y="277370"/>
            <a:ext cx="9218203" cy="1394676"/>
          </a:xfrm>
        </p:spPr>
        <p:txBody>
          <a:bodyPr>
            <a:normAutofit/>
          </a:bodyPr>
          <a:lstStyle/>
          <a:p>
            <a:pPr defTabSz="914363">
              <a:defRPr/>
            </a:pPr>
            <a:r>
              <a:rPr lang="en-IE" dirty="0"/>
              <a:t>Microsoft </a:t>
            </a:r>
            <a:r>
              <a:rPr dirty="0"/>
              <a:t>Hyper-V Networking</a:t>
            </a:r>
          </a:p>
        </p:txBody>
      </p:sp>
    </p:spTree>
    <p:extLst>
      <p:ext uri="{BB962C8B-B14F-4D97-AF65-F5344CB8AC3E}">
        <p14:creationId xmlns:p14="http://schemas.microsoft.com/office/powerpoint/2010/main" val="200215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a:defRPr/>
            </a:pPr>
            <a:r>
              <a:rPr lang="en-IE" dirty="0"/>
              <a:t>Microsoft </a:t>
            </a:r>
            <a:r>
              <a:rPr dirty="0"/>
              <a:t>Hyper-V Networking</a:t>
            </a:r>
          </a:p>
        </p:txBody>
      </p:sp>
      <p:sp>
        <p:nvSpPr>
          <p:cNvPr id="37891" name="Content Placeholder 5"/>
          <p:cNvSpPr>
            <a:spLocks noGrp="1"/>
          </p:cNvSpPr>
          <p:nvPr>
            <p:ph idx="1"/>
          </p:nvPr>
        </p:nvSpPr>
        <p:spPr>
          <a:xfrm>
            <a:off x="977153" y="1942469"/>
            <a:ext cx="8382000" cy="4295775"/>
          </a:xfrm>
        </p:spPr>
        <p:txBody>
          <a:bodyPr/>
          <a:lstStyle/>
          <a:p>
            <a:pPr eaLnBrk="1" hangingPunct="1"/>
            <a:r>
              <a:rPr lang="en-US" dirty="0"/>
              <a:t>Two physical network </a:t>
            </a:r>
            <a:br>
              <a:rPr lang="en-US" dirty="0"/>
            </a:br>
            <a:r>
              <a:rPr lang="en-US" dirty="0"/>
              <a:t>adapters at </a:t>
            </a:r>
            <a:r>
              <a:rPr lang="en-US" dirty="0">
                <a:solidFill>
                  <a:schemeClr val="tx2"/>
                </a:solidFill>
              </a:rPr>
              <a:t>minimum</a:t>
            </a:r>
          </a:p>
          <a:p>
            <a:pPr lvl="1" eaLnBrk="1" hangingPunct="1"/>
            <a:r>
              <a:rPr lang="en-US" dirty="0"/>
              <a:t>One for management</a:t>
            </a:r>
          </a:p>
          <a:p>
            <a:pPr lvl="1" eaLnBrk="1" hangingPunct="1"/>
            <a:r>
              <a:rPr lang="en-US" dirty="0"/>
              <a:t>One (or more) for VM </a:t>
            </a:r>
            <a:br>
              <a:rPr lang="en-US" dirty="0"/>
            </a:br>
            <a:r>
              <a:rPr lang="en-US" dirty="0"/>
              <a:t>networking</a:t>
            </a:r>
          </a:p>
          <a:p>
            <a:pPr lvl="1" eaLnBrk="1" hangingPunct="1"/>
            <a:r>
              <a:rPr lang="en-US" dirty="0"/>
              <a:t>Dedicated NIC(s) for iSCSI</a:t>
            </a:r>
          </a:p>
          <a:p>
            <a:pPr lvl="1" eaLnBrk="1" hangingPunct="1"/>
            <a:r>
              <a:rPr lang="en-US" dirty="0"/>
              <a:t>Connect parent to back-end </a:t>
            </a:r>
            <a:br>
              <a:rPr lang="en-US" dirty="0"/>
            </a:br>
            <a:r>
              <a:rPr lang="en-US" dirty="0"/>
              <a:t>management network</a:t>
            </a:r>
          </a:p>
          <a:p>
            <a:pPr lvl="2" eaLnBrk="1" hangingPunct="1"/>
            <a:r>
              <a:rPr lang="en-US" dirty="0"/>
              <a:t>Only expose guests to </a:t>
            </a:r>
            <a:br>
              <a:rPr lang="en-US" dirty="0"/>
            </a:br>
            <a:r>
              <a:rPr lang="en-US" dirty="0"/>
              <a:t>internet traffic</a:t>
            </a:r>
          </a:p>
        </p:txBody>
      </p:sp>
      <p:pic>
        <p:nvPicPr>
          <p:cNvPr id="37892" name="Picture 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109608" y="1652726"/>
            <a:ext cx="3600449" cy="5077149"/>
          </a:xfrm>
        </p:spPr>
      </p:pic>
    </p:spTree>
    <p:extLst>
      <p:ext uri="{BB962C8B-B14F-4D97-AF65-F5344CB8AC3E}">
        <p14:creationId xmlns:p14="http://schemas.microsoft.com/office/powerpoint/2010/main" val="4165828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a:defRPr/>
            </a:pPr>
            <a:r>
              <a:t>Hyper-V Network Configurations</a:t>
            </a:r>
            <a:endParaRPr dirty="0"/>
          </a:p>
        </p:txBody>
      </p:sp>
      <p:sp>
        <p:nvSpPr>
          <p:cNvPr id="38915" name="Content Placeholder 2"/>
          <p:cNvSpPr>
            <a:spLocks noGrp="1"/>
          </p:cNvSpPr>
          <p:nvPr>
            <p:ph idx="1"/>
          </p:nvPr>
        </p:nvSpPr>
        <p:spPr>
          <a:xfrm>
            <a:off x="838201" y="1857012"/>
            <a:ext cx="8382000" cy="4419600"/>
          </a:xfrm>
        </p:spPr>
        <p:txBody>
          <a:bodyPr>
            <a:normAutofit fontScale="92500"/>
          </a:bodyPr>
          <a:lstStyle/>
          <a:p>
            <a:pPr eaLnBrk="1" hangingPunct="1"/>
            <a:r>
              <a:rPr lang="en-US" sz="3600" dirty="0"/>
              <a:t>Example 1</a:t>
            </a:r>
          </a:p>
          <a:p>
            <a:pPr lvl="1" eaLnBrk="1" hangingPunct="1"/>
            <a:r>
              <a:rPr lang="en-US" sz="3200" dirty="0"/>
              <a:t>Physical Server has 4 network adapters</a:t>
            </a:r>
          </a:p>
          <a:p>
            <a:pPr lvl="1" eaLnBrk="1" hangingPunct="1"/>
            <a:r>
              <a:rPr lang="en-US" sz="3200" dirty="0" err="1"/>
              <a:t>NIC</a:t>
            </a:r>
            <a:r>
              <a:rPr lang="en-US" sz="3200" dirty="0"/>
              <a:t> 1: Assigned to parent partition for management</a:t>
            </a:r>
          </a:p>
          <a:p>
            <a:pPr lvl="1" eaLnBrk="1" hangingPunct="1"/>
            <a:r>
              <a:rPr lang="en-US" sz="3200" dirty="0" err="1"/>
              <a:t>NICs</a:t>
            </a:r>
            <a:r>
              <a:rPr lang="en-US" sz="3200" dirty="0"/>
              <a:t> 2/3/4: Assigned to virtual switches for virtual machine networking</a:t>
            </a:r>
          </a:p>
          <a:p>
            <a:pPr lvl="1" eaLnBrk="1" hangingPunct="1"/>
            <a:r>
              <a:rPr lang="en-US" sz="3200" dirty="0"/>
              <a:t>Storage is non-iSCSI such as</a:t>
            </a:r>
          </a:p>
          <a:p>
            <a:pPr lvl="2" eaLnBrk="1" hangingPunct="1"/>
            <a:r>
              <a:rPr lang="en-US" sz="2800" dirty="0"/>
              <a:t>Direct attach</a:t>
            </a:r>
          </a:p>
          <a:p>
            <a:pPr lvl="2" eaLnBrk="1" hangingPunct="1"/>
            <a:r>
              <a:rPr lang="en-US" sz="2800" dirty="0"/>
              <a:t>SAS or </a:t>
            </a:r>
            <a:r>
              <a:rPr lang="en-US" sz="2800" dirty="0" err="1"/>
              <a:t>Fibre</a:t>
            </a:r>
            <a:r>
              <a:rPr lang="en-US" sz="2800" dirty="0"/>
              <a:t> Channel</a:t>
            </a:r>
          </a:p>
          <a:p>
            <a:pPr lvl="2" eaLnBrk="1" hangingPunct="1"/>
            <a:endParaRPr lang="en-US" dirty="0"/>
          </a:p>
          <a:p>
            <a:pPr lvl="1" eaLnBrk="1" hangingPunct="1"/>
            <a:endParaRPr lang="en-US" dirty="0"/>
          </a:p>
        </p:txBody>
      </p:sp>
    </p:spTree>
    <p:extLst>
      <p:ext uri="{BB962C8B-B14F-4D97-AF65-F5344CB8AC3E}">
        <p14:creationId xmlns:p14="http://schemas.microsoft.com/office/powerpoint/2010/main" val="4164731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55927" y="2703701"/>
            <a:ext cx="1524000" cy="193516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Windows Server 2008</a:t>
            </a:r>
          </a:p>
        </p:txBody>
      </p:sp>
      <p:sp>
        <p:nvSpPr>
          <p:cNvPr id="25" name="Rounded Rectangle 24"/>
          <p:cNvSpPr/>
          <p:nvPr/>
        </p:nvSpPr>
        <p:spPr bwMode="auto">
          <a:xfrm>
            <a:off x="4829389" y="2710051"/>
            <a:ext cx="1524000" cy="19288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2</a:t>
            </a:r>
          </a:p>
        </p:txBody>
      </p:sp>
      <p:sp>
        <p:nvSpPr>
          <p:cNvPr id="23" name="Rounded Rectangle 22"/>
          <p:cNvSpPr/>
          <p:nvPr/>
        </p:nvSpPr>
        <p:spPr bwMode="auto">
          <a:xfrm>
            <a:off x="3040277" y="2710051"/>
            <a:ext cx="1524000" cy="19288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1</a:t>
            </a:r>
          </a:p>
        </p:txBody>
      </p:sp>
      <p:sp>
        <p:nvSpPr>
          <p:cNvPr id="4" name="Rounded Rectangle 3"/>
          <p:cNvSpPr/>
          <p:nvPr/>
        </p:nvSpPr>
        <p:spPr bwMode="auto">
          <a:xfrm>
            <a:off x="1222589" y="5154800"/>
            <a:ext cx="7043738" cy="113188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nchor="ctr"/>
          <a:lstStyle/>
          <a:p>
            <a:pPr algn="ctr" defTabSz="914099">
              <a:defRPr/>
            </a:pPr>
            <a:endParaRPr lang="en-US" sz="1400" dirty="0">
              <a:solidFill>
                <a:schemeClr val="tx1"/>
              </a:solidFill>
              <a:latin typeface="+mj-lt"/>
            </a:endParaRPr>
          </a:p>
          <a:p>
            <a:pPr algn="ctr" defTabSz="914099">
              <a:defRPr/>
            </a:pPr>
            <a:endParaRPr lang="en-US" sz="1400" dirty="0">
              <a:solidFill>
                <a:schemeClr val="tx1"/>
              </a:solidFill>
              <a:latin typeface="+mj-lt"/>
            </a:endParaRPr>
          </a:p>
          <a:p>
            <a:pPr algn="ctr" defTabSz="914099">
              <a:defRPr/>
            </a:pPr>
            <a:endParaRPr lang="en-US" sz="1400" dirty="0">
              <a:solidFill>
                <a:schemeClr val="tx1"/>
              </a:solidFill>
              <a:latin typeface="+mj-lt"/>
            </a:endParaRPr>
          </a:p>
          <a:p>
            <a:pPr algn="ctr" defTabSz="914099">
              <a:defRPr/>
            </a:pPr>
            <a:r>
              <a:rPr lang="en-US" sz="1400" dirty="0">
                <a:solidFill>
                  <a:schemeClr val="tx1"/>
                </a:solidFill>
                <a:latin typeface="+mj-lt"/>
              </a:rPr>
              <a:t>“Designed for Windows” Server Hardware</a:t>
            </a:r>
          </a:p>
        </p:txBody>
      </p:sp>
      <p:sp>
        <p:nvSpPr>
          <p:cNvPr id="5" name="Rounded Rectangle 4"/>
          <p:cNvSpPr/>
          <p:nvPr/>
        </p:nvSpPr>
        <p:spPr bwMode="auto">
          <a:xfrm>
            <a:off x="1224178" y="4776975"/>
            <a:ext cx="7043737" cy="33178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nchor="ctr"/>
          <a:lstStyle/>
          <a:p>
            <a:pPr algn="ctr" defTabSz="914099">
              <a:defRPr/>
            </a:pPr>
            <a:r>
              <a:rPr lang="en-US" sz="1600" dirty="0">
                <a:solidFill>
                  <a:schemeClr val="tx1"/>
                </a:solidFill>
                <a:latin typeface="+mj-lt"/>
              </a:rPr>
              <a:t>Windows hypervisor</a:t>
            </a:r>
          </a:p>
        </p:txBody>
      </p:sp>
      <p:sp>
        <p:nvSpPr>
          <p:cNvPr id="27" name="Rounded Rectangle 26"/>
          <p:cNvSpPr/>
          <p:nvPr/>
        </p:nvSpPr>
        <p:spPr bwMode="auto">
          <a:xfrm>
            <a:off x="6589927" y="2695763"/>
            <a:ext cx="1524000" cy="19431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3</a:t>
            </a:r>
          </a:p>
        </p:txBody>
      </p:sp>
      <p:sp>
        <p:nvSpPr>
          <p:cNvPr id="107" name="TextBox 106"/>
          <p:cNvSpPr txBox="1"/>
          <p:nvPr/>
        </p:nvSpPr>
        <p:spPr>
          <a:xfrm>
            <a:off x="1309903" y="585976"/>
            <a:ext cx="1417637" cy="261606"/>
          </a:xfrm>
          <a:prstGeom prst="rect">
            <a:avLst/>
          </a:prstGeom>
          <a:noFill/>
        </p:spPr>
        <p:txBody>
          <a:bodyPr lIns="76197" tIns="38098" rIns="76197" bIns="38098">
            <a:spAutoFit/>
          </a:bodyPr>
          <a:lstStyle/>
          <a:p>
            <a:pPr algn="ctr" defTabSz="914363">
              <a:defRPr/>
            </a:pPr>
            <a:r>
              <a:rPr lang="en-US" sz="1200" dirty="0">
                <a:latin typeface="+mj-lt"/>
              </a:rPr>
              <a:t>Parent Partition</a:t>
            </a:r>
          </a:p>
        </p:txBody>
      </p:sp>
      <p:sp>
        <p:nvSpPr>
          <p:cNvPr id="108" name="TextBox 107"/>
          <p:cNvSpPr txBox="1"/>
          <p:nvPr/>
        </p:nvSpPr>
        <p:spPr>
          <a:xfrm>
            <a:off x="3221252" y="526785"/>
            <a:ext cx="4851400" cy="292384"/>
          </a:xfrm>
          <a:prstGeom prst="rect">
            <a:avLst/>
          </a:prstGeom>
          <a:noFill/>
        </p:spPr>
        <p:txBody>
          <a:bodyPr lIns="76197" tIns="38098" rIns="76197" bIns="38098">
            <a:spAutoFit/>
          </a:bodyPr>
          <a:lstStyle/>
          <a:p>
            <a:pPr algn="ctr" defTabSz="914363">
              <a:defRPr/>
            </a:pPr>
            <a:r>
              <a:rPr lang="en-US" sz="1400" dirty="0">
                <a:latin typeface="+mj-lt"/>
              </a:rPr>
              <a:t>Child Partitions</a:t>
            </a:r>
          </a:p>
        </p:txBody>
      </p:sp>
      <p:sp>
        <p:nvSpPr>
          <p:cNvPr id="132" name="Line 4"/>
          <p:cNvSpPr>
            <a:spLocks noChangeShapeType="1"/>
          </p:cNvSpPr>
          <p:nvPr/>
        </p:nvSpPr>
        <p:spPr bwMode="auto">
          <a:xfrm flipH="1" flipV="1">
            <a:off x="1247989" y="4707125"/>
            <a:ext cx="8229600" cy="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3" name="Line 4"/>
          <p:cNvSpPr>
            <a:spLocks noChangeShapeType="1"/>
          </p:cNvSpPr>
          <p:nvPr/>
        </p:nvSpPr>
        <p:spPr bwMode="auto">
          <a:xfrm flipH="1">
            <a:off x="2911689" y="1074926"/>
            <a:ext cx="0" cy="3635375"/>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4" name="Line 4"/>
          <p:cNvSpPr>
            <a:spLocks noChangeShapeType="1"/>
          </p:cNvSpPr>
          <p:nvPr/>
        </p:nvSpPr>
        <p:spPr bwMode="auto">
          <a:xfrm flipH="1">
            <a:off x="4689689" y="1087625"/>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5" name="Line 4"/>
          <p:cNvSpPr>
            <a:spLocks noChangeShapeType="1"/>
          </p:cNvSpPr>
          <p:nvPr/>
        </p:nvSpPr>
        <p:spPr bwMode="auto">
          <a:xfrm flipH="1">
            <a:off x="6467689" y="1087625"/>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6" name="Line 4"/>
          <p:cNvSpPr>
            <a:spLocks noChangeShapeType="1"/>
          </p:cNvSpPr>
          <p:nvPr/>
        </p:nvSpPr>
        <p:spPr bwMode="auto">
          <a:xfrm flipH="1">
            <a:off x="8245689" y="1087625"/>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7" name="TextBox 136"/>
          <p:cNvSpPr txBox="1"/>
          <p:nvPr/>
        </p:nvSpPr>
        <p:spPr>
          <a:xfrm>
            <a:off x="8361577" y="1798825"/>
            <a:ext cx="1117600" cy="630938"/>
          </a:xfrm>
          <a:prstGeom prst="rect">
            <a:avLst/>
          </a:prstGeom>
          <a:noFill/>
        </p:spPr>
        <p:txBody>
          <a:bodyPr lIns="76197" tIns="38098" rIns="76197" bIns="38098">
            <a:spAutoFit/>
          </a:bodyPr>
          <a:lstStyle/>
          <a:p>
            <a:pPr algn="ctr" defTabSz="914363">
              <a:defRPr/>
            </a:pPr>
            <a:r>
              <a:rPr lang="en-US" dirty="0">
                <a:latin typeface="+mj-lt"/>
              </a:rPr>
              <a:t>User Mode</a:t>
            </a:r>
          </a:p>
        </p:txBody>
      </p:sp>
      <p:sp>
        <p:nvSpPr>
          <p:cNvPr id="138" name="TextBox 137"/>
          <p:cNvSpPr txBox="1"/>
          <p:nvPr/>
        </p:nvSpPr>
        <p:spPr>
          <a:xfrm>
            <a:off x="8361577" y="3830826"/>
            <a:ext cx="1117600" cy="630938"/>
          </a:xfrm>
          <a:prstGeom prst="rect">
            <a:avLst/>
          </a:prstGeom>
          <a:noFill/>
        </p:spPr>
        <p:txBody>
          <a:bodyPr lIns="76197" tIns="38098" rIns="76197" bIns="38098">
            <a:spAutoFit/>
          </a:bodyPr>
          <a:lstStyle/>
          <a:p>
            <a:pPr algn="ctr" defTabSz="914363">
              <a:defRPr/>
            </a:pPr>
            <a:r>
              <a:rPr lang="en-US" dirty="0">
                <a:latin typeface="+mj-lt"/>
              </a:rPr>
              <a:t>Kernel</a:t>
            </a:r>
          </a:p>
          <a:p>
            <a:pPr algn="ctr" defTabSz="914363">
              <a:defRPr/>
            </a:pPr>
            <a:r>
              <a:rPr lang="en-US" dirty="0">
                <a:latin typeface="+mj-lt"/>
              </a:rPr>
              <a:t>Mode</a:t>
            </a:r>
          </a:p>
        </p:txBody>
      </p:sp>
      <p:sp>
        <p:nvSpPr>
          <p:cNvPr id="56" name="TextBox 55"/>
          <p:cNvSpPr txBox="1"/>
          <p:nvPr/>
        </p:nvSpPr>
        <p:spPr>
          <a:xfrm>
            <a:off x="8359989" y="4808726"/>
            <a:ext cx="1117600" cy="353939"/>
          </a:xfrm>
          <a:prstGeom prst="rect">
            <a:avLst/>
          </a:prstGeom>
          <a:noFill/>
        </p:spPr>
        <p:txBody>
          <a:bodyPr lIns="76197" tIns="38098" rIns="76197" bIns="38098">
            <a:spAutoFit/>
          </a:bodyPr>
          <a:lstStyle/>
          <a:p>
            <a:pPr algn="ctr" defTabSz="914363">
              <a:defRPr/>
            </a:pPr>
            <a:r>
              <a:rPr lang="en-US" dirty="0">
                <a:latin typeface="+mj-lt"/>
              </a:rPr>
              <a:t>Ring -1</a:t>
            </a:r>
          </a:p>
        </p:txBody>
      </p:sp>
      <p:sp>
        <p:nvSpPr>
          <p:cNvPr id="64" name="Rounded Rectangle 63"/>
          <p:cNvSpPr/>
          <p:nvPr/>
        </p:nvSpPr>
        <p:spPr bwMode="auto">
          <a:xfrm>
            <a:off x="1281327" y="5224650"/>
            <a:ext cx="723900"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mj-lt"/>
              </a:rPr>
              <a:t>Mgmt</a:t>
            </a:r>
          </a:p>
          <a:p>
            <a:pPr algn="ctr" defTabSz="914099">
              <a:defRPr/>
            </a:pPr>
            <a:r>
              <a:rPr lang="en-US" sz="1100" dirty="0">
                <a:solidFill>
                  <a:schemeClr val="tx1"/>
                </a:solidFill>
                <a:latin typeface="+mj-lt"/>
              </a:rPr>
              <a:t>NIC 1</a:t>
            </a:r>
          </a:p>
        </p:txBody>
      </p:sp>
      <p:sp>
        <p:nvSpPr>
          <p:cNvPr id="69" name="Rounded Rectangle 68"/>
          <p:cNvSpPr/>
          <p:nvPr/>
        </p:nvSpPr>
        <p:spPr bwMode="auto">
          <a:xfrm>
            <a:off x="2079839" y="5224650"/>
            <a:ext cx="990600"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mj-lt"/>
              </a:rPr>
              <a:t>VSwitch 1</a:t>
            </a:r>
          </a:p>
          <a:p>
            <a:pPr algn="ctr" defTabSz="914099">
              <a:defRPr/>
            </a:pPr>
            <a:r>
              <a:rPr lang="en-US" sz="1100" dirty="0">
                <a:solidFill>
                  <a:schemeClr val="tx1"/>
                </a:solidFill>
                <a:latin typeface="+mj-lt"/>
              </a:rPr>
              <a:t>NIC 2</a:t>
            </a:r>
          </a:p>
        </p:txBody>
      </p:sp>
      <p:grpSp>
        <p:nvGrpSpPr>
          <p:cNvPr id="43029" name="Group 73"/>
          <p:cNvGrpSpPr>
            <a:grpSpLocks/>
          </p:cNvGrpSpPr>
          <p:nvPr/>
        </p:nvGrpSpPr>
        <p:grpSpPr bwMode="auto">
          <a:xfrm>
            <a:off x="1462302" y="3421251"/>
            <a:ext cx="804862" cy="765175"/>
            <a:chOff x="1108725" y="4568341"/>
            <a:chExt cx="965248" cy="918719"/>
          </a:xfrm>
        </p:grpSpPr>
        <p:sp>
          <p:nvSpPr>
            <p:cNvPr id="70" name="Rounded Rectangle 69"/>
            <p:cNvSpPr/>
            <p:nvPr/>
          </p:nvSpPr>
          <p:spPr bwMode="auto">
            <a:xfrm>
              <a:off x="1356225" y="4827565"/>
              <a:ext cx="717748" cy="65949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100" dirty="0">
                  <a:solidFill>
                    <a:schemeClr val="tx1"/>
                  </a:solidFill>
                  <a:latin typeface="+mj-lt"/>
                </a:rPr>
                <a:t>VSP</a:t>
              </a:r>
              <a:endParaRPr lang="en-US" sz="1200" dirty="0">
                <a:solidFill>
                  <a:schemeClr val="tx1"/>
                </a:solidFill>
                <a:latin typeface="+mj-lt"/>
              </a:endParaRPr>
            </a:p>
          </p:txBody>
        </p:sp>
        <p:sp>
          <p:nvSpPr>
            <p:cNvPr id="71" name="Rounded Rectangle 70"/>
            <p:cNvSpPr/>
            <p:nvPr/>
          </p:nvSpPr>
          <p:spPr bwMode="auto">
            <a:xfrm>
              <a:off x="1232474" y="4703672"/>
              <a:ext cx="717750" cy="65949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100" dirty="0">
                  <a:solidFill>
                    <a:schemeClr val="tx1"/>
                  </a:solidFill>
                  <a:latin typeface="+mj-lt"/>
                </a:rPr>
                <a:t>VSP</a:t>
              </a:r>
              <a:endParaRPr lang="en-US" sz="1200" dirty="0">
                <a:solidFill>
                  <a:schemeClr val="tx1"/>
                </a:solidFill>
                <a:latin typeface="+mj-lt"/>
              </a:endParaRPr>
            </a:p>
          </p:txBody>
        </p:sp>
        <p:sp>
          <p:nvSpPr>
            <p:cNvPr id="73" name="Rounded Rectangle 72"/>
            <p:cNvSpPr/>
            <p:nvPr/>
          </p:nvSpPr>
          <p:spPr bwMode="auto">
            <a:xfrm>
              <a:off x="1108725" y="4568341"/>
              <a:ext cx="717748" cy="65949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50" dirty="0">
                  <a:solidFill>
                    <a:schemeClr val="tx1"/>
                  </a:solidFill>
                  <a:latin typeface="+mj-lt"/>
                </a:rPr>
                <a:t>VSP</a:t>
              </a:r>
              <a:endParaRPr lang="en-US" sz="1100" dirty="0">
                <a:solidFill>
                  <a:schemeClr val="tx1"/>
                </a:solidFill>
                <a:latin typeface="+mj-lt"/>
              </a:endParaRPr>
            </a:p>
          </p:txBody>
        </p:sp>
      </p:grpSp>
      <p:sp>
        <p:nvSpPr>
          <p:cNvPr id="76" name="Rounded Rectangle 75"/>
          <p:cNvSpPr/>
          <p:nvPr/>
        </p:nvSpPr>
        <p:spPr bwMode="auto">
          <a:xfrm>
            <a:off x="3148228" y="5224650"/>
            <a:ext cx="987425"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mj-lt"/>
              </a:rPr>
              <a:t>VSwitch 2</a:t>
            </a:r>
          </a:p>
          <a:p>
            <a:pPr algn="ctr" defTabSz="914099">
              <a:defRPr/>
            </a:pPr>
            <a:r>
              <a:rPr lang="en-US" sz="1100" dirty="0">
                <a:solidFill>
                  <a:schemeClr val="tx1"/>
                </a:solidFill>
                <a:latin typeface="+mj-lt"/>
              </a:rPr>
              <a:t>NIC 3</a:t>
            </a:r>
          </a:p>
        </p:txBody>
      </p:sp>
      <p:sp>
        <p:nvSpPr>
          <p:cNvPr id="77" name="Rounded Rectangle 76"/>
          <p:cNvSpPr/>
          <p:nvPr/>
        </p:nvSpPr>
        <p:spPr bwMode="auto">
          <a:xfrm>
            <a:off x="4215028" y="5224650"/>
            <a:ext cx="987425"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mj-lt"/>
              </a:rPr>
              <a:t>VSwitch 3</a:t>
            </a:r>
          </a:p>
          <a:p>
            <a:pPr algn="ctr" defTabSz="914099">
              <a:defRPr/>
            </a:pPr>
            <a:r>
              <a:rPr lang="en-US" sz="1100" dirty="0">
                <a:solidFill>
                  <a:schemeClr val="tx1"/>
                </a:solidFill>
                <a:latin typeface="+mj-lt"/>
              </a:rPr>
              <a:t>NIC 4</a:t>
            </a:r>
          </a:p>
        </p:txBody>
      </p:sp>
      <p:sp>
        <p:nvSpPr>
          <p:cNvPr id="33" name="Rounded Rectangle 32"/>
          <p:cNvSpPr/>
          <p:nvPr/>
        </p:nvSpPr>
        <p:spPr bwMode="auto">
          <a:xfrm>
            <a:off x="3045039" y="1033650"/>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sp>
        <p:nvSpPr>
          <p:cNvPr id="34" name="Rounded Rectangle 33"/>
          <p:cNvSpPr/>
          <p:nvPr/>
        </p:nvSpPr>
        <p:spPr bwMode="auto">
          <a:xfrm>
            <a:off x="4834152" y="1033650"/>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sp>
        <p:nvSpPr>
          <p:cNvPr id="35" name="Rounded Rectangle 34"/>
          <p:cNvSpPr/>
          <p:nvPr/>
        </p:nvSpPr>
        <p:spPr bwMode="auto">
          <a:xfrm>
            <a:off x="6596277" y="1033650"/>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grpSp>
        <p:nvGrpSpPr>
          <p:cNvPr id="43035" name="Group 129"/>
          <p:cNvGrpSpPr>
            <a:grpSpLocks/>
          </p:cNvGrpSpPr>
          <p:nvPr/>
        </p:nvGrpSpPr>
        <p:grpSpPr bwMode="auto">
          <a:xfrm>
            <a:off x="1262277" y="1033650"/>
            <a:ext cx="1524000" cy="1524000"/>
            <a:chOff x="868017" y="1702925"/>
            <a:chExt cx="1828800" cy="1828800"/>
          </a:xfrm>
        </p:grpSpPr>
        <p:sp>
          <p:nvSpPr>
            <p:cNvPr id="37" name="Rounded Rectangle 36"/>
            <p:cNvSpPr/>
            <p:nvPr/>
          </p:nvSpPr>
          <p:spPr bwMode="auto">
            <a:xfrm>
              <a:off x="868017" y="1702925"/>
              <a:ext cx="1828800" cy="18288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38" name="Rounded Rectangle 37"/>
            <p:cNvSpPr/>
            <p:nvPr/>
          </p:nvSpPr>
          <p:spPr bwMode="auto">
            <a:xfrm>
              <a:off x="1134717" y="3160251"/>
              <a:ext cx="1341120" cy="30099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50" dirty="0">
                  <a:solidFill>
                    <a:schemeClr val="tx1"/>
                  </a:solidFill>
                  <a:latin typeface="+mj-lt"/>
                </a:rPr>
                <a:t>VM Service</a:t>
              </a:r>
            </a:p>
          </p:txBody>
        </p:sp>
        <p:sp>
          <p:nvSpPr>
            <p:cNvPr id="39" name="Rounded Rectangle 38"/>
            <p:cNvSpPr/>
            <p:nvPr/>
          </p:nvSpPr>
          <p:spPr bwMode="auto">
            <a:xfrm>
              <a:off x="1134717" y="2802111"/>
              <a:ext cx="1331594" cy="30099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00" dirty="0">
                  <a:solidFill>
                    <a:schemeClr val="tx1"/>
                  </a:solidFill>
                  <a:latin typeface="+mj-lt"/>
                </a:rPr>
                <a:t>WMI Provider</a:t>
              </a:r>
            </a:p>
          </p:txBody>
        </p:sp>
        <p:grpSp>
          <p:nvGrpSpPr>
            <p:cNvPr id="43063" name="Group 114"/>
            <p:cNvGrpSpPr>
              <a:grpSpLocks/>
            </p:cNvGrpSpPr>
            <p:nvPr/>
          </p:nvGrpSpPr>
          <p:grpSpPr bwMode="auto">
            <a:xfrm>
              <a:off x="1243301" y="1841991"/>
              <a:ext cx="1091565" cy="771524"/>
              <a:chOff x="8558501" y="450513"/>
              <a:chExt cx="1091565" cy="771524"/>
            </a:xfrm>
          </p:grpSpPr>
          <p:sp>
            <p:nvSpPr>
              <p:cNvPr id="41" name="Rounded Rectangle 40"/>
              <p:cNvSpPr/>
              <p:nvPr/>
            </p:nvSpPr>
            <p:spPr bwMode="auto">
              <a:xfrm>
                <a:off x="8667087" y="764837"/>
                <a:ext cx="457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2" name="Rounded Rectangle 41"/>
              <p:cNvSpPr/>
              <p:nvPr/>
            </p:nvSpPr>
            <p:spPr bwMode="auto">
              <a:xfrm>
                <a:off x="8889971" y="608627"/>
                <a:ext cx="455295"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3" name="Rounded Rectangle 42"/>
              <p:cNvSpPr/>
              <p:nvPr/>
            </p:nvSpPr>
            <p:spPr bwMode="auto">
              <a:xfrm>
                <a:off x="9097616" y="450513"/>
                <a:ext cx="457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4" name="TextBox 43"/>
              <p:cNvSpPr txBox="1"/>
              <p:nvPr/>
            </p:nvSpPr>
            <p:spPr>
              <a:xfrm>
                <a:off x="8558501" y="625772"/>
                <a:ext cx="1091565" cy="480132"/>
              </a:xfrm>
              <a:prstGeom prst="rect">
                <a:avLst/>
              </a:prstGeom>
              <a:noFill/>
            </p:spPr>
            <p:txBody>
              <a:bodyPr>
                <a:spAutoFit/>
              </a:bodyPr>
              <a:lstStyle/>
              <a:p>
                <a:pPr algn="ctr" defTabSz="914363">
                  <a:defRPr/>
                </a:pPr>
                <a:r>
                  <a:rPr lang="en-US" sz="1000" dirty="0">
                    <a:latin typeface="+mj-lt"/>
                  </a:rPr>
                  <a:t>VM Worker Processes</a:t>
                </a:r>
              </a:p>
            </p:txBody>
          </p:sp>
        </p:grpSp>
      </p:grpSp>
      <p:sp>
        <p:nvSpPr>
          <p:cNvPr id="45" name="Line 4"/>
          <p:cNvSpPr>
            <a:spLocks noChangeShapeType="1"/>
          </p:cNvSpPr>
          <p:nvPr/>
        </p:nvSpPr>
        <p:spPr bwMode="auto">
          <a:xfrm flipH="1" flipV="1">
            <a:off x="1247989" y="2649725"/>
            <a:ext cx="8229600" cy="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cxnSp>
        <p:nvCxnSpPr>
          <p:cNvPr id="62" name="Elbow Connector 61"/>
          <p:cNvCxnSpPr>
            <a:endCxn id="76" idx="0"/>
          </p:cNvCxnSpPr>
          <p:nvPr/>
        </p:nvCxnSpPr>
        <p:spPr bwMode="auto">
          <a:xfrm rot="16200000" flipH="1">
            <a:off x="2182233" y="3764944"/>
            <a:ext cx="1141412" cy="17780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FF00"/>
            </a:solidFill>
            <a:prstDash val="solid"/>
            <a:round/>
            <a:headEnd type="arrow"/>
            <a:tailEnd type="arrow"/>
          </a:ln>
          <a:effectLst/>
        </p:spPr>
      </p:cxnSp>
      <p:cxnSp>
        <p:nvCxnSpPr>
          <p:cNvPr id="65" name="Elbow Connector 64"/>
          <p:cNvCxnSpPr>
            <a:endCxn id="77" idx="0"/>
          </p:cNvCxnSpPr>
          <p:nvPr/>
        </p:nvCxnSpPr>
        <p:spPr bwMode="auto">
          <a:xfrm rot="16200000" flipH="1">
            <a:off x="2819615" y="3335526"/>
            <a:ext cx="1038225" cy="2740025"/>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00B0F0"/>
            </a:solidFill>
            <a:prstDash val="solid"/>
            <a:round/>
            <a:headEnd type="arrow"/>
            <a:tailEnd type="arrow"/>
          </a:ln>
          <a:effectLst/>
        </p:spPr>
      </p:cxnSp>
      <p:cxnSp>
        <p:nvCxnSpPr>
          <p:cNvPr id="75" name="Elbow Connector 74"/>
          <p:cNvCxnSpPr>
            <a:endCxn id="69" idx="0"/>
          </p:cNvCxnSpPr>
          <p:nvPr/>
        </p:nvCxnSpPr>
        <p:spPr bwMode="auto">
          <a:xfrm rot="16200000" flipH="1">
            <a:off x="1540884" y="4190395"/>
            <a:ext cx="1254125" cy="814387"/>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0000"/>
            </a:solidFill>
            <a:prstDash val="solid"/>
            <a:round/>
            <a:headEnd type="arrow"/>
            <a:tailEnd type="arrow"/>
          </a:ln>
          <a:effectLst/>
        </p:spPr>
      </p:cxnSp>
      <p:sp>
        <p:nvSpPr>
          <p:cNvPr id="78" name="Rounded Rectangle 77"/>
          <p:cNvSpPr/>
          <p:nvPr/>
        </p:nvSpPr>
        <p:spPr bwMode="auto">
          <a:xfrm>
            <a:off x="3122828" y="3275200"/>
            <a:ext cx="598487"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79" name="TextBox 78"/>
          <p:cNvSpPr txBox="1"/>
          <p:nvPr/>
        </p:nvSpPr>
        <p:spPr>
          <a:xfrm>
            <a:off x="3099015" y="3354576"/>
            <a:ext cx="639763" cy="292384"/>
          </a:xfrm>
          <a:prstGeom prst="rect">
            <a:avLst/>
          </a:prstGeom>
          <a:noFill/>
        </p:spPr>
        <p:txBody>
          <a:bodyPr lIns="76197" tIns="38098" rIns="76197" bIns="38098">
            <a:spAutoFit/>
          </a:bodyPr>
          <a:lstStyle/>
          <a:p>
            <a:pPr algn="ctr" defTabSz="914363">
              <a:defRPr/>
            </a:pPr>
            <a:r>
              <a:rPr lang="en-US" sz="700" dirty="0">
                <a:latin typeface="+mj-lt"/>
              </a:rPr>
              <a:t>Windows Kernel</a:t>
            </a:r>
          </a:p>
        </p:txBody>
      </p:sp>
      <p:sp>
        <p:nvSpPr>
          <p:cNvPr id="80" name="Rounded Rectangle 79"/>
          <p:cNvSpPr/>
          <p:nvPr/>
        </p:nvSpPr>
        <p:spPr bwMode="auto">
          <a:xfrm>
            <a:off x="3913402" y="3275200"/>
            <a:ext cx="596900"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1" name="TextBox 80"/>
          <p:cNvSpPr txBox="1"/>
          <p:nvPr/>
        </p:nvSpPr>
        <p:spPr>
          <a:xfrm>
            <a:off x="3954677" y="3397439"/>
            <a:ext cx="531812"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82" name="Rounded Rectangle 81"/>
          <p:cNvSpPr/>
          <p:nvPr/>
        </p:nvSpPr>
        <p:spPr bwMode="auto">
          <a:xfrm>
            <a:off x="4913527" y="3275200"/>
            <a:ext cx="596900"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3" name="TextBox 82"/>
          <p:cNvSpPr txBox="1"/>
          <p:nvPr/>
        </p:nvSpPr>
        <p:spPr>
          <a:xfrm>
            <a:off x="4888127" y="3381563"/>
            <a:ext cx="639762" cy="292384"/>
          </a:xfrm>
          <a:prstGeom prst="rect">
            <a:avLst/>
          </a:prstGeom>
          <a:noFill/>
        </p:spPr>
        <p:txBody>
          <a:bodyPr lIns="76197" tIns="38098" rIns="76197" bIns="38098">
            <a:spAutoFit/>
          </a:bodyPr>
          <a:lstStyle/>
          <a:p>
            <a:pPr algn="ctr" defTabSz="914363">
              <a:defRPr/>
            </a:pPr>
            <a:r>
              <a:rPr lang="en-US" sz="700" dirty="0">
                <a:latin typeface="+mj-lt"/>
              </a:rPr>
              <a:t>Windows Kernel</a:t>
            </a:r>
          </a:p>
        </p:txBody>
      </p:sp>
      <p:sp>
        <p:nvSpPr>
          <p:cNvPr id="84" name="Rounded Rectangle 83"/>
          <p:cNvSpPr/>
          <p:nvPr/>
        </p:nvSpPr>
        <p:spPr bwMode="auto">
          <a:xfrm>
            <a:off x="5702514" y="3275200"/>
            <a:ext cx="598488"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5" name="TextBox 84"/>
          <p:cNvSpPr txBox="1"/>
          <p:nvPr/>
        </p:nvSpPr>
        <p:spPr>
          <a:xfrm>
            <a:off x="5743790" y="3397439"/>
            <a:ext cx="531813"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86" name="Rounded Rectangle 85"/>
          <p:cNvSpPr/>
          <p:nvPr/>
        </p:nvSpPr>
        <p:spPr bwMode="auto">
          <a:xfrm>
            <a:off x="6683589" y="3275200"/>
            <a:ext cx="598488"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7" name="TextBox 86"/>
          <p:cNvSpPr txBox="1"/>
          <p:nvPr/>
        </p:nvSpPr>
        <p:spPr>
          <a:xfrm>
            <a:off x="6659777" y="3372038"/>
            <a:ext cx="639762" cy="292384"/>
          </a:xfrm>
          <a:prstGeom prst="rect">
            <a:avLst/>
          </a:prstGeom>
          <a:noFill/>
        </p:spPr>
        <p:txBody>
          <a:bodyPr lIns="76197" tIns="38098" rIns="76197" bIns="38098">
            <a:spAutoFit/>
          </a:bodyPr>
          <a:lstStyle/>
          <a:p>
            <a:pPr algn="ctr" defTabSz="914363">
              <a:defRPr/>
            </a:pPr>
            <a:r>
              <a:rPr lang="en-US" sz="700" dirty="0">
                <a:latin typeface="+mj-lt"/>
              </a:rPr>
              <a:t>Linux Kernel</a:t>
            </a:r>
          </a:p>
        </p:txBody>
      </p:sp>
      <p:sp>
        <p:nvSpPr>
          <p:cNvPr id="88" name="Rounded Rectangle 87"/>
          <p:cNvSpPr/>
          <p:nvPr/>
        </p:nvSpPr>
        <p:spPr bwMode="auto">
          <a:xfrm>
            <a:off x="7474164" y="3275200"/>
            <a:ext cx="598488"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9" name="TextBox 88"/>
          <p:cNvSpPr txBox="1"/>
          <p:nvPr/>
        </p:nvSpPr>
        <p:spPr>
          <a:xfrm>
            <a:off x="7515440" y="3397439"/>
            <a:ext cx="531813"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90" name="Rounded Rectangle 89"/>
          <p:cNvSpPr/>
          <p:nvPr/>
        </p:nvSpPr>
        <p:spPr bwMode="auto">
          <a:xfrm>
            <a:off x="3348252" y="4259451"/>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sp>
        <p:nvSpPr>
          <p:cNvPr id="91" name="Rounded Rectangle 90"/>
          <p:cNvSpPr/>
          <p:nvPr/>
        </p:nvSpPr>
        <p:spPr bwMode="auto">
          <a:xfrm>
            <a:off x="5180227" y="4259451"/>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sp>
        <p:nvSpPr>
          <p:cNvPr id="92" name="Rounded Rectangle 91"/>
          <p:cNvSpPr/>
          <p:nvPr/>
        </p:nvSpPr>
        <p:spPr bwMode="auto">
          <a:xfrm>
            <a:off x="6912189" y="4259451"/>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cxnSp>
        <p:nvCxnSpPr>
          <p:cNvPr id="96" name="Elbow Connector 95"/>
          <p:cNvCxnSpPr>
            <a:stCxn id="90" idx="0"/>
            <a:endCxn id="80" idx="2"/>
          </p:cNvCxnSpPr>
          <p:nvPr/>
        </p:nvCxnSpPr>
        <p:spPr bwMode="auto">
          <a:xfrm rot="5400000" flipH="1" flipV="1">
            <a:off x="3788784" y="3836382"/>
            <a:ext cx="436562" cy="409575"/>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0000"/>
            </a:solidFill>
            <a:prstDash val="solid"/>
            <a:round/>
            <a:headEnd type="arrow"/>
            <a:tailEnd type="arrow"/>
          </a:ln>
          <a:effectLst/>
        </p:spPr>
      </p:cxnSp>
      <p:cxnSp>
        <p:nvCxnSpPr>
          <p:cNvPr id="98" name="Elbow Connector 97"/>
          <p:cNvCxnSpPr>
            <a:stCxn id="91" idx="0"/>
            <a:endCxn id="84" idx="2"/>
          </p:cNvCxnSpPr>
          <p:nvPr/>
        </p:nvCxnSpPr>
        <p:spPr bwMode="auto">
          <a:xfrm rot="5400000" flipH="1" flipV="1">
            <a:off x="5600121" y="3857019"/>
            <a:ext cx="436562" cy="3683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FF00"/>
            </a:solidFill>
            <a:prstDash val="solid"/>
            <a:round/>
            <a:headEnd type="arrow"/>
            <a:tailEnd type="arrow"/>
          </a:ln>
          <a:effectLst/>
        </p:spPr>
      </p:cxnSp>
      <p:cxnSp>
        <p:nvCxnSpPr>
          <p:cNvPr id="102" name="Elbow Connector 101"/>
          <p:cNvCxnSpPr>
            <a:stCxn id="92" idx="0"/>
            <a:endCxn id="88" idx="2"/>
          </p:cNvCxnSpPr>
          <p:nvPr/>
        </p:nvCxnSpPr>
        <p:spPr bwMode="auto">
          <a:xfrm rot="5400000" flipH="1" flipV="1">
            <a:off x="7351133" y="3837969"/>
            <a:ext cx="436562" cy="4064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00B0F0"/>
            </a:solidFill>
            <a:prstDash val="solid"/>
            <a:round/>
            <a:headEnd type="arrow"/>
            <a:tailEnd type="arrow"/>
          </a:ln>
          <a:effectLst/>
        </p:spPr>
      </p:cxnSp>
      <p:sp>
        <p:nvSpPr>
          <p:cNvPr id="104" name="Rounded Rectangle 103"/>
          <p:cNvSpPr/>
          <p:nvPr/>
        </p:nvSpPr>
        <p:spPr bwMode="auto">
          <a:xfrm>
            <a:off x="2129052" y="4288025"/>
            <a:ext cx="615950" cy="23495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800" dirty="0">
                <a:solidFill>
                  <a:schemeClr val="tx1"/>
                </a:solidFill>
                <a:latin typeface="+mj-lt"/>
              </a:rPr>
              <a:t>VMBus</a:t>
            </a:r>
          </a:p>
        </p:txBody>
      </p:sp>
      <p:cxnSp>
        <p:nvCxnSpPr>
          <p:cNvPr id="67" name="Straight Arrow Connector 66"/>
          <p:cNvCxnSpPr/>
          <p:nvPr/>
        </p:nvCxnSpPr>
        <p:spPr bwMode="auto">
          <a:xfrm rot="16200000" flipV="1">
            <a:off x="301840" y="4127688"/>
            <a:ext cx="2136775" cy="1905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4"/>
            </a:solidFill>
            <a:prstDash val="solid"/>
            <a:round/>
            <a:headEnd type="arrow"/>
            <a:tailEnd type="arrow"/>
          </a:ln>
          <a:effectLst/>
        </p:spPr>
      </p:cxnSp>
    </p:spTree>
    <p:extLst>
      <p:ext uri="{BB962C8B-B14F-4D97-AF65-F5344CB8AC3E}">
        <p14:creationId xmlns:p14="http://schemas.microsoft.com/office/powerpoint/2010/main" val="194548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p:spPr>
        <p:txBody>
          <a:bodyPr/>
          <a:lstStyle/>
          <a:p>
            <a:pPr eaLnBrk="1" hangingPunct="1"/>
            <a:r>
              <a:rPr lang="en-US" dirty="0"/>
              <a:t>Why is Virtualization useful?</a:t>
            </a:r>
          </a:p>
        </p:txBody>
      </p:sp>
      <p:sp>
        <p:nvSpPr>
          <p:cNvPr id="8197" name="Rectangle 3"/>
          <p:cNvSpPr>
            <a:spLocks noGrp="1" noChangeArrowheads="1"/>
          </p:cNvSpPr>
          <p:nvPr>
            <p:ph idx="1"/>
          </p:nvPr>
        </p:nvSpPr>
        <p:spPr/>
        <p:txBody>
          <a:bodyPr>
            <a:normAutofit/>
          </a:bodyPr>
          <a:lstStyle/>
          <a:p>
            <a:pPr eaLnBrk="1" hangingPunct="1"/>
            <a:r>
              <a:rPr lang="en-US" dirty="0"/>
              <a:t>Server Consolidation</a:t>
            </a:r>
          </a:p>
          <a:p>
            <a:pPr lvl="1" eaLnBrk="1" hangingPunct="1"/>
            <a:r>
              <a:rPr lang="en-US" dirty="0"/>
              <a:t>Servers typically support just 1 major application</a:t>
            </a:r>
          </a:p>
          <a:p>
            <a:pPr lvl="2"/>
            <a:r>
              <a:rPr lang="en-US" dirty="0"/>
              <a:t>Poor isolation between application instances</a:t>
            </a:r>
          </a:p>
          <a:p>
            <a:pPr lvl="1" eaLnBrk="1" hangingPunct="1"/>
            <a:r>
              <a:rPr lang="en-US" dirty="0"/>
              <a:t>Low CPU usage - as low as 10-15% typically </a:t>
            </a:r>
          </a:p>
          <a:p>
            <a:pPr lvl="1" eaLnBrk="1" hangingPunct="1"/>
            <a:r>
              <a:rPr lang="en-US" dirty="0"/>
              <a:t>Strong isolation between </a:t>
            </a:r>
            <a:r>
              <a:rPr lang="en-US" dirty="0" err="1"/>
              <a:t>VMs</a:t>
            </a:r>
            <a:endParaRPr lang="en-US" dirty="0"/>
          </a:p>
          <a:p>
            <a:pPr lvl="1" eaLnBrk="1" hangingPunct="1"/>
            <a:r>
              <a:rPr lang="en-US" dirty="0"/>
              <a:t>Virtualization saves on hardware &amp; energy</a:t>
            </a:r>
          </a:p>
          <a:p>
            <a:pPr eaLnBrk="1" hangingPunct="1"/>
            <a:r>
              <a:rPr lang="en-US" dirty="0"/>
              <a:t>Provisioning</a:t>
            </a:r>
          </a:p>
          <a:p>
            <a:pPr eaLnBrk="1" hangingPunct="1"/>
            <a:r>
              <a:rPr lang="en-US" dirty="0"/>
              <a:t>Legacy systems</a:t>
            </a:r>
          </a:p>
          <a:p>
            <a:pPr eaLnBrk="1" hangingPunct="1"/>
            <a:r>
              <a:rPr lang="en-US" dirty="0"/>
              <a:t>Migration</a:t>
            </a:r>
          </a:p>
          <a:p>
            <a:pPr eaLnBrk="1" hangingPunct="1"/>
            <a:r>
              <a:rPr lang="en-US" dirty="0"/>
              <a:t>Disaster Recovery</a:t>
            </a:r>
          </a:p>
          <a:p>
            <a:pPr eaLnBrk="1" hangingPunct="1"/>
            <a:r>
              <a:rPr lang="en-US" dirty="0"/>
              <a:t>High Availability</a:t>
            </a:r>
          </a:p>
          <a:p>
            <a:pPr eaLnBrk="1" hangingPunct="1"/>
            <a:r>
              <a:rPr lang="en-US" dirty="0"/>
              <a:t>Testing and Deployment</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4D62D213-4D1E-45CE-8191-05D695E1C453}" type="slidenum">
              <a:rPr lang="en-US" smtClean="0">
                <a:effectLst>
                  <a:outerShdw blurRad="38100" dist="38100" dir="2700000" algn="tl">
                    <a:srgbClr val="C0C0C0"/>
                  </a:outerShdw>
                </a:effectLst>
              </a:rPr>
              <a:pPr eaLnBrk="1" hangingPunct="1">
                <a:defRPr/>
              </a:pPr>
              <a:t>5</a:t>
            </a:fld>
            <a:endParaRPr lang="en-US">
              <a:effectLst>
                <a:outerShdw blurRad="38100" dist="38100" dir="2700000" algn="tl">
                  <a:srgbClr val="C0C0C0"/>
                </a:outerShdw>
              </a:effectLst>
            </a:endParaRPr>
          </a:p>
        </p:txBody>
      </p:sp>
      <p:pic>
        <p:nvPicPr>
          <p:cNvPr id="6" name="Picture 4" descr="serverconso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469" y="2852690"/>
            <a:ext cx="2366264" cy="150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469" y="1765802"/>
            <a:ext cx="2762706" cy="69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Figure06"/>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800584" y="4228469"/>
            <a:ext cx="3133599" cy="2262127"/>
          </a:xfrm>
          <a:prstGeom prst="rect">
            <a:avLst/>
          </a:prstGeom>
          <a:noFill/>
        </p:spPr>
      </p:pic>
    </p:spTree>
    <p:extLst>
      <p:ext uri="{BB962C8B-B14F-4D97-AF65-F5344CB8AC3E}">
        <p14:creationId xmlns:p14="http://schemas.microsoft.com/office/powerpoint/2010/main" val="1276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a:defRPr/>
            </a:pPr>
            <a:r>
              <a:t>Hyper-V Network Configurations</a:t>
            </a:r>
            <a:endParaRPr dirty="0"/>
          </a:p>
        </p:txBody>
      </p:sp>
      <p:sp>
        <p:nvSpPr>
          <p:cNvPr id="44035" name="Content Placeholder 2"/>
          <p:cNvSpPr>
            <a:spLocks noGrp="1"/>
          </p:cNvSpPr>
          <p:nvPr>
            <p:ph idx="1"/>
          </p:nvPr>
        </p:nvSpPr>
        <p:spPr>
          <a:xfrm>
            <a:off x="838200" y="1977189"/>
            <a:ext cx="9096023" cy="3986439"/>
          </a:xfrm>
        </p:spPr>
        <p:txBody>
          <a:bodyPr>
            <a:normAutofit fontScale="92500"/>
          </a:bodyPr>
          <a:lstStyle/>
          <a:p>
            <a:pPr eaLnBrk="1" hangingPunct="1"/>
            <a:r>
              <a:rPr lang="en-US" sz="4000" dirty="0"/>
              <a:t>Example 2</a:t>
            </a:r>
          </a:p>
          <a:p>
            <a:pPr lvl="1" eaLnBrk="1" hangingPunct="1"/>
            <a:r>
              <a:rPr lang="en-US" sz="3600" dirty="0"/>
              <a:t>Server has 4 physical network adapters</a:t>
            </a:r>
          </a:p>
          <a:p>
            <a:pPr lvl="1" eaLnBrk="1" hangingPunct="1"/>
            <a:r>
              <a:rPr lang="en-US" sz="3600" dirty="0" err="1"/>
              <a:t>NIC</a:t>
            </a:r>
            <a:r>
              <a:rPr lang="en-US" sz="3600" dirty="0"/>
              <a:t> 1: Assigned to parent partition for management</a:t>
            </a:r>
          </a:p>
          <a:p>
            <a:pPr lvl="1" eaLnBrk="1" hangingPunct="1"/>
            <a:r>
              <a:rPr lang="en-US" sz="3600" dirty="0" err="1"/>
              <a:t>NIC</a:t>
            </a:r>
            <a:r>
              <a:rPr lang="en-US" sz="3600" dirty="0"/>
              <a:t> 2: Assigned to parent partition for iSCSI</a:t>
            </a:r>
          </a:p>
          <a:p>
            <a:pPr lvl="1" eaLnBrk="1" hangingPunct="1"/>
            <a:r>
              <a:rPr lang="en-US" sz="3600" dirty="0" err="1"/>
              <a:t>NICs</a:t>
            </a:r>
            <a:r>
              <a:rPr lang="en-US" sz="3600" dirty="0"/>
              <a:t> 3/4: Assigned to virtual switches </a:t>
            </a:r>
            <a:br>
              <a:rPr lang="en-US" sz="3600" dirty="0"/>
            </a:br>
            <a:r>
              <a:rPr lang="en-US" sz="3600" dirty="0"/>
              <a:t>for virtual machine networking</a:t>
            </a:r>
          </a:p>
          <a:p>
            <a:pPr lvl="1" eaLnBrk="1" hangingPunct="1"/>
            <a:endParaRPr lang="en-US" dirty="0"/>
          </a:p>
        </p:txBody>
      </p:sp>
    </p:spTree>
    <p:extLst>
      <p:ext uri="{BB962C8B-B14F-4D97-AF65-F5344CB8AC3E}">
        <p14:creationId xmlns:p14="http://schemas.microsoft.com/office/powerpoint/2010/main" val="1443566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314347" y="2818382"/>
            <a:ext cx="1524000" cy="193516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Windows Server 2008</a:t>
            </a:r>
          </a:p>
        </p:txBody>
      </p:sp>
      <p:sp>
        <p:nvSpPr>
          <p:cNvPr id="2" name="Title 1"/>
          <p:cNvSpPr>
            <a:spLocks noGrp="1"/>
          </p:cNvSpPr>
          <p:nvPr>
            <p:ph type="title"/>
          </p:nvPr>
        </p:nvSpPr>
        <p:spPr>
          <a:xfrm>
            <a:off x="530559" y="341292"/>
            <a:ext cx="1533298" cy="1440000"/>
          </a:xfrm>
        </p:spPr>
        <p:txBody>
          <a:bodyPr>
            <a:normAutofit fontScale="90000"/>
          </a:bodyPr>
          <a:lstStyle/>
          <a:p>
            <a:pPr defTabSz="914363">
              <a:defRPr/>
            </a:pPr>
            <a:r>
              <a:rPr dirty="0"/>
              <a:t>Now With iSCSI</a:t>
            </a:r>
          </a:p>
        </p:txBody>
      </p:sp>
      <p:sp>
        <p:nvSpPr>
          <p:cNvPr id="25" name="Rounded Rectangle 24"/>
          <p:cNvSpPr/>
          <p:nvPr/>
        </p:nvSpPr>
        <p:spPr bwMode="auto">
          <a:xfrm>
            <a:off x="5887810" y="2824732"/>
            <a:ext cx="1524000" cy="19288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2</a:t>
            </a:r>
          </a:p>
        </p:txBody>
      </p:sp>
      <p:sp>
        <p:nvSpPr>
          <p:cNvPr id="23" name="Rounded Rectangle 22"/>
          <p:cNvSpPr/>
          <p:nvPr/>
        </p:nvSpPr>
        <p:spPr bwMode="auto">
          <a:xfrm>
            <a:off x="4098697" y="2824732"/>
            <a:ext cx="1524000" cy="19288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1</a:t>
            </a:r>
          </a:p>
        </p:txBody>
      </p:sp>
      <p:sp>
        <p:nvSpPr>
          <p:cNvPr id="4" name="Rounded Rectangle 3"/>
          <p:cNvSpPr/>
          <p:nvPr/>
        </p:nvSpPr>
        <p:spPr bwMode="auto">
          <a:xfrm>
            <a:off x="2281011" y="5269481"/>
            <a:ext cx="7043737" cy="113188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nchor="ctr"/>
          <a:lstStyle/>
          <a:p>
            <a:pPr algn="ctr" defTabSz="914099">
              <a:defRPr/>
            </a:pPr>
            <a:endParaRPr lang="en-US" sz="1400" dirty="0">
              <a:solidFill>
                <a:schemeClr val="tx1"/>
              </a:solidFill>
              <a:latin typeface="+mj-lt"/>
            </a:endParaRPr>
          </a:p>
          <a:p>
            <a:pPr algn="ctr" defTabSz="914099">
              <a:defRPr/>
            </a:pPr>
            <a:endParaRPr lang="en-US" sz="1400" dirty="0">
              <a:solidFill>
                <a:schemeClr val="tx1"/>
              </a:solidFill>
              <a:latin typeface="+mj-lt"/>
            </a:endParaRPr>
          </a:p>
          <a:p>
            <a:pPr algn="ctr" defTabSz="914099">
              <a:defRPr/>
            </a:pPr>
            <a:endParaRPr lang="en-US" sz="1400" dirty="0">
              <a:solidFill>
                <a:schemeClr val="tx1"/>
              </a:solidFill>
              <a:latin typeface="+mj-lt"/>
            </a:endParaRPr>
          </a:p>
          <a:p>
            <a:pPr algn="ctr" defTabSz="914099">
              <a:defRPr/>
            </a:pPr>
            <a:r>
              <a:rPr lang="en-US" sz="1400" dirty="0">
                <a:solidFill>
                  <a:schemeClr val="tx1"/>
                </a:solidFill>
                <a:latin typeface="+mj-lt"/>
              </a:rPr>
              <a:t>“Designed for Windows” Server Hardware</a:t>
            </a:r>
          </a:p>
        </p:txBody>
      </p:sp>
      <p:sp>
        <p:nvSpPr>
          <p:cNvPr id="5" name="Rounded Rectangle 4"/>
          <p:cNvSpPr/>
          <p:nvPr/>
        </p:nvSpPr>
        <p:spPr bwMode="auto">
          <a:xfrm>
            <a:off x="2282597" y="4891656"/>
            <a:ext cx="7043738" cy="33178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nchor="ctr"/>
          <a:lstStyle/>
          <a:p>
            <a:pPr algn="ctr" defTabSz="914099">
              <a:defRPr/>
            </a:pPr>
            <a:r>
              <a:rPr lang="en-US" sz="1600" dirty="0">
                <a:solidFill>
                  <a:schemeClr val="tx1"/>
                </a:solidFill>
                <a:latin typeface="+mj-lt"/>
              </a:rPr>
              <a:t>Windows hypervisor</a:t>
            </a:r>
          </a:p>
        </p:txBody>
      </p:sp>
      <p:sp>
        <p:nvSpPr>
          <p:cNvPr id="27" name="Rounded Rectangle 26"/>
          <p:cNvSpPr/>
          <p:nvPr/>
        </p:nvSpPr>
        <p:spPr bwMode="auto">
          <a:xfrm>
            <a:off x="7648347" y="2810444"/>
            <a:ext cx="1524000" cy="19431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lstStyle/>
          <a:p>
            <a:pPr algn="ctr" defTabSz="914099">
              <a:defRPr/>
            </a:pPr>
            <a:r>
              <a:rPr lang="en-US" sz="1100" dirty="0">
                <a:solidFill>
                  <a:schemeClr val="tx1"/>
                </a:solidFill>
                <a:latin typeface="+mj-lt"/>
              </a:rPr>
              <a:t>VM 3</a:t>
            </a:r>
          </a:p>
        </p:txBody>
      </p:sp>
      <p:sp>
        <p:nvSpPr>
          <p:cNvPr id="107" name="TextBox 106"/>
          <p:cNvSpPr txBox="1"/>
          <p:nvPr/>
        </p:nvSpPr>
        <p:spPr>
          <a:xfrm>
            <a:off x="2281011" y="886725"/>
            <a:ext cx="1417638" cy="261606"/>
          </a:xfrm>
          <a:prstGeom prst="rect">
            <a:avLst/>
          </a:prstGeom>
          <a:noFill/>
        </p:spPr>
        <p:txBody>
          <a:bodyPr lIns="76197" tIns="38098" rIns="76197" bIns="38098">
            <a:spAutoFit/>
          </a:bodyPr>
          <a:lstStyle/>
          <a:p>
            <a:pPr algn="ctr" defTabSz="914363">
              <a:defRPr/>
            </a:pPr>
            <a:r>
              <a:rPr lang="en-US" sz="1200" dirty="0">
                <a:latin typeface="+mj-lt"/>
              </a:rPr>
              <a:t>Parent Partition</a:t>
            </a:r>
          </a:p>
        </p:txBody>
      </p:sp>
      <p:sp>
        <p:nvSpPr>
          <p:cNvPr id="108" name="TextBox 107"/>
          <p:cNvSpPr txBox="1"/>
          <p:nvPr/>
        </p:nvSpPr>
        <p:spPr>
          <a:xfrm>
            <a:off x="4252684" y="853222"/>
            <a:ext cx="4852988" cy="261606"/>
          </a:xfrm>
          <a:prstGeom prst="rect">
            <a:avLst/>
          </a:prstGeom>
          <a:noFill/>
        </p:spPr>
        <p:txBody>
          <a:bodyPr lIns="76197" tIns="38098" rIns="76197" bIns="38098">
            <a:spAutoFit/>
          </a:bodyPr>
          <a:lstStyle/>
          <a:p>
            <a:pPr algn="ctr" defTabSz="914363">
              <a:defRPr/>
            </a:pPr>
            <a:r>
              <a:rPr lang="en-US" sz="1200" dirty="0">
                <a:latin typeface="+mj-lt"/>
              </a:rPr>
              <a:t>Child Partitions</a:t>
            </a:r>
          </a:p>
        </p:txBody>
      </p:sp>
      <p:sp>
        <p:nvSpPr>
          <p:cNvPr id="132" name="Line 4"/>
          <p:cNvSpPr>
            <a:spLocks noChangeShapeType="1"/>
          </p:cNvSpPr>
          <p:nvPr/>
        </p:nvSpPr>
        <p:spPr bwMode="auto">
          <a:xfrm flipH="1" flipV="1">
            <a:off x="2306410" y="4821806"/>
            <a:ext cx="8229600" cy="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3" name="Line 4"/>
          <p:cNvSpPr>
            <a:spLocks noChangeShapeType="1"/>
          </p:cNvSpPr>
          <p:nvPr/>
        </p:nvSpPr>
        <p:spPr bwMode="auto">
          <a:xfrm flipH="1">
            <a:off x="3970110" y="1189607"/>
            <a:ext cx="0" cy="3635375"/>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4" name="Line 4"/>
          <p:cNvSpPr>
            <a:spLocks noChangeShapeType="1"/>
          </p:cNvSpPr>
          <p:nvPr/>
        </p:nvSpPr>
        <p:spPr bwMode="auto">
          <a:xfrm flipH="1">
            <a:off x="5748110" y="1202306"/>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5" name="Line 4"/>
          <p:cNvSpPr>
            <a:spLocks noChangeShapeType="1"/>
          </p:cNvSpPr>
          <p:nvPr/>
        </p:nvSpPr>
        <p:spPr bwMode="auto">
          <a:xfrm flipH="1">
            <a:off x="7526110" y="1202306"/>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6" name="Line 4"/>
          <p:cNvSpPr>
            <a:spLocks noChangeShapeType="1"/>
          </p:cNvSpPr>
          <p:nvPr/>
        </p:nvSpPr>
        <p:spPr bwMode="auto">
          <a:xfrm flipH="1">
            <a:off x="9304110" y="1202306"/>
            <a:ext cx="0" cy="363220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sp>
        <p:nvSpPr>
          <p:cNvPr id="137" name="TextBox 136"/>
          <p:cNvSpPr txBox="1"/>
          <p:nvPr/>
        </p:nvSpPr>
        <p:spPr>
          <a:xfrm>
            <a:off x="9419997" y="1913506"/>
            <a:ext cx="1117600" cy="630938"/>
          </a:xfrm>
          <a:prstGeom prst="rect">
            <a:avLst/>
          </a:prstGeom>
          <a:noFill/>
        </p:spPr>
        <p:txBody>
          <a:bodyPr lIns="76197" tIns="38098" rIns="76197" bIns="38098">
            <a:spAutoFit/>
          </a:bodyPr>
          <a:lstStyle/>
          <a:p>
            <a:pPr algn="ctr" defTabSz="914363">
              <a:defRPr/>
            </a:pPr>
            <a:r>
              <a:rPr lang="en-US" dirty="0">
                <a:latin typeface="+mj-lt"/>
              </a:rPr>
              <a:t>User Mode</a:t>
            </a:r>
          </a:p>
        </p:txBody>
      </p:sp>
      <p:sp>
        <p:nvSpPr>
          <p:cNvPr id="138" name="TextBox 137"/>
          <p:cNvSpPr txBox="1"/>
          <p:nvPr/>
        </p:nvSpPr>
        <p:spPr>
          <a:xfrm>
            <a:off x="9419997" y="3945507"/>
            <a:ext cx="1117600" cy="630938"/>
          </a:xfrm>
          <a:prstGeom prst="rect">
            <a:avLst/>
          </a:prstGeom>
          <a:noFill/>
        </p:spPr>
        <p:txBody>
          <a:bodyPr lIns="76197" tIns="38098" rIns="76197" bIns="38098">
            <a:spAutoFit/>
          </a:bodyPr>
          <a:lstStyle/>
          <a:p>
            <a:pPr algn="ctr" defTabSz="914363">
              <a:defRPr/>
            </a:pPr>
            <a:r>
              <a:rPr lang="en-US" dirty="0">
                <a:latin typeface="+mj-lt"/>
              </a:rPr>
              <a:t>Kernel</a:t>
            </a:r>
          </a:p>
          <a:p>
            <a:pPr algn="ctr" defTabSz="914363">
              <a:defRPr/>
            </a:pPr>
            <a:r>
              <a:rPr lang="en-US" dirty="0">
                <a:latin typeface="+mj-lt"/>
              </a:rPr>
              <a:t>Mode</a:t>
            </a:r>
          </a:p>
        </p:txBody>
      </p:sp>
      <p:sp>
        <p:nvSpPr>
          <p:cNvPr id="56" name="TextBox 55"/>
          <p:cNvSpPr txBox="1"/>
          <p:nvPr/>
        </p:nvSpPr>
        <p:spPr>
          <a:xfrm>
            <a:off x="9418410" y="4923407"/>
            <a:ext cx="1117600" cy="353939"/>
          </a:xfrm>
          <a:prstGeom prst="rect">
            <a:avLst/>
          </a:prstGeom>
          <a:noFill/>
        </p:spPr>
        <p:txBody>
          <a:bodyPr lIns="76197" tIns="38098" rIns="76197" bIns="38098">
            <a:spAutoFit/>
          </a:bodyPr>
          <a:lstStyle/>
          <a:p>
            <a:pPr algn="ctr" defTabSz="914363">
              <a:defRPr/>
            </a:pPr>
            <a:r>
              <a:rPr lang="en-US" dirty="0">
                <a:latin typeface="+mj-lt"/>
              </a:rPr>
              <a:t>Ring -1</a:t>
            </a:r>
          </a:p>
        </p:txBody>
      </p:sp>
      <p:sp>
        <p:nvSpPr>
          <p:cNvPr id="64" name="Rounded Rectangle 63"/>
          <p:cNvSpPr/>
          <p:nvPr/>
        </p:nvSpPr>
        <p:spPr bwMode="auto">
          <a:xfrm>
            <a:off x="2339747" y="5339331"/>
            <a:ext cx="723900"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mj-lt"/>
              </a:rPr>
              <a:t>Mgmt</a:t>
            </a:r>
          </a:p>
          <a:p>
            <a:pPr algn="ctr" defTabSz="914099">
              <a:defRPr/>
            </a:pPr>
            <a:r>
              <a:rPr lang="en-US" sz="1100" dirty="0">
                <a:solidFill>
                  <a:schemeClr val="tx1"/>
                </a:solidFill>
                <a:latin typeface="+mj-lt"/>
              </a:rPr>
              <a:t>NIC 1</a:t>
            </a:r>
          </a:p>
        </p:txBody>
      </p:sp>
      <p:sp>
        <p:nvSpPr>
          <p:cNvPr id="69" name="Rounded Rectangle 68"/>
          <p:cNvSpPr/>
          <p:nvPr/>
        </p:nvSpPr>
        <p:spPr bwMode="auto">
          <a:xfrm>
            <a:off x="3138260" y="5339331"/>
            <a:ext cx="990600"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err="1">
                <a:solidFill>
                  <a:schemeClr val="tx1"/>
                </a:solidFill>
                <a:latin typeface="+mj-lt"/>
              </a:rPr>
              <a:t>iSCSI</a:t>
            </a:r>
            <a:r>
              <a:rPr lang="en-US" sz="1100" dirty="0">
                <a:solidFill>
                  <a:schemeClr val="tx1"/>
                </a:solidFill>
                <a:latin typeface="+mj-lt"/>
              </a:rPr>
              <a:t> NIC 2</a:t>
            </a:r>
          </a:p>
        </p:txBody>
      </p:sp>
      <p:grpSp>
        <p:nvGrpSpPr>
          <p:cNvPr id="46101" name="Group 73"/>
          <p:cNvGrpSpPr>
            <a:grpSpLocks/>
          </p:cNvGrpSpPr>
          <p:nvPr/>
        </p:nvGrpSpPr>
        <p:grpSpPr bwMode="auto">
          <a:xfrm>
            <a:off x="2712811" y="3648644"/>
            <a:ext cx="701675" cy="652462"/>
            <a:chOff x="1339779" y="4703809"/>
            <a:chExt cx="841069" cy="783251"/>
          </a:xfrm>
        </p:grpSpPr>
        <p:sp>
          <p:nvSpPr>
            <p:cNvPr id="70" name="Rounded Rectangle 69"/>
            <p:cNvSpPr/>
            <p:nvPr/>
          </p:nvSpPr>
          <p:spPr bwMode="auto">
            <a:xfrm>
              <a:off x="1463465" y="4827680"/>
              <a:ext cx="717383" cy="65938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100" dirty="0">
                  <a:solidFill>
                    <a:schemeClr val="tx1"/>
                  </a:solidFill>
                  <a:latin typeface="+mj-lt"/>
                </a:rPr>
                <a:t>VSP</a:t>
              </a:r>
              <a:endParaRPr lang="en-US" sz="1200" dirty="0">
                <a:solidFill>
                  <a:schemeClr val="tx1"/>
                </a:solidFill>
                <a:latin typeface="+mj-lt"/>
              </a:endParaRPr>
            </a:p>
          </p:txBody>
        </p:sp>
        <p:sp>
          <p:nvSpPr>
            <p:cNvPr id="71" name="Rounded Rectangle 70"/>
            <p:cNvSpPr/>
            <p:nvPr/>
          </p:nvSpPr>
          <p:spPr bwMode="auto">
            <a:xfrm>
              <a:off x="1339779" y="4703809"/>
              <a:ext cx="717382" cy="65938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50" dirty="0">
                  <a:solidFill>
                    <a:schemeClr val="tx1"/>
                  </a:solidFill>
                  <a:latin typeface="+mj-lt"/>
                </a:rPr>
                <a:t>VSP</a:t>
              </a:r>
              <a:endParaRPr lang="en-US" sz="1100" dirty="0">
                <a:solidFill>
                  <a:schemeClr val="tx1"/>
                </a:solidFill>
                <a:latin typeface="+mj-lt"/>
              </a:endParaRPr>
            </a:p>
          </p:txBody>
        </p:sp>
      </p:grpSp>
      <p:sp>
        <p:nvSpPr>
          <p:cNvPr id="76" name="Rounded Rectangle 75"/>
          <p:cNvSpPr/>
          <p:nvPr/>
        </p:nvSpPr>
        <p:spPr bwMode="auto">
          <a:xfrm>
            <a:off x="4206648" y="5339331"/>
            <a:ext cx="987425"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err="1">
                <a:solidFill>
                  <a:schemeClr val="tx1"/>
                </a:solidFill>
                <a:latin typeface="+mj-lt"/>
              </a:rPr>
              <a:t>VSwitch</a:t>
            </a:r>
            <a:r>
              <a:rPr lang="en-US" sz="1100" dirty="0">
                <a:solidFill>
                  <a:schemeClr val="tx1"/>
                </a:solidFill>
                <a:latin typeface="+mj-lt"/>
              </a:rPr>
              <a:t> 1</a:t>
            </a:r>
          </a:p>
          <a:p>
            <a:pPr algn="ctr" defTabSz="914099">
              <a:defRPr/>
            </a:pPr>
            <a:r>
              <a:rPr lang="en-US" sz="1100" dirty="0">
                <a:solidFill>
                  <a:schemeClr val="tx1"/>
                </a:solidFill>
                <a:latin typeface="+mj-lt"/>
              </a:rPr>
              <a:t>NIC 3</a:t>
            </a:r>
          </a:p>
        </p:txBody>
      </p:sp>
      <p:sp>
        <p:nvSpPr>
          <p:cNvPr id="77" name="Rounded Rectangle 76"/>
          <p:cNvSpPr/>
          <p:nvPr/>
        </p:nvSpPr>
        <p:spPr bwMode="auto">
          <a:xfrm>
            <a:off x="5273448" y="5339331"/>
            <a:ext cx="987425" cy="438150"/>
          </a:xfrm>
          <a:prstGeom prst="roundRect">
            <a:avLst/>
          </a:prstGeom>
          <a:solidFill>
            <a:schemeClr val="accent3"/>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100" dirty="0" err="1">
                <a:solidFill>
                  <a:schemeClr val="tx1"/>
                </a:solidFill>
                <a:latin typeface="+mj-lt"/>
              </a:rPr>
              <a:t>VSwitch</a:t>
            </a:r>
            <a:r>
              <a:rPr lang="en-US" sz="1100" dirty="0">
                <a:solidFill>
                  <a:schemeClr val="tx1"/>
                </a:solidFill>
                <a:latin typeface="+mj-lt"/>
              </a:rPr>
              <a:t> 2</a:t>
            </a:r>
          </a:p>
          <a:p>
            <a:pPr algn="ctr" defTabSz="914099">
              <a:defRPr/>
            </a:pPr>
            <a:r>
              <a:rPr lang="en-US" sz="1100" dirty="0">
                <a:solidFill>
                  <a:schemeClr val="tx1"/>
                </a:solidFill>
                <a:latin typeface="+mj-lt"/>
              </a:rPr>
              <a:t>NIC 4</a:t>
            </a:r>
          </a:p>
        </p:txBody>
      </p:sp>
      <p:sp>
        <p:nvSpPr>
          <p:cNvPr id="33" name="Rounded Rectangle 32"/>
          <p:cNvSpPr/>
          <p:nvPr/>
        </p:nvSpPr>
        <p:spPr bwMode="auto">
          <a:xfrm>
            <a:off x="4103460" y="1148331"/>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sp>
        <p:nvSpPr>
          <p:cNvPr id="34" name="Rounded Rectangle 33"/>
          <p:cNvSpPr/>
          <p:nvPr/>
        </p:nvSpPr>
        <p:spPr bwMode="auto">
          <a:xfrm>
            <a:off x="5892572" y="1148331"/>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sp>
        <p:nvSpPr>
          <p:cNvPr id="35" name="Rounded Rectangle 34"/>
          <p:cNvSpPr/>
          <p:nvPr/>
        </p:nvSpPr>
        <p:spPr bwMode="auto">
          <a:xfrm>
            <a:off x="7654697" y="1148331"/>
            <a:ext cx="1524000" cy="1524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a:defRPr/>
            </a:pPr>
            <a:r>
              <a:rPr lang="en-US" sz="1400" dirty="0">
                <a:solidFill>
                  <a:schemeClr val="tx1"/>
                </a:solidFill>
                <a:latin typeface="+mj-lt"/>
              </a:rPr>
              <a:t>Applications</a:t>
            </a:r>
          </a:p>
        </p:txBody>
      </p:sp>
      <p:grpSp>
        <p:nvGrpSpPr>
          <p:cNvPr id="46107" name="Group 129"/>
          <p:cNvGrpSpPr>
            <a:grpSpLocks/>
          </p:cNvGrpSpPr>
          <p:nvPr/>
        </p:nvGrpSpPr>
        <p:grpSpPr bwMode="auto">
          <a:xfrm>
            <a:off x="2320697" y="1148331"/>
            <a:ext cx="1524000" cy="1524000"/>
            <a:chOff x="868017" y="1702925"/>
            <a:chExt cx="1828800" cy="1828800"/>
          </a:xfrm>
        </p:grpSpPr>
        <p:sp>
          <p:nvSpPr>
            <p:cNvPr id="37" name="Rounded Rectangle 36"/>
            <p:cNvSpPr/>
            <p:nvPr/>
          </p:nvSpPr>
          <p:spPr bwMode="auto">
            <a:xfrm>
              <a:off x="868017" y="1702925"/>
              <a:ext cx="1828800" cy="18288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38" name="Rounded Rectangle 37"/>
            <p:cNvSpPr/>
            <p:nvPr/>
          </p:nvSpPr>
          <p:spPr bwMode="auto">
            <a:xfrm>
              <a:off x="1134717" y="3160251"/>
              <a:ext cx="1341120" cy="30099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50" dirty="0">
                  <a:solidFill>
                    <a:schemeClr val="tx1"/>
                  </a:solidFill>
                  <a:latin typeface="+mj-lt"/>
                </a:rPr>
                <a:t>VM Service</a:t>
              </a:r>
            </a:p>
          </p:txBody>
        </p:sp>
        <p:sp>
          <p:nvSpPr>
            <p:cNvPr id="39" name="Rounded Rectangle 38"/>
            <p:cNvSpPr/>
            <p:nvPr/>
          </p:nvSpPr>
          <p:spPr bwMode="auto">
            <a:xfrm>
              <a:off x="1134717" y="2802111"/>
              <a:ext cx="1331596" cy="30099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r>
                <a:rPr lang="en-US" sz="1000" dirty="0">
                  <a:solidFill>
                    <a:schemeClr val="tx1"/>
                  </a:solidFill>
                  <a:latin typeface="+mj-lt"/>
                </a:rPr>
                <a:t>WMI Provider</a:t>
              </a:r>
            </a:p>
          </p:txBody>
        </p:sp>
        <p:grpSp>
          <p:nvGrpSpPr>
            <p:cNvPr id="46135" name="Group 114"/>
            <p:cNvGrpSpPr>
              <a:grpSpLocks/>
            </p:cNvGrpSpPr>
            <p:nvPr/>
          </p:nvGrpSpPr>
          <p:grpSpPr bwMode="auto">
            <a:xfrm>
              <a:off x="1243302" y="1841991"/>
              <a:ext cx="1091564" cy="771524"/>
              <a:chOff x="8558502" y="450513"/>
              <a:chExt cx="1091564" cy="771524"/>
            </a:xfrm>
          </p:grpSpPr>
          <p:sp>
            <p:nvSpPr>
              <p:cNvPr id="41" name="Rounded Rectangle 40"/>
              <p:cNvSpPr/>
              <p:nvPr/>
            </p:nvSpPr>
            <p:spPr bwMode="auto">
              <a:xfrm>
                <a:off x="8667087" y="764837"/>
                <a:ext cx="457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2" name="Rounded Rectangle 41"/>
              <p:cNvSpPr/>
              <p:nvPr/>
            </p:nvSpPr>
            <p:spPr bwMode="auto">
              <a:xfrm>
                <a:off x="8889972" y="608627"/>
                <a:ext cx="455294"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3" name="Rounded Rectangle 42"/>
              <p:cNvSpPr/>
              <p:nvPr/>
            </p:nvSpPr>
            <p:spPr bwMode="auto">
              <a:xfrm>
                <a:off x="9097616" y="450513"/>
                <a:ext cx="457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109728" tIns="54864" rIns="109728" bIns="54864" anchor="ctr"/>
              <a:lstStyle/>
              <a:p>
                <a:pPr algn="ctr" defTabSz="914099">
                  <a:defRPr/>
                </a:pPr>
                <a:endParaRPr lang="en-US" dirty="0">
                  <a:solidFill>
                    <a:schemeClr val="tx1"/>
                  </a:solidFill>
                  <a:latin typeface="+mj-lt"/>
                </a:endParaRPr>
              </a:p>
            </p:txBody>
          </p:sp>
          <p:sp>
            <p:nvSpPr>
              <p:cNvPr id="44" name="TextBox 43"/>
              <p:cNvSpPr txBox="1"/>
              <p:nvPr/>
            </p:nvSpPr>
            <p:spPr>
              <a:xfrm>
                <a:off x="8558502" y="625772"/>
                <a:ext cx="1091564" cy="480132"/>
              </a:xfrm>
              <a:prstGeom prst="rect">
                <a:avLst/>
              </a:prstGeom>
              <a:noFill/>
            </p:spPr>
            <p:txBody>
              <a:bodyPr>
                <a:spAutoFit/>
              </a:bodyPr>
              <a:lstStyle/>
              <a:p>
                <a:pPr algn="ctr" defTabSz="914363">
                  <a:defRPr/>
                </a:pPr>
                <a:r>
                  <a:rPr lang="en-US" sz="1000" dirty="0">
                    <a:latin typeface="+mj-lt"/>
                  </a:rPr>
                  <a:t>VM Worker Processes</a:t>
                </a:r>
              </a:p>
            </p:txBody>
          </p:sp>
        </p:grpSp>
      </p:grpSp>
      <p:sp>
        <p:nvSpPr>
          <p:cNvPr id="45" name="Line 4"/>
          <p:cNvSpPr>
            <a:spLocks noChangeShapeType="1"/>
          </p:cNvSpPr>
          <p:nvPr/>
        </p:nvSpPr>
        <p:spPr bwMode="auto">
          <a:xfrm flipH="1" flipV="1">
            <a:off x="2306410" y="2764406"/>
            <a:ext cx="8229600" cy="0"/>
          </a:xfrm>
          <a:prstGeom prst="line">
            <a:avLst/>
          </a:prstGeom>
          <a:noFill/>
          <a:ln w="28575">
            <a:solidFill>
              <a:srgbClr val="FFFFFF"/>
            </a:solidFill>
            <a:prstDash val="dash"/>
            <a:round/>
            <a:headEnd/>
            <a:tailEnd/>
          </a:ln>
          <a:effectLst>
            <a:outerShdw dist="35921" dir="2700000" algn="ctr" rotWithShape="0">
              <a:schemeClr val="bg2"/>
            </a:outerShdw>
          </a:effectLst>
        </p:spPr>
        <p:txBody>
          <a:bodyPr wrap="none" lIns="76197" tIns="38098" rIns="76197" bIns="38098" anchor="ctr"/>
          <a:lstStyle/>
          <a:p>
            <a:pPr defTabSz="914363">
              <a:defRPr/>
            </a:pPr>
            <a:endParaRPr lang="en-US" sz="1400" dirty="0">
              <a:latin typeface="+mj-lt"/>
            </a:endParaRPr>
          </a:p>
        </p:txBody>
      </p:sp>
      <p:cxnSp>
        <p:nvCxnSpPr>
          <p:cNvPr id="62" name="Elbow Connector 61"/>
          <p:cNvCxnSpPr>
            <a:stCxn id="71" idx="2"/>
            <a:endCxn id="76" idx="0"/>
          </p:cNvCxnSpPr>
          <p:nvPr/>
        </p:nvCxnSpPr>
        <p:spPr bwMode="auto">
          <a:xfrm rot="16200000" flipH="1">
            <a:off x="3285104" y="3924075"/>
            <a:ext cx="1141412" cy="16891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FF00"/>
            </a:solidFill>
            <a:prstDash val="solid"/>
            <a:round/>
            <a:headEnd type="arrow"/>
            <a:tailEnd type="arrow"/>
          </a:ln>
          <a:effectLst/>
        </p:spPr>
      </p:cxnSp>
      <p:cxnSp>
        <p:nvCxnSpPr>
          <p:cNvPr id="65" name="Elbow Connector 64"/>
          <p:cNvCxnSpPr>
            <a:stCxn id="70" idx="2"/>
            <a:endCxn id="77" idx="0"/>
          </p:cNvCxnSpPr>
          <p:nvPr/>
        </p:nvCxnSpPr>
        <p:spPr bwMode="auto">
          <a:xfrm rot="16200000" flipH="1">
            <a:off x="3922486" y="3494657"/>
            <a:ext cx="1038225" cy="2651125"/>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C00000"/>
            </a:solidFill>
            <a:prstDash val="solid"/>
            <a:round/>
            <a:headEnd type="arrow"/>
            <a:tailEnd type="arrow"/>
          </a:ln>
          <a:effectLst/>
        </p:spPr>
      </p:cxnSp>
      <p:sp>
        <p:nvSpPr>
          <p:cNvPr id="78" name="Rounded Rectangle 77"/>
          <p:cNvSpPr/>
          <p:nvPr/>
        </p:nvSpPr>
        <p:spPr bwMode="auto">
          <a:xfrm>
            <a:off x="4181247" y="3389881"/>
            <a:ext cx="596900"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79" name="TextBox 78"/>
          <p:cNvSpPr txBox="1"/>
          <p:nvPr/>
        </p:nvSpPr>
        <p:spPr>
          <a:xfrm>
            <a:off x="4157435" y="3469257"/>
            <a:ext cx="639762" cy="292384"/>
          </a:xfrm>
          <a:prstGeom prst="rect">
            <a:avLst/>
          </a:prstGeom>
          <a:noFill/>
        </p:spPr>
        <p:txBody>
          <a:bodyPr lIns="76197" tIns="38098" rIns="76197" bIns="38098">
            <a:spAutoFit/>
          </a:bodyPr>
          <a:lstStyle/>
          <a:p>
            <a:pPr algn="ctr" defTabSz="914363">
              <a:defRPr/>
            </a:pPr>
            <a:r>
              <a:rPr lang="en-US" sz="700" dirty="0">
                <a:latin typeface="+mj-lt"/>
              </a:rPr>
              <a:t>Windows Kernel</a:t>
            </a:r>
          </a:p>
        </p:txBody>
      </p:sp>
      <p:sp>
        <p:nvSpPr>
          <p:cNvPr id="80" name="Rounded Rectangle 79"/>
          <p:cNvSpPr/>
          <p:nvPr/>
        </p:nvSpPr>
        <p:spPr bwMode="auto">
          <a:xfrm>
            <a:off x="4971822" y="3389881"/>
            <a:ext cx="596900"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1" name="TextBox 80"/>
          <p:cNvSpPr txBox="1"/>
          <p:nvPr/>
        </p:nvSpPr>
        <p:spPr>
          <a:xfrm>
            <a:off x="5013098" y="3512120"/>
            <a:ext cx="531813"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82" name="Rounded Rectangle 81"/>
          <p:cNvSpPr/>
          <p:nvPr/>
        </p:nvSpPr>
        <p:spPr bwMode="auto">
          <a:xfrm>
            <a:off x="5970361" y="3389881"/>
            <a:ext cx="598487"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3" name="TextBox 82"/>
          <p:cNvSpPr txBox="1"/>
          <p:nvPr/>
        </p:nvSpPr>
        <p:spPr>
          <a:xfrm>
            <a:off x="5946548" y="3496244"/>
            <a:ext cx="639763" cy="292384"/>
          </a:xfrm>
          <a:prstGeom prst="rect">
            <a:avLst/>
          </a:prstGeom>
          <a:noFill/>
        </p:spPr>
        <p:txBody>
          <a:bodyPr lIns="76197" tIns="38098" rIns="76197" bIns="38098">
            <a:spAutoFit/>
          </a:bodyPr>
          <a:lstStyle/>
          <a:p>
            <a:pPr algn="ctr" defTabSz="914363">
              <a:defRPr/>
            </a:pPr>
            <a:r>
              <a:rPr lang="en-US" sz="700" dirty="0">
                <a:latin typeface="+mj-lt"/>
              </a:rPr>
              <a:t>Windows Kernel</a:t>
            </a:r>
          </a:p>
        </p:txBody>
      </p:sp>
      <p:sp>
        <p:nvSpPr>
          <p:cNvPr id="84" name="Rounded Rectangle 83"/>
          <p:cNvSpPr/>
          <p:nvPr/>
        </p:nvSpPr>
        <p:spPr bwMode="auto">
          <a:xfrm>
            <a:off x="6760936" y="3389881"/>
            <a:ext cx="598487"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5" name="TextBox 84"/>
          <p:cNvSpPr txBox="1"/>
          <p:nvPr/>
        </p:nvSpPr>
        <p:spPr>
          <a:xfrm>
            <a:off x="6802210" y="3512120"/>
            <a:ext cx="531812"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86" name="Rounded Rectangle 85"/>
          <p:cNvSpPr/>
          <p:nvPr/>
        </p:nvSpPr>
        <p:spPr bwMode="auto">
          <a:xfrm>
            <a:off x="7742011" y="3389881"/>
            <a:ext cx="598487" cy="547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7" name="TextBox 86"/>
          <p:cNvSpPr txBox="1"/>
          <p:nvPr/>
        </p:nvSpPr>
        <p:spPr>
          <a:xfrm>
            <a:off x="7718198" y="3486719"/>
            <a:ext cx="639763" cy="292384"/>
          </a:xfrm>
          <a:prstGeom prst="rect">
            <a:avLst/>
          </a:prstGeom>
          <a:noFill/>
        </p:spPr>
        <p:txBody>
          <a:bodyPr lIns="76197" tIns="38098" rIns="76197" bIns="38098">
            <a:spAutoFit/>
          </a:bodyPr>
          <a:lstStyle/>
          <a:p>
            <a:pPr algn="ctr" defTabSz="914363">
              <a:defRPr/>
            </a:pPr>
            <a:r>
              <a:rPr lang="en-US" sz="700" dirty="0">
                <a:latin typeface="+mj-lt"/>
              </a:rPr>
              <a:t>Linux</a:t>
            </a:r>
          </a:p>
          <a:p>
            <a:pPr algn="ctr" defTabSz="914363">
              <a:defRPr/>
            </a:pPr>
            <a:r>
              <a:rPr lang="en-US" sz="700" dirty="0">
                <a:latin typeface="+mj-lt"/>
              </a:rPr>
              <a:t>Kernel</a:t>
            </a:r>
          </a:p>
        </p:txBody>
      </p:sp>
      <p:sp>
        <p:nvSpPr>
          <p:cNvPr id="88" name="Rounded Rectangle 87"/>
          <p:cNvSpPr/>
          <p:nvPr/>
        </p:nvSpPr>
        <p:spPr bwMode="auto">
          <a:xfrm>
            <a:off x="8532586" y="3389881"/>
            <a:ext cx="598487" cy="54768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endParaRPr lang="en-US" dirty="0">
              <a:solidFill>
                <a:schemeClr val="tx1"/>
              </a:solidFill>
              <a:latin typeface="+mj-lt"/>
            </a:endParaRPr>
          </a:p>
        </p:txBody>
      </p:sp>
      <p:sp>
        <p:nvSpPr>
          <p:cNvPr id="89" name="TextBox 88"/>
          <p:cNvSpPr txBox="1"/>
          <p:nvPr/>
        </p:nvSpPr>
        <p:spPr>
          <a:xfrm>
            <a:off x="8573860" y="3512120"/>
            <a:ext cx="531812" cy="246217"/>
          </a:xfrm>
          <a:prstGeom prst="rect">
            <a:avLst/>
          </a:prstGeom>
          <a:noFill/>
        </p:spPr>
        <p:txBody>
          <a:bodyPr lIns="76197" tIns="38098" rIns="76197" bIns="38098">
            <a:spAutoFit/>
          </a:bodyPr>
          <a:lstStyle/>
          <a:p>
            <a:pPr defTabSz="914363">
              <a:defRPr/>
            </a:pPr>
            <a:r>
              <a:rPr lang="en-US" sz="1100" dirty="0">
                <a:latin typeface="+mj-lt"/>
              </a:rPr>
              <a:t>VSC</a:t>
            </a:r>
          </a:p>
        </p:txBody>
      </p:sp>
      <p:sp>
        <p:nvSpPr>
          <p:cNvPr id="90" name="Rounded Rectangle 89"/>
          <p:cNvSpPr/>
          <p:nvPr/>
        </p:nvSpPr>
        <p:spPr bwMode="auto">
          <a:xfrm>
            <a:off x="4406672" y="4374132"/>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sp>
        <p:nvSpPr>
          <p:cNvPr id="91" name="Rounded Rectangle 90"/>
          <p:cNvSpPr/>
          <p:nvPr/>
        </p:nvSpPr>
        <p:spPr bwMode="auto">
          <a:xfrm>
            <a:off x="6238647" y="4374132"/>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sp>
        <p:nvSpPr>
          <p:cNvPr id="92" name="Rounded Rectangle 91"/>
          <p:cNvSpPr/>
          <p:nvPr/>
        </p:nvSpPr>
        <p:spPr bwMode="auto">
          <a:xfrm>
            <a:off x="7970610" y="4374132"/>
            <a:ext cx="908050" cy="32226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200" dirty="0">
                <a:solidFill>
                  <a:schemeClr val="tx1"/>
                </a:solidFill>
                <a:latin typeface="+mj-lt"/>
              </a:rPr>
              <a:t>VMBus</a:t>
            </a:r>
          </a:p>
        </p:txBody>
      </p:sp>
      <p:cxnSp>
        <p:nvCxnSpPr>
          <p:cNvPr id="96" name="Elbow Connector 95"/>
          <p:cNvCxnSpPr>
            <a:stCxn id="90" idx="0"/>
            <a:endCxn id="80" idx="2"/>
          </p:cNvCxnSpPr>
          <p:nvPr/>
        </p:nvCxnSpPr>
        <p:spPr bwMode="auto">
          <a:xfrm rot="5400000" flipH="1" flipV="1">
            <a:off x="4847204" y="3951063"/>
            <a:ext cx="436562" cy="409575"/>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0000"/>
            </a:solidFill>
            <a:prstDash val="solid"/>
            <a:round/>
            <a:headEnd type="arrow"/>
            <a:tailEnd type="arrow"/>
          </a:ln>
          <a:effectLst/>
        </p:spPr>
      </p:cxnSp>
      <p:cxnSp>
        <p:nvCxnSpPr>
          <p:cNvPr id="98" name="Elbow Connector 97"/>
          <p:cNvCxnSpPr>
            <a:stCxn id="91" idx="0"/>
            <a:endCxn id="84" idx="2"/>
          </p:cNvCxnSpPr>
          <p:nvPr/>
        </p:nvCxnSpPr>
        <p:spPr bwMode="auto">
          <a:xfrm rot="5400000" flipH="1" flipV="1">
            <a:off x="6658541" y="3971700"/>
            <a:ext cx="436562" cy="3683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FF00"/>
            </a:solidFill>
            <a:prstDash val="solid"/>
            <a:round/>
            <a:headEnd type="arrow"/>
            <a:tailEnd type="arrow"/>
          </a:ln>
          <a:effectLst/>
        </p:spPr>
      </p:cxnSp>
      <p:cxnSp>
        <p:nvCxnSpPr>
          <p:cNvPr id="102" name="Elbow Connector 101"/>
          <p:cNvCxnSpPr>
            <a:stCxn id="92" idx="0"/>
            <a:endCxn id="88" idx="2"/>
          </p:cNvCxnSpPr>
          <p:nvPr/>
        </p:nvCxnSpPr>
        <p:spPr bwMode="auto">
          <a:xfrm rot="5400000" flipH="1" flipV="1">
            <a:off x="8409554" y="3952650"/>
            <a:ext cx="436562" cy="406400"/>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rgbClr val="FFFF00"/>
            </a:solidFill>
            <a:prstDash val="solid"/>
            <a:round/>
            <a:headEnd type="arrow"/>
            <a:tailEnd type="arrow"/>
          </a:ln>
          <a:effectLst/>
        </p:spPr>
      </p:cxnSp>
      <p:sp>
        <p:nvSpPr>
          <p:cNvPr id="104" name="Rounded Rectangle 103"/>
          <p:cNvSpPr/>
          <p:nvPr/>
        </p:nvSpPr>
        <p:spPr bwMode="auto">
          <a:xfrm>
            <a:off x="3187472" y="4402706"/>
            <a:ext cx="615950" cy="23495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800" dirty="0">
                <a:solidFill>
                  <a:schemeClr val="tx1"/>
                </a:solidFill>
                <a:latin typeface="+mj-lt"/>
              </a:rPr>
              <a:t>VMBus</a:t>
            </a:r>
          </a:p>
        </p:txBody>
      </p:sp>
      <p:cxnSp>
        <p:nvCxnSpPr>
          <p:cNvPr id="68" name="Straight Arrow Connector 67"/>
          <p:cNvCxnSpPr/>
          <p:nvPr/>
        </p:nvCxnSpPr>
        <p:spPr bwMode="auto">
          <a:xfrm rot="16200000" flipV="1">
            <a:off x="1360260" y="4242369"/>
            <a:ext cx="2136775" cy="19050"/>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4"/>
            </a:solidFill>
            <a:prstDash val="solid"/>
            <a:round/>
            <a:headEnd type="arrow"/>
            <a:tailEnd type="arrow"/>
          </a:ln>
          <a:effectLst/>
        </p:spPr>
      </p:cxnSp>
      <p:cxnSp>
        <p:nvCxnSpPr>
          <p:cNvPr id="99" name="Elbow Connector 98"/>
          <p:cNvCxnSpPr/>
          <p:nvPr/>
        </p:nvCxnSpPr>
        <p:spPr bwMode="auto">
          <a:xfrm rot="16200000" flipV="1">
            <a:off x="2462779" y="4157438"/>
            <a:ext cx="1247775" cy="1058862"/>
          </a:xfrm>
          <a:prstGeom prst="bent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accent4"/>
            </a:solidFill>
            <a:prstDash val="solid"/>
            <a:round/>
            <a:headEnd type="arrow"/>
            <a:tailEnd type="arrow"/>
          </a:ln>
          <a:effectLst/>
        </p:spPr>
      </p:cxnSp>
    </p:spTree>
    <p:extLst>
      <p:ext uri="{BB962C8B-B14F-4D97-AF65-F5344CB8AC3E}">
        <p14:creationId xmlns:p14="http://schemas.microsoft.com/office/powerpoint/2010/main" val="1397640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idx="1"/>
          </p:nvPr>
        </p:nvSpPr>
        <p:spPr/>
        <p:txBody>
          <a:bodyPr/>
          <a:lstStyle/>
          <a:p>
            <a:pPr eaLnBrk="1" hangingPunct="1"/>
            <a:r>
              <a:rPr lang="en-US" sz="2000" dirty="0"/>
              <a:t>Virtualization provides a way to consolidate OS installations onto fewer hardware platforms</a:t>
            </a:r>
          </a:p>
          <a:p>
            <a:pPr eaLnBrk="1" hangingPunct="1"/>
            <a:r>
              <a:rPr lang="en-US" sz="2000" dirty="0"/>
              <a:t>3 basic approaches</a:t>
            </a:r>
          </a:p>
          <a:p>
            <a:pPr eaLnBrk="1" hangingPunct="1"/>
            <a:r>
              <a:rPr lang="en-US" sz="2000" dirty="0"/>
              <a:t>Two main vendors</a:t>
            </a:r>
          </a:p>
          <a:p>
            <a:pPr lvl="1"/>
            <a:r>
              <a:rPr lang="en-US" sz="2000" dirty="0" err="1"/>
              <a:t>VmWare</a:t>
            </a:r>
            <a:r>
              <a:rPr lang="en-US" sz="2000" dirty="0"/>
              <a:t> </a:t>
            </a:r>
            <a:r>
              <a:rPr lang="en-US" sz="2000" dirty="0" err="1"/>
              <a:t>vSphere</a:t>
            </a:r>
            <a:endParaRPr lang="en-US" sz="2000" dirty="0"/>
          </a:p>
          <a:p>
            <a:pPr lvl="1"/>
            <a:r>
              <a:rPr lang="en-US" sz="2000" dirty="0"/>
              <a:t>Microsoft Hyper-V</a:t>
            </a:r>
          </a:p>
          <a:p>
            <a:pPr eaLnBrk="1" hangingPunct="1"/>
            <a:r>
              <a:rPr lang="en-US" sz="2000" dirty="0"/>
              <a:t>YOU NEED TO COMPARE AND CONTRAST </a:t>
            </a:r>
            <a:r>
              <a:rPr lang="en-US" sz="2000"/>
              <a:t>THE TWO.</a:t>
            </a:r>
            <a:endParaRPr lang="en-US" sz="2000" dirty="0"/>
          </a:p>
          <a:p>
            <a:pPr eaLnBrk="1" hangingPunct="1"/>
            <a:endParaRPr lang="en-US" dirty="0"/>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1E9A65AA-8A8A-45A5-920F-3C3BB2103FDC}" type="slidenum">
              <a:rPr lang="en-US" smtClean="0">
                <a:effectLst>
                  <a:outerShdw blurRad="38100" dist="38100" dir="2700000" algn="tl">
                    <a:srgbClr val="C0C0C0"/>
                  </a:outerShdw>
                </a:effectLst>
              </a:rPr>
              <a:pPr eaLnBrk="1" hangingPunct="1">
                <a:defRPr/>
              </a:pPr>
              <a:t>52</a:t>
            </a:fld>
            <a:endParaRPr lang="en-US">
              <a:effectLst>
                <a:outerShdw blurRad="38100" dist="38100" dir="2700000" algn="tl">
                  <a:srgbClr val="C0C0C0"/>
                </a:outerShdw>
              </a:effectLst>
            </a:endParaRPr>
          </a:p>
        </p:txBody>
      </p:sp>
      <p:sp>
        <p:nvSpPr>
          <p:cNvPr id="46084" name="Rectangle 2"/>
          <p:cNvSpPr>
            <a:spLocks noGrp="1" noChangeArrowheads="1"/>
          </p:cNvSpPr>
          <p:nvPr>
            <p:ph type="title"/>
          </p:nvPr>
        </p:nvSpPr>
        <p:spPr>
          <a:noFill/>
        </p:spPr>
        <p:txBody>
          <a:bodyPr/>
          <a:lstStyle/>
          <a:p>
            <a:pPr eaLnBrk="1" hangingPunct="1"/>
            <a:r>
              <a:rPr lang="en-US" dirty="0"/>
              <a:t>Summary</a:t>
            </a:r>
          </a:p>
        </p:txBody>
      </p:sp>
    </p:spTree>
    <p:extLst>
      <p:ext uri="{BB962C8B-B14F-4D97-AF65-F5344CB8AC3E}">
        <p14:creationId xmlns:p14="http://schemas.microsoft.com/office/powerpoint/2010/main" val="209761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Virtualize Servers?</a:t>
            </a:r>
          </a:p>
        </p:txBody>
      </p:sp>
      <p:sp>
        <p:nvSpPr>
          <p:cNvPr id="3" name="Content Placeholder 2"/>
          <p:cNvSpPr>
            <a:spLocks noGrp="1"/>
          </p:cNvSpPr>
          <p:nvPr>
            <p:ph idx="1"/>
          </p:nvPr>
        </p:nvSpPr>
        <p:spPr>
          <a:xfrm>
            <a:off x="649942" y="1707776"/>
            <a:ext cx="9596717" cy="5150224"/>
          </a:xfrm>
        </p:spPr>
        <p:txBody>
          <a:bodyPr>
            <a:noAutofit/>
          </a:bodyPr>
          <a:lstStyle/>
          <a:p>
            <a:pPr lvl="0" fontAlgn="base"/>
            <a:r>
              <a:rPr lang="en-IE" sz="1600" dirty="0"/>
              <a:t>Server virtualization conserves space through </a:t>
            </a:r>
            <a:r>
              <a:rPr lang="en-IE" sz="1600" b="1" dirty="0"/>
              <a:t>consolidation</a:t>
            </a:r>
            <a:r>
              <a:rPr lang="en-IE" sz="1600" dirty="0"/>
              <a:t>. If several applications only use a small amount of processing power, the network administrator can consolidate several machines into one server running multiple virtual environments. For companies that have hundreds or thousands of servers, the need for physical space can decrease significantly.</a:t>
            </a:r>
            <a:endParaRPr lang="en-GB" sz="1600" dirty="0"/>
          </a:p>
          <a:p>
            <a:pPr lvl="0" fontAlgn="base"/>
            <a:r>
              <a:rPr lang="en-IE" sz="1600" dirty="0"/>
              <a:t>Server virtualization provides a way for companies to practice </a:t>
            </a:r>
            <a:r>
              <a:rPr lang="en-IE" sz="1600" b="1" dirty="0"/>
              <a:t>redundancy</a:t>
            </a:r>
            <a:r>
              <a:rPr lang="en-IE" sz="1600" dirty="0"/>
              <a:t> without purchasing additional hardware. Redundancy refers to running the same application on multiple servers. It's a safety measure -- if a server fails for any reason, another server running the same application can take its place. This minimizes any interruption in service.</a:t>
            </a:r>
          </a:p>
          <a:p>
            <a:pPr lvl="0" fontAlgn="base"/>
            <a:r>
              <a:rPr lang="en-IE" sz="1600" dirty="0"/>
              <a:t>Rather than buying a dedicated physical machine, network administrators can create a virtual servers with existing machines, thereby making </a:t>
            </a:r>
            <a:r>
              <a:rPr lang="en-IE" sz="1600" b="1" dirty="0"/>
              <a:t>provisioning</a:t>
            </a:r>
            <a:r>
              <a:rPr lang="en-IE" sz="1600" dirty="0"/>
              <a:t> faster and more effective and efficient.</a:t>
            </a:r>
            <a:endParaRPr lang="en-GB" sz="1600" dirty="0"/>
          </a:p>
          <a:p>
            <a:pPr lvl="0" fontAlgn="base"/>
            <a:r>
              <a:rPr lang="en-IE" sz="1600" dirty="0"/>
              <a:t>Virtual servers offer programmers isolated, independent systems in which they can </a:t>
            </a:r>
            <a:r>
              <a:rPr lang="en-IE" sz="1600" b="1" dirty="0"/>
              <a:t>develop and test </a:t>
            </a:r>
            <a:r>
              <a:rPr lang="en-IE" sz="1600" dirty="0"/>
              <a:t>new applications or operating systems. Because each virtual server is independent in relation to all the other servers, programmers can run software without worrying about affecting other applications.</a:t>
            </a:r>
            <a:endParaRPr lang="en-GB" sz="1600" dirty="0"/>
          </a:p>
        </p:txBody>
      </p:sp>
    </p:spTree>
    <p:extLst>
      <p:ext uri="{BB962C8B-B14F-4D97-AF65-F5344CB8AC3E}">
        <p14:creationId xmlns:p14="http://schemas.microsoft.com/office/powerpoint/2010/main" val="113594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Virtualize Servers?</a:t>
            </a:r>
          </a:p>
        </p:txBody>
      </p:sp>
      <p:sp>
        <p:nvSpPr>
          <p:cNvPr id="3" name="Content Placeholder 2"/>
          <p:cNvSpPr>
            <a:spLocks noGrp="1"/>
          </p:cNvSpPr>
          <p:nvPr>
            <p:ph idx="1"/>
          </p:nvPr>
        </p:nvSpPr>
        <p:spPr>
          <a:xfrm>
            <a:off x="649942" y="1707776"/>
            <a:ext cx="9596717" cy="5150224"/>
          </a:xfrm>
        </p:spPr>
        <p:txBody>
          <a:bodyPr>
            <a:noAutofit/>
          </a:bodyPr>
          <a:lstStyle/>
          <a:p>
            <a:pPr lvl="0" fontAlgn="base"/>
            <a:r>
              <a:rPr lang="en-IE" sz="1800" dirty="0"/>
              <a:t>Server hardware will eventually become obsolete, and switching from one system to another can be difficult. In order to continue offering the services provided by these outdated systems -- sometimes called </a:t>
            </a:r>
            <a:r>
              <a:rPr lang="en-IE" sz="1800" b="1" dirty="0"/>
              <a:t>legacy systems</a:t>
            </a:r>
            <a:r>
              <a:rPr lang="en-IE" sz="1800" dirty="0"/>
              <a:t> -- a network administrator could create a virtual version of the hardware on modern servers. From an application perspective, nothing has changed. The programs perform as if they were still running on the old hardware. This can give the company time to transition to new processes without worrying about hardware failures, particularly if the company that produced the legacy hardware no longer exists and can't fix broken equipment. </a:t>
            </a:r>
            <a:endParaRPr lang="en-GB" sz="1800" dirty="0"/>
          </a:p>
          <a:p>
            <a:pPr lvl="0" fontAlgn="base"/>
            <a:r>
              <a:rPr lang="en-IE" sz="1800" dirty="0"/>
              <a:t>An emerging trend in server virtualization is called </a:t>
            </a:r>
            <a:r>
              <a:rPr lang="en-IE" sz="1800" b="1" dirty="0"/>
              <a:t>migration</a:t>
            </a:r>
            <a:r>
              <a:rPr lang="en-IE" sz="1800" dirty="0"/>
              <a:t>. Migration refers to moving a server environment from one place to another. With the right hardware and software, it's possible to move a virtual server from one physical machine in a network to another. Originally, this was possible only if both physical machines ran on the same hardware, operating system and processor. It's possible now to migrate virtual servers from one physical machine to another even if both machines have different processors, but only if the processors come from the same manufacturer.</a:t>
            </a:r>
            <a:endParaRPr lang="en-GB" sz="1800" dirty="0"/>
          </a:p>
          <a:p>
            <a:endParaRPr lang="en-GB" sz="1100" dirty="0"/>
          </a:p>
        </p:txBody>
      </p:sp>
    </p:spTree>
    <p:extLst>
      <p:ext uri="{BB962C8B-B14F-4D97-AF65-F5344CB8AC3E}">
        <p14:creationId xmlns:p14="http://schemas.microsoft.com/office/powerpoint/2010/main" val="68505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noFill/>
        </p:spPr>
        <p:txBody>
          <a:bodyPr/>
          <a:lstStyle/>
          <a:p>
            <a:r>
              <a:rPr lang="en-US" dirty="0"/>
              <a:t>Why is virtualization difficult?</a:t>
            </a:r>
          </a:p>
        </p:txBody>
      </p:sp>
      <p:sp>
        <p:nvSpPr>
          <p:cNvPr id="10245" name="Rectangle 3"/>
          <p:cNvSpPr>
            <a:spLocks noGrp="1" noChangeArrowheads="1"/>
          </p:cNvSpPr>
          <p:nvPr>
            <p:ph idx="1"/>
          </p:nvPr>
        </p:nvSpPr>
        <p:spPr/>
        <p:txBody>
          <a:bodyPr>
            <a:normAutofit/>
          </a:bodyPr>
          <a:lstStyle/>
          <a:p>
            <a:pPr eaLnBrk="1" hangingPunct="1"/>
            <a:r>
              <a:rPr lang="en-US" sz="2800" dirty="0"/>
              <a:t>OS uses kernel mode / user mode transitions to protect the OS. </a:t>
            </a:r>
          </a:p>
          <a:p>
            <a:pPr lvl="1" eaLnBrk="1" hangingPunct="1"/>
            <a:r>
              <a:rPr lang="en-US" sz="2400" dirty="0"/>
              <a:t>System calls (</a:t>
            </a:r>
            <a:r>
              <a:rPr lang="en-US" sz="2400" dirty="0">
                <a:solidFill>
                  <a:schemeClr val="folHlink"/>
                </a:solidFill>
              </a:rPr>
              <a:t>privileged instructions, API calls to executive or kernel functions, device drivers etc.</a:t>
            </a:r>
            <a:r>
              <a:rPr lang="en-US" sz="2400" dirty="0"/>
              <a:t>) generate a trap (software interrupt) that forces a switch to kernel mode </a:t>
            </a:r>
          </a:p>
          <a:p>
            <a:pPr lvl="1" eaLnBrk="1" hangingPunct="1"/>
            <a:r>
              <a:rPr lang="en-US" sz="2400" dirty="0"/>
              <a:t>These calls trigger </a:t>
            </a:r>
            <a:r>
              <a:rPr lang="en-US" sz="2400" dirty="0">
                <a:solidFill>
                  <a:schemeClr val="folHlink"/>
                </a:solidFill>
              </a:rPr>
              <a:t>sensitive instructions</a:t>
            </a:r>
            <a:r>
              <a:rPr lang="en-US" sz="2400" dirty="0"/>
              <a:t> (CPU scheduling, I/O etc.) that must only be executed by the kernel</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1679B79C-26C5-43E1-B007-1B944D4EB55B}" type="slidenum">
              <a:rPr lang="en-US" smtClean="0">
                <a:effectLst>
                  <a:outerShdw blurRad="38100" dist="38100" dir="2700000" algn="tl">
                    <a:srgbClr val="C0C0C0"/>
                  </a:outerShdw>
                </a:effectLst>
              </a:rPr>
              <a:pPr eaLnBrk="1" hangingPunct="1">
                <a:defRPr/>
              </a:pPr>
              <a:t>8</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50974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noFill/>
        </p:spPr>
        <p:txBody>
          <a:bodyPr/>
          <a:lstStyle/>
          <a:p>
            <a:pPr eaLnBrk="1" hangingPunct="1"/>
            <a:r>
              <a:rPr lang="en-US"/>
              <a:t>The Problem</a:t>
            </a:r>
          </a:p>
        </p:txBody>
      </p:sp>
      <p:sp>
        <p:nvSpPr>
          <p:cNvPr id="11269" name="Rectangle 3"/>
          <p:cNvSpPr>
            <a:spLocks noGrp="1" noChangeArrowheads="1"/>
          </p:cNvSpPr>
          <p:nvPr>
            <p:ph idx="1"/>
          </p:nvPr>
        </p:nvSpPr>
        <p:spPr/>
        <p:txBody>
          <a:bodyPr>
            <a:normAutofit fontScale="85000" lnSpcReduction="10000"/>
          </a:bodyPr>
          <a:lstStyle/>
          <a:p>
            <a:pPr eaLnBrk="1" hangingPunct="1"/>
            <a:r>
              <a:rPr lang="en-US" sz="3600" dirty="0"/>
              <a:t>If a </a:t>
            </a:r>
            <a:r>
              <a:rPr lang="en-US" sz="3600" dirty="0" err="1"/>
              <a:t>VM</a:t>
            </a:r>
            <a:r>
              <a:rPr lang="en-US" sz="3600" dirty="0"/>
              <a:t> runs in user space, it cannot run sensitive instructions, since those must trap to kernel space. </a:t>
            </a:r>
          </a:p>
          <a:p>
            <a:pPr eaLnBrk="1" hangingPunct="1"/>
            <a:r>
              <a:rPr lang="en-US" sz="3600" dirty="0"/>
              <a:t>Solved in 2005 with new CPU Architectures and instruction set extensions</a:t>
            </a:r>
          </a:p>
          <a:p>
            <a:pPr lvl="1" eaLnBrk="1" hangingPunct="1"/>
            <a:r>
              <a:rPr lang="en-US" sz="3200" dirty="0"/>
              <a:t>Intel Core 2 – VT (Virtualization Technology)</a:t>
            </a:r>
          </a:p>
          <a:p>
            <a:pPr lvl="1" eaLnBrk="1" hangingPunct="1"/>
            <a:r>
              <a:rPr lang="en-US" sz="3200" dirty="0"/>
              <a:t>AMD Pacific – </a:t>
            </a:r>
            <a:r>
              <a:rPr lang="en-US" sz="3200" dirty="0" err="1"/>
              <a:t>SVM</a:t>
            </a:r>
            <a:r>
              <a:rPr lang="en-US" sz="3200" dirty="0"/>
              <a:t> (Secure Virtual Machine)</a:t>
            </a:r>
          </a:p>
          <a:p>
            <a:pPr lvl="1" eaLnBrk="1" hangingPunct="1"/>
            <a:r>
              <a:rPr lang="en-US" sz="3200" dirty="0"/>
              <a:t>Provides new instructions that allow </a:t>
            </a:r>
            <a:r>
              <a:rPr lang="en-US" sz="3200" dirty="0" err="1"/>
              <a:t>VM</a:t>
            </a:r>
            <a:r>
              <a:rPr lang="en-US" sz="3200" dirty="0"/>
              <a:t> to capture traps</a:t>
            </a:r>
          </a:p>
        </p:txBody>
      </p:sp>
      <p:sp>
        <p:nvSpPr>
          <p:cNvPr id="5" name="Slide Number Placeholder 5"/>
          <p:cNvSpPr>
            <a:spLocks noGrp="1"/>
          </p:cNvSpPr>
          <p:nvPr>
            <p:ph type="sldNum" sz="quarter" idx="12"/>
          </p:nvPr>
        </p:nvSpPr>
        <p:spPr>
          <a:ln>
            <a:miter lim="800000"/>
            <a:headEnd/>
            <a:tailEnd/>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A3E61CD-DC66-45CC-BD6A-3658501D1A8B}" type="slidenum">
              <a:rPr lang="en-US" smtClean="0">
                <a:effectLst>
                  <a:outerShdw blurRad="38100" dist="38100" dir="2700000" algn="tl">
                    <a:srgbClr val="C0C0C0"/>
                  </a:outerShdw>
                </a:effectLst>
              </a:rPr>
              <a:pPr eaLnBrk="1" hangingPunct="1">
                <a:defRPr/>
              </a:pPr>
              <a:t>9</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149591033"/>
      </p:ext>
    </p:extLst>
  </p:cSld>
  <p:clrMapOvr>
    <a:masterClrMapping/>
  </p:clrMapOvr>
</p:sld>
</file>

<file path=ppt/theme/theme1.xml><?xml version="1.0" encoding="utf-8"?>
<a:theme xmlns:a="http://schemas.openxmlformats.org/drawingml/2006/main" name="UCC Branded Template Traditional Ratio">
  <a:themeElements>
    <a:clrScheme name="UCC">
      <a:dk1>
        <a:sysClr val="windowText" lastClr="000000"/>
      </a:dk1>
      <a:lt1>
        <a:sysClr val="window" lastClr="FFFFFF"/>
      </a:lt1>
      <a:dk2>
        <a:srgbClr val="44546A"/>
      </a:dk2>
      <a:lt2>
        <a:srgbClr val="E7E6E6"/>
      </a:lt2>
      <a:accent1>
        <a:srgbClr val="003C69"/>
      </a:accent1>
      <a:accent2>
        <a:srgbClr val="CE222C"/>
      </a:accent2>
      <a:accent3>
        <a:srgbClr val="BBBCBC"/>
      </a:accent3>
      <a:accent4>
        <a:srgbClr val="FFB500"/>
      </a:accent4>
      <a:accent5>
        <a:srgbClr val="69B3E7"/>
      </a:accent5>
      <a:accent6>
        <a:srgbClr val="74AA50"/>
      </a:accent6>
      <a:hlink>
        <a:srgbClr val="C6893F"/>
      </a:hlink>
      <a:folHlink>
        <a:srgbClr val="7566DC"/>
      </a:folHlink>
    </a:clrScheme>
    <a:fontScheme name="UCC 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DD1016B-A062-47D3-A514-FD961C1035A9}" vid="{FB26B872-2414-4D25-9954-2464554314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UCC Branded Template WideScreen2013</Template>
  <TotalTime>2422</TotalTime>
  <Words>4590</Words>
  <Application>Microsoft Office PowerPoint</Application>
  <PresentationFormat>Widescreen</PresentationFormat>
  <Paragraphs>518</Paragraphs>
  <Slides>52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Arial Rounded MT Bold</vt:lpstr>
      <vt:lpstr>Calibri</vt:lpstr>
      <vt:lpstr>Lucida Sans Unicode</vt:lpstr>
      <vt:lpstr>Segoe</vt:lpstr>
      <vt:lpstr>Times New Roman</vt:lpstr>
      <vt:lpstr>Verdana</vt:lpstr>
      <vt:lpstr>UCC Branded Template Traditional Ratio</vt:lpstr>
      <vt:lpstr>IS3313 Server Virtualization</vt:lpstr>
      <vt:lpstr>Outline</vt:lpstr>
      <vt:lpstr>What is Virtualization?</vt:lpstr>
      <vt:lpstr>What is Virtualization?</vt:lpstr>
      <vt:lpstr>Why is Virtualization useful?</vt:lpstr>
      <vt:lpstr>Why Virtualize Servers?</vt:lpstr>
      <vt:lpstr>Why Virtualize Servers?</vt:lpstr>
      <vt:lpstr>Why is virtualization difficult?</vt:lpstr>
      <vt:lpstr>The Problem</vt:lpstr>
      <vt:lpstr>Three approaches to Virtualization</vt:lpstr>
      <vt:lpstr>Type 1 Hypervisor: Hardware Emulation</vt:lpstr>
      <vt:lpstr>Type 1 Hypervisor: Hardware Emulation</vt:lpstr>
      <vt:lpstr>Type 1 Hypervisor: Hardware Emulation</vt:lpstr>
      <vt:lpstr>Type 1 Hypervisors: Hardware Emulation</vt:lpstr>
      <vt:lpstr>Type 2 Hypervisor: OS Virtualization</vt:lpstr>
      <vt:lpstr>Operating system virtualization</vt:lpstr>
      <vt:lpstr>Type 2 Hypervisor: OS Virtualization</vt:lpstr>
      <vt:lpstr>Paravirtualization</vt:lpstr>
      <vt:lpstr>Paravirtualization</vt:lpstr>
      <vt:lpstr>Paravirtualization</vt:lpstr>
      <vt:lpstr>Paravirtualization (1)</vt:lpstr>
      <vt:lpstr>Paravirtualization (2)</vt:lpstr>
      <vt:lpstr>Virtualization Solutions</vt:lpstr>
      <vt:lpstr>Memory Virtualization #1</vt:lpstr>
      <vt:lpstr>Memory Virtualization #2</vt:lpstr>
      <vt:lpstr>I/O Virtualization</vt:lpstr>
      <vt:lpstr>Virtual Machines on Multi-core CPUs</vt:lpstr>
      <vt:lpstr>VMWARE</vt:lpstr>
      <vt:lpstr>VmWare Solutions</vt:lpstr>
      <vt:lpstr>Handling Privileged Instructions</vt:lpstr>
      <vt:lpstr>Vmware and hardware support</vt:lpstr>
      <vt:lpstr>VMware ESXi V-Sphere</vt:lpstr>
      <vt:lpstr>vSPHERE Memory Management</vt:lpstr>
      <vt:lpstr>VMware ESXi V-Sphere: Efficient resource virtualization</vt:lpstr>
      <vt:lpstr>Microsoft Hyper-V Architecture</vt:lpstr>
      <vt:lpstr>Microsoft Hyper-V </vt:lpstr>
      <vt:lpstr>Microsoft Hyper-V</vt:lpstr>
      <vt:lpstr>Hyper-V Architecture</vt:lpstr>
      <vt:lpstr>Why Not Get Rid Of the Parent Partition?</vt:lpstr>
      <vt:lpstr>Micro-kernelized Hypervisor</vt:lpstr>
      <vt:lpstr>PowerPoint Presentation</vt:lpstr>
      <vt:lpstr>PowerPoint Presentation</vt:lpstr>
      <vt:lpstr>Microsoft Hyper-V Capabilities</vt:lpstr>
      <vt:lpstr>Windows Server Core</vt:lpstr>
      <vt:lpstr>Security</vt:lpstr>
      <vt:lpstr>Microsoft Hyper-V Networking</vt:lpstr>
      <vt:lpstr>Microsoft Hyper-V Networking</vt:lpstr>
      <vt:lpstr>Hyper-V Network Configurations</vt:lpstr>
      <vt:lpstr>PowerPoint Presentation</vt:lpstr>
      <vt:lpstr>Hyper-V Network Configurations</vt:lpstr>
      <vt:lpstr>Now With iSCSI</vt:lpstr>
      <vt:lpstr>Summary</vt:lpstr>
    </vt:vector>
  </TitlesOfParts>
  <Company>University College Cork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Philosophical reflections on IS Research</dc:title>
  <dc:creator>Butler, Tom</dc:creator>
  <cp:lastModifiedBy>jodonoghue</cp:lastModifiedBy>
  <cp:revision>82</cp:revision>
  <dcterms:created xsi:type="dcterms:W3CDTF">2016-11-08T16:24:12Z</dcterms:created>
  <dcterms:modified xsi:type="dcterms:W3CDTF">2017-10-20T09:54:28Z</dcterms:modified>
</cp:coreProperties>
</file>