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3" r:id="rId11"/>
    <p:sldId id="262"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10/11/2019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10/11/2019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10/11/2019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10/11/2019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10/11/2019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10/11/2019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10/11/2019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10/11/2019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10/11/2019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10/11/2019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10/11/2019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10/11/2019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EBAF-1F4B-494D-9F42-CE62304AACAD}"/>
              </a:ext>
            </a:extLst>
          </p:cNvPr>
          <p:cNvSpPr>
            <a:spLocks noGrp="1"/>
          </p:cNvSpPr>
          <p:nvPr>
            <p:ph type="ctrTitle"/>
          </p:nvPr>
        </p:nvSpPr>
        <p:spPr/>
        <p:txBody>
          <a:bodyPr/>
          <a:lstStyle/>
          <a:p>
            <a:r>
              <a:rPr lang="en-IE" dirty="0"/>
              <a:t>IS3313:</a:t>
            </a:r>
            <a:br>
              <a:rPr lang="en-IE" dirty="0"/>
            </a:br>
            <a:r>
              <a:rPr lang="en-IE" dirty="0"/>
              <a:t>Where’s it all going?</a:t>
            </a:r>
          </a:p>
        </p:txBody>
      </p:sp>
      <p:sp>
        <p:nvSpPr>
          <p:cNvPr id="3" name="Subtitle 2">
            <a:extLst>
              <a:ext uri="{FF2B5EF4-FFF2-40B4-BE49-F238E27FC236}">
                <a16:creationId xmlns:a16="http://schemas.microsoft.com/office/drawing/2014/main" id="{27FD4C98-EA7F-4DF1-9E12-A163C41A340B}"/>
              </a:ext>
            </a:extLst>
          </p:cNvPr>
          <p:cNvSpPr>
            <a:spLocks noGrp="1"/>
          </p:cNvSpPr>
          <p:nvPr>
            <p:ph type="subTitle" idx="1"/>
          </p:nvPr>
        </p:nvSpPr>
        <p:spPr/>
        <p:txBody>
          <a:bodyPr/>
          <a:lstStyle/>
          <a:p>
            <a:r>
              <a:rPr lang="en-IE" dirty="0"/>
              <a:t>Simon Woodworth</a:t>
            </a:r>
          </a:p>
        </p:txBody>
      </p:sp>
    </p:spTree>
    <p:extLst>
      <p:ext uri="{BB962C8B-B14F-4D97-AF65-F5344CB8AC3E}">
        <p14:creationId xmlns:p14="http://schemas.microsoft.com/office/powerpoint/2010/main" val="336015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FCD2-7D9F-4CC1-81A3-02D375CABEAB}"/>
              </a:ext>
            </a:extLst>
          </p:cNvPr>
          <p:cNvSpPr>
            <a:spLocks noGrp="1"/>
          </p:cNvSpPr>
          <p:nvPr>
            <p:ph type="title"/>
          </p:nvPr>
        </p:nvSpPr>
        <p:spPr/>
        <p:txBody>
          <a:bodyPr/>
          <a:lstStyle/>
          <a:p>
            <a:r>
              <a:rPr lang="en-IE" dirty="0"/>
              <a:t>Questions?</a:t>
            </a:r>
          </a:p>
        </p:txBody>
      </p:sp>
      <p:sp>
        <p:nvSpPr>
          <p:cNvPr id="3" name="Content Placeholder 2">
            <a:extLst>
              <a:ext uri="{FF2B5EF4-FFF2-40B4-BE49-F238E27FC236}">
                <a16:creationId xmlns:a16="http://schemas.microsoft.com/office/drawing/2014/main" id="{68AFD02B-87D4-44B5-AE97-14FD9AF8C173}"/>
              </a:ext>
            </a:extLst>
          </p:cNvPr>
          <p:cNvSpPr>
            <a:spLocks noGrp="1"/>
          </p:cNvSpPr>
          <p:nvPr>
            <p:ph idx="1"/>
          </p:nvPr>
        </p:nvSpPr>
        <p:spPr/>
        <p:txBody>
          <a:bodyPr/>
          <a:lstStyle/>
          <a:p>
            <a:r>
              <a:rPr lang="en-IE" dirty="0"/>
              <a:t>No, really, I like questions. </a:t>
            </a:r>
          </a:p>
          <a:p>
            <a:endParaRPr lang="en-IE" dirty="0"/>
          </a:p>
          <a:p>
            <a:r>
              <a:rPr lang="en-IE" dirty="0"/>
              <a:t>With in limits, the class has an opportunity here to shape content.</a:t>
            </a:r>
          </a:p>
        </p:txBody>
      </p:sp>
    </p:spTree>
    <p:extLst>
      <p:ext uri="{BB962C8B-B14F-4D97-AF65-F5344CB8AC3E}">
        <p14:creationId xmlns:p14="http://schemas.microsoft.com/office/powerpoint/2010/main" val="39499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648A-CA53-4421-A411-88CB88BA96B1}"/>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AA1B4F05-822C-4499-BC55-309EDBF1DD8C}"/>
              </a:ext>
            </a:extLst>
          </p:cNvPr>
          <p:cNvSpPr>
            <a:spLocks noGrp="1"/>
          </p:cNvSpPr>
          <p:nvPr>
            <p:ph idx="1"/>
          </p:nvPr>
        </p:nvSpPr>
        <p:spPr/>
        <p:txBody>
          <a:bodyPr>
            <a:normAutofit fontScale="92500" lnSpcReduction="20000"/>
          </a:bodyPr>
          <a:lstStyle/>
          <a:p>
            <a:r>
              <a:rPr lang="en-IE" dirty="0"/>
              <a:t>The CA dates you have been given are incorrect. This is entirely my fault, I had neglected to mention that the CA work for this module has been restructured. I will explain my CA plans this afternoon and there is an opportunity for class feedback and comment on proposed dates.</a:t>
            </a:r>
          </a:p>
          <a:p>
            <a:pPr lvl="0"/>
            <a:r>
              <a:rPr lang="en-IE" dirty="0"/>
              <a:t>In today’s tutorials you will be asked to set up </a:t>
            </a:r>
            <a:r>
              <a:rPr lang="en-IE" dirty="0" err="1"/>
              <a:t>Github</a:t>
            </a:r>
            <a:r>
              <a:rPr lang="en-IE" dirty="0"/>
              <a:t> accounts. It is important you do this and follow the introductory tutorial. Can I ask the first tutorial group to bear with me on this one as the reason for </a:t>
            </a:r>
            <a:r>
              <a:rPr lang="en-IE" dirty="0" err="1"/>
              <a:t>Github</a:t>
            </a:r>
            <a:r>
              <a:rPr lang="en-IE" dirty="0"/>
              <a:t> will be explained at the lecture.</a:t>
            </a:r>
          </a:p>
          <a:p>
            <a:pPr lvl="0"/>
            <a:r>
              <a:rPr lang="en-IE" b="1" dirty="0">
                <a:solidFill>
                  <a:schemeClr val="accent3">
                    <a:lumMod val="75000"/>
                  </a:schemeClr>
                </a:solidFill>
              </a:rPr>
              <a:t>We need to start drawing together some of the bits and pieces we’ve been looking at so far. I will start to do that in today’s lecture so you understand the context in which we have been looking at Maven, Junit and Git. We will also discuss the relevance of these tools to DevOps in general.</a:t>
            </a:r>
          </a:p>
          <a:p>
            <a:pPr lvl="0"/>
            <a:r>
              <a:rPr lang="en-IE" dirty="0"/>
              <a:t>The tutors have proposed Thursday 1pm as the new timeslot to replace the Friday 4pm timeslot. We will discuss today.</a:t>
            </a:r>
          </a:p>
          <a:p>
            <a:endParaRPr lang="en-IE" dirty="0"/>
          </a:p>
        </p:txBody>
      </p:sp>
    </p:spTree>
    <p:extLst>
      <p:ext uri="{BB962C8B-B14F-4D97-AF65-F5344CB8AC3E}">
        <p14:creationId xmlns:p14="http://schemas.microsoft.com/office/powerpoint/2010/main" val="303848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6160-02D4-4B37-95AE-4681B014D04C}"/>
              </a:ext>
            </a:extLst>
          </p:cNvPr>
          <p:cNvSpPr>
            <a:spLocks noGrp="1"/>
          </p:cNvSpPr>
          <p:nvPr>
            <p:ph type="title"/>
          </p:nvPr>
        </p:nvSpPr>
        <p:spPr/>
        <p:txBody>
          <a:bodyPr/>
          <a:lstStyle/>
          <a:p>
            <a:r>
              <a:rPr lang="en-IE" dirty="0"/>
              <a:t>Learning Objectives</a:t>
            </a:r>
          </a:p>
        </p:txBody>
      </p:sp>
      <p:sp>
        <p:nvSpPr>
          <p:cNvPr id="3" name="Content Placeholder 2">
            <a:extLst>
              <a:ext uri="{FF2B5EF4-FFF2-40B4-BE49-F238E27FC236}">
                <a16:creationId xmlns:a16="http://schemas.microsoft.com/office/drawing/2014/main" id="{6D89DB12-8AA8-4CCF-9FBE-1E7579FD7264}"/>
              </a:ext>
            </a:extLst>
          </p:cNvPr>
          <p:cNvSpPr>
            <a:spLocks noGrp="1"/>
          </p:cNvSpPr>
          <p:nvPr>
            <p:ph idx="1"/>
          </p:nvPr>
        </p:nvSpPr>
        <p:spPr/>
        <p:txBody>
          <a:bodyPr>
            <a:normAutofit fontScale="85000" lnSpcReduction="10000"/>
          </a:bodyPr>
          <a:lstStyle/>
          <a:p>
            <a:r>
              <a:rPr lang="en-IE" dirty="0"/>
              <a:t>Appreciate the implications of DevOps adoption for work practices and change management</a:t>
            </a:r>
          </a:p>
          <a:p>
            <a:r>
              <a:rPr lang="en-IE" dirty="0"/>
              <a:t>Assess existing processes for adaption to a DevOps approach</a:t>
            </a:r>
          </a:p>
          <a:p>
            <a:r>
              <a:rPr lang="en-IE" b="1" dirty="0">
                <a:solidFill>
                  <a:schemeClr val="accent3">
                    <a:lumMod val="75000"/>
                  </a:schemeClr>
                </a:solidFill>
              </a:rPr>
              <a:t>Demonstrate familiarity with tools that support DevOps include deployment tools and live testing tools</a:t>
            </a:r>
          </a:p>
          <a:p>
            <a:r>
              <a:rPr lang="en-IE" b="1" dirty="0">
                <a:solidFill>
                  <a:schemeClr val="accent3">
                    <a:lumMod val="75000"/>
                  </a:schemeClr>
                </a:solidFill>
              </a:rPr>
              <a:t>Demonstrate familiarity with the infrastructure used to produce modern scalable systems</a:t>
            </a:r>
          </a:p>
          <a:p>
            <a:r>
              <a:rPr lang="en-IE" b="1" dirty="0">
                <a:solidFill>
                  <a:schemeClr val="accent3">
                    <a:lumMod val="75000"/>
                  </a:schemeClr>
                </a:solidFill>
              </a:rPr>
              <a:t>Configure and use a variety of DevOps environments</a:t>
            </a:r>
          </a:p>
          <a:p>
            <a:r>
              <a:rPr lang="en-IE" b="1" dirty="0">
                <a:solidFill>
                  <a:schemeClr val="accent3">
                    <a:lumMod val="75000"/>
                  </a:schemeClr>
                </a:solidFill>
              </a:rPr>
              <a:t>Use a Unit testing framework</a:t>
            </a:r>
          </a:p>
          <a:p>
            <a:r>
              <a:rPr lang="en-IE" b="1" dirty="0">
                <a:solidFill>
                  <a:schemeClr val="accent3">
                    <a:lumMod val="75000"/>
                  </a:schemeClr>
                </a:solidFill>
              </a:rPr>
              <a:t>Use automatic build tools</a:t>
            </a:r>
          </a:p>
          <a:p>
            <a:r>
              <a:rPr lang="en-IE" b="1" dirty="0">
                <a:solidFill>
                  <a:schemeClr val="accent3">
                    <a:lumMod val="75000"/>
                  </a:schemeClr>
                </a:solidFill>
              </a:rPr>
              <a:t>Configure and Use Continuous Integration Tools</a:t>
            </a:r>
          </a:p>
          <a:p>
            <a:r>
              <a:rPr lang="en-IE" dirty="0"/>
              <a:t>Create visualisations of real-time use of applications.</a:t>
            </a:r>
          </a:p>
        </p:txBody>
      </p:sp>
    </p:spTree>
    <p:extLst>
      <p:ext uri="{BB962C8B-B14F-4D97-AF65-F5344CB8AC3E}">
        <p14:creationId xmlns:p14="http://schemas.microsoft.com/office/powerpoint/2010/main" val="407081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2CC8-4F8A-4CE9-9192-7607C87B01A3}"/>
              </a:ext>
            </a:extLst>
          </p:cNvPr>
          <p:cNvSpPr>
            <a:spLocks noGrp="1"/>
          </p:cNvSpPr>
          <p:nvPr>
            <p:ph type="title"/>
          </p:nvPr>
        </p:nvSpPr>
        <p:spPr/>
        <p:txBody>
          <a:bodyPr/>
          <a:lstStyle/>
          <a:p>
            <a:r>
              <a:rPr lang="en-IE" dirty="0"/>
              <a:t>What we have looked at so far</a:t>
            </a:r>
          </a:p>
        </p:txBody>
      </p:sp>
      <p:sp>
        <p:nvSpPr>
          <p:cNvPr id="3" name="Content Placeholder 2">
            <a:extLst>
              <a:ext uri="{FF2B5EF4-FFF2-40B4-BE49-F238E27FC236}">
                <a16:creationId xmlns:a16="http://schemas.microsoft.com/office/drawing/2014/main" id="{E5200AE9-1077-46CD-8449-309BA2DA9CC5}"/>
              </a:ext>
            </a:extLst>
          </p:cNvPr>
          <p:cNvSpPr>
            <a:spLocks noGrp="1"/>
          </p:cNvSpPr>
          <p:nvPr>
            <p:ph idx="1"/>
          </p:nvPr>
        </p:nvSpPr>
        <p:spPr/>
        <p:txBody>
          <a:bodyPr/>
          <a:lstStyle/>
          <a:p>
            <a:r>
              <a:rPr lang="en-IE" dirty="0"/>
              <a:t>Maven</a:t>
            </a:r>
          </a:p>
          <a:p>
            <a:pPr lvl="1"/>
            <a:r>
              <a:rPr lang="en-IE" dirty="0"/>
              <a:t>Dependency and build management</a:t>
            </a:r>
          </a:p>
          <a:p>
            <a:pPr lvl="1"/>
            <a:endParaRPr lang="en-IE" dirty="0"/>
          </a:p>
          <a:p>
            <a:r>
              <a:rPr lang="en-IE" dirty="0"/>
              <a:t>Junit</a:t>
            </a:r>
          </a:p>
          <a:p>
            <a:pPr lvl="1"/>
            <a:r>
              <a:rPr lang="en-IE" dirty="0"/>
              <a:t>Automated Unit testing</a:t>
            </a:r>
          </a:p>
        </p:txBody>
      </p:sp>
    </p:spTree>
    <p:extLst>
      <p:ext uri="{BB962C8B-B14F-4D97-AF65-F5344CB8AC3E}">
        <p14:creationId xmlns:p14="http://schemas.microsoft.com/office/powerpoint/2010/main" val="129456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0F6-1966-4ACE-966B-FB31E2656702}"/>
              </a:ext>
            </a:extLst>
          </p:cNvPr>
          <p:cNvSpPr>
            <a:spLocks noGrp="1"/>
          </p:cNvSpPr>
          <p:nvPr>
            <p:ph type="title"/>
          </p:nvPr>
        </p:nvSpPr>
        <p:spPr/>
        <p:txBody>
          <a:bodyPr/>
          <a:lstStyle/>
          <a:p>
            <a:r>
              <a:rPr lang="en-IE" dirty="0"/>
              <a:t>What we are looking at next</a:t>
            </a:r>
          </a:p>
        </p:txBody>
      </p:sp>
      <p:sp>
        <p:nvSpPr>
          <p:cNvPr id="3" name="Content Placeholder 2">
            <a:extLst>
              <a:ext uri="{FF2B5EF4-FFF2-40B4-BE49-F238E27FC236}">
                <a16:creationId xmlns:a16="http://schemas.microsoft.com/office/drawing/2014/main" id="{178E074C-FD05-4EB7-A0BF-F44593DF9042}"/>
              </a:ext>
            </a:extLst>
          </p:cNvPr>
          <p:cNvSpPr>
            <a:spLocks noGrp="1"/>
          </p:cNvSpPr>
          <p:nvPr>
            <p:ph idx="1"/>
          </p:nvPr>
        </p:nvSpPr>
        <p:spPr/>
        <p:txBody>
          <a:bodyPr/>
          <a:lstStyle/>
          <a:p>
            <a:r>
              <a:rPr lang="en-IE" dirty="0"/>
              <a:t>Git (specifically </a:t>
            </a:r>
            <a:r>
              <a:rPr lang="en-IE" dirty="0" err="1"/>
              <a:t>Github</a:t>
            </a:r>
            <a:r>
              <a:rPr lang="en-IE" dirty="0"/>
              <a:t>)</a:t>
            </a:r>
          </a:p>
          <a:p>
            <a:pPr lvl="1"/>
            <a:r>
              <a:rPr lang="en-IE" dirty="0"/>
              <a:t>Source code / version management</a:t>
            </a:r>
          </a:p>
          <a:p>
            <a:pPr lvl="1"/>
            <a:endParaRPr lang="en-IE" dirty="0"/>
          </a:p>
          <a:p>
            <a:r>
              <a:rPr lang="en-IE" dirty="0"/>
              <a:t>Jenkins</a:t>
            </a:r>
          </a:p>
          <a:p>
            <a:pPr lvl="1"/>
            <a:r>
              <a:rPr lang="en-IE" dirty="0"/>
              <a:t>Continuous Integration</a:t>
            </a:r>
          </a:p>
          <a:p>
            <a:pPr lvl="1"/>
            <a:endParaRPr lang="en-IE" dirty="0"/>
          </a:p>
          <a:p>
            <a:r>
              <a:rPr lang="en-IE" dirty="0"/>
              <a:t>Continuous Delivery</a:t>
            </a:r>
          </a:p>
          <a:p>
            <a:endParaRPr lang="en-IE" dirty="0"/>
          </a:p>
        </p:txBody>
      </p:sp>
    </p:spTree>
    <p:extLst>
      <p:ext uri="{BB962C8B-B14F-4D97-AF65-F5344CB8AC3E}">
        <p14:creationId xmlns:p14="http://schemas.microsoft.com/office/powerpoint/2010/main" val="399115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6E0B-A2B3-48D6-8175-172CBBAB1935}"/>
              </a:ext>
            </a:extLst>
          </p:cNvPr>
          <p:cNvSpPr>
            <a:spLocks noGrp="1"/>
          </p:cNvSpPr>
          <p:nvPr>
            <p:ph type="title"/>
          </p:nvPr>
        </p:nvSpPr>
        <p:spPr/>
        <p:txBody>
          <a:bodyPr/>
          <a:lstStyle/>
          <a:p>
            <a:r>
              <a:rPr lang="en-IE" dirty="0"/>
              <a:t>What are all these tools for?</a:t>
            </a:r>
          </a:p>
        </p:txBody>
      </p:sp>
      <p:sp>
        <p:nvSpPr>
          <p:cNvPr id="3" name="Content Placeholder 2">
            <a:extLst>
              <a:ext uri="{FF2B5EF4-FFF2-40B4-BE49-F238E27FC236}">
                <a16:creationId xmlns:a16="http://schemas.microsoft.com/office/drawing/2014/main" id="{AEF9AF7D-34E8-4430-B66B-0A8014BF3CB1}"/>
              </a:ext>
            </a:extLst>
          </p:cNvPr>
          <p:cNvSpPr>
            <a:spLocks noGrp="1"/>
          </p:cNvSpPr>
          <p:nvPr>
            <p:ph idx="1"/>
          </p:nvPr>
        </p:nvSpPr>
        <p:spPr/>
        <p:txBody>
          <a:bodyPr>
            <a:normAutofit fontScale="92500" lnSpcReduction="10000"/>
          </a:bodyPr>
          <a:lstStyle/>
          <a:p>
            <a:r>
              <a:rPr lang="en-IE" dirty="0"/>
              <a:t>We are logging to build a </a:t>
            </a:r>
            <a:r>
              <a:rPr lang="en-IE" b="1" u="sng" dirty="0">
                <a:solidFill>
                  <a:schemeClr val="accent3">
                    <a:lumMod val="75000"/>
                  </a:schemeClr>
                </a:solidFill>
              </a:rPr>
              <a:t>single unified code delivery pipe line</a:t>
            </a:r>
          </a:p>
          <a:p>
            <a:pPr lvl="1"/>
            <a:r>
              <a:rPr lang="en-IE" dirty="0"/>
              <a:t>Code authoring</a:t>
            </a:r>
          </a:p>
          <a:p>
            <a:pPr lvl="1"/>
            <a:r>
              <a:rPr lang="en-IE" dirty="0"/>
              <a:t>Source code management</a:t>
            </a:r>
          </a:p>
          <a:p>
            <a:pPr lvl="1"/>
            <a:r>
              <a:rPr lang="en-IE" dirty="0"/>
              <a:t>Automated test</a:t>
            </a:r>
          </a:p>
          <a:p>
            <a:pPr lvl="1"/>
            <a:r>
              <a:rPr lang="en-IE" dirty="0"/>
              <a:t>Regression</a:t>
            </a:r>
          </a:p>
          <a:p>
            <a:pPr lvl="1"/>
            <a:r>
              <a:rPr lang="en-IE" dirty="0"/>
              <a:t>Continuous integration</a:t>
            </a:r>
          </a:p>
          <a:p>
            <a:pPr lvl="1"/>
            <a:r>
              <a:rPr lang="en-IE" dirty="0"/>
              <a:t>Continuous delivery</a:t>
            </a:r>
          </a:p>
          <a:p>
            <a:pPr lvl="1"/>
            <a:r>
              <a:rPr lang="en-IE" dirty="0"/>
              <a:t>Monitoring</a:t>
            </a:r>
          </a:p>
          <a:p>
            <a:pPr lvl="1"/>
            <a:endParaRPr lang="en-IE" dirty="0"/>
          </a:p>
          <a:p>
            <a:r>
              <a:rPr lang="en-IE" dirty="0"/>
              <a:t>This is the technology that makes DevOps possible</a:t>
            </a:r>
          </a:p>
          <a:p>
            <a:endParaRPr lang="en-IE" dirty="0"/>
          </a:p>
        </p:txBody>
      </p:sp>
    </p:spTree>
    <p:extLst>
      <p:ext uri="{BB962C8B-B14F-4D97-AF65-F5344CB8AC3E}">
        <p14:creationId xmlns:p14="http://schemas.microsoft.com/office/powerpoint/2010/main" val="88426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02A3-6BD4-482B-AEE1-A370F68CBF77}"/>
              </a:ext>
            </a:extLst>
          </p:cNvPr>
          <p:cNvSpPr>
            <a:spLocks noGrp="1"/>
          </p:cNvSpPr>
          <p:nvPr>
            <p:ph type="title"/>
          </p:nvPr>
        </p:nvSpPr>
        <p:spPr/>
        <p:txBody>
          <a:bodyPr/>
          <a:lstStyle/>
          <a:p>
            <a:r>
              <a:rPr lang="en-IE" dirty="0"/>
              <a:t>And then?</a:t>
            </a:r>
          </a:p>
        </p:txBody>
      </p:sp>
      <p:sp>
        <p:nvSpPr>
          <p:cNvPr id="3" name="Content Placeholder 2">
            <a:extLst>
              <a:ext uri="{FF2B5EF4-FFF2-40B4-BE49-F238E27FC236}">
                <a16:creationId xmlns:a16="http://schemas.microsoft.com/office/drawing/2014/main" id="{05F9928D-0882-497C-88F4-CCDC15CF2C70}"/>
              </a:ext>
            </a:extLst>
          </p:cNvPr>
          <p:cNvSpPr>
            <a:spLocks noGrp="1"/>
          </p:cNvSpPr>
          <p:nvPr>
            <p:ph idx="1"/>
          </p:nvPr>
        </p:nvSpPr>
        <p:spPr/>
        <p:txBody>
          <a:bodyPr/>
          <a:lstStyle/>
          <a:p>
            <a:r>
              <a:rPr lang="en-IE" dirty="0"/>
              <a:t>We combine all these tools to build our own DevOps pipeline</a:t>
            </a:r>
          </a:p>
          <a:p>
            <a:pPr lvl="1"/>
            <a:r>
              <a:rPr lang="en-IE" dirty="0"/>
              <a:t>Probably using MS Azure</a:t>
            </a:r>
          </a:p>
          <a:p>
            <a:pPr lvl="1"/>
            <a:r>
              <a:rPr lang="en-IE" dirty="0"/>
              <a:t>This is half of your CA work</a:t>
            </a:r>
          </a:p>
          <a:p>
            <a:pPr lvl="1"/>
            <a:r>
              <a:rPr lang="en-IE" dirty="0"/>
              <a:t>More next week</a:t>
            </a:r>
          </a:p>
        </p:txBody>
      </p:sp>
    </p:spTree>
    <p:extLst>
      <p:ext uri="{BB962C8B-B14F-4D97-AF65-F5344CB8AC3E}">
        <p14:creationId xmlns:p14="http://schemas.microsoft.com/office/powerpoint/2010/main" val="332669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6CBA-14C5-4C38-90E4-4C752E630E3E}"/>
              </a:ext>
            </a:extLst>
          </p:cNvPr>
          <p:cNvSpPr>
            <a:spLocks noGrp="1"/>
          </p:cNvSpPr>
          <p:nvPr>
            <p:ph type="title"/>
          </p:nvPr>
        </p:nvSpPr>
        <p:spPr/>
        <p:txBody>
          <a:bodyPr/>
          <a:lstStyle/>
          <a:p>
            <a:r>
              <a:rPr lang="en-IE" dirty="0"/>
              <a:t>And then?</a:t>
            </a:r>
          </a:p>
        </p:txBody>
      </p:sp>
      <p:sp>
        <p:nvSpPr>
          <p:cNvPr id="3" name="Content Placeholder 2">
            <a:extLst>
              <a:ext uri="{FF2B5EF4-FFF2-40B4-BE49-F238E27FC236}">
                <a16:creationId xmlns:a16="http://schemas.microsoft.com/office/drawing/2014/main" id="{8D49831A-3E3F-456E-9C59-74CD4E49CF8C}"/>
              </a:ext>
            </a:extLst>
          </p:cNvPr>
          <p:cNvSpPr>
            <a:spLocks noGrp="1"/>
          </p:cNvSpPr>
          <p:nvPr>
            <p:ph idx="1"/>
          </p:nvPr>
        </p:nvSpPr>
        <p:spPr/>
        <p:txBody>
          <a:bodyPr/>
          <a:lstStyle/>
          <a:p>
            <a:r>
              <a:rPr lang="en-IE" dirty="0"/>
              <a:t>Then ….</a:t>
            </a:r>
          </a:p>
          <a:p>
            <a:pPr lvl="1"/>
            <a:r>
              <a:rPr lang="en-IE" dirty="0"/>
              <a:t>We move a little away from the technical …</a:t>
            </a:r>
          </a:p>
          <a:p>
            <a:pPr lvl="1"/>
            <a:r>
              <a:rPr lang="en-IE" dirty="0"/>
              <a:t>… to the strategic</a:t>
            </a:r>
          </a:p>
          <a:p>
            <a:pPr lvl="1"/>
            <a:r>
              <a:rPr lang="en-IE" dirty="0"/>
              <a:t>And we start to discuss:</a:t>
            </a:r>
          </a:p>
          <a:p>
            <a:pPr lvl="2"/>
            <a:r>
              <a:rPr lang="en-IE" dirty="0"/>
              <a:t>Why we want DevOps</a:t>
            </a:r>
          </a:p>
          <a:p>
            <a:pPr lvl="2"/>
            <a:r>
              <a:rPr lang="en-IE" dirty="0"/>
              <a:t>What it means for organisations</a:t>
            </a:r>
          </a:p>
          <a:p>
            <a:pPr lvl="2"/>
            <a:r>
              <a:rPr lang="en-IE" dirty="0"/>
              <a:t>How an organisation would design a DevOps strategy</a:t>
            </a:r>
          </a:p>
          <a:p>
            <a:pPr lvl="1"/>
            <a:r>
              <a:rPr lang="en-IE" dirty="0"/>
              <a:t>This is the other half of your CA work.</a:t>
            </a:r>
          </a:p>
        </p:txBody>
      </p:sp>
    </p:spTree>
    <p:extLst>
      <p:ext uri="{BB962C8B-B14F-4D97-AF65-F5344CB8AC3E}">
        <p14:creationId xmlns:p14="http://schemas.microsoft.com/office/powerpoint/2010/main" val="167641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36D2-AD2C-46A9-B4F4-A672FEBF748F}"/>
              </a:ext>
            </a:extLst>
          </p:cNvPr>
          <p:cNvSpPr>
            <a:spLocks noGrp="1"/>
          </p:cNvSpPr>
          <p:nvPr>
            <p:ph type="title"/>
          </p:nvPr>
        </p:nvSpPr>
        <p:spPr/>
        <p:txBody>
          <a:bodyPr/>
          <a:lstStyle/>
          <a:p>
            <a:r>
              <a:rPr lang="en-IE" dirty="0"/>
              <a:t>Lecture content</a:t>
            </a:r>
          </a:p>
        </p:txBody>
      </p:sp>
      <p:sp>
        <p:nvSpPr>
          <p:cNvPr id="3" name="Content Placeholder 2">
            <a:extLst>
              <a:ext uri="{FF2B5EF4-FFF2-40B4-BE49-F238E27FC236}">
                <a16:creationId xmlns:a16="http://schemas.microsoft.com/office/drawing/2014/main" id="{CE7C0EFA-3D16-4C6F-B9AA-C96E984A7C37}"/>
              </a:ext>
            </a:extLst>
          </p:cNvPr>
          <p:cNvSpPr>
            <a:spLocks noGrp="1"/>
          </p:cNvSpPr>
          <p:nvPr>
            <p:ph idx="1"/>
          </p:nvPr>
        </p:nvSpPr>
        <p:spPr/>
        <p:txBody>
          <a:bodyPr/>
          <a:lstStyle/>
          <a:p>
            <a:r>
              <a:rPr lang="en-IE" dirty="0"/>
              <a:t>We stick with the technical for the next few weeks</a:t>
            </a:r>
          </a:p>
          <a:p>
            <a:endParaRPr lang="en-IE" dirty="0"/>
          </a:p>
          <a:p>
            <a:r>
              <a:rPr lang="en-IE" dirty="0"/>
              <a:t>We look to start a discussion on strategy before Christmas</a:t>
            </a:r>
          </a:p>
          <a:p>
            <a:endParaRPr lang="en-IE" dirty="0"/>
          </a:p>
          <a:p>
            <a:r>
              <a:rPr lang="en-IE" dirty="0"/>
              <a:t>January’s lectures will focus on organisational case </a:t>
            </a:r>
            <a:r>
              <a:rPr lang="en-IE" dirty="0" err="1"/>
              <a:t>studues</a:t>
            </a:r>
            <a:endParaRPr lang="en-IE" dirty="0"/>
          </a:p>
        </p:txBody>
      </p:sp>
    </p:spTree>
    <p:extLst>
      <p:ext uri="{BB962C8B-B14F-4D97-AF65-F5344CB8AC3E}">
        <p14:creationId xmlns:p14="http://schemas.microsoft.com/office/powerpoint/2010/main" val="3821019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7ACFEC197F5343A63F26F72B2BAB67" ma:contentTypeVersion="13" ma:contentTypeDescription="Create a new document." ma:contentTypeScope="" ma:versionID="282ad2b9e5dedce79474dd7ff9715e49">
  <xsd:schema xmlns:xsd="http://www.w3.org/2001/XMLSchema" xmlns:xs="http://www.w3.org/2001/XMLSchema" xmlns:p="http://schemas.microsoft.com/office/2006/metadata/properties" xmlns:ns1="http://schemas.microsoft.com/sharepoint/v3" xmlns:ns3="bbcb7b64-6de8-4ed1-81fe-5e09c6fb67ad" xmlns:ns4="c0e1ee63-e7db-4ec9-8fd3-22d771cf9ac5" targetNamespace="http://schemas.microsoft.com/office/2006/metadata/properties" ma:root="true" ma:fieldsID="0db6714707ae58046ff8b37341571b1f" ns1:_="" ns3:_="" ns4:_="">
    <xsd:import namespace="http://schemas.microsoft.com/sharepoint/v3"/>
    <xsd:import namespace="bbcb7b64-6de8-4ed1-81fe-5e09c6fb67ad"/>
    <xsd:import namespace="c0e1ee63-e7db-4ec9-8fd3-22d771cf9ac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cb7b64-6de8-4ed1-81fe-5e09c6fb67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e1ee63-e7db-4ec9-8fd3-22d771cf9a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34D1C35-3BD3-4EFB-BC4B-023CB2CF0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bcb7b64-6de8-4ed1-81fe-5e09c6fb67ad"/>
    <ds:schemaRef ds:uri="c0e1ee63-e7db-4ec9-8fd3-22d771cf9a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324FBF-3E23-4000-A069-0BC4980B3269}">
  <ds:schemaRefs>
    <ds:schemaRef ds:uri="http://schemas.microsoft.com/sharepoint/v3/contenttype/forms"/>
  </ds:schemaRefs>
</ds:datastoreItem>
</file>

<file path=customXml/itemProps3.xml><?xml version="1.0" encoding="utf-8"?>
<ds:datastoreItem xmlns:ds="http://schemas.openxmlformats.org/officeDocument/2006/customXml" ds:itemID="{EBB78F68-6D16-467E-BD19-B16FEC44751E}">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Ion Boardroom</Template>
  <TotalTime>12</TotalTime>
  <Words>481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IS3313: Where’s it all going?</vt:lpstr>
      <vt:lpstr>Introduction</vt:lpstr>
      <vt:lpstr>Learning Objectives</vt:lpstr>
      <vt:lpstr>What we have looked at so far</vt:lpstr>
      <vt:lpstr>What we are looking at next</vt:lpstr>
      <vt:lpstr>What are all these tools for?</vt:lpstr>
      <vt:lpstr>And then?</vt:lpstr>
      <vt:lpstr>And then?</vt:lpstr>
      <vt:lpstr>Lecture content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IS3313: Where’s it all going?</dc:title>
  <dc:creator>Simon Woodworth</dc:creator>
  <cp:lastModifiedBy>Simon Woodworth</cp:lastModifiedBy>
  <cp:revision>2</cp:revision>
  <dcterms:created xsi:type="dcterms:W3CDTF">2019-10-11T11:30:31Z</dcterms:created>
  <dcterms:modified xsi:type="dcterms:W3CDTF">2019-10-11T11:42:36Z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0x010100A47ACFEC197F5343A63F26F72B2BAB67</vt:lpwstr>
  </property>
</Properties>
</file>