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4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6633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32BA-FE12-4FD5-AB8A-95F77F9D40D3}" type="datetimeFigureOut">
              <a:rPr lang="en-IE" smtClean="0"/>
              <a:t>23/11/2017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81E0-3507-46E7-A38A-EF8D907A37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6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4235AAA-04C2-4AB2-9BD8-6438918EF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13EF7F83-B718-48F9-A9C8-931F9BB62C27}" type="slidenum">
              <a:rPr lang="tr-TR" altLang="en-US" sz="1300">
                <a:latin typeface="Arial" panose="020B0604020202020204" pitchFamily="34" charset="0"/>
              </a:rPr>
              <a:pPr eaLnBrk="1" hangingPunct="1"/>
              <a:t>13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050CAA3-B995-4274-83E4-9D5E7A7FDA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327ED8B-E779-4A12-BEAA-C26E8337F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5D38-C519-462C-A125-B0828C5388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7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9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7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75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9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7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79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6FAC-51CF-4A55-8495-27BB5A9E7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92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0FCB-3957-4782-859B-935EDA523A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297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F1D7-0265-4A2E-9B18-06F24D4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BFFED-9DCC-4570-BBED-00139C6E13A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72411-2EF1-4FDB-8AB6-913D4C32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5B71-1E71-41CF-901B-D346BFB9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0B44-5912-45CA-8CBB-601C64A0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B3CA-430C-432D-872B-FA505062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F31A24-E974-4597-AE0B-065716189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7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D90-F388-4119-870E-7CF4ED0BE8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1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4D75-DB0E-46E6-9074-84FB31A0CE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8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D7E0-AD15-4379-A97C-E5233C0DAB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4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FF1-76E8-423A-9FEE-0A8EDFD769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79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FEAF-F79B-4B5F-B560-7E7DD81243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7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E00F-DF31-4C9F-BFC0-BF2A0174A9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4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225-EB05-49E6-BEB3-A9CAEEC8A6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42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1BB1-4410-4CE6-AE66-16A56DBE71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673D-734D-4003-8A3D-6F198E4195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F66E60-564D-4751-A8BB-0B1EED6B6D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 anchor="ctr"/>
          <a:lstStyle/>
          <a:p>
            <a:r>
              <a:rPr lang="en-US" altLang="en-US" sz="4000" b="1" dirty="0">
                <a:solidFill>
                  <a:schemeClr val="accent2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DB281-874D-471A-B459-AADB4C3B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674C2D0-B621-47E4-A7C7-0F985F0D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Optimization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8E7A424-A3D7-42BA-B374-24C900E21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Combinatorial optimization</a:t>
            </a:r>
          </a:p>
          <a:p>
            <a:pPr lvl="1"/>
            <a:r>
              <a:rPr lang="en-US" altLang="en-US"/>
              <a:t>E.g.: Greedy search</a:t>
            </a:r>
          </a:p>
          <a:p>
            <a:r>
              <a:rPr lang="en-US" altLang="en-US"/>
              <a:t>Convex optimization</a:t>
            </a:r>
          </a:p>
          <a:p>
            <a:pPr lvl="1"/>
            <a:r>
              <a:rPr lang="en-US" altLang="en-US"/>
              <a:t>E.g.: Gradient descent</a:t>
            </a:r>
          </a:p>
          <a:p>
            <a:r>
              <a:rPr lang="en-US" altLang="en-US"/>
              <a:t>Constrained optimization</a:t>
            </a:r>
          </a:p>
          <a:p>
            <a:pPr lvl="1"/>
            <a:r>
              <a:rPr lang="en-US" altLang="en-US"/>
              <a:t>E.g.: Linear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40596BC-E1D2-49EC-B6FE-8FCAC1DB6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Types of Learning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FFD88EC-E39A-492A-922C-E728480F7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/>
          <a:lstStyle/>
          <a:p>
            <a:r>
              <a:rPr lang="en-US" altLang="en-US" b="1"/>
              <a:t>Supervised (inductive) learning</a:t>
            </a:r>
          </a:p>
          <a:p>
            <a:pPr lvl="1"/>
            <a:r>
              <a:rPr lang="en-US" altLang="en-US"/>
              <a:t>Training data includes desired outputs</a:t>
            </a:r>
          </a:p>
          <a:p>
            <a:r>
              <a:rPr lang="en-US" altLang="en-US" b="1"/>
              <a:t>Unsupervised learning</a:t>
            </a:r>
          </a:p>
          <a:p>
            <a:pPr lvl="1"/>
            <a:r>
              <a:rPr lang="en-US" altLang="en-US"/>
              <a:t>Training data does not include desired outputs</a:t>
            </a:r>
          </a:p>
          <a:p>
            <a:r>
              <a:rPr lang="en-US" altLang="en-US" b="1"/>
              <a:t>Semi-supervised learning</a:t>
            </a:r>
          </a:p>
          <a:p>
            <a:pPr lvl="1"/>
            <a:r>
              <a:rPr lang="en-US" altLang="en-US"/>
              <a:t>Training data includes a few desired outputs</a:t>
            </a:r>
          </a:p>
          <a:p>
            <a:r>
              <a:rPr lang="en-US" altLang="en-US" b="1"/>
              <a:t>Reinforcement learning</a:t>
            </a:r>
          </a:p>
          <a:p>
            <a:pPr lvl="1"/>
            <a:r>
              <a:rPr lang="en-US" altLang="en-US"/>
              <a:t>Rewards from sequence of 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A3A9935-79B9-4177-8D37-6780D445D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accent2"/>
                </a:solidFill>
              </a:rPr>
              <a:t>Why “Learn”?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035F75C-66C3-4CBB-AA78-4B5791AE4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en-US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Human expertise does not exist 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Solution needs to be adapted to particular cases (user biometrics)</a:t>
            </a:r>
          </a:p>
        </p:txBody>
      </p:sp>
    </p:spTree>
    <p:extLst>
      <p:ext uri="{BB962C8B-B14F-4D97-AF65-F5344CB8AC3E}">
        <p14:creationId xmlns:p14="http://schemas.microsoft.com/office/powerpoint/2010/main" val="47733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>
            <a:extLst>
              <a:ext uri="{FF2B5EF4-FFF2-40B4-BE49-F238E27FC236}">
                <a16:creationId xmlns:a16="http://schemas.microsoft.com/office/drawing/2014/main" id="{6C958B1C-7B7B-4E8F-ADBE-FD3EA8AC8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accent2"/>
                </a:solidFill>
              </a:rPr>
              <a:t>What We Talk About When We  Talk About“Learning”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DBAE0677-D5C4-4E2A-BF3E-ED1024BE1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Learning general models from a data of particular examples </a:t>
            </a:r>
          </a:p>
          <a:p>
            <a:pPr eaLnBrk="1" hangingPunct="1"/>
            <a:r>
              <a:rPr lang="tr-TR" altLang="en-US" dirty="0"/>
              <a:t>Data is cheap and abundant (data warehouses, data marts); knowledge is expensive and scarce. </a:t>
            </a:r>
          </a:p>
          <a:p>
            <a:pPr eaLnBrk="1" hangingPunct="1"/>
            <a:r>
              <a:rPr lang="tr-TR" altLang="en-US" dirty="0"/>
              <a:t>Example in retail: Customer transactions to consumer behavior: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tr-TR" altLang="en-US" i="1" dirty="0"/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altLang="en-US" dirty="0"/>
              <a:t>Build a model that is </a:t>
            </a:r>
            <a:r>
              <a:rPr lang="tr-TR" altLang="en-US" b="1" i="1" dirty="0">
                <a:solidFill>
                  <a:schemeClr val="accent2"/>
                </a:solidFill>
              </a:rPr>
              <a:t>a good and useful approximation</a:t>
            </a:r>
            <a:r>
              <a:rPr lang="tr-TR" altLang="en-US" dirty="0"/>
              <a:t> to the data.</a:t>
            </a:r>
            <a:r>
              <a:rPr lang="tr-TR" altLang="en-US" i="1" dirty="0"/>
              <a:t> </a:t>
            </a:r>
            <a:r>
              <a:rPr lang="tr-T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06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D16F682D-4284-4BE1-AA41-672878EBB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57313"/>
          </a:xfrm>
        </p:spPr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accent2"/>
                </a:solidFill>
              </a:rPr>
              <a:t>Data Mining</a:t>
            </a:r>
            <a:r>
              <a:rPr lang="en-US" altLang="en-US" b="1" dirty="0">
                <a:solidFill>
                  <a:schemeClr val="accent2"/>
                </a:solidFill>
              </a:rPr>
              <a:t>/KDD</a:t>
            </a:r>
            <a:endParaRPr lang="tr-TR" altLang="en-US" b="1" dirty="0">
              <a:solidFill>
                <a:schemeClr val="accent2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A62311-AC79-4018-B1DA-4AC1A635A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28938"/>
            <a:ext cx="8229600" cy="29384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en-US" dirty="0"/>
              <a:t>Retail: Market basket analysis, Customer relationship management (CRM)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Finance: Credit scoring, fraud detection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Manufacturing: Optimization, troubleshooting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Medicine: Medical diagnosis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Telecommunications: Quality of service optimization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Bioinformatics: Motifs, alignment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Web mining: Search engines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...</a:t>
            </a:r>
          </a:p>
        </p:txBody>
      </p:sp>
      <p:sp>
        <p:nvSpPr>
          <p:cNvPr id="9221" name="TextBox 5">
            <a:extLst>
              <a:ext uri="{FF2B5EF4-FFF2-40B4-BE49-F238E27FC236}">
                <a16:creationId xmlns:a16="http://schemas.microsoft.com/office/drawing/2014/main" id="{5AE94387-CCEA-4A18-8F0F-43A2019D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6962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400" u="sng"/>
              <a:t>Definition</a:t>
            </a:r>
            <a:r>
              <a:rPr lang="en-US" altLang="en-US" sz="2400"/>
              <a:t> := </a:t>
            </a:r>
            <a:r>
              <a:rPr lang="en-US" altLang="en-US" sz="2400" i="1"/>
              <a:t>“KDD is the non-trivial process of </a:t>
            </a:r>
          </a:p>
          <a:p>
            <a:pPr eaLnBrk="1" hangingPunct="1"/>
            <a:r>
              <a:rPr lang="en-US" altLang="en-US" sz="2400" i="1"/>
              <a:t>identifying valid, novel, potentially useful, and </a:t>
            </a:r>
          </a:p>
          <a:p>
            <a:pPr eaLnBrk="1" hangingPunct="1"/>
            <a:r>
              <a:rPr lang="en-US" altLang="en-US" sz="2400" i="1"/>
              <a:t>ultimately understandable patterns in data” </a:t>
            </a:r>
            <a:r>
              <a:rPr lang="en-US" altLang="en-US" sz="2400"/>
              <a:t>(Fayyad</a:t>
            </a:r>
            <a:r>
              <a:rPr lang="en-US" altLang="en-US"/>
              <a:t>)</a:t>
            </a:r>
          </a:p>
        </p:txBody>
      </p:sp>
      <p:sp>
        <p:nvSpPr>
          <p:cNvPr id="9222" name="TextBox 6">
            <a:extLst>
              <a:ext uri="{FF2B5EF4-FFF2-40B4-BE49-F238E27FC236}">
                <a16:creationId xmlns:a16="http://schemas.microsoft.com/office/drawing/2014/main" id="{AF1874AC-A4BB-4CCC-9332-B3114851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428875"/>
            <a:ext cx="2246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FF6600"/>
                </a:solidFill>
              </a:rPr>
              <a:t>Applications: </a:t>
            </a:r>
          </a:p>
        </p:txBody>
      </p:sp>
    </p:spTree>
    <p:extLst>
      <p:ext uri="{BB962C8B-B14F-4D97-AF65-F5344CB8AC3E}">
        <p14:creationId xmlns:p14="http://schemas.microsoft.com/office/powerpoint/2010/main" val="325042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DD662199-D6E8-4E55-A56E-8E48A4291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accent2"/>
                </a:solidFill>
              </a:rPr>
              <a:t>What is Machine Learning?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3D57621-BE74-40DC-87E2-47ADBDE79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4581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Machine Learning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Study of algorithms that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 their performance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at some task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with experience</a:t>
            </a:r>
          </a:p>
          <a:p>
            <a:pPr eaLnBrk="1" hangingPunct="1">
              <a:defRPr/>
            </a:pPr>
            <a:r>
              <a:rPr lang="tr-TR" dirty="0"/>
              <a:t>Optimize a performance criterion using example data or past experience.</a:t>
            </a:r>
          </a:p>
          <a:p>
            <a:pPr eaLnBrk="1" hangingPunct="1">
              <a:defRPr/>
            </a:pPr>
            <a:r>
              <a:rPr lang="tr-TR" dirty="0"/>
              <a:t>Role of Statistics: Inference from a sample</a:t>
            </a:r>
          </a:p>
          <a:p>
            <a:pPr eaLnBrk="1" hangingPunct="1">
              <a:defRPr/>
            </a:pPr>
            <a:r>
              <a:rPr lang="tr-TR" dirty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/>
              <a:t>Solve the optimization problem</a:t>
            </a:r>
          </a:p>
          <a:p>
            <a:pPr lvl="1" eaLnBrk="1" hangingPunct="1">
              <a:defRPr/>
            </a:pPr>
            <a:r>
              <a:rPr lang="tr-TR" sz="2400" dirty="0"/>
              <a:t>Representing and evaluating the model for inference</a:t>
            </a:r>
          </a:p>
        </p:txBody>
      </p:sp>
    </p:spTree>
    <p:extLst>
      <p:ext uri="{BB962C8B-B14F-4D97-AF65-F5344CB8AC3E}">
        <p14:creationId xmlns:p14="http://schemas.microsoft.com/office/powerpoint/2010/main" val="41988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83B7D80-CBD4-4223-B1C6-7B65EF90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2"/>
                </a:solidFill>
              </a:rPr>
              <a:t>Growth of</a:t>
            </a:r>
            <a:br>
              <a:rPr lang="en-US" altLang="en-US" b="1" dirty="0">
                <a:solidFill>
                  <a:schemeClr val="accent2"/>
                </a:solidFill>
              </a:rPr>
            </a:br>
            <a:r>
              <a:rPr lang="en-US" altLang="en-US" b="1" dirty="0">
                <a:solidFill>
                  <a:schemeClr val="accent2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519C-391D-457D-9CC7-0806A1BF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113"/>
            <a:ext cx="9144000" cy="45100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000" dirty="0"/>
              <a:t>Machine learning is preferred approach to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Speech recognition, Natural language processing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Computer vision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Medical outcomes analysis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Robot control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Computational biology</a:t>
            </a:r>
          </a:p>
          <a:p>
            <a:pPr eaLnBrk="1" hangingPunct="1">
              <a:defRPr/>
            </a:pPr>
            <a:r>
              <a:rPr lang="en-US" sz="2000" dirty="0"/>
              <a:t>This trend is accelerating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machine learning algorithms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data capture, networking, faster computers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Software too complex to write by hand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New sensors / IO devices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Demand for self-customization to user, environment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It turns out to be difficult to extract knowledge from human </a:t>
            </a:r>
            <a:r>
              <a:rPr lang="en-US" dirty="0" err="1">
                <a:ea typeface="+mn-ea"/>
                <a:cs typeface="+mn-cs"/>
              </a:rPr>
              <a:t>experts</a:t>
            </a:r>
            <a:r>
              <a:rPr lang="en-US" dirty="0" err="1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i="1" dirty="0" err="1">
                <a:ea typeface="+mn-ea"/>
                <a:cs typeface="+mn-cs"/>
                <a:sym typeface="Wingdings" pitchFamily="2" charset="2"/>
              </a:rPr>
              <a:t>failure</a:t>
            </a:r>
            <a:r>
              <a:rPr lang="en-US" i="1" dirty="0">
                <a:ea typeface="+mn-ea"/>
                <a:cs typeface="+mn-cs"/>
                <a:sym typeface="Wingdings" pitchFamily="2" charset="2"/>
              </a:rPr>
              <a:t> of expert systems in the 1980’s.</a:t>
            </a:r>
            <a:endParaRPr lang="en-US" i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15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0A239B74-01EC-4C22-90D7-4EA03F6AD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accent2"/>
                </a:solidFill>
              </a:rPr>
              <a:t>Applications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DBB2F83-DA67-4FD5-AA27-B1CC48977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Association</a:t>
            </a:r>
            <a:r>
              <a:rPr lang="en-US" altLang="en-US"/>
              <a:t> Analysis</a:t>
            </a:r>
            <a:endParaRPr lang="tr-TR" altLang="en-US"/>
          </a:p>
          <a:p>
            <a:pPr eaLnBrk="1" hangingPunct="1"/>
            <a:r>
              <a:rPr lang="tr-TR" altLang="en-US"/>
              <a:t>Supervised Learning</a:t>
            </a:r>
          </a:p>
          <a:p>
            <a:pPr lvl="1" eaLnBrk="1" hangingPunct="1"/>
            <a:r>
              <a:rPr lang="tr-TR" altLang="en-US"/>
              <a:t>Classification</a:t>
            </a:r>
          </a:p>
          <a:p>
            <a:pPr lvl="1" eaLnBrk="1" hangingPunct="1"/>
            <a:r>
              <a:rPr lang="tr-TR" altLang="en-US"/>
              <a:t>Regression</a:t>
            </a:r>
            <a:r>
              <a:rPr lang="en-US" altLang="en-US"/>
              <a:t>/Prediction </a:t>
            </a:r>
            <a:endParaRPr lang="tr-TR" altLang="en-US"/>
          </a:p>
          <a:p>
            <a:pPr eaLnBrk="1" hangingPunct="1"/>
            <a:r>
              <a:rPr lang="tr-TR" altLang="en-US"/>
              <a:t>Unsupervised Learning</a:t>
            </a:r>
          </a:p>
          <a:p>
            <a:pPr eaLnBrk="1" hangingPunct="1"/>
            <a:r>
              <a:rPr lang="tr-TR" altLang="en-US"/>
              <a:t>Reinforcement Learning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5203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F1C8-5F92-4090-AB23-5F3A02F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2"/>
                </a:solidFill>
              </a:rPr>
              <a:t>MS Azure ML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5366-0B17-4DA8-AE94-3734E1D0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248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8DBA7F8-60A5-4AE6-A7B3-1553F4EEF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 Few Quotes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78E43F5-2251-4919-A234-49106FB5A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“A breakthrough in machine learning would be worth</a:t>
            </a:r>
            <a:br>
              <a:rPr lang="en-US" altLang="en-US" sz="2400"/>
            </a:br>
            <a:r>
              <a:rPr lang="en-US" altLang="en-US" sz="2400"/>
              <a:t>ten Microsofts” </a:t>
            </a:r>
            <a:r>
              <a:rPr lang="en-US" altLang="en-US" sz="2200"/>
              <a:t>(Bill Gates, Chairman, Microsoft)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“Machine learning is the next Internet” </a:t>
            </a:r>
            <a:br>
              <a:rPr lang="en-US" altLang="en-US" sz="2400"/>
            </a:br>
            <a:r>
              <a:rPr lang="en-US" altLang="en-US" sz="2200"/>
              <a:t>(Tony Tether, Director, DARPA)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Machine learning is the hot new thing” </a:t>
            </a:r>
            <a:br>
              <a:rPr lang="en-US" altLang="en-US" sz="2400"/>
            </a:br>
            <a:r>
              <a:rPr lang="en-US" altLang="en-US" sz="2200"/>
              <a:t>(John Hennessy, President, Stanford)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“Web rankings today are mostly a matter of machine learning” </a:t>
            </a:r>
            <a:r>
              <a:rPr lang="en-US" altLang="en-US" sz="2200"/>
              <a:t>(Prabhakar Raghavan, Dir. Research, Yahoo)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“Machine learning is going to result in a real revolution” </a:t>
            </a:r>
            <a:r>
              <a:rPr lang="en-US" altLang="en-US" sz="2200"/>
              <a:t>(Greg Papadopoulos, CTO, Sun)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“Machine learning is today’s discontinuity” </a:t>
            </a:r>
            <a:br>
              <a:rPr lang="en-US" altLang="en-US" sz="2400"/>
            </a:br>
            <a:r>
              <a:rPr lang="en-US" altLang="en-US" sz="2200"/>
              <a:t>(Jerry Yang, CEO, Yahoo)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3985C5-EF80-4DC9-BEA2-40DA73CF0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731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So:</a:t>
            </a:r>
            <a:br>
              <a:rPr lang="en-US" altLang="en-US" b="1" dirty="0">
                <a:solidFill>
                  <a:schemeClr val="accent2"/>
                </a:solidFill>
              </a:rPr>
            </a:br>
            <a:r>
              <a:rPr lang="en-US" altLang="en-US" b="1" dirty="0">
                <a:solidFill>
                  <a:schemeClr val="accent2"/>
                </a:solidFill>
              </a:rPr>
              <a:t>What Is Machine Learning?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6726DEB-0EC3-4648-B4B6-9EA7D38DC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Automating automation</a:t>
            </a:r>
          </a:p>
          <a:p>
            <a:r>
              <a:rPr lang="en-US" altLang="en-US" dirty="0"/>
              <a:t>Getting computers to program themselves</a:t>
            </a:r>
          </a:p>
          <a:p>
            <a:r>
              <a:rPr lang="en-US" altLang="en-US" dirty="0"/>
              <a:t>Writing software is the bottleneck</a:t>
            </a:r>
          </a:p>
          <a:p>
            <a:r>
              <a:rPr lang="en-US" altLang="en-US" dirty="0"/>
              <a:t>Let the data do the work instead!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EB358591-CC52-456E-98B9-C21BE80AB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Traditional Programming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  </a:t>
            </a:r>
          </a:p>
          <a:p>
            <a:pPr>
              <a:buFontTx/>
              <a:buNone/>
            </a:pPr>
            <a:endParaRPr lang="en-US" alt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Machine Learning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25FB760-E7CD-4794-9DFE-2A7D88BC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0A09DF24-307E-4006-98C1-9381BB193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F9D038EF-79CB-499A-BC77-A80EB00D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0CC32055-788C-4B5B-AAAF-01B44D3D5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CF8FC345-9DCE-4352-A14B-54ED867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B91AA16C-A8F3-4018-B1D3-8D7F224A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Program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9752382F-2EB6-43C3-99FB-4A0D85E8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Output</a:t>
            </a:r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E14689F0-C1DE-48F2-8C7D-A49EC1D0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F57029B-042D-48D5-A9D8-79854A9E0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022F5CF-5F26-4120-80D2-5F1598F4E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645533DD-B2D1-4B8D-BC73-42817B56E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649F8AF-4C5E-4192-A251-A4C81E9E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9FE5218-B57D-4706-9CE5-FCE2584B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Output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ACD6FFFD-0AB2-4B63-A6D5-0C16AC08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9D2E15-0BEF-4336-8BF8-C694DBEBF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Magic?</a:t>
            </a:r>
            <a:r>
              <a:rPr lang="en-US" altLang="en-US"/>
              <a:t>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1A14D59-BC08-486D-A7A1-2C61E1E974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No, more like gardening</a:t>
            </a:r>
          </a:p>
          <a:p>
            <a:pPr>
              <a:buFontTx/>
              <a:buNone/>
            </a:pPr>
            <a:endParaRPr lang="en-US" altLang="en-US" sz="2800" b="1"/>
          </a:p>
          <a:p>
            <a:r>
              <a:rPr lang="en-US" altLang="en-US" sz="2800" b="1">
                <a:solidFill>
                  <a:srgbClr val="FFCC00"/>
                </a:solidFill>
              </a:rPr>
              <a:t>Seeds</a:t>
            </a:r>
            <a:r>
              <a:rPr lang="en-US" altLang="en-US" sz="2800"/>
              <a:t> = Algorithms</a:t>
            </a:r>
          </a:p>
          <a:p>
            <a:r>
              <a:rPr lang="en-US" altLang="en-US" sz="2800" b="1">
                <a:solidFill>
                  <a:srgbClr val="996633"/>
                </a:solidFill>
              </a:rPr>
              <a:t>Nutrients</a:t>
            </a:r>
            <a:r>
              <a:rPr lang="en-US" altLang="en-US" sz="2800"/>
              <a:t> = Data</a:t>
            </a:r>
          </a:p>
          <a:p>
            <a:r>
              <a:rPr lang="en-US" altLang="en-US" sz="2800" b="1">
                <a:solidFill>
                  <a:srgbClr val="FF3300"/>
                </a:solidFill>
              </a:rPr>
              <a:t>Gardener</a:t>
            </a:r>
            <a:r>
              <a:rPr lang="en-US" altLang="en-US" sz="2800"/>
              <a:t> = You</a:t>
            </a:r>
          </a:p>
          <a:p>
            <a:r>
              <a:rPr lang="en-US" altLang="en-US" sz="2800" b="1">
                <a:solidFill>
                  <a:srgbClr val="33CC33"/>
                </a:solidFill>
              </a:rPr>
              <a:t>Plants</a:t>
            </a:r>
            <a:r>
              <a:rPr lang="en-US" altLang="en-US" sz="2800"/>
              <a:t> = Programs</a:t>
            </a:r>
          </a:p>
        </p:txBody>
      </p:sp>
      <p:pic>
        <p:nvPicPr>
          <p:cNvPr id="6150" name="Picture 6" descr="natural_organic_gardening">
            <a:extLst>
              <a:ext uri="{FF2B5EF4-FFF2-40B4-BE49-F238E27FC236}">
                <a16:creationId xmlns:a16="http://schemas.microsoft.com/office/drawing/2014/main" id="{4C99ACFD-90B4-4A0D-935B-D7EF099FC2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1575" y="1524000"/>
            <a:ext cx="3351213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B07961-AA32-4E1B-82EF-983D600A2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Sample Applications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E9299DF-764E-4F0F-99FF-3F2CB8C5A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Web search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Computational biology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Finance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E-commerce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Space exploration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Robotics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Information extraction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Social networks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Debugging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[Your favorite area]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FC0979E-739B-4CAF-8DB2-D045FAE22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ML in a Nutshell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7539080-1116-4C66-81C5-E3E45FACE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Tens of thousands of machine learning algorithms</a:t>
            </a:r>
          </a:p>
          <a:p>
            <a:r>
              <a:rPr lang="en-US" altLang="en-US"/>
              <a:t>Hundreds new every year</a:t>
            </a:r>
          </a:p>
          <a:p>
            <a:r>
              <a:rPr lang="en-US" altLang="en-US"/>
              <a:t>Every machine learning algorithm has three components:</a:t>
            </a:r>
          </a:p>
          <a:p>
            <a:pPr lvl="1"/>
            <a:r>
              <a:rPr lang="en-US" altLang="en-US" b="1"/>
              <a:t>Representation</a:t>
            </a:r>
          </a:p>
          <a:p>
            <a:pPr lvl="1"/>
            <a:r>
              <a:rPr lang="en-US" altLang="en-US" b="1"/>
              <a:t>Evaluation</a:t>
            </a:r>
          </a:p>
          <a:p>
            <a:pPr lvl="1"/>
            <a:r>
              <a:rPr lang="en-US" altLang="en-US" b="1"/>
              <a:t>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30BFD9-9F9A-4955-BE0D-1F10F10A6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Representation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8CAE2D8-EC74-420E-89F5-8F9E915A86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Decision trees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Sets of rules / Logic programs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Graphical models (Bayes/Markov nets)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Neural networks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Support vector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Model ensembles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2C58BF3-BA0C-4A69-814B-2BF767297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Evaluation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58B6850-35FB-434A-B378-9D58393C1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Accuracy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Precision and recall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Squared error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Posterior probability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Cost / Utility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Margin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Entropy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K-L divergence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Etc.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585</Words>
  <Application>Microsoft Office PowerPoint</Application>
  <PresentationFormat>On-screen Show (4:3)</PresentationFormat>
  <Paragraphs>152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Ion</vt:lpstr>
      <vt:lpstr>Machine Learning</vt:lpstr>
      <vt:lpstr>A Few Quotes</vt:lpstr>
      <vt:lpstr>So: What Is Machine Learning?</vt:lpstr>
      <vt:lpstr>PowerPoint Presentation</vt:lpstr>
      <vt:lpstr>Magic? </vt:lpstr>
      <vt:lpstr>Sample Applications</vt:lpstr>
      <vt:lpstr>ML in a Nutshell</vt:lpstr>
      <vt:lpstr>Representation</vt:lpstr>
      <vt:lpstr>Evaluation</vt:lpstr>
      <vt:lpstr>Optimization</vt:lpstr>
      <vt:lpstr>Types of Learning</vt:lpstr>
      <vt:lpstr>Why “Learn”?</vt:lpstr>
      <vt:lpstr>What We Talk About When We  Talk About“Learning”</vt:lpstr>
      <vt:lpstr>Data Mining/KDD</vt:lpstr>
      <vt:lpstr>What is Machine Learning?</vt:lpstr>
      <vt:lpstr>Growth of Machine Learning</vt:lpstr>
      <vt:lpstr>Applications</vt:lpstr>
      <vt:lpstr>MS Azure ML Studio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Pedro Domingos</dc:creator>
  <cp:lastModifiedBy>Simon Woodworth</cp:lastModifiedBy>
  <cp:revision>15</cp:revision>
  <dcterms:created xsi:type="dcterms:W3CDTF">2006-07-07T21:16:18Z</dcterms:created>
  <dcterms:modified xsi:type="dcterms:W3CDTF">2017-11-23T16:46:12Z</dcterms:modified>
</cp:coreProperties>
</file>