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084A-A0BD-4A92-9D1E-901D70E54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069D5-32B7-47B8-857A-1D00819E4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680BC-7D17-4197-881A-5EC221F1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9BDD-AE39-496C-82D6-EF5B2B7D6A3C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9E92-39CE-44E2-BB26-97E30A1E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BE36-46B9-40D8-A291-0FE04554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A01-00FB-4994-AAE6-A2EDBC1595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874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E97D-B944-48E3-A7BB-DC386B70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E56BD-D454-4810-91D7-6F0BF4D6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C384-144B-470F-AF41-FCEDBA92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9BDD-AE39-496C-82D6-EF5B2B7D6A3C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4027D-834C-4FEB-892A-63F13926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9A4DB-65B3-46A5-A49F-A4B89AA7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A01-00FB-4994-AAE6-A2EDBC1595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077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B003C-CFAE-42AD-B397-8F4A35D22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B57C7-7EFC-4393-8269-717527360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48965-8681-467D-B93F-6F1CB3AB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9BDD-AE39-496C-82D6-EF5B2B7D6A3C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F55B-0DE8-4464-B760-1A052F58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CB8D-874B-44F9-B624-2EC6F66F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A01-00FB-4994-AAE6-A2EDBC1595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809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8382-8AD9-4D27-BE85-5F1D3434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9936-14AF-4D1E-B124-5047C38D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19A2-8A03-45E0-A6C7-EAAD85E3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9BDD-AE39-496C-82D6-EF5B2B7D6A3C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EC611-01F8-4587-BF60-DAC06EBE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FF731-32D3-4E25-B801-05B5C796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A01-00FB-4994-AAE6-A2EDBC1595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9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C210-67E1-4A67-8FE8-929ADD82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90E53-D4EC-4098-BE78-C3F726C48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53B66-CD87-4756-A365-3C80547C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9BDD-AE39-496C-82D6-EF5B2B7D6A3C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FD212-E9C4-420F-8270-436C681F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86E1-3958-4803-9669-D6FD0275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A01-00FB-4994-AAE6-A2EDBC1595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296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6D1F-5460-4F43-955C-9B96108B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4595-5658-47F9-8FA7-2E073600C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6248-85FA-4408-916F-6E8F683E8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48C21-5DFE-4A20-B14A-F376929A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9BDD-AE39-496C-82D6-EF5B2B7D6A3C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C824-04C4-4BCF-9786-CDAC3AC0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1DB52-4EB5-4A3C-8AAD-0A89995A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A01-00FB-4994-AAE6-A2EDBC1595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73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4E20-61A6-41F5-ADAB-90E29151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2E560-A56B-4E96-BF35-71C5CD3FD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2D0C0-8A25-420E-B9A4-9A7537145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8DD62-FDC2-44DE-96D3-5592194F6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F3489-BED9-418E-ABEC-6ACD18824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A8994-4DB3-463B-8CC9-69CDDFB8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9BDD-AE39-496C-82D6-EF5B2B7D6A3C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D6331-684D-4CE5-80D4-0B89953F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D790F-0AC4-4718-804C-48AD3FE4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A01-00FB-4994-AAE6-A2EDBC1595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618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003A-1939-4CBC-90F0-C1903FC9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6480D-3A15-4B2C-B15B-30832719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9BDD-AE39-496C-82D6-EF5B2B7D6A3C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B02C3-A712-4986-A989-0DA85A8B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0F0E5-EC63-4530-9D79-E9A9F2BA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A01-00FB-4994-AAE6-A2EDBC1595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68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F7C59-EF47-4BBF-8942-87665686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9BDD-AE39-496C-82D6-EF5B2B7D6A3C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4B719-C171-4B24-AF19-2A73BBBC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E0C0-0360-4869-B61C-A3B175D3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A01-00FB-4994-AAE6-A2EDBC1595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137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4163-B776-41DF-ADD2-80624567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C9AD-36C3-45AC-A414-D3E83F4ED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686BD-0F1D-4B16-8C2C-138068442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C7D48-2376-41DC-B9F3-0467D30C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9BDD-AE39-496C-82D6-EF5B2B7D6A3C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D6440-634E-4FF0-B11A-7C3060AE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1FF1A-07F7-4F52-8626-6A19C511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A01-00FB-4994-AAE6-A2EDBC1595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10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AA76-BFAF-4850-BAF2-1083EA13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23952-1718-4F57-8FDD-951164012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A373C-0A71-4642-8435-1D5B9AF29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1E807-267C-4305-AA68-5F4D98EF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9BDD-AE39-496C-82D6-EF5B2B7D6A3C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72DB1-051B-4F36-B3B4-E92FB3A0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0B045-8CB8-46E8-B9DF-41355690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A01-00FB-4994-AAE6-A2EDBC1595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117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5C672-34A6-40F3-A716-B6D7686B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B789E-9CF1-4E9C-A3D4-021624F9F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7440A-5C23-4FB9-8126-59DE9D3A3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9BDD-AE39-496C-82D6-EF5B2B7D6A3C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59DC-0600-44D6-B2BF-7A2A5296E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BE4F0-2ACF-4544-9D25-12FE20054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DA01-00FB-4994-AAE6-A2EDBC1595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215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8CBD-8404-4EC9-AB11-BFD289C3D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Whole Body and Hand Vibration Monitoring in Marine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1FFF7-41B2-4099-BF84-25F04B8AB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Dr Mary Daly</a:t>
            </a:r>
            <a:br>
              <a:rPr lang="en-IE" dirty="0"/>
            </a:br>
            <a:r>
              <a:rPr lang="en-IE" dirty="0"/>
              <a:t>Dr Simon Woodworth</a:t>
            </a:r>
          </a:p>
        </p:txBody>
      </p:sp>
    </p:spTree>
    <p:extLst>
      <p:ext uri="{BB962C8B-B14F-4D97-AF65-F5344CB8AC3E}">
        <p14:creationId xmlns:p14="http://schemas.microsoft.com/office/powerpoint/2010/main" val="63600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9305-B2EC-478F-87D7-6FF6E548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Analytics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1262-A60D-42C9-8282-E2526730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Gather data</a:t>
            </a:r>
          </a:p>
          <a:p>
            <a:pPr lvl="1"/>
            <a:r>
              <a:rPr lang="en-IE" dirty="0"/>
              <a:t>Frequency filters</a:t>
            </a:r>
          </a:p>
          <a:p>
            <a:pPr lvl="1"/>
            <a:r>
              <a:rPr lang="en-IE" dirty="0"/>
              <a:t>Exposure measures</a:t>
            </a:r>
          </a:p>
          <a:p>
            <a:pPr lvl="1"/>
            <a:r>
              <a:rPr lang="en-IE" dirty="0"/>
              <a:t>Correlation of body, seat and hull measurements</a:t>
            </a:r>
          </a:p>
          <a:p>
            <a:pPr lvl="1"/>
            <a:r>
              <a:rPr lang="en-IE" dirty="0"/>
              <a:t>Log short duration impact spikes</a:t>
            </a:r>
          </a:p>
          <a:p>
            <a:r>
              <a:rPr lang="en-IE" dirty="0"/>
              <a:t>Build models to:</a:t>
            </a:r>
          </a:p>
          <a:p>
            <a:pPr lvl="1"/>
            <a:r>
              <a:rPr lang="en-IE" dirty="0"/>
              <a:t>Deliver % daily exposure measure for given time at sea</a:t>
            </a:r>
          </a:p>
          <a:p>
            <a:pPr lvl="1"/>
            <a:r>
              <a:rPr lang="en-IE" dirty="0"/>
              <a:t>Estimate exposure given hull type (design issue for RNLI)</a:t>
            </a:r>
          </a:p>
          <a:p>
            <a:pPr lvl="1"/>
            <a:r>
              <a:rPr lang="en-IE" dirty="0"/>
              <a:t>Estimate likely impact exposure given hull type and sea conditions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093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11A4-DC41-468F-8C81-30090CC5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D8F9EE-5FFD-417D-B949-CA3C498FF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711" y="365125"/>
            <a:ext cx="4807442" cy="320496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DAC5A6-B781-4AFC-AA40-A81340D31EB2}"/>
              </a:ext>
            </a:extLst>
          </p:cNvPr>
          <p:cNvSpPr txBox="1"/>
          <p:nvPr/>
        </p:nvSpPr>
        <p:spPr>
          <a:xfrm>
            <a:off x="933061" y="1614196"/>
            <a:ext cx="568234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/>
              <a:t>Irish Naval Service makes extensive use of RHIBs (Rigid Hull Inflatable Boats for:-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/>
              <a:t>Search And Rescue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/>
              <a:t>Humanitarian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/>
              <a:t>Interdiction of trawlers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/>
              <a:t>Interdiction of drug traffickers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/>
              <a:t>Wave impact on an RHIB travelling at speed can be considerable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800" dirty="0"/>
              <a:t>Shock absorbing seats are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CC202D-67FC-479F-85D7-6607B0878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711" y="3909527"/>
            <a:ext cx="4827036" cy="27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0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92F-88F3-4DC4-A3B9-0859848B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Whole Body and Hand Vibration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04D0-CB36-46F2-817C-8E51CC23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Medical issues</a:t>
            </a:r>
          </a:p>
          <a:p>
            <a:pPr lvl="1"/>
            <a:r>
              <a:rPr lang="en-IE" dirty="0"/>
              <a:t>Prolonged exposure results in back and neck pain (WBV) and seriously disabling problems with hands wrists and lower arms (HAV).</a:t>
            </a:r>
          </a:p>
          <a:p>
            <a:pPr lvl="1"/>
            <a:r>
              <a:rPr lang="en-IE" dirty="0"/>
              <a:t>Low-frequency motion, from about 5 to 20 Hertz (cycles per second), is thought to be potentially more damaging than higher frequency motion. Vibration at frequencies below 2 Hz and above 1,500 Hz is thought to be less damaging. </a:t>
            </a:r>
          </a:p>
          <a:p>
            <a:pPr lvl="1"/>
            <a:endParaRPr lang="en-IE" dirty="0"/>
          </a:p>
          <a:p>
            <a:r>
              <a:rPr lang="en-IE" dirty="0"/>
              <a:t>Applicable Exposure Standards</a:t>
            </a:r>
          </a:p>
          <a:p>
            <a:pPr lvl="1"/>
            <a:r>
              <a:rPr lang="en-IE" dirty="0"/>
              <a:t>IS02631: Mechanical vibration and shock -Evaluation of human exposure to whole-body vibration</a:t>
            </a:r>
          </a:p>
          <a:p>
            <a:pPr lvl="1"/>
            <a:r>
              <a:rPr lang="en-IE" dirty="0"/>
              <a:t>UK HSE: Controlling vibration risks</a:t>
            </a:r>
          </a:p>
          <a:p>
            <a:pPr lvl="1"/>
            <a:r>
              <a:rPr lang="en-IE" dirty="0"/>
              <a:t>Irish HSA 2007: Control of vibration at work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256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CC1B-6EB5-49E0-8B64-79928D4F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Exposure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625D-DE0B-4839-A76E-E07796EF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Hand-Arm Vibration (HAV)</a:t>
            </a:r>
          </a:p>
          <a:p>
            <a:pPr lvl="1"/>
            <a:r>
              <a:rPr lang="en-IE" dirty="0"/>
              <a:t>The daily exposure limit value standardised to an eight-hour reference period shall be 5m/s2;</a:t>
            </a:r>
          </a:p>
          <a:p>
            <a:pPr lvl="1"/>
            <a:r>
              <a:rPr lang="en-IE" dirty="0"/>
              <a:t>The daily exposure action value standardised to an eight-hour reference period shall be 2.5 m/s2.</a:t>
            </a:r>
          </a:p>
          <a:p>
            <a:r>
              <a:rPr lang="en-IE" dirty="0"/>
              <a:t>Whole-body vibration (WBV)</a:t>
            </a:r>
          </a:p>
          <a:p>
            <a:pPr lvl="1"/>
            <a:r>
              <a:rPr lang="en-IE" dirty="0"/>
              <a:t>The daily exposure limit value standardised to an eight-hour reference period shall be 1.15 m/s2</a:t>
            </a:r>
          </a:p>
          <a:p>
            <a:pPr lvl="1"/>
            <a:r>
              <a:rPr lang="en-IE" dirty="0"/>
              <a:t>The daily exposure action value standardised to an eight-hour reference period shall be 0.5 m/s2</a:t>
            </a:r>
          </a:p>
        </p:txBody>
      </p:sp>
    </p:spTree>
    <p:extLst>
      <p:ext uri="{BB962C8B-B14F-4D97-AF65-F5344CB8AC3E}">
        <p14:creationId xmlns:p14="http://schemas.microsoft.com/office/powerpoint/2010/main" val="282040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32BF-7958-4169-B8FE-4277FCD4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CBF8-0E71-442D-BDFB-AD348BFD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applicable standards and measurement techniques work well for construction equipment, hand tools and heavy machinery.</a:t>
            </a:r>
          </a:p>
          <a:p>
            <a:endParaRPr lang="en-IE" dirty="0"/>
          </a:p>
          <a:p>
            <a:r>
              <a:rPr lang="en-IE" dirty="0"/>
              <a:t>Diggers, Kango hammers, Drills, Chainsaws, etc.</a:t>
            </a:r>
          </a:p>
          <a:p>
            <a:endParaRPr lang="en-IE" dirty="0"/>
          </a:p>
          <a:p>
            <a:r>
              <a:rPr lang="en-IE" dirty="0"/>
              <a:t>The environment in a RHIB is much more variable</a:t>
            </a:r>
          </a:p>
          <a:p>
            <a:endParaRPr lang="en-IE" dirty="0"/>
          </a:p>
          <a:p>
            <a:r>
              <a:rPr lang="en-IE" dirty="0"/>
              <a:t>Standards are not normalised for marine use</a:t>
            </a:r>
          </a:p>
        </p:txBody>
      </p:sp>
    </p:spTree>
    <p:extLst>
      <p:ext uri="{BB962C8B-B14F-4D97-AF65-F5344CB8AC3E}">
        <p14:creationId xmlns:p14="http://schemas.microsoft.com/office/powerpoint/2010/main" val="79212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EADF-8034-4AFD-9886-03CCF8A4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Investigations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77E85-D94D-4D9F-B20E-80C54778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Naval Service in conjunction with Dell :-</a:t>
            </a:r>
          </a:p>
          <a:p>
            <a:pPr lvl="1"/>
            <a:r>
              <a:rPr lang="en-IE" dirty="0"/>
              <a:t>Dell identified suitable </a:t>
            </a:r>
            <a:r>
              <a:rPr lang="en-IE" dirty="0" err="1"/>
              <a:t>Ruuvitag</a:t>
            </a:r>
            <a:r>
              <a:rPr lang="en-IE" dirty="0"/>
              <a:t> sensors for body use and integrated them with an IoT hub to gather data.</a:t>
            </a:r>
          </a:p>
          <a:p>
            <a:pPr lvl="1"/>
            <a:r>
              <a:rPr lang="en-IE" dirty="0"/>
              <a:t>Measurements taken in Cork harbour with a Naval Service RHIB</a:t>
            </a:r>
          </a:p>
          <a:p>
            <a:pPr lvl="2"/>
            <a:r>
              <a:rPr lang="en-IE" dirty="0"/>
              <a:t>Hand</a:t>
            </a:r>
          </a:p>
          <a:p>
            <a:pPr lvl="2"/>
            <a:r>
              <a:rPr lang="en-IE" dirty="0"/>
              <a:t>Belly (kidney </a:t>
            </a:r>
            <a:r>
              <a:rPr lang="en-IE" dirty="0" err="1"/>
              <a:t>nelt</a:t>
            </a:r>
            <a:r>
              <a:rPr lang="en-IE" dirty="0"/>
              <a:t>)</a:t>
            </a:r>
          </a:p>
          <a:p>
            <a:pPr lvl="2"/>
            <a:r>
              <a:rPr lang="en-IE" dirty="0"/>
              <a:t>Neck</a:t>
            </a:r>
          </a:p>
          <a:p>
            <a:pPr lvl="2"/>
            <a:r>
              <a:rPr lang="en-IE" dirty="0"/>
              <a:t>Hull</a:t>
            </a:r>
          </a:p>
          <a:p>
            <a:r>
              <a:rPr lang="en-IE" dirty="0"/>
              <a:t>The RNLI (Poole, Dorset) has since become involved</a:t>
            </a:r>
          </a:p>
          <a:p>
            <a:pPr lvl="1"/>
            <a:r>
              <a:rPr lang="en-IE" dirty="0"/>
              <a:t>Their concern is impact spike delivering a high G shock</a:t>
            </a:r>
          </a:p>
          <a:p>
            <a:pPr lvl="2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2344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8F9A-D5C0-412C-9E05-1275864D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UCC involvement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0BB33-0B5A-43A1-9E76-46C90C19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Staff and students of the CUBS BIS MSc in Business Information Analytics Systems have been providing analytic support</a:t>
            </a:r>
          </a:p>
          <a:p>
            <a:pPr lvl="1"/>
            <a:r>
              <a:rPr lang="en-IE" dirty="0"/>
              <a:t>Part of relevant modules, in particular Programming for Data Analytics</a:t>
            </a:r>
          </a:p>
          <a:p>
            <a:pPr lvl="1"/>
            <a:r>
              <a:rPr lang="en-IE" dirty="0"/>
              <a:t>Using Anaconda distribution of Python</a:t>
            </a:r>
          </a:p>
          <a:p>
            <a:r>
              <a:rPr lang="en-IE" dirty="0"/>
              <a:t>We have done some initial naïve estimates of g exposure and have normalised to 8-hour exposure standard.</a:t>
            </a:r>
          </a:p>
          <a:p>
            <a:pPr lvl="1"/>
            <a:r>
              <a:rPr lang="en-IE" dirty="0"/>
              <a:t>Efforts have focused on filtering data and understanding context of what is being measured</a:t>
            </a:r>
          </a:p>
        </p:txBody>
      </p:sp>
    </p:spTree>
    <p:extLst>
      <p:ext uri="{BB962C8B-B14F-4D97-AF65-F5344CB8AC3E}">
        <p14:creationId xmlns:p14="http://schemas.microsoft.com/office/powerpoint/2010/main" val="422376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3B65-D406-4760-89E3-4E93F841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A502-5128-4D55-83E8-40DAF639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Can we measure body and hand vibration exposure without having to wire up crew members all the time?</a:t>
            </a:r>
          </a:p>
          <a:p>
            <a:pPr lvl="1"/>
            <a:r>
              <a:rPr lang="en-IE" dirty="0" err="1"/>
              <a:t>E.g</a:t>
            </a:r>
            <a:r>
              <a:rPr lang="en-IE" dirty="0"/>
              <a:t> can we derive exposure from seat and hull sensors?</a:t>
            </a: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 err="1"/>
              <a:t>Ruuvitag</a:t>
            </a:r>
            <a:r>
              <a:rPr lang="en-IE" dirty="0"/>
              <a:t> sensors have huge battery life and are waterproof but are limited in capability:</a:t>
            </a:r>
          </a:p>
          <a:p>
            <a:pPr lvl="1"/>
            <a:r>
              <a:rPr lang="en-IE" dirty="0"/>
              <a:t>Only 3-axis (accelerometer)</a:t>
            </a:r>
          </a:p>
          <a:p>
            <a:pPr lvl="1"/>
            <a:r>
              <a:rPr lang="en-IE" dirty="0"/>
              <a:t>Cannot easily filter out G due to Earth</a:t>
            </a:r>
          </a:p>
          <a:p>
            <a:pPr lvl="1"/>
            <a:r>
              <a:rPr lang="en-IE" dirty="0"/>
              <a:t>Therefore cannot derive linear acceleration</a:t>
            </a:r>
          </a:p>
          <a:p>
            <a:pPr marL="457200" lvl="1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14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1C8C-66CC-4004-9787-559857F6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Immediate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FD3F-2749-4A71-9DF6-6D20B27B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Upgrade sensors to </a:t>
            </a:r>
            <a:r>
              <a:rPr lang="en-IE" dirty="0" err="1"/>
              <a:t>MetaMotionC</a:t>
            </a:r>
            <a:r>
              <a:rPr lang="en-IE" dirty="0"/>
              <a:t> / </a:t>
            </a:r>
            <a:r>
              <a:rPr lang="en-IE" dirty="0" err="1"/>
              <a:t>MetamotionR</a:t>
            </a:r>
            <a:endParaRPr lang="en-IE" dirty="0"/>
          </a:p>
          <a:p>
            <a:pPr lvl="1"/>
            <a:r>
              <a:rPr lang="en-IE" dirty="0"/>
              <a:t>More expensive</a:t>
            </a:r>
          </a:p>
          <a:p>
            <a:pPr lvl="1"/>
            <a:r>
              <a:rPr lang="en-IE" dirty="0"/>
              <a:t>Provides 9-axis measurement (Accelerometer, Gyroscope, Magnetometer)</a:t>
            </a:r>
          </a:p>
          <a:p>
            <a:pPr lvl="1"/>
            <a:r>
              <a:rPr lang="en-IE" dirty="0"/>
              <a:t>On-board sensor fusion yields Linear Acceleration</a:t>
            </a:r>
          </a:p>
          <a:p>
            <a:pPr lvl="1"/>
            <a:endParaRPr lang="en-IE" dirty="0"/>
          </a:p>
          <a:p>
            <a:r>
              <a:rPr lang="en-IE" dirty="0"/>
              <a:t>Integrate with Dell IoT Hub</a:t>
            </a:r>
          </a:p>
          <a:p>
            <a:pPr lvl="1"/>
            <a:r>
              <a:rPr lang="en-IE" dirty="0"/>
              <a:t>Bluetooth Beacon</a:t>
            </a:r>
          </a:p>
          <a:p>
            <a:pPr lvl="1"/>
            <a:endParaRPr lang="en-IE" dirty="0"/>
          </a:p>
          <a:p>
            <a:r>
              <a:rPr lang="en-IE" dirty="0"/>
              <a:t>Gather fresh data</a:t>
            </a:r>
          </a:p>
          <a:p>
            <a:pPr lvl="1"/>
            <a:r>
              <a:rPr lang="en-IE" dirty="0"/>
              <a:t>Several </a:t>
            </a:r>
            <a:r>
              <a:rPr lang="en-IE" dirty="0" err="1"/>
              <a:t>bost</a:t>
            </a:r>
            <a:r>
              <a:rPr lang="en-IE" dirty="0"/>
              <a:t> trips required</a:t>
            </a:r>
          </a:p>
        </p:txBody>
      </p:sp>
    </p:spTree>
    <p:extLst>
      <p:ext uri="{BB962C8B-B14F-4D97-AF65-F5344CB8AC3E}">
        <p14:creationId xmlns:p14="http://schemas.microsoft.com/office/powerpoint/2010/main" val="128614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594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Whole Body and Hand Vibration Monitoring in Marine settings</vt:lpstr>
      <vt:lpstr>Overview</vt:lpstr>
      <vt:lpstr>Whole Body and Hand Vibration</vt:lpstr>
      <vt:lpstr>Exposure Limits</vt:lpstr>
      <vt:lpstr>So what’s the problem?</vt:lpstr>
      <vt:lpstr>Investigations so far</vt:lpstr>
      <vt:lpstr>UCC involvement</vt:lpstr>
      <vt:lpstr>Problems and challenges</vt:lpstr>
      <vt:lpstr>Immediate next steps</vt:lpstr>
      <vt:lpstr>Analytics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Body and Hand Vibration Monitoring in Marine settings</dc:title>
  <dc:creator>Simon Woodworth</dc:creator>
  <cp:lastModifiedBy>Simon Woodworth</cp:lastModifiedBy>
  <cp:revision>6</cp:revision>
  <dcterms:created xsi:type="dcterms:W3CDTF">2019-01-22T09:38:56Z</dcterms:created>
  <dcterms:modified xsi:type="dcterms:W3CDTF">2019-01-22T10:25:55Z</dcterms:modified>
</cp:coreProperties>
</file>