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6" r:id="rId11"/>
    <p:sldId id="265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90" autoAdjust="0"/>
  </p:normalViewPr>
  <p:slideViewPr>
    <p:cSldViewPr>
      <p:cViewPr varScale="1">
        <p:scale>
          <a:sx n="146" d="100"/>
          <a:sy n="146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64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78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1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8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0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8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0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2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FA2A-227A-45A8-B6FA-82B9C19BD941}" type="datetimeFigureOut">
              <a:rPr lang="pl-PL" smtClean="0"/>
              <a:t>2016-12-09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73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113589"/>
            <a:ext cx="7772400" cy="1102519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Pakiet R w obliczeniach statystycznych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702078"/>
          </a:xfrm>
        </p:spPr>
        <p:txBody>
          <a:bodyPr>
            <a:noAutofit/>
          </a:bodyPr>
          <a:lstStyle/>
          <a:p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Analiza rozkładu przestrzennego i czasowego emisji metanu (CH</a:t>
            </a:r>
            <a:r>
              <a:rPr lang="pl-PL" sz="1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 skali region Europy na podstawie bazy EDGAR.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2082839" y="4414419"/>
            <a:ext cx="2408312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Paweł Sadowski   </a:t>
            </a:r>
          </a:p>
          <a:p>
            <a:pPr algn="r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Olab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Schab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odtytuł 2"/>
          <p:cNvSpPr txBox="1">
            <a:spLocks/>
          </p:cNvSpPr>
          <p:nvPr/>
        </p:nvSpPr>
        <p:spPr>
          <a:xfrm>
            <a:off x="4788025" y="4434958"/>
            <a:ext cx="1728192" cy="51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WFiiS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2016 </a:t>
            </a:r>
          </a:p>
          <a:p>
            <a:pPr algn="l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rok IS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Łącznik prostoliniowy 13"/>
          <p:cNvCxnSpPr/>
          <p:nvPr/>
        </p:nvCxnSpPr>
        <p:spPr>
          <a:xfrm>
            <a:off x="4644008" y="4407955"/>
            <a:ext cx="0" cy="5400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Emisja metanu z poszczególnych źródeł (podział na 4 dekady)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5958160" y="1560314"/>
            <a:ext cx="3048098" cy="29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Polsce zaledwie kila źródeł emisji znacznie wpływa na produkcję metanu.</a:t>
            </a:r>
          </a:p>
          <a:p>
            <a:pPr marL="0" indent="0">
              <a:buNone/>
            </a:pP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Najbardziej znacząca jest hodowla bydła, aktywność przemysłowa, wysypiska śmieci oraz emisja z paliw kopalnianych.</a:t>
            </a: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2" name="Picture 4" descr="C:\Users\Admin\Desktop\polska_sredni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4088"/>
            <a:ext cx="5295424" cy="361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rostokąt 12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3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56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3 państw emitujących najwięcej metanu w Europie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5958160" y="1560314"/>
            <a:ext cx="3048098" cy="29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Polska jest jednym z trzech państw produkujących najwięcej metanu do atmosfery.</a:t>
            </a:r>
          </a:p>
          <a:p>
            <a:pPr marL="0" indent="0">
              <a:buNone/>
            </a:pPr>
            <a:endParaRPr lang="pl-PL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ciągu ostatnich 20 lat można jednak zauważyć znaczne zmniejszenie się emisji dla całej czołówki.</a:t>
            </a: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9431"/>
            <a:ext cx="5560120" cy="33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rostokąt 11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Polska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tle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s</a:t>
            </a:r>
            <a:r>
              <a:rPr lang="pl-PL" sz="2000" dirty="0" err="1" smtClean="0">
                <a:solidFill>
                  <a:schemeClr val="accent6">
                    <a:lumMod val="75000"/>
                  </a:schemeClr>
                </a:solidFill>
              </a:rPr>
              <a:t>ąsiadów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(pełen przebieg lat)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5940152" y="1347614"/>
            <a:ext cx="3048098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Polskę oraz kraje z nią sąsiadujące można podzielić na dwi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grupy: z wysoką oraz niską emisją metanu.</a:t>
            </a:r>
          </a:p>
          <a:p>
            <a:pPr marL="0" indent="0">
              <a:buNone/>
            </a:pPr>
            <a:endParaRPr lang="pl-PL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Kraje z wysoką emisją wraz z czasem mocno obniżały emisję w stosunku do lat poprzednich, podczas gdy kraje z niską emisją nie odnotowały tak mocnych spadków.</a:t>
            </a:r>
            <a:endParaRPr lang="pl-PL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" y="1347614"/>
            <a:ext cx="5658365" cy="351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7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79912" y="136325"/>
            <a:ext cx="6789440" cy="707233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</a:rPr>
              <a:t>Mapa cieplna dla Europy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64894" y="699542"/>
            <a:ext cx="3711922" cy="3780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Animacja emisji metanu w latach 1970 - 2008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508104" y="1275606"/>
            <a:ext cx="3312368" cy="196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mapy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Mapa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zosta</a:t>
            </a:r>
            <a:r>
              <a:rPr lang="pl-PL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ła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wykonana przy użyciu biblioteki </a:t>
            </a:r>
            <a:r>
              <a:rPr lang="pl-PL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maptools</a:t>
            </a:r>
            <a:r>
              <a:rPr lang="pl-PL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Granice państw zostały wzięte </a:t>
            </a:r>
            <a:r>
              <a:rPr lang="pl-P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 strony </a:t>
            </a:r>
            <a:r>
              <a:rPr lang="pl-PL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ec.europa.eu 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postaci pliku </a:t>
            </a:r>
            <a:r>
              <a:rPr lang="pl-PL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ShapeMap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Wczytane dane są w postaci </a:t>
            </a:r>
            <a:r>
              <a:rPr lang="pl-PL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spatial</a:t>
            </a:r>
            <a:r>
              <a:rPr lang="pl-PL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  <a:endParaRPr lang="pl-PL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556174" y="3003798"/>
            <a:ext cx="331236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Wraz z biegiem lat można zauważyć spadek w emisji metanu. Największe emisje można zaobserwować  w krajach o rolnictwie, kopalnictwu i przemyśle rozwiniętym na dużą skalę (punktowo).</a:t>
            </a:r>
            <a:endParaRPr lang="pl-PL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170" name="Picture 2" descr="D:\R-project\HeatMap9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11" y="0"/>
            <a:ext cx="5448307" cy="50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7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Podsumowanie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276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Podsumowanie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emisji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Europie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Zmala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ł, nie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urus</a:t>
            </a:r>
            <a:endParaRPr lang="pl-P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Podsumowanie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emisji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dla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Polski</a:t>
            </a: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Zmalał, nie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urus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rolnictwo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ograniczyc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minecrafta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tez</a:t>
            </a:r>
          </a:p>
          <a:p>
            <a:pPr marL="0" indent="0">
              <a:buNone/>
            </a:pP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danych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Można stworzyć wiele wykresów, lecz z uwagi na ograniczenia czasowe prezentacji zdecydowaliśmy się na te przedstawione w prezentacji.</a:t>
            </a:r>
            <a:endParaRPr lang="pl-P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113589"/>
            <a:ext cx="7772400" cy="1102519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Pakiet R w obliczeniach statystycznych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702078"/>
          </a:xfrm>
        </p:spPr>
        <p:txBody>
          <a:bodyPr>
            <a:noAutofit/>
          </a:bodyPr>
          <a:lstStyle/>
          <a:p>
            <a:r>
              <a:rPr lang="pl-PL" sz="1400" b="1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Analiza rozkładu przestrzennego i czasowego emisji metanu (CH</a:t>
            </a:r>
            <a:r>
              <a:rPr lang="pl-PL" sz="1400" b="1" baseline="-25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1400" b="1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 skali region Europy na podstawie bazy EDGAR. </a:t>
            </a:r>
            <a:endParaRPr lang="pl-PL" sz="14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2082839" y="4411743"/>
            <a:ext cx="2408312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Paweł Sadowski   </a:t>
            </a:r>
          </a:p>
          <a:p>
            <a:pPr algn="r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Olab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Schab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odtytuł 2"/>
          <p:cNvSpPr txBox="1">
            <a:spLocks/>
          </p:cNvSpPr>
          <p:nvPr/>
        </p:nvSpPr>
        <p:spPr>
          <a:xfrm>
            <a:off x="4788025" y="4432282"/>
            <a:ext cx="1728192" cy="51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WFiiS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2016 </a:t>
            </a:r>
          </a:p>
          <a:p>
            <a:pPr algn="l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rok IS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Łącznik prostoliniowy 13"/>
          <p:cNvCxnSpPr/>
          <p:nvPr/>
        </p:nvCxnSpPr>
        <p:spPr>
          <a:xfrm>
            <a:off x="4644008" y="4405279"/>
            <a:ext cx="0" cy="5400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Podtytuł 2"/>
          <p:cNvSpPr txBox="1">
            <a:spLocks/>
          </p:cNvSpPr>
          <p:nvPr/>
        </p:nvSpPr>
        <p:spPr>
          <a:xfrm>
            <a:off x="1267261" y="2931790"/>
            <a:ext cx="6400800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Dziękujemy za uwagę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6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Spis treści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91630"/>
            <a:ext cx="8424936" cy="205222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Kilka słów o metanie:</a:t>
            </a:r>
            <a:r>
              <a:rPr lang="pl-PL" sz="2000" b="1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skąd się bierze i co powoduje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Wprowadzenie do danych: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pochodzenie,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struktura, obróbka</a:t>
            </a:r>
            <a:endParaRPr lang="pl-PL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emisji w Europie: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emisji dla państw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europejskich</a:t>
            </a:r>
            <a:endParaRPr lang="pl-PL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emisji dla Polski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analiza emisji  krajowej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cieplna emisji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animacja wieloletniej emisji metanu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Podsumowanie: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analiza otrzymanych wyników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5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Kilka słów o metanie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996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Czym jest 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metan i skąd się bierze?</a:t>
            </a: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1600" dirty="0"/>
              <a:t>Produkowany on jest głównie przez bakterie, które </a:t>
            </a:r>
            <a:r>
              <a:rPr lang="pl-PL" sz="1600" dirty="0" smtClean="0"/>
              <a:t>żywią </a:t>
            </a:r>
            <a:r>
              <a:rPr lang="pl-PL" sz="1600" dirty="0"/>
              <a:t>się materią organiczną w warunkach niedoboru tlenu. Emitowany jest więc z </a:t>
            </a:r>
            <a:r>
              <a:rPr lang="pl-PL" sz="1600" dirty="0" smtClean="0"/>
              <a:t>różnych naturalnych (wulkany, bagna) </a:t>
            </a:r>
            <a:r>
              <a:rPr lang="pl-PL" sz="1600" dirty="0"/>
              <a:t>i wytworzonych przez człowieka </a:t>
            </a:r>
            <a:r>
              <a:rPr lang="pl-PL" sz="1600" dirty="0" smtClean="0"/>
              <a:t>źródeł(</a:t>
            </a:r>
            <a:r>
              <a:rPr lang="pl-PL" sz="1600" b="1" dirty="0" smtClean="0"/>
              <a:t>antropogeniczne</a:t>
            </a:r>
            <a:r>
              <a:rPr lang="pl-PL" sz="1600" dirty="0" smtClean="0"/>
              <a:t> - </a:t>
            </a:r>
            <a:r>
              <a:rPr lang="pl-PL" sz="1600" b="1" dirty="0"/>
              <a:t>źródła(spalanie paliw kopalnianych, rolnictwo, chów </a:t>
            </a:r>
            <a:r>
              <a:rPr lang="pl-PL" sz="1600" b="1" dirty="0" smtClean="0"/>
              <a:t>bydła</a:t>
            </a:r>
            <a:r>
              <a:rPr lang="pl-PL" sz="1600" dirty="0" smtClean="0"/>
              <a:t>) Od </a:t>
            </a:r>
            <a:r>
              <a:rPr lang="pl-PL" sz="1600" dirty="0"/>
              <a:t>początku rewolucji przemysłowej </a:t>
            </a:r>
            <a:r>
              <a:rPr lang="pl-PL" sz="1600" dirty="0" smtClean="0"/>
              <a:t>stężenie </a:t>
            </a:r>
            <a:r>
              <a:rPr lang="pl-PL" sz="1600" dirty="0"/>
              <a:t>metanu w atmosferze podwoiło </a:t>
            </a:r>
            <a:r>
              <a:rPr lang="pl-PL" sz="1600" dirty="0" smtClean="0"/>
              <a:t>się. 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Jak 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wpływa na środowisko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pl-PL" sz="1600" dirty="0" smtClean="0"/>
              <a:t>Metan jest drugim co do istotności gazem cieplarnianym. Potencjał cieplarniany metanu</a:t>
            </a:r>
            <a:r>
              <a:rPr lang="pl-PL" sz="1600" dirty="0"/>
              <a:t> jest 72 krotnie większy niż dwutlenku węgla (w skali 20 lat) lub 25 (w skali 100 lat</a:t>
            </a:r>
            <a:r>
              <a:rPr lang="pl-PL" sz="1600" dirty="0"/>
              <a:t>). W atmosferze metan przechwytuje ciepło, a jest pod tym względem 23 razy skuteczniejszy </a:t>
            </a:r>
            <a:r>
              <a:rPr lang="pl-PL" sz="1600" dirty="0" smtClean="0"/>
              <a:t>niż CO2. </a:t>
            </a:r>
            <a:r>
              <a:rPr lang="pl-PL" sz="1600" dirty="0"/>
              <a:t>W krajach uprzemysłowionych metan stanowi zwykle 15% wszystkich gazów cieplarnianych wypuszczanych do atmosfery. </a:t>
            </a:r>
            <a:endParaRPr lang="pl-P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7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Wprowadzenie do danych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92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EDGAR –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Emissions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Database for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Atmospheric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1400" dirty="0" smtClean="0"/>
              <a:t>EDGAR dostarcza </a:t>
            </a:r>
            <a:r>
              <a:rPr lang="pl-PL" sz="1400" dirty="0" err="1" smtClean="0"/>
              <a:t>globane</a:t>
            </a:r>
            <a:r>
              <a:rPr lang="pl-PL" sz="1400" dirty="0" smtClean="0"/>
              <a:t> dane o antropogenicznej emisji gazów cieplarnianych dla każdego państwa oraz mapy przestrzenne.</a:t>
            </a:r>
            <a:r>
              <a:rPr lang="pl-PL" sz="1400" dirty="0" smtClean="0"/>
              <a:t> </a:t>
            </a:r>
            <a:r>
              <a:rPr lang="pl-PL" sz="1400" dirty="0" smtClean="0"/>
              <a:t>Dane, których użyliśmy to </a:t>
            </a:r>
            <a:r>
              <a:rPr lang="pl-PL" sz="1400" b="1" dirty="0"/>
              <a:t>Global </a:t>
            </a:r>
            <a:r>
              <a:rPr lang="pl-PL" sz="1400" b="1" dirty="0" err="1"/>
              <a:t>Emissions</a:t>
            </a:r>
            <a:r>
              <a:rPr lang="pl-PL" sz="1400" b="1" dirty="0"/>
              <a:t> EDGAR v4.2 (</a:t>
            </a:r>
            <a:r>
              <a:rPr lang="pl-PL" sz="1400" b="1" dirty="0" err="1"/>
              <a:t>November</a:t>
            </a:r>
            <a:r>
              <a:rPr lang="pl-PL" sz="1400" b="1" dirty="0"/>
              <a:t> </a:t>
            </a:r>
            <a:r>
              <a:rPr lang="pl-PL" sz="1400" b="1" dirty="0" smtClean="0"/>
              <a:t>2011) </a:t>
            </a:r>
            <a:r>
              <a:rPr lang="pl-PL" sz="1400" dirty="0" smtClean="0"/>
              <a:t>zebrane w latach </a:t>
            </a:r>
            <a:r>
              <a:rPr lang="pl-PL" sz="1400" b="1" dirty="0" smtClean="0"/>
              <a:t>1970-2008</a:t>
            </a:r>
            <a:r>
              <a:rPr lang="pl-PL" sz="1400" dirty="0" smtClean="0"/>
              <a:t> dla </a:t>
            </a:r>
            <a:r>
              <a:rPr lang="pl-PL" sz="1400" b="1" dirty="0" smtClean="0"/>
              <a:t>CH4</a:t>
            </a:r>
            <a:r>
              <a:rPr lang="pl-PL" sz="1400" dirty="0" smtClean="0"/>
              <a:t> (metan)</a:t>
            </a:r>
            <a:r>
              <a:rPr lang="pl-PL" sz="1400" dirty="0"/>
              <a:t> </a:t>
            </a:r>
            <a:r>
              <a:rPr lang="pl-PL" sz="1400" dirty="0" smtClean="0"/>
              <a:t>oraz </a:t>
            </a:r>
            <a:r>
              <a:rPr lang="pl-PL" sz="1400" b="1" dirty="0" err="1"/>
              <a:t>Annual</a:t>
            </a:r>
            <a:r>
              <a:rPr lang="pl-PL" sz="1400" b="1" dirty="0"/>
              <a:t> </a:t>
            </a:r>
            <a:r>
              <a:rPr lang="pl-PL" sz="1400" b="1" dirty="0" err="1"/>
              <a:t>gridmaps</a:t>
            </a:r>
            <a:r>
              <a:rPr lang="pl-PL" sz="1400" b="1" dirty="0"/>
              <a:t> </a:t>
            </a:r>
            <a:r>
              <a:rPr lang="pl-PL" sz="1400" b="1" dirty="0" smtClean="0"/>
              <a:t>1970-2008 </a:t>
            </a:r>
            <a:r>
              <a:rPr lang="pl-PL" sz="1400" dirty="0" smtClean="0"/>
              <a:t>zawierające emisje dla współrzędnych na świecie.</a:t>
            </a:r>
          </a:p>
          <a:p>
            <a:pPr marL="0" indent="0">
              <a:buNone/>
            </a:pPr>
            <a:endParaRPr lang="pl-PL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Struktura danych</a:t>
            </a:r>
          </a:p>
          <a:p>
            <a:pPr marL="0" indent="0">
              <a:buNone/>
            </a:pPr>
            <a:r>
              <a:rPr lang="pl-PL" sz="1400" dirty="0" smtClean="0"/>
              <a:t>Dane dotyczące emisji zapisane zostały w jednym pliku </a:t>
            </a:r>
            <a:r>
              <a:rPr lang="pl-PL" sz="1400" b="1" dirty="0" smtClean="0"/>
              <a:t>.XLS, </a:t>
            </a:r>
            <a:r>
              <a:rPr lang="pl-PL" sz="1400" dirty="0" smtClean="0"/>
              <a:t>zawierającym emisje dla wszystkich państw na przestrzeni lat. Dane dodatkowo zostały podzielone na źródła emisji przyporządkowane każdemu państwu</a:t>
            </a:r>
            <a:r>
              <a:rPr lang="pl-PL" sz="1400" dirty="0" smtClean="0"/>
              <a:t>. </a:t>
            </a:r>
            <a:r>
              <a:rPr lang="pl-PL" sz="1400" dirty="0" smtClean="0"/>
              <a:t>Dane dotyczące </a:t>
            </a:r>
            <a:r>
              <a:rPr lang="pl-PL" sz="1400" dirty="0" err="1" smtClean="0"/>
              <a:t>gridmap</a:t>
            </a:r>
            <a:r>
              <a:rPr lang="pl-PL" sz="1400" dirty="0" smtClean="0"/>
              <a:t> zapisane zostały osobno dla każdego roku w formacie </a:t>
            </a:r>
            <a:r>
              <a:rPr lang="pl-PL" sz="1400" b="1" dirty="0" smtClean="0"/>
              <a:t>.TXT </a:t>
            </a:r>
          </a:p>
          <a:p>
            <a:pPr marL="0" indent="0">
              <a:buNone/>
            </a:pP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Obróbka 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danych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l-PL" sz="1400" dirty="0" smtClean="0"/>
              <a:t>Dane zostały zapisane do formatu .CSV, aby ułatwić ich wczytanie. Następnie zostały odpowiednio </a:t>
            </a:r>
            <a:r>
              <a:rPr lang="pl-PL" sz="1400" dirty="0" err="1" smtClean="0"/>
              <a:t>modifikowane</a:t>
            </a:r>
            <a:r>
              <a:rPr lang="pl-PL" sz="1400" dirty="0" smtClean="0"/>
              <a:t> aby uzyskać pożądane wykresy oraz mapy.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3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780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Protokół z 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Kioto</a:t>
            </a:r>
          </a:p>
          <a:p>
            <a:pPr marL="0" indent="0">
              <a:buNone/>
            </a:pPr>
            <a:r>
              <a:rPr lang="pl-PL" sz="1600" dirty="0"/>
              <a:t>Protokół z Kioto, zastępujący ramową konwencję Narodów Zjednoczonych w sprawie zmian </a:t>
            </a:r>
            <a:r>
              <a:rPr lang="pl-PL" sz="1600" dirty="0" smtClean="0"/>
              <a:t>klimatu. Zawiera </a:t>
            </a:r>
            <a:r>
              <a:rPr lang="pl-PL" sz="1600" dirty="0"/>
              <a:t>zobowiązania państw uprzemysłowionych do ograniczenia emisji gazów cieplarnianych odpowiedzialnych za globalne ocieplenie. Całkowite emisje krajów rozwiniętych </a:t>
            </a:r>
            <a:r>
              <a:rPr lang="pl-PL" sz="1600" dirty="0" smtClean="0"/>
              <a:t>miały być </a:t>
            </a:r>
            <a:r>
              <a:rPr lang="pl-PL" sz="1600" dirty="0"/>
              <a:t>ograniczone o co najmniej 5% w latach 2008–2012 w stosunku do poziomu z 1990 r</a:t>
            </a:r>
            <a:r>
              <a:rPr lang="pl-PL" sz="1600" dirty="0" smtClean="0"/>
              <a:t>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Polska otrzymała wytyczne obniżenia swojej emisji o 6% w stosunku do roku 1988 – bezowego dla byłych krajów socjalistycznych.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Protokół z Kioto mógł mieć bardzo duży wpływ na redukcję emisji gazów cieplarnianych, w tym metanu, na przestrzeni 20 lat.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7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Spadek emisji na przestrzeni lat 1970 – 2008 w Europie (podział na 4 dekady)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1" name="Picture 7" descr="C:\Users\Admin\Desktop\srednie_europ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8" y="1384620"/>
            <a:ext cx="8091488" cy="36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rostokąt 12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5"/>
          <a:stretch/>
        </p:blipFill>
        <p:spPr bwMode="auto">
          <a:xfrm>
            <a:off x="107504" y="1482633"/>
            <a:ext cx="2944738" cy="180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843558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Wykresy 4 źródeł emisji o najwyższej sumie generowania metanu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9"/>
          <a:stretch/>
        </p:blipFill>
        <p:spPr bwMode="auto">
          <a:xfrm>
            <a:off x="3027623" y="1240971"/>
            <a:ext cx="3088754" cy="210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2" r="7604"/>
          <a:stretch/>
        </p:blipFill>
        <p:spPr bwMode="auto">
          <a:xfrm>
            <a:off x="6221918" y="1342633"/>
            <a:ext cx="2808312" cy="200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2"/>
          <a:stretch/>
        </p:blipFill>
        <p:spPr bwMode="auto">
          <a:xfrm>
            <a:off x="109289" y="3215076"/>
            <a:ext cx="2942953" cy="177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3" b="5165"/>
          <a:stretch/>
        </p:blipFill>
        <p:spPr bwMode="auto">
          <a:xfrm>
            <a:off x="3024738" y="3215076"/>
            <a:ext cx="3094523" cy="17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0" r="6643" b="5146"/>
          <a:stretch/>
        </p:blipFill>
        <p:spPr bwMode="auto">
          <a:xfrm>
            <a:off x="6221918" y="3210911"/>
            <a:ext cx="2922082" cy="17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3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68284" y="205979"/>
            <a:ext cx="3968211" cy="857250"/>
          </a:xfrm>
        </p:spPr>
        <p:txBody>
          <a:bodyPr>
            <a:noAutofit/>
          </a:bodyPr>
          <a:lstStyle/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48064" y="915566"/>
            <a:ext cx="3888432" cy="594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Spadek emisji na przestrzeni lat 1970 – 2008 w Europie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(animacja)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102812" y="1554572"/>
            <a:ext cx="3645651" cy="1305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mapy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Mapa została wykonana z użyciem biblioteki </a:t>
            </a:r>
            <a:r>
              <a:rPr lang="pl-PL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rworldmap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Dla każdego z państw została przyporządkowana średnia wartość dla danej dekady</a:t>
            </a:r>
          </a:p>
          <a:p>
            <a:pPr marL="0" indent="0">
              <a:buNone/>
            </a:pP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102812" y="3110878"/>
            <a:ext cx="3645651" cy="1765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 podstawie mapy oraz wykresów można zauważyć znaczy spadek emisji w latach 1990 – 2008. Duże znaczenie może mieć protokół z Kioto oraz zmiany przemysłowe i gospodarcze na przestrzeni lat.</a:t>
            </a: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146" name="Picture 2" descr="C:\Users\Admin\Desktop\mapka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4" y="0"/>
            <a:ext cx="4726235" cy="48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Emisja w latach 1988 - 2008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odtytuł 2"/>
          <p:cNvSpPr txBox="1">
            <a:spLocks/>
          </p:cNvSpPr>
          <p:nvPr/>
        </p:nvSpPr>
        <p:spPr>
          <a:xfrm>
            <a:off x="569318" y="1546126"/>
            <a:ext cx="590465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Średnia emisja metanu w latach 1988 - 2008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57684"/>
              </p:ext>
            </p:extLst>
          </p:nvPr>
        </p:nvGraphicFramePr>
        <p:xfrm>
          <a:off x="683570" y="1947044"/>
          <a:ext cx="7776861" cy="8066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1818"/>
                <a:gridCol w="589283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</a:tblGrid>
              <a:tr h="212258"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Rok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`88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`89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`90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`91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`92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`93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`94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`95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`96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`97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`98 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smtClean="0"/>
                        <a:t>Wartość</a:t>
                      </a:r>
                      <a:r>
                        <a:rPr lang="en-US" sz="800" b="1" dirty="0" smtClean="0"/>
                        <a:t> [Gg]</a:t>
                      </a:r>
                      <a:endParaRPr lang="pl-PL" sz="800" b="1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332.7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314.1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269.5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257.4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250.4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218.1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219.4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213.3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188.2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186.2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166.7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endParaRPr lang="pl-PL" sz="800" b="1" dirty="0"/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`99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`00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`01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`02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`03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`04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`05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`06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`07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`08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l-PL" sz="1800" dirty="0"/>
                    </a:p>
                  </a:txBody>
                  <a:tcPr marT="34290" marB="34290" anchor="ctr"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endParaRPr lang="pl-PL" sz="800" b="1" dirty="0"/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168.3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173.1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172.6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170.7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170.5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166.4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167.9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166.6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159.2</a:t>
                      </a:r>
                      <a:endParaRPr lang="pl-PL" sz="9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155.5</a:t>
                      </a:r>
                      <a:endParaRPr lang="pl-PL" sz="900" dirty="0"/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8" name="Prostokąt 7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584598" y="3003798"/>
            <a:ext cx="801985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okresie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regulowanym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przez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protok</a:t>
            </a:r>
            <a:r>
              <a:rPr lang="pl-PL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ół</a:t>
            </a: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 Kioto emisja metanu bardzo mocno spadała na przestrzeni lat. Wynika to przede wszystkim z dwóch podstawowych przyczyn:</a:t>
            </a:r>
          </a:p>
          <a:p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Zmniejszenie emisji wynikającej z fermentacji jelitowej,  spowodowane spadkiem hodowli bydła (o ponad 40%) i owiec (o ponad 90%)</a:t>
            </a:r>
          </a:p>
          <a:p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Zmniejszenie emisji z wydobycia węgla kamiennego wynikającego ze znacznego ograniczenia wydobycia</a:t>
            </a:r>
          </a:p>
        </p:txBody>
      </p:sp>
    </p:spTree>
    <p:extLst>
      <p:ext uri="{BB962C8B-B14F-4D97-AF65-F5344CB8AC3E}">
        <p14:creationId xmlns:p14="http://schemas.microsoft.com/office/powerpoint/2010/main" val="23988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870</Words>
  <Application>Microsoft Office PowerPoint</Application>
  <PresentationFormat>Pokaz na ekranie (16:9)</PresentationFormat>
  <Paragraphs>138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Pakiet R w obliczeniach statystycznych</vt:lpstr>
      <vt:lpstr>Spis treści</vt:lpstr>
      <vt:lpstr>Kilka słów o metanie</vt:lpstr>
      <vt:lpstr>Wprowadzenie do danych</vt:lpstr>
      <vt:lpstr>Analiza emisji w Europie</vt:lpstr>
      <vt:lpstr>Analiza emisji w Europie</vt:lpstr>
      <vt:lpstr>Analiza emisji w Europie</vt:lpstr>
      <vt:lpstr>Analiza emisji w Europie</vt:lpstr>
      <vt:lpstr>Analiza emisji dla Polski</vt:lpstr>
      <vt:lpstr>Analiza emisji dla Polski</vt:lpstr>
      <vt:lpstr>Analiza emisji dla Polski</vt:lpstr>
      <vt:lpstr>Analiza emisji dla Polski</vt:lpstr>
      <vt:lpstr>Mapa cieplna dla Europy</vt:lpstr>
      <vt:lpstr>Podsumowanie</vt:lpstr>
      <vt:lpstr>Pakiet R w obliczeniach statystycznych</vt:lpstr>
    </vt:vector>
  </TitlesOfParts>
  <Company>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Pakiet R w obliczeniach statystycznych</dc:title>
  <dc:creator>PS</dc:creator>
  <cp:lastModifiedBy>PS</cp:lastModifiedBy>
  <cp:revision>37</cp:revision>
  <dcterms:created xsi:type="dcterms:W3CDTF">2016-12-07T19:57:23Z</dcterms:created>
  <dcterms:modified xsi:type="dcterms:W3CDTF">2016-12-09T17:01:13Z</dcterms:modified>
</cp:coreProperties>
</file>