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7" r:id="rId9"/>
    <p:sldId id="263" r:id="rId10"/>
    <p:sldId id="264" r:id="rId11"/>
    <p:sldId id="266" r:id="rId12"/>
    <p:sldId id="265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yl pośredni 2 — Ak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504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FFA2A-227A-45A8-B6FA-82B9C19BD941}" type="datetimeFigureOut">
              <a:rPr lang="pl-PL" smtClean="0"/>
              <a:t>2016-12-08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4803C-120D-40E2-929C-4B29CA5C638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24852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FFA2A-227A-45A8-B6FA-82B9C19BD941}" type="datetimeFigureOut">
              <a:rPr lang="pl-PL" smtClean="0"/>
              <a:t>2016-12-08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4803C-120D-40E2-929C-4B29CA5C638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20647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FFA2A-227A-45A8-B6FA-82B9C19BD941}" type="datetimeFigureOut">
              <a:rPr lang="pl-PL" smtClean="0"/>
              <a:t>2016-12-08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4803C-120D-40E2-929C-4B29CA5C638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64785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FFA2A-227A-45A8-B6FA-82B9C19BD941}" type="datetimeFigureOut">
              <a:rPr lang="pl-PL" smtClean="0"/>
              <a:t>2016-12-08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4803C-120D-40E2-929C-4B29CA5C638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2613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FFA2A-227A-45A8-B6FA-82B9C19BD941}" type="datetimeFigureOut">
              <a:rPr lang="pl-PL" smtClean="0"/>
              <a:t>2016-12-08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4803C-120D-40E2-929C-4B29CA5C638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08125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FFA2A-227A-45A8-B6FA-82B9C19BD941}" type="datetimeFigureOut">
              <a:rPr lang="pl-PL" smtClean="0"/>
              <a:t>2016-12-08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4803C-120D-40E2-929C-4B29CA5C638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82093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FFA2A-227A-45A8-B6FA-82B9C19BD941}" type="datetimeFigureOut">
              <a:rPr lang="pl-PL" smtClean="0"/>
              <a:t>2016-12-08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4803C-120D-40E2-929C-4B29CA5C638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19845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FFA2A-227A-45A8-B6FA-82B9C19BD941}" type="datetimeFigureOut">
              <a:rPr lang="pl-PL" smtClean="0"/>
              <a:t>2016-12-08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4803C-120D-40E2-929C-4B29CA5C638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00035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FFA2A-227A-45A8-B6FA-82B9C19BD941}" type="datetimeFigureOut">
              <a:rPr lang="pl-PL" smtClean="0"/>
              <a:t>2016-12-08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4803C-120D-40E2-929C-4B29CA5C638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26855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FFA2A-227A-45A8-B6FA-82B9C19BD941}" type="datetimeFigureOut">
              <a:rPr lang="pl-PL" smtClean="0"/>
              <a:t>2016-12-08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4803C-120D-40E2-929C-4B29CA5C638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00066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FFA2A-227A-45A8-B6FA-82B9C19BD941}" type="datetimeFigureOut">
              <a:rPr lang="pl-PL" smtClean="0"/>
              <a:t>2016-12-08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4803C-120D-40E2-929C-4B29CA5C638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72232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7000"/>
            <a:lum/>
          </a:blip>
          <a:srcRect/>
          <a:stretch>
            <a:fillRect t="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FFA2A-227A-45A8-B6FA-82B9C19BD941}" type="datetimeFigureOut">
              <a:rPr lang="pl-PL" smtClean="0"/>
              <a:t>2016-12-08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4803C-120D-40E2-929C-4B29CA5C638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47345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0000"/>
            <a:lum/>
          </a:blip>
          <a:srcRect/>
          <a:stretch>
            <a:fillRect t="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3568" y="1113589"/>
            <a:ext cx="7772400" cy="1102519"/>
          </a:xfrm>
        </p:spPr>
        <p:txBody>
          <a:bodyPr>
            <a:normAutofit/>
          </a:bodyPr>
          <a:lstStyle/>
          <a:p>
            <a:r>
              <a:rPr lang="pl-PL" sz="3200" dirty="0">
                <a:solidFill>
                  <a:schemeClr val="accent6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Pakiet R w obliczeniach statystycznych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2139702"/>
            <a:ext cx="6400800" cy="702078"/>
          </a:xfrm>
        </p:spPr>
        <p:txBody>
          <a:bodyPr>
            <a:noAutofit/>
          </a:bodyPr>
          <a:lstStyle/>
          <a:p>
            <a:r>
              <a:rPr lang="pl-PL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Analiza rozkładu przestrzennego i czasowego emisji metanu (CH</a:t>
            </a:r>
            <a:r>
              <a:rPr lang="pl-PL" sz="1400" b="1" baseline="-25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</a:t>
            </a:r>
            <a:r>
              <a:rPr lang="pl-PL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 w skali region Europy na podstawie bazy EDGAR. </a:t>
            </a:r>
            <a:endParaRPr lang="pl-PL" sz="1400" b="1" dirty="0">
              <a:solidFill>
                <a:schemeClr val="tx1">
                  <a:lumMod val="85000"/>
                  <a:lumOff val="1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" name="Podtytuł 2"/>
          <p:cNvSpPr txBox="1">
            <a:spLocks/>
          </p:cNvSpPr>
          <p:nvPr/>
        </p:nvSpPr>
        <p:spPr>
          <a:xfrm>
            <a:off x="2082839" y="4441422"/>
            <a:ext cx="2408312" cy="7020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l-PL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Paweł Sadowski   </a:t>
            </a:r>
          </a:p>
          <a:p>
            <a:pPr algn="r"/>
            <a:r>
              <a:rPr lang="pl-PL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Olab Schab</a:t>
            </a:r>
            <a:endParaRPr lang="pl-PL" sz="16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" name="Podtytuł 2"/>
          <p:cNvSpPr txBox="1">
            <a:spLocks/>
          </p:cNvSpPr>
          <p:nvPr/>
        </p:nvSpPr>
        <p:spPr>
          <a:xfrm>
            <a:off x="4788025" y="4461961"/>
            <a:ext cx="1728192" cy="5130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l-PL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WFiiS</a:t>
            </a:r>
            <a:r>
              <a:rPr lang="pl-PL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2016 </a:t>
            </a:r>
          </a:p>
          <a:p>
            <a:pPr algn="l"/>
            <a:r>
              <a:rPr lang="pl-PL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 rok IS</a:t>
            </a:r>
            <a:endParaRPr lang="pl-PL" sz="16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4" name="Łącznik prostoliniowy 13"/>
          <p:cNvCxnSpPr/>
          <p:nvPr/>
        </p:nvCxnSpPr>
        <p:spPr>
          <a:xfrm>
            <a:off x="4644008" y="4434958"/>
            <a:ext cx="0" cy="54006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08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3600" dirty="0" smtClean="0">
                <a:solidFill>
                  <a:schemeClr val="accent6">
                    <a:lumMod val="75000"/>
                  </a:schemeClr>
                </a:solidFill>
              </a:rPr>
              <a:t>Analiza emisji dla Polski</a:t>
            </a:r>
            <a:endParaRPr lang="pl-PL" sz="3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7544" y="951570"/>
            <a:ext cx="8424936" cy="20522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000" dirty="0" smtClean="0">
                <a:solidFill>
                  <a:schemeClr val="accent6">
                    <a:lumMod val="75000"/>
                  </a:schemeClr>
                </a:solidFill>
              </a:rPr>
              <a:t>Emisja w latach 1988 - 2008</a:t>
            </a:r>
            <a:endParaRPr lang="pl-PL" sz="20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pl-PL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Podtytuł 2"/>
          <p:cNvSpPr txBox="1">
            <a:spLocks/>
          </p:cNvSpPr>
          <p:nvPr/>
        </p:nvSpPr>
        <p:spPr>
          <a:xfrm>
            <a:off x="539552" y="1491630"/>
            <a:ext cx="3048098" cy="1080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Protokół w Kioto</a:t>
            </a:r>
            <a:endParaRPr lang="pl-PL" sz="1400" b="1" dirty="0">
              <a:solidFill>
                <a:schemeClr val="tx1">
                  <a:lumMod val="85000"/>
                  <a:lumOff val="1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Podtytuł 2"/>
          <p:cNvSpPr txBox="1">
            <a:spLocks/>
          </p:cNvSpPr>
          <p:nvPr/>
        </p:nvSpPr>
        <p:spPr>
          <a:xfrm>
            <a:off x="539552" y="2463738"/>
            <a:ext cx="5904656" cy="1080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Średnia emisja metanu w latach 1988 - 2008 </a:t>
            </a:r>
            <a:endParaRPr lang="pl-PL" sz="1400" b="1" dirty="0">
              <a:solidFill>
                <a:schemeClr val="tx1">
                  <a:lumMod val="85000"/>
                  <a:lumOff val="1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5897778"/>
              </p:ext>
            </p:extLst>
          </p:nvPr>
        </p:nvGraphicFramePr>
        <p:xfrm>
          <a:off x="683570" y="2852872"/>
          <a:ext cx="7776861" cy="80661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91818"/>
                <a:gridCol w="589283"/>
                <a:gridCol w="589576"/>
                <a:gridCol w="589576"/>
                <a:gridCol w="589576"/>
                <a:gridCol w="589576"/>
                <a:gridCol w="589576"/>
                <a:gridCol w="589576"/>
                <a:gridCol w="589576"/>
                <a:gridCol w="589576"/>
                <a:gridCol w="589576"/>
                <a:gridCol w="589576"/>
              </a:tblGrid>
              <a:tr h="212258">
                <a:tc>
                  <a:txBody>
                    <a:bodyPr/>
                    <a:lstStyle/>
                    <a:p>
                      <a:pPr algn="ctr"/>
                      <a:r>
                        <a:rPr lang="pl-PL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Rok</a:t>
                      </a:r>
                      <a:endParaRPr lang="pl-PL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34290" marB="3429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`88</a:t>
                      </a:r>
                      <a:endParaRPr lang="pl-PL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34290" marB="3429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`89</a:t>
                      </a:r>
                      <a:endParaRPr lang="pl-PL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34290" marB="3429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`90</a:t>
                      </a:r>
                      <a:endParaRPr lang="pl-PL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34290" marB="3429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`91</a:t>
                      </a:r>
                      <a:endParaRPr lang="pl-PL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34290" marB="3429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`92</a:t>
                      </a:r>
                      <a:endParaRPr lang="pl-PL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34290" marB="3429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`93</a:t>
                      </a:r>
                      <a:endParaRPr lang="pl-PL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34290" marB="3429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`94</a:t>
                      </a:r>
                      <a:endParaRPr lang="pl-PL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34290" marB="3429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`95</a:t>
                      </a:r>
                      <a:endParaRPr lang="pl-PL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34290" marB="3429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`96</a:t>
                      </a:r>
                      <a:endParaRPr lang="pl-PL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34290" marB="3429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`97</a:t>
                      </a:r>
                      <a:endParaRPr lang="pl-PL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34290" marB="3429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l-PL" sz="8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`98 </a:t>
                      </a:r>
                      <a:endParaRPr lang="pl-PL" sz="8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310">
                <a:tc>
                  <a:txBody>
                    <a:bodyPr/>
                    <a:lstStyle/>
                    <a:p>
                      <a:pPr algn="ctr"/>
                      <a:r>
                        <a:rPr lang="pl-PL" sz="800" b="1" dirty="0" smtClean="0"/>
                        <a:t>Wartość</a:t>
                      </a:r>
                      <a:endParaRPr lang="pl-PL" sz="800" b="1" dirty="0"/>
                    </a:p>
                  </a:txBody>
                  <a:tcPr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800" dirty="0"/>
                    </a:p>
                  </a:txBody>
                  <a:tcPr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800" dirty="0"/>
                    </a:p>
                  </a:txBody>
                  <a:tcPr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800" dirty="0"/>
                    </a:p>
                  </a:txBody>
                  <a:tcPr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800" dirty="0"/>
                    </a:p>
                  </a:txBody>
                  <a:tcPr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800" dirty="0"/>
                    </a:p>
                  </a:txBody>
                  <a:tcPr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800" dirty="0"/>
                    </a:p>
                  </a:txBody>
                  <a:tcPr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800" dirty="0"/>
                    </a:p>
                  </a:txBody>
                  <a:tcPr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800" dirty="0"/>
                    </a:p>
                  </a:txBody>
                  <a:tcPr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800" dirty="0"/>
                    </a:p>
                  </a:txBody>
                  <a:tcPr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800" dirty="0"/>
                    </a:p>
                  </a:txBody>
                  <a:tcPr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800" dirty="0"/>
                    </a:p>
                  </a:txBody>
                  <a:tcPr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94310">
                <a:tc>
                  <a:txBody>
                    <a:bodyPr/>
                    <a:lstStyle/>
                    <a:p>
                      <a:pPr algn="ctr"/>
                      <a:endParaRPr lang="pl-PL" sz="800" b="1" dirty="0"/>
                    </a:p>
                  </a:txBody>
                  <a:tcPr marT="34290" marB="3429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l-PL" sz="8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`99</a:t>
                      </a:r>
                      <a:endParaRPr lang="pl-PL" sz="8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l-PL" sz="8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`00</a:t>
                      </a:r>
                      <a:endParaRPr lang="pl-PL" sz="8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l-PL" sz="8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`01</a:t>
                      </a:r>
                      <a:endParaRPr lang="pl-PL" sz="8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l-PL" sz="8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`02</a:t>
                      </a:r>
                      <a:endParaRPr lang="pl-PL" sz="8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l-PL" sz="8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`03</a:t>
                      </a:r>
                      <a:endParaRPr lang="pl-PL" sz="8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l-PL" sz="8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`04</a:t>
                      </a:r>
                      <a:endParaRPr lang="pl-PL" sz="8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l-PL" sz="8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`05</a:t>
                      </a:r>
                      <a:endParaRPr lang="pl-PL" sz="8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l-PL" sz="8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`06</a:t>
                      </a:r>
                      <a:endParaRPr lang="pl-PL" sz="8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l-PL" sz="8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`07</a:t>
                      </a:r>
                      <a:endParaRPr lang="pl-PL" sz="8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l-PL" sz="8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`08</a:t>
                      </a:r>
                      <a:endParaRPr lang="pl-PL" sz="8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 anchor="ctr">
                    <a:solidFill>
                      <a:schemeClr val="accent6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l-PL" sz="1800" dirty="0"/>
                    </a:p>
                  </a:txBody>
                  <a:tcPr marT="34290" marB="34290" anchor="ctr">
                    <a:noFill/>
                  </a:tcPr>
                </a:tc>
              </a:tr>
              <a:tr h="205740">
                <a:tc>
                  <a:txBody>
                    <a:bodyPr/>
                    <a:lstStyle/>
                    <a:p>
                      <a:pPr algn="ctr"/>
                      <a:endParaRPr lang="pl-PL" sz="800" b="1" dirty="0"/>
                    </a:p>
                  </a:txBody>
                  <a:tcPr marT="34290" marB="3429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800" dirty="0"/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pl-PL" sz="800" dirty="0"/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pl-PL" sz="800" dirty="0"/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pl-PL" sz="800" dirty="0"/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pl-PL" sz="800" dirty="0"/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pl-PL" sz="800" dirty="0"/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pl-PL" sz="800" dirty="0"/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pl-PL" sz="800" dirty="0"/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pl-PL" sz="900" dirty="0"/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pl-PL" sz="900" dirty="0"/>
                    </a:p>
                  </a:txBody>
                  <a:tcPr marT="34290" marB="34290" anchor="ctr"/>
                </a:tc>
                <a:tc vMerge="1">
                  <a:txBody>
                    <a:bodyPr/>
                    <a:lstStyle/>
                    <a:p>
                      <a:endParaRPr lang="pl-PL" dirty="0"/>
                    </a:p>
                  </a:txBody>
                  <a:tcPr marT="34290" marB="34290" anchor="ctr"/>
                </a:tc>
              </a:tr>
            </a:tbl>
          </a:graphicData>
        </a:graphic>
      </p:graphicFrame>
      <p:sp>
        <p:nvSpPr>
          <p:cNvPr id="13" name="Podtytuł 2"/>
          <p:cNvSpPr txBox="1">
            <a:spLocks/>
          </p:cNvSpPr>
          <p:nvPr/>
        </p:nvSpPr>
        <p:spPr>
          <a:xfrm>
            <a:off x="560007" y="4011910"/>
            <a:ext cx="5904656" cy="1080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Procentowy spadek w stosunku roku 1988 a 2008: </a:t>
            </a:r>
            <a:endParaRPr lang="pl-PL" sz="1400" b="1" dirty="0">
              <a:solidFill>
                <a:schemeClr val="tx1">
                  <a:lumMod val="85000"/>
                  <a:lumOff val="1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8814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3600" dirty="0" smtClean="0">
                <a:solidFill>
                  <a:schemeClr val="accent6">
                    <a:lumMod val="75000"/>
                  </a:schemeClr>
                </a:solidFill>
              </a:rPr>
              <a:t>Analiza emisji dla Polski</a:t>
            </a:r>
            <a:endParaRPr lang="pl-PL" sz="3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7544" y="951570"/>
            <a:ext cx="8424936" cy="20522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000" dirty="0" smtClean="0">
                <a:solidFill>
                  <a:schemeClr val="accent6">
                    <a:lumMod val="75000"/>
                  </a:schemeClr>
                </a:solidFill>
              </a:rPr>
              <a:t>Emisja metanu z poszczególnych źródeł (podział na 4 dekady)</a:t>
            </a:r>
          </a:p>
          <a:p>
            <a:pPr marL="0" indent="0">
              <a:buNone/>
            </a:pPr>
            <a:r>
              <a:rPr lang="pl-PL" sz="20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pl-PL" sz="20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pl-PL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Podtytuł 2"/>
          <p:cNvSpPr txBox="1">
            <a:spLocks/>
          </p:cNvSpPr>
          <p:nvPr/>
        </p:nvSpPr>
        <p:spPr>
          <a:xfrm>
            <a:off x="5492379" y="1545636"/>
            <a:ext cx="3048098" cy="1080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Sposób wykonania wykresów:</a:t>
            </a:r>
            <a:endParaRPr lang="pl-PL" sz="1400" b="1" dirty="0">
              <a:solidFill>
                <a:schemeClr val="tx1">
                  <a:lumMod val="85000"/>
                  <a:lumOff val="1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Podtytuł 2"/>
          <p:cNvSpPr txBox="1">
            <a:spLocks/>
          </p:cNvSpPr>
          <p:nvPr/>
        </p:nvSpPr>
        <p:spPr>
          <a:xfrm>
            <a:off x="5492379" y="3115189"/>
            <a:ext cx="3048098" cy="1080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Wnioski:</a:t>
            </a:r>
            <a:endParaRPr lang="pl-PL" sz="1400" b="1" dirty="0">
              <a:solidFill>
                <a:schemeClr val="tx1">
                  <a:lumMod val="85000"/>
                  <a:lumOff val="1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09931"/>
            <a:ext cx="4450562" cy="3605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Podtytuł 2"/>
          <p:cNvSpPr txBox="1">
            <a:spLocks/>
          </p:cNvSpPr>
          <p:nvPr/>
        </p:nvSpPr>
        <p:spPr>
          <a:xfrm>
            <a:off x="3441464" y="1635646"/>
            <a:ext cx="1296144" cy="3831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Tu też będzie gif</a:t>
            </a:r>
            <a:endParaRPr lang="pl-PL" sz="1000" b="1" dirty="0">
              <a:solidFill>
                <a:schemeClr val="tx1">
                  <a:lumMod val="85000"/>
                  <a:lumOff val="1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132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3600" dirty="0" smtClean="0">
                <a:solidFill>
                  <a:schemeClr val="accent6">
                    <a:lumMod val="75000"/>
                  </a:schemeClr>
                </a:solidFill>
              </a:rPr>
              <a:t>Analiza emisji dla Polski</a:t>
            </a:r>
            <a:endParaRPr lang="pl-PL" sz="3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7544" y="951570"/>
            <a:ext cx="8424936" cy="20522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000" dirty="0" smtClean="0">
                <a:solidFill>
                  <a:schemeClr val="accent6">
                    <a:lumMod val="75000"/>
                  </a:schemeClr>
                </a:solidFill>
              </a:rPr>
              <a:t>Porównanie 3 państw emitujących najwięcej metanu w Europie</a:t>
            </a:r>
            <a:endParaRPr lang="pl-PL" sz="20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pl-PL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243" y="1519908"/>
            <a:ext cx="5760640" cy="3114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Podtytuł 2"/>
          <p:cNvSpPr txBox="1">
            <a:spLocks/>
          </p:cNvSpPr>
          <p:nvPr/>
        </p:nvSpPr>
        <p:spPr>
          <a:xfrm>
            <a:off x="6156176" y="1722277"/>
            <a:ext cx="3048098" cy="1080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Sposób wykonania wykresów:</a:t>
            </a:r>
            <a:endParaRPr lang="pl-PL" sz="1400" b="1" dirty="0">
              <a:solidFill>
                <a:schemeClr val="tx1">
                  <a:lumMod val="85000"/>
                  <a:lumOff val="1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Podtytuł 2"/>
          <p:cNvSpPr txBox="1">
            <a:spLocks/>
          </p:cNvSpPr>
          <p:nvPr/>
        </p:nvSpPr>
        <p:spPr>
          <a:xfrm>
            <a:off x="6156176" y="3291830"/>
            <a:ext cx="3048098" cy="1080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Wnioski:</a:t>
            </a:r>
            <a:endParaRPr lang="pl-PL" sz="1400" b="1" dirty="0">
              <a:solidFill>
                <a:schemeClr val="tx1">
                  <a:lumMod val="85000"/>
                  <a:lumOff val="1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08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3600" dirty="0" smtClean="0">
                <a:solidFill>
                  <a:schemeClr val="accent6">
                    <a:lumMod val="75000"/>
                  </a:schemeClr>
                </a:solidFill>
              </a:rPr>
              <a:t>Analiza emisji dla Polski</a:t>
            </a:r>
            <a:endParaRPr lang="pl-PL" sz="3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7544" y="951570"/>
            <a:ext cx="8424936" cy="20522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solidFill>
                  <a:schemeClr val="accent6">
                    <a:lumMod val="75000"/>
                  </a:schemeClr>
                </a:solidFill>
              </a:rPr>
              <a:t>Polska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6">
                    <a:lumMod val="75000"/>
                  </a:schemeClr>
                </a:solidFill>
              </a:rPr>
              <a:t>na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6">
                    <a:lumMod val="75000"/>
                  </a:schemeClr>
                </a:solidFill>
              </a:rPr>
              <a:t>tle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 s</a:t>
            </a:r>
            <a:r>
              <a:rPr lang="pl-PL" sz="2000" dirty="0" err="1" smtClean="0">
                <a:solidFill>
                  <a:schemeClr val="accent6">
                    <a:lumMod val="75000"/>
                  </a:schemeClr>
                </a:solidFill>
              </a:rPr>
              <a:t>ąsiadów</a:t>
            </a:r>
            <a:r>
              <a:rPr lang="pl-PL" sz="2000" dirty="0" smtClean="0">
                <a:solidFill>
                  <a:schemeClr val="accent6">
                    <a:lumMod val="75000"/>
                  </a:schemeClr>
                </a:solidFill>
              </a:rPr>
              <a:t> (pełen przebieg lat)</a:t>
            </a:r>
            <a:endParaRPr lang="pl-PL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Podtytuł 2"/>
          <p:cNvSpPr txBox="1">
            <a:spLocks/>
          </p:cNvSpPr>
          <p:nvPr/>
        </p:nvSpPr>
        <p:spPr>
          <a:xfrm>
            <a:off x="6156176" y="1722277"/>
            <a:ext cx="3048098" cy="1080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Sposób wykonania wykresów:</a:t>
            </a:r>
            <a:endParaRPr lang="pl-PL" sz="1400" b="1" dirty="0">
              <a:solidFill>
                <a:schemeClr val="tx1">
                  <a:lumMod val="85000"/>
                  <a:lumOff val="1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Podtytuł 2"/>
          <p:cNvSpPr txBox="1">
            <a:spLocks/>
          </p:cNvSpPr>
          <p:nvPr/>
        </p:nvSpPr>
        <p:spPr>
          <a:xfrm>
            <a:off x="6156176" y="3291830"/>
            <a:ext cx="3048098" cy="1080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Wnioski:</a:t>
            </a:r>
            <a:endParaRPr lang="pl-PL" sz="1400" b="1" dirty="0">
              <a:solidFill>
                <a:schemeClr val="tx1">
                  <a:lumMod val="85000"/>
                  <a:lumOff val="1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46664"/>
            <a:ext cx="5087436" cy="3315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4701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779912" y="136325"/>
            <a:ext cx="6789440" cy="707233"/>
          </a:xfrm>
        </p:spPr>
        <p:txBody>
          <a:bodyPr>
            <a:normAutofit/>
          </a:bodyPr>
          <a:lstStyle/>
          <a:p>
            <a:r>
              <a:rPr lang="pl-PL" sz="2400" dirty="0" smtClean="0">
                <a:solidFill>
                  <a:schemeClr val="accent6">
                    <a:lumMod val="75000"/>
                  </a:schemeClr>
                </a:solidFill>
              </a:rPr>
              <a:t>Mapa cieplna dla Europy</a:t>
            </a:r>
            <a:endParaRPr lang="pl-PL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464894" y="699542"/>
            <a:ext cx="3711922" cy="37804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pl-PL" sz="2000" dirty="0" smtClean="0">
                <a:solidFill>
                  <a:schemeClr val="accent6">
                    <a:lumMod val="75000"/>
                  </a:schemeClr>
                </a:solidFill>
              </a:rPr>
              <a:t>Animacja emisji metanu w latach 1970 - 2008</a:t>
            </a:r>
            <a:endParaRPr lang="pl-PL" sz="20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pl-PL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Podtytuł 2"/>
          <p:cNvSpPr txBox="1">
            <a:spLocks/>
          </p:cNvSpPr>
          <p:nvPr/>
        </p:nvSpPr>
        <p:spPr>
          <a:xfrm>
            <a:off x="5508104" y="1537903"/>
            <a:ext cx="3312368" cy="9721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Sposób wykonania mapy:</a:t>
            </a:r>
            <a:endParaRPr lang="pl-PL" sz="1400" b="1" dirty="0">
              <a:solidFill>
                <a:schemeClr val="tx1">
                  <a:lumMod val="85000"/>
                  <a:lumOff val="1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Podtytuł 2"/>
          <p:cNvSpPr txBox="1">
            <a:spLocks/>
          </p:cNvSpPr>
          <p:nvPr/>
        </p:nvSpPr>
        <p:spPr>
          <a:xfrm>
            <a:off x="5652120" y="3003798"/>
            <a:ext cx="3312368" cy="9721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Wnioski:</a:t>
            </a:r>
            <a:endParaRPr lang="pl-PL" sz="1400" b="1" dirty="0">
              <a:solidFill>
                <a:schemeClr val="tx1">
                  <a:lumMod val="85000"/>
                  <a:lumOff val="1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7170" name="Picture 2" descr="D:\R-project\HeatMap99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211" y="0"/>
            <a:ext cx="5448307" cy="5020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578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3600" dirty="0" smtClean="0">
                <a:solidFill>
                  <a:schemeClr val="accent6">
                    <a:lumMod val="75000"/>
                  </a:schemeClr>
                </a:solidFill>
              </a:rPr>
              <a:t>Podsumowanie</a:t>
            </a:r>
            <a:endParaRPr lang="pl-PL" sz="3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7544" y="951570"/>
            <a:ext cx="8424936" cy="32763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Coś powiedzieć o wynikach</a:t>
            </a:r>
          </a:p>
          <a:p>
            <a:pPr marL="0" indent="0">
              <a:buNone/>
            </a:pPr>
            <a:endParaRPr lang="pl-PL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pl-PL" sz="20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pl-PL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Coś powiedzieć o kodzie</a:t>
            </a:r>
            <a:endParaRPr lang="pl-PL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94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7000"/>
            <a:lum/>
          </a:blip>
          <a:srcRect/>
          <a:stretch>
            <a:fillRect t="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3568" y="1113589"/>
            <a:ext cx="7772400" cy="1102519"/>
          </a:xfrm>
        </p:spPr>
        <p:txBody>
          <a:bodyPr>
            <a:normAutofit/>
          </a:bodyPr>
          <a:lstStyle/>
          <a:p>
            <a:r>
              <a:rPr lang="pl-PL" sz="3200" dirty="0">
                <a:solidFill>
                  <a:schemeClr val="accent6">
                    <a:lumMod val="40000"/>
                    <a:lumOff val="6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Pakiet R w obliczeniach statystycznych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2139702"/>
            <a:ext cx="6400800" cy="702078"/>
          </a:xfrm>
        </p:spPr>
        <p:txBody>
          <a:bodyPr>
            <a:noAutofit/>
          </a:bodyPr>
          <a:lstStyle/>
          <a:p>
            <a:r>
              <a:rPr lang="pl-PL" sz="1400" b="1" dirty="0" smtClean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Analiza rozkładu przestrzennego i czasowego emisji metanu (CH</a:t>
            </a:r>
            <a:r>
              <a:rPr lang="pl-PL" sz="1400" b="1" baseline="-25000" dirty="0" smtClean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</a:t>
            </a:r>
            <a:r>
              <a:rPr lang="pl-PL" sz="1400" b="1" dirty="0" smtClean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 w skali region Europy na podstawie bazy EDGAR. </a:t>
            </a:r>
            <a:endParaRPr lang="pl-PL" sz="1400" b="1" dirty="0">
              <a:solidFill>
                <a:schemeClr val="bg1">
                  <a:lumMod val="6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" name="Podtytuł 2"/>
          <p:cNvSpPr txBox="1">
            <a:spLocks/>
          </p:cNvSpPr>
          <p:nvPr/>
        </p:nvSpPr>
        <p:spPr>
          <a:xfrm>
            <a:off x="2082839" y="4441422"/>
            <a:ext cx="2408312" cy="7020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l-PL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Paweł Sadowski   </a:t>
            </a:r>
          </a:p>
          <a:p>
            <a:pPr algn="r"/>
            <a:r>
              <a:rPr lang="pl-PL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Olab Schab</a:t>
            </a:r>
            <a:endParaRPr lang="pl-PL" sz="16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" name="Podtytuł 2"/>
          <p:cNvSpPr txBox="1">
            <a:spLocks/>
          </p:cNvSpPr>
          <p:nvPr/>
        </p:nvSpPr>
        <p:spPr>
          <a:xfrm>
            <a:off x="4788025" y="4461961"/>
            <a:ext cx="1728192" cy="5130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l-PL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WFiiS</a:t>
            </a:r>
            <a:r>
              <a:rPr lang="pl-PL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2016 </a:t>
            </a:r>
          </a:p>
          <a:p>
            <a:pPr algn="l"/>
            <a:r>
              <a:rPr lang="pl-PL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 rok IS</a:t>
            </a:r>
            <a:endParaRPr lang="pl-PL" sz="16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4" name="Łącznik prostoliniowy 13"/>
          <p:cNvCxnSpPr/>
          <p:nvPr/>
        </p:nvCxnSpPr>
        <p:spPr>
          <a:xfrm>
            <a:off x="4644008" y="4434958"/>
            <a:ext cx="0" cy="54006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Podtytuł 2"/>
          <p:cNvSpPr txBox="1">
            <a:spLocks/>
          </p:cNvSpPr>
          <p:nvPr/>
        </p:nvSpPr>
        <p:spPr>
          <a:xfrm>
            <a:off x="1267261" y="2931790"/>
            <a:ext cx="6400800" cy="7020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Dziękujemy za uwagę</a:t>
            </a:r>
            <a:endParaRPr lang="pl-PL" sz="1400" b="1" dirty="0">
              <a:solidFill>
                <a:schemeClr val="tx1">
                  <a:lumMod val="85000"/>
                  <a:lumOff val="1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160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3600" dirty="0" smtClean="0">
                <a:solidFill>
                  <a:schemeClr val="accent6">
                    <a:lumMod val="75000"/>
                  </a:schemeClr>
                </a:solidFill>
              </a:rPr>
              <a:t>Spis treści</a:t>
            </a:r>
            <a:endParaRPr lang="pl-PL" sz="3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7544" y="1491630"/>
            <a:ext cx="8424936" cy="2052228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pl-PL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Kilka słów o metanie:</a:t>
            </a:r>
            <a:r>
              <a:rPr lang="pl-PL" sz="2000" b="1" dirty="0" smtClean="0"/>
              <a:t>	</a:t>
            </a:r>
            <a:r>
              <a:rPr lang="pl-PL" sz="2000" dirty="0" smtClean="0">
                <a:solidFill>
                  <a:schemeClr val="accent6">
                    <a:lumMod val="75000"/>
                  </a:schemeClr>
                </a:solidFill>
              </a:rPr>
              <a:t>skąd się bierze i co powoduje</a:t>
            </a:r>
          </a:p>
          <a:p>
            <a:pPr marL="514350" indent="-514350">
              <a:buAutoNum type="arabicPeriod"/>
            </a:pPr>
            <a:r>
              <a:rPr lang="pl-PL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Wprowadzenie do danych:</a:t>
            </a:r>
            <a:r>
              <a:rPr lang="pl-PL" sz="2000" dirty="0" smtClean="0"/>
              <a:t>	</a:t>
            </a:r>
            <a:r>
              <a:rPr lang="pl-PL" sz="2000" dirty="0" smtClean="0">
                <a:solidFill>
                  <a:schemeClr val="accent6">
                    <a:lumMod val="75000"/>
                  </a:schemeClr>
                </a:solidFill>
              </a:rPr>
              <a:t>pochodzenie, obróbka, analiza</a:t>
            </a:r>
          </a:p>
          <a:p>
            <a:pPr marL="514350" indent="-514350">
              <a:buAutoNum type="arabicPeriod"/>
            </a:pPr>
            <a:r>
              <a:rPr lang="pl-PL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Analiza emisji w Europie:</a:t>
            </a:r>
            <a:r>
              <a:rPr lang="pl-PL" sz="2000" dirty="0" smtClean="0"/>
              <a:t>	</a:t>
            </a:r>
            <a:r>
              <a:rPr lang="pl-PL" sz="2000" dirty="0" smtClean="0">
                <a:solidFill>
                  <a:schemeClr val="accent6">
                    <a:lumMod val="75000"/>
                  </a:schemeClr>
                </a:solidFill>
              </a:rPr>
              <a:t>porównanie emisji dla państw </a:t>
            </a:r>
            <a:r>
              <a:rPr lang="pl-PL" sz="2000" dirty="0" err="1" smtClean="0">
                <a:solidFill>
                  <a:schemeClr val="accent6">
                    <a:lumMod val="75000"/>
                  </a:schemeClr>
                </a:solidFill>
              </a:rPr>
              <a:t>eurpejskich</a:t>
            </a:r>
            <a:endParaRPr lang="pl-PL" sz="20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pl-PL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Analiza emisji dla Polski</a:t>
            </a:r>
            <a:r>
              <a:rPr lang="pl-PL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lang="pl-PL" sz="2000" dirty="0" smtClean="0"/>
              <a:t>	</a:t>
            </a:r>
            <a:r>
              <a:rPr lang="pl-PL" sz="2000" dirty="0" smtClean="0">
                <a:solidFill>
                  <a:schemeClr val="accent6">
                    <a:lumMod val="75000"/>
                  </a:schemeClr>
                </a:solidFill>
              </a:rPr>
              <a:t>analiza emisji  krajowej</a:t>
            </a:r>
          </a:p>
          <a:p>
            <a:pPr marL="514350" indent="-514350">
              <a:buAutoNum type="arabicPeriod"/>
            </a:pPr>
            <a:r>
              <a:rPr lang="pl-PL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„</a:t>
            </a:r>
            <a:r>
              <a:rPr lang="pl-PL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Heatmapa</a:t>
            </a:r>
            <a:r>
              <a:rPr lang="pl-PL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” emisji:</a:t>
            </a:r>
            <a:r>
              <a:rPr lang="pl-PL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pl-PL" sz="2000" dirty="0" smtClean="0"/>
              <a:t>	</a:t>
            </a:r>
            <a:r>
              <a:rPr lang="pl-PL" sz="2000" dirty="0" smtClean="0">
                <a:solidFill>
                  <a:schemeClr val="accent6">
                    <a:lumMod val="75000"/>
                  </a:schemeClr>
                </a:solidFill>
              </a:rPr>
              <a:t>animacja wieloletniej emisji metanu</a:t>
            </a:r>
          </a:p>
          <a:p>
            <a:pPr marL="514350" indent="-514350">
              <a:buAutoNum type="arabicPeriod"/>
            </a:pPr>
            <a:r>
              <a:rPr lang="pl-PL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Podsumowanie:</a:t>
            </a:r>
            <a:r>
              <a:rPr lang="pl-PL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pl-PL" sz="2000" dirty="0" smtClean="0"/>
              <a:t>	</a:t>
            </a:r>
            <a:r>
              <a:rPr lang="pl-PL" sz="2000" dirty="0" smtClean="0">
                <a:solidFill>
                  <a:schemeClr val="accent6">
                    <a:lumMod val="75000"/>
                  </a:schemeClr>
                </a:solidFill>
              </a:rPr>
              <a:t>analiza otrzymanych wyników</a:t>
            </a:r>
            <a:endParaRPr lang="pl-PL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57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3600" dirty="0" smtClean="0">
                <a:solidFill>
                  <a:schemeClr val="accent6">
                    <a:lumMod val="75000"/>
                  </a:schemeClr>
                </a:solidFill>
              </a:rPr>
              <a:t>Kilka słów o metanie</a:t>
            </a:r>
            <a:endParaRPr lang="pl-PL" sz="3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7544" y="951570"/>
            <a:ext cx="8424936" cy="20522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Czym jest metan?</a:t>
            </a:r>
          </a:p>
          <a:p>
            <a:pPr marL="0" indent="0">
              <a:buNone/>
            </a:pPr>
            <a:endParaRPr lang="pl-PL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pl-PL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Skąd się bierze?</a:t>
            </a:r>
          </a:p>
          <a:p>
            <a:pPr marL="0" indent="0">
              <a:buNone/>
            </a:pPr>
            <a:endParaRPr lang="pl-PL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pl-PL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Jak wpływa na środowisko?</a:t>
            </a:r>
            <a:endParaRPr lang="pl-PL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7780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3600" dirty="0" smtClean="0">
                <a:solidFill>
                  <a:schemeClr val="accent6">
                    <a:lumMod val="75000"/>
                  </a:schemeClr>
                </a:solidFill>
              </a:rPr>
              <a:t>Wprowadzenie do danych</a:t>
            </a:r>
            <a:endParaRPr lang="pl-PL" sz="3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7544" y="951570"/>
            <a:ext cx="8424936" cy="20522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EDGAR – </a:t>
            </a:r>
            <a:r>
              <a:rPr lang="pl-PL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Emissions</a:t>
            </a:r>
            <a:r>
              <a:rPr lang="pl-PL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Database for </a:t>
            </a:r>
            <a:r>
              <a:rPr lang="pl-PL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Globa</a:t>
            </a:r>
            <a:r>
              <a:rPr lang="pl-PL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l-PL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Atmospheric</a:t>
            </a:r>
            <a:r>
              <a:rPr lang="pl-PL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l-PL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Research</a:t>
            </a:r>
            <a:endParaRPr lang="pl-PL" sz="20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pl-PL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pl-PL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Struktura danych</a:t>
            </a:r>
          </a:p>
          <a:p>
            <a:pPr marL="0" indent="0">
              <a:buNone/>
            </a:pPr>
            <a:endParaRPr lang="pl-PL" sz="20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pl-PL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Obróbka danych</a:t>
            </a:r>
            <a:endParaRPr lang="pl-PL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pl-PL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131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3600" dirty="0" smtClean="0">
                <a:solidFill>
                  <a:schemeClr val="accent6">
                    <a:lumMod val="75000"/>
                  </a:schemeClr>
                </a:solidFill>
              </a:rPr>
              <a:t>Analiza emisji w Europie</a:t>
            </a:r>
            <a:endParaRPr lang="pl-PL" sz="3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7544" y="951570"/>
            <a:ext cx="8424936" cy="20522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Protokół z Kioto</a:t>
            </a:r>
            <a:endParaRPr lang="pl-PL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pl-PL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978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3600" dirty="0" smtClean="0">
                <a:solidFill>
                  <a:schemeClr val="accent6">
                    <a:lumMod val="75000"/>
                  </a:schemeClr>
                </a:solidFill>
              </a:rPr>
              <a:t>Analiza emisji w Europie</a:t>
            </a:r>
            <a:endParaRPr lang="pl-PL" sz="3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7544" y="951570"/>
            <a:ext cx="8424936" cy="37804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sz="2000" dirty="0" smtClean="0">
                <a:solidFill>
                  <a:schemeClr val="accent6">
                    <a:lumMod val="75000"/>
                  </a:schemeClr>
                </a:solidFill>
              </a:rPr>
              <a:t>Spadek emisji na przestrzeni lat 1970 – 2008 w Europie (podział na 4 dekady)</a:t>
            </a:r>
            <a:endParaRPr lang="pl-PL" sz="20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pl-PL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027" name="Picture 3" descr="C:\Users\Admin\Desktop\European.gif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67596"/>
            <a:ext cx="4104456" cy="3868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odtytuł 2"/>
          <p:cNvSpPr txBox="1">
            <a:spLocks/>
          </p:cNvSpPr>
          <p:nvPr/>
        </p:nvSpPr>
        <p:spPr>
          <a:xfrm>
            <a:off x="5364088" y="1545636"/>
            <a:ext cx="3312368" cy="9721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Sposób wykonania mapy:</a:t>
            </a:r>
            <a:endParaRPr lang="pl-PL" sz="1400" b="1" dirty="0">
              <a:solidFill>
                <a:schemeClr val="tx1">
                  <a:lumMod val="85000"/>
                  <a:lumOff val="1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Podtytuł 2"/>
          <p:cNvSpPr txBox="1">
            <a:spLocks/>
          </p:cNvSpPr>
          <p:nvPr/>
        </p:nvSpPr>
        <p:spPr>
          <a:xfrm>
            <a:off x="5364088" y="3101942"/>
            <a:ext cx="3312368" cy="9721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Wnioski:</a:t>
            </a:r>
            <a:endParaRPr lang="pl-PL" sz="1400" b="1" dirty="0">
              <a:solidFill>
                <a:schemeClr val="tx1">
                  <a:lumMod val="85000"/>
                  <a:lumOff val="1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923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3600" dirty="0" smtClean="0">
                <a:solidFill>
                  <a:schemeClr val="accent6">
                    <a:lumMod val="75000"/>
                  </a:schemeClr>
                </a:solidFill>
              </a:rPr>
              <a:t>Analiza emisji w Europie</a:t>
            </a:r>
            <a:endParaRPr lang="pl-PL" sz="3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7544" y="951570"/>
            <a:ext cx="8424936" cy="20522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000" dirty="0" smtClean="0">
                <a:solidFill>
                  <a:schemeClr val="accent6">
                    <a:lumMod val="75000"/>
                  </a:schemeClr>
                </a:solidFill>
              </a:rPr>
              <a:t>Spadek emisji na przestrzeni lat 1970 – 2008 w Europie (podział na 4 dekady)</a:t>
            </a:r>
            <a:endParaRPr lang="pl-PL" sz="20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pl-PL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2" name="Picture 4" descr="C:\Users\Admin\Desktop\wykres_smal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139" y="1329613"/>
            <a:ext cx="5297240" cy="3577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odtytuł 2"/>
          <p:cNvSpPr txBox="1">
            <a:spLocks/>
          </p:cNvSpPr>
          <p:nvPr/>
        </p:nvSpPr>
        <p:spPr>
          <a:xfrm>
            <a:off x="5492379" y="1545636"/>
            <a:ext cx="3048098" cy="1080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Sposób wykonania wykresów:</a:t>
            </a:r>
            <a:endParaRPr lang="pl-PL" sz="1400" b="1" dirty="0">
              <a:solidFill>
                <a:schemeClr val="tx1">
                  <a:lumMod val="85000"/>
                  <a:lumOff val="1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Podtytuł 2"/>
          <p:cNvSpPr txBox="1">
            <a:spLocks/>
          </p:cNvSpPr>
          <p:nvPr/>
        </p:nvSpPr>
        <p:spPr>
          <a:xfrm>
            <a:off x="5492379" y="3115189"/>
            <a:ext cx="3048098" cy="1080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Wnioski:</a:t>
            </a:r>
            <a:endParaRPr lang="pl-PL" sz="1400" b="1" dirty="0">
              <a:solidFill>
                <a:schemeClr val="tx1">
                  <a:lumMod val="85000"/>
                  <a:lumOff val="1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23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3600" dirty="0" smtClean="0">
                <a:solidFill>
                  <a:schemeClr val="accent6">
                    <a:lumMod val="75000"/>
                  </a:schemeClr>
                </a:solidFill>
              </a:rPr>
              <a:t>Analiza emisji w Europie</a:t>
            </a:r>
            <a:endParaRPr lang="pl-PL" sz="3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7544" y="951570"/>
            <a:ext cx="8424936" cy="20522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000" dirty="0" smtClean="0">
                <a:solidFill>
                  <a:schemeClr val="accent6">
                    <a:lumMod val="75000"/>
                  </a:schemeClr>
                </a:solidFill>
              </a:rPr>
              <a:t>Wykresy 4 źródeł emisji o najwyższej sumie generowania metanu</a:t>
            </a:r>
            <a:endParaRPr lang="pl-PL" sz="20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pl-PL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349423"/>
            <a:ext cx="2810129" cy="186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7044" y="1295443"/>
            <a:ext cx="2649912" cy="1918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123" y="3122172"/>
            <a:ext cx="2546922" cy="1867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699" y="3196910"/>
            <a:ext cx="2520602" cy="1718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Podtytuł 2"/>
          <p:cNvSpPr txBox="1">
            <a:spLocks/>
          </p:cNvSpPr>
          <p:nvPr/>
        </p:nvSpPr>
        <p:spPr>
          <a:xfrm>
            <a:off x="5897068" y="1539368"/>
            <a:ext cx="3048098" cy="1080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Sposób wykonania wykresów:</a:t>
            </a:r>
            <a:endParaRPr lang="pl-PL" sz="1400" b="1" dirty="0">
              <a:solidFill>
                <a:schemeClr val="tx1">
                  <a:lumMod val="85000"/>
                  <a:lumOff val="1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" name="Podtytuł 2"/>
          <p:cNvSpPr txBox="1">
            <a:spLocks/>
          </p:cNvSpPr>
          <p:nvPr/>
        </p:nvSpPr>
        <p:spPr>
          <a:xfrm>
            <a:off x="5897068" y="3108921"/>
            <a:ext cx="3048098" cy="1080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Wnioski:</a:t>
            </a:r>
            <a:endParaRPr lang="pl-PL" sz="1400" b="1" dirty="0">
              <a:solidFill>
                <a:schemeClr val="tx1">
                  <a:lumMod val="85000"/>
                  <a:lumOff val="1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37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3600" dirty="0" smtClean="0">
                <a:solidFill>
                  <a:schemeClr val="accent6">
                    <a:lumMod val="75000"/>
                  </a:schemeClr>
                </a:solidFill>
              </a:rPr>
              <a:t>Analiza emisji w Europie</a:t>
            </a:r>
            <a:endParaRPr lang="pl-PL" sz="3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7544" y="951570"/>
            <a:ext cx="8424936" cy="20522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000" dirty="0" smtClean="0">
                <a:solidFill>
                  <a:schemeClr val="accent6">
                    <a:lumMod val="75000"/>
                  </a:schemeClr>
                </a:solidFill>
              </a:rPr>
              <a:t>Porównanie emisji w Europie do emisji na świecie</a:t>
            </a:r>
            <a:endParaRPr lang="pl-PL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Podtytuł 2"/>
          <p:cNvSpPr txBox="1">
            <a:spLocks/>
          </p:cNvSpPr>
          <p:nvPr/>
        </p:nvSpPr>
        <p:spPr>
          <a:xfrm>
            <a:off x="4139952" y="2463738"/>
            <a:ext cx="3048098" cy="1080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???</a:t>
            </a:r>
            <a:endParaRPr lang="pl-PL" sz="1400" b="1" dirty="0">
              <a:solidFill>
                <a:schemeClr val="tx1">
                  <a:lumMod val="85000"/>
                  <a:lumOff val="1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8814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364</Words>
  <Application>Microsoft Office PowerPoint</Application>
  <PresentationFormat>Pokaz na ekranie (16:9)</PresentationFormat>
  <Paragraphs>100</Paragraphs>
  <Slides>16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16</vt:i4>
      </vt:variant>
    </vt:vector>
  </HeadingPairs>
  <TitlesOfParts>
    <vt:vector size="17" baseType="lpstr">
      <vt:lpstr>Motyw pakietu Office</vt:lpstr>
      <vt:lpstr>Pakiet R w obliczeniach statystycznych</vt:lpstr>
      <vt:lpstr>Spis treści</vt:lpstr>
      <vt:lpstr>Kilka słów o metanie</vt:lpstr>
      <vt:lpstr>Wprowadzenie do danych</vt:lpstr>
      <vt:lpstr>Analiza emisji w Europie</vt:lpstr>
      <vt:lpstr>Analiza emisji w Europie</vt:lpstr>
      <vt:lpstr>Analiza emisji w Europie</vt:lpstr>
      <vt:lpstr>Analiza emisji w Europie</vt:lpstr>
      <vt:lpstr>Analiza emisji w Europie</vt:lpstr>
      <vt:lpstr>Analiza emisji dla Polski</vt:lpstr>
      <vt:lpstr>Analiza emisji dla Polski</vt:lpstr>
      <vt:lpstr>Analiza emisji dla Polski</vt:lpstr>
      <vt:lpstr>Analiza emisji dla Polski</vt:lpstr>
      <vt:lpstr>Mapa cieplna dla Europy</vt:lpstr>
      <vt:lpstr>Podsumowanie</vt:lpstr>
      <vt:lpstr>Pakiet R w obliczeniach statystycznych</vt:lpstr>
    </vt:vector>
  </TitlesOfParts>
  <Company>Rycho444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Pakiet R w obliczeniach statystycznych</dc:title>
  <dc:creator>PS</dc:creator>
  <cp:lastModifiedBy>PS</cp:lastModifiedBy>
  <cp:revision>16</cp:revision>
  <dcterms:created xsi:type="dcterms:W3CDTF">2016-12-07T19:57:23Z</dcterms:created>
  <dcterms:modified xsi:type="dcterms:W3CDTF">2016-12-08T20:37:17Z</dcterms:modified>
</cp:coreProperties>
</file>