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5" r:id="rId10"/>
    <p:sldId id="264" r:id="rId11"/>
    <p:sldId id="266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4" autoAdjust="0"/>
    <p:restoredTop sz="93490" autoAdjust="0"/>
  </p:normalViewPr>
  <p:slideViewPr>
    <p:cSldViewPr>
      <p:cViewPr varScale="1">
        <p:scale>
          <a:sx n="110" d="100"/>
          <a:sy n="110" d="100"/>
        </p:scale>
        <p:origin x="-653" y="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09.12.2016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485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09.12.2016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064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09.12.2016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478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09.12.2016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61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09.12.2016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812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09.12.2016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209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09.12.2016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984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09.12.2016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003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09.12.2016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685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09.12.2016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006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A2A-227A-45A8-B6FA-82B9C19BD941}" type="datetimeFigureOut">
              <a:rPr lang="pl-PL" smtClean="0"/>
              <a:t>09.12.2016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223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7000"/>
            <a:lum/>
          </a:blip>
          <a:srcRect/>
          <a:stretch>
            <a:fillRect t="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FFA2A-227A-45A8-B6FA-82B9C19BD941}" type="datetimeFigureOut">
              <a:rPr lang="pl-PL" smtClean="0"/>
              <a:t>09.12.2016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803C-120D-40E2-929C-4B29CA5C63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734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113589"/>
            <a:ext cx="7772400" cy="1102519"/>
          </a:xfrm>
        </p:spPr>
        <p:txBody>
          <a:bodyPr>
            <a:normAutofit/>
          </a:bodyPr>
          <a:lstStyle/>
          <a:p>
            <a:r>
              <a:rPr lang="pl-PL" sz="3200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Pakiet R w obliczeniach statystycznych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139702"/>
            <a:ext cx="6400800" cy="702078"/>
          </a:xfrm>
        </p:spPr>
        <p:txBody>
          <a:bodyPr>
            <a:noAutofit/>
          </a:bodyPr>
          <a:lstStyle/>
          <a:p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Analiza rozkładu przestrzennego i czasowego emisji metanu (CH</a:t>
            </a:r>
            <a:r>
              <a:rPr lang="pl-PL" sz="1400" b="1" baseline="-25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w skali region Europy na podstawie bazy EDGAR. 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Podtytuł 2"/>
          <p:cNvSpPr txBox="1">
            <a:spLocks/>
          </p:cNvSpPr>
          <p:nvPr/>
        </p:nvSpPr>
        <p:spPr>
          <a:xfrm>
            <a:off x="2082839" y="4414419"/>
            <a:ext cx="2408312" cy="702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Paweł Sadowski   </a:t>
            </a:r>
          </a:p>
          <a:p>
            <a:pPr algn="r"/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Olaf 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Schab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Podtytuł 2"/>
          <p:cNvSpPr txBox="1">
            <a:spLocks/>
          </p:cNvSpPr>
          <p:nvPr/>
        </p:nvSpPr>
        <p:spPr>
          <a:xfrm>
            <a:off x="4788025" y="4434958"/>
            <a:ext cx="1728192" cy="513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WFiIS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 </a:t>
            </a:r>
          </a:p>
          <a:p>
            <a:pPr algn="l"/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rok IS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" name="Łącznik prostoliniowy 13"/>
          <p:cNvCxnSpPr/>
          <p:nvPr/>
        </p:nvCxnSpPr>
        <p:spPr>
          <a:xfrm>
            <a:off x="4644008" y="4407955"/>
            <a:ext cx="0" cy="54006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Prostokąt 7"/>
          <p:cNvSpPr/>
          <p:nvPr/>
        </p:nvSpPr>
        <p:spPr>
          <a:xfrm>
            <a:off x="-108520" y="4999484"/>
            <a:ext cx="9361040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0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Analiza emisji dla Polski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205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Emisja w latach 1988 - 2008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Podtytuł 2"/>
          <p:cNvSpPr txBox="1">
            <a:spLocks/>
          </p:cNvSpPr>
          <p:nvPr/>
        </p:nvSpPr>
        <p:spPr>
          <a:xfrm>
            <a:off x="569318" y="1546126"/>
            <a:ext cx="590465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Średnia emisja metanu w latach 1988 - 2008 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857684"/>
              </p:ext>
            </p:extLst>
          </p:nvPr>
        </p:nvGraphicFramePr>
        <p:xfrm>
          <a:off x="683570" y="1947044"/>
          <a:ext cx="7776861" cy="8066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1818"/>
                <a:gridCol w="589283"/>
                <a:gridCol w="589576"/>
                <a:gridCol w="589576"/>
                <a:gridCol w="589576"/>
                <a:gridCol w="589576"/>
                <a:gridCol w="589576"/>
                <a:gridCol w="589576"/>
                <a:gridCol w="589576"/>
                <a:gridCol w="589576"/>
                <a:gridCol w="589576"/>
                <a:gridCol w="589576"/>
              </a:tblGrid>
              <a:tr h="212258"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Rok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`88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`89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`90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`91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`92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`93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`94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`95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`96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`97</a:t>
                      </a:r>
                      <a:endParaRPr lang="pl-PL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`98 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pl-PL" sz="800" b="1" dirty="0" smtClean="0"/>
                        <a:t>Wartość</a:t>
                      </a:r>
                      <a:r>
                        <a:rPr lang="en-US" sz="800" b="1" dirty="0" smtClean="0"/>
                        <a:t> [Gg]</a:t>
                      </a:r>
                      <a:endParaRPr lang="pl-PL" sz="800" b="1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332.7</a:t>
                      </a:r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314.1</a:t>
                      </a:r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269.5</a:t>
                      </a:r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257.4</a:t>
                      </a:r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250.4</a:t>
                      </a:r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218.1</a:t>
                      </a:r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219.4</a:t>
                      </a:r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213.3</a:t>
                      </a:r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188.2</a:t>
                      </a:r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186.2</a:t>
                      </a:r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166.7</a:t>
                      </a:r>
                      <a:endParaRPr lang="pl-PL" sz="800" dirty="0"/>
                    </a:p>
                  </a:txBody>
                  <a:tcPr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algn="ctr"/>
                      <a:endParaRPr lang="pl-PL" sz="800" b="1" dirty="0"/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`99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`00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`01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`02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`03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`04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`05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`06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`07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`08</a:t>
                      </a:r>
                      <a:endParaRPr lang="pl-PL" sz="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l-PL" sz="1800" dirty="0"/>
                    </a:p>
                  </a:txBody>
                  <a:tcPr marT="34290" marB="34290" anchor="ctr"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algn="ctr"/>
                      <a:endParaRPr lang="pl-PL" sz="800" b="1" dirty="0"/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168.3</a:t>
                      </a:r>
                      <a:endParaRPr lang="pl-PL" sz="8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173.1</a:t>
                      </a:r>
                      <a:endParaRPr lang="pl-PL" sz="8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172.6</a:t>
                      </a:r>
                      <a:endParaRPr lang="pl-PL" sz="8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170.7</a:t>
                      </a:r>
                      <a:endParaRPr lang="pl-PL" sz="8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170.5</a:t>
                      </a:r>
                      <a:endParaRPr lang="pl-PL" sz="8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166.4</a:t>
                      </a:r>
                      <a:endParaRPr lang="pl-PL" sz="8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167.9</a:t>
                      </a:r>
                      <a:endParaRPr lang="pl-PL" sz="8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166.6</a:t>
                      </a:r>
                      <a:endParaRPr lang="pl-PL" sz="8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159.2</a:t>
                      </a:r>
                      <a:endParaRPr lang="pl-PL" sz="90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155.5</a:t>
                      </a:r>
                      <a:endParaRPr lang="pl-PL" sz="900" dirty="0"/>
                    </a:p>
                  </a:txBody>
                  <a:tcPr marT="34290" marB="34290" anchor="ctr"/>
                </a:tc>
                <a:tc vMerge="1">
                  <a:txBody>
                    <a:bodyPr/>
                    <a:lstStyle/>
                    <a:p>
                      <a:endParaRPr lang="pl-PL" dirty="0"/>
                    </a:p>
                  </a:txBody>
                  <a:tcPr marT="34290" marB="34290" anchor="ctr"/>
                </a:tc>
              </a:tr>
            </a:tbl>
          </a:graphicData>
        </a:graphic>
      </p:graphicFrame>
      <p:sp>
        <p:nvSpPr>
          <p:cNvPr id="8" name="Prostokąt 7"/>
          <p:cNvSpPr/>
          <p:nvPr/>
        </p:nvSpPr>
        <p:spPr>
          <a:xfrm>
            <a:off x="-108520" y="4999484"/>
            <a:ext cx="9361040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dtytuł 2"/>
          <p:cNvSpPr txBox="1">
            <a:spLocks/>
          </p:cNvSpPr>
          <p:nvPr/>
        </p:nvSpPr>
        <p:spPr>
          <a:xfrm>
            <a:off x="584598" y="3003798"/>
            <a:ext cx="801985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Wnioski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okresie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regulowanym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przez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protok</a:t>
            </a:r>
            <a:r>
              <a:rPr lang="pl-PL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ół</a:t>
            </a:r>
            <a:r>
              <a:rPr lang="pl-PL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z Kioto emisja metanu bardzo mocno spadała na przestrzeni lat. Wynika to przede wszystkim z dwóch podstawowych przyczyn:</a:t>
            </a:r>
          </a:p>
          <a:p>
            <a:r>
              <a:rPr lang="pl-PL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Zmniejszenie emisji wynikającej z fermentacji jelitowej,  spowodowane spadkiem hodowli bydła (o ponad 40%) i owiec (o ponad 90%)</a:t>
            </a:r>
          </a:p>
          <a:p>
            <a:r>
              <a:rPr lang="pl-PL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Zmniejszenie emisji z wydobycia węgla kamiennego wynikającego ze znacznego ograniczenia wydobycia</a:t>
            </a:r>
          </a:p>
        </p:txBody>
      </p:sp>
    </p:spTree>
    <p:extLst>
      <p:ext uri="{BB962C8B-B14F-4D97-AF65-F5344CB8AC3E}">
        <p14:creationId xmlns:p14="http://schemas.microsoft.com/office/powerpoint/2010/main" val="239881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 t="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Analiza emisji dla Polski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205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Emisja metanu z poszczególnych źródeł (podział na 4 dekady)</a:t>
            </a:r>
          </a:p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Podtytuł 2"/>
          <p:cNvSpPr txBox="1">
            <a:spLocks/>
          </p:cNvSpPr>
          <p:nvPr/>
        </p:nvSpPr>
        <p:spPr>
          <a:xfrm>
            <a:off x="5958160" y="1560314"/>
            <a:ext cx="3048098" cy="2955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Wnioski:</a:t>
            </a:r>
          </a:p>
          <a:p>
            <a:pPr marL="0" indent="0">
              <a:buNone/>
            </a:pPr>
            <a:r>
              <a:rPr lang="pl-PL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 Polsce zaledwie kila źródeł emisji znacznie wpływa na produkcję metanu.</a:t>
            </a:r>
          </a:p>
          <a:p>
            <a:pPr marL="0" indent="0">
              <a:buNone/>
            </a:pPr>
            <a:endParaRPr lang="pl-PL" sz="14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pl-PL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Najbardziej znacząca jest hodowla bydła, aktywność przemysłowa, wysypiska śmieci oraz emisja z paliw kopalnianych.</a:t>
            </a:r>
            <a:endParaRPr lang="pl-PL" sz="14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2" name="Picture 4" descr="C:\Users\Admin\Desktop\polska_srednia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54088"/>
            <a:ext cx="5295424" cy="361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rostokąt 12"/>
          <p:cNvSpPr/>
          <p:nvPr/>
        </p:nvSpPr>
        <p:spPr>
          <a:xfrm>
            <a:off x="-108520" y="4999484"/>
            <a:ext cx="9361040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13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 t="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Analiza emisji dla Polski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205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Polska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na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tle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s</a:t>
            </a:r>
            <a:r>
              <a:rPr lang="pl-PL" sz="2000" dirty="0" err="1" smtClean="0">
                <a:solidFill>
                  <a:schemeClr val="accent6">
                    <a:lumMod val="75000"/>
                  </a:schemeClr>
                </a:solidFill>
              </a:rPr>
              <a:t>ąsiadów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 (pełen przebieg lat)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Podtytuł 2"/>
          <p:cNvSpPr txBox="1">
            <a:spLocks/>
          </p:cNvSpPr>
          <p:nvPr/>
        </p:nvSpPr>
        <p:spPr>
          <a:xfrm>
            <a:off x="5940152" y="1347614"/>
            <a:ext cx="3048098" cy="2736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Wnioski:</a:t>
            </a:r>
          </a:p>
          <a:p>
            <a:pPr marL="0" indent="0">
              <a:buNone/>
            </a:pPr>
            <a:r>
              <a:rPr lang="pl-PL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Polskę oraz kraje z nią sąsiadujące można podzielić na dwie grupy: z wysoką oraz niską emisją metanu.</a:t>
            </a:r>
          </a:p>
          <a:p>
            <a:pPr marL="0" indent="0">
              <a:buNone/>
            </a:pPr>
            <a:endParaRPr lang="pl-PL" sz="12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pl-PL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Kraje z wysoką emisją wraz z czasem mocno obniżały emisję w stosunku do lat poprzednich, podczas gdy kraje z niską emisją nie odnotowały tak mocnych spadków.</a:t>
            </a:r>
            <a:endParaRPr lang="pl-PL" sz="12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-108520" y="4999484"/>
            <a:ext cx="9361040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60" y="1347614"/>
            <a:ext cx="5658365" cy="3513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7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779912" y="136325"/>
            <a:ext cx="6789440" cy="707233"/>
          </a:xfrm>
        </p:spPr>
        <p:txBody>
          <a:bodyPr>
            <a:normAutofit/>
          </a:bodyPr>
          <a:lstStyle/>
          <a:p>
            <a:r>
              <a:rPr lang="pl-PL" sz="2400" dirty="0" smtClean="0">
                <a:solidFill>
                  <a:schemeClr val="accent6">
                    <a:lumMod val="75000"/>
                  </a:schemeClr>
                </a:solidFill>
              </a:rPr>
              <a:t>Mapa cieplna dla Europy</a:t>
            </a:r>
            <a:endParaRPr lang="pl-PL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464894" y="699542"/>
            <a:ext cx="3711922" cy="3780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Animacja emisji metanu w latach 1970 - 2008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Podtytuł 2"/>
          <p:cNvSpPr txBox="1">
            <a:spLocks/>
          </p:cNvSpPr>
          <p:nvPr/>
        </p:nvSpPr>
        <p:spPr>
          <a:xfrm>
            <a:off x="5508104" y="1275606"/>
            <a:ext cx="3312368" cy="1969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Sposób wykonania mapy:</a:t>
            </a: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Mapa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zosta</a:t>
            </a:r>
            <a:r>
              <a:rPr lang="pl-PL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ła</a:t>
            </a:r>
            <a:r>
              <a:rPr lang="pl-PL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wykonana przy użyciu biblioteki </a:t>
            </a:r>
            <a:r>
              <a:rPr lang="pl-PL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maptools</a:t>
            </a:r>
            <a:r>
              <a:rPr lang="pl-PL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l-PL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Granice państw zostały wzięte </a:t>
            </a:r>
            <a:r>
              <a:rPr lang="pl-PL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 strony </a:t>
            </a:r>
            <a:r>
              <a:rPr lang="pl-PL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ec.europa.eu </a:t>
            </a:r>
            <a:r>
              <a:rPr lang="pl-PL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 postaci pliku </a:t>
            </a:r>
            <a:r>
              <a:rPr lang="pl-PL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ShapeMap</a:t>
            </a:r>
            <a:r>
              <a:rPr lang="pl-PL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r>
              <a:rPr lang="pl-PL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Wczytane dane są w postaci </a:t>
            </a:r>
            <a:r>
              <a:rPr lang="pl-PL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spatial</a:t>
            </a:r>
            <a:r>
              <a:rPr lang="pl-PL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</a:t>
            </a:r>
            <a:endParaRPr lang="pl-PL" sz="12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Podtytuł 2"/>
          <p:cNvSpPr txBox="1">
            <a:spLocks/>
          </p:cNvSpPr>
          <p:nvPr/>
        </p:nvSpPr>
        <p:spPr>
          <a:xfrm>
            <a:off x="5556174" y="3003798"/>
            <a:ext cx="3312368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Wnioski:</a:t>
            </a:r>
          </a:p>
          <a:p>
            <a:pPr marL="0" indent="0">
              <a:buNone/>
            </a:pPr>
            <a:r>
              <a:rPr lang="pl-PL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Wraz z biegiem lat można zauważyć spadek w emisji metanu. Największe emisje można zaobserwować  w krajach o rolnictwie, kopalnictwu i przemyśle rozwiniętym na dużą skalę (punktowo).</a:t>
            </a:r>
            <a:endParaRPr lang="pl-PL" sz="12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170" name="Picture 2" descr="D:\R-project\HeatMap9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11" y="0"/>
            <a:ext cx="5448307" cy="502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rostokąt 6"/>
          <p:cNvSpPr/>
          <p:nvPr/>
        </p:nvSpPr>
        <p:spPr>
          <a:xfrm>
            <a:off x="-108520" y="4999484"/>
            <a:ext cx="9361040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57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Podsumowanie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3276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Podsumowanie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emisji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Europie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Zmala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ł, nie </a:t>
            </a:r>
            <a:r>
              <a:rPr lang="pl-PL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urus</a:t>
            </a:r>
            <a:endParaRPr lang="pl-PL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Podsumowanie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emisji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dla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Polski</a:t>
            </a:r>
            <a:endParaRPr lang="pl-PL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Zmalał, nie </a:t>
            </a:r>
            <a:r>
              <a:rPr lang="pl-PL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urus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rolnictwo </a:t>
            </a:r>
            <a:r>
              <a:rPr lang="pl-PL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ograniczyc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pl-PL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minecrafta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tez</a:t>
            </a:r>
          </a:p>
          <a:p>
            <a:pPr marL="0" indent="0">
              <a:buNone/>
            </a:pP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Analiza danych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Można stworzyć wiele wykresów, lecz z uwagi na ograniczenia czasowe prezentacji zdecydowaliśmy się na te przedstawione w prezentacji.</a:t>
            </a:r>
          </a:p>
        </p:txBody>
      </p:sp>
      <p:sp>
        <p:nvSpPr>
          <p:cNvPr id="4" name="Prostokąt 3"/>
          <p:cNvSpPr/>
          <p:nvPr/>
        </p:nvSpPr>
        <p:spPr>
          <a:xfrm>
            <a:off x="-108520" y="4999484"/>
            <a:ext cx="9361040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94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7000"/>
            <a:lum/>
          </a:blip>
          <a:srcRect/>
          <a:stretch>
            <a:fillRect t="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113589"/>
            <a:ext cx="7772400" cy="1102519"/>
          </a:xfrm>
        </p:spPr>
        <p:txBody>
          <a:bodyPr>
            <a:normAutofit/>
          </a:bodyPr>
          <a:lstStyle/>
          <a:p>
            <a:r>
              <a:rPr lang="pl-PL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Pakiet R w obliczeniach statystycznych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139702"/>
            <a:ext cx="6400800" cy="702078"/>
          </a:xfrm>
        </p:spPr>
        <p:txBody>
          <a:bodyPr>
            <a:noAutofit/>
          </a:bodyPr>
          <a:lstStyle/>
          <a:p>
            <a:r>
              <a:rPr lang="pl-PL" sz="1400" b="1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Analiza rozkładu przestrzennego i czasowego emisji metanu (CH</a:t>
            </a:r>
            <a:r>
              <a:rPr lang="pl-PL" sz="1400" b="1" baseline="-250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pl-PL" sz="1400" b="1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w skali region Europy na podstawie bazy EDGAR. </a:t>
            </a:r>
            <a:endParaRPr lang="pl-PL" sz="1400" b="1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Podtytuł 2"/>
          <p:cNvSpPr txBox="1">
            <a:spLocks/>
          </p:cNvSpPr>
          <p:nvPr/>
        </p:nvSpPr>
        <p:spPr>
          <a:xfrm>
            <a:off x="2082839" y="4411743"/>
            <a:ext cx="2408312" cy="702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Paweł Sadowski   </a:t>
            </a:r>
          </a:p>
          <a:p>
            <a:pPr algn="r"/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Olaf Schab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Podtytuł 2"/>
          <p:cNvSpPr txBox="1">
            <a:spLocks/>
          </p:cNvSpPr>
          <p:nvPr/>
        </p:nvSpPr>
        <p:spPr>
          <a:xfrm>
            <a:off x="4788025" y="4432282"/>
            <a:ext cx="1728192" cy="513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WFiIS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 </a:t>
            </a:r>
          </a:p>
          <a:p>
            <a:pPr algn="l"/>
            <a:r>
              <a:rPr lang="pl-PL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rok IS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" name="Łącznik prostoliniowy 13"/>
          <p:cNvCxnSpPr/>
          <p:nvPr/>
        </p:nvCxnSpPr>
        <p:spPr>
          <a:xfrm>
            <a:off x="4644008" y="4405279"/>
            <a:ext cx="0" cy="54006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Podtytuł 2"/>
          <p:cNvSpPr txBox="1">
            <a:spLocks/>
          </p:cNvSpPr>
          <p:nvPr/>
        </p:nvSpPr>
        <p:spPr>
          <a:xfrm>
            <a:off x="1267261" y="2931790"/>
            <a:ext cx="6400800" cy="702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Dziękujemy za uwagę</a:t>
            </a: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-108520" y="4999484"/>
            <a:ext cx="9361040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160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Spis treści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91630"/>
            <a:ext cx="8424936" cy="205222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Kilka słów o metanie:</a:t>
            </a:r>
            <a:r>
              <a:rPr lang="pl-PL" sz="2000" b="1" dirty="0" smtClean="0"/>
              <a:t>	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skąd się bierze i co powoduje</a:t>
            </a:r>
          </a:p>
          <a:p>
            <a:pPr marL="514350" indent="-514350">
              <a:buAutoNum type="arabicPeriod"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Wprowadzenie do danych:</a:t>
            </a:r>
            <a:r>
              <a:rPr lang="pl-PL" sz="2000" dirty="0" smtClean="0"/>
              <a:t>	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pochodzenie, struktura, obróbka</a:t>
            </a:r>
          </a:p>
          <a:p>
            <a:pPr marL="514350" indent="-514350">
              <a:buAutoNum type="arabicPeriod"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Analiza emisji w Europie:</a:t>
            </a:r>
            <a:r>
              <a:rPr lang="pl-PL" sz="2000" dirty="0" smtClean="0"/>
              <a:t>	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porównanie emisji dla państw europejskich</a:t>
            </a:r>
          </a:p>
          <a:p>
            <a:pPr marL="514350" indent="-514350">
              <a:buAutoNum type="arabicPeriod"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Analiza emisji dla Polski</a:t>
            </a:r>
            <a:r>
              <a:rPr lang="pl-PL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pl-PL" sz="2000" dirty="0" smtClean="0"/>
              <a:t>	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analiza emisji  krajowej</a:t>
            </a:r>
          </a:p>
          <a:p>
            <a:pPr marL="514350" indent="-514350">
              <a:buAutoNum type="arabicPeriod"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Mapa cieplna emisji:</a:t>
            </a:r>
            <a:r>
              <a:rPr lang="pl-PL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pl-PL" sz="2000" dirty="0" smtClean="0"/>
              <a:t>	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animacja wieloletniej emisji metanu</a:t>
            </a:r>
          </a:p>
          <a:p>
            <a:pPr marL="514350" indent="-514350">
              <a:buAutoNum type="arabicPeriod"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Podsumowanie:</a:t>
            </a:r>
            <a:r>
              <a:rPr lang="pl-PL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pl-PL" sz="2000" dirty="0" smtClean="0"/>
              <a:t>	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analiza otrzymanych wyników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-108520" y="4999484"/>
            <a:ext cx="9361040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257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Kilka słów o metanie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3996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Czym jest metan i skąd się bierze?</a:t>
            </a:r>
          </a:p>
          <a:p>
            <a:pPr marL="0" indent="0">
              <a:buNone/>
            </a:pPr>
            <a:r>
              <a:rPr lang="pl-PL" sz="1600" dirty="0"/>
              <a:t>Produkowany on jest głównie przez bakterie, które </a:t>
            </a:r>
            <a:r>
              <a:rPr lang="pl-PL" sz="1600" dirty="0" smtClean="0"/>
              <a:t>żywią </a:t>
            </a:r>
            <a:r>
              <a:rPr lang="pl-PL" sz="1600" dirty="0"/>
              <a:t>się materią organiczną w warunkach niedoboru tlenu. Emitowany jest więc z </a:t>
            </a:r>
            <a:r>
              <a:rPr lang="pl-PL" sz="1600" dirty="0" smtClean="0"/>
              <a:t>różnych naturalnych (wulkany, bagna) </a:t>
            </a:r>
            <a:r>
              <a:rPr lang="pl-PL" sz="1600" dirty="0"/>
              <a:t>i wytworzonych przez człowieka </a:t>
            </a:r>
            <a:r>
              <a:rPr lang="pl-PL" sz="1600" dirty="0" smtClean="0"/>
              <a:t>źródeł(</a:t>
            </a:r>
            <a:r>
              <a:rPr lang="pl-PL" sz="1600" b="1" dirty="0" smtClean="0"/>
              <a:t>antropogeniczne</a:t>
            </a:r>
            <a:r>
              <a:rPr lang="pl-PL" sz="1600" dirty="0" smtClean="0"/>
              <a:t> - </a:t>
            </a:r>
            <a:r>
              <a:rPr lang="pl-PL" sz="1600" b="1" dirty="0"/>
              <a:t>źródła(spalanie paliw kopalnianych, rolnictwo, chów </a:t>
            </a:r>
            <a:r>
              <a:rPr lang="pl-PL" sz="1600" b="1" dirty="0" smtClean="0"/>
              <a:t>bydła</a:t>
            </a:r>
            <a:r>
              <a:rPr lang="pl-PL" sz="1600" dirty="0" smtClean="0"/>
              <a:t>) Od </a:t>
            </a:r>
            <a:r>
              <a:rPr lang="pl-PL" sz="1600" dirty="0"/>
              <a:t>początku rewolucji przemysłowej </a:t>
            </a:r>
            <a:r>
              <a:rPr lang="pl-PL" sz="1600" dirty="0" smtClean="0"/>
              <a:t>stężenie </a:t>
            </a:r>
            <a:r>
              <a:rPr lang="pl-PL" sz="1600" dirty="0"/>
              <a:t>metanu w atmosferze podwoiło </a:t>
            </a:r>
            <a:r>
              <a:rPr lang="pl-PL" sz="1600" dirty="0" smtClean="0"/>
              <a:t>się. </a:t>
            </a:r>
          </a:p>
          <a:p>
            <a:pPr marL="0" indent="0">
              <a:buNone/>
            </a:pPr>
            <a:endParaRPr lang="pl-PL" sz="1600" dirty="0" smtClean="0"/>
          </a:p>
          <a:p>
            <a:pPr marL="0" indent="0">
              <a:buNone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Jak wpływa na środowisko?</a:t>
            </a:r>
          </a:p>
          <a:p>
            <a:pPr marL="0" indent="0">
              <a:buNone/>
            </a:pPr>
            <a:r>
              <a:rPr lang="pl-PL" sz="1600" dirty="0" smtClean="0"/>
              <a:t>Metan jest drugim co do istotności gazem cieplarnianym. Potencjał cieplarniany metanu</a:t>
            </a:r>
            <a:r>
              <a:rPr lang="pl-PL" sz="1600" dirty="0"/>
              <a:t> jest 72 krotnie większy niż dwutlenku węgla (w skali 20 lat) lub 25 (w skali 100 lat). W atmosferze metan przechwytuje ciepło, a jest pod tym względem 23 razy skuteczniejszy </a:t>
            </a:r>
            <a:r>
              <a:rPr lang="pl-PL" sz="1600" dirty="0" smtClean="0"/>
              <a:t>niż CO2. </a:t>
            </a:r>
            <a:r>
              <a:rPr lang="pl-PL" sz="1600" dirty="0"/>
              <a:t>W krajach uprzemysłowionych metan stanowi zwykle 15% wszystkich gazów cieplarnianych wypuszczanych do atmosfery. </a:t>
            </a:r>
            <a:endParaRPr lang="pl-PL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-108520" y="4999484"/>
            <a:ext cx="9361040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778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Wprowadzenie do danych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3924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EDGAR – </a:t>
            </a:r>
            <a:r>
              <a:rPr lang="pl-PL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Emissions</a:t>
            </a: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Database for </a:t>
            </a:r>
            <a:r>
              <a:rPr lang="pl-PL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Globa</a:t>
            </a: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Atmospheric</a:t>
            </a: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</a:t>
            </a:r>
            <a:endParaRPr lang="pl-PL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l-PL" sz="1400" dirty="0" smtClean="0"/>
              <a:t>EDGAR dostarcza </a:t>
            </a:r>
            <a:r>
              <a:rPr lang="pl-PL" sz="1400" dirty="0" err="1" smtClean="0"/>
              <a:t>globane</a:t>
            </a:r>
            <a:r>
              <a:rPr lang="pl-PL" sz="1400" dirty="0" smtClean="0"/>
              <a:t> dane o antropogenicznej emisji gazów cieplarnianych dla każdego państwa oraz mapy przestrzenne. Dane, których użyliśmy to </a:t>
            </a:r>
            <a:r>
              <a:rPr lang="pl-PL" sz="1400" b="1" dirty="0"/>
              <a:t>Global </a:t>
            </a:r>
            <a:r>
              <a:rPr lang="pl-PL" sz="1400" b="1" dirty="0" err="1"/>
              <a:t>Emissions</a:t>
            </a:r>
            <a:r>
              <a:rPr lang="pl-PL" sz="1400" b="1" dirty="0"/>
              <a:t> EDGAR v4.2 (</a:t>
            </a:r>
            <a:r>
              <a:rPr lang="pl-PL" sz="1400" b="1" dirty="0" err="1"/>
              <a:t>November</a:t>
            </a:r>
            <a:r>
              <a:rPr lang="pl-PL" sz="1400" b="1" dirty="0"/>
              <a:t> </a:t>
            </a:r>
            <a:r>
              <a:rPr lang="pl-PL" sz="1400" b="1" dirty="0" smtClean="0"/>
              <a:t>2011) </a:t>
            </a:r>
            <a:r>
              <a:rPr lang="pl-PL" sz="1400" dirty="0" smtClean="0"/>
              <a:t>zebrane w latach </a:t>
            </a:r>
            <a:r>
              <a:rPr lang="pl-PL" sz="1400" b="1" dirty="0" smtClean="0"/>
              <a:t>1970-2008</a:t>
            </a:r>
            <a:r>
              <a:rPr lang="pl-PL" sz="1400" dirty="0" smtClean="0"/>
              <a:t> dla </a:t>
            </a:r>
            <a:r>
              <a:rPr lang="pl-PL" sz="1400" b="1" dirty="0" smtClean="0"/>
              <a:t>CH4</a:t>
            </a:r>
            <a:r>
              <a:rPr lang="pl-PL" sz="1400" dirty="0" smtClean="0"/>
              <a:t> (metan)</a:t>
            </a:r>
            <a:r>
              <a:rPr lang="pl-PL" sz="1400" dirty="0"/>
              <a:t> </a:t>
            </a:r>
            <a:r>
              <a:rPr lang="pl-PL" sz="1400" dirty="0" smtClean="0"/>
              <a:t>oraz </a:t>
            </a:r>
            <a:r>
              <a:rPr lang="pl-PL" sz="1400" b="1" dirty="0" err="1"/>
              <a:t>Annual</a:t>
            </a:r>
            <a:r>
              <a:rPr lang="pl-PL" sz="1400" b="1" dirty="0"/>
              <a:t> </a:t>
            </a:r>
            <a:r>
              <a:rPr lang="pl-PL" sz="1400" b="1" dirty="0" err="1"/>
              <a:t>gridmaps</a:t>
            </a:r>
            <a:r>
              <a:rPr lang="pl-PL" sz="1400" b="1" dirty="0"/>
              <a:t> </a:t>
            </a:r>
            <a:r>
              <a:rPr lang="pl-PL" sz="1400" b="1" dirty="0" smtClean="0"/>
              <a:t>1970-2008 </a:t>
            </a:r>
            <a:r>
              <a:rPr lang="pl-PL" sz="1400" dirty="0" smtClean="0"/>
              <a:t>zawierające emisje dla współrzędnych na świecie.</a:t>
            </a:r>
          </a:p>
          <a:p>
            <a:pPr marL="0" indent="0">
              <a:buNone/>
            </a:pPr>
            <a:endParaRPr lang="pl-PL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Struktura danych</a:t>
            </a:r>
          </a:p>
          <a:p>
            <a:pPr marL="0" indent="0">
              <a:buNone/>
            </a:pPr>
            <a:r>
              <a:rPr lang="pl-PL" sz="1400" dirty="0" smtClean="0"/>
              <a:t>Dane dotyczące emisji zapisane zostały w jednym pliku </a:t>
            </a:r>
            <a:r>
              <a:rPr lang="pl-PL" sz="1400" b="1" dirty="0" smtClean="0"/>
              <a:t>.XLS, </a:t>
            </a:r>
            <a:r>
              <a:rPr lang="pl-PL" sz="1400" dirty="0" smtClean="0"/>
              <a:t>zawierającym emisje dla wszystkich państw na przestrzeni lat. Dane dodatkowo zostały podzielone na źródła emisji przyporządkowane każdemu państwu. Dane dotyczące </a:t>
            </a:r>
            <a:r>
              <a:rPr lang="pl-PL" sz="1400" dirty="0" err="1" smtClean="0"/>
              <a:t>gridmap</a:t>
            </a:r>
            <a:r>
              <a:rPr lang="pl-PL" sz="1400" dirty="0" smtClean="0"/>
              <a:t> zapisane zostały osobno dla każdego roku w formacie </a:t>
            </a:r>
            <a:r>
              <a:rPr lang="pl-PL" sz="1400" b="1" dirty="0" smtClean="0"/>
              <a:t>.TXT </a:t>
            </a:r>
          </a:p>
          <a:p>
            <a:pPr marL="0" indent="0">
              <a:buNone/>
            </a:pPr>
            <a:endParaRPr lang="pl-PL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Obróbka danych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l-PL" sz="1400" dirty="0" smtClean="0"/>
              <a:t>Dane zostały zapisane do formatu .CSV, aby ułatwić ich wczytanie. Następnie zostały odpowiednio </a:t>
            </a:r>
            <a:r>
              <a:rPr lang="pl-PL" sz="1400" dirty="0" err="1" smtClean="0"/>
              <a:t>modifikowane</a:t>
            </a:r>
            <a:r>
              <a:rPr lang="pl-PL" sz="1400" dirty="0" smtClean="0"/>
              <a:t> aby uzyskać pożądane wykresy oraz mapy.</a:t>
            </a:r>
            <a:endParaRPr lang="pl-PL" sz="1400" dirty="0"/>
          </a:p>
        </p:txBody>
      </p:sp>
      <p:sp>
        <p:nvSpPr>
          <p:cNvPr id="4" name="Prostokąt 3"/>
          <p:cNvSpPr/>
          <p:nvPr/>
        </p:nvSpPr>
        <p:spPr>
          <a:xfrm>
            <a:off x="-108520" y="4999484"/>
            <a:ext cx="9361040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13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Analiza emisji w Europie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3780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Protokół z Kioto</a:t>
            </a:r>
          </a:p>
          <a:p>
            <a:pPr marL="0" indent="0">
              <a:buNone/>
            </a:pPr>
            <a:r>
              <a:rPr lang="pl-PL" sz="1600" dirty="0"/>
              <a:t>Protokół z Kioto, zastępujący ramową konwencję Narodów Zjednoczonych w sprawie zmian </a:t>
            </a:r>
            <a:r>
              <a:rPr lang="pl-PL" sz="1600" dirty="0" smtClean="0"/>
              <a:t>klimatu. Zawiera </a:t>
            </a:r>
            <a:r>
              <a:rPr lang="pl-PL" sz="1600" dirty="0"/>
              <a:t>zobowiązania państw uprzemysłowionych do ograniczenia emisji gazów cieplarnianych odpowiedzialnych za globalne ocieplenie. Całkowite emisje krajów rozwiniętych </a:t>
            </a:r>
            <a:r>
              <a:rPr lang="pl-PL" sz="1600" dirty="0" smtClean="0"/>
              <a:t>miały być </a:t>
            </a:r>
            <a:r>
              <a:rPr lang="pl-PL" sz="1600" dirty="0"/>
              <a:t>ograniczone o co najmniej 5% w latach 2008–2012 w stosunku do poziomu z 1990 r</a:t>
            </a:r>
            <a:r>
              <a:rPr lang="pl-PL" sz="1600" dirty="0" smtClean="0"/>
              <a:t>.</a:t>
            </a:r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 smtClean="0"/>
              <a:t>Polska otrzymała wytyczne obniżenia swojej emisji o 6% w stosunku do roku 1988 – </a:t>
            </a:r>
            <a:r>
              <a:rPr lang="pl-PL" sz="1600" dirty="0" smtClean="0"/>
              <a:t>bazowego </a:t>
            </a:r>
            <a:r>
              <a:rPr lang="pl-PL" sz="1600" dirty="0" smtClean="0"/>
              <a:t>dla byłych krajów socjalistycznych.</a:t>
            </a:r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 smtClean="0"/>
              <a:t>Protokół z Kioto mógł mieć bardzo duży wpływ na redukcję emisji gazów cieplarnianych, w tym metanu, na przestrzeni 20 lat.</a:t>
            </a:r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-108520" y="4999484"/>
            <a:ext cx="9361040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97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 t="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Analiza emisji w Europie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205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Spadek emisji na przestrzeni lat 1970 – 2008 w Europie (podział na 4 dekady)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31" name="Picture 7" descr="C:\Users\Admin\Desktop\srednie_europa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68" y="1384620"/>
            <a:ext cx="8091488" cy="363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rostokąt 12"/>
          <p:cNvSpPr/>
          <p:nvPr/>
        </p:nvSpPr>
        <p:spPr>
          <a:xfrm>
            <a:off x="-108520" y="4999484"/>
            <a:ext cx="9361040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2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 t="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Analiza emisji w Europie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-108520" y="4999484"/>
            <a:ext cx="9361040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5"/>
          <a:stretch/>
        </p:blipFill>
        <p:spPr bwMode="auto">
          <a:xfrm>
            <a:off x="107504" y="1482633"/>
            <a:ext cx="2944738" cy="180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843558"/>
            <a:ext cx="8424936" cy="205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Wykresy 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6 wybranych 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źródeł emisji </a:t>
            </a: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metanu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9"/>
          <a:stretch/>
        </p:blipFill>
        <p:spPr bwMode="auto">
          <a:xfrm>
            <a:off x="3027623" y="1240971"/>
            <a:ext cx="3088754" cy="2101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2" r="7604"/>
          <a:stretch/>
        </p:blipFill>
        <p:spPr bwMode="auto">
          <a:xfrm>
            <a:off x="6221918" y="1342633"/>
            <a:ext cx="2808312" cy="200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2"/>
          <a:stretch/>
        </p:blipFill>
        <p:spPr bwMode="auto">
          <a:xfrm>
            <a:off x="109289" y="3215076"/>
            <a:ext cx="2942953" cy="1772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43" b="5165"/>
          <a:stretch/>
        </p:blipFill>
        <p:spPr bwMode="auto">
          <a:xfrm>
            <a:off x="3024738" y="3215076"/>
            <a:ext cx="3094523" cy="170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60" r="6643" b="5146"/>
          <a:stretch/>
        </p:blipFill>
        <p:spPr bwMode="auto">
          <a:xfrm>
            <a:off x="6221918" y="3210911"/>
            <a:ext cx="2922082" cy="176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3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68284" y="205979"/>
            <a:ext cx="3968211" cy="857250"/>
          </a:xfrm>
        </p:spPr>
        <p:txBody>
          <a:bodyPr>
            <a:noAutofit/>
          </a:bodyPr>
          <a:lstStyle/>
          <a:p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Analiza emisji w Europie</a:t>
            </a:r>
            <a:endParaRPr lang="pl-PL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48064" y="915566"/>
            <a:ext cx="3888432" cy="5940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Spadek emisji na przestrzeni lat 1970 – 2008 w Europie (animacja)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Podtytuł 2"/>
          <p:cNvSpPr txBox="1">
            <a:spLocks/>
          </p:cNvSpPr>
          <p:nvPr/>
        </p:nvSpPr>
        <p:spPr>
          <a:xfrm>
            <a:off x="5102812" y="1554572"/>
            <a:ext cx="3645651" cy="1305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Sposób wykonania mapy:</a:t>
            </a:r>
          </a:p>
          <a:p>
            <a:pPr marL="0" indent="0">
              <a:buNone/>
            </a:pPr>
            <a:r>
              <a:rPr lang="pl-PL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Mapa została wykonana z użyciem biblioteki </a:t>
            </a:r>
            <a:r>
              <a:rPr lang="pl-PL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rworldmap</a:t>
            </a: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l-PL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Dla każdego z państw została przyporządkowana średnia wartość dla danej dekady</a:t>
            </a:r>
          </a:p>
          <a:p>
            <a:pPr marL="0" indent="0">
              <a:buNone/>
            </a:pPr>
            <a:endParaRPr lang="pl-PL" sz="1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Podtytuł 2"/>
          <p:cNvSpPr txBox="1">
            <a:spLocks/>
          </p:cNvSpPr>
          <p:nvPr/>
        </p:nvSpPr>
        <p:spPr>
          <a:xfrm>
            <a:off x="5102812" y="3110878"/>
            <a:ext cx="3645651" cy="1765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Wnioski:</a:t>
            </a:r>
          </a:p>
          <a:p>
            <a:pPr marL="0" indent="0">
              <a:buNone/>
            </a:pPr>
            <a:r>
              <a:rPr lang="pl-PL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 podstawie mapy oraz wykresów można zauważyć znaczy spadek emisji w latach 1990 – 2008. Duże znaczenie może mieć protokół z Kioto oraz zmiany przemysłowe i gospodarcze na przestrzeni lat.</a:t>
            </a:r>
            <a:endParaRPr lang="pl-PL" sz="14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-108520" y="4999484"/>
            <a:ext cx="9361040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146" name="Picture 2" descr="C:\Users\Admin\Desktop\mapka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04" y="0"/>
            <a:ext cx="4726235" cy="487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2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 t="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</a:rPr>
              <a:t>Analiza emisji dla Polski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951570"/>
            <a:ext cx="8424936" cy="568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Porównanie 3 państw emitujących najwięcej metanu w Europie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Podtytuł 2"/>
          <p:cNvSpPr txBox="1">
            <a:spLocks/>
          </p:cNvSpPr>
          <p:nvPr/>
        </p:nvSpPr>
        <p:spPr>
          <a:xfrm>
            <a:off x="5958160" y="1560314"/>
            <a:ext cx="3048098" cy="29556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Wnioski:</a:t>
            </a:r>
          </a:p>
          <a:p>
            <a:pPr marL="0" indent="0">
              <a:buNone/>
            </a:pPr>
            <a:r>
              <a:rPr lang="pl-PL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Polska jest jednym z trzech państw produkujących najwięcej metanu do atmosfery.</a:t>
            </a:r>
          </a:p>
          <a:p>
            <a:pPr marL="0" indent="0">
              <a:buNone/>
            </a:pPr>
            <a:endParaRPr lang="pl-PL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pl-PL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 ciągu ostatnich 20 lat można jednak zauważyć znaczne zmniejszenie się emisji dla całej czołówki.</a:t>
            </a:r>
            <a:endParaRPr lang="pl-PL" sz="14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29431"/>
            <a:ext cx="5560120" cy="33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rostokąt 11"/>
          <p:cNvSpPr/>
          <p:nvPr/>
        </p:nvSpPr>
        <p:spPr>
          <a:xfrm>
            <a:off x="-108520" y="4999484"/>
            <a:ext cx="9361040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00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867</Words>
  <Application>Microsoft Office PowerPoint</Application>
  <PresentationFormat>Pokaz na ekranie (16:9)</PresentationFormat>
  <Paragraphs>138</Paragraphs>
  <Slides>15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Motyw pakietu Office</vt:lpstr>
      <vt:lpstr>Pakiet R w obliczeniach statystycznych</vt:lpstr>
      <vt:lpstr>Spis treści</vt:lpstr>
      <vt:lpstr>Kilka słów o metanie</vt:lpstr>
      <vt:lpstr>Wprowadzenie do danych</vt:lpstr>
      <vt:lpstr>Analiza emisji w Europie</vt:lpstr>
      <vt:lpstr>Analiza emisji w Europie</vt:lpstr>
      <vt:lpstr>Analiza emisji w Europie</vt:lpstr>
      <vt:lpstr>Analiza emisji w Europie</vt:lpstr>
      <vt:lpstr>Analiza emisji dla Polski</vt:lpstr>
      <vt:lpstr>Analiza emisji dla Polski</vt:lpstr>
      <vt:lpstr>Analiza emisji dla Polski</vt:lpstr>
      <vt:lpstr>Analiza emisji dla Polski</vt:lpstr>
      <vt:lpstr>Mapa cieplna dla Europy</vt:lpstr>
      <vt:lpstr>Podsumowanie</vt:lpstr>
      <vt:lpstr>Pakiet R w obliczeniach statystycznych</vt:lpstr>
    </vt:vector>
  </TitlesOfParts>
  <Company>Rycho444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Pakiet R w obliczeniach statystycznych</dc:title>
  <dc:creator>PS</dc:creator>
  <cp:lastModifiedBy>Rycho Rych</cp:lastModifiedBy>
  <cp:revision>38</cp:revision>
  <dcterms:created xsi:type="dcterms:W3CDTF">2016-12-07T19:57:23Z</dcterms:created>
  <dcterms:modified xsi:type="dcterms:W3CDTF">2016-12-09T17:20:18Z</dcterms:modified>
</cp:coreProperties>
</file>