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70" r:id="rId2"/>
    <p:sldId id="271" r:id="rId3"/>
    <p:sldId id="256" r:id="rId4"/>
    <p:sldId id="272" r:id="rId5"/>
    <p:sldId id="257" r:id="rId6"/>
    <p:sldId id="263" r:id="rId7"/>
    <p:sldId id="258" r:id="rId8"/>
    <p:sldId id="275" r:id="rId9"/>
    <p:sldId id="261" r:id="rId10"/>
    <p:sldId id="276" r:id="rId11"/>
    <p:sldId id="277" r:id="rId12"/>
    <p:sldId id="273" r:id="rId13"/>
    <p:sldId id="265" r:id="rId14"/>
    <p:sldId id="266" r:id="rId15"/>
    <p:sldId id="267" r:id="rId16"/>
    <p:sldId id="268" r:id="rId17"/>
    <p:sldId id="278" r:id="rId18"/>
    <p:sldId id="269" r:id="rId19"/>
    <p:sldId id="279"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383" autoAdjust="0"/>
    <p:restoredTop sz="94660"/>
  </p:normalViewPr>
  <p:slideViewPr>
    <p:cSldViewPr snapToGrid="0">
      <p:cViewPr varScale="1">
        <p:scale>
          <a:sx n="88" d="100"/>
          <a:sy n="88" d="100"/>
        </p:scale>
        <p:origin x="-264"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CAEFAE-6791-42C0-B161-4709ED32704C}"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B75DADD2-452D-4A18-81E7-9ADC81F240F1}">
      <dgm:prSet/>
      <dgm:spPr/>
      <dgm:t>
        <a:bodyPr/>
        <a:lstStyle/>
        <a:p>
          <a:r>
            <a:rPr lang="en-US" dirty="0">
              <a:latin typeface="Times New Roman" panose="02020603050405020304" pitchFamily="18" charset="0"/>
              <a:cs typeface="Times New Roman" panose="02020603050405020304" pitchFamily="18" charset="0"/>
            </a:rPr>
            <a:t>Introduction of COVID-19 Radiography Dataset</a:t>
          </a:r>
        </a:p>
      </dgm:t>
    </dgm:pt>
    <dgm:pt modelId="{B97B8A40-1D3A-4BF1-930B-4A77E1B16C4D}" type="parTrans" cxnId="{DC17BCA5-8D61-4913-B98F-407A6631834F}">
      <dgm:prSet/>
      <dgm:spPr/>
      <dgm:t>
        <a:bodyPr/>
        <a:lstStyle/>
        <a:p>
          <a:endParaRPr lang="en-US"/>
        </a:p>
      </dgm:t>
    </dgm:pt>
    <dgm:pt modelId="{3B9B41FD-3E3E-4D7C-B322-815652BF5EC6}" type="sibTrans" cxnId="{DC17BCA5-8D61-4913-B98F-407A6631834F}">
      <dgm:prSet/>
      <dgm:spPr/>
      <dgm:t>
        <a:bodyPr/>
        <a:lstStyle/>
        <a:p>
          <a:endParaRPr lang="en-US"/>
        </a:p>
      </dgm:t>
    </dgm:pt>
    <dgm:pt modelId="{20E4ADBA-C99F-42B3-8346-F5ED99F7BFE0}">
      <dgm:prSet/>
      <dgm:spPr/>
      <dgm:t>
        <a:bodyPr/>
        <a:lstStyle/>
        <a:p>
          <a:r>
            <a:rPr lang="en-US" dirty="0">
              <a:latin typeface="Times New Roman" panose="02020603050405020304" pitchFamily="18" charset="0"/>
              <a:cs typeface="Times New Roman" panose="02020603050405020304" pitchFamily="18" charset="0"/>
            </a:rPr>
            <a:t>CNNs for X-RAY Image Classification </a:t>
          </a:r>
        </a:p>
      </dgm:t>
    </dgm:pt>
    <dgm:pt modelId="{344A5E5D-AE8F-4D44-A7BA-AF8F80A724F6}" type="parTrans" cxnId="{BA6C1E5E-F7A8-4003-961A-FC8392213DC9}">
      <dgm:prSet/>
      <dgm:spPr/>
      <dgm:t>
        <a:bodyPr/>
        <a:lstStyle/>
        <a:p>
          <a:endParaRPr lang="en-US"/>
        </a:p>
      </dgm:t>
    </dgm:pt>
    <dgm:pt modelId="{8E2598AF-5E01-427D-ADFA-63BA72E7F433}" type="sibTrans" cxnId="{BA6C1E5E-F7A8-4003-961A-FC8392213DC9}">
      <dgm:prSet/>
      <dgm:spPr/>
      <dgm:t>
        <a:bodyPr/>
        <a:lstStyle/>
        <a:p>
          <a:endParaRPr lang="en-US"/>
        </a:p>
      </dgm:t>
    </dgm:pt>
    <dgm:pt modelId="{4B5637A6-470C-4C3D-A0F5-1CF664AE0EEB}">
      <dgm:prSet/>
      <dgm:spPr/>
      <dgm:t>
        <a:bodyPr/>
        <a:lstStyle/>
        <a:p>
          <a:r>
            <a:rPr lang="en-US" dirty="0">
              <a:latin typeface="Times New Roman" panose="02020603050405020304" pitchFamily="18" charset="0"/>
              <a:cs typeface="Times New Roman" panose="02020603050405020304" pitchFamily="18" charset="0"/>
            </a:rPr>
            <a:t>Preprocessing of  the X Ray image data</a:t>
          </a:r>
        </a:p>
      </dgm:t>
    </dgm:pt>
    <dgm:pt modelId="{FD521AF3-4B9C-4FCB-B671-E819C0A5BA5A}" type="parTrans" cxnId="{8484B2BB-8742-46D6-97BB-0DDB29099621}">
      <dgm:prSet/>
      <dgm:spPr/>
      <dgm:t>
        <a:bodyPr/>
        <a:lstStyle/>
        <a:p>
          <a:endParaRPr lang="en-US"/>
        </a:p>
      </dgm:t>
    </dgm:pt>
    <dgm:pt modelId="{2C5F4A8E-4D12-4909-BDC4-F1382C493613}" type="sibTrans" cxnId="{8484B2BB-8742-46D6-97BB-0DDB29099621}">
      <dgm:prSet/>
      <dgm:spPr/>
      <dgm:t>
        <a:bodyPr/>
        <a:lstStyle/>
        <a:p>
          <a:endParaRPr lang="en-US"/>
        </a:p>
      </dgm:t>
    </dgm:pt>
    <dgm:pt modelId="{C7407BF7-44CC-4E45-985A-5FF2D7C15695}">
      <dgm:prSet/>
      <dgm:spPr/>
      <dgm:t>
        <a:bodyPr/>
        <a:lstStyle/>
        <a:p>
          <a:r>
            <a:rPr lang="en-US" dirty="0">
              <a:latin typeface="Times New Roman" panose="02020603050405020304" pitchFamily="18" charset="0"/>
              <a:cs typeface="Times New Roman" panose="02020603050405020304" pitchFamily="18" charset="0"/>
            </a:rPr>
            <a:t>Building and training the CNN</a:t>
          </a:r>
        </a:p>
      </dgm:t>
    </dgm:pt>
    <dgm:pt modelId="{44EB7FF5-FB75-44B5-93A5-D7B3BE7D2D8E}" type="parTrans" cxnId="{16615EC2-9165-46AA-92CC-293372744CCB}">
      <dgm:prSet/>
      <dgm:spPr/>
      <dgm:t>
        <a:bodyPr/>
        <a:lstStyle/>
        <a:p>
          <a:endParaRPr lang="en-US"/>
        </a:p>
      </dgm:t>
    </dgm:pt>
    <dgm:pt modelId="{C36FAB3B-0B6F-4E5B-92B2-BFE413618230}" type="sibTrans" cxnId="{16615EC2-9165-46AA-92CC-293372744CCB}">
      <dgm:prSet/>
      <dgm:spPr/>
      <dgm:t>
        <a:bodyPr/>
        <a:lstStyle/>
        <a:p>
          <a:endParaRPr lang="en-US"/>
        </a:p>
      </dgm:t>
    </dgm:pt>
    <dgm:pt modelId="{B16AE17C-1C70-4B0B-AD6E-7F35336AED7C}">
      <dgm:prSet/>
      <dgm:spPr/>
      <dgm:t>
        <a:bodyPr/>
        <a:lstStyle/>
        <a:p>
          <a:r>
            <a:rPr lang="en-US" dirty="0">
              <a:latin typeface="Times New Roman" panose="02020603050405020304" pitchFamily="18" charset="0"/>
              <a:cs typeface="Times New Roman" panose="02020603050405020304" pitchFamily="18" charset="0"/>
            </a:rPr>
            <a:t>Prediction X-RAY Image for </a:t>
          </a:r>
          <a:r>
            <a:rPr lang="en-US" dirty="0" err="1">
              <a:latin typeface="Times New Roman" panose="02020603050405020304" pitchFamily="18" charset="0"/>
              <a:cs typeface="Times New Roman" panose="02020603050405020304" pitchFamily="18" charset="0"/>
            </a:rPr>
            <a:t>Covid</a:t>
          </a:r>
          <a:r>
            <a:rPr lang="en-US" dirty="0">
              <a:latin typeface="Times New Roman" panose="02020603050405020304" pitchFamily="18" charset="0"/>
              <a:cs typeface="Times New Roman" panose="02020603050405020304" pitchFamily="18" charset="0"/>
            </a:rPr>
            <a:t> 19</a:t>
          </a:r>
        </a:p>
      </dgm:t>
    </dgm:pt>
    <dgm:pt modelId="{0A61EB15-2D94-4F39-A1B9-7B03B2E04F46}" type="parTrans" cxnId="{8BB5E392-943A-4570-9B3D-B5724D838861}">
      <dgm:prSet/>
      <dgm:spPr/>
      <dgm:t>
        <a:bodyPr/>
        <a:lstStyle/>
        <a:p>
          <a:endParaRPr lang="en-US"/>
        </a:p>
      </dgm:t>
    </dgm:pt>
    <dgm:pt modelId="{08C9EA4C-CB43-438E-B6DC-B068EDB2D39E}" type="sibTrans" cxnId="{8BB5E392-943A-4570-9B3D-B5724D838861}">
      <dgm:prSet/>
      <dgm:spPr/>
      <dgm:t>
        <a:bodyPr/>
        <a:lstStyle/>
        <a:p>
          <a:endParaRPr lang="en-US"/>
        </a:p>
      </dgm:t>
    </dgm:pt>
    <dgm:pt modelId="{44496FD5-F8A4-4FA9-8BD8-49F41B8A5E9D}">
      <dgm:prSet/>
      <dgm:spPr/>
      <dgm:t>
        <a:bodyPr/>
        <a:lstStyle/>
        <a:p>
          <a:r>
            <a:rPr lang="en-US" dirty="0">
              <a:latin typeface="Times New Roman" panose="02020603050405020304" pitchFamily="18" charset="0"/>
              <a:cs typeface="Times New Roman" panose="02020603050405020304" pitchFamily="18" charset="0"/>
            </a:rPr>
            <a:t>Detection of X-RAY Image for </a:t>
          </a:r>
          <a:r>
            <a:rPr lang="en-US" dirty="0" err="1">
              <a:latin typeface="Times New Roman" panose="02020603050405020304" pitchFamily="18" charset="0"/>
              <a:cs typeface="Times New Roman" panose="02020603050405020304" pitchFamily="18" charset="0"/>
            </a:rPr>
            <a:t>Covid</a:t>
          </a:r>
          <a:r>
            <a:rPr lang="en-US" dirty="0">
              <a:latin typeface="Times New Roman" panose="02020603050405020304" pitchFamily="18" charset="0"/>
              <a:cs typeface="Times New Roman" panose="02020603050405020304" pitchFamily="18" charset="0"/>
            </a:rPr>
            <a:t> positive and negative x ray </a:t>
          </a:r>
        </a:p>
      </dgm:t>
    </dgm:pt>
    <dgm:pt modelId="{C8CDB829-A6FF-466E-8587-B5C197993CDE}" type="parTrans" cxnId="{DAEA7288-F4CC-4794-8FBE-B8490B2C1EC1}">
      <dgm:prSet/>
      <dgm:spPr/>
      <dgm:t>
        <a:bodyPr/>
        <a:lstStyle/>
        <a:p>
          <a:endParaRPr lang="en-US"/>
        </a:p>
      </dgm:t>
    </dgm:pt>
    <dgm:pt modelId="{EEBD72C2-E90C-406D-9AD3-C49B33F76330}" type="sibTrans" cxnId="{DAEA7288-F4CC-4794-8FBE-B8490B2C1EC1}">
      <dgm:prSet/>
      <dgm:spPr/>
      <dgm:t>
        <a:bodyPr/>
        <a:lstStyle/>
        <a:p>
          <a:endParaRPr lang="en-US"/>
        </a:p>
      </dgm:t>
    </dgm:pt>
    <dgm:pt modelId="{36CAE8E7-4D3C-4F3C-B603-8280104EA12D}" type="pres">
      <dgm:prSet presAssocID="{44CAEFAE-6791-42C0-B161-4709ED32704C}" presName="linear" presStyleCnt="0">
        <dgm:presLayoutVars>
          <dgm:animLvl val="lvl"/>
          <dgm:resizeHandles val="exact"/>
        </dgm:presLayoutVars>
      </dgm:prSet>
      <dgm:spPr/>
      <dgm:t>
        <a:bodyPr/>
        <a:lstStyle/>
        <a:p>
          <a:endParaRPr lang="en-US"/>
        </a:p>
      </dgm:t>
    </dgm:pt>
    <dgm:pt modelId="{3E9C3229-5B93-4FAD-9FCE-9B037A00CC18}" type="pres">
      <dgm:prSet presAssocID="{B75DADD2-452D-4A18-81E7-9ADC81F240F1}" presName="parentText" presStyleLbl="node1" presStyleIdx="0" presStyleCnt="6" custLinFactNeighborY="-22679">
        <dgm:presLayoutVars>
          <dgm:chMax val="0"/>
          <dgm:bulletEnabled val="1"/>
        </dgm:presLayoutVars>
      </dgm:prSet>
      <dgm:spPr/>
      <dgm:t>
        <a:bodyPr/>
        <a:lstStyle/>
        <a:p>
          <a:endParaRPr lang="en-US"/>
        </a:p>
      </dgm:t>
    </dgm:pt>
    <dgm:pt modelId="{FFF80F13-601E-4DD2-9D60-51D400E22B3E}" type="pres">
      <dgm:prSet presAssocID="{3B9B41FD-3E3E-4D7C-B322-815652BF5EC6}" presName="spacer" presStyleCnt="0"/>
      <dgm:spPr/>
    </dgm:pt>
    <dgm:pt modelId="{E1EA566E-6BA7-49B2-BAAC-3C7594ADBC97}" type="pres">
      <dgm:prSet presAssocID="{20E4ADBA-C99F-42B3-8346-F5ED99F7BFE0}" presName="parentText" presStyleLbl="node1" presStyleIdx="1" presStyleCnt="6">
        <dgm:presLayoutVars>
          <dgm:chMax val="0"/>
          <dgm:bulletEnabled val="1"/>
        </dgm:presLayoutVars>
      </dgm:prSet>
      <dgm:spPr/>
      <dgm:t>
        <a:bodyPr/>
        <a:lstStyle/>
        <a:p>
          <a:endParaRPr lang="en-US"/>
        </a:p>
      </dgm:t>
    </dgm:pt>
    <dgm:pt modelId="{6A7480C4-98B6-499E-B0F3-9F59C10D88CE}" type="pres">
      <dgm:prSet presAssocID="{8E2598AF-5E01-427D-ADFA-63BA72E7F433}" presName="spacer" presStyleCnt="0"/>
      <dgm:spPr/>
    </dgm:pt>
    <dgm:pt modelId="{30B896F1-2A72-47CE-9AE6-C39E6F346872}" type="pres">
      <dgm:prSet presAssocID="{4B5637A6-470C-4C3D-A0F5-1CF664AE0EEB}" presName="parentText" presStyleLbl="node1" presStyleIdx="2" presStyleCnt="6">
        <dgm:presLayoutVars>
          <dgm:chMax val="0"/>
          <dgm:bulletEnabled val="1"/>
        </dgm:presLayoutVars>
      </dgm:prSet>
      <dgm:spPr/>
      <dgm:t>
        <a:bodyPr/>
        <a:lstStyle/>
        <a:p>
          <a:endParaRPr lang="en-US"/>
        </a:p>
      </dgm:t>
    </dgm:pt>
    <dgm:pt modelId="{31E8FCEF-1434-4E9C-9D1B-C675D2D9A7DC}" type="pres">
      <dgm:prSet presAssocID="{2C5F4A8E-4D12-4909-BDC4-F1382C493613}" presName="spacer" presStyleCnt="0"/>
      <dgm:spPr/>
    </dgm:pt>
    <dgm:pt modelId="{F4A924CE-15D4-4C5D-BF99-DD61A528568D}" type="pres">
      <dgm:prSet presAssocID="{C7407BF7-44CC-4E45-985A-5FF2D7C15695}" presName="parentText" presStyleLbl="node1" presStyleIdx="3" presStyleCnt="6">
        <dgm:presLayoutVars>
          <dgm:chMax val="0"/>
          <dgm:bulletEnabled val="1"/>
        </dgm:presLayoutVars>
      </dgm:prSet>
      <dgm:spPr/>
      <dgm:t>
        <a:bodyPr/>
        <a:lstStyle/>
        <a:p>
          <a:endParaRPr lang="en-US"/>
        </a:p>
      </dgm:t>
    </dgm:pt>
    <dgm:pt modelId="{325D0822-76D1-44B1-B39C-BBF11CBACABA}" type="pres">
      <dgm:prSet presAssocID="{C36FAB3B-0B6F-4E5B-92B2-BFE413618230}" presName="spacer" presStyleCnt="0"/>
      <dgm:spPr/>
    </dgm:pt>
    <dgm:pt modelId="{078BA7A5-CCA8-4436-A387-BBD743290F41}" type="pres">
      <dgm:prSet presAssocID="{B16AE17C-1C70-4B0B-AD6E-7F35336AED7C}" presName="parentText" presStyleLbl="node1" presStyleIdx="4" presStyleCnt="6">
        <dgm:presLayoutVars>
          <dgm:chMax val="0"/>
          <dgm:bulletEnabled val="1"/>
        </dgm:presLayoutVars>
      </dgm:prSet>
      <dgm:spPr/>
      <dgm:t>
        <a:bodyPr/>
        <a:lstStyle/>
        <a:p>
          <a:endParaRPr lang="en-US"/>
        </a:p>
      </dgm:t>
    </dgm:pt>
    <dgm:pt modelId="{038E05C7-41D1-4CF4-90F9-88F2A13CC3EB}" type="pres">
      <dgm:prSet presAssocID="{08C9EA4C-CB43-438E-B6DC-B068EDB2D39E}" presName="spacer" presStyleCnt="0"/>
      <dgm:spPr/>
    </dgm:pt>
    <dgm:pt modelId="{D2FFAF93-EE5A-4136-945B-DE38466070A9}" type="pres">
      <dgm:prSet presAssocID="{44496FD5-F8A4-4FA9-8BD8-49F41B8A5E9D}" presName="parentText" presStyleLbl="node1" presStyleIdx="5" presStyleCnt="6">
        <dgm:presLayoutVars>
          <dgm:chMax val="0"/>
          <dgm:bulletEnabled val="1"/>
        </dgm:presLayoutVars>
      </dgm:prSet>
      <dgm:spPr/>
      <dgm:t>
        <a:bodyPr/>
        <a:lstStyle/>
        <a:p>
          <a:endParaRPr lang="en-US"/>
        </a:p>
      </dgm:t>
    </dgm:pt>
  </dgm:ptLst>
  <dgm:cxnLst>
    <dgm:cxn modelId="{93B2AEBD-C155-4574-A84D-1CC325479746}" type="presOf" srcId="{20E4ADBA-C99F-42B3-8346-F5ED99F7BFE0}" destId="{E1EA566E-6BA7-49B2-BAAC-3C7594ADBC97}" srcOrd="0" destOrd="0" presId="urn:microsoft.com/office/officeart/2005/8/layout/vList2"/>
    <dgm:cxn modelId="{DAEA7288-F4CC-4794-8FBE-B8490B2C1EC1}" srcId="{44CAEFAE-6791-42C0-B161-4709ED32704C}" destId="{44496FD5-F8A4-4FA9-8BD8-49F41B8A5E9D}" srcOrd="5" destOrd="0" parTransId="{C8CDB829-A6FF-466E-8587-B5C197993CDE}" sibTransId="{EEBD72C2-E90C-406D-9AD3-C49B33F76330}"/>
    <dgm:cxn modelId="{16615EC2-9165-46AA-92CC-293372744CCB}" srcId="{44CAEFAE-6791-42C0-B161-4709ED32704C}" destId="{C7407BF7-44CC-4E45-985A-5FF2D7C15695}" srcOrd="3" destOrd="0" parTransId="{44EB7FF5-FB75-44B5-93A5-D7B3BE7D2D8E}" sibTransId="{C36FAB3B-0B6F-4E5B-92B2-BFE413618230}"/>
    <dgm:cxn modelId="{79437477-971D-4F11-92B8-D79FBA1CE09E}" type="presOf" srcId="{44496FD5-F8A4-4FA9-8BD8-49F41B8A5E9D}" destId="{D2FFAF93-EE5A-4136-945B-DE38466070A9}" srcOrd="0" destOrd="0" presId="urn:microsoft.com/office/officeart/2005/8/layout/vList2"/>
    <dgm:cxn modelId="{BA6C1E5E-F7A8-4003-961A-FC8392213DC9}" srcId="{44CAEFAE-6791-42C0-B161-4709ED32704C}" destId="{20E4ADBA-C99F-42B3-8346-F5ED99F7BFE0}" srcOrd="1" destOrd="0" parTransId="{344A5E5D-AE8F-4D44-A7BA-AF8F80A724F6}" sibTransId="{8E2598AF-5E01-427D-ADFA-63BA72E7F433}"/>
    <dgm:cxn modelId="{688E0CD8-1243-4ACD-8ABD-C5EF458F5DEA}" type="presOf" srcId="{44CAEFAE-6791-42C0-B161-4709ED32704C}" destId="{36CAE8E7-4D3C-4F3C-B603-8280104EA12D}" srcOrd="0" destOrd="0" presId="urn:microsoft.com/office/officeart/2005/8/layout/vList2"/>
    <dgm:cxn modelId="{3DEE03DB-CE94-43AE-AAB5-2DB8097C0C0C}" type="presOf" srcId="{B16AE17C-1C70-4B0B-AD6E-7F35336AED7C}" destId="{078BA7A5-CCA8-4436-A387-BBD743290F41}" srcOrd="0" destOrd="0" presId="urn:microsoft.com/office/officeart/2005/8/layout/vList2"/>
    <dgm:cxn modelId="{AE18DA6A-FFD6-427E-A4AE-F23ED3AAB0EE}" type="presOf" srcId="{4B5637A6-470C-4C3D-A0F5-1CF664AE0EEB}" destId="{30B896F1-2A72-47CE-9AE6-C39E6F346872}" srcOrd="0" destOrd="0" presId="urn:microsoft.com/office/officeart/2005/8/layout/vList2"/>
    <dgm:cxn modelId="{C17E2180-F770-40CC-84E4-98F76BAB4874}" type="presOf" srcId="{C7407BF7-44CC-4E45-985A-5FF2D7C15695}" destId="{F4A924CE-15D4-4C5D-BF99-DD61A528568D}" srcOrd="0" destOrd="0" presId="urn:microsoft.com/office/officeart/2005/8/layout/vList2"/>
    <dgm:cxn modelId="{C0F100EB-F10D-4E55-96B2-7AB812711A3A}" type="presOf" srcId="{B75DADD2-452D-4A18-81E7-9ADC81F240F1}" destId="{3E9C3229-5B93-4FAD-9FCE-9B037A00CC18}" srcOrd="0" destOrd="0" presId="urn:microsoft.com/office/officeart/2005/8/layout/vList2"/>
    <dgm:cxn modelId="{DC17BCA5-8D61-4913-B98F-407A6631834F}" srcId="{44CAEFAE-6791-42C0-B161-4709ED32704C}" destId="{B75DADD2-452D-4A18-81E7-9ADC81F240F1}" srcOrd="0" destOrd="0" parTransId="{B97B8A40-1D3A-4BF1-930B-4A77E1B16C4D}" sibTransId="{3B9B41FD-3E3E-4D7C-B322-815652BF5EC6}"/>
    <dgm:cxn modelId="{8484B2BB-8742-46D6-97BB-0DDB29099621}" srcId="{44CAEFAE-6791-42C0-B161-4709ED32704C}" destId="{4B5637A6-470C-4C3D-A0F5-1CF664AE0EEB}" srcOrd="2" destOrd="0" parTransId="{FD521AF3-4B9C-4FCB-B671-E819C0A5BA5A}" sibTransId="{2C5F4A8E-4D12-4909-BDC4-F1382C493613}"/>
    <dgm:cxn modelId="{8BB5E392-943A-4570-9B3D-B5724D838861}" srcId="{44CAEFAE-6791-42C0-B161-4709ED32704C}" destId="{B16AE17C-1C70-4B0B-AD6E-7F35336AED7C}" srcOrd="4" destOrd="0" parTransId="{0A61EB15-2D94-4F39-A1B9-7B03B2E04F46}" sibTransId="{08C9EA4C-CB43-438E-B6DC-B068EDB2D39E}"/>
    <dgm:cxn modelId="{D407571F-287A-4241-AC8C-C9C1FAE88711}" type="presParOf" srcId="{36CAE8E7-4D3C-4F3C-B603-8280104EA12D}" destId="{3E9C3229-5B93-4FAD-9FCE-9B037A00CC18}" srcOrd="0" destOrd="0" presId="urn:microsoft.com/office/officeart/2005/8/layout/vList2"/>
    <dgm:cxn modelId="{F4CA3812-866E-4311-9857-145BD842E589}" type="presParOf" srcId="{36CAE8E7-4D3C-4F3C-B603-8280104EA12D}" destId="{FFF80F13-601E-4DD2-9D60-51D400E22B3E}" srcOrd="1" destOrd="0" presId="urn:microsoft.com/office/officeart/2005/8/layout/vList2"/>
    <dgm:cxn modelId="{E7335E49-1134-49FE-9FDD-F8B9D4FAF2CE}" type="presParOf" srcId="{36CAE8E7-4D3C-4F3C-B603-8280104EA12D}" destId="{E1EA566E-6BA7-49B2-BAAC-3C7594ADBC97}" srcOrd="2" destOrd="0" presId="urn:microsoft.com/office/officeart/2005/8/layout/vList2"/>
    <dgm:cxn modelId="{3B5A6828-BAE9-4DEA-AA78-EA1FB088E8D6}" type="presParOf" srcId="{36CAE8E7-4D3C-4F3C-B603-8280104EA12D}" destId="{6A7480C4-98B6-499E-B0F3-9F59C10D88CE}" srcOrd="3" destOrd="0" presId="urn:microsoft.com/office/officeart/2005/8/layout/vList2"/>
    <dgm:cxn modelId="{9AFF760A-C186-4870-81CD-73C70947DD41}" type="presParOf" srcId="{36CAE8E7-4D3C-4F3C-B603-8280104EA12D}" destId="{30B896F1-2A72-47CE-9AE6-C39E6F346872}" srcOrd="4" destOrd="0" presId="urn:microsoft.com/office/officeart/2005/8/layout/vList2"/>
    <dgm:cxn modelId="{3A97FD5F-81C1-4702-9A24-E5CADA1A673B}" type="presParOf" srcId="{36CAE8E7-4D3C-4F3C-B603-8280104EA12D}" destId="{31E8FCEF-1434-4E9C-9D1B-C675D2D9A7DC}" srcOrd="5" destOrd="0" presId="urn:microsoft.com/office/officeart/2005/8/layout/vList2"/>
    <dgm:cxn modelId="{837F35C8-CF66-4EF5-B188-A277362AFF81}" type="presParOf" srcId="{36CAE8E7-4D3C-4F3C-B603-8280104EA12D}" destId="{F4A924CE-15D4-4C5D-BF99-DD61A528568D}" srcOrd="6" destOrd="0" presId="urn:microsoft.com/office/officeart/2005/8/layout/vList2"/>
    <dgm:cxn modelId="{860FBD13-FEF2-4027-9ED2-704A0621AAFA}" type="presParOf" srcId="{36CAE8E7-4D3C-4F3C-B603-8280104EA12D}" destId="{325D0822-76D1-44B1-B39C-BBF11CBACABA}" srcOrd="7" destOrd="0" presId="urn:microsoft.com/office/officeart/2005/8/layout/vList2"/>
    <dgm:cxn modelId="{7560FD0F-89EF-44D1-8F12-4487409CC696}" type="presParOf" srcId="{36CAE8E7-4D3C-4F3C-B603-8280104EA12D}" destId="{078BA7A5-CCA8-4436-A387-BBD743290F41}" srcOrd="8" destOrd="0" presId="urn:microsoft.com/office/officeart/2005/8/layout/vList2"/>
    <dgm:cxn modelId="{0760F6A5-2499-48A5-90CB-8152A30EE912}" type="presParOf" srcId="{36CAE8E7-4D3C-4F3C-B603-8280104EA12D}" destId="{038E05C7-41D1-4CF4-90F9-88F2A13CC3EB}" srcOrd="9" destOrd="0" presId="urn:microsoft.com/office/officeart/2005/8/layout/vList2"/>
    <dgm:cxn modelId="{0C130F87-0AD2-400E-8E59-880641A5D22A}" type="presParOf" srcId="{36CAE8E7-4D3C-4F3C-B603-8280104EA12D}" destId="{D2FFAF93-EE5A-4136-945B-DE38466070A9}" srcOrd="1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C3229-5B93-4FAD-9FCE-9B037A00CC18}">
      <dsp:nvSpPr>
        <dsp:cNvPr id="0" name=""/>
        <dsp:cNvSpPr/>
      </dsp:nvSpPr>
      <dsp:spPr>
        <a:xfrm>
          <a:off x="0" y="576576"/>
          <a:ext cx="6713552" cy="444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latin typeface="Times New Roman" panose="02020603050405020304" pitchFamily="18" charset="0"/>
              <a:cs typeface="Times New Roman" panose="02020603050405020304" pitchFamily="18" charset="0"/>
            </a:rPr>
            <a:t>Introduction of COVID-19 Radiography Dataset</a:t>
          </a:r>
        </a:p>
      </dsp:txBody>
      <dsp:txXfrm>
        <a:off x="21704" y="598280"/>
        <a:ext cx="6670144" cy="401192"/>
      </dsp:txXfrm>
    </dsp:sp>
    <dsp:sp modelId="{E1EA566E-6BA7-49B2-BAAC-3C7594ADBC97}">
      <dsp:nvSpPr>
        <dsp:cNvPr id="0" name=""/>
        <dsp:cNvSpPr/>
      </dsp:nvSpPr>
      <dsp:spPr>
        <a:xfrm>
          <a:off x="0" y="1088306"/>
          <a:ext cx="6713552" cy="444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latin typeface="Times New Roman" panose="02020603050405020304" pitchFamily="18" charset="0"/>
              <a:cs typeface="Times New Roman" panose="02020603050405020304" pitchFamily="18" charset="0"/>
            </a:rPr>
            <a:t>CNNs for X-RAY Image Classification </a:t>
          </a:r>
        </a:p>
      </dsp:txBody>
      <dsp:txXfrm>
        <a:off x="21704" y="1110010"/>
        <a:ext cx="6670144" cy="401192"/>
      </dsp:txXfrm>
    </dsp:sp>
    <dsp:sp modelId="{30B896F1-2A72-47CE-9AE6-C39E6F346872}">
      <dsp:nvSpPr>
        <dsp:cNvPr id="0" name=""/>
        <dsp:cNvSpPr/>
      </dsp:nvSpPr>
      <dsp:spPr>
        <a:xfrm>
          <a:off x="0" y="1587626"/>
          <a:ext cx="6713552" cy="444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latin typeface="Times New Roman" panose="02020603050405020304" pitchFamily="18" charset="0"/>
              <a:cs typeface="Times New Roman" panose="02020603050405020304" pitchFamily="18" charset="0"/>
            </a:rPr>
            <a:t>Preprocessing of  the X Ray image data</a:t>
          </a:r>
        </a:p>
      </dsp:txBody>
      <dsp:txXfrm>
        <a:off x="21704" y="1609330"/>
        <a:ext cx="6670144" cy="401192"/>
      </dsp:txXfrm>
    </dsp:sp>
    <dsp:sp modelId="{F4A924CE-15D4-4C5D-BF99-DD61A528568D}">
      <dsp:nvSpPr>
        <dsp:cNvPr id="0" name=""/>
        <dsp:cNvSpPr/>
      </dsp:nvSpPr>
      <dsp:spPr>
        <a:xfrm>
          <a:off x="0" y="2086946"/>
          <a:ext cx="6713552" cy="444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latin typeface="Times New Roman" panose="02020603050405020304" pitchFamily="18" charset="0"/>
              <a:cs typeface="Times New Roman" panose="02020603050405020304" pitchFamily="18" charset="0"/>
            </a:rPr>
            <a:t>Building and training the CNN</a:t>
          </a:r>
        </a:p>
      </dsp:txBody>
      <dsp:txXfrm>
        <a:off x="21704" y="2108650"/>
        <a:ext cx="6670144" cy="401192"/>
      </dsp:txXfrm>
    </dsp:sp>
    <dsp:sp modelId="{078BA7A5-CCA8-4436-A387-BBD743290F41}">
      <dsp:nvSpPr>
        <dsp:cNvPr id="0" name=""/>
        <dsp:cNvSpPr/>
      </dsp:nvSpPr>
      <dsp:spPr>
        <a:xfrm>
          <a:off x="0" y="2586266"/>
          <a:ext cx="6713552" cy="444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latin typeface="Times New Roman" panose="02020603050405020304" pitchFamily="18" charset="0"/>
              <a:cs typeface="Times New Roman" panose="02020603050405020304" pitchFamily="18" charset="0"/>
            </a:rPr>
            <a:t>Prediction X-RAY Image for </a:t>
          </a:r>
          <a:r>
            <a:rPr lang="en-US" sz="1900" kern="1200" dirty="0" err="1">
              <a:latin typeface="Times New Roman" panose="02020603050405020304" pitchFamily="18" charset="0"/>
              <a:cs typeface="Times New Roman" panose="02020603050405020304" pitchFamily="18" charset="0"/>
            </a:rPr>
            <a:t>Covid</a:t>
          </a:r>
          <a:r>
            <a:rPr lang="en-US" sz="1900" kern="1200" dirty="0">
              <a:latin typeface="Times New Roman" panose="02020603050405020304" pitchFamily="18" charset="0"/>
              <a:cs typeface="Times New Roman" panose="02020603050405020304" pitchFamily="18" charset="0"/>
            </a:rPr>
            <a:t> 19</a:t>
          </a:r>
        </a:p>
      </dsp:txBody>
      <dsp:txXfrm>
        <a:off x="21704" y="2607970"/>
        <a:ext cx="6670144" cy="401192"/>
      </dsp:txXfrm>
    </dsp:sp>
    <dsp:sp modelId="{D2FFAF93-EE5A-4136-945B-DE38466070A9}">
      <dsp:nvSpPr>
        <dsp:cNvPr id="0" name=""/>
        <dsp:cNvSpPr/>
      </dsp:nvSpPr>
      <dsp:spPr>
        <a:xfrm>
          <a:off x="0" y="3085585"/>
          <a:ext cx="6713552" cy="444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latin typeface="Times New Roman" panose="02020603050405020304" pitchFamily="18" charset="0"/>
              <a:cs typeface="Times New Roman" panose="02020603050405020304" pitchFamily="18" charset="0"/>
            </a:rPr>
            <a:t>Detection of X-RAY Image for </a:t>
          </a:r>
          <a:r>
            <a:rPr lang="en-US" sz="1900" kern="1200" dirty="0" err="1">
              <a:latin typeface="Times New Roman" panose="02020603050405020304" pitchFamily="18" charset="0"/>
              <a:cs typeface="Times New Roman" panose="02020603050405020304" pitchFamily="18" charset="0"/>
            </a:rPr>
            <a:t>Covid</a:t>
          </a:r>
          <a:r>
            <a:rPr lang="en-US" sz="1900" kern="1200" dirty="0">
              <a:latin typeface="Times New Roman" panose="02020603050405020304" pitchFamily="18" charset="0"/>
              <a:cs typeface="Times New Roman" panose="02020603050405020304" pitchFamily="18" charset="0"/>
            </a:rPr>
            <a:t> positive and negative x ray </a:t>
          </a:r>
        </a:p>
      </dsp:txBody>
      <dsp:txXfrm>
        <a:off x="21704" y="3107289"/>
        <a:ext cx="6670144" cy="4011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5ABA31-A7D2-C5B6-9724-12D7749FAC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6CA235B0-F2FE-DDB6-1793-657BC65F80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3E3666E8-0F13-A158-1647-64BC8CC132CB}"/>
              </a:ext>
            </a:extLst>
          </p:cNvPr>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5" name="Footer Placeholder 4">
            <a:extLst>
              <a:ext uri="{FF2B5EF4-FFF2-40B4-BE49-F238E27FC236}">
                <a16:creationId xmlns="" xmlns:a16="http://schemas.microsoft.com/office/drawing/2014/main" id="{33E79F7F-E384-6402-1814-8351CFC1855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22E11647-F88C-C76E-95A9-F29CF53BCED2}"/>
              </a:ext>
            </a:extLst>
          </p:cNvPr>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 xmlns:p14="http://schemas.microsoft.com/office/powerpoint/2010/main" val="3684374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59515D-8394-65D9-659B-180BC7CAF9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229F53C3-041C-191C-AAAE-7AAC64C771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7992397-CDC4-6049-7565-3CEDB5D318F0}"/>
              </a:ext>
            </a:extLst>
          </p:cNvPr>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5" name="Footer Placeholder 4">
            <a:extLst>
              <a:ext uri="{FF2B5EF4-FFF2-40B4-BE49-F238E27FC236}">
                <a16:creationId xmlns="" xmlns:a16="http://schemas.microsoft.com/office/drawing/2014/main" id="{A72AA471-8D9C-9097-5AA4-B9D5665CFD3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A57E27C3-9155-03CF-7054-46828D1717E8}"/>
              </a:ext>
            </a:extLst>
          </p:cNvPr>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 xmlns:p14="http://schemas.microsoft.com/office/powerpoint/2010/main" val="126276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EE946D3-A045-D38D-9A19-EBB136791A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2F317ECB-FAF8-688C-E357-C2E4DD3F0B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8CA2F9E-D576-B022-7FFE-E76F96656FC4}"/>
              </a:ext>
            </a:extLst>
          </p:cNvPr>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5" name="Footer Placeholder 4">
            <a:extLst>
              <a:ext uri="{FF2B5EF4-FFF2-40B4-BE49-F238E27FC236}">
                <a16:creationId xmlns="" xmlns:a16="http://schemas.microsoft.com/office/drawing/2014/main" id="{471E7FFB-E6F1-6ED4-4089-F3ADBEDE6AC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FA1E7CBD-214A-8A4A-CED3-2C665617EE0C}"/>
              </a:ext>
            </a:extLst>
          </p:cNvPr>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 xmlns:p14="http://schemas.microsoft.com/office/powerpoint/2010/main" val="184957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FBD52D-F9A6-196A-3E79-AB3513C8B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017147D-D0FA-3808-14FE-3B1A6E52CA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2996E69-CC97-8A7C-2444-72E8245842BF}"/>
              </a:ext>
            </a:extLst>
          </p:cNvPr>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5" name="Footer Placeholder 4">
            <a:extLst>
              <a:ext uri="{FF2B5EF4-FFF2-40B4-BE49-F238E27FC236}">
                <a16:creationId xmlns="" xmlns:a16="http://schemas.microsoft.com/office/drawing/2014/main" id="{907D6C15-3677-E2F8-3E93-BB181078195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49570533-64F0-B7A3-B83E-821152370557}"/>
              </a:ext>
            </a:extLst>
          </p:cNvPr>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 xmlns:p14="http://schemas.microsoft.com/office/powerpoint/2010/main" val="244495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8695A6-CA8E-3284-A14F-E12C6A2D7A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9A835A5A-907A-8358-1BCB-52D0D717F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2C67037-1158-0B3C-1AF5-9E63E2ADE32C}"/>
              </a:ext>
            </a:extLst>
          </p:cNvPr>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5" name="Footer Placeholder 4">
            <a:extLst>
              <a:ext uri="{FF2B5EF4-FFF2-40B4-BE49-F238E27FC236}">
                <a16:creationId xmlns="" xmlns:a16="http://schemas.microsoft.com/office/drawing/2014/main" id="{3738FA55-074E-FA88-E870-65E0DE28447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D5DBED93-C238-6EB4-8874-5BDB53A90CA7}"/>
              </a:ext>
            </a:extLst>
          </p:cNvPr>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 xmlns:p14="http://schemas.microsoft.com/office/powerpoint/2010/main" val="71403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9D1A39-8775-6C34-C7FC-0CB66083C9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4CE01FB-4557-80D3-BFFC-EB81566DF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59BEF366-79EE-18DC-4175-07CF910FF7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911F8AEF-ACA6-A880-B685-9E16B5FB5881}"/>
              </a:ext>
            </a:extLst>
          </p:cNvPr>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6" name="Footer Placeholder 5">
            <a:extLst>
              <a:ext uri="{FF2B5EF4-FFF2-40B4-BE49-F238E27FC236}">
                <a16:creationId xmlns="" xmlns:a16="http://schemas.microsoft.com/office/drawing/2014/main" id="{172A35F4-7E2C-35AF-1DD1-42E70A4BB17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 xmlns:a16="http://schemas.microsoft.com/office/drawing/2014/main" id="{60AF137E-40C7-7D9F-B8A2-B8744520233B}"/>
              </a:ext>
            </a:extLst>
          </p:cNvPr>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 xmlns:p14="http://schemas.microsoft.com/office/powerpoint/2010/main" val="1134849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6DF88E-5E64-57E5-1524-9E133C69AA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1035DD1-2177-A3DD-1D58-5E0B36398F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D558855-F5F0-8D26-03F6-0074CF432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E1DDEBC9-01B9-DFB5-B258-61AB46848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8DD18DA-1203-B4A3-D372-40F2277DF4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60906C5-E9D1-3317-6C7A-983F46C3A5EF}"/>
              </a:ext>
            </a:extLst>
          </p:cNvPr>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8" name="Footer Placeholder 7">
            <a:extLst>
              <a:ext uri="{FF2B5EF4-FFF2-40B4-BE49-F238E27FC236}">
                <a16:creationId xmlns="" xmlns:a16="http://schemas.microsoft.com/office/drawing/2014/main" id="{A9DDEF77-FF31-CD3D-4D8D-C27D807AC8A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 xmlns:a16="http://schemas.microsoft.com/office/drawing/2014/main" id="{5B90D131-E771-1DE7-A8B4-C65035E297E6}"/>
              </a:ext>
            </a:extLst>
          </p:cNvPr>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 xmlns:p14="http://schemas.microsoft.com/office/powerpoint/2010/main" val="1494730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E4EB49-88A3-9495-E79D-3DD9A90205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FD79EC4C-DB07-B998-6C34-1B141F54BFEF}"/>
              </a:ext>
            </a:extLst>
          </p:cNvPr>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4" name="Footer Placeholder 3">
            <a:extLst>
              <a:ext uri="{FF2B5EF4-FFF2-40B4-BE49-F238E27FC236}">
                <a16:creationId xmlns="" xmlns:a16="http://schemas.microsoft.com/office/drawing/2014/main" id="{A663CE4D-52E2-7A98-875C-1B18079B93C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 xmlns:a16="http://schemas.microsoft.com/office/drawing/2014/main" id="{121D3AA0-7F96-5394-7BEC-2036ECFDE539}"/>
              </a:ext>
            </a:extLst>
          </p:cNvPr>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 xmlns:p14="http://schemas.microsoft.com/office/powerpoint/2010/main" val="4138727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AE5BD96-2E83-9CEF-30AB-C156C8A75E4C}"/>
              </a:ext>
            </a:extLst>
          </p:cNvPr>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3" name="Footer Placeholder 2">
            <a:extLst>
              <a:ext uri="{FF2B5EF4-FFF2-40B4-BE49-F238E27FC236}">
                <a16:creationId xmlns="" xmlns:a16="http://schemas.microsoft.com/office/drawing/2014/main" id="{3C39986F-0ADF-ABF1-1471-9B3FBE0DD90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 xmlns:a16="http://schemas.microsoft.com/office/drawing/2014/main" id="{1D02FB7C-7C78-9FD8-FBB2-F6D7DCE25BFD}"/>
              </a:ext>
            </a:extLst>
          </p:cNvPr>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 xmlns:p14="http://schemas.microsoft.com/office/powerpoint/2010/main" val="404730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6F735C-58FC-657B-B4ED-D589CFD1B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6DBCCE1-B463-314C-8B13-885A86F081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E9FB96B2-6C73-3721-1396-85E216F19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46CD89D-2120-9FF0-15C7-EA1186297BC4}"/>
              </a:ext>
            </a:extLst>
          </p:cNvPr>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6" name="Footer Placeholder 5">
            <a:extLst>
              <a:ext uri="{FF2B5EF4-FFF2-40B4-BE49-F238E27FC236}">
                <a16:creationId xmlns="" xmlns:a16="http://schemas.microsoft.com/office/drawing/2014/main" id="{6F72862D-659F-10AD-2930-F4F7F8E2C8A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 xmlns:a16="http://schemas.microsoft.com/office/drawing/2014/main" id="{34960E8E-3D9F-D9AB-DB34-4BB670EAB45C}"/>
              </a:ext>
            </a:extLst>
          </p:cNvPr>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 xmlns:p14="http://schemas.microsoft.com/office/powerpoint/2010/main" val="3061432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B7AD1D-5ADA-3628-033C-C6F617AF3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E2BB451-7ACE-9D25-E499-627070EBCB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412EC161-806C-C1EC-728D-2BE6FC9B0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5E4B42C-DDF2-E611-EB41-1D65831017CB}"/>
              </a:ext>
            </a:extLst>
          </p:cNvPr>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6" name="Footer Placeholder 5">
            <a:extLst>
              <a:ext uri="{FF2B5EF4-FFF2-40B4-BE49-F238E27FC236}">
                <a16:creationId xmlns="" xmlns:a16="http://schemas.microsoft.com/office/drawing/2014/main" id="{26A4B451-E8C3-B742-EE31-6DF8DF9A128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 xmlns:a16="http://schemas.microsoft.com/office/drawing/2014/main" id="{6AA6D5B1-1630-0511-3EE6-60CDFBB3506B}"/>
              </a:ext>
            </a:extLst>
          </p:cNvPr>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 xmlns:p14="http://schemas.microsoft.com/office/powerpoint/2010/main" val="534402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F03328A-7D56-2827-16E6-618ECAF827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DDAE085-3F2B-5DE3-B596-0FBB2E3A50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6A67552-87DE-85A6-F8E6-1058C7136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02A08D-BD69-4991-A1F0-97455F1553C6}" type="datetimeFigureOut">
              <a:rPr lang="en-CA" smtClean="0"/>
              <a:pPr/>
              <a:t>2023-04-11</a:t>
            </a:fld>
            <a:endParaRPr lang="en-CA"/>
          </a:p>
        </p:txBody>
      </p:sp>
      <p:sp>
        <p:nvSpPr>
          <p:cNvPr id="5" name="Footer Placeholder 4">
            <a:extLst>
              <a:ext uri="{FF2B5EF4-FFF2-40B4-BE49-F238E27FC236}">
                <a16:creationId xmlns="" xmlns:a16="http://schemas.microsoft.com/office/drawing/2014/main" id="{B8F857FE-8C77-E618-0A79-DD525FEDF8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 xmlns:a16="http://schemas.microsoft.com/office/drawing/2014/main" id="{93239D64-6D3F-F0B5-F1C6-0A5802E044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407B0-D2CF-406C-B6C4-43230D4573EE}" type="slidenum">
              <a:rPr lang="en-CA" smtClean="0"/>
              <a:pPr/>
              <a:t>‹#›</a:t>
            </a:fld>
            <a:endParaRPr lang="en-CA"/>
          </a:p>
        </p:txBody>
      </p:sp>
    </p:spTree>
    <p:extLst>
      <p:ext uri="{BB962C8B-B14F-4D97-AF65-F5344CB8AC3E}">
        <p14:creationId xmlns="" xmlns:p14="http://schemas.microsoft.com/office/powerpoint/2010/main" val="1543070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SharkyRCC/Covid-19-Classific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 xmlns:a16="http://schemas.microsoft.com/office/drawing/2014/main" id="{8F58EDD9-0685-44E6-9B72-108BB10E1A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57001"/>
            <a:ext cx="7552943" cy="2379164"/>
          </a:xfrm>
          <a:noFill/>
        </p:spPr>
        <p:txBody>
          <a:bodyPr vert="horz" lIns="91440" tIns="45720" rIns="91440" bIns="45720" rtlCol="0">
            <a:normAutofit fontScale="90000"/>
          </a:bodyPr>
          <a:lstStyle/>
          <a:p>
            <a:pPr algn="l"/>
            <a:r>
              <a:rPr lang="en-US" sz="5000" b="1" i="0" kern="1200" dirty="0">
                <a:latin typeface="Times New Roman" panose="02020603050405020304" pitchFamily="18" charset="0"/>
                <a:cs typeface="Times New Roman" panose="02020603050405020304" pitchFamily="18" charset="0"/>
              </a:rPr>
              <a:t>COVID-19 X-RAY Image Classification using Convolutional Neural </a:t>
            </a:r>
            <a:r>
              <a:rPr lang="en-US" sz="5000" b="1" i="0" kern="1200" dirty="0" smtClean="0">
                <a:latin typeface="Times New Roman" panose="02020603050405020304" pitchFamily="18" charset="0"/>
                <a:cs typeface="Times New Roman" panose="02020603050405020304" pitchFamily="18" charset="0"/>
              </a:rPr>
              <a:t>Networks</a:t>
            </a:r>
            <a:endParaRPr lang="en-US" sz="5000" b="1" i="0" kern="1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3883" y="2851030"/>
            <a:ext cx="6562262" cy="2945921"/>
          </a:xfrm>
          <a:noFill/>
        </p:spPr>
        <p:txBody>
          <a:bodyPr vert="horz" lIns="91440" tIns="45720" rIns="91440" bIns="45720" rtlCol="0">
            <a:noAutofit/>
          </a:bodyPr>
          <a:lstStyle/>
          <a:p>
            <a:r>
              <a:rPr lang="en-US" sz="3600" b="1" i="1" dirty="0" smtClean="0">
                <a:latin typeface="Times New Roman" panose="02020603050405020304" pitchFamily="18" charset="0"/>
                <a:cs typeface="Times New Roman" panose="02020603050405020304" pitchFamily="18" charset="0"/>
              </a:rPr>
              <a:t>Group: 2</a:t>
            </a:r>
          </a:p>
          <a:p>
            <a:pPr algn="l"/>
            <a:r>
              <a:rPr lang="en-US" sz="2000" dirty="0" smtClean="0">
                <a:latin typeface="Times New Roman" panose="02020603050405020304" pitchFamily="18" charset="0"/>
                <a:cs typeface="Times New Roman" panose="02020603050405020304" pitchFamily="18" charset="0"/>
              </a:rPr>
              <a:t>Group </a:t>
            </a:r>
            <a:r>
              <a:rPr lang="en-US" sz="2000" dirty="0">
                <a:latin typeface="Times New Roman" panose="02020603050405020304" pitchFamily="18" charset="0"/>
                <a:cs typeface="Times New Roman" panose="02020603050405020304" pitchFamily="18" charset="0"/>
              </a:rPr>
              <a:t>Members</a:t>
            </a:r>
            <a:r>
              <a:rPr lang="en-US" sz="2000" i="1"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Nga </a:t>
            </a:r>
            <a:r>
              <a:rPr lang="en-US" sz="2000" dirty="0">
                <a:latin typeface="Times New Roman" panose="02020603050405020304" pitchFamily="18" charset="0"/>
                <a:cs typeface="Times New Roman" panose="02020603050405020304" pitchFamily="18" charset="0"/>
              </a:rPr>
              <a:t>Pham Le Phuong (C0829647) </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Shivam Choudhary (C0851927)</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Mohak Mahendra Patil(C0846492) </a:t>
            </a:r>
            <a:endParaRPr lang="en-US" sz="20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Palwinder Kaur(C0849779)</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Simranpreet Kaur(C0849778)</a:t>
            </a:r>
          </a:p>
          <a:p>
            <a:pPr marL="342900" indent="-342900" algn="l">
              <a:buFont typeface="Arial" panose="020B0604020202020204" pitchFamily="34" charset="0"/>
              <a:buChar char="•"/>
            </a:pPr>
            <a:endParaRPr lang="en-US" sz="2000" dirty="0"/>
          </a:p>
          <a:p>
            <a:pPr algn="l">
              <a:buFont typeface="Wingdings 3" charset="2"/>
              <a:buChar char=""/>
            </a:pPr>
            <a:endParaRPr lang="en-US" sz="2000" dirty="0"/>
          </a:p>
        </p:txBody>
      </p:sp>
      <p:pic>
        <p:nvPicPr>
          <p:cNvPr id="15" name="Picture 4" descr="The radiologic figure of a skeleton">
            <a:extLst>
              <a:ext uri="{FF2B5EF4-FFF2-40B4-BE49-F238E27FC236}">
                <a16:creationId xmlns="" xmlns:a16="http://schemas.microsoft.com/office/drawing/2014/main" id="{6D20174E-34F8-E54D-7FC6-2B0B998DF364}"/>
              </a:ext>
            </a:extLst>
          </p:cNvPr>
          <p:cNvPicPr>
            <a:picLocks noChangeAspect="1"/>
          </p:cNvPicPr>
          <p:nvPr/>
        </p:nvPicPr>
        <p:blipFill rotWithShape="1">
          <a:blip r:embed="rId2"/>
          <a:srcRect l="55215" r="-1" b="-1"/>
          <a:stretch/>
        </p:blipFill>
        <p:spPr>
          <a:xfrm>
            <a:off x="7552944" y="10"/>
            <a:ext cx="4636008" cy="6857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Data Preprocessing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3200400"/>
            <a:ext cx="10515600" cy="2829464"/>
          </a:xfrm>
        </p:spPr>
        <p:txBody>
          <a:bodyPr>
            <a:normAutofit fontScale="92500" lnSpcReduction="20000"/>
          </a:bodyPr>
          <a:lstStyle/>
          <a:p>
            <a:endParaRPr lang="en-US" dirty="0" smtClean="0"/>
          </a:p>
          <a:p>
            <a:endParaRPr lang="en-US" dirty="0" smtClean="0"/>
          </a:p>
          <a:p>
            <a:r>
              <a:rPr lang="en-US" dirty="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esizing the images to a uniform size</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Converting the images to grayscale or RGB channels, </a:t>
            </a: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ormalizing the pixel values</a:t>
            </a:r>
            <a:endParaRPr lang="en-US" dirty="0">
              <a:latin typeface="Times New Roman" panose="02020603050405020304" pitchFamily="18" charset="0"/>
              <a:cs typeface="Times New Roman" panose="02020603050405020304" pitchFamily="18" charset="0"/>
            </a:endParaRPr>
          </a:p>
        </p:txBody>
      </p:sp>
      <p:pic>
        <p:nvPicPr>
          <p:cNvPr id="3075" name="Picture 3" descr="C:\Users\Mohawk\Desktop\Term3\neural nw\Untitled5.png"/>
          <p:cNvPicPr>
            <a:picLocks noChangeAspect="1" noChangeArrowheads="1"/>
          </p:cNvPicPr>
          <p:nvPr/>
        </p:nvPicPr>
        <p:blipFill>
          <a:blip r:embed="rId2"/>
          <a:srcRect/>
          <a:stretch>
            <a:fillRect/>
          </a:stretch>
        </p:blipFill>
        <p:spPr bwMode="auto">
          <a:xfrm>
            <a:off x="1058864" y="1639020"/>
            <a:ext cx="4899599" cy="221414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Mohawk\Desktop\Term3\neural nw\Untitled3.png"/>
          <p:cNvPicPr>
            <a:picLocks noGrp="1" noChangeAspect="1" noChangeArrowheads="1"/>
          </p:cNvPicPr>
          <p:nvPr>
            <p:ph idx="1"/>
          </p:nvPr>
        </p:nvPicPr>
        <p:blipFill>
          <a:blip r:embed="rId2"/>
          <a:srcRect/>
          <a:stretch>
            <a:fillRect/>
          </a:stretch>
        </p:blipFill>
        <p:spPr bwMode="auto">
          <a:xfrm>
            <a:off x="1328467" y="185387"/>
            <a:ext cx="8643669" cy="646935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C3DF03-00B2-0B4C-0233-D9167454A0F4}"/>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C8305C30-12ED-25E9-796D-DEFD8EB38105}"/>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D1EBA53C-07C8-D5F1-16AB-3914EBCB3593}"/>
              </a:ext>
            </a:extLst>
          </p:cNvPr>
          <p:cNvPicPr>
            <a:picLocks noChangeAspect="1"/>
          </p:cNvPicPr>
          <p:nvPr/>
        </p:nvPicPr>
        <p:blipFill>
          <a:blip r:embed="rId2"/>
          <a:stretch>
            <a:fillRect/>
          </a:stretch>
        </p:blipFill>
        <p:spPr>
          <a:xfrm>
            <a:off x="172528" y="112143"/>
            <a:ext cx="11844068" cy="6615349"/>
          </a:xfrm>
          <a:prstGeom prst="rect">
            <a:avLst/>
          </a:prstGeom>
        </p:spPr>
      </p:pic>
    </p:spTree>
    <p:extLst>
      <p:ext uri="{BB962C8B-B14F-4D97-AF65-F5344CB8AC3E}">
        <p14:creationId xmlns="" xmlns:p14="http://schemas.microsoft.com/office/powerpoint/2010/main" val="2559670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3" y="54197"/>
            <a:ext cx="10515600" cy="1325563"/>
          </a:xfrm>
        </p:spPr>
        <p:txBody>
          <a:bodyPr/>
          <a:lstStyle/>
          <a:p>
            <a:r>
              <a:rPr lang="en-US" dirty="0">
                <a:latin typeface="Times New Roman" panose="02020603050405020304" pitchFamily="18" charset="0"/>
                <a:cs typeface="Times New Roman" panose="02020603050405020304" pitchFamily="18" charset="0"/>
              </a:rPr>
              <a:t>Training the Model</a:t>
            </a:r>
          </a:p>
        </p:txBody>
      </p:sp>
      <p:sp>
        <p:nvSpPr>
          <p:cNvPr id="3" name="Content Placeholder 2"/>
          <p:cNvSpPr>
            <a:spLocks noGrp="1"/>
          </p:cNvSpPr>
          <p:nvPr>
            <p:ph idx="1"/>
          </p:nvPr>
        </p:nvSpPr>
        <p:spPr>
          <a:xfrm>
            <a:off x="251604" y="1253331"/>
            <a:ext cx="10515600" cy="4351338"/>
          </a:xfrm>
        </p:spPr>
        <p:txBody>
          <a:bodyPr>
            <a:normAutofit/>
          </a:bodyPr>
          <a:lstStyle/>
          <a:p>
            <a:r>
              <a:rPr lang="en-US" dirty="0">
                <a:latin typeface="Times New Roman" panose="02020603050405020304" pitchFamily="18" charset="0"/>
                <a:cs typeface="Times New Roman" panose="02020603050405020304" pitchFamily="18" charset="0"/>
              </a:rPr>
              <a:t>Building and training the CNN</a:t>
            </a:r>
          </a:p>
          <a:p>
            <a:endParaRPr lang="en-US" dirty="0"/>
          </a:p>
          <a:p>
            <a:endParaRPr lang="en-US" dirty="0"/>
          </a:p>
          <a:p>
            <a:endParaRPr lang="en-US" dirty="0"/>
          </a:p>
        </p:txBody>
      </p:sp>
      <p:pic>
        <p:nvPicPr>
          <p:cNvPr id="10" name="Picture 4"/>
          <p:cNvPicPr>
            <a:picLocks noChangeAspect="1" noChangeArrowheads="1"/>
          </p:cNvPicPr>
          <p:nvPr/>
        </p:nvPicPr>
        <p:blipFill>
          <a:blip r:embed="rId2"/>
          <a:srcRect/>
          <a:stretch>
            <a:fillRect/>
          </a:stretch>
        </p:blipFill>
        <p:spPr bwMode="auto">
          <a:xfrm>
            <a:off x="2471688" y="1702995"/>
            <a:ext cx="7051874" cy="483412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srcRect/>
          <a:stretch>
            <a:fillRect/>
          </a:stretch>
        </p:blipFill>
        <p:spPr bwMode="auto">
          <a:xfrm>
            <a:off x="695525" y="474453"/>
            <a:ext cx="10800949" cy="572260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2" y="18255"/>
            <a:ext cx="10515600" cy="1325563"/>
          </a:xfrm>
        </p:spPr>
        <p:txBody>
          <a:bodyPr/>
          <a:lstStyle/>
          <a:p>
            <a:r>
              <a:rPr lang="en-US" dirty="0">
                <a:latin typeface="Times New Roman" panose="02020603050405020304" pitchFamily="18" charset="0"/>
                <a:cs typeface="Times New Roman" panose="02020603050405020304" pitchFamily="18" charset="0"/>
              </a:rPr>
              <a:t>Validation Accuracy </a:t>
            </a:r>
          </a:p>
        </p:txBody>
      </p:sp>
      <p:pic>
        <p:nvPicPr>
          <p:cNvPr id="2051" name="Picture 3"/>
          <p:cNvPicPr>
            <a:picLocks noGrp="1" noChangeAspect="1" noChangeArrowheads="1"/>
          </p:cNvPicPr>
          <p:nvPr>
            <p:ph idx="1"/>
          </p:nvPr>
        </p:nvPicPr>
        <p:blipFill>
          <a:blip r:embed="rId2"/>
          <a:stretch>
            <a:fillRect/>
          </a:stretch>
        </p:blipFill>
        <p:spPr bwMode="auto">
          <a:xfrm>
            <a:off x="448945" y="1242061"/>
            <a:ext cx="11294109" cy="496940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098" y="18255"/>
            <a:ext cx="10515600" cy="1325563"/>
          </a:xfrm>
        </p:spPr>
        <p:txBody>
          <a:bodyPr/>
          <a:lstStyle/>
          <a:p>
            <a:r>
              <a:rPr lang="en-US" dirty="0">
                <a:latin typeface="Times New Roman" panose="02020603050405020304" pitchFamily="18" charset="0"/>
                <a:cs typeface="Times New Roman" panose="02020603050405020304" pitchFamily="18" charset="0"/>
              </a:rPr>
              <a:t>Validation Loss </a:t>
            </a:r>
          </a:p>
        </p:txBody>
      </p:sp>
      <p:pic>
        <p:nvPicPr>
          <p:cNvPr id="3074" name="Picture 2"/>
          <p:cNvPicPr>
            <a:picLocks noGrp="1" noChangeAspect="1" noChangeArrowheads="1"/>
          </p:cNvPicPr>
          <p:nvPr>
            <p:ph idx="1"/>
          </p:nvPr>
        </p:nvPicPr>
        <p:blipFill>
          <a:blip r:embed="rId2"/>
          <a:stretch>
            <a:fillRect/>
          </a:stretch>
        </p:blipFill>
        <p:spPr bwMode="auto">
          <a:xfrm>
            <a:off x="1593730" y="937506"/>
            <a:ext cx="9004539" cy="557588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True1: covid-19 Positive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True:0 Covid-19 Negative</a:t>
            </a:r>
            <a:endParaRPr lang="en-US" dirty="0">
              <a:latin typeface="Times New Roman" panose="02020603050405020304" pitchFamily="18" charset="0"/>
              <a:cs typeface="Times New Roman" panose="02020603050405020304" pitchFamily="18" charset="0"/>
            </a:endParaRPr>
          </a:p>
        </p:txBody>
      </p:sp>
      <p:pic>
        <p:nvPicPr>
          <p:cNvPr id="1026" name="Picture 2" descr="C:\Users\Mohawk\Desktop\Term3\neural nw\Untitled4.png"/>
          <p:cNvPicPr>
            <a:picLocks noGrp="1" noChangeAspect="1" noChangeArrowheads="1"/>
          </p:cNvPicPr>
          <p:nvPr>
            <p:ph idx="1"/>
          </p:nvPr>
        </p:nvPicPr>
        <p:blipFill>
          <a:blip r:embed="rId2"/>
          <a:srcRect/>
          <a:stretch>
            <a:fillRect/>
          </a:stretch>
        </p:blipFill>
        <p:spPr bwMode="auto">
          <a:xfrm>
            <a:off x="2341682" y="2052638"/>
            <a:ext cx="6470412" cy="4195762"/>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627" y="132212"/>
            <a:ext cx="10515600" cy="1325563"/>
          </a:xfrm>
        </p:spPr>
        <p:txBody>
          <a:bodyPr/>
          <a:lstStyle/>
          <a:p>
            <a:r>
              <a:rPr lang="en-US" dirty="0">
                <a:latin typeface="Times New Roman" panose="02020603050405020304" pitchFamily="18" charset="0"/>
                <a:cs typeface="Times New Roman" panose="02020603050405020304" pitchFamily="18" charset="0"/>
              </a:rPr>
              <a:t>Summary</a:t>
            </a:r>
          </a:p>
        </p:txBody>
      </p:sp>
      <p:sp>
        <p:nvSpPr>
          <p:cNvPr id="3" name="Content Placeholder 2"/>
          <p:cNvSpPr>
            <a:spLocks noGrp="1"/>
          </p:cNvSpPr>
          <p:nvPr>
            <p:ph idx="1"/>
          </p:nvPr>
        </p:nvSpPr>
        <p:spPr>
          <a:xfrm>
            <a:off x="389627" y="1391354"/>
            <a:ext cx="10515600" cy="4351338"/>
          </a:xfrm>
        </p:spPr>
        <p:txBody>
          <a:bodyPr>
            <a:normAutofit/>
          </a:bodyPr>
          <a:lstStyle/>
          <a:p>
            <a:r>
              <a:rPr lang="en-US" sz="2600" dirty="0">
                <a:latin typeface="Times New Roman" panose="02020603050405020304" pitchFamily="18" charset="0"/>
                <a:cs typeface="Times New Roman" panose="02020603050405020304" pitchFamily="18" charset="0"/>
              </a:rPr>
              <a:t>As X-ray images have been widely used to diagnose COVID-19 due to their availability and relatively low cost compared to other diagnostic methods such as CT scans or PCR tests.</a:t>
            </a:r>
          </a:p>
          <a:p>
            <a:r>
              <a:rPr lang="en-US" sz="2600" dirty="0">
                <a:latin typeface="Times New Roman" panose="02020603050405020304" pitchFamily="18" charset="0"/>
                <a:cs typeface="Times New Roman" panose="02020603050405020304" pitchFamily="18" charset="0"/>
              </a:rPr>
              <a:t>By Implementing image classification using Convolutional Neural Networks (CNNs) on them can automate the detection of COVID-19 from chest X-ray images and speed up the process of diagnosis and can be implemented for clinical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GitHub</a:t>
            </a:r>
            <a:r>
              <a:rPr lang="en-US" b="1" dirty="0" smtClean="0"/>
              <a:t> </a:t>
            </a:r>
            <a:r>
              <a:rPr lang="en-US" b="1" dirty="0" smtClean="0"/>
              <a:t>Code Link</a:t>
            </a:r>
            <a:r>
              <a:rPr lang="en-US" dirty="0" smtClean="0"/>
              <a:t>:</a:t>
            </a:r>
            <a:endParaRPr lang="en-US" dirty="0"/>
          </a:p>
        </p:txBody>
      </p:sp>
      <p:sp>
        <p:nvSpPr>
          <p:cNvPr id="3" name="Content Placeholder 2"/>
          <p:cNvSpPr>
            <a:spLocks noGrp="1"/>
          </p:cNvSpPr>
          <p:nvPr>
            <p:ph idx="1"/>
          </p:nvPr>
        </p:nvSpPr>
        <p:spPr/>
        <p:txBody>
          <a:bodyPr/>
          <a:lstStyle/>
          <a:p>
            <a:endParaRPr lang="en-US" dirty="0" smtClean="0">
              <a:hlinkClick r:id="rId2"/>
            </a:endParaRPr>
          </a:p>
          <a:p>
            <a:endParaRPr lang="en-US" dirty="0" smtClean="0">
              <a:hlinkClick r:id="rId2"/>
            </a:endParaRPr>
          </a:p>
          <a:p>
            <a:endParaRPr lang="en-US" dirty="0" smtClean="0">
              <a:hlinkClick r:id="rId2"/>
            </a:endParaRPr>
          </a:p>
          <a:p>
            <a:pPr>
              <a:buNone/>
            </a:pPr>
            <a:r>
              <a:rPr lang="en-US" dirty="0" smtClean="0">
                <a:hlinkClick r:id="rId2"/>
              </a:rPr>
              <a:t>https</a:t>
            </a:r>
            <a:r>
              <a:rPr lang="en-US" dirty="0" smtClean="0">
                <a:hlinkClick r:id="rId2"/>
              </a:rPr>
              <a:t>://</a:t>
            </a:r>
            <a:r>
              <a:rPr lang="en-US" dirty="0" smtClean="0">
                <a:hlinkClick r:id="rId2"/>
              </a:rPr>
              <a:t>github.com/SharkyRCC/Covid-19-Classification</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45D37F4E-DDB4-456B-97E0-9937730A039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anchor="b">
            <a:normAutofit/>
          </a:bodyPr>
          <a:lstStyle/>
          <a:p>
            <a:r>
              <a:rPr lang="en-US" sz="5400" dirty="0">
                <a:latin typeface="Times New Roman" panose="02020603050405020304" pitchFamily="18" charset="0"/>
                <a:cs typeface="Times New Roman" panose="02020603050405020304" pitchFamily="18" charset="0"/>
              </a:rPr>
              <a:t>Agenda</a:t>
            </a:r>
          </a:p>
        </p:txBody>
      </p:sp>
      <p:sp>
        <p:nvSpPr>
          <p:cNvPr id="12" name="sketchy line">
            <a:extLst>
              <a:ext uri="{FF2B5EF4-FFF2-40B4-BE49-F238E27FC236}">
                <a16:creationId xmlns="" xmlns:a16="http://schemas.microsoft.com/office/drawing/2014/main" id="{B2DD41CD-8F47-4F56-AD12-4E2FF76969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 xmlns:a16="http://schemas.microsoft.com/office/drawing/2014/main" id="{AF56620B-14C8-225B-F3E9-D1D2C6376E30}"/>
              </a:ext>
            </a:extLst>
          </p:cNvPr>
          <p:cNvGraphicFramePr>
            <a:graphicFrameLocks noGrp="1"/>
          </p:cNvGraphicFramePr>
          <p:nvPr>
            <p:ph idx="1"/>
            <p:extLst>
              <p:ext uri="{D42A27DB-BD31-4B8C-83A1-F6EECF244321}">
                <p14:modId xmlns="" xmlns:p14="http://schemas.microsoft.com/office/powerpoint/2010/main" val="1298747126"/>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E7F94237-0536-4DB1-8C95-39E355CED9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 xmlns:a16="http://schemas.microsoft.com/office/drawing/2014/main" id="{1A3C89F8-0D2F-47FF-B903-151248265F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Magnifying glass on clear background">
            <a:extLst>
              <a:ext uri="{FF2B5EF4-FFF2-40B4-BE49-F238E27FC236}">
                <a16:creationId xmlns="" xmlns:a16="http://schemas.microsoft.com/office/drawing/2014/main" id="{E187DFB4-E05E-0951-CDC7-CFE40D2D6195}"/>
              </a:ext>
            </a:extLst>
          </p:cNvPr>
          <p:cNvPicPr>
            <a:picLocks noChangeAspect="1"/>
          </p:cNvPicPr>
          <p:nvPr/>
        </p:nvPicPr>
        <p:blipFill rotWithShape="1">
          <a:blip r:embed="rId2">
            <a:duotone>
              <a:schemeClr val="accent1">
                <a:shade val="45000"/>
                <a:satMod val="135000"/>
              </a:schemeClr>
              <a:prstClr val="white"/>
            </a:duotone>
            <a:alphaModFix amt="35000"/>
          </a:blip>
          <a:srcRect b="15730"/>
          <a:stretch/>
        </p:blipFill>
        <p:spPr>
          <a:xfrm>
            <a:off x="20" y="10"/>
            <a:ext cx="12191981" cy="6857989"/>
          </a:xfrm>
          <a:prstGeom prst="rect">
            <a:avLst/>
          </a:prstGeom>
        </p:spPr>
      </p:pic>
      <p:sp>
        <p:nvSpPr>
          <p:cNvPr id="2" name="Title 1">
            <a:extLst>
              <a:ext uri="{FF2B5EF4-FFF2-40B4-BE49-F238E27FC236}">
                <a16:creationId xmlns="" xmlns:a16="http://schemas.microsoft.com/office/drawing/2014/main" id="{AA104E94-08CF-9249-3361-CF281908020B}"/>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8000" dirty="0">
                <a:solidFill>
                  <a:srgbClr val="FFFFFF"/>
                </a:solidFill>
                <a:latin typeface="Times New Roman" panose="02020603050405020304" pitchFamily="18" charset="0"/>
                <a:cs typeface="Times New Roman" panose="02020603050405020304" pitchFamily="18" charset="0"/>
              </a:rPr>
              <a:t>Thank you</a:t>
            </a:r>
            <a:r>
              <a:rPr lang="en-US" sz="8000" dirty="0">
                <a:solidFill>
                  <a:srgbClr val="FFFFFF"/>
                </a:solidFill>
              </a:rPr>
              <a:t/>
            </a:r>
            <a:br>
              <a:rPr lang="en-US" sz="8000" dirty="0">
                <a:solidFill>
                  <a:srgbClr val="FFFFFF"/>
                </a:solidFill>
              </a:rPr>
            </a:br>
            <a:endParaRPr lang="en-US" sz="8000" dirty="0">
              <a:solidFill>
                <a:srgbClr val="FFFFFF"/>
              </a:solidFill>
            </a:endParaRPr>
          </a:p>
        </p:txBody>
      </p:sp>
      <p:sp>
        <p:nvSpPr>
          <p:cNvPr id="13" name="Graphic 13">
            <a:extLst>
              <a:ext uri="{FF2B5EF4-FFF2-40B4-BE49-F238E27FC236}">
                <a16:creationId xmlns="" xmlns:a16="http://schemas.microsoft.com/office/drawing/2014/main" id="{C5CB530E-515E-412C-9DF1-5F8FFBD6F3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Graphic 12">
            <a:extLst>
              <a:ext uri="{FF2B5EF4-FFF2-40B4-BE49-F238E27FC236}">
                <a16:creationId xmlns="" xmlns:a16="http://schemas.microsoft.com/office/drawing/2014/main" id="{712D4376-A578-4FF1-94FC-245E7A6A489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Graphic 15">
            <a:extLst>
              <a:ext uri="{FF2B5EF4-FFF2-40B4-BE49-F238E27FC236}">
                <a16:creationId xmlns="" xmlns:a16="http://schemas.microsoft.com/office/drawing/2014/main" id="{AEA7509D-F04F-40CB-A0B3-EEF16499CC9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9" name="Straight Connector 18">
            <a:extLst>
              <a:ext uri="{FF2B5EF4-FFF2-40B4-BE49-F238E27FC236}">
                <a16:creationId xmlns="" xmlns:a16="http://schemas.microsoft.com/office/drawing/2014/main" id="{56020367-4FD5-4596-8E10-C5F095CD8DBF}"/>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1" name="Graphic 22">
            <a:extLst>
              <a:ext uri="{FF2B5EF4-FFF2-40B4-BE49-F238E27FC236}">
                <a16:creationId xmlns="" xmlns:a16="http://schemas.microsoft.com/office/drawing/2014/main" id="{508BEF50-7B1E-49A4-BC19-5F4F1D755E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Graphic 23">
            <a:extLst>
              <a:ext uri="{FF2B5EF4-FFF2-40B4-BE49-F238E27FC236}">
                <a16:creationId xmlns="" xmlns:a16="http://schemas.microsoft.com/office/drawing/2014/main" id="{3FBAD350-5664-4811-A208-657FB882D3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Graphic 21">
            <a:extLst>
              <a:ext uri="{FF2B5EF4-FFF2-40B4-BE49-F238E27FC236}">
                <a16:creationId xmlns="" xmlns:a16="http://schemas.microsoft.com/office/drawing/2014/main" id="{C39ADB8F-D187-49D7-BDCF-C1B6DC7270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3267242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6398" y="344256"/>
            <a:ext cx="6815669" cy="754503"/>
          </a:xfrm>
        </p:spPr>
        <p:txBody>
          <a:bodyPr>
            <a:normAutofit/>
          </a:bodyPr>
          <a:lstStyle/>
          <a:p>
            <a:pPr algn="l"/>
            <a:r>
              <a:rPr lang="en-CA" sz="4400" dirty="0">
                <a:latin typeface="Times New Roman" panose="02020603050405020304" pitchFamily="18" charset="0"/>
                <a:cs typeface="Times New Roman" panose="02020603050405020304" pitchFamily="18" charset="0"/>
              </a:rPr>
              <a:t>Introduction</a:t>
            </a:r>
          </a:p>
        </p:txBody>
      </p:sp>
      <p:sp>
        <p:nvSpPr>
          <p:cNvPr id="3" name="Subtitle 2"/>
          <p:cNvSpPr>
            <a:spLocks noGrp="1"/>
          </p:cNvSpPr>
          <p:nvPr>
            <p:ph type="subTitle" idx="1"/>
          </p:nvPr>
        </p:nvSpPr>
        <p:spPr>
          <a:xfrm>
            <a:off x="327802" y="1319842"/>
            <a:ext cx="10360325" cy="3123720"/>
          </a:xfrm>
        </p:spPr>
        <p:txBody>
          <a:bodyPr>
            <a:noAutofit/>
          </a:bodyPr>
          <a:lstStyle/>
          <a:p>
            <a:pPr marL="285750" indent="-285750" algn="l">
              <a:lnSpc>
                <a:spcPct val="150000"/>
              </a:lnSpc>
              <a:buFont typeface="Arial" panose="020B0604020202020204" pitchFamily="34" charset="0"/>
              <a:buChar char="•"/>
            </a:pPr>
            <a:r>
              <a:rPr lang="en-US" sz="2000" cap="none" dirty="0">
                <a:latin typeface="Times New Roman" panose="02020603050405020304" pitchFamily="18" charset="0"/>
                <a:cs typeface="Times New Roman" panose="02020603050405020304" pitchFamily="18" charset="0"/>
              </a:rPr>
              <a:t>The COVID-19 radiography database is a collection of chest X-ray and CT scan images of COVID-19 patients, pneumonia patients, and healthy individuals</a:t>
            </a:r>
            <a:r>
              <a:rPr lang="en-US" sz="2000" dirty="0">
                <a:latin typeface="Times New Roman" panose="02020603050405020304" pitchFamily="18" charset="0"/>
                <a:cs typeface="Times New Roman" panose="02020603050405020304" pitchFamily="18" charset="0"/>
              </a:rPr>
              <a:t>.</a:t>
            </a:r>
          </a:p>
          <a:p>
            <a:pPr marL="285750" indent="-285750" algn="l">
              <a:lnSpc>
                <a:spcPct val="150000"/>
              </a:lnSpc>
              <a:buFont typeface="Arial" panose="020B0604020202020204" pitchFamily="34" charset="0"/>
              <a:buChar char="•"/>
            </a:pPr>
            <a:r>
              <a:rPr lang="en-US" sz="2000" cap="none" dirty="0">
                <a:latin typeface="Times New Roman" panose="02020603050405020304" pitchFamily="18" charset="0"/>
                <a:cs typeface="Times New Roman" panose="02020603050405020304" pitchFamily="18" charset="0"/>
              </a:rPr>
              <a:t>The dataset, available on Kaggle, was compiled by researchers from Qatar University and the Bangladesh University of Engineering and Technology, and it contains over 24,000 images. </a:t>
            </a:r>
          </a:p>
          <a:p>
            <a:pPr marL="285750" indent="-285750" algn="l">
              <a:lnSpc>
                <a:spcPct val="150000"/>
              </a:lnSpc>
              <a:buFont typeface="Arial" panose="020B0604020202020204" pitchFamily="34" charset="0"/>
              <a:buChar char="•"/>
            </a:pPr>
            <a:r>
              <a:rPr lang="en-US" sz="2000" cap="none" dirty="0">
                <a:latin typeface="Times New Roman" panose="02020603050405020304" pitchFamily="18" charset="0"/>
                <a:cs typeface="Times New Roman" panose="02020603050405020304" pitchFamily="18" charset="0"/>
              </a:rPr>
              <a:t>The dataset was created to aid researchers and medical professionals in developing tools and techniques to detect and diagnose covid-19 using radiography images.</a:t>
            </a:r>
          </a:p>
        </p:txBody>
      </p:sp>
    </p:spTree>
    <p:extLst>
      <p:ext uri="{BB962C8B-B14F-4D97-AF65-F5344CB8AC3E}">
        <p14:creationId xmlns="" xmlns:p14="http://schemas.microsoft.com/office/powerpoint/2010/main" val="2566529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615" y="106333"/>
            <a:ext cx="10515600" cy="1325563"/>
          </a:xfrm>
        </p:spPr>
        <p:txBody>
          <a:bodyPr>
            <a:normAutofit/>
          </a:bodyPr>
          <a:lstStyle/>
          <a:p>
            <a:r>
              <a:rPr lang="en-US" dirty="0">
                <a:latin typeface="Times New Roman" panose="02020603050405020304" pitchFamily="18" charset="0"/>
                <a:cs typeface="Times New Roman" panose="02020603050405020304" pitchFamily="18" charset="0"/>
              </a:rPr>
              <a:t>COVID-19 Radiography Database</a:t>
            </a:r>
          </a:p>
        </p:txBody>
      </p:sp>
      <p:sp>
        <p:nvSpPr>
          <p:cNvPr id="3" name="Content Placeholder 2"/>
          <p:cNvSpPr>
            <a:spLocks noGrp="1"/>
          </p:cNvSpPr>
          <p:nvPr>
            <p:ph idx="1"/>
          </p:nvPr>
        </p:nvSpPr>
        <p:spPr>
          <a:xfrm>
            <a:off x="450012" y="1253331"/>
            <a:ext cx="10515600" cy="4351338"/>
          </a:xfrm>
        </p:spPr>
        <p:txBody>
          <a:bodyPr>
            <a:normAutofit/>
          </a:bodyPr>
          <a:lstStyle/>
          <a:p>
            <a:pPr>
              <a:lnSpc>
                <a:spcPct val="100000"/>
              </a:lnSpc>
            </a:pPr>
            <a:r>
              <a:rPr lang="en-US" sz="2000" dirty="0">
                <a:latin typeface="Times New Roman" panose="02020603050405020304" pitchFamily="18" charset="0"/>
                <a:cs typeface="Times New Roman" panose="02020603050405020304" pitchFamily="18" charset="0"/>
              </a:rPr>
              <a:t>The COVID-19 Radiography Database is a collection of chest X-ray images that have been labeled as COVID-19 positive or negative, as well as images of viral pneumonia and normal cases</a:t>
            </a:r>
          </a:p>
          <a:p>
            <a:pPr>
              <a:lnSpc>
                <a:spcPct val="100000"/>
              </a:lnSpc>
            </a:pPr>
            <a:r>
              <a:rPr lang="en-US" sz="2000" dirty="0">
                <a:latin typeface="Times New Roman" panose="02020603050405020304" pitchFamily="18" charset="0"/>
                <a:cs typeface="Times New Roman" panose="02020603050405020304" pitchFamily="18" charset="0"/>
              </a:rPr>
              <a:t>The different categories of X-ray images in the dataset</a:t>
            </a:r>
          </a:p>
          <a:p>
            <a:pPr marL="624078" indent="-51435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COVID-19 positive </a:t>
            </a:r>
          </a:p>
          <a:p>
            <a:pPr marL="624078" indent="-51435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COVID-19 negative</a:t>
            </a:r>
          </a:p>
          <a:p>
            <a:pPr marL="624078" indent="-51435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Viral pneumonia</a:t>
            </a:r>
          </a:p>
          <a:p>
            <a:pPr marL="624078" indent="-51435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Normal X-Ray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36" y="80454"/>
            <a:ext cx="9824049" cy="1058234"/>
          </a:xfrm>
        </p:spPr>
        <p:txBody>
          <a:bodyPr/>
          <a:lstStyle/>
          <a:p>
            <a:r>
              <a:rPr lang="en-CA" dirty="0">
                <a:latin typeface="Times New Roman" panose="02020603050405020304" pitchFamily="18" charset="0"/>
                <a:cs typeface="Times New Roman" panose="02020603050405020304" pitchFamily="18" charset="0"/>
              </a:rPr>
              <a:t>How Covid19 dataset important </a:t>
            </a:r>
          </a:p>
        </p:txBody>
      </p:sp>
      <p:sp>
        <p:nvSpPr>
          <p:cNvPr id="3" name="Content Placeholder 2"/>
          <p:cNvSpPr>
            <a:spLocks noGrp="1"/>
          </p:cNvSpPr>
          <p:nvPr>
            <p:ph idx="1"/>
          </p:nvPr>
        </p:nvSpPr>
        <p:spPr>
          <a:xfrm>
            <a:off x="363747" y="1057874"/>
            <a:ext cx="10515600" cy="4351338"/>
          </a:xfrm>
        </p:spPr>
        <p:txBody>
          <a:bodyPr>
            <a:normAutofit fontScale="77500" lnSpcReduction="20000"/>
          </a:bodyPr>
          <a:lstStyle/>
          <a:p>
            <a:pPr>
              <a:lnSpc>
                <a:spcPct val="110000"/>
              </a:lnSpc>
            </a:pPr>
            <a:r>
              <a:rPr lang="en-US" dirty="0">
                <a:latin typeface="Times New Roman" panose="02020603050405020304" pitchFamily="18" charset="0"/>
                <a:cs typeface="Times New Roman" panose="02020603050405020304" pitchFamily="18" charset="0"/>
              </a:rPr>
              <a:t>COVID-19 detection: Chest X-ray images can be used to detect COVID-19 in patients. The database provides a large and diverse collection of such images that can be used to train machine-learning models to accurately detect COVID-19.</a:t>
            </a:r>
          </a:p>
          <a:p>
            <a:pPr>
              <a:lnSpc>
                <a:spcPct val="110000"/>
              </a:lnSpc>
            </a:pPr>
            <a:r>
              <a:rPr lang="en-US" dirty="0">
                <a:latin typeface="Times New Roman" panose="02020603050405020304" pitchFamily="18" charset="0"/>
                <a:cs typeface="Times New Roman" panose="02020603050405020304" pitchFamily="18" charset="0"/>
              </a:rPr>
              <a:t>Comparison with other respiratory diseases: The database also includes images of patients with other respiratory diseases such as pneumonia and tuberculosis. This allows researchers to compare COVID-19 chest X-ray images with those of other respiratory diseases, helping to improve the accuracy of COVID-19 diagnosis.</a:t>
            </a:r>
          </a:p>
          <a:p>
            <a:pPr>
              <a:lnSpc>
                <a:spcPct val="110000"/>
              </a:lnSpc>
            </a:pPr>
            <a:r>
              <a:rPr lang="en-US" dirty="0">
                <a:latin typeface="Times New Roman" panose="02020603050405020304" pitchFamily="18" charset="0"/>
                <a:cs typeface="Times New Roman" panose="02020603050405020304" pitchFamily="18" charset="0"/>
              </a:rPr>
              <a:t>Research and development: The database is a valuable resource for researchers and medical professionals who are developing tools and techniques to detect and diagnose COVID-19 using radiography images.</a:t>
            </a:r>
          </a:p>
          <a:p>
            <a:pPr>
              <a:lnSpc>
                <a:spcPct val="110000"/>
              </a:lnSpc>
            </a:pPr>
            <a:r>
              <a:rPr lang="en-US" dirty="0">
                <a:latin typeface="Times New Roman" panose="02020603050405020304" pitchFamily="18" charset="0"/>
                <a:cs typeface="Times New Roman" panose="02020603050405020304" pitchFamily="18" charset="0"/>
              </a:rPr>
              <a:t>Open access: The database is publicly available on Kaggle, meaning that researchers worldwide can access it and use it to advance COVID-19 research.</a:t>
            </a:r>
          </a:p>
        </p:txBody>
      </p:sp>
    </p:spTree>
    <p:extLst>
      <p:ext uri="{BB962C8B-B14F-4D97-AF65-F5344CB8AC3E}">
        <p14:creationId xmlns="" xmlns:p14="http://schemas.microsoft.com/office/powerpoint/2010/main" val="23491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solidFill>
                  <a:schemeClr val="bg1"/>
                </a:solidFill>
              </a:rPr>
              <a:t>.</a:t>
            </a:r>
          </a:p>
        </p:txBody>
      </p:sp>
      <p:sp>
        <p:nvSpPr>
          <p:cNvPr id="3" name="Content Placeholder 2"/>
          <p:cNvSpPr>
            <a:spLocks noGrp="1"/>
          </p:cNvSpPr>
          <p:nvPr>
            <p:ph idx="1"/>
          </p:nvPr>
        </p:nvSpPr>
        <p:spPr>
          <a:xfrm>
            <a:off x="406400" y="3966713"/>
            <a:ext cx="11379200" cy="2819400"/>
          </a:xfrm>
        </p:spPr>
        <p:txBody>
          <a:bodyPr>
            <a:normAutofit fontScale="77500" lnSpcReduction="20000"/>
          </a:bodyPr>
          <a:lstStyle/>
          <a:p>
            <a:endParaRPr lang="en-US" b="1" dirty="0"/>
          </a:p>
          <a:p>
            <a:r>
              <a:rPr lang="en-US" b="1" dirty="0">
                <a:latin typeface="Times New Roman" panose="02020603050405020304" pitchFamily="18" charset="0"/>
                <a:cs typeface="Times New Roman" panose="02020603050405020304" pitchFamily="18" charset="0"/>
              </a:rPr>
              <a:t>Input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layer</a:t>
            </a:r>
            <a:r>
              <a:rPr lang="en-US" dirty="0">
                <a:latin typeface="Times New Roman" panose="02020603050405020304" pitchFamily="18" charset="0"/>
                <a:cs typeface="Times New Roman" panose="02020603050405020304" pitchFamily="18" charset="0"/>
              </a:rPr>
              <a:t>: The first layer in a CNN takes the input image and applies a set of filters (convolutions) to it. The filters detect features like edges, corners, and textures in the image.</a:t>
            </a:r>
          </a:p>
          <a:p>
            <a:r>
              <a:rPr lang="en-US" b="1" dirty="0">
                <a:latin typeface="Times New Roman" panose="02020603050405020304" pitchFamily="18" charset="0"/>
                <a:cs typeface="Times New Roman" panose="02020603050405020304" pitchFamily="18" charset="0"/>
              </a:rPr>
              <a:t>Hidden layers:</a:t>
            </a:r>
            <a:r>
              <a:rPr lang="en-US" dirty="0">
                <a:latin typeface="Times New Roman" panose="02020603050405020304" pitchFamily="18" charset="0"/>
                <a:cs typeface="Times New Roman" panose="02020603050405020304" pitchFamily="18" charset="0"/>
              </a:rPr>
              <a:t> The output of the input layer is passed through a series of hidden layers, each of which applies additional filters and performs nonlinear operations like pooling and activation functions to extract higher-level features from the image.</a:t>
            </a:r>
          </a:p>
          <a:p>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layer</a:t>
            </a:r>
            <a:r>
              <a:rPr lang="en-US" dirty="0">
                <a:latin typeface="Times New Roman" panose="02020603050405020304" pitchFamily="18" charset="0"/>
                <a:cs typeface="Times New Roman" panose="02020603050405020304" pitchFamily="18" charset="0"/>
              </a:rPr>
              <a:t>: The final layer in a CNN is a fully connected layer that performs the classification task. It takes the high-level features extracted by the hidden layers and maps them to a set of output classes (in this case, COVID-19 positive or negative).</a:t>
            </a:r>
          </a:p>
          <a:p>
            <a:endParaRPr lang="en-US" dirty="0"/>
          </a:p>
        </p:txBody>
      </p:sp>
      <p:pic>
        <p:nvPicPr>
          <p:cNvPr id="1028" name="Picture 4"/>
          <p:cNvPicPr>
            <a:picLocks noChangeAspect="1" noChangeArrowheads="1"/>
          </p:cNvPicPr>
          <p:nvPr/>
        </p:nvPicPr>
        <p:blipFill>
          <a:blip r:embed="rId2"/>
          <a:srcRect/>
          <a:stretch>
            <a:fillRect/>
          </a:stretch>
        </p:blipFill>
        <p:spPr bwMode="auto">
          <a:xfrm>
            <a:off x="2310913" y="1338104"/>
            <a:ext cx="6482273" cy="2702334"/>
          </a:xfrm>
          <a:prstGeom prst="rect">
            <a:avLst/>
          </a:prstGeom>
          <a:noFill/>
          <a:ln w="9525">
            <a:noFill/>
            <a:miter lim="800000"/>
            <a:headEnd/>
            <a:tailEnd/>
          </a:ln>
          <a:effectLst/>
        </p:spPr>
      </p:pic>
      <p:sp>
        <p:nvSpPr>
          <p:cNvPr id="2" name="Title 1">
            <a:extLst>
              <a:ext uri="{FF2B5EF4-FFF2-40B4-BE49-F238E27FC236}">
                <a16:creationId xmlns="" xmlns:a16="http://schemas.microsoft.com/office/drawing/2014/main" id="{72CCE471-AAD1-80AE-8443-829718FB0CA9}"/>
              </a:ext>
            </a:extLst>
          </p:cNvPr>
          <p:cNvSpPr txBox="1">
            <a:spLocks/>
          </p:cNvSpPr>
          <p:nvPr/>
        </p:nvSpPr>
        <p:spPr>
          <a:xfrm>
            <a:off x="226657" y="0"/>
            <a:ext cx="940472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 How does the CNN model will work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08" y="18256"/>
            <a:ext cx="10515600" cy="991036"/>
          </a:xfrm>
        </p:spPr>
        <p:txBody>
          <a:bodyPr/>
          <a:lstStyle/>
          <a:p>
            <a:r>
              <a:rPr lang="en-CA" dirty="0">
                <a:latin typeface="Times New Roman" panose="02020603050405020304" pitchFamily="18" charset="0"/>
                <a:cs typeface="Times New Roman" panose="02020603050405020304" pitchFamily="18" charset="0"/>
              </a:rPr>
              <a:t>Challenges </a:t>
            </a:r>
          </a:p>
        </p:txBody>
      </p:sp>
      <p:sp>
        <p:nvSpPr>
          <p:cNvPr id="3" name="Content Placeholder 2"/>
          <p:cNvSpPr>
            <a:spLocks noGrp="1"/>
          </p:cNvSpPr>
          <p:nvPr>
            <p:ph idx="1"/>
          </p:nvPr>
        </p:nvSpPr>
        <p:spPr>
          <a:xfrm>
            <a:off x="217097" y="911224"/>
            <a:ext cx="11445815" cy="4523417"/>
          </a:xfrm>
        </p:spPr>
        <p:txBody>
          <a:bodyPr>
            <a:normAutofit fontScale="70000" lnSpcReduction="20000"/>
          </a:bodyPr>
          <a:lstStyle/>
          <a:p>
            <a:pPr>
              <a:lnSpc>
                <a:spcPct val="120000"/>
              </a:lnSpc>
            </a:pPr>
            <a:r>
              <a:rPr lang="en-US" b="1" dirty="0">
                <a:latin typeface="Times New Roman" panose="02020603050405020304" pitchFamily="18" charset="0"/>
                <a:cs typeface="Times New Roman" panose="02020603050405020304" pitchFamily="18" charset="0"/>
              </a:rPr>
              <a:t>Data quality: </a:t>
            </a:r>
            <a:r>
              <a:rPr lang="en-US" dirty="0">
                <a:latin typeface="Times New Roman" panose="02020603050405020304" pitchFamily="18" charset="0"/>
                <a:cs typeface="Times New Roman" panose="02020603050405020304" pitchFamily="18" charset="0"/>
              </a:rPr>
              <a:t>One of the biggest challenges with any dataset is ensuring the quality of the data. In the case of the COVID-19 Radiography Database, there may be issues with image quality, incorrect metadata, or mislabeled images that could affect the accuracy of machine learning models trained on the dataset.</a:t>
            </a:r>
          </a:p>
          <a:p>
            <a:pPr>
              <a:lnSpc>
                <a:spcPct val="120000"/>
              </a:lnSpc>
            </a:pPr>
            <a:r>
              <a:rPr lang="en-US" b="1" dirty="0">
                <a:latin typeface="Times New Roman" panose="02020603050405020304" pitchFamily="18" charset="0"/>
                <a:cs typeface="Times New Roman" panose="02020603050405020304" pitchFamily="18" charset="0"/>
              </a:rPr>
              <a:t>Bias: </a:t>
            </a:r>
            <a:r>
              <a:rPr lang="en-US" dirty="0">
                <a:latin typeface="Times New Roman" panose="02020603050405020304" pitchFamily="18" charset="0"/>
                <a:cs typeface="Times New Roman" panose="02020603050405020304" pitchFamily="18" charset="0"/>
              </a:rPr>
              <a:t>Bias can be introduced into the dataset if the images are not representative of the general population, for example, if the images are mostly from a specific geographic region or demographic. This can affect the generalizability of any machine learning models developed using the dataset.</a:t>
            </a:r>
          </a:p>
          <a:p>
            <a:pPr>
              <a:lnSpc>
                <a:spcPct val="120000"/>
              </a:lnSpc>
            </a:pPr>
            <a:r>
              <a:rPr lang="en-US" b="1" dirty="0">
                <a:latin typeface="Times New Roman" panose="02020603050405020304" pitchFamily="18" charset="0"/>
                <a:cs typeface="Times New Roman" panose="02020603050405020304" pitchFamily="18" charset="0"/>
              </a:rPr>
              <a:t>Privacy concerns</a:t>
            </a:r>
            <a:r>
              <a:rPr lang="en-US" dirty="0">
                <a:latin typeface="Times New Roman" panose="02020603050405020304" pitchFamily="18" charset="0"/>
                <a:cs typeface="Times New Roman" panose="02020603050405020304" pitchFamily="18" charset="0"/>
              </a:rPr>
              <a:t>: The dataset contains medical images that may contain sensitive patient information. Care must be taken to ensure that patient privacy is protected and that the dataset is used only for research purposes.</a:t>
            </a:r>
          </a:p>
          <a:p>
            <a:pPr>
              <a:lnSpc>
                <a:spcPct val="120000"/>
              </a:lnSpc>
            </a:pPr>
            <a:r>
              <a:rPr lang="en-US" b="1" dirty="0">
                <a:latin typeface="Times New Roman" panose="02020603050405020304" pitchFamily="18" charset="0"/>
                <a:cs typeface="Times New Roman" panose="02020603050405020304" pitchFamily="18" charset="0"/>
              </a:rPr>
              <a:t>Limited samples: </a:t>
            </a:r>
            <a:r>
              <a:rPr lang="en-US" dirty="0">
                <a:latin typeface="Times New Roman" panose="02020603050405020304" pitchFamily="18" charset="0"/>
                <a:cs typeface="Times New Roman" panose="02020603050405020304" pitchFamily="18" charset="0"/>
              </a:rPr>
              <a:t>While the COVID-19 Radiography Database contains a large number of images, it may not be sufficient for some types of research. Researchers may require access to additional datasets or a larger number of COVID-19 images to train more accurate machine-learning models.</a:t>
            </a:r>
          </a:p>
        </p:txBody>
      </p:sp>
    </p:spTree>
    <p:extLst>
      <p:ext uri="{BB962C8B-B14F-4D97-AF65-F5344CB8AC3E}">
        <p14:creationId xmlns="" xmlns:p14="http://schemas.microsoft.com/office/powerpoint/2010/main" val="1051661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latin typeface="Times New Roman" panose="02020603050405020304" pitchFamily="18" charset="0"/>
                <a:cs typeface="Times New Roman" panose="02020603050405020304" pitchFamily="18" charset="0"/>
              </a:rPr>
              <a:t>Why CNN and what does it help us to achieve</a:t>
            </a:r>
            <a:endParaRPr lang="en-CA" sz="4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r>
              <a:rPr lang="en-US" b="1" dirty="0" smtClean="0">
                <a:latin typeface="Times New Roman" panose="02020603050405020304" pitchFamily="18" charset="0"/>
                <a:cs typeface="Times New Roman" panose="02020603050405020304" pitchFamily="18" charset="0"/>
              </a:rPr>
              <a:t>Early detection:</a:t>
            </a:r>
            <a:r>
              <a:rPr lang="en-US" dirty="0" smtClean="0">
                <a:latin typeface="Times New Roman" panose="02020603050405020304" pitchFamily="18" charset="0"/>
                <a:cs typeface="Times New Roman" panose="02020603050405020304" pitchFamily="18" charset="0"/>
              </a:rPr>
              <a:t>. CNNs can help in accurately identifying COVID-19 in chest X-ray images, enabling early detection of the disease.</a:t>
            </a:r>
          </a:p>
          <a:p>
            <a:pPr marL="0" indent="0">
              <a:buNone/>
            </a:pP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Reduced workload on healthcare professionals</a:t>
            </a:r>
            <a:r>
              <a:rPr lang="en-US" dirty="0" smtClean="0">
                <a:latin typeface="Times New Roman" panose="02020603050405020304" pitchFamily="18" charset="0"/>
                <a:cs typeface="Times New Roman" panose="02020603050405020304" pitchFamily="18" charset="0"/>
              </a:rPr>
              <a:t>: Automated image classification using CNNs can reduce the workload on healthcare professionals who need to manually analyze X-ray images for COVID-19 diagnosis. This can help healthcare professionals focus on other critical tasks, such as patient care.</a:t>
            </a:r>
          </a:p>
          <a:p>
            <a:pPr lvl="0"/>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Faster diagnosis:</a:t>
            </a:r>
            <a:r>
              <a:rPr lang="en-US" dirty="0" smtClean="0">
                <a:latin typeface="Times New Roman" panose="02020603050405020304" pitchFamily="18" charset="0"/>
                <a:cs typeface="Times New Roman" panose="02020603050405020304" pitchFamily="18" charset="0"/>
              </a:rPr>
              <a:t>. CNNs can classify chest X-ray images for COVID-19 much faster than humans. This can help in speeding up the diagnosis process and reducing the waiting time for patients.</a:t>
            </a:r>
          </a:p>
          <a:p>
            <a:pPr lvl="0"/>
            <a:endParaRPr lang="en-US" dirty="0" smtClean="0">
              <a:latin typeface="Times New Roman" panose="02020603050405020304" pitchFamily="18" charset="0"/>
              <a:cs typeface="Times New Roman" panose="02020603050405020304" pitchFamily="18" charset="0"/>
            </a:endParaRPr>
          </a:p>
          <a:p>
            <a:pPr lvl="0"/>
            <a:r>
              <a:rPr lang="en-US" b="1" dirty="0" smtClean="0">
                <a:latin typeface="Times New Roman" panose="02020603050405020304" pitchFamily="18" charset="0"/>
                <a:cs typeface="Times New Roman" panose="02020603050405020304" pitchFamily="18" charset="0"/>
              </a:rPr>
              <a:t>Scalability</a:t>
            </a:r>
            <a:r>
              <a:rPr lang="en-US" dirty="0" smtClean="0">
                <a:latin typeface="Times New Roman" panose="02020603050405020304" pitchFamily="18" charset="0"/>
                <a:cs typeface="Times New Roman" panose="02020603050405020304" pitchFamily="18" charset="0"/>
              </a:rPr>
              <a:t>: The use of CNNs for image classification is scalable and can be applied to large datasets. This is particular case of COVID-19, where a large number of chest X-ray images need to be analyzed for accurate diagnosis.</a:t>
            </a:r>
          </a:p>
          <a:p>
            <a:pPr lvl="0"/>
            <a:r>
              <a:rPr lang="en-US" b="1" dirty="0" smtClean="0">
                <a:latin typeface="Times New Roman" panose="02020603050405020304" pitchFamily="18" charset="0"/>
                <a:cs typeface="Times New Roman" panose="02020603050405020304" pitchFamily="18" charset="0"/>
              </a:rPr>
              <a:t>Improved accuracy:</a:t>
            </a:r>
            <a:r>
              <a:rPr lang="en-US" dirty="0" smtClean="0">
                <a:latin typeface="Times New Roman" panose="02020603050405020304" pitchFamily="18" charset="0"/>
                <a:cs typeface="Times New Roman" panose="02020603050405020304" pitchFamily="18" charset="0"/>
              </a:rPr>
              <a:t> As CNNs is specifically designed for image classification, It can learn to identify subtle patterns and features in the images, leading to improved accuracy in diagnosis in various image recognition tasks, including COVID-19 detection from chest X-ray images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51661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989" y="12997"/>
            <a:ext cx="10515600" cy="1325563"/>
          </a:xfrm>
        </p:spPr>
        <p:txBody>
          <a:bodyPr>
            <a:normAutofit/>
          </a:bodyPr>
          <a:lstStyle/>
          <a:p>
            <a:r>
              <a:rPr lang="en-US" dirty="0">
                <a:latin typeface="Times New Roman" panose="02020603050405020304" pitchFamily="18" charset="0"/>
                <a:cs typeface="Times New Roman" panose="02020603050405020304" pitchFamily="18" charset="0"/>
              </a:rPr>
              <a:t>Data Preprocessing Techniques </a:t>
            </a:r>
            <a:endParaRPr lang="en-CA" dirty="0"/>
          </a:p>
        </p:txBody>
      </p:sp>
      <p:sp>
        <p:nvSpPr>
          <p:cNvPr id="4" name="TextBox 3"/>
          <p:cNvSpPr txBox="1"/>
          <p:nvPr/>
        </p:nvSpPr>
        <p:spPr>
          <a:xfrm>
            <a:off x="1174425" y="1533776"/>
            <a:ext cx="3317965" cy="34163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Image Preprocessing</a:t>
            </a:r>
            <a:endParaRPr lang="en-CA"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normalization, resizing, rotation, and flipping to ensure consistency and accuracy in image analysis</a:t>
            </a:r>
            <a:endParaRPr lang="en-CA"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CA"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Image Segmentation</a:t>
            </a:r>
            <a:endParaRPr lang="en-CA"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Separating the lung region from the rest of the image to focus on the affected area</a:t>
            </a:r>
            <a:endParaRPr lang="en-CA" dirty="0">
              <a:latin typeface="Times New Roman" panose="02020603050405020304" pitchFamily="18" charset="0"/>
              <a:cs typeface="Times New Roman" panose="02020603050405020304" pitchFamily="18" charset="0"/>
            </a:endParaRPr>
          </a:p>
          <a:p>
            <a:endParaRPr lang="en-CA" dirty="0"/>
          </a:p>
          <a:p>
            <a:endParaRPr lang="en-CA" dirty="0"/>
          </a:p>
        </p:txBody>
      </p:sp>
      <p:sp>
        <p:nvSpPr>
          <p:cNvPr id="5" name="TextBox 4"/>
          <p:cNvSpPr txBox="1"/>
          <p:nvPr/>
        </p:nvSpPr>
        <p:spPr>
          <a:xfrm>
            <a:off x="6911237" y="1533776"/>
            <a:ext cx="4036423" cy="34163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Feature Extraction</a:t>
            </a:r>
            <a:endParaRPr lang="en-CA"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Extracting meaningful features from the images to reduce dimensionality and enhance model performance</a:t>
            </a:r>
            <a:endParaRPr lang="en-CA"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CA"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 Augmentation</a:t>
            </a:r>
            <a:endParaRPr lang="en-CA"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Creating new training data by applying transformations to existing images to increase dataset size and improve model robustness</a:t>
            </a:r>
            <a:endParaRPr lang="en-CA" dirty="0">
              <a:latin typeface="Times New Roman" panose="02020603050405020304" pitchFamily="18" charset="0"/>
              <a:cs typeface="Times New Roman" panose="02020603050405020304" pitchFamily="18" charset="0"/>
            </a:endParaRPr>
          </a:p>
          <a:p>
            <a:r>
              <a:rPr lang="en-US" dirty="0"/>
              <a:t/>
            </a:r>
            <a:br>
              <a:rPr lang="en-US" dirty="0"/>
            </a:br>
            <a:endParaRPr lang="en-CA" dirty="0"/>
          </a:p>
        </p:txBody>
      </p:sp>
    </p:spTree>
    <p:extLst>
      <p:ext uri="{BB962C8B-B14F-4D97-AF65-F5344CB8AC3E}">
        <p14:creationId xmlns="" xmlns:p14="http://schemas.microsoft.com/office/powerpoint/2010/main" val="2842206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TotalTime>
  <Words>1035</Words>
  <Application>Microsoft Office PowerPoint</Application>
  <PresentationFormat>Custom</PresentationFormat>
  <Paragraphs>86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COVID-19 X-RAY Image Classification using Convolutional Neural Networks</vt:lpstr>
      <vt:lpstr>Agenda</vt:lpstr>
      <vt:lpstr>Introduction</vt:lpstr>
      <vt:lpstr>COVID-19 Radiography Database</vt:lpstr>
      <vt:lpstr>How Covid19 dataset important </vt:lpstr>
      <vt:lpstr>.</vt:lpstr>
      <vt:lpstr>Challenges </vt:lpstr>
      <vt:lpstr>Why CNN and what does it help us to achieve</vt:lpstr>
      <vt:lpstr>Data Preprocessing Techniques </vt:lpstr>
      <vt:lpstr>Data Preprocessing</vt:lpstr>
      <vt:lpstr>Slide 11</vt:lpstr>
      <vt:lpstr>Slide 12</vt:lpstr>
      <vt:lpstr>Training the Model</vt:lpstr>
      <vt:lpstr>Slide 14</vt:lpstr>
      <vt:lpstr>Validation Accuracy </vt:lpstr>
      <vt:lpstr>Validation Loss </vt:lpstr>
      <vt:lpstr>True1: covid-19 Positive True:0 Covid-19 Negative</vt:lpstr>
      <vt:lpstr>Summary</vt:lpstr>
      <vt:lpstr>GitHub Code Link:</vt:lpstr>
      <vt:lpstr>Thank you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about dataset</dc:title>
  <dc:creator>Microsoft account</dc:creator>
  <cp:lastModifiedBy>Mohawk</cp:lastModifiedBy>
  <cp:revision>21</cp:revision>
  <dcterms:created xsi:type="dcterms:W3CDTF">2023-04-11T19:45:58Z</dcterms:created>
  <dcterms:modified xsi:type="dcterms:W3CDTF">2023-04-12T00:38:39Z</dcterms:modified>
</cp:coreProperties>
</file>