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70" r:id="rId2"/>
    <p:sldId id="271" r:id="rId3"/>
    <p:sldId id="256" r:id="rId4"/>
    <p:sldId id="272" r:id="rId5"/>
    <p:sldId id="257" r:id="rId6"/>
    <p:sldId id="262" r:id="rId7"/>
    <p:sldId id="263" r:id="rId8"/>
    <p:sldId id="258" r:id="rId9"/>
    <p:sldId id="261"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9383" autoAdjust="0"/>
    <p:restoredTop sz="94660"/>
  </p:normalViewPr>
  <p:slideViewPr>
    <p:cSldViewPr snapToGrid="0">
      <p:cViewPr varScale="1">
        <p:scale>
          <a:sx n="88" d="100"/>
          <a:sy n="88" d="100"/>
        </p:scale>
        <p:origin x="-264"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002A08D-BD69-4991-A1F0-97455F1553C6}" type="datetimeFigureOut">
              <a:rPr lang="en-CA" smtClean="0"/>
              <a:pPr/>
              <a:t>2023-04-11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4E407B0-D2CF-406C-B6C4-43230D4573EE}" type="slidenum">
              <a:rPr lang="en-CA" smtClean="0"/>
              <a:pPr/>
              <a:t>‹#›</a:t>
            </a:fld>
            <a:endParaRPr lang="en-CA"/>
          </a:p>
        </p:txBody>
      </p:sp>
    </p:spTree>
    <p:extLst>
      <p:ext uri="{BB962C8B-B14F-4D97-AF65-F5344CB8AC3E}">
        <p14:creationId xmlns:p14="http://schemas.microsoft.com/office/powerpoint/2010/main" xmlns="" val="3189665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02A08D-BD69-4991-A1F0-97455F1553C6}" type="datetimeFigureOut">
              <a:rPr lang="en-CA" smtClean="0"/>
              <a:pPr/>
              <a:t>2023-04-11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4E407B0-D2CF-406C-B6C4-43230D4573EE}" type="slidenum">
              <a:rPr lang="en-CA" smtClean="0"/>
              <a:pPr/>
              <a:t>‹#›</a:t>
            </a:fld>
            <a:endParaRPr lang="en-CA"/>
          </a:p>
        </p:txBody>
      </p:sp>
    </p:spTree>
    <p:extLst>
      <p:ext uri="{BB962C8B-B14F-4D97-AF65-F5344CB8AC3E}">
        <p14:creationId xmlns:p14="http://schemas.microsoft.com/office/powerpoint/2010/main" xmlns="" val="3515584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02A08D-BD69-4991-A1F0-97455F1553C6}" type="datetimeFigureOut">
              <a:rPr lang="en-CA" smtClean="0"/>
              <a:pPr/>
              <a:t>2023-04-11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4E407B0-D2CF-406C-B6C4-43230D4573EE}" type="slidenum">
              <a:rPr lang="en-CA" smtClean="0"/>
              <a:pPr/>
              <a:t>‹#›</a:t>
            </a:fld>
            <a:endParaRPr lang="en-CA"/>
          </a:p>
        </p:txBody>
      </p:sp>
    </p:spTree>
    <p:extLst>
      <p:ext uri="{BB962C8B-B14F-4D97-AF65-F5344CB8AC3E}">
        <p14:creationId xmlns:p14="http://schemas.microsoft.com/office/powerpoint/2010/main" xmlns="" val="2724585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02A08D-BD69-4991-A1F0-97455F1553C6}" type="datetimeFigureOut">
              <a:rPr lang="en-CA" smtClean="0"/>
              <a:pPr/>
              <a:t>2023-04-11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4E407B0-D2CF-406C-B6C4-43230D4573EE}" type="slidenum">
              <a:rPr lang="en-CA" smtClean="0"/>
              <a:pPr/>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xmlns="" val="2890656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02A08D-BD69-4991-A1F0-97455F1553C6}" type="datetimeFigureOut">
              <a:rPr lang="en-CA" smtClean="0"/>
              <a:pPr/>
              <a:t>2023-04-11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4E407B0-D2CF-406C-B6C4-43230D4573EE}" type="slidenum">
              <a:rPr lang="en-CA" smtClean="0"/>
              <a:pPr/>
              <a:t>‹#›</a:t>
            </a:fld>
            <a:endParaRPr lang="en-CA"/>
          </a:p>
        </p:txBody>
      </p:sp>
    </p:spTree>
    <p:extLst>
      <p:ext uri="{BB962C8B-B14F-4D97-AF65-F5344CB8AC3E}">
        <p14:creationId xmlns:p14="http://schemas.microsoft.com/office/powerpoint/2010/main" xmlns="" val="292637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002A08D-BD69-4991-A1F0-97455F1553C6}" type="datetimeFigureOut">
              <a:rPr lang="en-CA" smtClean="0"/>
              <a:pPr/>
              <a:t>2023-04-11</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4E407B0-D2CF-406C-B6C4-43230D4573EE}" type="slidenum">
              <a:rPr lang="en-CA" smtClean="0"/>
              <a:pPr/>
              <a:t>‹#›</a:t>
            </a:fld>
            <a:endParaRPr lang="en-CA"/>
          </a:p>
        </p:txBody>
      </p:sp>
    </p:spTree>
    <p:extLst>
      <p:ext uri="{BB962C8B-B14F-4D97-AF65-F5344CB8AC3E}">
        <p14:creationId xmlns:p14="http://schemas.microsoft.com/office/powerpoint/2010/main" xmlns="" val="532651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002A08D-BD69-4991-A1F0-97455F1553C6}" type="datetimeFigureOut">
              <a:rPr lang="en-CA" smtClean="0"/>
              <a:pPr/>
              <a:t>2023-04-11</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4E407B0-D2CF-406C-B6C4-43230D4573EE}" type="slidenum">
              <a:rPr lang="en-CA" smtClean="0"/>
              <a:pPr/>
              <a:t>‹#›</a:t>
            </a:fld>
            <a:endParaRPr lang="en-CA"/>
          </a:p>
        </p:txBody>
      </p:sp>
    </p:spTree>
    <p:extLst>
      <p:ext uri="{BB962C8B-B14F-4D97-AF65-F5344CB8AC3E}">
        <p14:creationId xmlns:p14="http://schemas.microsoft.com/office/powerpoint/2010/main" xmlns="" val="21731374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02A08D-BD69-4991-A1F0-97455F1553C6}" type="datetimeFigureOut">
              <a:rPr lang="en-CA" smtClean="0"/>
              <a:pPr/>
              <a:t>2023-04-11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4E407B0-D2CF-406C-B6C4-43230D4573EE}" type="slidenum">
              <a:rPr lang="en-CA" smtClean="0"/>
              <a:pPr/>
              <a:t>‹#›</a:t>
            </a:fld>
            <a:endParaRPr lang="en-CA"/>
          </a:p>
        </p:txBody>
      </p:sp>
    </p:spTree>
    <p:extLst>
      <p:ext uri="{BB962C8B-B14F-4D97-AF65-F5344CB8AC3E}">
        <p14:creationId xmlns:p14="http://schemas.microsoft.com/office/powerpoint/2010/main" xmlns="" val="36296755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02A08D-BD69-4991-A1F0-97455F1553C6}" type="datetimeFigureOut">
              <a:rPr lang="en-CA" smtClean="0"/>
              <a:pPr/>
              <a:t>2023-04-11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4E407B0-D2CF-406C-B6C4-43230D4573EE}" type="slidenum">
              <a:rPr lang="en-CA" smtClean="0"/>
              <a:pPr/>
              <a:t>‹#›</a:t>
            </a:fld>
            <a:endParaRPr lang="en-CA"/>
          </a:p>
        </p:txBody>
      </p:sp>
    </p:spTree>
    <p:extLst>
      <p:ext uri="{BB962C8B-B14F-4D97-AF65-F5344CB8AC3E}">
        <p14:creationId xmlns:p14="http://schemas.microsoft.com/office/powerpoint/2010/main" xmlns="" val="239075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F002A08D-BD69-4991-A1F0-97455F1553C6}" type="datetimeFigureOut">
              <a:rPr lang="en-CA" smtClean="0"/>
              <a:pPr/>
              <a:t>2023-04-11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4E407B0-D2CF-406C-B6C4-43230D4573EE}" type="slidenum">
              <a:rPr lang="en-CA" smtClean="0"/>
              <a:pPr/>
              <a:t>‹#›</a:t>
            </a:fld>
            <a:endParaRPr lang="en-CA"/>
          </a:p>
        </p:txBody>
      </p:sp>
    </p:spTree>
    <p:extLst>
      <p:ext uri="{BB962C8B-B14F-4D97-AF65-F5344CB8AC3E}">
        <p14:creationId xmlns:p14="http://schemas.microsoft.com/office/powerpoint/2010/main" xmlns="" val="1997386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02A08D-BD69-4991-A1F0-97455F1553C6}" type="datetimeFigureOut">
              <a:rPr lang="en-CA" smtClean="0"/>
              <a:pPr/>
              <a:t>2023-04-11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4E407B0-D2CF-406C-B6C4-43230D4573EE}" type="slidenum">
              <a:rPr lang="en-CA" smtClean="0"/>
              <a:pPr/>
              <a:t>‹#›</a:t>
            </a:fld>
            <a:endParaRPr lang="en-CA"/>
          </a:p>
        </p:txBody>
      </p:sp>
    </p:spTree>
    <p:extLst>
      <p:ext uri="{BB962C8B-B14F-4D97-AF65-F5344CB8AC3E}">
        <p14:creationId xmlns:p14="http://schemas.microsoft.com/office/powerpoint/2010/main" xmlns="" val="1588918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002A08D-BD69-4991-A1F0-97455F1553C6}" type="datetimeFigureOut">
              <a:rPr lang="en-CA" smtClean="0"/>
              <a:pPr/>
              <a:t>2023-04-11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4E407B0-D2CF-406C-B6C4-43230D4573EE}" type="slidenum">
              <a:rPr lang="en-CA" smtClean="0"/>
              <a:pPr/>
              <a:t>‹#›</a:t>
            </a:fld>
            <a:endParaRPr lang="en-CA"/>
          </a:p>
        </p:txBody>
      </p:sp>
    </p:spTree>
    <p:extLst>
      <p:ext uri="{BB962C8B-B14F-4D97-AF65-F5344CB8AC3E}">
        <p14:creationId xmlns:p14="http://schemas.microsoft.com/office/powerpoint/2010/main" xmlns="" val="3220637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02A08D-BD69-4991-A1F0-97455F1553C6}" type="datetimeFigureOut">
              <a:rPr lang="en-CA" smtClean="0"/>
              <a:pPr/>
              <a:t>2023-04-11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4E407B0-D2CF-406C-B6C4-43230D4573EE}" type="slidenum">
              <a:rPr lang="en-CA" smtClean="0"/>
              <a:pPr/>
              <a:t>‹#›</a:t>
            </a:fld>
            <a:endParaRPr lang="en-CA"/>
          </a:p>
        </p:txBody>
      </p:sp>
    </p:spTree>
    <p:extLst>
      <p:ext uri="{BB962C8B-B14F-4D97-AF65-F5344CB8AC3E}">
        <p14:creationId xmlns:p14="http://schemas.microsoft.com/office/powerpoint/2010/main" xmlns="" val="2533901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002A08D-BD69-4991-A1F0-97455F1553C6}" type="datetimeFigureOut">
              <a:rPr lang="en-CA" smtClean="0"/>
              <a:pPr/>
              <a:t>2023-04-11</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24E407B0-D2CF-406C-B6C4-43230D4573EE}" type="slidenum">
              <a:rPr lang="en-CA" smtClean="0"/>
              <a:pPr/>
              <a:t>‹#›</a:t>
            </a:fld>
            <a:endParaRPr lang="en-CA"/>
          </a:p>
        </p:txBody>
      </p:sp>
    </p:spTree>
    <p:extLst>
      <p:ext uri="{BB962C8B-B14F-4D97-AF65-F5344CB8AC3E}">
        <p14:creationId xmlns:p14="http://schemas.microsoft.com/office/powerpoint/2010/main" xmlns="" val="2652118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002A08D-BD69-4991-A1F0-97455F1553C6}" type="datetimeFigureOut">
              <a:rPr lang="en-CA" smtClean="0"/>
              <a:pPr/>
              <a:t>2023-04-11</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24E407B0-D2CF-406C-B6C4-43230D4573EE}" type="slidenum">
              <a:rPr lang="en-CA" smtClean="0"/>
              <a:pPr/>
              <a:t>‹#›</a:t>
            </a:fld>
            <a:endParaRPr lang="en-CA"/>
          </a:p>
        </p:txBody>
      </p:sp>
    </p:spTree>
    <p:extLst>
      <p:ext uri="{BB962C8B-B14F-4D97-AF65-F5344CB8AC3E}">
        <p14:creationId xmlns:p14="http://schemas.microsoft.com/office/powerpoint/2010/main" xmlns="" val="1516851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F002A08D-BD69-4991-A1F0-97455F1553C6}" type="datetimeFigureOut">
              <a:rPr lang="en-CA" smtClean="0"/>
              <a:pPr/>
              <a:t>2023-04-11</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24E407B0-D2CF-406C-B6C4-43230D4573EE}" type="slidenum">
              <a:rPr lang="en-CA" smtClean="0"/>
              <a:pPr/>
              <a:t>‹#›</a:t>
            </a:fld>
            <a:endParaRPr lang="en-CA"/>
          </a:p>
        </p:txBody>
      </p:sp>
    </p:spTree>
    <p:extLst>
      <p:ext uri="{BB962C8B-B14F-4D97-AF65-F5344CB8AC3E}">
        <p14:creationId xmlns:p14="http://schemas.microsoft.com/office/powerpoint/2010/main" xmlns="" val="3512600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02A08D-BD69-4991-A1F0-97455F1553C6}" type="datetimeFigureOut">
              <a:rPr lang="en-CA" smtClean="0"/>
              <a:pPr/>
              <a:t>2023-04-11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4E407B0-D2CF-406C-B6C4-43230D4573EE}" type="slidenum">
              <a:rPr lang="en-CA" smtClean="0"/>
              <a:pPr/>
              <a:t>‹#›</a:t>
            </a:fld>
            <a:endParaRPr lang="en-CA"/>
          </a:p>
        </p:txBody>
      </p:sp>
    </p:spTree>
    <p:extLst>
      <p:ext uri="{BB962C8B-B14F-4D97-AF65-F5344CB8AC3E}">
        <p14:creationId xmlns:p14="http://schemas.microsoft.com/office/powerpoint/2010/main" xmlns="" val="2699716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002A08D-BD69-4991-A1F0-97455F1553C6}" type="datetimeFigureOut">
              <a:rPr lang="en-CA" smtClean="0"/>
              <a:pPr/>
              <a:t>2023-04-11</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4E407B0-D2CF-406C-B6C4-43230D4573EE}" type="slidenum">
              <a:rPr lang="en-CA" smtClean="0"/>
              <a:pPr/>
              <a:t>‹#›</a:t>
            </a:fld>
            <a:endParaRPr lang="en-CA"/>
          </a:p>
        </p:txBody>
      </p:sp>
    </p:spTree>
    <p:extLst>
      <p:ext uri="{BB962C8B-B14F-4D97-AF65-F5344CB8AC3E}">
        <p14:creationId xmlns:p14="http://schemas.microsoft.com/office/powerpoint/2010/main" xmlns="" val="2676697903"/>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664" y="0"/>
            <a:ext cx="10378536" cy="3786996"/>
          </a:xfrm>
        </p:spPr>
        <p:txBody>
          <a:bodyPr>
            <a:normAutofit/>
          </a:bodyPr>
          <a:lstStyle/>
          <a:p>
            <a:r>
              <a:rPr lang="en-US" sz="5400" dirty="0" smtClean="0"/>
              <a:t>COVID-19 X-RAY Image Classification using </a:t>
            </a:r>
            <a:r>
              <a:rPr lang="en-US" sz="5400" dirty="0" err="1" smtClean="0"/>
              <a:t>Convolutional</a:t>
            </a:r>
            <a:r>
              <a:rPr lang="en-US" sz="5400" dirty="0" smtClean="0"/>
              <a:t> Neural Networks.</a:t>
            </a:r>
            <a:endParaRPr lang="en-US" sz="5400" dirty="0"/>
          </a:p>
        </p:txBody>
      </p:sp>
      <p:sp>
        <p:nvSpPr>
          <p:cNvPr id="3" name="Subtitle 2"/>
          <p:cNvSpPr>
            <a:spLocks noGrp="1"/>
          </p:cNvSpPr>
          <p:nvPr>
            <p:ph type="subTitle" idx="1"/>
          </p:nvPr>
        </p:nvSpPr>
        <p:spPr>
          <a:xfrm>
            <a:off x="1219200" y="3886200"/>
            <a:ext cx="9144000" cy="2362200"/>
          </a:xfrm>
        </p:spPr>
        <p:txBody>
          <a:bodyPr>
            <a:normAutofit fontScale="92500" lnSpcReduction="10000"/>
          </a:bodyPr>
          <a:lstStyle/>
          <a:p>
            <a:r>
              <a:rPr lang="en-US" dirty="0" smtClean="0">
                <a:latin typeface="Calibri" pitchFamily="34" charset="0"/>
                <a:cs typeface="Calibri" pitchFamily="34" charset="0"/>
              </a:rPr>
              <a:t>By</a:t>
            </a:r>
            <a:endParaRPr lang="en-US" dirty="0" smtClean="0">
              <a:latin typeface="Calibri" pitchFamily="34" charset="0"/>
              <a:cs typeface="Calibri" pitchFamily="34" charset="0"/>
            </a:endParaRPr>
          </a:p>
          <a:p>
            <a:r>
              <a:rPr lang="en-US" dirty="0" err="1" smtClean="0">
                <a:latin typeface="Calibri" pitchFamily="34" charset="0"/>
                <a:cs typeface="Calibri" pitchFamily="34" charset="0"/>
              </a:rPr>
              <a:t>Nga</a:t>
            </a:r>
            <a:r>
              <a:rPr lang="en-US" dirty="0" smtClean="0">
                <a:latin typeface="Calibri" pitchFamily="34" charset="0"/>
                <a:cs typeface="Calibri" pitchFamily="34" charset="0"/>
              </a:rPr>
              <a:t> Pham Le Phuong (C0829647) </a:t>
            </a:r>
          </a:p>
          <a:p>
            <a:r>
              <a:rPr lang="en-US" dirty="0" err="1" smtClean="0">
                <a:latin typeface="Calibri" pitchFamily="34" charset="0"/>
                <a:cs typeface="Calibri" pitchFamily="34" charset="0"/>
              </a:rPr>
              <a:t>Shivam</a:t>
            </a:r>
            <a:r>
              <a:rPr lang="en-US" dirty="0" smtClean="0">
                <a:latin typeface="Calibri" pitchFamily="34" charset="0"/>
                <a:cs typeface="Calibri" pitchFamily="34" charset="0"/>
              </a:rPr>
              <a:t> </a:t>
            </a:r>
            <a:r>
              <a:rPr lang="en-US" dirty="0" err="1" smtClean="0">
                <a:latin typeface="Calibri" pitchFamily="34" charset="0"/>
                <a:cs typeface="Calibri" pitchFamily="34" charset="0"/>
              </a:rPr>
              <a:t>Choudhary</a:t>
            </a:r>
            <a:r>
              <a:rPr lang="en-US" dirty="0" smtClean="0">
                <a:latin typeface="Calibri" pitchFamily="34" charset="0"/>
                <a:cs typeface="Calibri" pitchFamily="34" charset="0"/>
              </a:rPr>
              <a:t> (C0851927)</a:t>
            </a:r>
          </a:p>
          <a:p>
            <a:r>
              <a:rPr lang="en-US" dirty="0" smtClean="0">
                <a:latin typeface="Calibri" pitchFamily="34" charset="0"/>
                <a:cs typeface="Calibri" pitchFamily="34" charset="0"/>
              </a:rPr>
              <a:t>Mohak </a:t>
            </a:r>
            <a:r>
              <a:rPr lang="en-US" dirty="0" smtClean="0">
                <a:latin typeface="Calibri" pitchFamily="34" charset="0"/>
                <a:cs typeface="Calibri" pitchFamily="34" charset="0"/>
              </a:rPr>
              <a:t>Mahendra Patil(C0846492) </a:t>
            </a:r>
          </a:p>
          <a:p>
            <a:r>
              <a:rPr lang="en-US" dirty="0" err="1" smtClean="0">
                <a:latin typeface="Calibri" pitchFamily="34" charset="0"/>
                <a:cs typeface="Calibri" pitchFamily="34" charset="0"/>
              </a:rPr>
              <a:t>Palwinder</a:t>
            </a:r>
            <a:r>
              <a:rPr lang="en-US" dirty="0" smtClean="0">
                <a:latin typeface="Calibri" pitchFamily="34" charset="0"/>
                <a:cs typeface="Calibri" pitchFamily="34" charset="0"/>
              </a:rPr>
              <a:t> </a:t>
            </a:r>
            <a:r>
              <a:rPr lang="en-US" dirty="0" err="1" smtClean="0">
                <a:latin typeface="Calibri" pitchFamily="34" charset="0"/>
                <a:cs typeface="Calibri" pitchFamily="34" charset="0"/>
              </a:rPr>
              <a:t>Kaur</a:t>
            </a:r>
            <a:endParaRPr lang="en-US" dirty="0" smtClean="0">
              <a:latin typeface="Calibri" pitchFamily="34" charset="0"/>
              <a:cs typeface="Calibri" pitchFamily="34" charset="0"/>
            </a:endParaRPr>
          </a:p>
          <a:p>
            <a:r>
              <a:rPr lang="en-US" dirty="0" err="1" smtClean="0">
                <a:latin typeface="Calibri" pitchFamily="34" charset="0"/>
                <a:cs typeface="Calibri" pitchFamily="34" charset="0"/>
              </a:rPr>
              <a:t>Simranpreet</a:t>
            </a:r>
            <a:r>
              <a:rPr lang="en-US" dirty="0" smtClean="0">
                <a:latin typeface="Calibri" pitchFamily="34" charset="0"/>
                <a:cs typeface="Calibri" pitchFamily="34" charset="0"/>
              </a:rPr>
              <a:t> </a:t>
            </a:r>
            <a:r>
              <a:rPr lang="en-US" dirty="0" err="1" smtClean="0">
                <a:latin typeface="Calibri" pitchFamily="34" charset="0"/>
                <a:cs typeface="Calibri" pitchFamily="34" charset="0"/>
              </a:rPr>
              <a:t>Kaur</a:t>
            </a:r>
            <a:endParaRPr lang="en-US" dirty="0" smtClean="0">
              <a:latin typeface="Calibri" pitchFamily="34" charset="0"/>
              <a:cs typeface="Calibri" pitchFamily="34" charset="0"/>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Data Preprocessing</a:t>
            </a:r>
            <a:endParaRPr lang="en-US" dirty="0"/>
          </a:p>
        </p:txBody>
      </p:sp>
      <p:sp>
        <p:nvSpPr>
          <p:cNvPr id="3" name="Content Placeholder 2"/>
          <p:cNvSpPr>
            <a:spLocks noGrp="1"/>
          </p:cNvSpPr>
          <p:nvPr>
            <p:ph idx="1"/>
          </p:nvPr>
        </p:nvSpPr>
        <p:spPr/>
        <p:txBody>
          <a:bodyPr>
            <a:normAutofit/>
          </a:bodyPr>
          <a:lstStyle/>
          <a:p>
            <a:r>
              <a:rPr lang="en-US" dirty="0" smtClean="0"/>
              <a:t>Explain </a:t>
            </a:r>
            <a:r>
              <a:rPr lang="en-US" dirty="0" smtClean="0"/>
              <a:t>the importance of data preprocessing in image classification</a:t>
            </a:r>
          </a:p>
          <a:p>
            <a:r>
              <a:rPr lang="en-US" dirty="0" smtClean="0"/>
              <a:t>Mention some common data preprocessing techniques, such as resizing and normalization</a:t>
            </a:r>
          </a:p>
          <a:p>
            <a:r>
              <a:rPr lang="en-US" dirty="0" smtClean="0"/>
              <a:t>The </a:t>
            </a:r>
            <a:r>
              <a:rPr lang="en-US" dirty="0" smtClean="0"/>
              <a:t>images need to be preprocessed </a:t>
            </a:r>
            <a:endParaRPr lang="en-US" dirty="0" smtClean="0"/>
          </a:p>
          <a:p>
            <a:r>
              <a:rPr lang="en-US" dirty="0" smtClean="0"/>
              <a:t>B</a:t>
            </a:r>
            <a:r>
              <a:rPr lang="en-US" dirty="0" smtClean="0"/>
              <a:t>efore </a:t>
            </a:r>
            <a:r>
              <a:rPr lang="en-US" dirty="0" smtClean="0"/>
              <a:t>feeding </a:t>
            </a:r>
            <a:r>
              <a:rPr lang="en-US" dirty="0" smtClean="0"/>
              <a:t>the</a:t>
            </a:r>
            <a:r>
              <a:rPr lang="en-US" dirty="0" smtClean="0"/>
              <a:t> images</a:t>
            </a:r>
            <a:r>
              <a:rPr lang="en-US" dirty="0" smtClean="0"/>
              <a:t> </a:t>
            </a:r>
            <a:r>
              <a:rPr lang="en-US" dirty="0" smtClean="0"/>
              <a:t>into the CNN </a:t>
            </a:r>
            <a:r>
              <a:rPr lang="en-US" dirty="0" smtClean="0"/>
              <a:t>model we performed </a:t>
            </a:r>
          </a:p>
          <a:p>
            <a:r>
              <a:rPr lang="en-US" dirty="0" smtClean="0"/>
              <a:t>resizing </a:t>
            </a:r>
            <a:r>
              <a:rPr lang="en-US" dirty="0" smtClean="0"/>
              <a:t>the images to a uniform size, converting the images to grayscale or RGB channels, </a:t>
            </a:r>
            <a:endParaRPr lang="en-US" dirty="0" smtClean="0"/>
          </a:p>
          <a:p>
            <a:r>
              <a:rPr lang="en-US" dirty="0" smtClean="0"/>
              <a:t>normalizing </a:t>
            </a:r>
            <a:r>
              <a:rPr lang="en-US" dirty="0" smtClean="0"/>
              <a:t>the pixel values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Training the Model</a:t>
            </a:r>
            <a:endParaRPr lang="en-US" dirty="0"/>
          </a:p>
        </p:txBody>
      </p:sp>
      <p:sp>
        <p:nvSpPr>
          <p:cNvPr id="3" name="Content Placeholder 2"/>
          <p:cNvSpPr>
            <a:spLocks noGrp="1"/>
          </p:cNvSpPr>
          <p:nvPr>
            <p:ph idx="1"/>
          </p:nvPr>
        </p:nvSpPr>
        <p:spPr/>
        <p:txBody>
          <a:bodyPr>
            <a:normAutofit/>
          </a:bodyPr>
          <a:lstStyle/>
          <a:p>
            <a:r>
              <a:rPr lang="en-US" dirty="0" smtClean="0"/>
              <a:t>Building and </a:t>
            </a:r>
            <a:r>
              <a:rPr lang="en-US" dirty="0" smtClean="0"/>
              <a:t>training </a:t>
            </a:r>
            <a:r>
              <a:rPr lang="en-US" dirty="0" smtClean="0"/>
              <a:t>the </a:t>
            </a:r>
            <a:r>
              <a:rPr lang="en-US" dirty="0" smtClean="0"/>
              <a:t>CNN</a:t>
            </a:r>
          </a:p>
          <a:p>
            <a:endParaRPr lang="en-US" dirty="0" smtClean="0"/>
          </a:p>
          <a:p>
            <a:endParaRPr lang="en-US" dirty="0" smtClean="0"/>
          </a:p>
          <a:p>
            <a:endParaRPr lang="en-US" dirty="0"/>
          </a:p>
        </p:txBody>
      </p:sp>
      <p:pic>
        <p:nvPicPr>
          <p:cNvPr id="7" name="Picture 3"/>
          <p:cNvPicPr>
            <a:picLocks noChangeAspect="1" noChangeArrowheads="1"/>
          </p:cNvPicPr>
          <p:nvPr/>
        </p:nvPicPr>
        <p:blipFill>
          <a:blip r:embed="rId2"/>
          <a:srcRect/>
          <a:stretch>
            <a:fillRect/>
          </a:stretch>
        </p:blipFill>
        <p:spPr bwMode="auto">
          <a:xfrm>
            <a:off x="1908792" y="2544791"/>
            <a:ext cx="7407736" cy="4078037"/>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Training the Model</a:t>
            </a:r>
            <a:endParaRPr lang="en-US" dirty="0"/>
          </a:p>
        </p:txBody>
      </p:sp>
      <p:sp>
        <p:nvSpPr>
          <p:cNvPr id="3" name="Content Placeholder 2"/>
          <p:cNvSpPr>
            <a:spLocks noGrp="1"/>
          </p:cNvSpPr>
          <p:nvPr>
            <p:ph idx="1"/>
          </p:nvPr>
        </p:nvSpPr>
        <p:spPr>
          <a:xfrm>
            <a:off x="1103312" y="1147314"/>
            <a:ext cx="8946541" cy="5101086"/>
          </a:xfrm>
        </p:spPr>
        <p:txBody>
          <a:bodyPr>
            <a:normAutofit/>
          </a:bodyPr>
          <a:lstStyle/>
          <a:p>
            <a:r>
              <a:rPr lang="en-US" dirty="0" smtClean="0"/>
              <a:t>Building and </a:t>
            </a:r>
            <a:r>
              <a:rPr lang="en-US" dirty="0" smtClean="0"/>
              <a:t>training </a:t>
            </a:r>
            <a:r>
              <a:rPr lang="en-US" dirty="0" smtClean="0"/>
              <a:t>the </a:t>
            </a:r>
            <a:r>
              <a:rPr lang="en-US" dirty="0" smtClean="0"/>
              <a:t>CNN</a:t>
            </a:r>
          </a:p>
          <a:p>
            <a:endParaRPr lang="en-US" dirty="0" smtClean="0"/>
          </a:p>
          <a:p>
            <a:endParaRPr lang="en-US" dirty="0" smtClean="0"/>
          </a:p>
          <a:p>
            <a:endParaRPr lang="en-US" dirty="0"/>
          </a:p>
        </p:txBody>
      </p:sp>
      <p:pic>
        <p:nvPicPr>
          <p:cNvPr id="6" name="Picture 2"/>
          <p:cNvPicPr>
            <a:picLocks noChangeAspect="1" noChangeArrowheads="1"/>
          </p:cNvPicPr>
          <p:nvPr/>
        </p:nvPicPr>
        <p:blipFill>
          <a:blip r:embed="rId2"/>
          <a:srcRect/>
          <a:stretch>
            <a:fillRect/>
          </a:stretch>
        </p:blipFill>
        <p:spPr bwMode="auto">
          <a:xfrm>
            <a:off x="1468109" y="1558086"/>
            <a:ext cx="9048750" cy="479425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Accuracy </a:t>
            </a:r>
            <a:endParaRPr lang="en-US" dirty="0"/>
          </a:p>
        </p:txBody>
      </p:sp>
      <p:pic>
        <p:nvPicPr>
          <p:cNvPr id="2051" name="Picture 3"/>
          <p:cNvPicPr>
            <a:picLocks noGrp="1" noChangeAspect="1" noChangeArrowheads="1"/>
          </p:cNvPicPr>
          <p:nvPr>
            <p:ph idx="1"/>
          </p:nvPr>
        </p:nvPicPr>
        <p:blipFill>
          <a:blip r:embed="rId2"/>
          <a:srcRect/>
          <a:stretch>
            <a:fillRect/>
          </a:stretch>
        </p:blipFill>
        <p:spPr bwMode="auto">
          <a:xfrm>
            <a:off x="609600" y="2601151"/>
            <a:ext cx="10972800" cy="3621024"/>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a:t>
            </a:r>
            <a:r>
              <a:rPr lang="en-US" dirty="0" smtClean="0"/>
              <a:t>Loss </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440386" y="2249488"/>
            <a:ext cx="9311229" cy="432435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10:Summary</a:t>
            </a:r>
            <a:endParaRPr lang="en-US" dirty="0"/>
          </a:p>
        </p:txBody>
      </p:sp>
      <p:sp>
        <p:nvSpPr>
          <p:cNvPr id="3" name="Content Placeholder 2"/>
          <p:cNvSpPr>
            <a:spLocks noGrp="1"/>
          </p:cNvSpPr>
          <p:nvPr>
            <p:ph idx="1"/>
          </p:nvPr>
        </p:nvSpPr>
        <p:spPr/>
        <p:txBody>
          <a:bodyPr>
            <a:normAutofit/>
          </a:bodyPr>
          <a:lstStyle/>
          <a:p>
            <a:r>
              <a:rPr lang="en-US" dirty="0" smtClean="0"/>
              <a:t>As X-ray </a:t>
            </a:r>
            <a:r>
              <a:rPr lang="en-US" dirty="0" smtClean="0"/>
              <a:t>images have been widely used to diagnose COVID-19 due to their availability and relatively low cost compared to other diagnostic methods such as CT scans or PCR </a:t>
            </a:r>
            <a:r>
              <a:rPr lang="en-US" dirty="0" smtClean="0"/>
              <a:t>tests.</a:t>
            </a:r>
          </a:p>
          <a:p>
            <a:r>
              <a:rPr lang="en-US" dirty="0" smtClean="0"/>
              <a:t>By Implementing image </a:t>
            </a:r>
            <a:r>
              <a:rPr lang="en-US" dirty="0" smtClean="0"/>
              <a:t>classification using </a:t>
            </a:r>
            <a:r>
              <a:rPr lang="en-US" dirty="0" err="1" smtClean="0"/>
              <a:t>Convolutional</a:t>
            </a:r>
            <a:r>
              <a:rPr lang="en-US" dirty="0" smtClean="0"/>
              <a:t> Neural Networks (CNNs) </a:t>
            </a:r>
            <a:r>
              <a:rPr lang="en-US" dirty="0" smtClean="0"/>
              <a:t>on them  </a:t>
            </a:r>
            <a:r>
              <a:rPr lang="en-US" dirty="0" smtClean="0"/>
              <a:t>can automate the detection of COVID-19 from chest X-ray </a:t>
            </a:r>
            <a:r>
              <a:rPr lang="en-US" dirty="0" smtClean="0"/>
              <a:t>images</a:t>
            </a:r>
            <a:r>
              <a:rPr lang="en-US" dirty="0" smtClean="0"/>
              <a:t> </a:t>
            </a:r>
            <a:r>
              <a:rPr lang="en-US" dirty="0" smtClean="0"/>
              <a:t>and speed up the process in diagnosis and can be implemented for clinical use</a:t>
            </a:r>
            <a:r>
              <a:rPr lang="en-US" dirty="0" smtClean="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marL="457200" indent="-457200">
              <a:buFont typeface="Arial" panose="020B0604020202020204" pitchFamily="34" charset="0"/>
              <a:buChar char="•"/>
            </a:pPr>
            <a:r>
              <a:rPr lang="en-US" sz="1800" dirty="0" smtClean="0"/>
              <a:t>Introduction of </a:t>
            </a:r>
            <a:r>
              <a:rPr lang="en-US" sz="1800" dirty="0" smtClean="0">
                <a:latin typeface="Times New Roman" panose="02020603050405020304" pitchFamily="18" charset="0"/>
                <a:cs typeface="Times New Roman" panose="02020603050405020304" pitchFamily="18" charset="0"/>
              </a:rPr>
              <a:t>COVID-19 </a:t>
            </a:r>
            <a:r>
              <a:rPr lang="en-US" sz="1800" dirty="0" smtClean="0"/>
              <a:t>Radiography Dataset</a:t>
            </a:r>
          </a:p>
          <a:p>
            <a:pPr marL="457200" indent="-457200">
              <a:buFont typeface="Arial" panose="020B0604020202020204" pitchFamily="34" charset="0"/>
              <a:buChar char="•"/>
            </a:pPr>
            <a:r>
              <a:rPr lang="en-US" sz="1800" dirty="0" smtClean="0"/>
              <a:t>CNNs </a:t>
            </a:r>
            <a:r>
              <a:rPr lang="en-US" sz="1800" dirty="0" smtClean="0"/>
              <a:t>for X-RAY Image Classification </a:t>
            </a:r>
          </a:p>
          <a:p>
            <a:pPr marL="457200" indent="-457200">
              <a:buFont typeface="Arial" panose="020B0604020202020204" pitchFamily="34" charset="0"/>
              <a:buChar char="•"/>
            </a:pPr>
            <a:r>
              <a:rPr lang="en-US" sz="1800" dirty="0" smtClean="0"/>
              <a:t>Preprocessing of </a:t>
            </a:r>
            <a:r>
              <a:rPr lang="en-US" sz="1800" dirty="0" smtClean="0"/>
              <a:t> the X Ray image data</a:t>
            </a:r>
            <a:endParaRPr lang="en-US" sz="1800" dirty="0" smtClean="0"/>
          </a:p>
          <a:p>
            <a:pPr marL="457200" indent="-457200">
              <a:buFont typeface="Arial" panose="020B0604020202020204" pitchFamily="34" charset="0"/>
              <a:buChar char="•"/>
            </a:pPr>
            <a:r>
              <a:rPr lang="en-US" sz="1800" dirty="0" smtClean="0"/>
              <a:t>Building and training the C</a:t>
            </a:r>
            <a:r>
              <a:rPr lang="en-US" sz="1800" dirty="0" smtClean="0"/>
              <a:t>NN</a:t>
            </a:r>
            <a:endParaRPr lang="en-US" sz="1800" dirty="0" smtClean="0"/>
          </a:p>
          <a:p>
            <a:pPr marL="457200" indent="-457200">
              <a:buFont typeface="Arial" panose="020B0604020202020204" pitchFamily="34" charset="0"/>
              <a:buChar char="•"/>
            </a:pPr>
            <a:r>
              <a:rPr lang="en-US" sz="1800" dirty="0" smtClean="0"/>
              <a:t>Prediction </a:t>
            </a:r>
            <a:r>
              <a:rPr lang="en-US" sz="1800" dirty="0" smtClean="0"/>
              <a:t>X-RAY Image for </a:t>
            </a:r>
            <a:r>
              <a:rPr lang="en-US" sz="1800" dirty="0" err="1" smtClean="0"/>
              <a:t>Covid</a:t>
            </a:r>
            <a:r>
              <a:rPr lang="en-US" sz="1800" dirty="0" smtClean="0"/>
              <a:t> 19</a:t>
            </a:r>
          </a:p>
          <a:p>
            <a:pPr marL="457200" indent="-457200">
              <a:buFont typeface="Arial" panose="020B0604020202020204" pitchFamily="34" charset="0"/>
              <a:buChar char="•"/>
            </a:pPr>
            <a:r>
              <a:rPr lang="en-US" sz="1800" dirty="0" smtClean="0"/>
              <a:t>Detection of X-RAY Image for </a:t>
            </a:r>
            <a:r>
              <a:rPr lang="en-US" sz="1800" dirty="0" err="1" smtClean="0"/>
              <a:t>Covid</a:t>
            </a:r>
            <a:r>
              <a:rPr lang="en-US" sz="1800" dirty="0" smtClean="0"/>
              <a:t> positive and negative x ray </a:t>
            </a:r>
          </a:p>
          <a:p>
            <a:pPr>
              <a:buNone/>
            </a:pPr>
            <a:endParaRPr lang="en-US" sz="1800" dirty="0" smtClean="0">
              <a:latin typeface="Calibri" pitchFamily="34" charset="0"/>
              <a:cs typeface="Calibri" pitchFamily="34" charset="0"/>
            </a:endParaRPr>
          </a:p>
          <a:p>
            <a:pPr>
              <a:buNone/>
            </a:pPr>
            <a:endParaRPr lang="en-US" sz="1800" dirty="0" smtClean="0">
              <a:latin typeface="Calibri" pitchFamily="34" charset="0"/>
              <a:cs typeface="Calibri" pitchFamily="34" charset="0"/>
            </a:endParaRPr>
          </a:p>
          <a:p>
            <a:pPr>
              <a:buNone/>
            </a:pPr>
            <a:endParaRPr lang="en-US" sz="1800" dirty="0" smtClean="0">
              <a:latin typeface="Calibri" pitchFamily="34" charset="0"/>
              <a:cs typeface="Calibri" pitchFamily="34" charset="0"/>
            </a:endParaRPr>
          </a:p>
          <a:p>
            <a:pPr>
              <a:buNone/>
            </a:pPr>
            <a:endParaRPr lang="en-US" sz="1800" dirty="0" smtClean="0">
              <a:latin typeface="Calibri" pitchFamily="34" charset="0"/>
              <a:cs typeface="Calibri" pitchFamily="34" charset="0"/>
            </a:endParaRPr>
          </a:p>
          <a:p>
            <a:pPr>
              <a:buNone/>
            </a:pPr>
            <a:endParaRPr lang="en-US" sz="1800" dirty="0" smtClean="0">
              <a:latin typeface="Calibri" pitchFamily="34" charset="0"/>
              <a:cs typeface="Calibri" pitchFamily="34" charset="0"/>
            </a:endParaRPr>
          </a:p>
          <a:p>
            <a:pPr>
              <a:buNone/>
            </a:pPr>
            <a:endParaRPr lang="en-US" sz="1800" dirty="0">
              <a:latin typeface="Calibri" pitchFamily="34" charset="0"/>
              <a:cs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871131"/>
            <a:ext cx="6815669" cy="754503"/>
          </a:xfrm>
        </p:spPr>
        <p:txBody>
          <a:bodyPr>
            <a:normAutofit fontScale="90000"/>
          </a:bodyPr>
          <a:lstStyle/>
          <a:p>
            <a:r>
              <a:rPr lang="en-CA" sz="4400" dirty="0" smtClean="0">
                <a:latin typeface="Times New Roman" panose="02020603050405020304" pitchFamily="18" charset="0"/>
                <a:cs typeface="Times New Roman" panose="02020603050405020304" pitchFamily="18" charset="0"/>
              </a:rPr>
              <a:t>Introduction about dataset</a:t>
            </a:r>
            <a:endParaRPr lang="en-CA"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92398" y="2886891"/>
            <a:ext cx="6815669" cy="2091508"/>
          </a:xfrm>
        </p:spPr>
        <p:txBody>
          <a:bodyPr>
            <a:normAutofit fontScale="92500" lnSpcReduction="10000"/>
          </a:bodyPr>
          <a:lstStyle/>
          <a:p>
            <a:pPr marL="342900" indent="-342900" algn="l">
              <a:buFont typeface="Arial" panose="020B0604020202020204" pitchFamily="34" charset="0"/>
              <a:buChar char="•"/>
            </a:pPr>
            <a:r>
              <a:rPr lang="en-US" sz="1600" cap="none" dirty="0" smtClean="0">
                <a:latin typeface="Times New Roman" panose="02020603050405020304" pitchFamily="18" charset="0"/>
                <a:cs typeface="Times New Roman" panose="02020603050405020304" pitchFamily="18" charset="0"/>
              </a:rPr>
              <a:t>The COVID-19 radiography database is a collection of chest x-ray and CT scan images of COVID-19 patients, pneumonia patients, and healthy individuals. </a:t>
            </a:r>
          </a:p>
          <a:p>
            <a:pPr marL="342900" indent="-342900">
              <a:buFont typeface="Arial" panose="020B0604020202020204" pitchFamily="34" charset="0"/>
              <a:buChar char="•"/>
            </a:pPr>
            <a:r>
              <a:rPr lang="en-US" sz="1600" cap="none" dirty="0" smtClean="0">
                <a:latin typeface="Times New Roman" panose="02020603050405020304" pitchFamily="18" charset="0"/>
                <a:cs typeface="Times New Roman" panose="02020603050405020304" pitchFamily="18" charset="0"/>
              </a:rPr>
              <a:t>The dataset, available on </a:t>
            </a:r>
            <a:r>
              <a:rPr lang="en-US" sz="1600" cap="none" dirty="0" err="1" smtClean="0">
                <a:latin typeface="Times New Roman" panose="02020603050405020304" pitchFamily="18" charset="0"/>
                <a:cs typeface="Times New Roman" panose="02020603050405020304" pitchFamily="18" charset="0"/>
              </a:rPr>
              <a:t>kaggle</a:t>
            </a:r>
            <a:r>
              <a:rPr lang="en-US" sz="1600" cap="none" dirty="0" smtClean="0">
                <a:latin typeface="Times New Roman" panose="02020603050405020304" pitchFamily="18" charset="0"/>
                <a:cs typeface="Times New Roman" panose="02020603050405020304" pitchFamily="18" charset="0"/>
              </a:rPr>
              <a:t>, was compiled by researchers from </a:t>
            </a:r>
            <a:r>
              <a:rPr lang="en-US" sz="1600" cap="none" dirty="0">
                <a:latin typeface="Times New Roman" panose="02020603050405020304" pitchFamily="18" charset="0"/>
                <a:cs typeface="Times New Roman" panose="02020603050405020304" pitchFamily="18" charset="0"/>
              </a:rPr>
              <a:t>Q</a:t>
            </a:r>
            <a:r>
              <a:rPr lang="en-US" sz="1600" cap="none" dirty="0" smtClean="0">
                <a:latin typeface="Times New Roman" panose="02020603050405020304" pitchFamily="18" charset="0"/>
                <a:cs typeface="Times New Roman" panose="02020603050405020304" pitchFamily="18" charset="0"/>
              </a:rPr>
              <a:t>atar university and the </a:t>
            </a:r>
            <a:r>
              <a:rPr lang="en-US" sz="1600" cap="none" dirty="0">
                <a:latin typeface="Times New Roman" panose="02020603050405020304" pitchFamily="18" charset="0"/>
                <a:cs typeface="Times New Roman" panose="02020603050405020304" pitchFamily="18" charset="0"/>
              </a:rPr>
              <a:t>B</a:t>
            </a:r>
            <a:r>
              <a:rPr lang="en-US" sz="1600" cap="none" dirty="0" smtClean="0">
                <a:latin typeface="Times New Roman" panose="02020603050405020304" pitchFamily="18" charset="0"/>
                <a:cs typeface="Times New Roman" panose="02020603050405020304" pitchFamily="18" charset="0"/>
              </a:rPr>
              <a:t>angladesh university of engineering and technology, and it contains over 24,000 images. </a:t>
            </a:r>
          </a:p>
          <a:p>
            <a:pPr marL="342900" indent="-342900">
              <a:buFont typeface="Arial" panose="020B0604020202020204" pitchFamily="34" charset="0"/>
              <a:buChar char="•"/>
            </a:pPr>
            <a:r>
              <a:rPr lang="en-US" sz="1600" cap="none" dirty="0" smtClean="0">
                <a:latin typeface="Times New Roman" panose="02020603050405020304" pitchFamily="18" charset="0"/>
                <a:cs typeface="Times New Roman" panose="02020603050405020304" pitchFamily="18" charset="0"/>
              </a:rPr>
              <a:t>The dataset was created to aid researchers and medical professionals in developing tools and techniques to detect and diagnose covid-19 using radiography images</a:t>
            </a:r>
            <a:r>
              <a:rPr lang="en-US" sz="1200" cap="none" dirty="0" smtClean="0"/>
              <a:t>.</a:t>
            </a:r>
            <a:endParaRPr lang="en-US" sz="12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66529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2: COVID-19 Radiography Database</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smtClean="0"/>
              <a:t>COVID-19 Radiography Database is a collection of chest X-ray images that have been labeled as COVID-19 positive or negative, as well as images of viral pneumonia and normal cases</a:t>
            </a:r>
            <a:endParaRPr lang="en-US" dirty="0"/>
          </a:p>
          <a:p>
            <a:r>
              <a:rPr lang="en-US" dirty="0" smtClean="0"/>
              <a:t>T</a:t>
            </a:r>
            <a:r>
              <a:rPr lang="en-US" dirty="0" smtClean="0"/>
              <a:t>he </a:t>
            </a:r>
            <a:r>
              <a:rPr lang="en-US" dirty="0"/>
              <a:t>different categories of X-ray images in the </a:t>
            </a:r>
            <a:r>
              <a:rPr lang="en-US" dirty="0" smtClean="0"/>
              <a:t>dataset</a:t>
            </a:r>
          </a:p>
          <a:p>
            <a:pPr marL="624078" indent="-514350">
              <a:buFont typeface="+mj-lt"/>
              <a:buAutoNum type="arabicPeriod"/>
            </a:pPr>
            <a:r>
              <a:rPr lang="en-US" dirty="0" smtClean="0"/>
              <a:t>COVID-19 positive </a:t>
            </a:r>
            <a:endParaRPr lang="en-US" dirty="0" smtClean="0"/>
          </a:p>
          <a:p>
            <a:pPr marL="624078" indent="-514350">
              <a:buFont typeface="+mj-lt"/>
              <a:buAutoNum type="arabicPeriod"/>
            </a:pPr>
            <a:r>
              <a:rPr lang="en-US" dirty="0" smtClean="0"/>
              <a:t>COVID-19 </a:t>
            </a:r>
            <a:r>
              <a:rPr lang="en-US" dirty="0" smtClean="0"/>
              <a:t>negative</a:t>
            </a:r>
          </a:p>
          <a:p>
            <a:pPr marL="624078" indent="-514350">
              <a:buFont typeface="+mj-lt"/>
              <a:buAutoNum type="arabicPeriod"/>
            </a:pPr>
            <a:r>
              <a:rPr lang="en-US" dirty="0" smtClean="0"/>
              <a:t>Viral pneumonia</a:t>
            </a:r>
          </a:p>
          <a:p>
            <a:pPr marL="624078" indent="-514350">
              <a:buFont typeface="+mj-lt"/>
              <a:buAutoNum type="arabicPeriod"/>
            </a:pPr>
            <a:r>
              <a:rPr lang="en-US" dirty="0" smtClean="0"/>
              <a:t>Normal X-Ray</a:t>
            </a: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How Covid</a:t>
            </a:r>
            <a:r>
              <a:rPr lang="en-CA"/>
              <a:t>1</a:t>
            </a:r>
            <a:r>
              <a:rPr lang="en-CA" smtClean="0"/>
              <a:t>9 </a:t>
            </a:r>
            <a:r>
              <a:rPr lang="en-CA" dirty="0" smtClean="0"/>
              <a:t>dataset important </a:t>
            </a:r>
            <a:endParaRPr lang="en-CA" dirty="0"/>
          </a:p>
        </p:txBody>
      </p:sp>
      <p:sp>
        <p:nvSpPr>
          <p:cNvPr id="3" name="Content Placeholder 2"/>
          <p:cNvSpPr>
            <a:spLocks noGrp="1"/>
          </p:cNvSpPr>
          <p:nvPr>
            <p:ph idx="1"/>
          </p:nvPr>
        </p:nvSpPr>
        <p:spPr/>
        <p:txBody>
          <a:bodyPr>
            <a:normAutofit fontScale="92500" lnSpcReduction="20000"/>
          </a:bodyPr>
          <a:lstStyle/>
          <a:p>
            <a:r>
              <a:rPr lang="en-US" dirty="0"/>
              <a:t>COVID-19 detection: Chest X-ray images can be used to detect COVID-19 in patients. The database provides a large and diverse collection of such images that can be used to train machine learning models to accurately detect COVID-19.</a:t>
            </a:r>
          </a:p>
          <a:p>
            <a:r>
              <a:rPr lang="en-US" dirty="0"/>
              <a:t>Comparison with other respiratory diseases: The database also includes images of patients with other respiratory diseases such as pneumonia and tuberculosis. This allows researchers to compare COVID-19 chest X-ray images with those of other respiratory diseases, helping to improve the accuracy of COVID-19 diagnosis.</a:t>
            </a:r>
          </a:p>
          <a:p>
            <a:r>
              <a:rPr lang="en-US" dirty="0"/>
              <a:t>Research and development: The database is a valuable resource for researchers and medical professionals who are developing tools and techniques to detect and diagnose COVID-19 using radiography images.</a:t>
            </a:r>
          </a:p>
          <a:p>
            <a:r>
              <a:rPr lang="en-US" dirty="0"/>
              <a:t>Open access: The database is publicly available on </a:t>
            </a:r>
            <a:r>
              <a:rPr lang="en-US" dirty="0" err="1"/>
              <a:t>Kaggle</a:t>
            </a:r>
            <a:r>
              <a:rPr lang="en-US" dirty="0"/>
              <a:t>, which means that researchers from around the world can access it and use it to advance COVID-19 research.</a:t>
            </a:r>
          </a:p>
        </p:txBody>
      </p:sp>
    </p:spTree>
    <p:extLst>
      <p:ext uri="{BB962C8B-B14F-4D97-AF65-F5344CB8AC3E}">
        <p14:creationId xmlns:p14="http://schemas.microsoft.com/office/powerpoint/2010/main" xmlns="" val="23491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7432" y="2893993"/>
            <a:ext cx="9404723" cy="1400530"/>
          </a:xfrm>
        </p:spPr>
        <p:txBody>
          <a:bodyPr/>
          <a:lstStyle/>
          <a:p>
            <a:r>
              <a:rPr lang="en-US" dirty="0" smtClean="0"/>
              <a:t> How does the CNN model will work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733800"/>
            <a:ext cx="11379200" cy="2819400"/>
          </a:xfrm>
        </p:spPr>
        <p:txBody>
          <a:bodyPr>
            <a:normAutofit fontScale="92500" lnSpcReduction="10000"/>
          </a:bodyPr>
          <a:lstStyle/>
          <a:p>
            <a:endParaRPr lang="en-US" b="1" dirty="0" smtClean="0"/>
          </a:p>
          <a:p>
            <a:r>
              <a:rPr lang="en-US" b="1" dirty="0" smtClean="0"/>
              <a:t>Input</a:t>
            </a:r>
            <a:r>
              <a:rPr lang="en-US" dirty="0" smtClean="0"/>
              <a:t> </a:t>
            </a:r>
            <a:r>
              <a:rPr lang="en-US" b="1" dirty="0" smtClean="0"/>
              <a:t>layer</a:t>
            </a:r>
            <a:r>
              <a:rPr lang="en-US" dirty="0" smtClean="0"/>
              <a:t>: The first layer in a CNN takes the input image and applies a set of filters (convolutions) to </a:t>
            </a:r>
            <a:r>
              <a:rPr lang="en-US" dirty="0" smtClean="0"/>
              <a:t>it. The </a:t>
            </a:r>
            <a:r>
              <a:rPr lang="en-US" dirty="0" smtClean="0"/>
              <a:t>filters detect features like edges, corners, and textures in the image.</a:t>
            </a:r>
          </a:p>
          <a:p>
            <a:r>
              <a:rPr lang="en-US" b="1" dirty="0" smtClean="0"/>
              <a:t>Hidden layers:</a:t>
            </a:r>
            <a:r>
              <a:rPr lang="en-US" dirty="0" smtClean="0"/>
              <a:t> The output of the input layer is passed through a series of hidden layers, each of which applies additional filters and performs nonlinear operations like pooling and activation functions to extract higher-level features from the image.</a:t>
            </a:r>
          </a:p>
          <a:p>
            <a:r>
              <a:rPr lang="en-US" b="1" dirty="0" smtClean="0"/>
              <a:t>Output</a:t>
            </a:r>
            <a:r>
              <a:rPr lang="en-US" dirty="0" smtClean="0"/>
              <a:t> </a:t>
            </a:r>
            <a:r>
              <a:rPr lang="en-US" b="1" dirty="0" smtClean="0"/>
              <a:t>layer</a:t>
            </a:r>
            <a:r>
              <a:rPr lang="en-US" dirty="0" smtClean="0"/>
              <a:t>: The final layer in a CNN is a fully connected layer that performs the classification task. It takes the high-level features extracted by the hidden layers and maps them to a set of output classes (in this case, COVID-19 positive or negative).</a:t>
            </a:r>
          </a:p>
          <a:p>
            <a:endParaRPr lang="en-US" dirty="0"/>
          </a:p>
        </p:txBody>
      </p:sp>
      <p:pic>
        <p:nvPicPr>
          <p:cNvPr id="1028" name="Picture 4"/>
          <p:cNvPicPr>
            <a:picLocks noChangeAspect="1" noChangeArrowheads="1"/>
          </p:cNvPicPr>
          <p:nvPr/>
        </p:nvPicPr>
        <p:blipFill>
          <a:blip r:embed="rId2"/>
          <a:srcRect/>
          <a:stretch>
            <a:fillRect/>
          </a:stretch>
        </p:blipFill>
        <p:spPr bwMode="auto">
          <a:xfrm>
            <a:off x="1954361" y="406879"/>
            <a:ext cx="7677019" cy="3200400"/>
          </a:xfrm>
          <a:prstGeom prst="rect">
            <a:avLst/>
          </a:prstGeom>
          <a:noFill/>
          <a:ln w="9525">
            <a:noFill/>
            <a:miter lim="800000"/>
            <a:headEnd/>
            <a:tailEnd/>
          </a:ln>
          <a:effectLst/>
        </p:spPr>
      </p:pic>
      <p:sp>
        <p:nvSpPr>
          <p:cNvPr id="8" name="Title 7"/>
          <p:cNvSpPr>
            <a:spLocks noGrp="1"/>
          </p:cNvSpPr>
          <p:nvPr>
            <p:ph type="title"/>
          </p:nvPr>
        </p:nvSpPr>
        <p:spPr/>
        <p:txBody>
          <a:bodyPr/>
          <a:lstStyle/>
          <a:p>
            <a:r>
              <a:rPr lang="en-US" dirty="0" smtClean="0">
                <a:solidFill>
                  <a:schemeClr val="bg1"/>
                </a:solidFill>
              </a:rPr>
              <a:t>.</a:t>
            </a:r>
            <a:endParaRPr lang="en-US"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Challenges </a:t>
            </a:r>
            <a:endParaRPr lang="en-CA" dirty="0"/>
          </a:p>
        </p:txBody>
      </p:sp>
      <p:sp>
        <p:nvSpPr>
          <p:cNvPr id="3" name="Content Placeholder 2"/>
          <p:cNvSpPr>
            <a:spLocks noGrp="1"/>
          </p:cNvSpPr>
          <p:nvPr>
            <p:ph idx="1"/>
          </p:nvPr>
        </p:nvSpPr>
        <p:spPr/>
        <p:txBody>
          <a:bodyPr>
            <a:normAutofit fontScale="85000" lnSpcReduction="20000"/>
          </a:bodyPr>
          <a:lstStyle/>
          <a:p>
            <a:r>
              <a:rPr lang="en-US" dirty="0"/>
              <a:t>Data quality: One of the biggest challenges with any dataset is ensuring the quality of the data. In the case of the COVID-19 Radiography Database, there may be issues with image quality, incorrect metadata, or mislabeled images that could affect the accuracy of machine learning models trained on the dataset.</a:t>
            </a:r>
          </a:p>
          <a:p>
            <a:r>
              <a:rPr lang="en-US" dirty="0"/>
              <a:t>Bias: Bias can be introduced into the dataset if the images are not representative of the general population, for example, if the images are mostly from a specific geographic region or demographic. This can affect the generalizability of any machine learning models developed using the dataset.</a:t>
            </a:r>
          </a:p>
          <a:p>
            <a:r>
              <a:rPr lang="en-US" dirty="0"/>
              <a:t>Privacy concerns: The dataset contains medical images that may contain sensitive patient information. Care must be taken to ensure that patient privacy is protected and that the dataset is used only for research purposes.</a:t>
            </a:r>
          </a:p>
          <a:p>
            <a:r>
              <a:rPr lang="en-US" dirty="0"/>
              <a:t>Limited samples: While the COVID-19 Radiography Database contains a large number of images, it may not be sufficient for some types of research. Researchers may require access to additional datasets or a larger number of COVID-19 images to train more accurate machine learning models.</a:t>
            </a:r>
          </a:p>
        </p:txBody>
      </p:sp>
    </p:spTree>
    <p:extLst>
      <p:ext uri="{BB962C8B-B14F-4D97-AF65-F5344CB8AC3E}">
        <p14:creationId xmlns:p14="http://schemas.microsoft.com/office/powerpoint/2010/main" xmlns="" val="1051661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Data Preprocessing Techniques </a:t>
            </a:r>
            <a:endParaRPr lang="en-CA" dirty="0"/>
          </a:p>
        </p:txBody>
      </p:sp>
      <p:sp>
        <p:nvSpPr>
          <p:cNvPr id="4" name="TextBox 3"/>
          <p:cNvSpPr txBox="1"/>
          <p:nvPr/>
        </p:nvSpPr>
        <p:spPr>
          <a:xfrm>
            <a:off x="1045029" y="2103120"/>
            <a:ext cx="3317965" cy="3416320"/>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Image Preprocessing</a:t>
            </a:r>
            <a:endParaRPr lang="en-CA" b="1"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Data normalization, resizing, rotation, and flipping to ensure consistency and accuracy in image analysis</a:t>
            </a:r>
            <a:endParaRPr lang="en-CA"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endParaRPr lang="en-CA"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Image Segmentation</a:t>
            </a:r>
            <a:endParaRPr lang="en-CA" b="1"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Separating the lung region from the rest of the image to focus on the affected area</a:t>
            </a:r>
            <a:endParaRPr lang="en-CA" dirty="0" smtClean="0">
              <a:latin typeface="Times New Roman" panose="02020603050405020304" pitchFamily="18" charset="0"/>
              <a:cs typeface="Times New Roman" panose="02020603050405020304" pitchFamily="18" charset="0"/>
            </a:endParaRPr>
          </a:p>
          <a:p>
            <a:endParaRPr lang="en-CA" dirty="0" smtClean="0"/>
          </a:p>
          <a:p>
            <a:endParaRPr lang="en-CA" dirty="0"/>
          </a:p>
        </p:txBody>
      </p:sp>
      <p:sp>
        <p:nvSpPr>
          <p:cNvPr id="5" name="TextBox 4"/>
          <p:cNvSpPr txBox="1"/>
          <p:nvPr/>
        </p:nvSpPr>
        <p:spPr>
          <a:xfrm>
            <a:off x="5643154" y="2103120"/>
            <a:ext cx="4036423" cy="341632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Feature Extraction</a:t>
            </a:r>
            <a:endParaRPr lang="en-CA"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Extracting meaningful features from the images to reduce dimensionality and enhance model performance</a:t>
            </a:r>
            <a:endParaRPr lang="en-CA"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CA"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Data </a:t>
            </a:r>
            <a:r>
              <a:rPr lang="en-US" b="1" dirty="0">
                <a:latin typeface="Times New Roman" panose="02020603050405020304" pitchFamily="18" charset="0"/>
                <a:cs typeface="Times New Roman" panose="02020603050405020304" pitchFamily="18" charset="0"/>
              </a:rPr>
              <a:t>Augmentation</a:t>
            </a:r>
            <a:endParaRPr lang="en-CA"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Creating new training data by applying transformations to existing images to increase dataset size and improve model robustness</a:t>
            </a:r>
            <a:endParaRPr lang="en-CA" dirty="0">
              <a:latin typeface="Times New Roman" panose="02020603050405020304" pitchFamily="18" charset="0"/>
              <a:cs typeface="Times New Roman" panose="02020603050405020304" pitchFamily="18" charset="0"/>
            </a:endParaRPr>
          </a:p>
          <a:p>
            <a:r>
              <a:rPr lang="en-US" dirty="0"/>
              <a:t/>
            </a:r>
            <a:br>
              <a:rPr lang="en-US" dirty="0"/>
            </a:br>
            <a:endParaRPr lang="en-CA" dirty="0"/>
          </a:p>
        </p:txBody>
      </p:sp>
    </p:spTree>
    <p:extLst>
      <p:ext uri="{BB962C8B-B14F-4D97-AF65-F5344CB8AC3E}">
        <p14:creationId xmlns:p14="http://schemas.microsoft.com/office/powerpoint/2010/main" xmlns="" val="28422060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66</TotalTime>
  <Words>876</Words>
  <Application>Microsoft Office PowerPoint</Application>
  <PresentationFormat>Custom</PresentationFormat>
  <Paragraphs>75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Ion</vt:lpstr>
      <vt:lpstr>COVID-19 X-RAY Image Classification using Convolutional Neural Networks.</vt:lpstr>
      <vt:lpstr>Agenda</vt:lpstr>
      <vt:lpstr>Introduction about dataset</vt:lpstr>
      <vt:lpstr>2: COVID-19 Radiography Database</vt:lpstr>
      <vt:lpstr>How Covid19 dataset important </vt:lpstr>
      <vt:lpstr> How does the CNN model will work </vt:lpstr>
      <vt:lpstr>.</vt:lpstr>
      <vt:lpstr>Challenges </vt:lpstr>
      <vt:lpstr>Data Preprocessing Techniques </vt:lpstr>
      <vt:lpstr>Data Preprocessing</vt:lpstr>
      <vt:lpstr>Training the Model</vt:lpstr>
      <vt:lpstr>Training the Model</vt:lpstr>
      <vt:lpstr>Validation Accuracy </vt:lpstr>
      <vt:lpstr>Validation Loss </vt:lpstr>
      <vt:lpstr>10:Summary</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about dataset</dc:title>
  <dc:creator>Microsoft account</dc:creator>
  <cp:lastModifiedBy>Mohawk</cp:lastModifiedBy>
  <cp:revision>7</cp:revision>
  <dcterms:created xsi:type="dcterms:W3CDTF">2023-04-11T19:45:58Z</dcterms:created>
  <dcterms:modified xsi:type="dcterms:W3CDTF">2023-04-11T21:20:02Z</dcterms:modified>
</cp:coreProperties>
</file>