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06A41C-8D3B-4ED7-BFED-8CEE09FCAC11}">
  <a:tblStyle styleId="{0506A41C-8D3B-4ED7-BFED-8CEE09FCAC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9f931cd83_0_0:notes"/>
          <p:cNvSpPr txBox="1">
            <a:spLocks noGrp="1"/>
          </p:cNvSpPr>
          <p:nvPr>
            <p:ph type="body" idx="1"/>
          </p:nvPr>
        </p:nvSpPr>
        <p:spPr>
          <a:xfrm>
            <a:off x="685800" y="4343385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g239f931cd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475964" y="7673826"/>
            <a:ext cx="2830500" cy="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450" tIns="8725" rIns="17450" bIns="87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 New Roman"/>
              <a:buNone/>
            </a:pPr>
            <a:r>
              <a:rPr lang="en" sz="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00"/>
          </a:p>
        </p:txBody>
      </p:sp>
      <p:sp>
        <p:nvSpPr>
          <p:cNvPr id="55" name="Google Shape;55;p13"/>
          <p:cNvSpPr txBox="1"/>
          <p:nvPr/>
        </p:nvSpPr>
        <p:spPr>
          <a:xfrm>
            <a:off x="44800" y="525023"/>
            <a:ext cx="6262500" cy="233100"/>
          </a:xfrm>
          <a:prstGeom prst="rect">
            <a:avLst/>
          </a:prstGeom>
          <a:solidFill>
            <a:schemeClr val="lt1"/>
          </a:solidFill>
          <a:ln w="38100" cap="flat" cmpd="dbl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450" tIns="8725" rIns="17450" bIns="87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None/>
            </a:pPr>
            <a:r>
              <a:rPr lang="en" sz="1400" b="1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Aim/Background:</a:t>
            </a:r>
            <a:r>
              <a:rPr lang="en" sz="14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00"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44800" y="1650363"/>
            <a:ext cx="6262500" cy="233100"/>
          </a:xfrm>
          <a:prstGeom prst="rect">
            <a:avLst/>
          </a:prstGeom>
          <a:solidFill>
            <a:schemeClr val="lt1"/>
          </a:solidFill>
          <a:ln w="38100" cap="flat" cmpd="dbl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450" tIns="8725" rIns="17450" bIns="87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None/>
            </a:pPr>
            <a:r>
              <a:rPr lang="en" sz="1400" b="1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Methods:</a:t>
            </a:r>
            <a:endParaRPr sz="300"/>
          </a:p>
        </p:txBody>
      </p:sp>
      <p:sp>
        <p:nvSpPr>
          <p:cNvPr id="57" name="Google Shape;57;p13"/>
          <p:cNvSpPr txBox="1"/>
          <p:nvPr/>
        </p:nvSpPr>
        <p:spPr>
          <a:xfrm>
            <a:off x="593800" y="13400"/>
            <a:ext cx="7642200" cy="464100"/>
          </a:xfrm>
          <a:prstGeom prst="rect">
            <a:avLst/>
          </a:prstGeom>
          <a:solidFill>
            <a:srgbClr val="0000CC"/>
          </a:solidFill>
          <a:ln w="9525" cap="flat" cmpd="tri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450" tIns="8725" rIns="17450" bIns="87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/>
              <a:buNone/>
            </a:pPr>
            <a:r>
              <a:rPr lang="en" sz="17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Title: Utilizing Sentiment Analysis for Determining the Optimal Version of App</a:t>
            </a:r>
            <a:endParaRPr sz="17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/>
              <a:buNone/>
            </a:pPr>
            <a:r>
              <a:rPr lang="en" sz="1200" b="1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Author: Sharlene Burboz</a:t>
            </a:r>
            <a:endParaRPr sz="1200" b="1" dirty="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98500" y="488156"/>
            <a:ext cx="15900" cy="13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450" tIns="8725" rIns="17450" bIns="8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 b="0" i="1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4800" y="3464625"/>
            <a:ext cx="6262500" cy="233100"/>
          </a:xfrm>
          <a:prstGeom prst="rect">
            <a:avLst/>
          </a:prstGeom>
          <a:solidFill>
            <a:schemeClr val="lt1"/>
          </a:solidFill>
          <a:ln w="38100" cap="flat" cmpd="dbl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450" tIns="8725" rIns="17450" bIns="87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None/>
            </a:pPr>
            <a:r>
              <a:rPr lang="en" sz="1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Results:</a:t>
            </a:r>
            <a:r>
              <a:rPr lang="en" sz="1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00"/>
          </a:p>
        </p:txBody>
      </p:sp>
      <p:sp>
        <p:nvSpPr>
          <p:cNvPr id="62" name="Google Shape;62;p13"/>
          <p:cNvSpPr txBox="1"/>
          <p:nvPr/>
        </p:nvSpPr>
        <p:spPr>
          <a:xfrm>
            <a:off x="6474150" y="4077479"/>
            <a:ext cx="2504100" cy="233100"/>
          </a:xfrm>
          <a:prstGeom prst="rect">
            <a:avLst/>
          </a:prstGeom>
          <a:solidFill>
            <a:schemeClr val="lt1"/>
          </a:solidFill>
          <a:ln w="38100" cap="flat" cmpd="dbl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450" tIns="8725" rIns="17450" bIns="87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None/>
            </a:pPr>
            <a:r>
              <a:rPr lang="en" sz="1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Conclusions:</a:t>
            </a:r>
            <a:endParaRPr sz="300"/>
          </a:p>
        </p:txBody>
      </p:sp>
      <p:sp>
        <p:nvSpPr>
          <p:cNvPr id="63" name="Google Shape;63;p13"/>
          <p:cNvSpPr txBox="1"/>
          <p:nvPr/>
        </p:nvSpPr>
        <p:spPr>
          <a:xfrm>
            <a:off x="16550" y="2262447"/>
            <a:ext cx="44265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450" tIns="8725" rIns="17450" bIns="87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endParaRPr sz="1000" b="0" i="1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4800" y="4805202"/>
            <a:ext cx="3963300" cy="233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00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450" tIns="8725" rIns="17450" bIns="87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Acknowledgement: </a:t>
            </a:r>
            <a:endParaRPr b="1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6528825" y="585350"/>
            <a:ext cx="2431200" cy="143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6528825" y="2133079"/>
            <a:ext cx="2431200" cy="18312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A7C7DE-5A35-F207-4952-2964DB8D03D3}"/>
              </a:ext>
            </a:extLst>
          </p:cNvPr>
          <p:cNvSpPr txBox="1"/>
          <p:nvPr/>
        </p:nvSpPr>
        <p:spPr>
          <a:xfrm>
            <a:off x="-5850" y="748984"/>
            <a:ext cx="644087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extracts valuable insights from reviews, giving developers and businesses a comprehensive understanding of user sentiments, preferences, and issues associated with their app.</a:t>
            </a:r>
            <a:endParaRPr lang="en-IN" sz="11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Employing sentiment analysis on user reviews to quantify the sentiment expressed.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Calculating the mean compound scores for different app versions to determine the version </a:t>
            </a:r>
            <a:r>
              <a:rPr lang="en-US" sz="11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receives </a:t>
            </a:r>
            <a:r>
              <a:rPr lang="en-US" sz="11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highest overall positive sentiment from user feedback.</a:t>
            </a:r>
            <a:endParaRPr lang="en-US" sz="10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2D2696-9797-9DD0-F0F4-8C08039BD7FB}"/>
              </a:ext>
            </a:extLst>
          </p:cNvPr>
          <p:cNvSpPr txBox="1"/>
          <p:nvPr/>
        </p:nvSpPr>
        <p:spPr>
          <a:xfrm>
            <a:off x="-12536" y="1851875"/>
            <a:ext cx="644755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Collected data of reviews of app named ET Markets from the Google Play Store using Python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Cleaned the raw text data by removing special characters</a:t>
            </a:r>
            <a:r>
              <a:rPr lang="en-US" sz="11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lang="en-US" sz="11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punctuation, tokenizing the text, </a:t>
            </a:r>
            <a:r>
              <a:rPr lang="en-US" sz="11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1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emoving stop words and performing lemmatization to prepare the data for analysis. Created a word cloud to view the most frequent words.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Utilized a pre-trained machine learning model VADER to analyze the sentiment of each review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Assigned sentiment labels to reviews, categorizing them as "positive“, “neutral” or "negative," based on the sentiment scores generated by the model.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Analyzed sentiment variations across app versions </a:t>
            </a:r>
            <a:r>
              <a:rPr lang="en-IN" sz="11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1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comparative user sentiment and identify the preferable version.</a:t>
            </a:r>
            <a:endParaRPr lang="en-US" sz="10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4E8A1E-DACA-6473-BB6C-5BBFDEE8C7EC}"/>
              </a:ext>
            </a:extLst>
          </p:cNvPr>
          <p:cNvSpPr txBox="1"/>
          <p:nvPr/>
        </p:nvSpPr>
        <p:spPr>
          <a:xfrm>
            <a:off x="7350" y="3697206"/>
            <a:ext cx="63198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VADER sentiment analysis provides sentiment scores and labels (positive, neutral and negative) for Google Play Store app reviews.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sentiment labels' distribution indicates that 71.43% of the reviews are positive and 20% are neutral and 8.5% are </a:t>
            </a:r>
            <a:r>
              <a:rPr lang="en-US" sz="1100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negative, with </a:t>
            </a:r>
            <a:r>
              <a:rPr lang="en-US" sz="11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mean compound score of </a:t>
            </a:r>
            <a:r>
              <a:rPr lang="en-IN" sz="11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0.4093 </a:t>
            </a:r>
            <a:r>
              <a:rPr lang="en-US" sz="11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highlighting a moderately positive sentiment toward the app.</a:t>
            </a:r>
            <a:endParaRPr lang="en-US" sz="11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mean compound score of version 2.2.8 is 0.47799 which is the highest.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6874F2-889F-CAE5-5FBB-3E62D7DABAA6}"/>
              </a:ext>
            </a:extLst>
          </p:cNvPr>
          <p:cNvSpPr txBox="1"/>
          <p:nvPr/>
        </p:nvSpPr>
        <p:spPr>
          <a:xfrm>
            <a:off x="6435022" y="4310579"/>
            <a:ext cx="25432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app version 2.2.8 attains the highest mean compound score, prompting a more in-depth exploration to discern its positive attributes.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C89B673-05DD-F786-5035-A7ABB40D1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824" y="626135"/>
            <a:ext cx="2416881" cy="13938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735BF9-28EA-8DF1-F4F4-38EECB732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989" y="2127800"/>
            <a:ext cx="2417716" cy="18312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309</Words>
  <Application>Microsoft Office PowerPoint</Application>
  <PresentationFormat>On-screen Show (16:9)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Sharlene Burboz</dc:creator>
  <cp:lastModifiedBy>Sharlene Burboz</cp:lastModifiedBy>
  <cp:revision>5</cp:revision>
  <dcterms:modified xsi:type="dcterms:W3CDTF">2023-11-04T12:30:57Z</dcterms:modified>
</cp:coreProperties>
</file>