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76DC-7594-4DD0-4543-86D959E49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4B6876-DB62-7D73-6E1A-495C1EA27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14E12-859A-E1C7-5951-27B5B9CE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BB3B-B933-4BC1-BF10-1AA999CAF79D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15818-A41F-3B43-D4AF-A3C3A774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69232-7B3B-3739-7A28-AF067AE4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24BD-D31A-4A0A-9489-0639341C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97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F5501-4492-70FA-8ABB-EC243CC5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F742F3-33EB-465E-1E63-8943C3B6D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2BE80-EAB4-BFEA-722D-F24EE28C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BB3B-B933-4BC1-BF10-1AA999CAF79D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FF888-1590-6E90-2056-AC60F1A9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EB8509-59AE-9F44-D725-4ABBEF6C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24BD-D31A-4A0A-9489-0639341C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5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C003CF-A749-58F1-09BD-564769897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9A0BFD-94E1-B428-D3E5-FE114FE96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4E9D4-5344-D0FB-92F5-9E634F8B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BB3B-B933-4BC1-BF10-1AA999CAF79D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BA918-42B0-65B7-CF68-49943358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F479D-FA6C-9AAA-F46D-9E57B6D3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24BD-D31A-4A0A-9489-0639341C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10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626D3-683D-B429-C494-6ECC2A2A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6BFC3-3C4C-6ACC-0DDF-33C9633E5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DADBE-0763-840E-C7E0-F45976BB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BB3B-B933-4BC1-BF10-1AA999CAF79D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0FB3D-858B-3395-E100-9272C902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D281F-36FA-36F9-2B60-36EDEF5B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24BD-D31A-4A0A-9489-0639341C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65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22158-C101-1D4D-BF2D-75F65907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9BBBA5-C5BE-1681-8A40-E0B942A00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460BF-438A-A1E1-C747-050CE101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BB3B-B933-4BC1-BF10-1AA999CAF79D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24660-8274-A09F-8388-7EA72199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3E9DF-D07C-355B-6E81-111C4EF9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24BD-D31A-4A0A-9489-0639341C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76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D102F-EA9D-3F97-3A1A-63153E16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0C1CA-A2D1-03CB-F894-1CEE9AC89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561360-EBCB-D3B5-0B01-E14921A67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DA8FFA-9921-5005-34F5-BAC90784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BB3B-B933-4BC1-BF10-1AA999CAF79D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C648D-7F3F-0E08-102E-339D32AF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CA2B0-AAD4-A257-49A3-0164E6A8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24BD-D31A-4A0A-9489-0639341C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42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D0370-A664-58D1-5784-BC31324F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97AB0-6E34-5832-90E9-C1E658244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121AF9-226F-268D-5324-89F4F91BA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8A3234-D813-7571-1603-B21701385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E9D4EE-1143-3908-40DB-3BA05B4F4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A790FE-CF73-7CAB-AA44-39D6AB96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BB3B-B933-4BC1-BF10-1AA999CAF79D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FE7480-7E50-B3CC-71EB-8A7BC7BB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D98D5B-B91A-9148-D55A-B96AAEF9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24BD-D31A-4A0A-9489-0639341C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2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859B1-9292-D4D6-F732-D020F880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42B383-CDB7-5142-7306-455471A4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BB3B-B933-4BC1-BF10-1AA999CAF79D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F9AF57-ADDA-5A25-A13F-ABDB2E04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FBF803-ED63-B19E-F82F-BFC01AD2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24BD-D31A-4A0A-9489-0639341C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95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F32D34-06A9-9BD5-3B17-9319B569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BB3B-B933-4BC1-BF10-1AA999CAF79D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33A0F3-2442-B98B-7E9E-5EC1AAA6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5713E7-3887-09D3-EB49-07C484F6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24BD-D31A-4A0A-9489-0639341C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5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48E87-1E2F-569C-DC93-058440AF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18F30-7064-B784-502B-3CE4E008B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44225A-72B9-7C0E-62F4-8EC8E9CF8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38DDE5-3D97-8C4D-5B03-C169D914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BB3B-B933-4BC1-BF10-1AA999CAF79D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ED941D-715E-35E7-73BC-D01E2616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992773-0E63-2694-E88F-096E880F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24BD-D31A-4A0A-9489-0639341C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48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42344-858C-9DA0-77C8-8FB5CC54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B87461-CC78-133A-5291-540C20E7F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AADD44-AB96-6893-4EF6-118D4690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FA56F8-0BFC-99DA-3B0E-30462453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BB3B-B933-4BC1-BF10-1AA999CAF79D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FE772B-06B4-E3F6-92D3-B255C0FE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FBB362-F2A3-DDCF-27D0-83454C20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24BD-D31A-4A0A-9489-0639341C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29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09498B-C711-2806-EB5D-7207F1AF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6A94D1-7B94-2355-E4BD-DC713011D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60ECE-5AD5-BF9A-96A1-37702DA72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CBB3B-B933-4BC1-BF10-1AA999CAF79D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55E96-C9E2-3539-0A08-CBAE08BFC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5B2CD-EAF5-E2D3-EEE0-6620C5798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C24BD-D31A-4A0A-9489-0639341C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2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ninet/mininet/wiki/Introduction-to-Mininet#wha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perf.fr/iperf-doc.php#3doc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553B09E-C443-2E29-97EC-46DFD5CCE055}"/>
              </a:ext>
            </a:extLst>
          </p:cNvPr>
          <p:cNvSpPr txBox="1"/>
          <p:nvPr/>
        </p:nvSpPr>
        <p:spPr>
          <a:xfrm>
            <a:off x="0" y="5091732"/>
            <a:ext cx="12192000" cy="521970"/>
          </a:xfrm>
          <a:prstGeom prst="rect">
            <a:avLst/>
          </a:prstGeom>
          <a:solidFill>
            <a:srgbClr val="82000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2023/4/21 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蒋尚文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4E2472-2A5A-03CF-3C19-4C7BAF62882C}"/>
              </a:ext>
            </a:extLst>
          </p:cNvPr>
          <p:cNvSpPr txBox="1"/>
          <p:nvPr/>
        </p:nvSpPr>
        <p:spPr>
          <a:xfrm>
            <a:off x="1817409" y="2486021"/>
            <a:ext cx="8557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atin typeface="Arial Black" panose="020B0A04020102020204" pitchFamily="34" charset="0"/>
              </a:rPr>
              <a:t>《</a:t>
            </a:r>
            <a:r>
              <a:rPr lang="zh-CN" altLang="en-US" sz="3200" b="1" dirty="0">
                <a:latin typeface="Arial Black" panose="020B0A04020102020204" pitchFamily="34" charset="0"/>
              </a:rPr>
              <a:t>计算机网络实验大作业</a:t>
            </a:r>
            <a:r>
              <a:rPr lang="en-US" altLang="zh-CN" sz="3200" b="1" dirty="0">
                <a:latin typeface="Arial Black" panose="020B0A04020102020204" pitchFamily="34" charset="0"/>
              </a:rPr>
              <a:t>Ⅱ》</a:t>
            </a:r>
            <a:r>
              <a:rPr lang="zh-CN" altLang="en-US" sz="3200" b="1" dirty="0">
                <a:latin typeface="Arial Black" panose="020B0A04020102020204" pitchFamily="34" charset="0"/>
              </a:rPr>
              <a:t>补充说明</a:t>
            </a:r>
          </a:p>
        </p:txBody>
      </p:sp>
    </p:spTree>
    <p:extLst>
      <p:ext uri="{BB962C8B-B14F-4D97-AF65-F5344CB8AC3E}">
        <p14:creationId xmlns:p14="http://schemas.microsoft.com/office/powerpoint/2010/main" val="411102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5C377AA-F14A-0413-F503-9F107B233338}"/>
              </a:ext>
            </a:extLst>
          </p:cNvPr>
          <p:cNvSpPr/>
          <p:nvPr/>
        </p:nvSpPr>
        <p:spPr>
          <a:xfrm>
            <a:off x="0" y="-37707"/>
            <a:ext cx="12192000" cy="936000"/>
          </a:xfrm>
          <a:prstGeom prst="rect">
            <a:avLst/>
          </a:prstGeom>
          <a:solidFill>
            <a:srgbClr val="820000"/>
          </a:solidFill>
          <a:ln>
            <a:solidFill>
              <a:srgbClr val="8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环境配置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81C359-606A-5B45-C8F6-C85352C90932}"/>
              </a:ext>
            </a:extLst>
          </p:cNvPr>
          <p:cNvSpPr txBox="1"/>
          <p:nvPr/>
        </p:nvSpPr>
        <p:spPr>
          <a:xfrm>
            <a:off x="1659510" y="1259175"/>
            <a:ext cx="887298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dirty="0">
                <a:solidFill>
                  <a:srgbClr val="FF0000"/>
                </a:solidFill>
                <a:effectLst/>
                <a:latin typeface="Söhne"/>
              </a:rPr>
              <a:t>VirtualBox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是一款功能强大的虚拟化软件，可以创建和管理虚拟机。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VirtualBox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可以在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Windows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、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Mac OS X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、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Linux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、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Solaris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等操作系统上运行，可以模拟不同的硬件环境，如硬盘、内存、网络等。用户可以在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VirtualBox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中创建不同的虚拟机，并在其中安装不同的操作系统，如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Windows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、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Linux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、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macOS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等。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VirtualBox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还支持许多高级功能，如快照、虚拟网络等。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altLang="zh-CN" sz="2400" b="1" i="0" dirty="0">
                <a:solidFill>
                  <a:srgbClr val="FF0000"/>
                </a:solidFill>
                <a:effectLst/>
                <a:latin typeface="Söhne"/>
              </a:rPr>
              <a:t>Vagrant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是一种用于创建和配置虚拟开发环境的工具，它可以自动化地构建和配置虚拟机，使开发者可以快速创建和使用开发环境。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Vagrant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基于虚拟化软件（如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VirtualBox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）工作，但它提供了一个更高级的接口，可以自动化地创建和配置虚拟机，包括软件的安装和配置、网络设置等。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Vagrant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可以通过命令行来管理虚拟机，并提供了丰富的插件和社区支持。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因此，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VirtualBox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更加专注于虚拟机的创建和管理，而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Vagrant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更加专注于虚拟开发环境的自动化配置。在实际使用中，通常使用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Vagrant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来自动化创建和配置虚拟机，并使用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VirtualBox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来提供虚拟化的功能。</a:t>
            </a:r>
          </a:p>
        </p:txBody>
      </p:sp>
    </p:spTree>
    <p:extLst>
      <p:ext uri="{BB962C8B-B14F-4D97-AF65-F5344CB8AC3E}">
        <p14:creationId xmlns:p14="http://schemas.microsoft.com/office/powerpoint/2010/main" val="293352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5C377AA-F14A-0413-F503-9F107B233338}"/>
              </a:ext>
            </a:extLst>
          </p:cNvPr>
          <p:cNvSpPr/>
          <p:nvPr/>
        </p:nvSpPr>
        <p:spPr>
          <a:xfrm>
            <a:off x="0" y="-37707"/>
            <a:ext cx="12192000" cy="936000"/>
          </a:xfrm>
          <a:prstGeom prst="rect">
            <a:avLst/>
          </a:prstGeom>
          <a:solidFill>
            <a:srgbClr val="820000"/>
          </a:solidFill>
          <a:ln>
            <a:solidFill>
              <a:srgbClr val="8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环境配置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664A6D-E190-4D07-B159-94E278236FCB}"/>
              </a:ext>
            </a:extLst>
          </p:cNvPr>
          <p:cNvSpPr txBox="1"/>
          <p:nvPr/>
        </p:nvSpPr>
        <p:spPr>
          <a:xfrm>
            <a:off x="182927" y="1244337"/>
            <a:ext cx="807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一、 参照 </a:t>
            </a:r>
            <a:r>
              <a:rPr lang="en-US" altLang="zh-CN" dirty="0"/>
              <a:t>0 </a:t>
            </a:r>
            <a:r>
              <a:rPr lang="en-US" altLang="zh-CN" dirty="0" err="1"/>
              <a:t>Envirment_Setup</a:t>
            </a:r>
            <a:r>
              <a:rPr lang="en-US" altLang="zh-CN" dirty="0"/>
              <a:t> </a:t>
            </a:r>
            <a:r>
              <a:rPr lang="zh-CN" altLang="en-US" dirty="0"/>
              <a:t>文件夹，按步骤完成</a:t>
            </a:r>
            <a:r>
              <a:rPr lang="en-US" altLang="zh-CN" dirty="0" err="1"/>
              <a:t>VitualBox</a:t>
            </a:r>
            <a:r>
              <a:rPr lang="zh-CN" altLang="en-US" dirty="0"/>
              <a:t>，</a:t>
            </a:r>
            <a:r>
              <a:rPr lang="en-US" altLang="zh-CN" dirty="0"/>
              <a:t>Vagrant</a:t>
            </a:r>
            <a:r>
              <a:rPr lang="zh-CN" altLang="en-US" dirty="0"/>
              <a:t>的安装，</a:t>
            </a:r>
            <a:endParaRPr lang="en-US" altLang="zh-CN" dirty="0"/>
          </a:p>
          <a:p>
            <a:r>
              <a:rPr lang="zh-CN" altLang="en-US" dirty="0"/>
              <a:t>以及如何使用 </a:t>
            </a:r>
            <a:r>
              <a:rPr lang="en-US" altLang="zh-CN" dirty="0"/>
              <a:t>Vagrant </a:t>
            </a:r>
            <a:r>
              <a:rPr lang="zh-CN" altLang="en-US" dirty="0"/>
              <a:t>配置 </a:t>
            </a:r>
            <a:r>
              <a:rPr lang="en-US" altLang="zh-CN" dirty="0"/>
              <a:t>VirtualBox </a:t>
            </a:r>
            <a:r>
              <a:rPr lang="zh-CN" altLang="en-US" dirty="0"/>
              <a:t>虚拟机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E39C1B-EB99-8D8C-6FA1-FAD968856B0B}"/>
              </a:ext>
            </a:extLst>
          </p:cNvPr>
          <p:cNvSpPr txBox="1"/>
          <p:nvPr/>
        </p:nvSpPr>
        <p:spPr>
          <a:xfrm>
            <a:off x="182927" y="2052046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二、 熟悉</a:t>
            </a:r>
            <a:r>
              <a:rPr lang="en-US" altLang="zh-CN" dirty="0"/>
              <a:t>vagrant</a:t>
            </a:r>
            <a:r>
              <a:rPr lang="zh-CN" altLang="en-US" dirty="0"/>
              <a:t>的基本操作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B67DE3-4BDD-E5D4-8924-984385687D0E}"/>
              </a:ext>
            </a:extLst>
          </p:cNvPr>
          <p:cNvSpPr txBox="1"/>
          <p:nvPr/>
        </p:nvSpPr>
        <p:spPr>
          <a:xfrm>
            <a:off x="182927" y="3110854"/>
            <a:ext cx="6330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🔺</a:t>
            </a:r>
            <a:r>
              <a:rPr lang="zh-CN" altLang="en-US" b="1" dirty="0"/>
              <a:t>注意事项：</a:t>
            </a:r>
            <a:endParaRPr lang="en-US" altLang="zh-CN" b="1" dirty="0"/>
          </a:p>
          <a:p>
            <a:pPr marL="342900" indent="-342900">
              <a:buAutoNum type="arabicPeriod"/>
            </a:pPr>
            <a:r>
              <a:rPr lang="en-US" altLang="zh-CN" dirty="0" err="1"/>
              <a:t>vitual_box</a:t>
            </a:r>
            <a:r>
              <a:rPr lang="zh-CN" altLang="en-US" dirty="0"/>
              <a:t>的默认虚拟机路径要设置为不包含中文的路径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Vagrantfile</a:t>
            </a:r>
            <a:r>
              <a:rPr lang="en-US" altLang="zh-CN" dirty="0"/>
              <a:t> </a:t>
            </a:r>
            <a:r>
              <a:rPr lang="zh-CN" altLang="en-US" dirty="0"/>
              <a:t>配置文件所在路径也要设置为不含中文的路径（</a:t>
            </a:r>
            <a:r>
              <a:rPr lang="en-US" altLang="zh-CN" dirty="0"/>
              <a:t>C</a:t>
            </a:r>
            <a:r>
              <a:rPr lang="zh-CN" altLang="en-US" dirty="0"/>
              <a:t>盘可能有用户名是中文）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默认虚拟机路径要保持足够的硬盘容量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/vagrant </a:t>
            </a:r>
            <a:r>
              <a:rPr lang="zh-CN" altLang="en-US" dirty="0"/>
              <a:t>目录下，主机于虚拟机共享设备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虚拟机的初始默认账号密码都是</a:t>
            </a:r>
            <a:r>
              <a:rPr lang="en-US" altLang="zh-CN" dirty="0"/>
              <a:t>vagrant</a:t>
            </a:r>
            <a:r>
              <a:rPr lang="zh-CN" altLang="en-US" dirty="0"/>
              <a:t>（小写）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5255F4C-44DF-FEC8-AD4C-E12D75716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278" y="2131636"/>
            <a:ext cx="5453797" cy="31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0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5C377AA-F14A-0413-F503-9F107B233338}"/>
              </a:ext>
            </a:extLst>
          </p:cNvPr>
          <p:cNvSpPr/>
          <p:nvPr/>
        </p:nvSpPr>
        <p:spPr>
          <a:xfrm>
            <a:off x="0" y="-37707"/>
            <a:ext cx="12192000" cy="936000"/>
          </a:xfrm>
          <a:prstGeom prst="rect">
            <a:avLst/>
          </a:prstGeom>
          <a:solidFill>
            <a:srgbClr val="820000"/>
          </a:solidFill>
          <a:ln>
            <a:solidFill>
              <a:srgbClr val="8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mininet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278E23-7FDC-F26E-3B4A-F14D57DEC597}"/>
              </a:ext>
            </a:extLst>
          </p:cNvPr>
          <p:cNvSpPr txBox="1"/>
          <p:nvPr/>
        </p:nvSpPr>
        <p:spPr>
          <a:xfrm>
            <a:off x="1131608" y="1495488"/>
            <a:ext cx="93604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Mininet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是一个用于创建和运行虚拟网络实验的开源工具。使用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Mininet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，用户可以在一台计算机上快速创建多个虚拟网络节点，这些节点可以互相通信，从而构建出一个模拟网络环境。这个环境可以用于测试、开发和学习网络相关的应用程序和协议。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0A6BA8-5861-8F68-2F35-2CF4F2DDF979}"/>
              </a:ext>
            </a:extLst>
          </p:cNvPr>
          <p:cNvSpPr txBox="1"/>
          <p:nvPr/>
        </p:nvSpPr>
        <p:spPr>
          <a:xfrm>
            <a:off x="1131606" y="2918658"/>
            <a:ext cx="93604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Mininet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编写，它可以模拟各种类型的网络拓扑，包括交换机、路由器、主机等。用户可以通过编写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脚本来创建和配置虚拟网络环境，也可以使用预先定义好的网络拓扑模板。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957C7D-5185-4AEF-8ED0-B7D6D32A74E9}"/>
              </a:ext>
            </a:extLst>
          </p:cNvPr>
          <p:cNvSpPr txBox="1"/>
          <p:nvPr/>
        </p:nvSpPr>
        <p:spPr>
          <a:xfrm>
            <a:off x="1131607" y="4439183"/>
            <a:ext cx="9360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Mininet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支持各种不同的网络协议和应用程序，包括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TCP/IP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、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OpenFlow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、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SDN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和各种网络安全协议。</a:t>
            </a:r>
          </a:p>
        </p:txBody>
      </p:sp>
    </p:spTree>
    <p:extLst>
      <p:ext uri="{BB962C8B-B14F-4D97-AF65-F5344CB8AC3E}">
        <p14:creationId xmlns:p14="http://schemas.microsoft.com/office/powerpoint/2010/main" val="299029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5C377AA-F14A-0413-F503-9F107B233338}"/>
              </a:ext>
            </a:extLst>
          </p:cNvPr>
          <p:cNvSpPr/>
          <p:nvPr/>
        </p:nvSpPr>
        <p:spPr>
          <a:xfrm>
            <a:off x="0" y="-37707"/>
            <a:ext cx="12192000" cy="936000"/>
          </a:xfrm>
          <a:prstGeom prst="rect">
            <a:avLst/>
          </a:prstGeom>
          <a:solidFill>
            <a:srgbClr val="820000"/>
          </a:solidFill>
          <a:ln>
            <a:solidFill>
              <a:srgbClr val="8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mininet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4B2585-F2C4-3552-9973-33E37B8F8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7" y="1406280"/>
            <a:ext cx="5893492" cy="465585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6F84B30-552B-0104-1D96-BCFE488EC41A}"/>
              </a:ext>
            </a:extLst>
          </p:cNvPr>
          <p:cNvSpPr txBox="1"/>
          <p:nvPr/>
        </p:nvSpPr>
        <p:spPr>
          <a:xfrm>
            <a:off x="433633" y="10369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实例：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DE7F41-61BE-D034-A81A-F6BF64BB6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06280"/>
            <a:ext cx="6019257" cy="465585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57C66C8-994E-ED33-103F-D542694E73A4}"/>
              </a:ext>
            </a:extLst>
          </p:cNvPr>
          <p:cNvSpPr txBox="1"/>
          <p:nvPr/>
        </p:nvSpPr>
        <p:spPr>
          <a:xfrm>
            <a:off x="1724318" y="6246805"/>
            <a:ext cx="8126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详情参见：</a:t>
            </a:r>
            <a:r>
              <a:rPr lang="en-US" altLang="zh-CN" dirty="0">
                <a:hlinkClick r:id="rId4"/>
              </a:rPr>
              <a:t>Introduction to Mininet · </a:t>
            </a:r>
            <a:r>
              <a:rPr lang="en-US" altLang="zh-CN" dirty="0" err="1">
                <a:hlinkClick r:id="rId4"/>
              </a:rPr>
              <a:t>mininet</a:t>
            </a:r>
            <a:r>
              <a:rPr lang="en-US" altLang="zh-CN" dirty="0">
                <a:hlinkClick r:id="rId4"/>
              </a:rPr>
              <a:t>/</a:t>
            </a:r>
            <a:r>
              <a:rPr lang="en-US" altLang="zh-CN" dirty="0" err="1">
                <a:hlinkClick r:id="rId4"/>
              </a:rPr>
              <a:t>mininet</a:t>
            </a:r>
            <a:r>
              <a:rPr lang="en-US" altLang="zh-CN" dirty="0">
                <a:hlinkClick r:id="rId4"/>
              </a:rPr>
              <a:t> Wiki (github.com)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94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5C377AA-F14A-0413-F503-9F107B233338}"/>
              </a:ext>
            </a:extLst>
          </p:cNvPr>
          <p:cNvSpPr/>
          <p:nvPr/>
        </p:nvSpPr>
        <p:spPr>
          <a:xfrm>
            <a:off x="0" y="-37707"/>
            <a:ext cx="12192000" cy="936000"/>
          </a:xfrm>
          <a:prstGeom prst="rect">
            <a:avLst/>
          </a:prstGeom>
          <a:solidFill>
            <a:srgbClr val="820000"/>
          </a:solidFill>
          <a:ln>
            <a:solidFill>
              <a:srgbClr val="8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iperf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9C5AEA-2FBA-CC9C-BDD6-475E035FC517}"/>
              </a:ext>
            </a:extLst>
          </p:cNvPr>
          <p:cNvSpPr txBox="1"/>
          <p:nvPr/>
        </p:nvSpPr>
        <p:spPr>
          <a:xfrm>
            <a:off x="1970594" y="1225733"/>
            <a:ext cx="82508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 err="1">
                <a:solidFill>
                  <a:srgbClr val="FF0000"/>
                </a:solidFill>
                <a:effectLst/>
                <a:latin typeface="Söhne"/>
              </a:rPr>
              <a:t>iperf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是一个用于测量网络吞吐量的开源命令行工具。它可以在客户端和服务器之间进行网络带宽测试，并输出吞吐量、延迟、数据包丢失率等信息。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C00553-855C-8644-5453-092D91AC1AA8}"/>
              </a:ext>
            </a:extLst>
          </p:cNvPr>
          <p:cNvSpPr txBox="1"/>
          <p:nvPr/>
        </p:nvSpPr>
        <p:spPr>
          <a:xfrm>
            <a:off x="1348033" y="2291837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Iperf</a:t>
            </a:r>
            <a:r>
              <a:rPr lang="zh-CN" altLang="en-US" dirty="0"/>
              <a:t>指令示例：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C0F5DC3-C5CF-483C-59A9-11C5FD308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743" y="3200400"/>
            <a:ext cx="2571750" cy="4572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E76E559-C7DE-A6E6-2DF4-7E9DD97E0DF7}"/>
              </a:ext>
            </a:extLst>
          </p:cNvPr>
          <p:cNvSpPr txBox="1"/>
          <p:nvPr/>
        </p:nvSpPr>
        <p:spPr>
          <a:xfrm>
            <a:off x="1687790" y="27325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服务器端：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DE4718-CFD6-5FA4-1D2D-B6A56668F030}"/>
              </a:ext>
            </a:extLst>
          </p:cNvPr>
          <p:cNvSpPr txBox="1"/>
          <p:nvPr/>
        </p:nvSpPr>
        <p:spPr>
          <a:xfrm>
            <a:off x="1691075" y="39795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EDFF4E7-5073-B9FB-B1C0-C912D0BE8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743" y="4535227"/>
            <a:ext cx="2981325" cy="4572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7530DB9-66CB-E197-62E7-24F1F7D90611}"/>
              </a:ext>
            </a:extLst>
          </p:cNvPr>
          <p:cNvSpPr txBox="1"/>
          <p:nvPr/>
        </p:nvSpPr>
        <p:spPr>
          <a:xfrm>
            <a:off x="1740743" y="5488052"/>
            <a:ext cx="570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详情请见：</a:t>
            </a:r>
            <a:r>
              <a:rPr lang="en-US" altLang="zh-CN" dirty="0" err="1">
                <a:hlinkClick r:id="rId4"/>
              </a:rPr>
              <a:t>iPerf</a:t>
            </a:r>
            <a:r>
              <a:rPr lang="en-US" altLang="zh-CN" dirty="0">
                <a:hlinkClick r:id="rId4"/>
              </a:rPr>
              <a:t> - iPerf3 and iPerf2 user documentation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21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5C377AA-F14A-0413-F503-9F107B233338}"/>
              </a:ext>
            </a:extLst>
          </p:cNvPr>
          <p:cNvSpPr/>
          <p:nvPr/>
        </p:nvSpPr>
        <p:spPr>
          <a:xfrm>
            <a:off x="0" y="-37707"/>
            <a:ext cx="12192000" cy="936000"/>
          </a:xfrm>
          <a:prstGeom prst="rect">
            <a:avLst/>
          </a:prstGeom>
          <a:solidFill>
            <a:srgbClr val="820000"/>
          </a:solidFill>
          <a:ln>
            <a:solidFill>
              <a:srgbClr val="8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开放性实验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49C09F-FCCE-82DC-F572-05BA3B9F29C2}"/>
              </a:ext>
            </a:extLst>
          </p:cNvPr>
          <p:cNvSpPr txBox="1"/>
          <p:nvPr/>
        </p:nvSpPr>
        <p:spPr>
          <a:xfrm>
            <a:off x="999241" y="1423447"/>
            <a:ext cx="11238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一、网络拥塞控制算法研究：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zh-CN" altLang="en-US" dirty="0"/>
              <a:t>完成</a:t>
            </a:r>
            <a:r>
              <a:rPr lang="en-US" altLang="zh-CN" dirty="0"/>
              <a:t>TCP</a:t>
            </a:r>
            <a:r>
              <a:rPr lang="zh-CN" altLang="en-US" dirty="0"/>
              <a:t>中不同拥塞控制算法的控制，探究拥塞控制算法对</a:t>
            </a:r>
            <a:r>
              <a:rPr lang="en-US" altLang="zh-CN" dirty="0" err="1"/>
              <a:t>bufferbloat</a:t>
            </a:r>
            <a:r>
              <a:rPr lang="zh-CN" altLang="en-US" dirty="0"/>
              <a:t>的影响（</a:t>
            </a:r>
            <a:r>
              <a:rPr lang="en-US" altLang="zh-CN" dirty="0"/>
              <a:t>reno</a:t>
            </a:r>
            <a:r>
              <a:rPr lang="zh-CN" altLang="en-US" dirty="0"/>
              <a:t>，</a:t>
            </a:r>
            <a:r>
              <a:rPr lang="en-US" altLang="zh-CN" dirty="0"/>
              <a:t>cubic</a:t>
            </a:r>
            <a:r>
              <a:rPr lang="zh-CN" altLang="en-US" dirty="0"/>
              <a:t>为主）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603B0A-8468-61D3-41AA-1999E5E2CB0D}"/>
              </a:ext>
            </a:extLst>
          </p:cNvPr>
          <p:cNvSpPr txBox="1"/>
          <p:nvPr/>
        </p:nvSpPr>
        <p:spPr>
          <a:xfrm>
            <a:off x="999241" y="2450968"/>
            <a:ext cx="10119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二、丢包现象研究：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bufferfloat</a:t>
            </a:r>
            <a:r>
              <a:rPr lang="zh-CN" altLang="en-US" dirty="0"/>
              <a:t>最终会导致拥塞丢包，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如何检测网络丢包，并提供缓解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bufferbloat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现象的方法，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	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以减少网络丢包。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6DCBAC-FAA8-6A7B-9985-7519905D105C}"/>
              </a:ext>
            </a:extLst>
          </p:cNvPr>
          <p:cNvSpPr txBox="1"/>
          <p:nvPr/>
        </p:nvSpPr>
        <p:spPr>
          <a:xfrm>
            <a:off x="999240" y="3809692"/>
            <a:ext cx="10516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三、网络结构研究：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zh-CN" altLang="en-US" dirty="0"/>
              <a:t>研究</a:t>
            </a:r>
            <a:r>
              <a:rPr lang="en-US" altLang="zh-CN" dirty="0" err="1"/>
              <a:t>bufferbloat</a:t>
            </a:r>
            <a:r>
              <a:rPr lang="zh-CN" altLang="en-US" dirty="0"/>
              <a:t>现象可以帮助我们更好地理解网络性能瓶颈的产生原因，如何优化网络性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能以减少</a:t>
            </a:r>
            <a:r>
              <a:rPr lang="en-US" altLang="zh-CN" dirty="0" err="1"/>
              <a:t>bufferbloat</a:t>
            </a:r>
            <a:r>
              <a:rPr lang="zh-CN" altLang="en-US" dirty="0"/>
              <a:t>现象，以及如何设计更高效的网络拓扑结构和路由算法以提高网络性能。</a:t>
            </a:r>
          </a:p>
        </p:txBody>
      </p:sp>
    </p:spTree>
    <p:extLst>
      <p:ext uri="{BB962C8B-B14F-4D97-AF65-F5344CB8AC3E}">
        <p14:creationId xmlns:p14="http://schemas.microsoft.com/office/powerpoint/2010/main" val="93026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669</Words>
  <Application>Microsoft Office PowerPoint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Söhne</vt:lpstr>
      <vt:lpstr>等线</vt:lpstr>
      <vt:lpstr>等线 Light</vt:lpstr>
      <vt:lpstr>微软雅黑</vt:lpstr>
      <vt:lpstr>Arial</vt:lpstr>
      <vt:lpstr>Arial Black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 尚文</dc:creator>
  <cp:lastModifiedBy>蒋 尚文</cp:lastModifiedBy>
  <cp:revision>19</cp:revision>
  <dcterms:created xsi:type="dcterms:W3CDTF">2023-04-20T17:58:49Z</dcterms:created>
  <dcterms:modified xsi:type="dcterms:W3CDTF">2023-04-20T23:58:57Z</dcterms:modified>
</cp:coreProperties>
</file>