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sldIdLst>
    <p:sldId id="279" r:id="rId3"/>
    <p:sldId id="257" r:id="rId4"/>
    <p:sldId id="259" r:id="rId5"/>
    <p:sldId id="277" r:id="rId6"/>
    <p:sldId id="258" r:id="rId7"/>
    <p:sldId id="260" r:id="rId8"/>
    <p:sldId id="261" r:id="rId9"/>
    <p:sldId id="263" r:id="rId10"/>
    <p:sldId id="264" r:id="rId11"/>
    <p:sldId id="266" r:id="rId12"/>
    <p:sldId id="267" r:id="rId13"/>
    <p:sldId id="265" r:id="rId14"/>
    <p:sldId id="268" r:id="rId15"/>
    <p:sldId id="270" r:id="rId16"/>
    <p:sldId id="271" r:id="rId17"/>
    <p:sldId id="272" r:id="rId18"/>
    <p:sldId id="273"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3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D7FCA796-EBE9-4D41-A49E-8628B4526F7C}" type="datetimeFigureOut">
              <a:rPr lang="en-IN" smtClean="0"/>
              <a:t>16-11-2022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B4EC42-0DD3-415C-9470-BCF1EA094CFD}"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8574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FCA796-EBE9-4D41-A49E-8628B4526F7C}" type="datetimeFigureOut">
              <a:rPr lang="en-IN" smtClean="0"/>
              <a:t>16-11-2022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B4EC42-0DD3-415C-9470-BCF1EA094CFD}" type="slidenum">
              <a:rPr lang="en-IN" smtClean="0"/>
              <a:t>‹#›</a:t>
            </a:fld>
            <a:endParaRPr lang="en-IN"/>
          </a:p>
        </p:txBody>
      </p:sp>
    </p:spTree>
    <p:extLst>
      <p:ext uri="{BB962C8B-B14F-4D97-AF65-F5344CB8AC3E}">
        <p14:creationId xmlns:p14="http://schemas.microsoft.com/office/powerpoint/2010/main" val="2436675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FCA796-EBE9-4D41-A49E-8628B4526F7C}" type="datetimeFigureOut">
              <a:rPr lang="en-IN" smtClean="0"/>
              <a:t>16-11-2022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B4EC42-0DD3-415C-9470-BCF1EA094CFD}"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00393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005E26E-BCB2-4FD5-8FD5-81A5EAE94C21}" type="datetime1">
              <a:rPr lang="en-US" smtClean="0"/>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23983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85C470-CD19-455C-B830-6D252EAD7FE5}" type="datetime1">
              <a:rPr lang="en-US" smtClean="0"/>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1644758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85C43C-50D9-4F49-A136-0EFF292F93ED}" type="datetime1">
              <a:rPr lang="en-US" smtClean="0"/>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9311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53B1A3-0AEF-4064-A724-D27D660C8653}" type="datetime1">
              <a:rPr lang="en-US" smtClean="0"/>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275118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D5D0F2-BF66-4A24-9384-A0129B196518}" type="datetime1">
              <a:rPr lang="en-US" smtClean="0"/>
              <a:t>11/16/2022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7598038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318A6C-4F6B-48D2-BDB0-D7413B3FDB0A}" type="datetime1">
              <a:rPr lang="en-US" smtClean="0"/>
              <a:t>11/16/2022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280708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t>11/16/2022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0290558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B570E1-CB40-488E-8C6F-EF4211DFFCB0}" type="datetime1">
              <a:rPr lang="en-US" smtClean="0"/>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096581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FCA796-EBE9-4D41-A49E-8628B4526F7C}" type="datetimeFigureOut">
              <a:rPr lang="en-IN" smtClean="0"/>
              <a:t>16-11-2022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B4EC42-0DD3-415C-9470-BCF1EA094CFD}" type="slidenum">
              <a:rPr lang="en-IN" smtClean="0"/>
              <a:t>‹#›</a:t>
            </a:fld>
            <a:endParaRPr lang="en-IN"/>
          </a:p>
        </p:txBody>
      </p:sp>
    </p:spTree>
    <p:extLst>
      <p:ext uri="{BB962C8B-B14F-4D97-AF65-F5344CB8AC3E}">
        <p14:creationId xmlns:p14="http://schemas.microsoft.com/office/powerpoint/2010/main" val="12021482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CEB6AF-9F5C-43BE-879E-CB9514111250}" type="datetime1">
              <a:rPr lang="en-US" smtClean="0"/>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43045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2E9B8-0487-42E4-B571-744A3D775783}" type="datetime1">
              <a:rPr lang="en-US" smtClean="0"/>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0621820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2E32D-1E84-43FD-8158-FFFE757EB0E8}" type="datetime1">
              <a:rPr lang="en-US" smtClean="0"/>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5423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FCA796-EBE9-4D41-A49E-8628B4526F7C}" type="datetimeFigureOut">
              <a:rPr lang="en-IN" smtClean="0"/>
              <a:t>16-11-2022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B4EC42-0DD3-415C-9470-BCF1EA094CFD}"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4145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FCA796-EBE9-4D41-A49E-8628B4526F7C}" type="datetimeFigureOut">
              <a:rPr lang="en-IN" smtClean="0"/>
              <a:t>16-11-2022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B4EC42-0DD3-415C-9470-BCF1EA094CFD}" type="slidenum">
              <a:rPr lang="en-IN" smtClean="0"/>
              <a:t>‹#›</a:t>
            </a:fld>
            <a:endParaRPr lang="en-IN"/>
          </a:p>
        </p:txBody>
      </p:sp>
    </p:spTree>
    <p:extLst>
      <p:ext uri="{BB962C8B-B14F-4D97-AF65-F5344CB8AC3E}">
        <p14:creationId xmlns:p14="http://schemas.microsoft.com/office/powerpoint/2010/main" val="3317853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FCA796-EBE9-4D41-A49E-8628B4526F7C}" type="datetimeFigureOut">
              <a:rPr lang="en-IN" smtClean="0"/>
              <a:t>16-11-2022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FB4EC42-0DD3-415C-9470-BCF1EA094CFD}" type="slidenum">
              <a:rPr lang="en-IN" smtClean="0"/>
              <a:t>‹#›</a:t>
            </a:fld>
            <a:endParaRPr lang="en-IN"/>
          </a:p>
        </p:txBody>
      </p:sp>
    </p:spTree>
    <p:extLst>
      <p:ext uri="{BB962C8B-B14F-4D97-AF65-F5344CB8AC3E}">
        <p14:creationId xmlns:p14="http://schemas.microsoft.com/office/powerpoint/2010/main" val="4226364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FCA796-EBE9-4D41-A49E-8628B4526F7C}" type="datetimeFigureOut">
              <a:rPr lang="en-IN" smtClean="0"/>
              <a:t>16-11-2022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FB4EC42-0DD3-415C-9470-BCF1EA094CFD}" type="slidenum">
              <a:rPr lang="en-IN" smtClean="0"/>
              <a:t>‹#›</a:t>
            </a:fld>
            <a:endParaRPr lang="en-IN"/>
          </a:p>
        </p:txBody>
      </p:sp>
    </p:spTree>
    <p:extLst>
      <p:ext uri="{BB962C8B-B14F-4D97-AF65-F5344CB8AC3E}">
        <p14:creationId xmlns:p14="http://schemas.microsoft.com/office/powerpoint/2010/main" val="3859366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FCA796-EBE9-4D41-A49E-8628B4526F7C}" type="datetimeFigureOut">
              <a:rPr lang="en-IN" smtClean="0"/>
              <a:t>16-11-2022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FB4EC42-0DD3-415C-9470-BCF1EA094CFD}" type="slidenum">
              <a:rPr lang="en-IN" smtClean="0"/>
              <a:t>‹#›</a:t>
            </a:fld>
            <a:endParaRPr lang="en-IN"/>
          </a:p>
        </p:txBody>
      </p:sp>
    </p:spTree>
    <p:extLst>
      <p:ext uri="{BB962C8B-B14F-4D97-AF65-F5344CB8AC3E}">
        <p14:creationId xmlns:p14="http://schemas.microsoft.com/office/powerpoint/2010/main" val="2646124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FCA796-EBE9-4D41-A49E-8628B4526F7C}" type="datetimeFigureOut">
              <a:rPr lang="en-IN" smtClean="0"/>
              <a:t>16-11-2022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B4EC42-0DD3-415C-9470-BCF1EA094CFD}" type="slidenum">
              <a:rPr lang="en-IN" smtClean="0"/>
              <a:t>‹#›</a:t>
            </a:fld>
            <a:endParaRPr lang="en-IN"/>
          </a:p>
        </p:txBody>
      </p:sp>
    </p:spTree>
    <p:extLst>
      <p:ext uri="{BB962C8B-B14F-4D97-AF65-F5344CB8AC3E}">
        <p14:creationId xmlns:p14="http://schemas.microsoft.com/office/powerpoint/2010/main" val="552632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FCA796-EBE9-4D41-A49E-8628B4526F7C}" type="datetimeFigureOut">
              <a:rPr lang="en-IN" smtClean="0"/>
              <a:t>16-11-2022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B4EC42-0DD3-415C-9470-BCF1EA094CFD}"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789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7FCA796-EBE9-4D41-A49E-8628B4526F7C}" type="datetimeFigureOut">
              <a:rPr lang="en-IN" smtClean="0"/>
              <a:t>16-11-2022</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FB4EC42-0DD3-415C-9470-BCF1EA094CFD}"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13108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EE424C-FCA3-4EDD-B274-8E055D649B7D}" type="datetime1">
              <a:rPr lang="en-US" smtClean="0"/>
              <a:t>11/16/2022</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404501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tradestat.commerce.gov.in/eidb/" TargetMode="External"/><Relationship Id="rId2" Type="http://schemas.openxmlformats.org/officeDocument/2006/relationships/hyperlink" Target="https://ec.europa.eu/eurostat/databrowser/explore/all/envirlang=en&amp;subtheme=nrg&amp;display=list&amp;sort=category" TargetMode="External"/><Relationship Id="rId1" Type="http://schemas.openxmlformats.org/officeDocument/2006/relationships/slideLayout" Target="../slideLayouts/slideLayout2.xml"/><Relationship Id="rId4" Type="http://schemas.openxmlformats.org/officeDocument/2006/relationships/hyperlink" Target="http://ftddp.dgciskol.gov.in/"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pic>
        <p:nvPicPr>
          <p:cNvPr id="5" name="Pictur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2"/>
          <a:srcRect r="52444" b="-1"/>
          <a:stretch/>
        </p:blipFill>
        <p:spPr>
          <a:xfrm>
            <a:off x="20" y="-90645"/>
            <a:ext cx="12191980" cy="6858000"/>
          </a:xfrm>
          <a:prstGeom prst="rect">
            <a:avLst/>
          </a:prstGeom>
        </p:spPr>
      </p:pic>
      <p:sp>
        <p:nvSpPr>
          <p:cNvPr id="21" name="Rectangle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DE3D84FB-5D02-47D2-98FD-4F01A02E2AEA}"/>
              </a:ext>
            </a:extLst>
          </p:cNvPr>
          <p:cNvSpPr>
            <a:spLocks noGrp="1"/>
          </p:cNvSpPr>
          <p:nvPr>
            <p:ph type="ctrTitle"/>
          </p:nvPr>
        </p:nvSpPr>
        <p:spPr>
          <a:xfrm>
            <a:off x="4309349" y="3429000"/>
            <a:ext cx="7501651" cy="1090938"/>
          </a:xfrm>
        </p:spPr>
        <p:txBody>
          <a:bodyPr anchor="b">
            <a:normAutofit fontScale="90000"/>
          </a:bodyPr>
          <a:lstStyle/>
          <a:p>
            <a:pPr algn="l"/>
            <a:r>
              <a:rPr lang="en-US" dirty="0">
                <a:solidFill>
                  <a:srgbClr val="FFFFFF"/>
                </a:solidFill>
              </a:rPr>
              <a:t>EU &amp; India - Dependency on Russia for energy products</a:t>
            </a:r>
          </a:p>
        </p:txBody>
      </p:sp>
      <p:sp>
        <p:nvSpPr>
          <p:cNvPr id="3" name="Subtitle 2">
            <a:extLst>
              <a:ext uri="{FF2B5EF4-FFF2-40B4-BE49-F238E27FC236}">
                <a16:creationId xmlns:a16="http://schemas.microsoft.com/office/drawing/2014/main" id="{E9F6641D-ADF3-40BD-9BA3-E740E77C8826}"/>
              </a:ext>
            </a:extLst>
          </p:cNvPr>
          <p:cNvSpPr>
            <a:spLocks noGrp="1"/>
          </p:cNvSpPr>
          <p:nvPr>
            <p:ph type="subTitle" idx="1"/>
          </p:nvPr>
        </p:nvSpPr>
        <p:spPr>
          <a:xfrm>
            <a:off x="4309349" y="4779313"/>
            <a:ext cx="7501650" cy="514816"/>
          </a:xfrm>
        </p:spPr>
        <p:txBody>
          <a:bodyPr anchor="t">
            <a:normAutofit fontScale="85000" lnSpcReduction="20000"/>
          </a:bodyPr>
          <a:lstStyle/>
          <a:p>
            <a:r>
              <a:rPr lang="en-US" dirty="0">
                <a:solidFill>
                  <a:srgbClr val="FFFFFF"/>
                </a:solidFill>
              </a:rPr>
              <a:t>Amol Sharma</a:t>
            </a:r>
          </a:p>
          <a:p>
            <a:r>
              <a:rPr lang="en-US" dirty="0">
                <a:solidFill>
                  <a:srgbClr val="FFFFFF"/>
                </a:solidFill>
              </a:rPr>
              <a:t>10</a:t>
            </a:r>
            <a:r>
              <a:rPr lang="en-US" baseline="30000" dirty="0">
                <a:solidFill>
                  <a:srgbClr val="FFFFFF"/>
                </a:solidFill>
              </a:rPr>
              <a:t>th</a:t>
            </a:r>
            <a:r>
              <a:rPr lang="en-US" dirty="0">
                <a:solidFill>
                  <a:srgbClr val="FFFFFF"/>
                </a:solidFill>
              </a:rPr>
              <a:t> November 2022</a:t>
            </a:r>
          </a:p>
        </p:txBody>
      </p:sp>
      <p:cxnSp>
        <p:nvCxnSpPr>
          <p:cNvPr id="23" name="Straight Connector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6257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A658FD3-5BDD-D6F1-18E2-33155DD17307}"/>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0" y="1125538"/>
            <a:ext cx="7489825" cy="4022725"/>
          </a:xfrm>
        </p:spPr>
      </p:pic>
      <p:sp>
        <p:nvSpPr>
          <p:cNvPr id="6" name="TextBox 5">
            <a:extLst>
              <a:ext uri="{FF2B5EF4-FFF2-40B4-BE49-F238E27FC236}">
                <a16:creationId xmlns:a16="http://schemas.microsoft.com/office/drawing/2014/main" id="{90B5EB35-197D-040D-4B24-03203936FAFD}"/>
              </a:ext>
            </a:extLst>
          </p:cNvPr>
          <p:cNvSpPr txBox="1"/>
          <p:nvPr/>
        </p:nvSpPr>
        <p:spPr>
          <a:xfrm>
            <a:off x="352562" y="201986"/>
            <a:ext cx="359394" cy="369332"/>
          </a:xfrm>
          <a:prstGeom prst="rect">
            <a:avLst/>
          </a:prstGeom>
          <a:noFill/>
        </p:spPr>
        <p:txBody>
          <a:bodyPr wrap="none" rtlCol="0">
            <a:spAutoFit/>
          </a:bodyPr>
          <a:lstStyle/>
          <a:p>
            <a:r>
              <a:rPr lang="en-IN" dirty="0"/>
              <a:t>5.</a:t>
            </a:r>
          </a:p>
        </p:txBody>
      </p:sp>
      <p:sp>
        <p:nvSpPr>
          <p:cNvPr id="7" name="TextBox 6">
            <a:extLst>
              <a:ext uri="{FF2B5EF4-FFF2-40B4-BE49-F238E27FC236}">
                <a16:creationId xmlns:a16="http://schemas.microsoft.com/office/drawing/2014/main" id="{21A11911-6087-5D22-1DC0-107610B86B56}"/>
              </a:ext>
            </a:extLst>
          </p:cNvPr>
          <p:cNvSpPr txBox="1"/>
          <p:nvPr/>
        </p:nvSpPr>
        <p:spPr>
          <a:xfrm>
            <a:off x="8902687" y="1582340"/>
            <a:ext cx="2295727" cy="3693319"/>
          </a:xfrm>
          <a:prstGeom prst="rect">
            <a:avLst/>
          </a:prstGeom>
          <a:noFill/>
        </p:spPr>
        <p:txBody>
          <a:bodyPr wrap="square" rtlCol="0">
            <a:spAutoFit/>
          </a:bodyPr>
          <a:lstStyle/>
          <a:p>
            <a:pPr marL="285750" indent="-285750">
              <a:buFont typeface="Wingdings" panose="05000000000000000000" pitchFamily="2" charset="2"/>
              <a:buChar char="Ø"/>
            </a:pPr>
            <a:r>
              <a:rPr lang="en-IN" dirty="0"/>
              <a:t>Oil and petrol imports from Russia are continuously declining from 2016 to 2020.</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In 2020, Russia accounted for </a:t>
            </a:r>
            <a:r>
              <a:rPr lang="en-US" b="0" i="0" dirty="0">
                <a:solidFill>
                  <a:srgbClr val="000000"/>
                </a:solidFill>
                <a:effectLst/>
              </a:rPr>
              <a:t>almost three quarters of the extra-EU crude oil imports.</a:t>
            </a:r>
            <a:endParaRPr lang="en-IN" dirty="0"/>
          </a:p>
        </p:txBody>
      </p:sp>
    </p:spTree>
    <p:extLst>
      <p:ext uri="{BB962C8B-B14F-4D97-AF65-F5344CB8AC3E}">
        <p14:creationId xmlns:p14="http://schemas.microsoft.com/office/powerpoint/2010/main" val="1430231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3AF5830-22B7-08BF-3B00-EADC24E3B774}"/>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0" y="1098550"/>
            <a:ext cx="7489825" cy="4022725"/>
          </a:xfrm>
        </p:spPr>
      </p:pic>
      <p:sp>
        <p:nvSpPr>
          <p:cNvPr id="6" name="TextBox 5">
            <a:extLst>
              <a:ext uri="{FF2B5EF4-FFF2-40B4-BE49-F238E27FC236}">
                <a16:creationId xmlns:a16="http://schemas.microsoft.com/office/drawing/2014/main" id="{97CAEFB9-FCD6-AFEE-79C7-4957EDEED482}"/>
              </a:ext>
            </a:extLst>
          </p:cNvPr>
          <p:cNvSpPr txBox="1"/>
          <p:nvPr/>
        </p:nvSpPr>
        <p:spPr>
          <a:xfrm>
            <a:off x="325697" y="171789"/>
            <a:ext cx="397860" cy="369332"/>
          </a:xfrm>
          <a:prstGeom prst="rect">
            <a:avLst/>
          </a:prstGeom>
          <a:noFill/>
        </p:spPr>
        <p:txBody>
          <a:bodyPr wrap="square" rtlCol="0">
            <a:spAutoFit/>
          </a:bodyPr>
          <a:lstStyle/>
          <a:p>
            <a:r>
              <a:rPr lang="en-IN" dirty="0"/>
              <a:t>6.</a:t>
            </a:r>
          </a:p>
        </p:txBody>
      </p:sp>
      <p:sp>
        <p:nvSpPr>
          <p:cNvPr id="7" name="TextBox 6">
            <a:extLst>
              <a:ext uri="{FF2B5EF4-FFF2-40B4-BE49-F238E27FC236}">
                <a16:creationId xmlns:a16="http://schemas.microsoft.com/office/drawing/2014/main" id="{437B2234-2E2D-F3B0-56F6-87CE9560D49E}"/>
              </a:ext>
            </a:extLst>
          </p:cNvPr>
          <p:cNvSpPr txBox="1"/>
          <p:nvPr/>
        </p:nvSpPr>
        <p:spPr>
          <a:xfrm>
            <a:off x="9029775" y="1679242"/>
            <a:ext cx="2352148" cy="2862322"/>
          </a:xfrm>
          <a:prstGeom prst="rect">
            <a:avLst/>
          </a:prstGeom>
          <a:noFill/>
        </p:spPr>
        <p:txBody>
          <a:bodyPr wrap="square" rtlCol="0">
            <a:spAutoFit/>
          </a:bodyPr>
          <a:lstStyle/>
          <a:p>
            <a:pPr marL="285750" indent="-285750">
              <a:buFont typeface="Wingdings" panose="05000000000000000000" pitchFamily="2" charset="2"/>
              <a:buChar char="Ø"/>
            </a:pPr>
            <a:r>
              <a:rPr lang="en-IN" dirty="0"/>
              <a:t>During past decade (2010-2020), almost one third of EU’s Natural Gas imports were from Russia.</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Russia accounted for around 42% of all Natural Gas imports in 2020.</a:t>
            </a:r>
          </a:p>
        </p:txBody>
      </p:sp>
    </p:spTree>
    <p:extLst>
      <p:ext uri="{BB962C8B-B14F-4D97-AF65-F5344CB8AC3E}">
        <p14:creationId xmlns:p14="http://schemas.microsoft.com/office/powerpoint/2010/main" val="2964914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9284375E-C8FF-3A15-AB32-8C29FEF1B20D}"/>
              </a:ext>
            </a:extLst>
          </p:cNvPr>
          <p:cNvPicPr>
            <a:picLocks noGrp="1" noChangeAspect="1"/>
          </p:cNvPicPr>
          <p:nvPr>
            <p:ph idx="4294967295"/>
          </p:nvPr>
        </p:nvPicPr>
        <p:blipFill>
          <a:blip r:embed="rId2"/>
          <a:stretch>
            <a:fillRect/>
          </a:stretch>
        </p:blipFill>
        <p:spPr>
          <a:xfrm>
            <a:off x="542018" y="77662"/>
            <a:ext cx="9464675" cy="2325688"/>
          </a:xfrm>
        </p:spPr>
      </p:pic>
      <p:sp>
        <p:nvSpPr>
          <p:cNvPr id="10" name="TextBox 9">
            <a:extLst>
              <a:ext uri="{FF2B5EF4-FFF2-40B4-BE49-F238E27FC236}">
                <a16:creationId xmlns:a16="http://schemas.microsoft.com/office/drawing/2014/main" id="{09F63DA1-FE76-A842-2168-D850E4AADAD8}"/>
              </a:ext>
            </a:extLst>
          </p:cNvPr>
          <p:cNvSpPr txBox="1"/>
          <p:nvPr/>
        </p:nvSpPr>
        <p:spPr>
          <a:xfrm>
            <a:off x="0" y="0"/>
            <a:ext cx="437744" cy="369332"/>
          </a:xfrm>
          <a:prstGeom prst="rect">
            <a:avLst/>
          </a:prstGeom>
          <a:noFill/>
        </p:spPr>
        <p:txBody>
          <a:bodyPr wrap="square" rtlCol="0">
            <a:spAutoFit/>
          </a:bodyPr>
          <a:lstStyle/>
          <a:p>
            <a:r>
              <a:rPr lang="en-IN" dirty="0"/>
              <a:t>7.</a:t>
            </a:r>
          </a:p>
        </p:txBody>
      </p:sp>
      <p:pic>
        <p:nvPicPr>
          <p:cNvPr id="13" name="Picture 12">
            <a:extLst>
              <a:ext uri="{FF2B5EF4-FFF2-40B4-BE49-F238E27FC236}">
                <a16:creationId xmlns:a16="http://schemas.microsoft.com/office/drawing/2014/main" id="{ADF6ACA4-F19C-2082-82C8-F2E02677AD18}"/>
              </a:ext>
            </a:extLst>
          </p:cNvPr>
          <p:cNvPicPr>
            <a:picLocks noChangeAspect="1"/>
          </p:cNvPicPr>
          <p:nvPr/>
        </p:nvPicPr>
        <p:blipFill>
          <a:blip r:embed="rId3"/>
          <a:stretch>
            <a:fillRect/>
          </a:stretch>
        </p:blipFill>
        <p:spPr>
          <a:xfrm>
            <a:off x="595177" y="2324911"/>
            <a:ext cx="9411516" cy="2324911"/>
          </a:xfrm>
          <a:prstGeom prst="rect">
            <a:avLst/>
          </a:prstGeom>
        </p:spPr>
      </p:pic>
      <p:pic>
        <p:nvPicPr>
          <p:cNvPr id="15" name="Picture 14">
            <a:extLst>
              <a:ext uri="{FF2B5EF4-FFF2-40B4-BE49-F238E27FC236}">
                <a16:creationId xmlns:a16="http://schemas.microsoft.com/office/drawing/2014/main" id="{12AC1C8D-F3CE-E316-C30C-CB05BB735852}"/>
              </a:ext>
            </a:extLst>
          </p:cNvPr>
          <p:cNvPicPr>
            <a:picLocks noChangeAspect="1"/>
          </p:cNvPicPr>
          <p:nvPr/>
        </p:nvPicPr>
        <p:blipFill>
          <a:blip r:embed="rId4"/>
          <a:stretch>
            <a:fillRect/>
          </a:stretch>
        </p:blipFill>
        <p:spPr>
          <a:xfrm>
            <a:off x="595177" y="4601183"/>
            <a:ext cx="9495343" cy="2169267"/>
          </a:xfrm>
          <a:prstGeom prst="rect">
            <a:avLst/>
          </a:prstGeom>
        </p:spPr>
      </p:pic>
      <p:sp>
        <p:nvSpPr>
          <p:cNvPr id="16" name="TextBox 15">
            <a:extLst>
              <a:ext uri="{FF2B5EF4-FFF2-40B4-BE49-F238E27FC236}">
                <a16:creationId xmlns:a16="http://schemas.microsoft.com/office/drawing/2014/main" id="{3D2305A9-C5D6-EB8C-41ED-2B85FBF7BC6E}"/>
              </a:ext>
            </a:extLst>
          </p:cNvPr>
          <p:cNvSpPr txBox="1"/>
          <p:nvPr/>
        </p:nvSpPr>
        <p:spPr>
          <a:xfrm>
            <a:off x="10217285" y="77662"/>
            <a:ext cx="1828800" cy="7294305"/>
          </a:xfrm>
          <a:prstGeom prst="rect">
            <a:avLst/>
          </a:prstGeom>
          <a:noFill/>
        </p:spPr>
        <p:txBody>
          <a:bodyPr wrap="square" rtlCol="0">
            <a:spAutoFit/>
          </a:bodyPr>
          <a:lstStyle/>
          <a:p>
            <a:pPr marL="285750" indent="-285750">
              <a:buFont typeface="Wingdings" panose="05000000000000000000" pitchFamily="2" charset="2"/>
              <a:buChar char="Ø"/>
            </a:pPr>
            <a:r>
              <a:rPr lang="en-IN" dirty="0"/>
              <a:t>The graphs show top 5 sources of import for Solid Fossil Fuels, Oil &amp; Petroleum and Natural Gas for EU during period 2016-2020.</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The largest share by far is consistently from Russia across all 3 products.</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This is largely expected due to transportation economics.</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564318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3CDC595-792E-700B-8C69-4A32E2F73968}"/>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0" y="1325563"/>
            <a:ext cx="8051800" cy="4022725"/>
          </a:xfrm>
        </p:spPr>
      </p:pic>
      <p:sp>
        <p:nvSpPr>
          <p:cNvPr id="6" name="TextBox 5">
            <a:extLst>
              <a:ext uri="{FF2B5EF4-FFF2-40B4-BE49-F238E27FC236}">
                <a16:creationId xmlns:a16="http://schemas.microsoft.com/office/drawing/2014/main" id="{D086473F-18F0-6092-9180-F35C9184DE71}"/>
              </a:ext>
            </a:extLst>
          </p:cNvPr>
          <p:cNvSpPr txBox="1"/>
          <p:nvPr/>
        </p:nvSpPr>
        <p:spPr>
          <a:xfrm>
            <a:off x="220688" y="163966"/>
            <a:ext cx="359394" cy="369332"/>
          </a:xfrm>
          <a:prstGeom prst="rect">
            <a:avLst/>
          </a:prstGeom>
          <a:noFill/>
        </p:spPr>
        <p:txBody>
          <a:bodyPr wrap="none" rtlCol="0">
            <a:spAutoFit/>
          </a:bodyPr>
          <a:lstStyle/>
          <a:p>
            <a:r>
              <a:rPr lang="en-IN" dirty="0"/>
              <a:t>8.</a:t>
            </a:r>
          </a:p>
        </p:txBody>
      </p:sp>
      <p:sp>
        <p:nvSpPr>
          <p:cNvPr id="7" name="TextBox 6">
            <a:extLst>
              <a:ext uri="{FF2B5EF4-FFF2-40B4-BE49-F238E27FC236}">
                <a16:creationId xmlns:a16="http://schemas.microsoft.com/office/drawing/2014/main" id="{F4F31C3D-EF21-B96D-2284-BAB7FCD47A95}"/>
              </a:ext>
            </a:extLst>
          </p:cNvPr>
          <p:cNvSpPr txBox="1"/>
          <p:nvPr/>
        </p:nvSpPr>
        <p:spPr>
          <a:xfrm>
            <a:off x="8737545" y="612844"/>
            <a:ext cx="3145182" cy="5632311"/>
          </a:xfrm>
          <a:prstGeom prst="rect">
            <a:avLst/>
          </a:prstGeom>
          <a:noFill/>
        </p:spPr>
        <p:txBody>
          <a:bodyPr wrap="square" rtlCol="0">
            <a:spAutoFit/>
          </a:bodyPr>
          <a:lstStyle/>
          <a:p>
            <a:pPr marL="285750" indent="-285750">
              <a:buFont typeface="Wingdings" panose="05000000000000000000" pitchFamily="2" charset="2"/>
              <a:buChar char="Ø"/>
            </a:pPr>
            <a:r>
              <a:rPr lang="en-IN" dirty="0"/>
              <a:t>For India, NITI Aayog’s India Energy Dashboard shows:-</a:t>
            </a:r>
          </a:p>
          <a:p>
            <a:pPr marL="742950" lvl="1" indent="-285750">
              <a:buFont typeface="Courier New" panose="02070309020205020404" pitchFamily="49" charset="0"/>
              <a:buChar char="o"/>
            </a:pPr>
            <a:r>
              <a:rPr lang="en-US" b="0" i="0" dirty="0">
                <a:solidFill>
                  <a:srgbClr val="000000"/>
                </a:solidFill>
                <a:effectLst/>
              </a:rPr>
              <a:t>India’s energy needs are largely met by two fuels – coal and crude.</a:t>
            </a:r>
          </a:p>
          <a:p>
            <a:pPr marL="742950" lvl="1" indent="-285750">
              <a:buFont typeface="Courier New" panose="02070309020205020404" pitchFamily="49" charset="0"/>
              <a:buChar char="o"/>
            </a:pPr>
            <a:r>
              <a:rPr lang="en-US" b="0" i="0" dirty="0">
                <a:solidFill>
                  <a:srgbClr val="000000"/>
                </a:solidFill>
                <a:effectLst/>
              </a:rPr>
              <a:t>Coal (domestic + import) alone accounts for 56.31 % of total primary energy supply.</a:t>
            </a:r>
          </a:p>
          <a:p>
            <a:pPr marL="742950" lvl="1" indent="-285750">
              <a:buFont typeface="Courier New" panose="02070309020205020404" pitchFamily="49" charset="0"/>
              <a:buChar char="o"/>
            </a:pPr>
            <a:r>
              <a:rPr lang="en-US" b="0" i="0" dirty="0">
                <a:solidFill>
                  <a:srgbClr val="000000"/>
                </a:solidFill>
                <a:effectLst/>
              </a:rPr>
              <a:t>Crude, 55.79 % of all energy product import, accounts for 35.53 % of total primary energy supply.</a:t>
            </a:r>
          </a:p>
          <a:p>
            <a:pPr marL="742950" lvl="1" indent="-285750">
              <a:buFont typeface="Courier New" panose="02070309020205020404" pitchFamily="49" charset="0"/>
              <a:buChar char="o"/>
            </a:pPr>
            <a:r>
              <a:rPr lang="en-US" b="0" i="0" dirty="0">
                <a:solidFill>
                  <a:srgbClr val="000000"/>
                </a:solidFill>
                <a:effectLst/>
              </a:rPr>
              <a:t>Rest of primary energy mix is comprised of Natural Gas, Lignite, Renewables and Nuclear energy.</a:t>
            </a:r>
          </a:p>
          <a:p>
            <a:pPr marL="285750" indent="-285750">
              <a:buFont typeface="Courier New" panose="02070309020205020404" pitchFamily="49" charset="0"/>
              <a:buChar char="o"/>
            </a:pPr>
            <a:endParaRPr lang="en-IN" dirty="0"/>
          </a:p>
        </p:txBody>
      </p:sp>
    </p:spTree>
    <p:extLst>
      <p:ext uri="{BB962C8B-B14F-4D97-AF65-F5344CB8AC3E}">
        <p14:creationId xmlns:p14="http://schemas.microsoft.com/office/powerpoint/2010/main" val="3342404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34A7B97-3FCD-0F1F-8093-8DBE5094B82D}"/>
              </a:ext>
            </a:extLst>
          </p:cNvPr>
          <p:cNvSpPr txBox="1"/>
          <p:nvPr/>
        </p:nvSpPr>
        <p:spPr>
          <a:xfrm>
            <a:off x="238853" y="311085"/>
            <a:ext cx="359394" cy="369332"/>
          </a:xfrm>
          <a:prstGeom prst="rect">
            <a:avLst/>
          </a:prstGeom>
          <a:noFill/>
        </p:spPr>
        <p:txBody>
          <a:bodyPr wrap="none" rtlCol="0">
            <a:spAutoFit/>
          </a:bodyPr>
          <a:lstStyle/>
          <a:p>
            <a:r>
              <a:rPr lang="en-IN" dirty="0"/>
              <a:t>9.</a:t>
            </a:r>
          </a:p>
        </p:txBody>
      </p:sp>
      <p:pic>
        <p:nvPicPr>
          <p:cNvPr id="9" name="Picture 8">
            <a:extLst>
              <a:ext uri="{FF2B5EF4-FFF2-40B4-BE49-F238E27FC236}">
                <a16:creationId xmlns:a16="http://schemas.microsoft.com/office/drawing/2014/main" id="{62F46393-6079-465C-4926-B9A8BE59A829}"/>
              </a:ext>
            </a:extLst>
          </p:cNvPr>
          <p:cNvPicPr>
            <a:picLocks noChangeAspect="1"/>
          </p:cNvPicPr>
          <p:nvPr/>
        </p:nvPicPr>
        <p:blipFill>
          <a:blip r:embed="rId2"/>
          <a:stretch>
            <a:fillRect/>
          </a:stretch>
        </p:blipFill>
        <p:spPr>
          <a:xfrm>
            <a:off x="598247" y="1155408"/>
            <a:ext cx="8406646" cy="4179537"/>
          </a:xfrm>
          <a:prstGeom prst="rect">
            <a:avLst/>
          </a:prstGeom>
        </p:spPr>
      </p:pic>
      <p:sp>
        <p:nvSpPr>
          <p:cNvPr id="12" name="TextBox 11">
            <a:extLst>
              <a:ext uri="{FF2B5EF4-FFF2-40B4-BE49-F238E27FC236}">
                <a16:creationId xmlns:a16="http://schemas.microsoft.com/office/drawing/2014/main" id="{44788913-80CC-7919-320B-9EA07FEFDC7F}"/>
              </a:ext>
            </a:extLst>
          </p:cNvPr>
          <p:cNvSpPr txBox="1"/>
          <p:nvPr/>
        </p:nvSpPr>
        <p:spPr>
          <a:xfrm>
            <a:off x="5637178" y="2971800"/>
            <a:ext cx="914400" cy="914400"/>
          </a:xfrm>
          <a:prstGeom prst="rect">
            <a:avLst/>
          </a:prstGeom>
          <a:noFill/>
        </p:spPr>
        <p:txBody>
          <a:bodyPr wrap="square" rtlCol="0">
            <a:spAutoFit/>
          </a:bodyPr>
          <a:lstStyle/>
          <a:p>
            <a:endParaRPr lang="en-IN" dirty="0"/>
          </a:p>
        </p:txBody>
      </p:sp>
      <p:sp>
        <p:nvSpPr>
          <p:cNvPr id="13" name="TextBox 12">
            <a:extLst>
              <a:ext uri="{FF2B5EF4-FFF2-40B4-BE49-F238E27FC236}">
                <a16:creationId xmlns:a16="http://schemas.microsoft.com/office/drawing/2014/main" id="{AD1BA17F-3D7B-A157-665A-9CD9CF3E9A63}"/>
              </a:ext>
            </a:extLst>
          </p:cNvPr>
          <p:cNvSpPr txBox="1"/>
          <p:nvPr/>
        </p:nvSpPr>
        <p:spPr>
          <a:xfrm>
            <a:off x="9004893" y="1859339"/>
            <a:ext cx="2872880" cy="3139321"/>
          </a:xfrm>
          <a:prstGeom prst="rect">
            <a:avLst/>
          </a:prstGeom>
          <a:noFill/>
        </p:spPr>
        <p:txBody>
          <a:bodyPr wrap="square" rtlCol="0">
            <a:spAutoFit/>
          </a:bodyPr>
          <a:lstStyle/>
          <a:p>
            <a:pPr marL="285750" indent="-285750">
              <a:buFont typeface="Wingdings" panose="05000000000000000000" pitchFamily="2" charset="2"/>
              <a:buChar char="Ø"/>
            </a:pPr>
            <a:r>
              <a:rPr lang="en-IN" dirty="0"/>
              <a:t>Russia’s share in India’s crude oil import basket has been negligible over last 5 years with a sharp increase seen during Apr-Aug 2022 period.</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Still, Russia accounted for only 14.6% of India’s crude imports in Apr-Aug 2023.</a:t>
            </a:r>
          </a:p>
        </p:txBody>
      </p:sp>
    </p:spTree>
    <p:extLst>
      <p:ext uri="{BB962C8B-B14F-4D97-AF65-F5344CB8AC3E}">
        <p14:creationId xmlns:p14="http://schemas.microsoft.com/office/powerpoint/2010/main" val="3675214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AAC9913-A227-5F22-47BD-39C81E75278B}"/>
              </a:ext>
            </a:extLst>
          </p:cNvPr>
          <p:cNvPicPr>
            <a:picLocks noChangeAspect="1"/>
          </p:cNvPicPr>
          <p:nvPr/>
        </p:nvPicPr>
        <p:blipFill>
          <a:blip r:embed="rId2"/>
          <a:stretch>
            <a:fillRect/>
          </a:stretch>
        </p:blipFill>
        <p:spPr>
          <a:xfrm>
            <a:off x="34565" y="460531"/>
            <a:ext cx="9005740" cy="5616427"/>
          </a:xfrm>
          <a:prstGeom prst="rect">
            <a:avLst/>
          </a:prstGeom>
        </p:spPr>
      </p:pic>
      <p:sp>
        <p:nvSpPr>
          <p:cNvPr id="16" name="TextBox 15">
            <a:extLst>
              <a:ext uri="{FF2B5EF4-FFF2-40B4-BE49-F238E27FC236}">
                <a16:creationId xmlns:a16="http://schemas.microsoft.com/office/drawing/2014/main" id="{1FAAD125-FFA8-4D85-6B5A-B5FFC9AA4132}"/>
              </a:ext>
            </a:extLst>
          </p:cNvPr>
          <p:cNvSpPr txBox="1"/>
          <p:nvPr/>
        </p:nvSpPr>
        <p:spPr>
          <a:xfrm>
            <a:off x="197963" y="216816"/>
            <a:ext cx="476412" cy="369332"/>
          </a:xfrm>
          <a:prstGeom prst="rect">
            <a:avLst/>
          </a:prstGeom>
          <a:noFill/>
        </p:spPr>
        <p:txBody>
          <a:bodyPr wrap="none" rtlCol="0">
            <a:spAutoFit/>
          </a:bodyPr>
          <a:lstStyle/>
          <a:p>
            <a:r>
              <a:rPr lang="en-IN" dirty="0"/>
              <a:t>10.</a:t>
            </a:r>
          </a:p>
        </p:txBody>
      </p:sp>
      <p:sp>
        <p:nvSpPr>
          <p:cNvPr id="17" name="TextBox 16">
            <a:extLst>
              <a:ext uri="{FF2B5EF4-FFF2-40B4-BE49-F238E27FC236}">
                <a16:creationId xmlns:a16="http://schemas.microsoft.com/office/drawing/2014/main" id="{C48EDDDE-04B5-F7DA-7E2B-38EA6759B1FF}"/>
              </a:ext>
            </a:extLst>
          </p:cNvPr>
          <p:cNvSpPr txBox="1"/>
          <p:nvPr/>
        </p:nvSpPr>
        <p:spPr>
          <a:xfrm>
            <a:off x="9005740" y="314089"/>
            <a:ext cx="3151695" cy="5909310"/>
          </a:xfrm>
          <a:prstGeom prst="rect">
            <a:avLst/>
          </a:prstGeom>
          <a:noFill/>
        </p:spPr>
        <p:txBody>
          <a:bodyPr wrap="square" rtlCol="0">
            <a:spAutoFit/>
          </a:bodyPr>
          <a:lstStyle/>
          <a:p>
            <a:pPr marL="285750" indent="-285750">
              <a:buFont typeface="Wingdings" panose="05000000000000000000" pitchFamily="2" charset="2"/>
              <a:buChar char="Ø"/>
            </a:pPr>
            <a:r>
              <a:rPr lang="en-IN" dirty="0"/>
              <a:t>Similar to EU, geographical proximity plays a role and India’s crude basket is more inclined towards the gulf region. </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From being in top 5, US sanctions has led to complete halt of crude imports from Iran and Venezuela over past 2 years.</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US itself has emerged as a strategic choice for crude imports in last 2 years.</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While Russia was not a significant player in last  5 years, the latest jump has propelled it as 3</a:t>
            </a:r>
            <a:r>
              <a:rPr lang="en-IN" baseline="30000" dirty="0"/>
              <a:t>rd</a:t>
            </a:r>
            <a:r>
              <a:rPr lang="en-IN" dirty="0"/>
              <a:t> largest source during Apr-Aug 2022.</a:t>
            </a:r>
          </a:p>
        </p:txBody>
      </p:sp>
    </p:spTree>
    <p:extLst>
      <p:ext uri="{BB962C8B-B14F-4D97-AF65-F5344CB8AC3E}">
        <p14:creationId xmlns:p14="http://schemas.microsoft.com/office/powerpoint/2010/main" val="4219796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375A77-DDCA-773E-E9F7-B2961DD72B6D}"/>
              </a:ext>
            </a:extLst>
          </p:cNvPr>
          <p:cNvPicPr>
            <a:picLocks noChangeAspect="1"/>
          </p:cNvPicPr>
          <p:nvPr/>
        </p:nvPicPr>
        <p:blipFill>
          <a:blip r:embed="rId2"/>
          <a:stretch>
            <a:fillRect/>
          </a:stretch>
        </p:blipFill>
        <p:spPr>
          <a:xfrm>
            <a:off x="1233290" y="933011"/>
            <a:ext cx="4785775" cy="4671465"/>
          </a:xfrm>
          <a:prstGeom prst="rect">
            <a:avLst/>
          </a:prstGeom>
        </p:spPr>
      </p:pic>
      <p:sp>
        <p:nvSpPr>
          <p:cNvPr id="4" name="TextBox 3">
            <a:extLst>
              <a:ext uri="{FF2B5EF4-FFF2-40B4-BE49-F238E27FC236}">
                <a16:creationId xmlns:a16="http://schemas.microsoft.com/office/drawing/2014/main" id="{D65D6884-E83D-EF03-AAA5-9956EBA74C9C}"/>
              </a:ext>
            </a:extLst>
          </p:cNvPr>
          <p:cNvSpPr txBox="1"/>
          <p:nvPr/>
        </p:nvSpPr>
        <p:spPr>
          <a:xfrm>
            <a:off x="1084082" y="386499"/>
            <a:ext cx="476412" cy="369332"/>
          </a:xfrm>
          <a:prstGeom prst="rect">
            <a:avLst/>
          </a:prstGeom>
          <a:noFill/>
        </p:spPr>
        <p:txBody>
          <a:bodyPr wrap="none" rtlCol="0">
            <a:spAutoFit/>
          </a:bodyPr>
          <a:lstStyle/>
          <a:p>
            <a:r>
              <a:rPr lang="en-IN" dirty="0"/>
              <a:t>11.</a:t>
            </a:r>
          </a:p>
        </p:txBody>
      </p:sp>
      <p:sp>
        <p:nvSpPr>
          <p:cNvPr id="5" name="TextBox 4">
            <a:extLst>
              <a:ext uri="{FF2B5EF4-FFF2-40B4-BE49-F238E27FC236}">
                <a16:creationId xmlns:a16="http://schemas.microsoft.com/office/drawing/2014/main" id="{A8EBAB66-079C-B40B-C857-3136F0A9A0C5}"/>
              </a:ext>
            </a:extLst>
          </p:cNvPr>
          <p:cNvSpPr txBox="1"/>
          <p:nvPr/>
        </p:nvSpPr>
        <p:spPr>
          <a:xfrm>
            <a:off x="7249212" y="793296"/>
            <a:ext cx="4289195" cy="5355312"/>
          </a:xfrm>
          <a:prstGeom prst="rect">
            <a:avLst/>
          </a:prstGeom>
          <a:noFill/>
        </p:spPr>
        <p:txBody>
          <a:bodyPr wrap="square" rtlCol="0">
            <a:spAutoFit/>
          </a:bodyPr>
          <a:lstStyle/>
          <a:p>
            <a:pPr marL="285750" indent="-285750">
              <a:buFont typeface="Wingdings" panose="05000000000000000000" pitchFamily="2" charset="2"/>
              <a:buChar char="Ø"/>
            </a:pPr>
            <a:r>
              <a:rPr lang="en-IN" dirty="0"/>
              <a:t>Figure shows comparison between India’s crude import during Apr-Aug 2021-22 and Apr-Aug 2022-23 period. Russia is now 3</a:t>
            </a:r>
            <a:r>
              <a:rPr lang="en-IN" baseline="30000" dirty="0"/>
              <a:t>rd</a:t>
            </a:r>
            <a:r>
              <a:rPr lang="en-IN" dirty="0"/>
              <a:t> largest source.</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India’s overall crude import from Russia during whole of 2021-22 = $ 2.47 Billion, 2.01% of India’s overall crude import amounting to $ 122.45 Billion.</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Russian Import during Apr-Aug 2022 = $ 11.41 Billion, 14.63% of India’s overall $ 77.96 Billion import during same period.</a:t>
            </a:r>
          </a:p>
          <a:p>
            <a:endParaRPr lang="en-IN" dirty="0"/>
          </a:p>
          <a:p>
            <a:pPr marL="285750" indent="-285750">
              <a:buFont typeface="Wingdings" panose="05000000000000000000" pitchFamily="2" charset="2"/>
              <a:buChar char="Ø"/>
            </a:pPr>
            <a:r>
              <a:rPr lang="en-IN" dirty="0"/>
              <a:t>India has taken up Russia’s offer of deep discounts on crude after Ukraine invasion. It imported 5.7 times more Russian crude in just 5 months.</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881876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AB6ED3-E2B2-3344-C31E-791923E98FE9}"/>
              </a:ext>
            </a:extLst>
          </p:cNvPr>
          <p:cNvPicPr>
            <a:picLocks noChangeAspect="1"/>
          </p:cNvPicPr>
          <p:nvPr/>
        </p:nvPicPr>
        <p:blipFill>
          <a:blip r:embed="rId2"/>
          <a:stretch>
            <a:fillRect/>
          </a:stretch>
        </p:blipFill>
        <p:spPr>
          <a:xfrm>
            <a:off x="638845" y="1031091"/>
            <a:ext cx="8700582" cy="4266774"/>
          </a:xfrm>
          <a:prstGeom prst="rect">
            <a:avLst/>
          </a:prstGeom>
        </p:spPr>
      </p:pic>
      <p:sp>
        <p:nvSpPr>
          <p:cNvPr id="4" name="TextBox 3">
            <a:extLst>
              <a:ext uri="{FF2B5EF4-FFF2-40B4-BE49-F238E27FC236}">
                <a16:creationId xmlns:a16="http://schemas.microsoft.com/office/drawing/2014/main" id="{0A3F485C-C460-B68A-E29A-1168454C0DE4}"/>
              </a:ext>
            </a:extLst>
          </p:cNvPr>
          <p:cNvSpPr txBox="1"/>
          <p:nvPr/>
        </p:nvSpPr>
        <p:spPr>
          <a:xfrm>
            <a:off x="400639" y="358218"/>
            <a:ext cx="476412" cy="369332"/>
          </a:xfrm>
          <a:prstGeom prst="rect">
            <a:avLst/>
          </a:prstGeom>
          <a:noFill/>
        </p:spPr>
        <p:txBody>
          <a:bodyPr wrap="none" rtlCol="0">
            <a:spAutoFit/>
          </a:bodyPr>
          <a:lstStyle/>
          <a:p>
            <a:r>
              <a:rPr lang="en-IN" dirty="0"/>
              <a:t>12.</a:t>
            </a:r>
          </a:p>
        </p:txBody>
      </p:sp>
      <p:sp>
        <p:nvSpPr>
          <p:cNvPr id="5" name="TextBox 4">
            <a:extLst>
              <a:ext uri="{FF2B5EF4-FFF2-40B4-BE49-F238E27FC236}">
                <a16:creationId xmlns:a16="http://schemas.microsoft.com/office/drawing/2014/main" id="{F4588F99-C933-68F9-A098-03B2F38443AA}"/>
              </a:ext>
            </a:extLst>
          </p:cNvPr>
          <p:cNvSpPr txBox="1"/>
          <p:nvPr/>
        </p:nvSpPr>
        <p:spPr>
          <a:xfrm>
            <a:off x="9339427" y="1631088"/>
            <a:ext cx="2689175" cy="3970318"/>
          </a:xfrm>
          <a:prstGeom prst="rect">
            <a:avLst/>
          </a:prstGeom>
          <a:noFill/>
        </p:spPr>
        <p:txBody>
          <a:bodyPr wrap="square" rtlCol="0">
            <a:spAutoFit/>
          </a:bodyPr>
          <a:lstStyle/>
          <a:p>
            <a:pPr marL="285750" indent="-285750">
              <a:buFont typeface="Wingdings" panose="05000000000000000000" pitchFamily="2" charset="2"/>
              <a:buChar char="Ø"/>
            </a:pPr>
            <a:r>
              <a:rPr lang="en-IN" dirty="0"/>
              <a:t>Russian Coal import , which were already rising (a brief lull during Covid – 19 period not withstanding ) are now $1.81 Billion (6.95% of total )in first 5 months of FY 2022-23, 2.26 times more than  $.8 Billion during pre Covid peak reached during whole of 2019-20. </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446799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42F6-A2B5-BF42-5F19-A2148572E44D}"/>
              </a:ext>
            </a:extLst>
          </p:cNvPr>
          <p:cNvSpPr>
            <a:spLocks noGrp="1"/>
          </p:cNvSpPr>
          <p:nvPr>
            <p:ph type="title"/>
          </p:nvPr>
        </p:nvSpPr>
        <p:spPr/>
        <p:txBody>
          <a:bodyPr/>
          <a:lstStyle/>
          <a:p>
            <a:r>
              <a:rPr lang="en-IN" dirty="0"/>
              <a:t>Summary</a:t>
            </a:r>
          </a:p>
        </p:txBody>
      </p:sp>
      <p:sp>
        <p:nvSpPr>
          <p:cNvPr id="4" name="Content Placeholder 3">
            <a:extLst>
              <a:ext uri="{FF2B5EF4-FFF2-40B4-BE49-F238E27FC236}">
                <a16:creationId xmlns:a16="http://schemas.microsoft.com/office/drawing/2014/main" id="{0B37C07D-256B-8B78-38DE-3E7C55026022}"/>
              </a:ext>
            </a:extLst>
          </p:cNvPr>
          <p:cNvSpPr>
            <a:spLocks noGrp="1"/>
          </p:cNvSpPr>
          <p:nvPr>
            <p:ph sz="half" idx="1"/>
          </p:nvPr>
        </p:nvSpPr>
        <p:spPr>
          <a:xfrm>
            <a:off x="1097280" y="1845735"/>
            <a:ext cx="4937760" cy="4394808"/>
          </a:xfrm>
        </p:spPr>
        <p:txBody>
          <a:bodyPr>
            <a:normAutofit fontScale="85000" lnSpcReduction="20000"/>
          </a:bodyPr>
          <a:lstStyle/>
          <a:p>
            <a:r>
              <a:rPr lang="en-IN" u="sng" dirty="0"/>
              <a:t>European Union</a:t>
            </a:r>
            <a:endParaRPr lang="en-IN" dirty="0"/>
          </a:p>
          <a:p>
            <a:pPr>
              <a:buFont typeface="Wingdings" panose="05000000000000000000" pitchFamily="2" charset="2"/>
              <a:buChar char="§"/>
            </a:pPr>
            <a:r>
              <a:rPr lang="en-IN" dirty="0"/>
              <a:t> Share of Renewable Energy in energy mix continuously    while that of fossil fuel </a:t>
            </a:r>
          </a:p>
          <a:p>
            <a:pPr>
              <a:buFont typeface="Wingdings" panose="05000000000000000000" pitchFamily="2" charset="2"/>
              <a:buChar char="§"/>
            </a:pPr>
            <a:r>
              <a:rPr lang="en-IN" dirty="0"/>
              <a:t> Domestic production of primary energy consistently     leading to      dependency on imports.</a:t>
            </a:r>
          </a:p>
          <a:p>
            <a:pPr>
              <a:buFont typeface="Wingdings" panose="05000000000000000000" pitchFamily="2" charset="2"/>
              <a:buChar char="§"/>
            </a:pPr>
            <a:r>
              <a:rPr lang="en-IN" dirty="0"/>
              <a:t> Norway only country in Europe as net exporter of energy products in 2020.</a:t>
            </a:r>
          </a:p>
          <a:p>
            <a:pPr>
              <a:buFont typeface="Wingdings" panose="05000000000000000000" pitchFamily="2" charset="2"/>
              <a:buChar char="§"/>
            </a:pPr>
            <a:r>
              <a:rPr lang="en-IN" dirty="0"/>
              <a:t> EU heavily dependent on Russia (consistently topmost exporter) for Solid Fossil Fuel, Crude Oil and Natural Gas. </a:t>
            </a:r>
          </a:p>
          <a:p>
            <a:pPr>
              <a:buFont typeface="Wingdings" panose="05000000000000000000" pitchFamily="2" charset="2"/>
              <a:buChar char="§"/>
            </a:pPr>
            <a:r>
              <a:rPr lang="en-IN" dirty="0"/>
              <a:t> In 2020, Russia’s share of exports – 29% for Crude,43% for Natural Gas and 54% for Solid Fossil Fuel ( mostly coal.)</a:t>
            </a:r>
          </a:p>
        </p:txBody>
      </p:sp>
      <p:sp>
        <p:nvSpPr>
          <p:cNvPr id="5" name="Content Placeholder 4">
            <a:extLst>
              <a:ext uri="{FF2B5EF4-FFF2-40B4-BE49-F238E27FC236}">
                <a16:creationId xmlns:a16="http://schemas.microsoft.com/office/drawing/2014/main" id="{C47A5B37-21E8-D8FD-74FE-4EA0BC9C85F1}"/>
              </a:ext>
            </a:extLst>
          </p:cNvPr>
          <p:cNvSpPr>
            <a:spLocks noGrp="1"/>
          </p:cNvSpPr>
          <p:nvPr>
            <p:ph sz="half" idx="2"/>
          </p:nvPr>
        </p:nvSpPr>
        <p:spPr>
          <a:xfrm>
            <a:off x="6217920" y="1845734"/>
            <a:ext cx="5197940" cy="4394809"/>
          </a:xfrm>
        </p:spPr>
        <p:txBody>
          <a:bodyPr>
            <a:normAutofit fontScale="85000" lnSpcReduction="20000"/>
          </a:bodyPr>
          <a:lstStyle/>
          <a:p>
            <a:r>
              <a:rPr lang="en-IN" u="sng" dirty="0"/>
              <a:t>India</a:t>
            </a:r>
          </a:p>
          <a:p>
            <a:pPr>
              <a:buFont typeface="Wingdings" panose="05000000000000000000" pitchFamily="2" charset="2"/>
              <a:buChar char="§"/>
            </a:pPr>
            <a:r>
              <a:rPr lang="en-US" b="0" i="0" dirty="0">
                <a:solidFill>
                  <a:srgbClr val="000000"/>
                </a:solidFill>
                <a:effectLst/>
              </a:rPr>
              <a:t> India’s primary energy needs are largely met by two fuels – coal (56.31 % ) and crude (</a:t>
            </a:r>
            <a:r>
              <a:rPr lang="en-IN" b="0" i="0" dirty="0">
                <a:solidFill>
                  <a:srgbClr val="000000"/>
                </a:solidFill>
                <a:effectLst/>
              </a:rPr>
              <a:t>35.53 %</a:t>
            </a:r>
            <a:r>
              <a:rPr lang="en-US" b="0" i="0" dirty="0">
                <a:solidFill>
                  <a:srgbClr val="000000"/>
                </a:solidFill>
                <a:effectLst/>
              </a:rPr>
              <a:t>).</a:t>
            </a:r>
          </a:p>
          <a:p>
            <a:pPr>
              <a:buFont typeface="Wingdings" panose="05000000000000000000" pitchFamily="2" charset="2"/>
              <a:buChar char="§"/>
            </a:pPr>
            <a:r>
              <a:rPr lang="en-IN" u="sng" dirty="0"/>
              <a:t> </a:t>
            </a:r>
            <a:r>
              <a:rPr lang="en-IN" dirty="0"/>
              <a:t>India’s crude basket more inclined towards Gulf region. Russia traditionally insignificant source.</a:t>
            </a:r>
          </a:p>
          <a:p>
            <a:pPr>
              <a:buFont typeface="Wingdings" panose="05000000000000000000" pitchFamily="2" charset="2"/>
              <a:buChar char="§"/>
            </a:pPr>
            <a:r>
              <a:rPr lang="en-IN" dirty="0"/>
              <a:t>US sanctions have led to complete halt of crude imports from traditional countries like Iran and Venezuela.</a:t>
            </a:r>
          </a:p>
          <a:p>
            <a:pPr>
              <a:buFont typeface="Wingdings" panose="05000000000000000000" pitchFamily="2" charset="2"/>
              <a:buChar char="§"/>
            </a:pPr>
            <a:r>
              <a:rPr lang="en-IN" dirty="0"/>
              <a:t>However, India taking up Russian discounted oil offer leading to 5.7 times more Russian crude in just first 5 months of FY 22-23 then whole of 2021-22. Russia now 3</a:t>
            </a:r>
            <a:r>
              <a:rPr lang="en-IN" baseline="30000" dirty="0"/>
              <a:t>rd</a:t>
            </a:r>
            <a:r>
              <a:rPr lang="en-IN" dirty="0"/>
              <a:t> biggest source for crude.</a:t>
            </a:r>
          </a:p>
          <a:p>
            <a:pPr>
              <a:buFont typeface="Wingdings" panose="05000000000000000000" pitchFamily="2" charset="2"/>
              <a:buChar char="§"/>
            </a:pPr>
            <a:r>
              <a:rPr lang="en-IN" dirty="0"/>
              <a:t>Similarly, increase in Russian coal import. 2.26 times more in first 5 months of FY 2022-23, than  pre Covid peak reached during whole of 2019-20. </a:t>
            </a:r>
          </a:p>
          <a:p>
            <a:pPr>
              <a:buFont typeface="Wingdings" panose="05000000000000000000" pitchFamily="2" charset="2"/>
              <a:buChar char="v"/>
            </a:pPr>
            <a:endParaRPr lang="en-IN" dirty="0"/>
          </a:p>
        </p:txBody>
      </p:sp>
      <p:sp>
        <p:nvSpPr>
          <p:cNvPr id="6" name="Arrow: Up 5">
            <a:extLst>
              <a:ext uri="{FF2B5EF4-FFF2-40B4-BE49-F238E27FC236}">
                <a16:creationId xmlns:a16="http://schemas.microsoft.com/office/drawing/2014/main" id="{EAC2F8A6-1B09-CF19-D06B-8834B04B693F}"/>
              </a:ext>
            </a:extLst>
          </p:cNvPr>
          <p:cNvSpPr/>
          <p:nvPr/>
        </p:nvSpPr>
        <p:spPr>
          <a:xfrm>
            <a:off x="2469819" y="2426987"/>
            <a:ext cx="131975" cy="24509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Down 6">
            <a:extLst>
              <a:ext uri="{FF2B5EF4-FFF2-40B4-BE49-F238E27FC236}">
                <a16:creationId xmlns:a16="http://schemas.microsoft.com/office/drawing/2014/main" id="{80D50CC5-1F6C-ABBC-C346-E35E217E219E}"/>
              </a:ext>
            </a:extLst>
          </p:cNvPr>
          <p:cNvSpPr/>
          <p:nvPr/>
        </p:nvSpPr>
        <p:spPr>
          <a:xfrm>
            <a:off x="4926447" y="2426987"/>
            <a:ext cx="131975" cy="245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Down 7">
            <a:extLst>
              <a:ext uri="{FF2B5EF4-FFF2-40B4-BE49-F238E27FC236}">
                <a16:creationId xmlns:a16="http://schemas.microsoft.com/office/drawing/2014/main" id="{71A05081-0A36-BDA8-341A-5C4070E9DE7F}"/>
              </a:ext>
            </a:extLst>
          </p:cNvPr>
          <p:cNvSpPr/>
          <p:nvPr/>
        </p:nvSpPr>
        <p:spPr>
          <a:xfrm>
            <a:off x="2403832" y="3008240"/>
            <a:ext cx="131975" cy="245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Up 8">
            <a:extLst>
              <a:ext uri="{FF2B5EF4-FFF2-40B4-BE49-F238E27FC236}">
                <a16:creationId xmlns:a16="http://schemas.microsoft.com/office/drawing/2014/main" id="{EF47441A-4435-96CE-6892-BE3F86E54790}"/>
              </a:ext>
            </a:extLst>
          </p:cNvPr>
          <p:cNvSpPr/>
          <p:nvPr/>
        </p:nvSpPr>
        <p:spPr>
          <a:xfrm>
            <a:off x="3710384" y="3008240"/>
            <a:ext cx="131975" cy="24509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   </a:t>
            </a:r>
          </a:p>
        </p:txBody>
      </p:sp>
    </p:spTree>
    <p:extLst>
      <p:ext uri="{BB962C8B-B14F-4D97-AF65-F5344CB8AC3E}">
        <p14:creationId xmlns:p14="http://schemas.microsoft.com/office/powerpoint/2010/main" val="3275882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E04369A-6100-590B-AA97-D291867C7708}"/>
              </a:ext>
            </a:extLst>
          </p:cNvPr>
          <p:cNvSpPr>
            <a:spLocks noGrp="1"/>
          </p:cNvSpPr>
          <p:nvPr>
            <p:ph type="title"/>
          </p:nvPr>
        </p:nvSpPr>
        <p:spPr/>
        <p:txBody>
          <a:bodyPr/>
          <a:lstStyle/>
          <a:p>
            <a:r>
              <a:rPr lang="en-IN" dirty="0"/>
              <a:t>Conclusion</a:t>
            </a:r>
          </a:p>
        </p:txBody>
      </p:sp>
      <p:sp>
        <p:nvSpPr>
          <p:cNvPr id="6" name="Content Placeholder 5">
            <a:extLst>
              <a:ext uri="{FF2B5EF4-FFF2-40B4-BE49-F238E27FC236}">
                <a16:creationId xmlns:a16="http://schemas.microsoft.com/office/drawing/2014/main" id="{39B0AEC9-B61C-C473-8309-1ED35EED6119}"/>
              </a:ext>
            </a:extLst>
          </p:cNvPr>
          <p:cNvSpPr>
            <a:spLocks noGrp="1"/>
          </p:cNvSpPr>
          <p:nvPr>
            <p:ph idx="1"/>
          </p:nvPr>
        </p:nvSpPr>
        <p:spPr>
          <a:xfrm>
            <a:off x="1097280" y="1845734"/>
            <a:ext cx="10058400" cy="4441944"/>
          </a:xfrm>
        </p:spPr>
        <p:txBody>
          <a:bodyPr>
            <a:normAutofit fontScale="92500" lnSpcReduction="20000"/>
          </a:bodyPr>
          <a:lstStyle/>
          <a:p>
            <a:pPr marL="457200" indent="-457200" algn="just">
              <a:buAutoNum type="arabicPeriod"/>
            </a:pPr>
            <a:r>
              <a:rPr lang="en-IN" sz="2100" dirty="0">
                <a:solidFill>
                  <a:schemeClr val="tx1"/>
                </a:solidFill>
              </a:rPr>
              <a:t>Though latest figures not available, due to traditional Russian domination on EU’s energy mix and approaching winter months, a complete break or even sharp decline in Russian imports does not seem possible from EU’s point of view in foreseeable future.</a:t>
            </a:r>
          </a:p>
          <a:p>
            <a:pPr marL="457200" indent="-457200" algn="just">
              <a:buAutoNum type="arabicPeriod"/>
            </a:pPr>
            <a:r>
              <a:rPr lang="en-IN" sz="2100" dirty="0">
                <a:solidFill>
                  <a:schemeClr val="tx1"/>
                </a:solidFill>
              </a:rPr>
              <a:t>This constrains EU’s options to constrict Russian exports. Shunning Russian oil and natural gas also leads to clamour towards alternate sources thereby shrinking the resource pool for other countries. Richer nations are able to pay a premium which is leading to cancellation of long term contracts and sale in spot market. Resulting inflation is already wreaking havoc in developing countries.</a:t>
            </a:r>
          </a:p>
          <a:p>
            <a:pPr marL="457200" indent="-457200" algn="just">
              <a:buAutoNum type="arabicPeriod"/>
            </a:pPr>
            <a:r>
              <a:rPr lang="en-IN" sz="2100" dirty="0">
                <a:solidFill>
                  <a:schemeClr val="tx1"/>
                </a:solidFill>
              </a:rPr>
              <a:t>While historically India has not supported sanctions imposed by individual countries, in recent years, it has complied with US sanctions against its large traditional partners like Iran and Venezuela bringing crude imports  from them to a stand still. </a:t>
            </a:r>
          </a:p>
          <a:p>
            <a:pPr marL="457200" indent="-457200" algn="just">
              <a:buAutoNum type="arabicPeriod"/>
            </a:pPr>
            <a:r>
              <a:rPr lang="en-IN" sz="2100" dirty="0">
                <a:solidFill>
                  <a:schemeClr val="tx1"/>
                </a:solidFill>
              </a:rPr>
              <a:t>With its crude basket already shrunk, India has taken up Russian offer of discounted oil with Russia now being 3</a:t>
            </a:r>
            <a:r>
              <a:rPr lang="en-IN" sz="2100" baseline="30000" dirty="0">
                <a:solidFill>
                  <a:schemeClr val="tx1"/>
                </a:solidFill>
              </a:rPr>
              <a:t>rd</a:t>
            </a:r>
            <a:r>
              <a:rPr lang="en-IN" sz="2100" dirty="0">
                <a:solidFill>
                  <a:schemeClr val="tx1"/>
                </a:solidFill>
              </a:rPr>
              <a:t> largest exporter of crude to India. This trend is likely to sustain given the strain on global energy markets and resulting inflationary pressures. </a:t>
            </a:r>
          </a:p>
          <a:p>
            <a:pPr marL="457200" indent="-457200" algn="just">
              <a:buAutoNum type="arabicPeriod"/>
            </a:pPr>
            <a:r>
              <a:rPr lang="en-IN" sz="2100" dirty="0">
                <a:solidFill>
                  <a:schemeClr val="tx1"/>
                </a:solidFill>
              </a:rPr>
              <a:t>This sums up Indian FM’s observation that ‘</a:t>
            </a:r>
            <a:r>
              <a:rPr lang="en-IN" sz="2100" dirty="0">
                <a:effectLst/>
                <a:ea typeface="Calibri" panose="020F0502020204030204" pitchFamily="34" charset="0"/>
                <a:cs typeface="Times New Roman" panose="02020603050405020304" pitchFamily="18" charset="0"/>
              </a:rPr>
              <a:t>All of us would like to find the right balance of our interests and values’. Still, as well wisher of both Russia and Ukraine, it is expected that India will play its part to bring this avoidable tragedy to a swift end.</a:t>
            </a:r>
            <a:endParaRPr lang="en-IN" sz="2100" dirty="0">
              <a:solidFill>
                <a:schemeClr val="tx1"/>
              </a:solidFill>
            </a:endParaRPr>
          </a:p>
          <a:p>
            <a:pPr marL="457200" indent="-457200" algn="just">
              <a:buAutoNum type="arabicPeriod"/>
            </a:pPr>
            <a:endParaRPr lang="en-IN" dirty="0">
              <a:solidFill>
                <a:schemeClr val="tx1"/>
              </a:solidFill>
            </a:endParaRPr>
          </a:p>
          <a:p>
            <a:pPr marL="457200" indent="-457200" algn="just">
              <a:buAutoNum type="arabicPeriod"/>
            </a:pPr>
            <a:endParaRPr lang="en-IN" dirty="0">
              <a:solidFill>
                <a:schemeClr val="tx1"/>
              </a:solidFill>
            </a:endParaRPr>
          </a:p>
          <a:p>
            <a:pPr marL="457200" indent="-457200" algn="just">
              <a:buAutoNum type="arabicPeriod"/>
            </a:pPr>
            <a:endParaRPr lang="en-IN" dirty="0">
              <a:solidFill>
                <a:schemeClr val="tx1"/>
              </a:solidFill>
            </a:endParaRPr>
          </a:p>
        </p:txBody>
      </p:sp>
    </p:spTree>
    <p:extLst>
      <p:ext uri="{BB962C8B-B14F-4D97-AF65-F5344CB8AC3E}">
        <p14:creationId xmlns:p14="http://schemas.microsoft.com/office/powerpoint/2010/main" val="1885924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1A3EE-D202-6187-4CEF-B4294031EB22}"/>
              </a:ext>
            </a:extLst>
          </p:cNvPr>
          <p:cNvSpPr>
            <a:spLocks noGrp="1"/>
          </p:cNvSpPr>
          <p:nvPr>
            <p:ph type="title"/>
          </p:nvPr>
        </p:nvSpPr>
        <p:spPr/>
        <p:txBody>
          <a:bodyPr/>
          <a:lstStyle/>
          <a:p>
            <a:r>
              <a:rPr lang="en-IN" dirty="0"/>
              <a:t>Background</a:t>
            </a:r>
          </a:p>
        </p:txBody>
      </p:sp>
      <p:sp>
        <p:nvSpPr>
          <p:cNvPr id="3" name="Content Placeholder 2">
            <a:extLst>
              <a:ext uri="{FF2B5EF4-FFF2-40B4-BE49-F238E27FC236}">
                <a16:creationId xmlns:a16="http://schemas.microsoft.com/office/drawing/2014/main" id="{E07B0695-564B-FB9A-53A1-5E5FF8A99389}"/>
              </a:ext>
            </a:extLst>
          </p:cNvPr>
          <p:cNvSpPr>
            <a:spLocks noGrp="1"/>
          </p:cNvSpPr>
          <p:nvPr>
            <p:ph idx="1"/>
          </p:nvPr>
        </p:nvSpPr>
        <p:spPr>
          <a:xfrm>
            <a:off x="729160" y="2384322"/>
            <a:ext cx="9720073" cy="4023360"/>
          </a:xfrm>
        </p:spPr>
        <p:txBody>
          <a:bodyPr/>
          <a:lstStyle/>
          <a:p>
            <a:pPr>
              <a:buFont typeface="Wingdings" panose="05000000000000000000" pitchFamily="2" charset="2"/>
              <a:buChar char="v"/>
            </a:pPr>
            <a:r>
              <a:rPr lang="en-IN" dirty="0"/>
              <a:t> 2022 Russian invasion of Ukraine.</a:t>
            </a:r>
          </a:p>
          <a:p>
            <a:pPr>
              <a:buFont typeface="Wingdings" panose="05000000000000000000" pitchFamily="2" charset="2"/>
              <a:buChar char="v"/>
            </a:pPr>
            <a:r>
              <a:rPr lang="en-IN" dirty="0"/>
              <a:t> Subsequent Western calls to shun import of Russian </a:t>
            </a:r>
          </a:p>
          <a:p>
            <a:pPr marL="0" indent="0">
              <a:buNone/>
            </a:pPr>
            <a:r>
              <a:rPr lang="en-IN" dirty="0"/>
              <a:t>     oil.</a:t>
            </a:r>
          </a:p>
          <a:p>
            <a:pPr>
              <a:buFont typeface="Wingdings" panose="05000000000000000000" pitchFamily="2" charset="2"/>
              <a:buChar char="v"/>
            </a:pPr>
            <a:r>
              <a:rPr lang="en-IN" dirty="0"/>
              <a:t> India, however, moving in opposite direction.</a:t>
            </a:r>
          </a:p>
          <a:p>
            <a:pPr>
              <a:buFont typeface="Wingdings" panose="05000000000000000000" pitchFamily="2" charset="2"/>
              <a:buChar char="v"/>
            </a:pPr>
            <a:r>
              <a:rPr lang="en-IN" dirty="0"/>
              <a:t> Accusations regarding India financing Russia’s war.</a:t>
            </a:r>
          </a:p>
          <a:p>
            <a:pPr>
              <a:buFont typeface="Wingdings" panose="05000000000000000000" pitchFamily="2" charset="2"/>
              <a:buChar char="v"/>
            </a:pPr>
            <a:r>
              <a:rPr lang="en-IN" dirty="0"/>
              <a:t> FM’s assertion regarding finding a balance between  </a:t>
            </a:r>
          </a:p>
          <a:p>
            <a:pPr marL="0" indent="0">
              <a:buNone/>
            </a:pPr>
            <a:r>
              <a:rPr lang="en-IN" dirty="0"/>
              <a:t>     interest (Russian imports) and values (moral dilemma)</a:t>
            </a:r>
          </a:p>
          <a:p>
            <a:pPr>
              <a:buFont typeface="Wingdings" panose="05000000000000000000" pitchFamily="2" charset="2"/>
              <a:buChar char="v"/>
            </a:pPr>
            <a:r>
              <a:rPr lang="en-IN" dirty="0"/>
              <a:t> Highlighted continued EU imports of Russian energy products.</a:t>
            </a:r>
          </a:p>
        </p:txBody>
      </p:sp>
      <p:pic>
        <p:nvPicPr>
          <p:cNvPr id="5" name="Picture 4">
            <a:extLst>
              <a:ext uri="{FF2B5EF4-FFF2-40B4-BE49-F238E27FC236}">
                <a16:creationId xmlns:a16="http://schemas.microsoft.com/office/drawing/2014/main" id="{25D2C822-DB57-668E-4A54-E134660D73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1437" y="1772582"/>
            <a:ext cx="5230563" cy="3544207"/>
          </a:xfrm>
          <a:prstGeom prst="rect">
            <a:avLst/>
          </a:prstGeom>
        </p:spPr>
      </p:pic>
    </p:spTree>
    <p:extLst>
      <p:ext uri="{BB962C8B-B14F-4D97-AF65-F5344CB8AC3E}">
        <p14:creationId xmlns:p14="http://schemas.microsoft.com/office/powerpoint/2010/main" val="367414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24C12-B995-05A5-7ACF-86B8A22C7F68}"/>
              </a:ext>
            </a:extLst>
          </p:cNvPr>
          <p:cNvSpPr>
            <a:spLocks noGrp="1"/>
          </p:cNvSpPr>
          <p:nvPr>
            <p:ph type="title"/>
          </p:nvPr>
        </p:nvSpPr>
        <p:spPr>
          <a:xfrm>
            <a:off x="1207851" y="642125"/>
            <a:ext cx="10145949" cy="1006475"/>
          </a:xfrm>
        </p:spPr>
        <p:txBody>
          <a:bodyPr/>
          <a:lstStyle/>
          <a:p>
            <a:r>
              <a:rPr lang="en-IN" dirty="0"/>
              <a:t>Aim</a:t>
            </a:r>
          </a:p>
        </p:txBody>
      </p:sp>
      <p:sp>
        <p:nvSpPr>
          <p:cNvPr id="3" name="Content Placeholder 2">
            <a:extLst>
              <a:ext uri="{FF2B5EF4-FFF2-40B4-BE49-F238E27FC236}">
                <a16:creationId xmlns:a16="http://schemas.microsoft.com/office/drawing/2014/main" id="{B2866DC8-54E8-4836-6B38-AC6A1F1A72DB}"/>
              </a:ext>
            </a:extLst>
          </p:cNvPr>
          <p:cNvSpPr>
            <a:spLocks noGrp="1"/>
          </p:cNvSpPr>
          <p:nvPr>
            <p:ph idx="1"/>
          </p:nvPr>
        </p:nvSpPr>
        <p:spPr>
          <a:xfrm>
            <a:off x="1207851" y="1429967"/>
            <a:ext cx="10515600" cy="4785908"/>
          </a:xfrm>
        </p:spPr>
        <p:txBody>
          <a:bodyPr>
            <a:normAutofit fontScale="92500" lnSpcReduction="20000"/>
          </a:bodyPr>
          <a:lstStyle/>
          <a:p>
            <a:pPr>
              <a:buFont typeface="Wingdings" panose="05000000000000000000" pitchFamily="2" charset="2"/>
              <a:buChar char="v"/>
            </a:pPr>
            <a:endParaRPr lang="en-IN" dirty="0"/>
          </a:p>
          <a:p>
            <a:pPr marL="0" indent="0">
              <a:buNone/>
            </a:pPr>
            <a:r>
              <a:rPr lang="en-IN" dirty="0"/>
              <a:t> </a:t>
            </a:r>
            <a:r>
              <a:rPr lang="en-IN" sz="2200" dirty="0"/>
              <a:t>To answer following queries :- </a:t>
            </a:r>
          </a:p>
          <a:p>
            <a:pPr>
              <a:buFont typeface="Wingdings" panose="05000000000000000000" pitchFamily="2" charset="2"/>
              <a:buChar char="v"/>
            </a:pPr>
            <a:r>
              <a:rPr lang="en-IN" sz="2200" dirty="0"/>
              <a:t>For European Union</a:t>
            </a:r>
          </a:p>
          <a:p>
            <a:pPr lvl="1">
              <a:buFont typeface="Courier New" panose="02070309020205020404" pitchFamily="49" charset="0"/>
              <a:buChar char="o"/>
            </a:pPr>
            <a:r>
              <a:rPr lang="en-US" sz="2200" b="0" i="0" dirty="0">
                <a:solidFill>
                  <a:srgbClr val="000000"/>
                </a:solidFill>
                <a:effectLst/>
              </a:rPr>
              <a:t>EU wide trends in Production of Primary Energy by Fuel Type during 2010-2020.</a:t>
            </a:r>
          </a:p>
          <a:p>
            <a:pPr lvl="1">
              <a:buFont typeface="Courier New" panose="02070309020205020404" pitchFamily="49" charset="0"/>
              <a:buChar char="o"/>
            </a:pPr>
            <a:r>
              <a:rPr lang="en-US" sz="2200" b="0" i="0" dirty="0">
                <a:solidFill>
                  <a:srgbClr val="000000"/>
                </a:solidFill>
                <a:effectLst/>
              </a:rPr>
              <a:t>EU wide Production of Primary Energy by Fuel Type in year 2020.</a:t>
            </a:r>
          </a:p>
          <a:p>
            <a:pPr lvl="1">
              <a:buFont typeface="Courier New" panose="02070309020205020404" pitchFamily="49" charset="0"/>
              <a:buChar char="o"/>
            </a:pPr>
            <a:r>
              <a:rPr lang="en-US" sz="2200" b="0" i="0" dirty="0">
                <a:solidFill>
                  <a:srgbClr val="000000"/>
                </a:solidFill>
                <a:effectLst/>
              </a:rPr>
              <a:t>Across Europe which countries are Net Importers/exporters of energy products.</a:t>
            </a:r>
          </a:p>
          <a:p>
            <a:pPr lvl="1">
              <a:buFont typeface="Courier New" panose="02070309020205020404" pitchFamily="49" charset="0"/>
              <a:buChar char="o"/>
            </a:pPr>
            <a:r>
              <a:rPr lang="en-US" sz="2200" b="0" i="0" dirty="0">
                <a:solidFill>
                  <a:srgbClr val="000000"/>
                </a:solidFill>
                <a:effectLst/>
              </a:rPr>
              <a:t>Decadal(2010-2020) trends in EU's dependency on Russia for Solid Fossil Fuel, Oil and Petroleum Products and Natural Gas import.</a:t>
            </a:r>
          </a:p>
          <a:p>
            <a:pPr lvl="1">
              <a:buFont typeface="Courier New" panose="02070309020205020404" pitchFamily="49" charset="0"/>
              <a:buChar char="o"/>
            </a:pPr>
            <a:r>
              <a:rPr lang="en-US" sz="2200" b="0" i="0" dirty="0">
                <a:solidFill>
                  <a:srgbClr val="000000"/>
                </a:solidFill>
                <a:effectLst/>
              </a:rPr>
              <a:t>EU's top 5 sources of import for Solid Fossil Fuel, Oil and Petroleum Products and Natural Gas in last 5 years (2016-2020)</a:t>
            </a:r>
          </a:p>
          <a:p>
            <a:pPr>
              <a:buFont typeface="Wingdings" panose="05000000000000000000" pitchFamily="2" charset="2"/>
              <a:buChar char="v"/>
            </a:pPr>
            <a:r>
              <a:rPr lang="en-US" sz="2200" dirty="0">
                <a:solidFill>
                  <a:srgbClr val="000000"/>
                </a:solidFill>
              </a:rPr>
              <a:t> For India</a:t>
            </a:r>
          </a:p>
          <a:p>
            <a:pPr lvl="1">
              <a:buFont typeface="Courier New" panose="02070309020205020404" pitchFamily="49" charset="0"/>
              <a:buChar char="o"/>
            </a:pPr>
            <a:r>
              <a:rPr lang="en-US" sz="2200" b="0" i="0" dirty="0">
                <a:solidFill>
                  <a:srgbClr val="000000"/>
                </a:solidFill>
                <a:effectLst/>
              </a:rPr>
              <a:t>India's top 5 sources of import for Crude in last 5 years (2017-18 to 2021-22).</a:t>
            </a:r>
          </a:p>
          <a:p>
            <a:pPr lvl="1">
              <a:buFont typeface="Courier New" panose="02070309020205020404" pitchFamily="49" charset="0"/>
              <a:buChar char="o"/>
            </a:pPr>
            <a:r>
              <a:rPr lang="en-US" sz="2200" b="0" i="0" dirty="0">
                <a:solidFill>
                  <a:srgbClr val="000000"/>
                </a:solidFill>
                <a:effectLst/>
              </a:rPr>
              <a:t>Trends in India's crude import from Russia in last 5 years.</a:t>
            </a:r>
          </a:p>
          <a:p>
            <a:pPr lvl="1">
              <a:buFont typeface="Courier New" panose="02070309020205020404" pitchFamily="49" charset="0"/>
              <a:buChar char="o"/>
            </a:pPr>
            <a:r>
              <a:rPr lang="en-US" sz="2200" b="0" i="0" dirty="0">
                <a:solidFill>
                  <a:srgbClr val="000000"/>
                </a:solidFill>
                <a:effectLst/>
              </a:rPr>
              <a:t>Comparison between India's crude import from Russia between April-August 2022-23 and April-August 2021-22.</a:t>
            </a:r>
          </a:p>
          <a:p>
            <a:pPr lvl="1">
              <a:buFont typeface="Courier New" panose="02070309020205020404" pitchFamily="49" charset="0"/>
              <a:buChar char="o"/>
            </a:pPr>
            <a:r>
              <a:rPr lang="en-US" sz="2200" b="0" i="0" dirty="0">
                <a:solidFill>
                  <a:srgbClr val="000000"/>
                </a:solidFill>
                <a:effectLst/>
              </a:rPr>
              <a:t>Trends in India's coal import from Russia in last 5 years (2017-18 to 2021-22).</a:t>
            </a:r>
          </a:p>
          <a:p>
            <a:pPr lvl="1">
              <a:buFont typeface="Courier New" panose="02070309020205020404" pitchFamily="49" charset="0"/>
              <a:buChar char="o"/>
            </a:pPr>
            <a:endParaRPr lang="en-US" b="0" i="0" dirty="0">
              <a:solidFill>
                <a:srgbClr val="000000"/>
              </a:solidFill>
              <a:effectLst/>
            </a:endParaRPr>
          </a:p>
          <a:p>
            <a:pPr lvl="1">
              <a:buFont typeface="Courier New" panose="02070309020205020404" pitchFamily="49" charset="0"/>
              <a:buChar char="o"/>
            </a:pPr>
            <a:endParaRPr lang="en-IN" dirty="0"/>
          </a:p>
          <a:p>
            <a:endParaRPr lang="en-IN" dirty="0"/>
          </a:p>
        </p:txBody>
      </p:sp>
    </p:spTree>
    <p:extLst>
      <p:ext uri="{BB962C8B-B14F-4D97-AF65-F5344CB8AC3E}">
        <p14:creationId xmlns:p14="http://schemas.microsoft.com/office/powerpoint/2010/main" val="3963604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BA79C-F0B7-1F34-B772-59C76BACD7C2}"/>
              </a:ext>
            </a:extLst>
          </p:cNvPr>
          <p:cNvSpPr>
            <a:spLocks noGrp="1"/>
          </p:cNvSpPr>
          <p:nvPr>
            <p:ph type="title"/>
          </p:nvPr>
        </p:nvSpPr>
        <p:spPr/>
        <p:txBody>
          <a:bodyPr/>
          <a:lstStyle/>
          <a:p>
            <a:r>
              <a:rPr lang="en-IN" dirty="0"/>
              <a:t>Remarks</a:t>
            </a:r>
          </a:p>
        </p:txBody>
      </p:sp>
      <p:sp>
        <p:nvSpPr>
          <p:cNvPr id="3" name="Content Placeholder 2">
            <a:extLst>
              <a:ext uri="{FF2B5EF4-FFF2-40B4-BE49-F238E27FC236}">
                <a16:creationId xmlns:a16="http://schemas.microsoft.com/office/drawing/2014/main" id="{8BBEFA19-3FE9-058C-EBFB-A544DD35D4F4}"/>
              </a:ext>
            </a:extLst>
          </p:cNvPr>
          <p:cNvSpPr>
            <a:spLocks noGrp="1"/>
          </p:cNvSpPr>
          <p:nvPr>
            <p:ph idx="1"/>
          </p:nvPr>
        </p:nvSpPr>
        <p:spPr>
          <a:xfrm>
            <a:off x="1097280" y="1845733"/>
            <a:ext cx="10058400" cy="4470225"/>
          </a:xfrm>
        </p:spPr>
        <p:txBody>
          <a:bodyPr>
            <a:normAutofit/>
          </a:bodyPr>
          <a:lstStyle/>
          <a:p>
            <a:pPr>
              <a:buFont typeface="Wingdings" panose="05000000000000000000" pitchFamily="2" charset="2"/>
              <a:buChar char="q"/>
            </a:pPr>
            <a:r>
              <a:rPr lang="en-US" sz="1800" b="1" i="0" dirty="0">
                <a:solidFill>
                  <a:srgbClr val="000000"/>
                </a:solidFill>
                <a:effectLst/>
              </a:rPr>
              <a:t> Primary production of energy</a:t>
            </a:r>
            <a:r>
              <a:rPr lang="en-US" sz="1800" b="0" i="0" dirty="0">
                <a:solidFill>
                  <a:srgbClr val="000000"/>
                </a:solidFill>
                <a:effectLst/>
              </a:rPr>
              <a:t> is any extraction of energy products in a useable form from natural sources. This occurs either when natural sources are exploited (for example, in coal mines, crude oil fields, hydro power plants) or in the fabrication of biofuels. </a:t>
            </a:r>
          </a:p>
          <a:p>
            <a:pPr marL="0" indent="0">
              <a:buNone/>
            </a:pPr>
            <a:r>
              <a:rPr lang="en-US" sz="1800" b="0" i="0" dirty="0">
                <a:solidFill>
                  <a:srgbClr val="000000"/>
                </a:solidFill>
                <a:effectLst/>
              </a:rPr>
              <a:t> Transforming energy from one form into another, such as electricity or heat generation in thermal power plants (where primary energy sources are burned), or coke production in coke ovens, is not primary production.</a:t>
            </a:r>
          </a:p>
          <a:p>
            <a:pPr>
              <a:buFont typeface="Wingdings" panose="05000000000000000000" pitchFamily="2" charset="2"/>
              <a:buChar char="q"/>
            </a:pPr>
            <a:r>
              <a:rPr lang="en-US" sz="1800" b="0" i="0" dirty="0">
                <a:solidFill>
                  <a:srgbClr val="000000"/>
                </a:solidFill>
                <a:effectLst/>
              </a:rPr>
              <a:t>Eurostat’s annual data series cover in principle all Member States of the European Union (27 countries), EFTA-countries (Iceland and Norway), EU candidate countries (Montenegro, North Macedonia, Albania, Serbia and Turkey) and potential candidate countries (Bosnia &amp; Herzegovina and Kosovo). Data for Energy Community Contracting Parties are also available (in addition to countries listed before this covers Moldova, Ukraine and Georgia).This study restrict itself to EU (27 countries).</a:t>
            </a:r>
          </a:p>
          <a:p>
            <a:pPr>
              <a:buFont typeface="Wingdings" panose="05000000000000000000" pitchFamily="2" charset="2"/>
              <a:buChar char="q"/>
            </a:pPr>
            <a:r>
              <a:rPr lang="en-US" sz="1800" dirty="0">
                <a:solidFill>
                  <a:srgbClr val="000000"/>
                </a:solidFill>
              </a:rPr>
              <a:t>As on 10</a:t>
            </a:r>
            <a:r>
              <a:rPr lang="en-US" sz="1800" baseline="30000" dirty="0">
                <a:solidFill>
                  <a:srgbClr val="000000"/>
                </a:solidFill>
              </a:rPr>
              <a:t>th</a:t>
            </a:r>
            <a:r>
              <a:rPr lang="en-US" sz="1800" dirty="0">
                <a:solidFill>
                  <a:srgbClr val="000000"/>
                </a:solidFill>
              </a:rPr>
              <a:t> November 2022, the latest data available pertains to</a:t>
            </a:r>
          </a:p>
          <a:p>
            <a:pPr lvl="2">
              <a:buFont typeface="Wingdings" panose="05000000000000000000" pitchFamily="2" charset="2"/>
              <a:buChar char="§"/>
            </a:pPr>
            <a:r>
              <a:rPr lang="en-US" sz="1800" b="0" i="0" dirty="0">
                <a:solidFill>
                  <a:srgbClr val="000000"/>
                </a:solidFill>
                <a:effectLst/>
              </a:rPr>
              <a:t>Yearly data up to 2020 for European Union.</a:t>
            </a:r>
          </a:p>
          <a:p>
            <a:pPr lvl="2">
              <a:buFont typeface="Wingdings" panose="05000000000000000000" pitchFamily="2" charset="2"/>
              <a:buChar char="§"/>
            </a:pPr>
            <a:r>
              <a:rPr lang="en-US" sz="1800" b="0" i="0" dirty="0">
                <a:solidFill>
                  <a:srgbClr val="000000"/>
                </a:solidFill>
                <a:effectLst/>
              </a:rPr>
              <a:t>Financial Year wise data up to Apr-Aug 2022-23 for India.</a:t>
            </a:r>
          </a:p>
          <a:p>
            <a:pPr marL="0" indent="0">
              <a:buNone/>
            </a:pPr>
            <a:endParaRPr lang="en-IN" sz="1800" dirty="0"/>
          </a:p>
        </p:txBody>
      </p:sp>
    </p:spTree>
    <p:extLst>
      <p:ext uri="{BB962C8B-B14F-4D97-AF65-F5344CB8AC3E}">
        <p14:creationId xmlns:p14="http://schemas.microsoft.com/office/powerpoint/2010/main" val="689886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12124-ACC9-4BA9-5777-846F095DFDC8}"/>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8FAD08D8-7C71-1214-68F3-79A16D5AC16B}"/>
              </a:ext>
            </a:extLst>
          </p:cNvPr>
          <p:cNvSpPr>
            <a:spLocks noGrp="1"/>
          </p:cNvSpPr>
          <p:nvPr>
            <p:ph idx="1"/>
          </p:nvPr>
        </p:nvSpPr>
        <p:spPr/>
        <p:txBody>
          <a:bodyPr/>
          <a:lstStyle/>
          <a:p>
            <a:pPr marL="514350" indent="-514350">
              <a:buFont typeface="+mj-lt"/>
              <a:buAutoNum type="arabicPeriod"/>
            </a:pPr>
            <a:r>
              <a:rPr lang="en-IN" dirty="0"/>
              <a:t>Gather authentic, up-to-date data regarding</a:t>
            </a:r>
          </a:p>
          <a:p>
            <a:pPr lvl="2">
              <a:buFont typeface="Courier New" panose="02070309020205020404" pitchFamily="49" charset="0"/>
              <a:buChar char="o"/>
            </a:pPr>
            <a:r>
              <a:rPr lang="en-IN" sz="2000" dirty="0"/>
              <a:t>European Union – </a:t>
            </a:r>
            <a:r>
              <a:rPr lang="en-IN" sz="2000" dirty="0">
                <a:hlinkClick r:id="rId2"/>
              </a:rPr>
              <a:t>Eurostat</a:t>
            </a:r>
            <a:r>
              <a:rPr lang="en-IN" sz="2000" dirty="0"/>
              <a:t>. </a:t>
            </a:r>
          </a:p>
          <a:p>
            <a:pPr lvl="2">
              <a:buFont typeface="Courier New" panose="02070309020205020404" pitchFamily="49" charset="0"/>
              <a:buChar char="o"/>
            </a:pPr>
            <a:r>
              <a:rPr lang="en-IN" sz="2000" dirty="0"/>
              <a:t> India    </a:t>
            </a:r>
            <a:r>
              <a:rPr lang="en-IN" sz="2000" dirty="0" err="1">
                <a:hlinkClick r:id="rId3"/>
              </a:rPr>
              <a:t>Tradestat</a:t>
            </a:r>
            <a:r>
              <a:rPr lang="en-IN" sz="2000" dirty="0"/>
              <a:t> , </a:t>
            </a:r>
          </a:p>
          <a:p>
            <a:pPr marL="1317120" lvl="7" indent="0">
              <a:buNone/>
            </a:pPr>
            <a:r>
              <a:rPr lang="en-US" sz="2000" b="0" i="0" u="sng" dirty="0">
                <a:solidFill>
                  <a:srgbClr val="1A466C"/>
                </a:solidFill>
                <a:effectLst/>
                <a:hlinkClick r:id="rId4"/>
              </a:rPr>
              <a:t>Directorate General of Commercial Intelligence and Statistics (Principal commodity level data)</a:t>
            </a:r>
            <a:endParaRPr lang="en-US" sz="2000" b="0" i="0" u="sng" dirty="0">
              <a:solidFill>
                <a:srgbClr val="1A466C"/>
              </a:solidFill>
              <a:effectLst/>
            </a:endParaRPr>
          </a:p>
          <a:p>
            <a:pPr marL="514350" indent="-514350">
              <a:buFont typeface="+mj-lt"/>
              <a:buAutoNum type="arabicPeriod"/>
            </a:pPr>
            <a:r>
              <a:rPr lang="en-IN" dirty="0"/>
              <a:t>Using </a:t>
            </a:r>
            <a:r>
              <a:rPr lang="en-IN" dirty="0" err="1"/>
              <a:t>Numpy</a:t>
            </a:r>
            <a:r>
              <a:rPr lang="en-IN" dirty="0"/>
              <a:t> and Pandas, perform Exploratory Data Analysis to know the  trends.</a:t>
            </a:r>
          </a:p>
          <a:p>
            <a:pPr marL="514350" indent="-514350">
              <a:buFont typeface="+mj-lt"/>
              <a:buAutoNum type="arabicPeriod"/>
            </a:pPr>
            <a:r>
              <a:rPr lang="en-IN" dirty="0"/>
              <a:t>Illustrate the findings using Matplotlib and Seaborn.</a:t>
            </a:r>
          </a:p>
          <a:p>
            <a:pPr lvl="1">
              <a:buFont typeface="Courier New" panose="02070309020205020404" pitchFamily="49" charset="0"/>
              <a:buChar char="o"/>
            </a:pPr>
            <a:endParaRPr lang="en-IN" dirty="0"/>
          </a:p>
        </p:txBody>
      </p:sp>
    </p:spTree>
    <p:extLst>
      <p:ext uri="{BB962C8B-B14F-4D97-AF65-F5344CB8AC3E}">
        <p14:creationId xmlns:p14="http://schemas.microsoft.com/office/powerpoint/2010/main" val="437993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A8AC6-0A0F-30F4-2F81-796E6BAE3549}"/>
              </a:ext>
            </a:extLst>
          </p:cNvPr>
          <p:cNvSpPr>
            <a:spLocks noGrp="1"/>
          </p:cNvSpPr>
          <p:nvPr>
            <p:ph type="title"/>
          </p:nvPr>
        </p:nvSpPr>
        <p:spPr/>
        <p:txBody>
          <a:bodyPr/>
          <a:lstStyle/>
          <a:p>
            <a:r>
              <a:rPr lang="en-US" dirty="0"/>
              <a:t>Results</a:t>
            </a:r>
            <a:endParaRPr lang="en-IN" dirty="0"/>
          </a:p>
        </p:txBody>
      </p:sp>
      <p:pic>
        <p:nvPicPr>
          <p:cNvPr id="5" name="Content Placeholder 4">
            <a:extLst>
              <a:ext uri="{FF2B5EF4-FFF2-40B4-BE49-F238E27FC236}">
                <a16:creationId xmlns:a16="http://schemas.microsoft.com/office/drawing/2014/main" id="{5C7A1FEC-90BB-EC87-1CEB-88964C4A73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9616" y="1762653"/>
            <a:ext cx="5884494" cy="4478614"/>
          </a:xfrm>
        </p:spPr>
      </p:pic>
      <p:sp>
        <p:nvSpPr>
          <p:cNvPr id="6" name="TextBox 5">
            <a:extLst>
              <a:ext uri="{FF2B5EF4-FFF2-40B4-BE49-F238E27FC236}">
                <a16:creationId xmlns:a16="http://schemas.microsoft.com/office/drawing/2014/main" id="{7392F4C5-4C07-577E-4912-3EB1141C14A1}"/>
              </a:ext>
            </a:extLst>
          </p:cNvPr>
          <p:cNvSpPr txBox="1"/>
          <p:nvPr/>
        </p:nvSpPr>
        <p:spPr>
          <a:xfrm>
            <a:off x="7354110" y="1815182"/>
            <a:ext cx="4093399" cy="3693319"/>
          </a:xfrm>
          <a:prstGeom prst="rect">
            <a:avLst/>
          </a:prstGeom>
          <a:noFill/>
        </p:spPr>
        <p:txBody>
          <a:bodyPr wrap="square" rtlCol="0">
            <a:spAutoFit/>
          </a:bodyPr>
          <a:lstStyle/>
          <a:p>
            <a:pPr marL="285750" indent="-285750">
              <a:buFont typeface="Wingdings" panose="05000000000000000000" pitchFamily="2" charset="2"/>
              <a:buChar char="Ø"/>
            </a:pPr>
            <a:r>
              <a:rPr lang="en-US" b="0" i="0" dirty="0">
                <a:solidFill>
                  <a:srgbClr val="333333"/>
                </a:solidFill>
                <a:effectLst/>
              </a:rPr>
              <a:t>Over the past decade (2010-2020), the trend in primary energy production for EU was generally negative for solid fossil fuels, oil, natural gas, and nuclear energy. R</a:t>
            </a:r>
            <a:r>
              <a:rPr lang="en-US" dirty="0">
                <a:solidFill>
                  <a:srgbClr val="333333"/>
                </a:solidFill>
              </a:rPr>
              <a:t>enewable energy accounted for highest share and the positive trend is in line with EU’s climate change policy.</a:t>
            </a:r>
          </a:p>
          <a:p>
            <a:endParaRPr lang="en-US" dirty="0">
              <a:solidFill>
                <a:srgbClr val="333333"/>
              </a:solidFill>
            </a:endParaRPr>
          </a:p>
          <a:p>
            <a:pPr marL="285750" indent="-285750">
              <a:buFont typeface="Wingdings" panose="05000000000000000000" pitchFamily="2" charset="2"/>
              <a:buChar char="Ø"/>
            </a:pPr>
            <a:r>
              <a:rPr lang="en-IN" dirty="0"/>
              <a:t>The continuous decrease in primary energy production domestically means increasing use of imports to fill this gap. </a:t>
            </a:r>
          </a:p>
        </p:txBody>
      </p:sp>
      <p:sp>
        <p:nvSpPr>
          <p:cNvPr id="7" name="TextBox 6">
            <a:extLst>
              <a:ext uri="{FF2B5EF4-FFF2-40B4-BE49-F238E27FC236}">
                <a16:creationId xmlns:a16="http://schemas.microsoft.com/office/drawing/2014/main" id="{7A8A2EB3-9E58-7214-8082-E0706B1E2ED3}"/>
              </a:ext>
            </a:extLst>
          </p:cNvPr>
          <p:cNvSpPr txBox="1"/>
          <p:nvPr/>
        </p:nvSpPr>
        <p:spPr>
          <a:xfrm>
            <a:off x="1097280" y="1815182"/>
            <a:ext cx="359394" cy="369332"/>
          </a:xfrm>
          <a:prstGeom prst="rect">
            <a:avLst/>
          </a:prstGeom>
          <a:noFill/>
        </p:spPr>
        <p:txBody>
          <a:bodyPr wrap="none" rtlCol="0">
            <a:spAutoFit/>
          </a:bodyPr>
          <a:lstStyle/>
          <a:p>
            <a:r>
              <a:rPr lang="en-US" dirty="0"/>
              <a:t>1.</a:t>
            </a:r>
            <a:endParaRPr lang="en-IN" dirty="0"/>
          </a:p>
        </p:txBody>
      </p:sp>
    </p:spTree>
    <p:extLst>
      <p:ext uri="{BB962C8B-B14F-4D97-AF65-F5344CB8AC3E}">
        <p14:creationId xmlns:p14="http://schemas.microsoft.com/office/powerpoint/2010/main" val="4034294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00A6674-4276-A7AE-694E-A02313870832}"/>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0" y="1417638"/>
            <a:ext cx="5565775" cy="4022725"/>
          </a:xfrm>
        </p:spPr>
      </p:pic>
      <p:sp>
        <p:nvSpPr>
          <p:cNvPr id="6" name="TextBox 5">
            <a:extLst>
              <a:ext uri="{FF2B5EF4-FFF2-40B4-BE49-F238E27FC236}">
                <a16:creationId xmlns:a16="http://schemas.microsoft.com/office/drawing/2014/main" id="{1890AF41-5C67-24C0-4884-FA075BF73226}"/>
              </a:ext>
            </a:extLst>
          </p:cNvPr>
          <p:cNvSpPr txBox="1"/>
          <p:nvPr/>
        </p:nvSpPr>
        <p:spPr>
          <a:xfrm>
            <a:off x="484538" y="207992"/>
            <a:ext cx="359394" cy="369332"/>
          </a:xfrm>
          <a:prstGeom prst="rect">
            <a:avLst/>
          </a:prstGeom>
          <a:noFill/>
        </p:spPr>
        <p:txBody>
          <a:bodyPr wrap="none" rtlCol="0">
            <a:spAutoFit/>
          </a:bodyPr>
          <a:lstStyle/>
          <a:p>
            <a:r>
              <a:rPr lang="en-US" dirty="0"/>
              <a:t>2.</a:t>
            </a:r>
            <a:endParaRPr lang="en-IN" dirty="0"/>
          </a:p>
        </p:txBody>
      </p:sp>
      <p:sp>
        <p:nvSpPr>
          <p:cNvPr id="7" name="TextBox 6">
            <a:extLst>
              <a:ext uri="{FF2B5EF4-FFF2-40B4-BE49-F238E27FC236}">
                <a16:creationId xmlns:a16="http://schemas.microsoft.com/office/drawing/2014/main" id="{55F1C6D1-71E0-2E18-37C4-573AA8CE437E}"/>
              </a:ext>
            </a:extLst>
          </p:cNvPr>
          <p:cNvSpPr txBox="1"/>
          <p:nvPr/>
        </p:nvSpPr>
        <p:spPr>
          <a:xfrm>
            <a:off x="7177335" y="1417637"/>
            <a:ext cx="4352858" cy="3416320"/>
          </a:xfrm>
          <a:prstGeom prst="rect">
            <a:avLst/>
          </a:prstGeom>
          <a:noFill/>
        </p:spPr>
        <p:txBody>
          <a:bodyPr wrap="none" rtlCol="0">
            <a:spAutoFit/>
          </a:bodyPr>
          <a:lstStyle/>
          <a:p>
            <a:pPr marL="285750" indent="-285750">
              <a:buFont typeface="Wingdings" panose="05000000000000000000" pitchFamily="2" charset="2"/>
              <a:buChar char="Ø"/>
            </a:pPr>
            <a:r>
              <a:rPr lang="en-US" dirty="0"/>
              <a:t>Share of fuel type in EU’s primary energy</a:t>
            </a:r>
          </a:p>
          <a:p>
            <a:r>
              <a:rPr lang="en-US" dirty="0"/>
              <a:t>      production </a:t>
            </a:r>
          </a:p>
          <a:p>
            <a:pPr marL="742950" lvl="1" indent="-285750">
              <a:buFont typeface="Wingdings" panose="05000000000000000000" pitchFamily="2" charset="2"/>
              <a:buChar char="§"/>
            </a:pPr>
            <a:r>
              <a:rPr lang="en-IN" dirty="0"/>
              <a:t>Renewables and Biofuels 40.8%</a:t>
            </a:r>
          </a:p>
          <a:p>
            <a:pPr marL="742950" lvl="1" indent="-285750">
              <a:buFont typeface="Wingdings" panose="05000000000000000000" pitchFamily="2" charset="2"/>
              <a:buChar char="§"/>
            </a:pPr>
            <a:r>
              <a:rPr lang="en-IN" dirty="0"/>
              <a:t>Nuclear Heat - 30.5%</a:t>
            </a:r>
          </a:p>
          <a:p>
            <a:pPr marL="742950" lvl="1" indent="-285750">
              <a:buFont typeface="Wingdings" panose="05000000000000000000" pitchFamily="2" charset="2"/>
              <a:buChar char="§"/>
            </a:pPr>
            <a:r>
              <a:rPr lang="en-IN" dirty="0">
                <a:solidFill>
                  <a:srgbClr val="FF0000"/>
                </a:solidFill>
              </a:rPr>
              <a:t>Solid Fossil Fuels - </a:t>
            </a:r>
            <a:r>
              <a:rPr lang="en-IN" dirty="0"/>
              <a:t>14.6%</a:t>
            </a:r>
          </a:p>
          <a:p>
            <a:pPr marL="742950" lvl="1" indent="-285750">
              <a:buFont typeface="Wingdings" panose="05000000000000000000" pitchFamily="2" charset="2"/>
              <a:buChar char="§"/>
            </a:pPr>
            <a:r>
              <a:rPr lang="en-IN" dirty="0">
                <a:solidFill>
                  <a:srgbClr val="FF0000"/>
                </a:solidFill>
              </a:rPr>
              <a:t>Natural Gas - </a:t>
            </a:r>
            <a:r>
              <a:rPr lang="en-IN" dirty="0"/>
              <a:t>7.2%</a:t>
            </a:r>
          </a:p>
          <a:p>
            <a:pPr marL="742950" lvl="1" indent="-285750">
              <a:buFont typeface="Wingdings" panose="05000000000000000000" pitchFamily="2" charset="2"/>
              <a:buChar char="§"/>
            </a:pPr>
            <a:r>
              <a:rPr lang="en-IN" dirty="0">
                <a:solidFill>
                  <a:srgbClr val="FF0000"/>
                </a:solidFill>
              </a:rPr>
              <a:t>Crude Oil - </a:t>
            </a:r>
            <a:r>
              <a:rPr lang="en-IN" dirty="0"/>
              <a:t>3.3%</a:t>
            </a:r>
          </a:p>
          <a:p>
            <a:pPr marL="742950" lvl="1" indent="-285750">
              <a:buFont typeface="Wingdings" panose="05000000000000000000" pitchFamily="2" charset="2"/>
              <a:buChar char="§"/>
            </a:pPr>
            <a:r>
              <a:rPr lang="en-IN" dirty="0"/>
              <a:t>Others - 3.6%</a:t>
            </a:r>
          </a:p>
          <a:p>
            <a:pPr marL="742950" lvl="1" indent="-285750">
              <a:buFont typeface="Wingdings" panose="05000000000000000000" pitchFamily="2" charset="2"/>
              <a:buChar char="§"/>
            </a:pPr>
            <a:endParaRPr lang="en-IN" dirty="0"/>
          </a:p>
          <a:p>
            <a:pPr marL="285750" indent="-285750">
              <a:buFont typeface="Wingdings" panose="05000000000000000000" pitchFamily="2" charset="2"/>
              <a:buChar char="Ø"/>
            </a:pPr>
            <a:r>
              <a:rPr lang="en-IN" dirty="0"/>
              <a:t>Out of fuel mix , 25.1% are hydrocarbons </a:t>
            </a:r>
          </a:p>
          <a:p>
            <a:r>
              <a:rPr lang="en-IN" dirty="0"/>
              <a:t>      where domestic shortfalls are fulfilled </a:t>
            </a:r>
          </a:p>
          <a:p>
            <a:r>
              <a:rPr lang="en-IN" dirty="0"/>
              <a:t>      with imports.</a:t>
            </a:r>
          </a:p>
        </p:txBody>
      </p:sp>
    </p:spTree>
    <p:extLst>
      <p:ext uri="{BB962C8B-B14F-4D97-AF65-F5344CB8AC3E}">
        <p14:creationId xmlns:p14="http://schemas.microsoft.com/office/powerpoint/2010/main" val="3996956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7C5845-1652-DEBF-6536-FAA4ECFFA9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834664" cy="6865534"/>
          </a:xfrm>
          <a:prstGeom prst="rect">
            <a:avLst/>
          </a:prstGeom>
        </p:spPr>
      </p:pic>
      <p:sp>
        <p:nvSpPr>
          <p:cNvPr id="4" name="TextBox 3">
            <a:extLst>
              <a:ext uri="{FF2B5EF4-FFF2-40B4-BE49-F238E27FC236}">
                <a16:creationId xmlns:a16="http://schemas.microsoft.com/office/drawing/2014/main" id="{0CF35667-BDFB-DF28-BBD2-D885C7A499DB}"/>
              </a:ext>
            </a:extLst>
          </p:cNvPr>
          <p:cNvSpPr txBox="1"/>
          <p:nvPr/>
        </p:nvSpPr>
        <p:spPr>
          <a:xfrm>
            <a:off x="194553" y="330740"/>
            <a:ext cx="359394" cy="369332"/>
          </a:xfrm>
          <a:prstGeom prst="rect">
            <a:avLst/>
          </a:prstGeom>
          <a:noFill/>
        </p:spPr>
        <p:txBody>
          <a:bodyPr wrap="none" rtlCol="0">
            <a:spAutoFit/>
          </a:bodyPr>
          <a:lstStyle/>
          <a:p>
            <a:r>
              <a:rPr lang="en-IN" dirty="0"/>
              <a:t>3.</a:t>
            </a:r>
          </a:p>
        </p:txBody>
      </p:sp>
      <p:sp>
        <p:nvSpPr>
          <p:cNvPr id="5" name="TextBox 4">
            <a:extLst>
              <a:ext uri="{FF2B5EF4-FFF2-40B4-BE49-F238E27FC236}">
                <a16:creationId xmlns:a16="http://schemas.microsoft.com/office/drawing/2014/main" id="{FC256A8B-E4DC-1664-2AAE-3F6AFB009212}"/>
              </a:ext>
            </a:extLst>
          </p:cNvPr>
          <p:cNvSpPr txBox="1"/>
          <p:nvPr/>
        </p:nvSpPr>
        <p:spPr>
          <a:xfrm>
            <a:off x="9904432" y="222585"/>
            <a:ext cx="2287568" cy="6186309"/>
          </a:xfrm>
          <a:prstGeom prst="rect">
            <a:avLst/>
          </a:prstGeom>
          <a:noFill/>
        </p:spPr>
        <p:txBody>
          <a:bodyPr wrap="square" rtlCol="0">
            <a:spAutoFit/>
          </a:bodyPr>
          <a:lstStyle/>
          <a:p>
            <a:pPr marL="285750" indent="-285750">
              <a:buFont typeface="Wingdings" panose="05000000000000000000" pitchFamily="2" charset="2"/>
              <a:buChar char="Ø"/>
            </a:pPr>
            <a:r>
              <a:rPr lang="en-IN" dirty="0"/>
              <a:t>The figure shows</a:t>
            </a:r>
          </a:p>
          <a:p>
            <a:r>
              <a:rPr lang="en-IN" dirty="0"/>
              <a:t>     Europe wide </a:t>
            </a:r>
          </a:p>
          <a:p>
            <a:r>
              <a:rPr lang="en-IN" dirty="0"/>
              <a:t>     country wise net</a:t>
            </a:r>
          </a:p>
          <a:p>
            <a:r>
              <a:rPr lang="en-IN" dirty="0"/>
              <a:t>     imports of energy</a:t>
            </a:r>
          </a:p>
          <a:p>
            <a:r>
              <a:rPr lang="en-IN" dirty="0"/>
              <a:t>     products in 2020.</a:t>
            </a:r>
          </a:p>
          <a:p>
            <a:endParaRPr lang="en-IN" dirty="0"/>
          </a:p>
          <a:p>
            <a:pPr marL="285750" indent="-285750">
              <a:buFont typeface="Wingdings" panose="05000000000000000000" pitchFamily="2" charset="2"/>
              <a:buChar char="Ø"/>
            </a:pPr>
            <a:r>
              <a:rPr lang="en-IN" dirty="0"/>
              <a:t>Except Norway, </a:t>
            </a:r>
          </a:p>
          <a:p>
            <a:r>
              <a:rPr lang="en-IN" dirty="0"/>
              <a:t>      whole of Europe</a:t>
            </a:r>
          </a:p>
          <a:p>
            <a:r>
              <a:rPr lang="en-IN" dirty="0"/>
              <a:t>      is net importer</a:t>
            </a:r>
          </a:p>
          <a:p>
            <a:r>
              <a:rPr lang="en-IN" dirty="0"/>
              <a:t>     of energy products</a:t>
            </a:r>
          </a:p>
          <a:p>
            <a:endParaRPr lang="en-IN" dirty="0"/>
          </a:p>
          <a:p>
            <a:pPr marL="285750" indent="-285750">
              <a:buFont typeface="Wingdings" panose="05000000000000000000" pitchFamily="2" charset="2"/>
              <a:buChar char="Ø"/>
            </a:pPr>
            <a:r>
              <a:rPr lang="en-IN" dirty="0"/>
              <a:t>Among EU member countries, Germany, Italy and France are respectively the biggest net importers (largely in trend with being the 3 biggest economies inside EU)</a:t>
            </a:r>
          </a:p>
        </p:txBody>
      </p:sp>
    </p:spTree>
    <p:extLst>
      <p:ext uri="{BB962C8B-B14F-4D97-AF65-F5344CB8AC3E}">
        <p14:creationId xmlns:p14="http://schemas.microsoft.com/office/powerpoint/2010/main" val="4025468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7293C63-91BD-69B6-B1CF-1C58886B67CF}"/>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0" y="909638"/>
            <a:ext cx="8045450" cy="4022725"/>
          </a:xfrm>
        </p:spPr>
      </p:pic>
      <p:sp>
        <p:nvSpPr>
          <p:cNvPr id="6" name="TextBox 5">
            <a:extLst>
              <a:ext uri="{FF2B5EF4-FFF2-40B4-BE49-F238E27FC236}">
                <a16:creationId xmlns:a16="http://schemas.microsoft.com/office/drawing/2014/main" id="{CF5A1DB5-E986-D17E-09C3-6B5DF032FC0F}"/>
              </a:ext>
            </a:extLst>
          </p:cNvPr>
          <p:cNvSpPr txBox="1"/>
          <p:nvPr/>
        </p:nvSpPr>
        <p:spPr>
          <a:xfrm>
            <a:off x="329837" y="248427"/>
            <a:ext cx="359394" cy="369332"/>
          </a:xfrm>
          <a:prstGeom prst="rect">
            <a:avLst/>
          </a:prstGeom>
          <a:noFill/>
        </p:spPr>
        <p:txBody>
          <a:bodyPr wrap="none" rtlCol="0">
            <a:spAutoFit/>
          </a:bodyPr>
          <a:lstStyle/>
          <a:p>
            <a:r>
              <a:rPr lang="en-IN" dirty="0"/>
              <a:t>4.</a:t>
            </a:r>
          </a:p>
        </p:txBody>
      </p:sp>
      <p:sp>
        <p:nvSpPr>
          <p:cNvPr id="7" name="TextBox 6">
            <a:extLst>
              <a:ext uri="{FF2B5EF4-FFF2-40B4-BE49-F238E27FC236}">
                <a16:creationId xmlns:a16="http://schemas.microsoft.com/office/drawing/2014/main" id="{EF11C7FF-6A2B-3904-5BCA-EA4C9FC88310}"/>
              </a:ext>
            </a:extLst>
          </p:cNvPr>
          <p:cNvSpPr txBox="1"/>
          <p:nvPr/>
        </p:nvSpPr>
        <p:spPr>
          <a:xfrm>
            <a:off x="8907060" y="1350619"/>
            <a:ext cx="2884886" cy="3139321"/>
          </a:xfrm>
          <a:prstGeom prst="rect">
            <a:avLst/>
          </a:prstGeom>
          <a:noFill/>
        </p:spPr>
        <p:txBody>
          <a:bodyPr wrap="square" rtlCol="0">
            <a:spAutoFit/>
          </a:bodyPr>
          <a:lstStyle/>
          <a:p>
            <a:pPr marL="285750" indent="-285750">
              <a:buFont typeface="Wingdings" panose="05000000000000000000" pitchFamily="2" charset="2"/>
              <a:buChar char="Ø"/>
            </a:pPr>
            <a:r>
              <a:rPr lang="en-IN" dirty="0"/>
              <a:t>While use of Solid Fossil Fuel for energy production has decreased in recent years, this trend is not visible in imports from Russia.</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In 2020, Russia accounted for more than half of all Solid Fossil Fuel (mostly coal) imports by EU.</a:t>
            </a:r>
          </a:p>
        </p:txBody>
      </p:sp>
    </p:spTree>
    <p:extLst>
      <p:ext uri="{BB962C8B-B14F-4D97-AF65-F5344CB8AC3E}">
        <p14:creationId xmlns:p14="http://schemas.microsoft.com/office/powerpoint/2010/main" val="38365681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1_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tf22378848_win32</Template>
  <TotalTime>1247</TotalTime>
  <Words>1708</Words>
  <Application>Microsoft Office PowerPoint</Application>
  <PresentationFormat>Widescreen</PresentationFormat>
  <Paragraphs>139</Paragraphs>
  <Slides>19</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19</vt:i4>
      </vt:variant>
    </vt:vector>
  </HeadingPairs>
  <TitlesOfParts>
    <vt:vector size="26" baseType="lpstr">
      <vt:lpstr>Courier New</vt:lpstr>
      <vt:lpstr>Tw Cen MT</vt:lpstr>
      <vt:lpstr>Tw Cen MT Condensed</vt:lpstr>
      <vt:lpstr>Wingdings</vt:lpstr>
      <vt:lpstr>Wingdings 3</vt:lpstr>
      <vt:lpstr>Integral</vt:lpstr>
      <vt:lpstr>1_Integral</vt:lpstr>
      <vt:lpstr>EU &amp; India - Dependency on Russia for energy products</vt:lpstr>
      <vt:lpstr>Background</vt:lpstr>
      <vt:lpstr>Aim</vt:lpstr>
      <vt:lpstr>Remarks</vt:lpstr>
      <vt:lpstr>Methodology</vt:lpstr>
      <vt:lpstr>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Amol Sharma</dc:creator>
  <cp:lastModifiedBy>Amol Sharma</cp:lastModifiedBy>
  <cp:revision>6</cp:revision>
  <dcterms:created xsi:type="dcterms:W3CDTF">2022-11-14T11:51:46Z</dcterms:created>
  <dcterms:modified xsi:type="dcterms:W3CDTF">2022-11-16T20:08:00Z</dcterms:modified>
</cp:coreProperties>
</file>