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52" r:id="rId2"/>
    <p:sldMasterId id="2147483764" r:id="rId3"/>
  </p:sldMasterIdLst>
  <p:notesMasterIdLst>
    <p:notesMasterId r:id="rId51"/>
  </p:notesMasterIdLst>
  <p:handoutMasterIdLst>
    <p:handoutMasterId r:id="rId52"/>
  </p:handoutMasterIdLst>
  <p:sldIdLst>
    <p:sldId id="816" r:id="rId4"/>
    <p:sldId id="776" r:id="rId5"/>
    <p:sldId id="825" r:id="rId6"/>
    <p:sldId id="900" r:id="rId7"/>
    <p:sldId id="274" r:id="rId8"/>
    <p:sldId id="874" r:id="rId9"/>
    <p:sldId id="901" r:id="rId10"/>
    <p:sldId id="904" r:id="rId11"/>
    <p:sldId id="902" r:id="rId12"/>
    <p:sldId id="903" r:id="rId13"/>
    <p:sldId id="905" r:id="rId14"/>
    <p:sldId id="906" r:id="rId15"/>
    <p:sldId id="907" r:id="rId16"/>
    <p:sldId id="908" r:id="rId17"/>
    <p:sldId id="912" r:id="rId18"/>
    <p:sldId id="909" r:id="rId19"/>
    <p:sldId id="910" r:id="rId20"/>
    <p:sldId id="914" r:id="rId21"/>
    <p:sldId id="915" r:id="rId22"/>
    <p:sldId id="913" r:id="rId23"/>
    <p:sldId id="916" r:id="rId24"/>
    <p:sldId id="917" r:id="rId25"/>
    <p:sldId id="918" r:id="rId26"/>
    <p:sldId id="936" r:id="rId27"/>
    <p:sldId id="919" r:id="rId28"/>
    <p:sldId id="937" r:id="rId29"/>
    <p:sldId id="920" r:id="rId30"/>
    <p:sldId id="921" r:id="rId31"/>
    <p:sldId id="922" r:id="rId32"/>
    <p:sldId id="923" r:id="rId33"/>
    <p:sldId id="924" r:id="rId34"/>
    <p:sldId id="926" r:id="rId35"/>
    <p:sldId id="927" r:id="rId36"/>
    <p:sldId id="928" r:id="rId37"/>
    <p:sldId id="929" r:id="rId38"/>
    <p:sldId id="925" r:id="rId39"/>
    <p:sldId id="931" r:id="rId40"/>
    <p:sldId id="938" r:id="rId41"/>
    <p:sldId id="930" r:id="rId42"/>
    <p:sldId id="932" r:id="rId43"/>
    <p:sldId id="933" r:id="rId44"/>
    <p:sldId id="934" r:id="rId45"/>
    <p:sldId id="935" r:id="rId46"/>
    <p:sldId id="939" r:id="rId47"/>
    <p:sldId id="940" r:id="rId48"/>
    <p:sldId id="869" r:id="rId49"/>
    <p:sldId id="285" r:id="rId5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A30000"/>
    <a:srgbClr val="D8D8D8"/>
    <a:srgbClr val="EBEBE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85968" autoAdjust="0"/>
  </p:normalViewPr>
  <p:slideViewPr>
    <p:cSldViewPr>
      <p:cViewPr varScale="1">
        <p:scale>
          <a:sx n="63" d="100"/>
          <a:sy n="63" d="100"/>
        </p:scale>
        <p:origin x="76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Sheet1!$D$15</c:f>
              <c:strCache>
                <c:ptCount val="1"/>
                <c:pt idx="0">
                  <c:v>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Sheet1!$C$16:$C$57</c:f>
              <c:numCache>
                <c:formatCode>General</c:formatCode>
                <c:ptCount val="42"/>
                <c:pt idx="0">
                  <c:v>68</c:v>
                </c:pt>
                <c:pt idx="1">
                  <c:v>67</c:v>
                </c:pt>
                <c:pt idx="2">
                  <c:v>66</c:v>
                </c:pt>
                <c:pt idx="3">
                  <c:v>65</c:v>
                </c:pt>
                <c:pt idx="4">
                  <c:v>64</c:v>
                </c:pt>
                <c:pt idx="5">
                  <c:v>63</c:v>
                </c:pt>
                <c:pt idx="6">
                  <c:v>62</c:v>
                </c:pt>
                <c:pt idx="7">
                  <c:v>61</c:v>
                </c:pt>
                <c:pt idx="8">
                  <c:v>60</c:v>
                </c:pt>
                <c:pt idx="9">
                  <c:v>59</c:v>
                </c:pt>
                <c:pt idx="10">
                  <c:v>58</c:v>
                </c:pt>
                <c:pt idx="11">
                  <c:v>57</c:v>
                </c:pt>
                <c:pt idx="12">
                  <c:v>56</c:v>
                </c:pt>
                <c:pt idx="13">
                  <c:v>55</c:v>
                </c:pt>
                <c:pt idx="14">
                  <c:v>54</c:v>
                </c:pt>
                <c:pt idx="15">
                  <c:v>53</c:v>
                </c:pt>
                <c:pt idx="16">
                  <c:v>52</c:v>
                </c:pt>
                <c:pt idx="17">
                  <c:v>51</c:v>
                </c:pt>
                <c:pt idx="18">
                  <c:v>50</c:v>
                </c:pt>
                <c:pt idx="19">
                  <c:v>49</c:v>
                </c:pt>
                <c:pt idx="20">
                  <c:v>48</c:v>
                </c:pt>
                <c:pt idx="21">
                  <c:v>47</c:v>
                </c:pt>
                <c:pt idx="22">
                  <c:v>46</c:v>
                </c:pt>
                <c:pt idx="23">
                  <c:v>45</c:v>
                </c:pt>
                <c:pt idx="24">
                  <c:v>44</c:v>
                </c:pt>
                <c:pt idx="25">
                  <c:v>43</c:v>
                </c:pt>
                <c:pt idx="26">
                  <c:v>42</c:v>
                </c:pt>
                <c:pt idx="27">
                  <c:v>41</c:v>
                </c:pt>
                <c:pt idx="28">
                  <c:v>40</c:v>
                </c:pt>
                <c:pt idx="29">
                  <c:v>39</c:v>
                </c:pt>
                <c:pt idx="30">
                  <c:v>38</c:v>
                </c:pt>
                <c:pt idx="31">
                  <c:v>37</c:v>
                </c:pt>
                <c:pt idx="32">
                  <c:v>36</c:v>
                </c:pt>
                <c:pt idx="33">
                  <c:v>35</c:v>
                </c:pt>
                <c:pt idx="34">
                  <c:v>34</c:v>
                </c:pt>
                <c:pt idx="35">
                  <c:v>33</c:v>
                </c:pt>
                <c:pt idx="36">
                  <c:v>32</c:v>
                </c:pt>
                <c:pt idx="37">
                  <c:v>31</c:v>
                </c:pt>
                <c:pt idx="38">
                  <c:v>30</c:v>
                </c:pt>
                <c:pt idx="39">
                  <c:v>29</c:v>
                </c:pt>
                <c:pt idx="40">
                  <c:v>28</c:v>
                </c:pt>
                <c:pt idx="41">
                  <c:v>27</c:v>
                </c:pt>
              </c:numCache>
            </c:numRef>
          </c:cat>
          <c:val>
            <c:numRef>
              <c:f>Sheet1!$D$16:$D$57</c:f>
              <c:numCache>
                <c:formatCode>General</c:formatCode>
                <c:ptCount val="4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3</c:v>
                </c:pt>
                <c:pt idx="19">
                  <c:v>2</c:v>
                </c:pt>
                <c:pt idx="20">
                  <c:v>2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88-4DA4-8F3E-DCFBF4BC6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427576"/>
        <c:axId val="642430528"/>
      </c:lineChart>
      <c:catAx>
        <c:axId val="642427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430528"/>
        <c:crosses val="autoZero"/>
        <c:auto val="1"/>
        <c:lblAlgn val="ctr"/>
        <c:lblOffset val="100"/>
        <c:noMultiLvlLbl val="0"/>
      </c:catAx>
      <c:valAx>
        <c:axId val="64243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427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Sheet1!$I$6:$I$35</cx:f>
        <cx:lvl ptCount="30" formatCode="General">
          <cx:pt idx="0">68</cx:pt>
          <cx:pt idx="1">62</cx:pt>
          <cx:pt idx="2">59</cx:pt>
          <cx:pt idx="3">57</cx:pt>
          <cx:pt idx="4">56</cx:pt>
          <cx:pt idx="5">55</cx:pt>
          <cx:pt idx="6">54</cx:pt>
          <cx:pt idx="7">54</cx:pt>
          <cx:pt idx="8">53</cx:pt>
          <cx:pt idx="9">53</cx:pt>
          <cx:pt idx="10">52</cx:pt>
          <cx:pt idx="11">52</cx:pt>
          <cx:pt idx="12">51</cx:pt>
          <cx:pt idx="13">51</cx:pt>
          <cx:pt idx="14">50</cx:pt>
          <cx:pt idx="15">50</cx:pt>
          <cx:pt idx="16">50</cx:pt>
          <cx:pt idx="17">49</cx:pt>
          <cx:pt idx="18">49</cx:pt>
          <cx:pt idx="19">48</cx:pt>
          <cx:pt idx="20">48</cx:pt>
          <cx:pt idx="21">47</cx:pt>
          <cx:pt idx="22">46</cx:pt>
          <cx:pt idx="23">46</cx:pt>
          <cx:pt idx="24">45</cx:pt>
          <cx:pt idx="25">44</cx:pt>
          <cx:pt idx="26">42</cx:pt>
          <cx:pt idx="27">39</cx:pt>
          <cx:pt idx="28">33</cx:pt>
          <cx:pt idx="29">27</cx:pt>
        </cx:lvl>
      </cx:numDim>
    </cx:data>
  </cx:chartData>
  <cx:chart>
    <cx:plotArea>
      <cx:plotAreaRegion>
        <cx:series layoutId="clusteredColumn" uniqueId="{8B4FCD8C-119B-49FF-B9AD-450475E3DF85}">
          <cx:dataId val="0"/>
          <cx:layoutPr>
            <cx:binning intervalClosed="r">
              <cx:binSize val="5.5"/>
            </cx:binning>
          </cx:layoutPr>
        </cx:series>
      </cx:plotAreaRegion>
      <cx:axis id="0">
        <cx:catScaling gapWidth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r>
                  <a:rPr lang="en-US" sz="1600" b="0" i="0" u="none" strike="noStrike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Intervals of Battery life in </a:t>
                </a:r>
                <a:r>
                  <a:rPr lang="en-US" sz="1600" b="0" i="0" u="none" strike="noStrike" baseline="0" dirty="0" err="1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Hrs</a:t>
                </a:r>
                <a:endParaRPr lang="en-US" sz="1600" b="0" i="0" u="none" strike="noStrike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rich>
          </cx:tx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/>
              </a:pPr>
              <a:r>
                <a:rPr lang="en-US" sz="16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74111-66D7-45AE-8DEF-376AAD158A9F}" type="datetimeFigureOut">
              <a:rPr lang="en-IN" smtClean="0"/>
              <a:pPr/>
              <a:t>29-01-2023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37836-C8DA-4503-80C8-4F9293A85D3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54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AC5F4ED9-334D-4F32-82DD-3CCE676A8408}" type="datetimeFigureOut">
              <a:rPr lang="en-US"/>
              <a:pPr>
                <a:defRPr/>
              </a:pPr>
              <a:t>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6545EB16-1616-48C3-8AE6-46CF05E8D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42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5EB16-1616-48C3-8AE6-46CF05E8DC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69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5EB16-1616-48C3-8AE6-46CF05E8DC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152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5EB16-1616-48C3-8AE6-46CF05E8DC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84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5EB16-1616-48C3-8AE6-46CF05E8DC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05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5EB16-1616-48C3-8AE6-46CF05E8DC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585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5EB16-1616-48C3-8AE6-46CF05E8DC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31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535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7B47A000-D340-415C-B451-F6358447F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570" y="2313986"/>
            <a:ext cx="8857808" cy="16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1356ED1-3CFA-40FA-8F21-818840F4F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4999" y="2705259"/>
            <a:ext cx="8024949" cy="89739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94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6620-0C18-4579-B2F5-36DA5383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424D9-8641-4594-AD49-A7BE94ECC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2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B9726-051B-4E43-9CDB-508C3219B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A0BCA-CFE6-4D49-9D57-88ED605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52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01611" y="13652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18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14</a:t>
            </a:r>
            <a:r>
              <a:rPr lang="en-US" baseline="30000" dirty="0"/>
              <a:t>st</a:t>
            </a:r>
            <a:r>
              <a:rPr lang="en-US" dirty="0"/>
              <a:t> Aug,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4E634A9-4649-4019-AF23-6398A079BB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331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485033" y="6305550"/>
            <a:ext cx="609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E634A9-4649-4019-AF23-6398A079BB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18400" y="6550223"/>
            <a:ext cx="3860800" cy="327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29,30</a:t>
            </a:r>
            <a:r>
              <a:rPr lang="en-US" baseline="30000"/>
              <a:t>th</a:t>
            </a:r>
            <a:r>
              <a:rPr lang="en-US"/>
              <a:t> April,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85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75A4-9656-4ACA-A7BB-6874B92D58D3}" type="datetime1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9AC3-6B05-485C-95EB-F243EFD7D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75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EB47-E66E-41D2-8E5B-B7292D1F7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49EB8-22D9-463B-A0C8-B8BDDD461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8234D-03D9-4640-83F4-3E68A9B9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E4841-E4B5-4BBB-9392-E0BC8AEE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946E-C567-498F-98A3-BBDFECA7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816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810F-5991-4C5C-96B9-1321E088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4B73E-1627-4DEA-9728-D14435FC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E3814-3541-4D05-A9BF-1E94B5AB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FF90-FE60-4111-A185-68B851E7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F47E-070C-41C4-9415-19F7B30D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71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9DC1-CB71-4F7E-9497-49D67F3D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2875E-B54C-45D4-B58C-68D15B83D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8A27B-20C1-41BC-8888-0A4C31CD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05BB-06B9-42EE-8011-8545362C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F50F3-D40B-422F-BECA-17600F43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35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71DF-4FB5-4C4C-BCFF-0EF7689B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56E9-1FCC-4D48-9F29-B8C2C5A9E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65E1-0E09-4E38-B553-8371ADCDB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F1C03-C896-4CD7-AE33-D1C06613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11142-A0D1-467F-A4CD-49017C45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87141-219B-4C00-9401-17A9FBD6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54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E2FE-8970-4894-AE2F-F1BD8D70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38CD-023F-49B3-A3FD-870E3427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36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447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575B-134E-44E8-B85A-FD55D1F5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46994-B215-425F-A461-15ED7FEE5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8A55C-F4FA-4665-8DAB-8C7153F50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987BB-FB08-4787-9D79-A8CCE598E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17509-B0D6-47FE-909E-9EF650EFA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3664-DC52-446E-B749-B37EA31C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9FCDF-AEA5-488D-94F7-00B5545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21E17-536C-4BC8-BB2B-7AB3C9E4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889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28D4-BEBF-4CD8-BB60-7E0F5580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0697E-7F43-4182-8DF3-75396C48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A5E-D8F4-44E9-8E3C-57823538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34D4B-A4EE-4D4A-A1C4-B8665970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618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F0D62-5B8F-4477-91E1-F189F257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1D419-5132-48C6-8062-16F67126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DBDA3-50F2-476C-9153-58DFB229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070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CD9F-B131-44CD-877D-0F1005BB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2324-FECB-467B-B212-66465D47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D6F0D-B9BB-467F-AA12-B31F3D248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DB1A3-1310-4E6C-8702-531D438A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20A4E-CB4D-4E8F-95A9-E03B24A3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E387-9D01-4067-9430-3B034D39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38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9346-ED6F-4293-9068-D6963619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56185-697C-4489-B5CE-19516B421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6DA51-1189-428F-BB59-AEAEE74F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3D476-D4AD-4E08-9A65-A9F245B2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8A6D4-C9A0-4407-ADC2-68172023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C37C5-8D46-4D8C-9A14-429B47C2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929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CD1A-177A-48EA-98D9-897AAFB1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0371C-3F66-43EB-A14A-31269543F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1EEC1-B7E2-49CD-B5DD-4F859901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28F4-F343-49CC-92EA-A28B39D5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AF2E-4935-43E5-8B50-BB922F5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23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49CA3-7C41-4561-891A-A2FEB2870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CDD29-89A5-4890-98AD-8A821A767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84CD0-602D-4136-B48C-42043F42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126B-3D84-4A9C-B9FA-C20AD2CA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E574-3DDB-4384-B8F1-554F616C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403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7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3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3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122F-43F1-42A5-A7CE-C30A4E97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2F21-F898-456B-803F-8D6D038B9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9825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7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183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21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3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8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1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53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10080" y="1850064"/>
            <a:ext cx="98752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/>
          <a:lstStyle>
            <a:lvl1pPr marR="0" lvl="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667" b="0" i="0" u="none" strike="noStrike" cap="none">
                <a:solidFill>
                  <a:srgbClr val="2A310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7518400" y="6400999"/>
            <a:ext cx="38608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3309600" y="6305551"/>
            <a:ext cx="6096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 lang="en-GB"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913467" y="838200"/>
            <a:ext cx="9999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344D6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60747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99568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344D6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7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10871200" cy="4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465655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1219170" marR="0" lvl="1" indent="-48258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828754" marR="0" lvl="2" indent="-45718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438339" marR="0" lvl="3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3047924" marR="0" lvl="4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657509" marR="0" lvl="5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4267093" marR="0" lvl="6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4876678" marR="0" lvl="7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5486263" marR="0" lvl="8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7518400" y="6400999"/>
            <a:ext cx="38608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304800"/>
            <a:ext cx="12192000" cy="60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8A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6459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068B-034E-41E8-B059-74F74DE6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5073-A5FC-488C-A9D4-2DA6218AF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EEFAD-3391-4FBA-921E-B8164A89C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C9AC7-91F5-4370-A526-E3E29752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95B22-7558-41DA-BDD5-99542DFBA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DD856-DD4D-4747-B59C-E79FD094F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C7E20-0826-4501-A089-492D27BDD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714D7B-1E9E-4866-8542-85DFC1EA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10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1DE0-D92E-4978-8AC0-8FBFBFA2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42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9C04-27E5-40AB-83C9-F363107E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544C-714D-4C68-A66E-D843C9C9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76B67-5ADD-4554-ADAF-9E87D895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551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6CD3-94E0-4F72-A017-0B5793C7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03DA2-10B2-47E1-A3D7-95BACC15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CB59-5417-4DB6-93CA-550137EAA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C7DB1-6E48-4DFD-9B3E-8EBB07FD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15D9-6551-4CFE-88AA-142437F1E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260" y="1429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F18C1-F75F-49A1-A534-06715FA0F207}"/>
              </a:ext>
            </a:extLst>
          </p:cNvPr>
          <p:cNvSpPr txBox="1"/>
          <p:nvPr userDrawn="1"/>
        </p:nvSpPr>
        <p:spPr>
          <a:xfrm>
            <a:off x="1384663" y="6444476"/>
            <a:ext cx="199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232D47"/>
                </a:solidFill>
                <a:latin typeface="+mj-lt"/>
              </a:rPr>
              <a:t>Descriptive 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5C58D-E4D9-4FD2-A46B-874BE534CAF4}"/>
              </a:ext>
            </a:extLst>
          </p:cNvPr>
          <p:cNvSpPr txBox="1"/>
          <p:nvPr userDrawn="1"/>
        </p:nvSpPr>
        <p:spPr>
          <a:xfrm>
            <a:off x="11279285" y="6413698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DC423B4-9431-4E53-8DEA-539168954028}" type="slidenum">
              <a:rPr lang="en-GB" sz="1200" smtClean="0">
                <a:solidFill>
                  <a:srgbClr val="232D47"/>
                </a:solidFill>
                <a:latin typeface="Gill Sans MT" panose="020B0502020104020203" pitchFamily="34" charset="0"/>
              </a:rPr>
              <a:pPr/>
              <a:t>‹#›</a:t>
            </a:fld>
            <a:endParaRPr lang="en-GB" sz="1200" dirty="0">
              <a:solidFill>
                <a:srgbClr val="232D47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487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37" r:id="rId14"/>
    <p:sldLayoutId id="214748377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kern="1200">
          <a:solidFill>
            <a:srgbClr val="0B5394"/>
          </a:solidFill>
          <a:effectLst/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891A7"/>
        </a:buClr>
        <a:buSzPct val="7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891A7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D2816-1A10-4DF2-9FE9-B1E108CE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A34E0-427C-42EB-B9B3-80142333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51F6-6B90-439A-BCA5-F3EB5E0E7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683B-3747-477E-B496-3231C9834C01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F07-059A-4D38-BAA4-F43CFF72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C359-9966-4E5A-8874-994CC25A1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2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083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1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140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82ED9B-529E-4792-ABA2-3080C0AE0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00" y="2349856"/>
            <a:ext cx="11360800" cy="1056800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Descriptive Statistics </a:t>
            </a:r>
          </a:p>
          <a:p>
            <a:r>
              <a:rPr lang="en-US" sz="40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</a:p>
          <a:p>
            <a:r>
              <a:rPr lang="en-US" sz="40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Data Science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305C4-7724-49C5-83D3-0DE3381AB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7" y="188640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Frequency Distribution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96DAB-CCF6-9AC3-7896-5644C479625C}"/>
              </a:ext>
            </a:extLst>
          </p:cNvPr>
          <p:cNvSpPr txBox="1"/>
          <p:nvPr/>
        </p:nvSpPr>
        <p:spPr>
          <a:xfrm>
            <a:off x="4295800" y="1228690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Frequency Polygon</a:t>
            </a:r>
            <a:endParaRPr lang="en-IN" sz="2000" dirty="0">
              <a:solidFill>
                <a:srgbClr val="0070C0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543D2D6-5003-A7EF-A684-77BA4D3E6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292165"/>
              </p:ext>
            </p:extLst>
          </p:nvPr>
        </p:nvGraphicFramePr>
        <p:xfrm>
          <a:off x="838200" y="1628800"/>
          <a:ext cx="10515600" cy="454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908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</a:t>
            </a:r>
            <a:r>
              <a:rPr lang="en-IN" dirty="0" err="1">
                <a:solidFill>
                  <a:srgbClr val="002060"/>
                </a:solidFill>
              </a:rPr>
              <a:t>rouped</a:t>
            </a:r>
            <a:r>
              <a:rPr lang="en-IN" dirty="0">
                <a:solidFill>
                  <a:srgbClr val="002060"/>
                </a:solidFill>
              </a:rPr>
              <a:t> Frequency Distribution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68" y="1412776"/>
            <a:ext cx="11233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Motivation</a:t>
            </a:r>
            <a:r>
              <a:rPr lang="en-IN" sz="2400" dirty="0">
                <a:latin typeface="Gill Sans MT" panose="020B0502020104020203" pitchFamily="34" charset="0"/>
              </a:rPr>
              <a:t>: Number of values that a variable taken could very high (infinite if continuous variable)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Therefore, for numerical variables, values are grouped and frequency is computed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ill Sans MT" panose="020B05020201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9A29A5-506E-9F0B-F57F-B877B6C4C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89752"/>
              </p:ext>
            </p:extLst>
          </p:nvPr>
        </p:nvGraphicFramePr>
        <p:xfrm>
          <a:off x="572788" y="3140968"/>
          <a:ext cx="5638800" cy="297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054">
                  <a:extLst>
                    <a:ext uri="{9D8B030D-6E8A-4147-A177-3AD203B41FA5}">
                      <a16:colId xmlns:a16="http://schemas.microsoft.com/office/drawing/2014/main" val="3267591987"/>
                    </a:ext>
                  </a:extLst>
                </a:gridCol>
                <a:gridCol w="856246">
                  <a:extLst>
                    <a:ext uri="{9D8B030D-6E8A-4147-A177-3AD203B41FA5}">
                      <a16:colId xmlns:a16="http://schemas.microsoft.com/office/drawing/2014/main" val="2837295774"/>
                    </a:ext>
                  </a:extLst>
                </a:gridCol>
                <a:gridCol w="534015">
                  <a:extLst>
                    <a:ext uri="{9D8B030D-6E8A-4147-A177-3AD203B41FA5}">
                      <a16:colId xmlns:a16="http://schemas.microsoft.com/office/drawing/2014/main" val="359129577"/>
                    </a:ext>
                  </a:extLst>
                </a:gridCol>
                <a:gridCol w="888385">
                  <a:extLst>
                    <a:ext uri="{9D8B030D-6E8A-4147-A177-3AD203B41FA5}">
                      <a16:colId xmlns:a16="http://schemas.microsoft.com/office/drawing/2014/main" val="4103313462"/>
                    </a:ext>
                  </a:extLst>
                </a:gridCol>
                <a:gridCol w="548529">
                  <a:extLst>
                    <a:ext uri="{9D8B030D-6E8A-4147-A177-3AD203B41FA5}">
                      <a16:colId xmlns:a16="http://schemas.microsoft.com/office/drawing/2014/main" val="3769812325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988795237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1525360389"/>
                    </a:ext>
                  </a:extLst>
                </a:gridCol>
                <a:gridCol w="855987">
                  <a:extLst>
                    <a:ext uri="{9D8B030D-6E8A-4147-A177-3AD203B41FA5}">
                      <a16:colId xmlns:a16="http://schemas.microsoft.com/office/drawing/2014/main" val="36960331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Frequency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Frequency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Frequency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Frequency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19193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897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3268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50857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77177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2329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29073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2181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26043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65575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2752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12875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851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F96DAB-CCF6-9AC3-7896-5644C479625C}"/>
              </a:ext>
            </a:extLst>
          </p:cNvPr>
          <p:cNvSpPr txBox="1"/>
          <p:nvPr/>
        </p:nvSpPr>
        <p:spPr>
          <a:xfrm>
            <a:off x="2156964" y="2740858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Frequency table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0FBD7C-D96F-3707-50B9-5B347091540A}"/>
              </a:ext>
            </a:extLst>
          </p:cNvPr>
          <p:cNvSpPr/>
          <p:nvPr/>
        </p:nvSpPr>
        <p:spPr>
          <a:xfrm>
            <a:off x="6696124" y="4622176"/>
            <a:ext cx="684245" cy="4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E5B972-A31F-D1E8-400D-7A82F77A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53971"/>
              </p:ext>
            </p:extLst>
          </p:nvPr>
        </p:nvGraphicFramePr>
        <p:xfrm>
          <a:off x="8011727" y="3012646"/>
          <a:ext cx="2460138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663">
                  <a:extLst>
                    <a:ext uri="{9D8B030D-6E8A-4147-A177-3AD203B41FA5}">
                      <a16:colId xmlns:a16="http://schemas.microsoft.com/office/drawing/2014/main" val="342965595"/>
                    </a:ext>
                  </a:extLst>
                </a:gridCol>
                <a:gridCol w="1059475">
                  <a:extLst>
                    <a:ext uri="{9D8B030D-6E8A-4147-A177-3AD203B41FA5}">
                      <a16:colId xmlns:a16="http://schemas.microsoft.com/office/drawing/2014/main" val="216583851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Hrs grouping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Frequency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387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66 - 68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00646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63 - 65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6081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60 - 62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66896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57 - 59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5103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54 - 56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50223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51 - 53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72855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48 - 50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32945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45 - 47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76216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42 -44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05172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39 - 41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40761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36 -38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04577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33 – 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5161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30 – 32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45515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27 – 29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11756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Total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98245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3318228-56D6-6449-E986-BAC0A21CC775}"/>
              </a:ext>
            </a:extLst>
          </p:cNvPr>
          <p:cNvSpPr txBox="1"/>
          <p:nvPr/>
        </p:nvSpPr>
        <p:spPr>
          <a:xfrm>
            <a:off x="7608168" y="2612536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Grouped Frequency table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7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</a:t>
            </a:r>
            <a:r>
              <a:rPr lang="en-IN" dirty="0" err="1">
                <a:solidFill>
                  <a:srgbClr val="002060"/>
                </a:solidFill>
              </a:rPr>
              <a:t>rouped</a:t>
            </a:r>
            <a:r>
              <a:rPr lang="en-IN" dirty="0">
                <a:solidFill>
                  <a:srgbClr val="002060"/>
                </a:solidFill>
              </a:rPr>
              <a:t> Frequency Distribution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360" y="1215045"/>
            <a:ext cx="112332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Grouped frequency table is not unique as groupings can be made in different 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Recommendations for Grouping: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Gill Sans MT" panose="020B0502020104020203" pitchFamily="34" charset="0"/>
              </a:rPr>
              <a:t>Interval size should remain the same i.e., number of variable values in each group should be same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Gill Sans MT" panose="020B0502020104020203" pitchFamily="34" charset="0"/>
              </a:rPr>
              <a:t>Number of groups should not exceed 10 as it becomes difficult to comprehend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latin typeface="Gill Sans MT" panose="020B05020201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9A29A5-506E-9F0B-F57F-B877B6C4C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35420"/>
              </p:ext>
            </p:extLst>
          </p:nvPr>
        </p:nvGraphicFramePr>
        <p:xfrm>
          <a:off x="1348681" y="3521074"/>
          <a:ext cx="5638800" cy="297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054">
                  <a:extLst>
                    <a:ext uri="{9D8B030D-6E8A-4147-A177-3AD203B41FA5}">
                      <a16:colId xmlns:a16="http://schemas.microsoft.com/office/drawing/2014/main" val="3267591987"/>
                    </a:ext>
                  </a:extLst>
                </a:gridCol>
                <a:gridCol w="856246">
                  <a:extLst>
                    <a:ext uri="{9D8B030D-6E8A-4147-A177-3AD203B41FA5}">
                      <a16:colId xmlns:a16="http://schemas.microsoft.com/office/drawing/2014/main" val="2837295774"/>
                    </a:ext>
                  </a:extLst>
                </a:gridCol>
                <a:gridCol w="534015">
                  <a:extLst>
                    <a:ext uri="{9D8B030D-6E8A-4147-A177-3AD203B41FA5}">
                      <a16:colId xmlns:a16="http://schemas.microsoft.com/office/drawing/2014/main" val="359129577"/>
                    </a:ext>
                  </a:extLst>
                </a:gridCol>
                <a:gridCol w="888385">
                  <a:extLst>
                    <a:ext uri="{9D8B030D-6E8A-4147-A177-3AD203B41FA5}">
                      <a16:colId xmlns:a16="http://schemas.microsoft.com/office/drawing/2014/main" val="4103313462"/>
                    </a:ext>
                  </a:extLst>
                </a:gridCol>
                <a:gridCol w="548529">
                  <a:extLst>
                    <a:ext uri="{9D8B030D-6E8A-4147-A177-3AD203B41FA5}">
                      <a16:colId xmlns:a16="http://schemas.microsoft.com/office/drawing/2014/main" val="3769812325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988795237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1525360389"/>
                    </a:ext>
                  </a:extLst>
                </a:gridCol>
                <a:gridCol w="855987">
                  <a:extLst>
                    <a:ext uri="{9D8B030D-6E8A-4147-A177-3AD203B41FA5}">
                      <a16:colId xmlns:a16="http://schemas.microsoft.com/office/drawing/2014/main" val="36960331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Frequency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Frequency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Frequency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Frequency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19193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897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3268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50857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77177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2329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29073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2181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26043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65575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2752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12875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851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F96DAB-CCF6-9AC3-7896-5644C479625C}"/>
              </a:ext>
            </a:extLst>
          </p:cNvPr>
          <p:cNvSpPr txBox="1"/>
          <p:nvPr/>
        </p:nvSpPr>
        <p:spPr>
          <a:xfrm>
            <a:off x="2932857" y="3120964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Frequency table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0FBD7C-D96F-3707-50B9-5B347091540A}"/>
              </a:ext>
            </a:extLst>
          </p:cNvPr>
          <p:cNvSpPr/>
          <p:nvPr/>
        </p:nvSpPr>
        <p:spPr>
          <a:xfrm>
            <a:off x="7472017" y="5002282"/>
            <a:ext cx="684245" cy="4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18228-56D6-6449-E986-BAC0A21CC775}"/>
              </a:ext>
            </a:extLst>
          </p:cNvPr>
          <p:cNvSpPr txBox="1"/>
          <p:nvPr/>
        </p:nvSpPr>
        <p:spPr>
          <a:xfrm>
            <a:off x="8253817" y="3565879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Grouped Frequency table</a:t>
            </a:r>
            <a:endParaRPr lang="en-IN" sz="2000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DECB16-FC8C-DFFC-9B08-87AD93D9C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38798"/>
              </p:ext>
            </p:extLst>
          </p:nvPr>
        </p:nvGraphicFramePr>
        <p:xfrm>
          <a:off x="8657875" y="4025130"/>
          <a:ext cx="2282796" cy="225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8718">
                  <a:extLst>
                    <a:ext uri="{9D8B030D-6E8A-4147-A177-3AD203B41FA5}">
                      <a16:colId xmlns:a16="http://schemas.microsoft.com/office/drawing/2014/main" val="3566939454"/>
                    </a:ext>
                  </a:extLst>
                </a:gridCol>
                <a:gridCol w="1194078">
                  <a:extLst>
                    <a:ext uri="{9D8B030D-6E8A-4147-A177-3AD203B41FA5}">
                      <a16:colId xmlns:a16="http://schemas.microsoft.com/office/drawing/2014/main" val="202554399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Hrs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Frequency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51054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63 - 68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99736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57 - 62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44293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51 - 56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18853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45 - 50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0305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39 - 44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02836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33 - 38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23377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27 - 32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9338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14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Histogram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360" y="1215045"/>
            <a:ext cx="112332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>
                <a:latin typeface="Gill Sans MT" panose="020B0502020104020203" pitchFamily="34" charset="0"/>
              </a:rPr>
              <a:t>Histogram is the plot of grouped frequency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>
                <a:latin typeface="Gill Sans MT" panose="020B0502020104020203" pitchFamily="34" charset="0"/>
              </a:rPr>
              <a:t>A bar graph in which grouping intervals are on x-axis and frequency values on y-axis  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59D11E64-8F0F-461E-B9CD-F2479D95D3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77994851"/>
                  </p:ext>
                </p:extLst>
              </p:nvPr>
            </p:nvGraphicFramePr>
            <p:xfrm>
              <a:off x="838200" y="2708920"/>
              <a:ext cx="10515600" cy="36692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3">
                <a:extLst>
                  <a:ext uri="{FF2B5EF4-FFF2-40B4-BE49-F238E27FC236}">
                    <a16:creationId xmlns:a16="http://schemas.microsoft.com/office/drawing/2014/main" id="{59D11E64-8F0F-461E-B9CD-F2479D95D3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2708920"/>
                <a:ext cx="10515600" cy="36692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3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Frequency to Probability Distribution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360" y="1215045"/>
            <a:ext cx="11233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>
                <a:latin typeface="Gill Sans MT" panose="020B0502020104020203" pitchFamily="34" charset="0"/>
              </a:rPr>
              <a:t>Frequencies are to converted to proportions to get probability values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E6284E-DD44-B5BD-2AB7-829DCA66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48879"/>
              </p:ext>
            </p:extLst>
          </p:nvPr>
        </p:nvGraphicFramePr>
        <p:xfrm>
          <a:off x="1315200" y="2019316"/>
          <a:ext cx="2460138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663">
                  <a:extLst>
                    <a:ext uri="{9D8B030D-6E8A-4147-A177-3AD203B41FA5}">
                      <a16:colId xmlns:a16="http://schemas.microsoft.com/office/drawing/2014/main" val="342965595"/>
                    </a:ext>
                  </a:extLst>
                </a:gridCol>
                <a:gridCol w="1059475">
                  <a:extLst>
                    <a:ext uri="{9D8B030D-6E8A-4147-A177-3AD203B41FA5}">
                      <a16:colId xmlns:a16="http://schemas.microsoft.com/office/drawing/2014/main" val="216583851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Hrs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Frequency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387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66 - 68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00646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63 - 65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6081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60 - 62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66896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57 - 59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5103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54 - 56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50223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51 - 53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72855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48 - 50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32945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45 - 47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76216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42 -44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05172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39 - 41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40761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36 -38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04577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33 - 35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5161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30 - 32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45515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27 - 29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11756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Total 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98245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4AFB18-D119-7B66-0131-071597C06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93516"/>
              </p:ext>
            </p:extLst>
          </p:nvPr>
        </p:nvGraphicFramePr>
        <p:xfrm>
          <a:off x="5519936" y="2019316"/>
          <a:ext cx="432048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0753">
                  <a:extLst>
                    <a:ext uri="{9D8B030D-6E8A-4147-A177-3AD203B41FA5}">
                      <a16:colId xmlns:a16="http://schemas.microsoft.com/office/drawing/2014/main" val="820690299"/>
                    </a:ext>
                  </a:extLst>
                </a:gridCol>
                <a:gridCol w="1539993">
                  <a:extLst>
                    <a:ext uri="{9D8B030D-6E8A-4147-A177-3AD203B41FA5}">
                      <a16:colId xmlns:a16="http://schemas.microsoft.com/office/drawing/2014/main" val="1385470145"/>
                    </a:ext>
                  </a:extLst>
                </a:gridCol>
                <a:gridCol w="1109734">
                  <a:extLst>
                    <a:ext uri="{9D8B030D-6E8A-4147-A177-3AD203B41FA5}">
                      <a16:colId xmlns:a16="http://schemas.microsoft.com/office/drawing/2014/main" val="178682227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Hrs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Frequency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Proportion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08421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66 - 68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0619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63 - 65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62530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60 - 62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01625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57 - 59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08780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54 - 56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6139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51 - 53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03106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48 - 50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3891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45 - 47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35237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42 -44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54526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39 - 41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936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36 -38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3771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33 - 35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88967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30 - 32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18199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27 - 29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83317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Total 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1028910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546BE3FB-4B2A-F608-ABC3-22E8D93AB4F1}"/>
              </a:ext>
            </a:extLst>
          </p:cNvPr>
          <p:cNvSpPr/>
          <p:nvPr/>
        </p:nvSpPr>
        <p:spPr>
          <a:xfrm>
            <a:off x="4305514" y="3517731"/>
            <a:ext cx="684245" cy="4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35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96852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Distribution of data – Categorical 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68" y="1412776"/>
            <a:ext cx="1116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Example: </a:t>
            </a:r>
            <a:r>
              <a:rPr lang="en-IN" sz="2400" dirty="0">
                <a:latin typeface="Gill Sans MT" panose="020B0502020104020203" pitchFamily="34" charset="0"/>
              </a:rPr>
              <a:t>Consider a dataset capturing most liked sport of 30 different persons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7F4C93CA-52E2-CDF9-6A14-7FCDB8E48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11464"/>
              </p:ext>
            </p:extLst>
          </p:nvPr>
        </p:nvGraphicFramePr>
        <p:xfrm>
          <a:off x="667506" y="2723323"/>
          <a:ext cx="5449074" cy="2751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455">
                  <a:extLst>
                    <a:ext uri="{9D8B030D-6E8A-4147-A177-3AD203B41FA5}">
                      <a16:colId xmlns:a16="http://schemas.microsoft.com/office/drawing/2014/main" val="971038459"/>
                    </a:ext>
                  </a:extLst>
                </a:gridCol>
                <a:gridCol w="804854">
                  <a:extLst>
                    <a:ext uri="{9D8B030D-6E8A-4147-A177-3AD203B41FA5}">
                      <a16:colId xmlns:a16="http://schemas.microsoft.com/office/drawing/2014/main" val="1570565052"/>
                    </a:ext>
                  </a:extLst>
                </a:gridCol>
                <a:gridCol w="875612">
                  <a:extLst>
                    <a:ext uri="{9D8B030D-6E8A-4147-A177-3AD203B41FA5}">
                      <a16:colId xmlns:a16="http://schemas.microsoft.com/office/drawing/2014/main" val="1392836184"/>
                    </a:ext>
                  </a:extLst>
                </a:gridCol>
                <a:gridCol w="760632">
                  <a:extLst>
                    <a:ext uri="{9D8B030D-6E8A-4147-A177-3AD203B41FA5}">
                      <a16:colId xmlns:a16="http://schemas.microsoft.com/office/drawing/2014/main" val="2461161935"/>
                    </a:ext>
                  </a:extLst>
                </a:gridCol>
                <a:gridCol w="902144">
                  <a:extLst>
                    <a:ext uri="{9D8B030D-6E8A-4147-A177-3AD203B41FA5}">
                      <a16:colId xmlns:a16="http://schemas.microsoft.com/office/drawing/2014/main" val="3098373988"/>
                    </a:ext>
                  </a:extLst>
                </a:gridCol>
                <a:gridCol w="1221377">
                  <a:extLst>
                    <a:ext uri="{9D8B030D-6E8A-4147-A177-3AD203B41FA5}">
                      <a16:colId xmlns:a16="http://schemas.microsoft.com/office/drawing/2014/main" val="497592113"/>
                    </a:ext>
                  </a:extLst>
                </a:gridCol>
              </a:tblGrid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Sample #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 Sport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Sample #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Hrs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Sample #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678564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ricket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ricket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ricket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7986335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ockey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ootball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ootball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6525888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ootball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ricket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ricket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7770949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ricket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ockey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ockey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3018521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ricket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ricket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ockey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953730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ockey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ootball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ricket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819933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ricket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ockey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ockey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1673865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ootball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ricket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ootball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618592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ockey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ootball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ricket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4773113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ricket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ricket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IN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ootball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39964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F96DAB-CCF6-9AC3-7896-5644C479625C}"/>
              </a:ext>
            </a:extLst>
          </p:cNvPr>
          <p:cNvSpPr txBox="1"/>
          <p:nvPr/>
        </p:nvSpPr>
        <p:spPr>
          <a:xfrm>
            <a:off x="8400256" y="2523268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Frequency table</a:t>
            </a:r>
            <a:endParaRPr lang="en-IN" sz="2000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D74D8F-237F-3B9E-8FB0-08620EC7A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27949"/>
              </p:ext>
            </p:extLst>
          </p:nvPr>
        </p:nvGraphicFramePr>
        <p:xfrm>
          <a:off x="8270513" y="3140968"/>
          <a:ext cx="2282796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8718">
                  <a:extLst>
                    <a:ext uri="{9D8B030D-6E8A-4147-A177-3AD203B41FA5}">
                      <a16:colId xmlns:a16="http://schemas.microsoft.com/office/drawing/2014/main" val="3566939454"/>
                    </a:ext>
                  </a:extLst>
                </a:gridCol>
                <a:gridCol w="1194078">
                  <a:extLst>
                    <a:ext uri="{9D8B030D-6E8A-4147-A177-3AD203B41FA5}">
                      <a16:colId xmlns:a16="http://schemas.microsoft.com/office/drawing/2014/main" val="202554399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ategory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Frequency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51054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ricket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99736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ockey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44293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ootball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188530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3F11AEC-0281-9DBF-358A-7427E90B70BB}"/>
              </a:ext>
            </a:extLst>
          </p:cNvPr>
          <p:cNvSpPr/>
          <p:nvPr/>
        </p:nvSpPr>
        <p:spPr>
          <a:xfrm>
            <a:off x="6946019" y="3485578"/>
            <a:ext cx="684245" cy="4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7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852936"/>
            <a:ext cx="8128000" cy="1033264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2060"/>
                </a:solidFill>
              </a:rPr>
              <a:t>Measures of Central Location</a:t>
            </a:r>
          </a:p>
        </p:txBody>
      </p:sp>
    </p:spTree>
    <p:extLst>
      <p:ext uri="{BB962C8B-B14F-4D97-AF65-F5344CB8AC3E}">
        <p14:creationId xmlns:p14="http://schemas.microsoft.com/office/powerpoint/2010/main" val="132749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Measures of Central Location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6207" y="1340768"/>
            <a:ext cx="10297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Describe the central or focal point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Three measures of centrality: Mean, median and mode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These measures are used to make some useful interpretations about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Mean: </a:t>
            </a:r>
            <a:r>
              <a:rPr lang="en-IN" sz="2400" dirty="0">
                <a:latin typeface="Gill Sans MT" panose="020B0502020104020203" pitchFamily="34" charset="0"/>
              </a:rPr>
              <a:t> Sum of the sample values of a numerical variable divided by the number of 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Gill Sans MT" panose="020B0502020104020203" pitchFamily="34" charset="0"/>
              </a:rPr>
              <a:t>Eg</a:t>
            </a:r>
            <a:r>
              <a:rPr lang="en-IN" sz="2400" dirty="0">
                <a:latin typeface="Gill Sans MT" panose="020B0502020104020203" pitchFamily="34" charset="0"/>
              </a:rPr>
              <a:t>: Consider the data pertaining to battery life of different mobiles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7197D7E-314C-42B7-4123-30B06589A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736203"/>
              </p:ext>
            </p:extLst>
          </p:nvPr>
        </p:nvGraphicFramePr>
        <p:xfrm>
          <a:off x="1541637" y="3645024"/>
          <a:ext cx="5449074" cy="2766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455">
                  <a:extLst>
                    <a:ext uri="{9D8B030D-6E8A-4147-A177-3AD203B41FA5}">
                      <a16:colId xmlns:a16="http://schemas.microsoft.com/office/drawing/2014/main" val="971038459"/>
                    </a:ext>
                  </a:extLst>
                </a:gridCol>
                <a:gridCol w="804854">
                  <a:extLst>
                    <a:ext uri="{9D8B030D-6E8A-4147-A177-3AD203B41FA5}">
                      <a16:colId xmlns:a16="http://schemas.microsoft.com/office/drawing/2014/main" val="1570565052"/>
                    </a:ext>
                  </a:extLst>
                </a:gridCol>
                <a:gridCol w="875612">
                  <a:extLst>
                    <a:ext uri="{9D8B030D-6E8A-4147-A177-3AD203B41FA5}">
                      <a16:colId xmlns:a16="http://schemas.microsoft.com/office/drawing/2014/main" val="1392836184"/>
                    </a:ext>
                  </a:extLst>
                </a:gridCol>
                <a:gridCol w="760632">
                  <a:extLst>
                    <a:ext uri="{9D8B030D-6E8A-4147-A177-3AD203B41FA5}">
                      <a16:colId xmlns:a16="http://schemas.microsoft.com/office/drawing/2014/main" val="2461161935"/>
                    </a:ext>
                  </a:extLst>
                </a:gridCol>
                <a:gridCol w="902144">
                  <a:extLst>
                    <a:ext uri="{9D8B030D-6E8A-4147-A177-3AD203B41FA5}">
                      <a16:colId xmlns:a16="http://schemas.microsoft.com/office/drawing/2014/main" val="3098373988"/>
                    </a:ext>
                  </a:extLst>
                </a:gridCol>
                <a:gridCol w="1221377">
                  <a:extLst>
                    <a:ext uri="{9D8B030D-6E8A-4147-A177-3AD203B41FA5}">
                      <a16:colId xmlns:a16="http://schemas.microsoft.com/office/drawing/2014/main" val="497592113"/>
                    </a:ext>
                  </a:extLst>
                </a:gridCol>
              </a:tblGrid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678564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7986335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6525888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7770949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3018521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7953730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819933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1673865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2618592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4773113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39964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94A51E6-1E07-8487-0644-092BF54C5E19}"/>
              </a:ext>
            </a:extLst>
          </p:cNvPr>
          <p:cNvSpPr txBox="1"/>
          <p:nvPr/>
        </p:nvSpPr>
        <p:spPr>
          <a:xfrm>
            <a:off x="6990711" y="603120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Mean Battery Life = 44.3</a:t>
            </a:r>
            <a:endParaRPr lang="en-IN" sz="2400" dirty="0">
              <a:latin typeface="Gill Sans MT" panose="020B05020201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45E9F8-14FD-2E90-5FB2-2D2606C2AAF2}"/>
              </a:ext>
            </a:extLst>
          </p:cNvPr>
          <p:cNvGrpSpPr/>
          <p:nvPr/>
        </p:nvGrpSpPr>
        <p:grpSpPr>
          <a:xfrm>
            <a:off x="7666141" y="3645024"/>
            <a:ext cx="3240360" cy="1296144"/>
            <a:chOff x="7248128" y="3501008"/>
            <a:chExt cx="3240360" cy="12961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0D154-0A00-92E8-54EC-5AC16C623E62}"/>
                </a:ext>
              </a:extLst>
            </p:cNvPr>
            <p:cNvSpPr/>
            <p:nvPr/>
          </p:nvSpPr>
          <p:spPr>
            <a:xfrm>
              <a:off x="7248128" y="3501008"/>
              <a:ext cx="3240360" cy="129614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5BCACC-F6CE-6421-61C4-EF6DD32B30D0}"/>
                    </a:ext>
                  </a:extLst>
                </p:cNvPr>
                <p:cNvSpPr txBox="1"/>
                <p:nvPr/>
              </p:nvSpPr>
              <p:spPr>
                <a:xfrm>
                  <a:off x="7601150" y="3811519"/>
                  <a:ext cx="2534315" cy="675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Gill Sans MT" panose="020B0502020104020203" pitchFamily="34" charset="0"/>
                    </a:rPr>
                    <a:t>Mean,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Gill Sans MT" panose="020B0502020104020203" pitchFamily="34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a14:m>
                  <a:endParaRPr lang="en-IN" sz="2400" dirty="0">
                    <a:solidFill>
                      <a:srgbClr val="0070C0"/>
                    </a:solidFill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5BCACC-F6CE-6421-61C4-EF6DD32B3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150" y="3811519"/>
                  <a:ext cx="2534315" cy="675121"/>
                </a:xfrm>
                <a:prstGeom prst="rect">
                  <a:avLst/>
                </a:prstGeom>
                <a:blipFill>
                  <a:blip r:embed="rId2"/>
                  <a:stretch>
                    <a:fillRect l="-3606" b="-720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51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09" y="371962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Measures of Central Location - Median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6207" y="1350413"/>
            <a:ext cx="1029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Median:  </a:t>
            </a:r>
            <a:r>
              <a:rPr lang="en-IN" sz="2400" dirty="0">
                <a:latin typeface="Gill Sans MT" panose="020B0502020104020203" pitchFamily="34" charset="0"/>
              </a:rPr>
              <a:t>Divides the total number of samples into two halves (sorted in ascending order) and takes the middle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For even number of samples, average of two middle values is taken as median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7197D7E-314C-42B7-4123-30B06589A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523101"/>
              </p:ext>
            </p:extLst>
          </p:nvPr>
        </p:nvGraphicFramePr>
        <p:xfrm>
          <a:off x="565705" y="3255228"/>
          <a:ext cx="5449074" cy="2766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455">
                  <a:extLst>
                    <a:ext uri="{9D8B030D-6E8A-4147-A177-3AD203B41FA5}">
                      <a16:colId xmlns:a16="http://schemas.microsoft.com/office/drawing/2014/main" val="971038459"/>
                    </a:ext>
                  </a:extLst>
                </a:gridCol>
                <a:gridCol w="804854">
                  <a:extLst>
                    <a:ext uri="{9D8B030D-6E8A-4147-A177-3AD203B41FA5}">
                      <a16:colId xmlns:a16="http://schemas.microsoft.com/office/drawing/2014/main" val="1570565052"/>
                    </a:ext>
                  </a:extLst>
                </a:gridCol>
                <a:gridCol w="875612">
                  <a:extLst>
                    <a:ext uri="{9D8B030D-6E8A-4147-A177-3AD203B41FA5}">
                      <a16:colId xmlns:a16="http://schemas.microsoft.com/office/drawing/2014/main" val="1392836184"/>
                    </a:ext>
                  </a:extLst>
                </a:gridCol>
                <a:gridCol w="760632">
                  <a:extLst>
                    <a:ext uri="{9D8B030D-6E8A-4147-A177-3AD203B41FA5}">
                      <a16:colId xmlns:a16="http://schemas.microsoft.com/office/drawing/2014/main" val="2461161935"/>
                    </a:ext>
                  </a:extLst>
                </a:gridCol>
                <a:gridCol w="902144">
                  <a:extLst>
                    <a:ext uri="{9D8B030D-6E8A-4147-A177-3AD203B41FA5}">
                      <a16:colId xmlns:a16="http://schemas.microsoft.com/office/drawing/2014/main" val="3098373988"/>
                    </a:ext>
                  </a:extLst>
                </a:gridCol>
                <a:gridCol w="1221377">
                  <a:extLst>
                    <a:ext uri="{9D8B030D-6E8A-4147-A177-3AD203B41FA5}">
                      <a16:colId xmlns:a16="http://schemas.microsoft.com/office/drawing/2014/main" val="497592113"/>
                    </a:ext>
                  </a:extLst>
                </a:gridCol>
              </a:tblGrid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678564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7986335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6525888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7770949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3018521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7953730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819933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1673865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2618592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4773113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39964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A51E6-1E07-8487-0644-092BF54C5E19}"/>
                  </a:ext>
                </a:extLst>
              </p:cNvPr>
              <p:cNvSpPr txBox="1"/>
              <p:nvPr/>
            </p:nvSpPr>
            <p:spPr>
              <a:xfrm>
                <a:off x="6177223" y="5142005"/>
                <a:ext cx="4982335" cy="1378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Gill Sans MT" panose="020B0502020104020203" pitchFamily="34" charset="0"/>
                  </a:rPr>
                  <a:t>Median Battery Life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46+47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=46.5</m:t>
                      </m:r>
                    </m:oMath>
                  </m:oMathPara>
                </a14:m>
                <a:endParaRPr lang="en-IN" sz="22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A51E6-1E07-8487-0644-092BF54C5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223" y="5142005"/>
                <a:ext cx="4982335" cy="1378262"/>
              </a:xfrm>
              <a:prstGeom prst="rect">
                <a:avLst/>
              </a:prstGeom>
              <a:blipFill>
                <a:blip r:embed="rId2"/>
                <a:stretch>
                  <a:fillRect l="-1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C45E9F8-14FD-2E90-5FB2-2D2606C2AAF2}"/>
              </a:ext>
            </a:extLst>
          </p:cNvPr>
          <p:cNvGrpSpPr/>
          <p:nvPr/>
        </p:nvGrpSpPr>
        <p:grpSpPr>
          <a:xfrm>
            <a:off x="6888088" y="3530588"/>
            <a:ext cx="4896544" cy="1698094"/>
            <a:chOff x="7248128" y="3501008"/>
            <a:chExt cx="4896544" cy="16980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0D154-0A00-92E8-54EC-5AC16C623E62}"/>
                </a:ext>
              </a:extLst>
            </p:cNvPr>
            <p:cNvSpPr/>
            <p:nvPr/>
          </p:nvSpPr>
          <p:spPr>
            <a:xfrm>
              <a:off x="7248128" y="3501008"/>
              <a:ext cx="4896544" cy="129614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5BCACC-F6CE-6421-61C4-EF6DD32B30D0}"/>
                    </a:ext>
                  </a:extLst>
                </p:cNvPr>
                <p:cNvSpPr txBox="1"/>
                <p:nvPr/>
              </p:nvSpPr>
              <p:spPr>
                <a:xfrm>
                  <a:off x="7572164" y="3501008"/>
                  <a:ext cx="4248472" cy="1698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Gill Sans MT" panose="020B0502020104020203" pitchFamily="34" charset="0"/>
                    </a:rPr>
                    <a:t>Median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IN" sz="2400" dirty="0">
                      <a:solidFill>
                        <a:srgbClr val="0070C0"/>
                      </a:solidFill>
                      <a:latin typeface="Gill Sans MT" panose="020B0502020104020203" pitchFamily="34" charset="0"/>
                    </a:rPr>
                    <a:t> if </a:t>
                  </a:r>
                  <a14:m>
                    <m:oMath xmlns:m="http://schemas.openxmlformats.org/officeDocument/2006/math">
                      <m:r>
                        <a:rPr lang="en-I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IN" sz="2400" dirty="0">
                      <a:solidFill>
                        <a:srgbClr val="0070C0"/>
                      </a:solidFill>
                      <a:latin typeface="Gill Sans MT" panose="020B0502020104020203" pitchFamily="34" charset="0"/>
                    </a:rPr>
                    <a:t> is odd</a:t>
                  </a:r>
                </a:p>
                <a:p>
                  <a:r>
                    <a:rPr lang="en-IN" sz="2400" dirty="0">
                      <a:solidFill>
                        <a:srgbClr val="0070C0"/>
                      </a:solidFill>
                      <a:latin typeface="Gill Sans MT" panose="020B0502020104020203" pitchFamily="34" charset="0"/>
                    </a:rPr>
                    <a:t>	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IN" sz="2400" dirty="0">
                      <a:solidFill>
                        <a:srgbClr val="0070C0"/>
                      </a:solidFill>
                      <a:latin typeface="Gill Sans MT" panose="020B0502020104020203" pitchFamily="34" charset="0"/>
                    </a:rPr>
                    <a:t> if </a:t>
                  </a:r>
                  <a14:m>
                    <m:oMath xmlns:m="http://schemas.openxmlformats.org/officeDocument/2006/math">
                      <m:r>
                        <a:rPr lang="en-I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IN" sz="2400" dirty="0">
                      <a:solidFill>
                        <a:srgbClr val="0070C0"/>
                      </a:solidFill>
                      <a:latin typeface="Gill Sans MT" panose="020B0502020104020203" pitchFamily="34" charset="0"/>
                    </a:rPr>
                    <a:t> is even</a:t>
                  </a:r>
                </a:p>
                <a:p>
                  <a:endParaRPr lang="en-IN" sz="2400" dirty="0">
                    <a:solidFill>
                      <a:srgbClr val="0070C0"/>
                    </a:solidFill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5BCACC-F6CE-6421-61C4-EF6DD32B3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164" y="3501008"/>
                  <a:ext cx="4248472" cy="1698094"/>
                </a:xfrm>
                <a:prstGeom prst="rect">
                  <a:avLst/>
                </a:prstGeom>
                <a:blipFill>
                  <a:blip r:embed="rId3"/>
                  <a:stretch>
                    <a:fillRect l="-2152" r="-28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A78A6D-9396-AEF7-DE0F-808660523BED}"/>
                  </a:ext>
                </a:extLst>
              </p:cNvPr>
              <p:cNvSpPr txBox="1"/>
              <p:nvPr/>
            </p:nvSpPr>
            <p:spPr>
              <a:xfrm>
                <a:off x="983432" y="2710894"/>
                <a:ext cx="42556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Sorted Data of Battery Life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=30)</m:t>
                    </m:r>
                  </m:oMath>
                </a14:m>
                <a:endParaRPr lang="en-IN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A78A6D-9396-AEF7-DE0F-808660523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2710894"/>
                <a:ext cx="4255652" cy="400110"/>
              </a:xfrm>
              <a:prstGeom prst="rect">
                <a:avLst/>
              </a:prstGeom>
              <a:blipFill>
                <a:blip r:embed="rId4"/>
                <a:stretch>
                  <a:fillRect l="-1433" t="-7692" b="-2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C2F3F1-ABA0-BF8C-0D39-CB8761D0FD3C}"/>
                  </a:ext>
                </a:extLst>
              </p:cNvPr>
              <p:cNvSpPr txBox="1"/>
              <p:nvPr/>
            </p:nvSpPr>
            <p:spPr>
              <a:xfrm>
                <a:off x="7212124" y="2878644"/>
                <a:ext cx="36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: Sorted array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values</a:t>
                </a:r>
                <a:endParaRPr lang="en-IN" sz="24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C2F3F1-ABA0-BF8C-0D39-CB8761D0F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124" y="2878644"/>
                <a:ext cx="3600400" cy="461665"/>
              </a:xfrm>
              <a:prstGeom prst="rect">
                <a:avLst/>
              </a:prstGeom>
              <a:blipFill>
                <a:blip r:embed="rId5"/>
                <a:stretch>
                  <a:fillRect l="-338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04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09" y="371962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Measures of Central Location - Mode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577" y="1290149"/>
            <a:ext cx="11062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Mode: </a:t>
            </a:r>
            <a:r>
              <a:rPr lang="en-IN" sz="2400" dirty="0">
                <a:latin typeface="Gill Sans MT" panose="020B0502020104020203" pitchFamily="34" charset="0"/>
              </a:rPr>
              <a:t>Most frequently occurring value in a set of data</a:t>
            </a: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  </a:t>
            </a:r>
            <a:endParaRPr lang="en-IN" sz="24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Mode can be easily observed from the frequency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Dataset has no mode if no value repeats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Dataset can also have multiple modes if two (bimodal) or more (multi-modal) values have highest frequency 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7197D7E-314C-42B7-4123-30B06589A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510551"/>
              </p:ext>
            </p:extLst>
          </p:nvPr>
        </p:nvGraphicFramePr>
        <p:xfrm>
          <a:off x="1882873" y="3687276"/>
          <a:ext cx="4779319" cy="2766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1095">
                  <a:extLst>
                    <a:ext uri="{9D8B030D-6E8A-4147-A177-3AD203B41FA5}">
                      <a16:colId xmlns:a16="http://schemas.microsoft.com/office/drawing/2014/main" val="971038459"/>
                    </a:ext>
                  </a:extLst>
                </a:gridCol>
                <a:gridCol w="1156696">
                  <a:extLst>
                    <a:ext uri="{9D8B030D-6E8A-4147-A177-3AD203B41FA5}">
                      <a16:colId xmlns:a16="http://schemas.microsoft.com/office/drawing/2014/main" val="1570565052"/>
                    </a:ext>
                  </a:extLst>
                </a:gridCol>
                <a:gridCol w="1258386">
                  <a:extLst>
                    <a:ext uri="{9D8B030D-6E8A-4147-A177-3AD203B41FA5}">
                      <a16:colId xmlns:a16="http://schemas.microsoft.com/office/drawing/2014/main" val="1392836184"/>
                    </a:ext>
                  </a:extLst>
                </a:gridCol>
                <a:gridCol w="1093142">
                  <a:extLst>
                    <a:ext uri="{9D8B030D-6E8A-4147-A177-3AD203B41FA5}">
                      <a16:colId xmlns:a16="http://schemas.microsoft.com/office/drawing/2014/main" val="2461161935"/>
                    </a:ext>
                  </a:extLst>
                </a:gridCol>
              </a:tblGrid>
              <a:tr h="201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alue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Frequency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alue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requency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678564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7986335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</a:t>
                      </a:r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6525888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7770949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3018521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7953730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819933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1673865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2618592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4773113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39964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94A51E6-1E07-8487-0644-092BF54C5E19}"/>
              </a:ext>
            </a:extLst>
          </p:cNvPr>
          <p:cNvSpPr txBox="1"/>
          <p:nvPr/>
        </p:nvSpPr>
        <p:spPr>
          <a:xfrm>
            <a:off x="6672064" y="5805264"/>
            <a:ext cx="394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Mode of Battery Life = 48</a:t>
            </a:r>
            <a:endParaRPr lang="en-IN" sz="2400" dirty="0">
              <a:latin typeface="Gill Sans MT" panose="020B0502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A05D6-DA05-8B5D-A56C-668C114F6D67}"/>
              </a:ext>
            </a:extLst>
          </p:cNvPr>
          <p:cNvSpPr txBox="1"/>
          <p:nvPr/>
        </p:nvSpPr>
        <p:spPr>
          <a:xfrm>
            <a:off x="2480727" y="3238768"/>
            <a:ext cx="3672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Frequency table of Battery Life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0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1F60-530D-400F-98FF-05859386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CA99-644C-46E3-ACFA-EC0FBF25C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96752"/>
            <a:ext cx="10515600" cy="4824536"/>
          </a:xfrm>
        </p:spPr>
        <p:txBody>
          <a:bodyPr>
            <a:normAutofit/>
          </a:bodyPr>
          <a:lstStyle/>
          <a:p>
            <a:r>
              <a:rPr lang="en-IN" sz="2800" dirty="0"/>
              <a:t> Introduction to Statistics</a:t>
            </a:r>
          </a:p>
          <a:p>
            <a:r>
              <a:rPr lang="en-IN" sz="2800" dirty="0"/>
              <a:t> Two Parts of Statistics</a:t>
            </a:r>
          </a:p>
          <a:p>
            <a:r>
              <a:rPr lang="en-IN" sz="2800" dirty="0"/>
              <a:t> Descriptive Statistics</a:t>
            </a:r>
          </a:p>
          <a:p>
            <a:r>
              <a:rPr lang="en-IN" sz="2800" dirty="0"/>
              <a:t> Distribution of Data</a:t>
            </a:r>
          </a:p>
          <a:p>
            <a:r>
              <a:rPr lang="en-IN" sz="2800" dirty="0"/>
              <a:t> Measures of Central Location</a:t>
            </a:r>
          </a:p>
          <a:p>
            <a:r>
              <a:rPr lang="en-IN" sz="2800" dirty="0"/>
              <a:t> Measures of Dispersion</a:t>
            </a:r>
          </a:p>
          <a:p>
            <a:r>
              <a:rPr lang="en-IN" sz="2800" dirty="0"/>
              <a:t> Normal Distribution</a:t>
            </a:r>
          </a:p>
          <a:p>
            <a:r>
              <a:rPr lang="en-IN" sz="2800" dirty="0"/>
              <a:t> Covariance and Correlation</a:t>
            </a:r>
          </a:p>
        </p:txBody>
      </p:sp>
    </p:spTree>
    <p:extLst>
      <p:ext uri="{BB962C8B-B14F-4D97-AF65-F5344CB8AC3E}">
        <p14:creationId xmlns:p14="http://schemas.microsoft.com/office/powerpoint/2010/main" val="19706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979A7C-5DCF-878B-7CE2-160A668C7730}"/>
              </a:ext>
            </a:extLst>
          </p:cNvPr>
          <p:cNvSpPr/>
          <p:nvPr/>
        </p:nvSpPr>
        <p:spPr>
          <a:xfrm>
            <a:off x="3071664" y="5085184"/>
            <a:ext cx="3672408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51384" y="1268760"/>
            <a:ext cx="102251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Depending on Type of variable: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Continuous variable – Mean or Median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Discrete variable – Mean or Median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Categorical variable – Mode or Median (only for ordinal variable)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Depending on outliers: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Mean is sensitive to outliers while median and mode are not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Median represents centrality better when there are outliers in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Gill Sans MT" panose="020B0502020104020203" pitchFamily="34" charset="0"/>
              </a:rPr>
              <a:t>Eg</a:t>
            </a:r>
            <a:r>
              <a:rPr lang="en-US" sz="2400" dirty="0">
                <a:latin typeface="Gill Sans MT" panose="020B0502020104020203" pitchFamily="34" charset="0"/>
              </a:rPr>
              <a:t>: Average value of 3 BHK property in Mumbai – Median is more indicative than mean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Depending on the shape of distribution:</a:t>
            </a:r>
            <a:r>
              <a:rPr lang="en-US" sz="2400" dirty="0">
                <a:latin typeface="Gill Sans MT" panose="020B0502020104020203" pitchFamily="34" charset="0"/>
              </a:rPr>
              <a:t> To be discussed later</a:t>
            </a:r>
          </a:p>
          <a:p>
            <a:endParaRPr lang="en-US" sz="24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Known Relation:  </a:t>
            </a: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Mode = 3(Median)-2(Mean)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</a:p>
          <a:p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Mean, Median, Mode – When to Use</a:t>
            </a:r>
          </a:p>
        </p:txBody>
      </p:sp>
    </p:spTree>
    <p:extLst>
      <p:ext uri="{BB962C8B-B14F-4D97-AF65-F5344CB8AC3E}">
        <p14:creationId xmlns:p14="http://schemas.microsoft.com/office/powerpoint/2010/main" val="4938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852936"/>
            <a:ext cx="8128000" cy="1033264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2060"/>
                </a:solidFill>
              </a:rPr>
              <a:t>Measures of Dispersion/Variability</a:t>
            </a:r>
          </a:p>
        </p:txBody>
      </p:sp>
    </p:spTree>
    <p:extLst>
      <p:ext uri="{BB962C8B-B14F-4D97-AF65-F5344CB8AC3E}">
        <p14:creationId xmlns:p14="http://schemas.microsoft.com/office/powerpoint/2010/main" val="224594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Measures of Dispersion/Variability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7353" y="1153298"/>
            <a:ext cx="102971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70C0"/>
                </a:solidFill>
                <a:latin typeface="Gill Sans MT" panose="020B0502020104020203" pitchFamily="34" charset="0"/>
              </a:rPr>
              <a:t>Motivation through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Gill Sans MT" panose="020B0502020104020203" pitchFamily="34" charset="0"/>
              </a:rPr>
              <a:t>Dataset 1 : </a:t>
            </a:r>
            <a:r>
              <a:rPr lang="en-IN" sz="2200" dirty="0">
                <a:solidFill>
                  <a:srgbClr val="FF0000"/>
                </a:solidFill>
                <a:latin typeface="Gill Sans MT" panose="020B0502020104020203" pitchFamily="34" charset="0"/>
              </a:rPr>
              <a:t>2, 6, 10, 10, 14,18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Gill Sans MT" panose="020B0502020104020203" pitchFamily="34" charset="0"/>
              </a:rPr>
              <a:t>Dataset 2 : </a:t>
            </a:r>
            <a:r>
              <a:rPr lang="en-IN" sz="2200" dirty="0">
                <a:solidFill>
                  <a:srgbClr val="FF0000"/>
                </a:solidFill>
                <a:latin typeface="Gill Sans MT" panose="020B0502020104020203" pitchFamily="34" charset="0"/>
              </a:rPr>
              <a:t>1, 2, 10, 10, 18,19</a:t>
            </a:r>
            <a:endParaRPr lang="en-IN" sz="2200" dirty="0">
              <a:latin typeface="Gill Sans MT" panose="020B05020201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Gill Sans MT" panose="020B0502020104020203" pitchFamily="34" charset="0"/>
              </a:rPr>
              <a:t>Dataset 3 : </a:t>
            </a:r>
            <a:r>
              <a:rPr lang="en-IN" sz="2200" dirty="0">
                <a:solidFill>
                  <a:srgbClr val="FF0000"/>
                </a:solidFill>
                <a:latin typeface="Gill Sans MT" panose="020B0502020104020203" pitchFamily="34" charset="0"/>
              </a:rPr>
              <a:t>10,10,10,10,10,10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70C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Conclusion: </a:t>
            </a:r>
            <a:r>
              <a:rPr lang="en-IN" sz="2200" dirty="0">
                <a:latin typeface="Gill Sans MT" panose="020B0502020104020203" pitchFamily="34" charset="0"/>
                <a:sym typeface="Wingdings" panose="05000000000000000000" pitchFamily="2" charset="2"/>
              </a:rPr>
              <a:t>Mean, median, mode do not characterise a data completely, especially they do not capture the variability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Measures of Dispersion describe the spread of the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In other words, how similar or varied are the set of values in the data</a:t>
            </a:r>
            <a:endParaRPr lang="en-IN" sz="2200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70C0"/>
                </a:solidFill>
                <a:latin typeface="Gill Sans MT" panose="020B0502020104020203" pitchFamily="34" charset="0"/>
              </a:rPr>
              <a:t>Measures of dispersion:</a:t>
            </a:r>
            <a:r>
              <a:rPr lang="en-IN" sz="2600" dirty="0">
                <a:latin typeface="Gill Sans MT" panose="020B0502020104020203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Range and Interquartile range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Standard Deviation and Variance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Coefficient of Deviation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Coefficient of Skewness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DAD63-EBEC-24FA-51D3-1AB543BE8764}"/>
              </a:ext>
            </a:extLst>
          </p:cNvPr>
          <p:cNvSpPr txBox="1"/>
          <p:nvPr/>
        </p:nvSpPr>
        <p:spPr>
          <a:xfrm>
            <a:off x="4511824" y="155679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sz="2200" dirty="0">
                <a:latin typeface="Gill Sans MT" panose="020B0502020104020203" pitchFamily="34" charset="0"/>
                <a:sym typeface="Wingdings" panose="05000000000000000000" pitchFamily="2" charset="2"/>
              </a:rPr>
              <a:t> Mean =10, Median =10, Mode =10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CB89C-1B27-D1A6-BA18-E0470342736C}"/>
              </a:ext>
            </a:extLst>
          </p:cNvPr>
          <p:cNvSpPr txBox="1"/>
          <p:nvPr/>
        </p:nvSpPr>
        <p:spPr>
          <a:xfrm>
            <a:off x="5038704" y="191799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Gill Sans MT" panose="020B0502020104020203" pitchFamily="34" charset="0"/>
                <a:sym typeface="Wingdings" panose="05000000000000000000" pitchFamily="2" charset="2"/>
              </a:rPr>
              <a:t> Mean =10, Median =10, Mode =10 </a:t>
            </a:r>
            <a:endParaRPr lang="en-IN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73C0A-37A2-869A-88D9-93288AC6CA2E}"/>
              </a:ext>
            </a:extLst>
          </p:cNvPr>
          <p:cNvSpPr txBox="1"/>
          <p:nvPr/>
        </p:nvSpPr>
        <p:spPr>
          <a:xfrm>
            <a:off x="4655840" y="227919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sz="2200" dirty="0">
                <a:latin typeface="Gill Sans MT" panose="020B0502020104020203" pitchFamily="34" charset="0"/>
                <a:sym typeface="Wingdings" panose="05000000000000000000" pitchFamily="2" charset="2"/>
              </a:rPr>
              <a:t> Mean =10, Median =10, Mode =10 </a:t>
            </a:r>
          </a:p>
        </p:txBody>
      </p:sp>
    </p:spTree>
    <p:extLst>
      <p:ext uri="{BB962C8B-B14F-4D97-AF65-F5344CB8AC3E}">
        <p14:creationId xmlns:p14="http://schemas.microsoft.com/office/powerpoint/2010/main" val="181737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Quartiles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07368" y="1073800"/>
                <a:ext cx="8166323" cy="4308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Recall: Median divides the dataset into 2 halves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Quartiles extend the same idea and divide the dataset into 4 parts (quarters)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Three quartiles are defined for a dataset: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2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Lower or First Quartile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200" dirty="0">
                    <a:latin typeface="Gill Sans MT" panose="020B0502020104020203" pitchFamily="34" charset="0"/>
                  </a:rPr>
                  <a:t> Value below which 25% of the lowest values exist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2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Median or Second Quartile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2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IN" sz="2200" dirty="0">
                    <a:latin typeface="Gill Sans MT" panose="020B0502020104020203" pitchFamily="34" charset="0"/>
                  </a:rPr>
                  <a:t>Value to which 50% of the lower value exist on one side 50% of the higher values on other side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2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Higher or Third Quartile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2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IN" sz="2200" dirty="0">
                    <a:latin typeface="Gill Sans MT" panose="020B0502020104020203" pitchFamily="34" charset="0"/>
                  </a:rPr>
                  <a:t>Value above which 25% of the highest values exist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Generally, quartiles are visualised using a box plot of data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1073800"/>
                <a:ext cx="8166323" cy="4308872"/>
              </a:xfrm>
              <a:prstGeom prst="rect">
                <a:avLst/>
              </a:prstGeom>
              <a:blipFill>
                <a:blip r:embed="rId2"/>
                <a:stretch>
                  <a:fillRect l="-1046" t="-1132" r="-75" b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0707298-B134-E36C-2683-84CE82567F56}"/>
              </a:ext>
            </a:extLst>
          </p:cNvPr>
          <p:cNvGrpSpPr/>
          <p:nvPr/>
        </p:nvGrpSpPr>
        <p:grpSpPr>
          <a:xfrm>
            <a:off x="8904312" y="1152301"/>
            <a:ext cx="3086684" cy="4712782"/>
            <a:chOff x="9200728" y="1410264"/>
            <a:chExt cx="3086684" cy="47127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EF764A-A7C9-5B0B-0969-0A47ABD37EB0}"/>
                </a:ext>
              </a:extLst>
            </p:cNvPr>
            <p:cNvSpPr/>
            <p:nvPr/>
          </p:nvSpPr>
          <p:spPr>
            <a:xfrm>
              <a:off x="9264352" y="2708920"/>
              <a:ext cx="792088" cy="2160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70283C-037C-1041-2CAB-B4D95D7C1F9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9660396" y="1628800"/>
              <a:ext cx="0" cy="108012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557C89-4F0F-16D3-DC81-5924659DF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0396" y="4889458"/>
              <a:ext cx="0" cy="10800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4899591-0405-4699-3BD8-C19780F8D3F0}"/>
                </a:ext>
              </a:extLst>
            </p:cNvPr>
            <p:cNvCxnSpPr>
              <a:cxnSpLocks/>
            </p:cNvCxnSpPr>
            <p:nvPr/>
          </p:nvCxnSpPr>
          <p:spPr>
            <a:xfrm>
              <a:off x="9200728" y="1628800"/>
              <a:ext cx="85571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4B9951-D58B-AEDF-AA93-F55B26E0C907}"/>
                </a:ext>
              </a:extLst>
            </p:cNvPr>
            <p:cNvCxnSpPr>
              <a:cxnSpLocks/>
            </p:cNvCxnSpPr>
            <p:nvPr/>
          </p:nvCxnSpPr>
          <p:spPr>
            <a:xfrm>
              <a:off x="9200728" y="5969458"/>
              <a:ext cx="85571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B34F2AD-374A-27B8-C9F5-CDB630F34ACE}"/>
                </a:ext>
              </a:extLst>
            </p:cNvPr>
            <p:cNvCxnSpPr/>
            <p:nvPr/>
          </p:nvCxnSpPr>
          <p:spPr>
            <a:xfrm>
              <a:off x="10088252" y="4797152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ACCE9B-F30D-8D85-575A-91ABEE2095B8}"/>
                </a:ext>
              </a:extLst>
            </p:cNvPr>
            <p:cNvCxnSpPr/>
            <p:nvPr/>
          </p:nvCxnSpPr>
          <p:spPr>
            <a:xfrm>
              <a:off x="10120064" y="2695947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3D9F9A3-A412-F32B-EE8B-E8AEAA3F2A5B}"/>
                </a:ext>
              </a:extLst>
            </p:cNvPr>
            <p:cNvCxnSpPr/>
            <p:nvPr/>
          </p:nvCxnSpPr>
          <p:spPr>
            <a:xfrm>
              <a:off x="10120064" y="3717032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9857C87-0300-0BA9-5D56-ADF55DDE4AE0}"/>
                    </a:ext>
                  </a:extLst>
                </p:cNvPr>
                <p:cNvSpPr txBox="1"/>
                <p:nvPr/>
              </p:nvSpPr>
              <p:spPr>
                <a:xfrm>
                  <a:off x="10747101" y="4335487"/>
                  <a:ext cx="1444899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800" dirty="0">
                      <a:latin typeface="Gill Sans MT" panose="020B0502020104020203" pitchFamily="34" charset="0"/>
                    </a:rPr>
                    <a:t>Lower Quartile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9857C87-0300-0BA9-5D56-ADF55DDE4A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101" y="4335487"/>
                  <a:ext cx="1444899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3376" t="-3974" b="-397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383EC7F-16DB-A9DB-F0A0-4F213D916033}"/>
                    </a:ext>
                  </a:extLst>
                </p:cNvPr>
                <p:cNvSpPr txBox="1"/>
                <p:nvPr/>
              </p:nvSpPr>
              <p:spPr>
                <a:xfrm>
                  <a:off x="10088252" y="5753714"/>
                  <a:ext cx="14448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latin typeface="Gill Sans MT" panose="020B0502020104020203" pitchFamily="34" charset="0"/>
                    </a:rPr>
                    <a:t>Min </a:t>
                  </a:r>
                  <a14:m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383EC7F-16DB-A9DB-F0A0-4F213D916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8252" y="5753714"/>
                  <a:ext cx="144489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376" t="-1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F44CE0A-2DC2-867E-8175-CC907B6D1949}"/>
                    </a:ext>
                  </a:extLst>
                </p:cNvPr>
                <p:cNvSpPr txBox="1"/>
                <p:nvPr/>
              </p:nvSpPr>
              <p:spPr>
                <a:xfrm>
                  <a:off x="10117694" y="1410264"/>
                  <a:ext cx="14448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latin typeface="Gill Sans MT" panose="020B0502020104020203" pitchFamily="34" charset="0"/>
                    </a:rPr>
                    <a:t>Max </a:t>
                  </a:r>
                  <a14:m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F44CE0A-2DC2-867E-8175-CC907B6D1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7694" y="1410264"/>
                  <a:ext cx="14448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376" t="-819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AEF9C24-27B4-31F3-E0ED-B06B6795644E}"/>
                    </a:ext>
                  </a:extLst>
                </p:cNvPr>
                <p:cNvSpPr txBox="1"/>
                <p:nvPr/>
              </p:nvSpPr>
              <p:spPr>
                <a:xfrm>
                  <a:off x="10808332" y="3532366"/>
                  <a:ext cx="14448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dirty="0">
                      <a:latin typeface="Gill Sans MT" panose="020B0502020104020203" pitchFamily="34" charset="0"/>
                    </a:rPr>
                    <a:t>Median</a:t>
                  </a:r>
                  <a:r>
                    <a:rPr lang="en-IN" sz="1800" dirty="0">
                      <a:latin typeface="Gill Sans MT" panose="020B0502020104020203" pitchFamily="34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AEF9C24-27B4-31F3-E0ED-B06B67956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8332" y="3532366"/>
                  <a:ext cx="144489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76" t="-819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DBB90F5-575E-5073-B9F4-3F53A93D1C44}"/>
                    </a:ext>
                  </a:extLst>
                </p:cNvPr>
                <p:cNvSpPr txBox="1"/>
                <p:nvPr/>
              </p:nvSpPr>
              <p:spPr>
                <a:xfrm>
                  <a:off x="10842513" y="2232932"/>
                  <a:ext cx="1444899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dirty="0">
                      <a:latin typeface="Gill Sans MT" panose="020B0502020104020203" pitchFamily="34" charset="0"/>
                    </a:rPr>
                    <a:t>Higher</a:t>
                  </a:r>
                  <a:r>
                    <a:rPr lang="en-IN" sz="1800" dirty="0">
                      <a:latin typeface="Gill Sans MT" panose="020B0502020104020203" pitchFamily="34" charset="0"/>
                    </a:rPr>
                    <a:t> Quartile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DBB90F5-575E-5073-B9F4-3F53A93D1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2513" y="2232932"/>
                  <a:ext cx="1444899" cy="923330"/>
                </a:xfrm>
                <a:prstGeom prst="rect">
                  <a:avLst/>
                </a:prstGeom>
                <a:blipFill>
                  <a:blip r:embed="rId7"/>
                  <a:stretch>
                    <a:fillRect l="-3376" t="-3974" b="-397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449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25" y="248535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Computation of Quartiles – An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8180" y="1387452"/>
                <a:ext cx="7921815" cy="393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Different methods have been proposed to find quartiles – each resulting in slightly different quartile value but their definition and interpretation remains the same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Following is one simple method to find quartiles:</a:t>
                </a:r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Gill Sans MT" panose="020B0502020104020203" pitchFamily="34" charset="0"/>
                  </a:rPr>
                  <a:t>Lower Quartile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Gill Sans MT" panose="020B0502020104020203" pitchFamily="34" charset="0"/>
                  </a:rPr>
                  <a:t>: Median of first half of sorted values of data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Gill Sans MT" panose="020B0502020104020203" pitchFamily="34" charset="0"/>
                  </a:rPr>
                  <a:t>Upper Quartile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Gill Sans MT" panose="020B0502020104020203" pitchFamily="34" charset="0"/>
                  </a:rPr>
                  <a:t>: Median of second half of sorted values of data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Gill Sans MT" panose="020B0502020104020203" pitchFamily="34" charset="0"/>
                  </a:rPr>
                  <a:t>Note: If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latin typeface="Gill Sans MT" panose="020B0502020104020203" pitchFamily="34" charset="0"/>
                  </a:rPr>
                  <a:t> is odd, then middle value is included in both the halves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Gill Sans MT" panose="020B0502020104020203" pitchFamily="34" charset="0"/>
                  </a:rPr>
                  <a:t> value will be same as median of whole data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0" y="1387452"/>
                <a:ext cx="7921815" cy="3939540"/>
              </a:xfrm>
              <a:prstGeom prst="rect">
                <a:avLst/>
              </a:prstGeom>
              <a:blipFill>
                <a:blip r:embed="rId2"/>
                <a:stretch>
                  <a:fillRect l="-1000" t="-1238" r="-692" b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D6E2A06-B2D2-C5BA-EA80-72739358E3C2}"/>
              </a:ext>
            </a:extLst>
          </p:cNvPr>
          <p:cNvGrpSpPr/>
          <p:nvPr/>
        </p:nvGrpSpPr>
        <p:grpSpPr>
          <a:xfrm>
            <a:off x="8904312" y="1152301"/>
            <a:ext cx="3086684" cy="4712782"/>
            <a:chOff x="9200728" y="1410264"/>
            <a:chExt cx="3086684" cy="47127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32A050-5C0D-90D8-144A-C730754F07F0}"/>
                </a:ext>
              </a:extLst>
            </p:cNvPr>
            <p:cNvSpPr/>
            <p:nvPr/>
          </p:nvSpPr>
          <p:spPr>
            <a:xfrm>
              <a:off x="9264352" y="2708920"/>
              <a:ext cx="792088" cy="2160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94CDEA-0B87-2E13-30B8-A4F93D048E18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9660396" y="1628800"/>
              <a:ext cx="0" cy="108012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524158-E4BB-F40C-9CCC-43DC11CB94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0396" y="4889458"/>
              <a:ext cx="0" cy="10800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4D94374-7DA7-437E-8774-CF14D98A4EFF}"/>
                </a:ext>
              </a:extLst>
            </p:cNvPr>
            <p:cNvCxnSpPr>
              <a:cxnSpLocks/>
            </p:cNvCxnSpPr>
            <p:nvPr/>
          </p:nvCxnSpPr>
          <p:spPr>
            <a:xfrm>
              <a:off x="9200728" y="1628800"/>
              <a:ext cx="85571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96982F-3E26-1114-8D5D-BC4043422CB2}"/>
                </a:ext>
              </a:extLst>
            </p:cNvPr>
            <p:cNvCxnSpPr>
              <a:cxnSpLocks/>
            </p:cNvCxnSpPr>
            <p:nvPr/>
          </p:nvCxnSpPr>
          <p:spPr>
            <a:xfrm>
              <a:off x="9200728" y="5969458"/>
              <a:ext cx="85571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5AEB60-062C-2BFE-7DA9-32C01A0FEC8F}"/>
                </a:ext>
              </a:extLst>
            </p:cNvPr>
            <p:cNvCxnSpPr/>
            <p:nvPr/>
          </p:nvCxnSpPr>
          <p:spPr>
            <a:xfrm>
              <a:off x="10088252" y="4797152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F6E2C56-5A87-BE50-68EC-10EEA392CECA}"/>
                </a:ext>
              </a:extLst>
            </p:cNvPr>
            <p:cNvCxnSpPr/>
            <p:nvPr/>
          </p:nvCxnSpPr>
          <p:spPr>
            <a:xfrm>
              <a:off x="10120064" y="2695947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2ADCC2-3767-DC02-0976-3089D019058F}"/>
                </a:ext>
              </a:extLst>
            </p:cNvPr>
            <p:cNvCxnSpPr/>
            <p:nvPr/>
          </p:nvCxnSpPr>
          <p:spPr>
            <a:xfrm>
              <a:off x="10120064" y="3717032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54B520F-9B91-5475-E929-F4F9FD5EB82F}"/>
                    </a:ext>
                  </a:extLst>
                </p:cNvPr>
                <p:cNvSpPr txBox="1"/>
                <p:nvPr/>
              </p:nvSpPr>
              <p:spPr>
                <a:xfrm>
                  <a:off x="10747101" y="4335487"/>
                  <a:ext cx="1444899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800" dirty="0">
                      <a:latin typeface="Gill Sans MT" panose="020B0502020104020203" pitchFamily="34" charset="0"/>
                    </a:rPr>
                    <a:t>Lower Quartile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9857C87-0300-0BA9-5D56-ADF55DDE4A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101" y="4335487"/>
                  <a:ext cx="1444899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3376" t="-3974" b="-397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33C23B3-44CC-745E-7D35-0C90D8F90C8A}"/>
                    </a:ext>
                  </a:extLst>
                </p:cNvPr>
                <p:cNvSpPr txBox="1"/>
                <p:nvPr/>
              </p:nvSpPr>
              <p:spPr>
                <a:xfrm>
                  <a:off x="10088252" y="5753714"/>
                  <a:ext cx="14448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latin typeface="Gill Sans MT" panose="020B0502020104020203" pitchFamily="34" charset="0"/>
                    </a:rPr>
                    <a:t>Min </a:t>
                  </a:r>
                  <a14:m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383EC7F-16DB-A9DB-F0A0-4F213D916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8252" y="5753714"/>
                  <a:ext cx="144489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376" t="-1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F38BCD1-89FB-D65A-7624-88111F9D809F}"/>
                    </a:ext>
                  </a:extLst>
                </p:cNvPr>
                <p:cNvSpPr txBox="1"/>
                <p:nvPr/>
              </p:nvSpPr>
              <p:spPr>
                <a:xfrm>
                  <a:off x="10117694" y="1410264"/>
                  <a:ext cx="14448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latin typeface="Gill Sans MT" panose="020B0502020104020203" pitchFamily="34" charset="0"/>
                    </a:rPr>
                    <a:t>Max </a:t>
                  </a:r>
                  <a14:m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F44CE0A-2DC2-867E-8175-CC907B6D1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7694" y="1410264"/>
                  <a:ext cx="14448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376" t="-819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487657-B414-48C4-70F1-6861D818A316}"/>
                    </a:ext>
                  </a:extLst>
                </p:cNvPr>
                <p:cNvSpPr txBox="1"/>
                <p:nvPr/>
              </p:nvSpPr>
              <p:spPr>
                <a:xfrm>
                  <a:off x="10808332" y="3532366"/>
                  <a:ext cx="14448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dirty="0">
                      <a:latin typeface="Gill Sans MT" panose="020B0502020104020203" pitchFamily="34" charset="0"/>
                    </a:rPr>
                    <a:t>Median</a:t>
                  </a:r>
                  <a:r>
                    <a:rPr lang="en-IN" sz="1800" dirty="0">
                      <a:latin typeface="Gill Sans MT" panose="020B0502020104020203" pitchFamily="34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AEF9C24-27B4-31F3-E0ED-B06B67956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8332" y="3532366"/>
                  <a:ext cx="144489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76" t="-819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53ABC1B-201A-A816-C775-87F6F987009E}"/>
                    </a:ext>
                  </a:extLst>
                </p:cNvPr>
                <p:cNvSpPr txBox="1"/>
                <p:nvPr/>
              </p:nvSpPr>
              <p:spPr>
                <a:xfrm>
                  <a:off x="10842513" y="2232932"/>
                  <a:ext cx="1444899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dirty="0">
                      <a:latin typeface="Gill Sans MT" panose="020B0502020104020203" pitchFamily="34" charset="0"/>
                    </a:rPr>
                    <a:t>Higher</a:t>
                  </a:r>
                  <a:r>
                    <a:rPr lang="en-IN" sz="1800" dirty="0">
                      <a:latin typeface="Gill Sans MT" panose="020B0502020104020203" pitchFamily="34" charset="0"/>
                    </a:rPr>
                    <a:t> Quartile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DBB90F5-575E-5073-B9F4-3F53A93D1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2513" y="2232932"/>
                  <a:ext cx="1444899" cy="923330"/>
                </a:xfrm>
                <a:prstGeom prst="rect">
                  <a:avLst/>
                </a:prstGeom>
                <a:blipFill>
                  <a:blip r:embed="rId7"/>
                  <a:stretch>
                    <a:fillRect l="-3376" t="-3974" b="-397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99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25" y="248535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Computation of Quartiles – 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12272" y="1210209"/>
                <a:ext cx="792181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err="1">
                    <a:latin typeface="Gill Sans MT" panose="020B0502020104020203" pitchFamily="34" charset="0"/>
                  </a:rPr>
                  <a:t>Eg</a:t>
                </a:r>
                <a:r>
                  <a:rPr lang="en-US" sz="2200" dirty="0">
                    <a:latin typeface="Gill Sans MT" panose="020B0502020104020203" pitchFamily="34" charset="0"/>
                  </a:rPr>
                  <a:t>: </a:t>
                </a:r>
                <a:r>
                  <a:rPr lang="en-IN" sz="2200" dirty="0">
                    <a:latin typeface="Gill Sans MT" panose="020B0502020104020203" pitchFamily="34" charset="0"/>
                  </a:rPr>
                  <a:t>Consider the data pertaining to battery life of different mobiles sorted in ascending order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=30)</m:t>
                    </m:r>
                  </m:oMath>
                </a14:m>
                <a:endParaRPr lang="en-IN" sz="2200" dirty="0"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72" y="1210209"/>
                <a:ext cx="7921815" cy="769441"/>
              </a:xfrm>
              <a:prstGeom prst="rect">
                <a:avLst/>
              </a:prstGeom>
              <a:blipFill>
                <a:blip r:embed="rId2"/>
                <a:stretch>
                  <a:fillRect l="-846"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BEF764A-A7C9-5B0B-0969-0A47ABD37EB0}"/>
              </a:ext>
            </a:extLst>
          </p:cNvPr>
          <p:cNvSpPr/>
          <p:nvPr/>
        </p:nvSpPr>
        <p:spPr>
          <a:xfrm>
            <a:off x="8329524" y="2708920"/>
            <a:ext cx="792088" cy="216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70283C-037C-1041-2CAB-B4D95D7C1F9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725568" y="1628800"/>
            <a:ext cx="0" cy="108012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557C89-4F0F-16D3-DC81-5924659DFA46}"/>
              </a:ext>
            </a:extLst>
          </p:cNvPr>
          <p:cNvCxnSpPr>
            <a:cxnSpLocks/>
          </p:cNvCxnSpPr>
          <p:nvPr/>
        </p:nvCxnSpPr>
        <p:spPr>
          <a:xfrm flipV="1">
            <a:off x="8725568" y="4889458"/>
            <a:ext cx="0" cy="1080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899591-0405-4699-3BD8-C19780F8D3F0}"/>
              </a:ext>
            </a:extLst>
          </p:cNvPr>
          <p:cNvCxnSpPr>
            <a:cxnSpLocks/>
          </p:cNvCxnSpPr>
          <p:nvPr/>
        </p:nvCxnSpPr>
        <p:spPr>
          <a:xfrm>
            <a:off x="8265900" y="1628800"/>
            <a:ext cx="85571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4B9951-D58B-AEDF-AA93-F55B26E0C907}"/>
              </a:ext>
            </a:extLst>
          </p:cNvPr>
          <p:cNvCxnSpPr>
            <a:cxnSpLocks/>
          </p:cNvCxnSpPr>
          <p:nvPr/>
        </p:nvCxnSpPr>
        <p:spPr>
          <a:xfrm>
            <a:off x="8265900" y="5969458"/>
            <a:ext cx="85571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34F2AD-374A-27B8-C9F5-CDB630F34ACE}"/>
              </a:ext>
            </a:extLst>
          </p:cNvPr>
          <p:cNvCxnSpPr/>
          <p:nvPr/>
        </p:nvCxnSpPr>
        <p:spPr>
          <a:xfrm>
            <a:off x="9153424" y="4797152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ACCE9B-F30D-8D85-575A-91ABEE2095B8}"/>
              </a:ext>
            </a:extLst>
          </p:cNvPr>
          <p:cNvCxnSpPr/>
          <p:nvPr/>
        </p:nvCxnSpPr>
        <p:spPr>
          <a:xfrm>
            <a:off x="9185236" y="2695947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D9F9A3-A412-F32B-EE8B-E8AEAA3F2A5B}"/>
              </a:ext>
            </a:extLst>
          </p:cNvPr>
          <p:cNvCxnSpPr/>
          <p:nvPr/>
        </p:nvCxnSpPr>
        <p:spPr>
          <a:xfrm>
            <a:off x="9185236" y="3717032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857C87-0300-0BA9-5D56-ADF55DDE4AE0}"/>
                  </a:ext>
                </a:extLst>
              </p:cNvPr>
              <p:cNvSpPr txBox="1"/>
              <p:nvPr/>
            </p:nvSpPr>
            <p:spPr>
              <a:xfrm>
                <a:off x="9812273" y="4335487"/>
                <a:ext cx="17329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dirty="0">
                    <a:latin typeface="Gill Sans MT" panose="020B0502020104020203" pitchFamily="34" charset="0"/>
                  </a:rPr>
                  <a:t>Lower Quartile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=42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857C87-0300-0BA9-5D56-ADF55DDE4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273" y="4335487"/>
                <a:ext cx="1732927" cy="646331"/>
              </a:xfrm>
              <a:prstGeom prst="rect">
                <a:avLst/>
              </a:prstGeom>
              <a:blipFill>
                <a:blip r:embed="rId3"/>
                <a:stretch>
                  <a:fillRect l="-3169" t="-4717" r="-352" b="-6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83EC7F-16DB-A9DB-F0A0-4F213D916033}"/>
                  </a:ext>
                </a:extLst>
              </p:cNvPr>
              <p:cNvSpPr txBox="1"/>
              <p:nvPr/>
            </p:nvSpPr>
            <p:spPr>
              <a:xfrm>
                <a:off x="9153424" y="5753714"/>
                <a:ext cx="17671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Gill Sans MT" panose="020B0502020104020203" pitchFamily="34" charset="0"/>
                  </a:rPr>
                  <a:t>Min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83EC7F-16DB-A9DB-F0A0-4F213D91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424" y="5753714"/>
                <a:ext cx="1767112" cy="369332"/>
              </a:xfrm>
              <a:prstGeom prst="rect">
                <a:avLst/>
              </a:prstGeom>
              <a:blipFill>
                <a:blip r:embed="rId4"/>
                <a:stretch>
                  <a:fillRect l="-3114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44CE0A-2DC2-867E-8175-CC907B6D1949}"/>
                  </a:ext>
                </a:extLst>
              </p:cNvPr>
              <p:cNvSpPr txBox="1"/>
              <p:nvPr/>
            </p:nvSpPr>
            <p:spPr>
              <a:xfrm>
                <a:off x="9182866" y="1410264"/>
                <a:ext cx="1953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Gill Sans MT" panose="020B0502020104020203" pitchFamily="34" charset="0"/>
                  </a:rPr>
                  <a:t>Max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44CE0A-2DC2-867E-8175-CC907B6D1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66" y="1410264"/>
                <a:ext cx="1953693" cy="369332"/>
              </a:xfrm>
              <a:prstGeom prst="rect">
                <a:avLst/>
              </a:prstGeom>
              <a:blipFill>
                <a:blip r:embed="rId5"/>
                <a:stretch>
                  <a:fillRect l="-2492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EF9C24-27B4-31F3-E0ED-B06B6795644E}"/>
                  </a:ext>
                </a:extLst>
              </p:cNvPr>
              <p:cNvSpPr txBox="1"/>
              <p:nvPr/>
            </p:nvSpPr>
            <p:spPr>
              <a:xfrm>
                <a:off x="9873504" y="3532366"/>
                <a:ext cx="22711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latin typeface="Gill Sans MT" panose="020B0502020104020203" pitchFamily="34" charset="0"/>
                  </a:rPr>
                  <a:t>Median</a:t>
                </a:r>
                <a:r>
                  <a:rPr lang="en-IN" sz="1800" dirty="0">
                    <a:latin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=46.5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EF9C24-27B4-31F3-E0ED-B06B67956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504" y="3532366"/>
                <a:ext cx="2271168" cy="369332"/>
              </a:xfrm>
              <a:prstGeom prst="rect">
                <a:avLst/>
              </a:prstGeom>
              <a:blipFill>
                <a:blip r:embed="rId6"/>
                <a:stretch>
                  <a:fillRect l="-2419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BB90F5-575E-5073-B9F4-3F53A93D1C44}"/>
                  </a:ext>
                </a:extLst>
              </p:cNvPr>
              <p:cNvSpPr txBox="1"/>
              <p:nvPr/>
            </p:nvSpPr>
            <p:spPr>
              <a:xfrm>
                <a:off x="9907685" y="2232932"/>
                <a:ext cx="173292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latin typeface="Gill Sans MT" panose="020B0502020104020203" pitchFamily="34" charset="0"/>
                  </a:rPr>
                  <a:t>Higher</a:t>
                </a:r>
                <a:r>
                  <a:rPr lang="en-IN" sz="1800" dirty="0">
                    <a:latin typeface="Gill Sans MT" panose="020B0502020104020203" pitchFamily="34" charset="0"/>
                  </a:rPr>
                  <a:t> Quartile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=48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BB90F5-575E-5073-B9F4-3F53A93D1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685" y="2232932"/>
                <a:ext cx="1732929" cy="646331"/>
              </a:xfrm>
              <a:prstGeom prst="rect">
                <a:avLst/>
              </a:prstGeom>
              <a:blipFill>
                <a:blip r:embed="rId7"/>
                <a:stretch>
                  <a:fillRect l="-2807" t="-4717" r="-2105" b="-6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9E4386BB-CAB1-70E6-7668-40CE7829C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356475"/>
              </p:ext>
            </p:extLst>
          </p:nvPr>
        </p:nvGraphicFramePr>
        <p:xfrm>
          <a:off x="1698334" y="2102860"/>
          <a:ext cx="5449074" cy="2766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455">
                  <a:extLst>
                    <a:ext uri="{9D8B030D-6E8A-4147-A177-3AD203B41FA5}">
                      <a16:colId xmlns:a16="http://schemas.microsoft.com/office/drawing/2014/main" val="971038459"/>
                    </a:ext>
                  </a:extLst>
                </a:gridCol>
                <a:gridCol w="804854">
                  <a:extLst>
                    <a:ext uri="{9D8B030D-6E8A-4147-A177-3AD203B41FA5}">
                      <a16:colId xmlns:a16="http://schemas.microsoft.com/office/drawing/2014/main" val="1570565052"/>
                    </a:ext>
                  </a:extLst>
                </a:gridCol>
                <a:gridCol w="875612">
                  <a:extLst>
                    <a:ext uri="{9D8B030D-6E8A-4147-A177-3AD203B41FA5}">
                      <a16:colId xmlns:a16="http://schemas.microsoft.com/office/drawing/2014/main" val="1392836184"/>
                    </a:ext>
                  </a:extLst>
                </a:gridCol>
                <a:gridCol w="760632">
                  <a:extLst>
                    <a:ext uri="{9D8B030D-6E8A-4147-A177-3AD203B41FA5}">
                      <a16:colId xmlns:a16="http://schemas.microsoft.com/office/drawing/2014/main" val="2461161935"/>
                    </a:ext>
                  </a:extLst>
                </a:gridCol>
                <a:gridCol w="902144">
                  <a:extLst>
                    <a:ext uri="{9D8B030D-6E8A-4147-A177-3AD203B41FA5}">
                      <a16:colId xmlns:a16="http://schemas.microsoft.com/office/drawing/2014/main" val="3098373988"/>
                    </a:ext>
                  </a:extLst>
                </a:gridCol>
                <a:gridCol w="1221377">
                  <a:extLst>
                    <a:ext uri="{9D8B030D-6E8A-4147-A177-3AD203B41FA5}">
                      <a16:colId xmlns:a16="http://schemas.microsoft.com/office/drawing/2014/main" val="497592113"/>
                    </a:ext>
                  </a:extLst>
                </a:gridCol>
              </a:tblGrid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678564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7986335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6525888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7770949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3018521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7953730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819933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1673865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2618592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4773113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39964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490E7F-EF10-27C4-9407-97DF6F30FABD}"/>
                  </a:ext>
                </a:extLst>
              </p:cNvPr>
              <p:cNvSpPr txBox="1"/>
              <p:nvPr/>
            </p:nvSpPr>
            <p:spPr>
              <a:xfrm>
                <a:off x="260401" y="4981558"/>
                <a:ext cx="7921815" cy="93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dirty="0">
                    <a:latin typeface="Gill Sans MT" panose="020B0502020104020203" pitchFamily="34" charset="0"/>
                  </a:rPr>
                  <a:t>First half: Samples1 to 15 -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15+1</m:t>
                            </m:r>
                          </m:num>
                          <m:den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=42</m:t>
                    </m:r>
                  </m:oMath>
                </a14:m>
                <a:r>
                  <a:rPr lang="en-IN" sz="2200" dirty="0">
                    <a:latin typeface="Gill Sans MT" panose="020B0502020104020203" pitchFamily="34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dirty="0">
                    <a:latin typeface="Gill Sans MT" panose="020B0502020104020203" pitchFamily="34" charset="0"/>
                  </a:rPr>
                  <a:t>Second half: Samples16 to 30 -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e>
                    </m:d>
                    <m:r>
                      <a:rPr lang="en-IN" sz="22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IN" sz="2200" dirty="0"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490E7F-EF10-27C4-9407-97DF6F30F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1" y="4981558"/>
                <a:ext cx="7921815" cy="937564"/>
              </a:xfrm>
              <a:prstGeom prst="rect">
                <a:avLst/>
              </a:prstGeom>
              <a:blipFill>
                <a:blip r:embed="rId8"/>
                <a:stretch>
                  <a:fillRect l="-924" b="-1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8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/>
      <p:bldP spid="27" grpId="0"/>
      <p:bldP spid="28" grpId="0"/>
      <p:bldP spid="29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25" y="248535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Computation of Quartiles – 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12272" y="1210209"/>
                <a:ext cx="792181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Gill Sans MT" panose="020B0502020104020203" pitchFamily="34" charset="0"/>
                  </a:rPr>
                  <a:t>Eg: </a:t>
                </a:r>
                <a:r>
                  <a:rPr lang="en-IN" sz="2200" dirty="0">
                    <a:latin typeface="Gill Sans MT" panose="020B0502020104020203" pitchFamily="34" charset="0"/>
                  </a:rPr>
                  <a:t>Consider the data pertaining to battery life of different mobiles sorted in ascending order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=27)</m:t>
                    </m:r>
                  </m:oMath>
                </a14:m>
                <a:endParaRPr lang="en-IN" sz="2200" dirty="0"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72" y="1210209"/>
                <a:ext cx="7921815" cy="769441"/>
              </a:xfrm>
              <a:prstGeom prst="rect">
                <a:avLst/>
              </a:prstGeom>
              <a:blipFill>
                <a:blip r:embed="rId2"/>
                <a:stretch>
                  <a:fillRect l="-846"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BEF764A-A7C9-5B0B-0969-0A47ABD37EB0}"/>
              </a:ext>
            </a:extLst>
          </p:cNvPr>
          <p:cNvSpPr/>
          <p:nvPr/>
        </p:nvSpPr>
        <p:spPr>
          <a:xfrm>
            <a:off x="8329524" y="2708920"/>
            <a:ext cx="792088" cy="216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70283C-037C-1041-2CAB-B4D95D7C1F9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725568" y="1628800"/>
            <a:ext cx="0" cy="108012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557C89-4F0F-16D3-DC81-5924659DFA46}"/>
              </a:ext>
            </a:extLst>
          </p:cNvPr>
          <p:cNvCxnSpPr>
            <a:cxnSpLocks/>
          </p:cNvCxnSpPr>
          <p:nvPr/>
        </p:nvCxnSpPr>
        <p:spPr>
          <a:xfrm flipV="1">
            <a:off x="8725568" y="4889458"/>
            <a:ext cx="0" cy="1080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899591-0405-4699-3BD8-C19780F8D3F0}"/>
              </a:ext>
            </a:extLst>
          </p:cNvPr>
          <p:cNvCxnSpPr>
            <a:cxnSpLocks/>
          </p:cNvCxnSpPr>
          <p:nvPr/>
        </p:nvCxnSpPr>
        <p:spPr>
          <a:xfrm>
            <a:off x="8265900" y="1628800"/>
            <a:ext cx="85571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4B9951-D58B-AEDF-AA93-F55B26E0C907}"/>
              </a:ext>
            </a:extLst>
          </p:cNvPr>
          <p:cNvCxnSpPr>
            <a:cxnSpLocks/>
          </p:cNvCxnSpPr>
          <p:nvPr/>
        </p:nvCxnSpPr>
        <p:spPr>
          <a:xfrm>
            <a:off x="8265900" y="5969458"/>
            <a:ext cx="85571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34F2AD-374A-27B8-C9F5-CDB630F34ACE}"/>
              </a:ext>
            </a:extLst>
          </p:cNvPr>
          <p:cNvCxnSpPr/>
          <p:nvPr/>
        </p:nvCxnSpPr>
        <p:spPr>
          <a:xfrm>
            <a:off x="9153424" y="4797152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ACCE9B-F30D-8D85-575A-91ABEE2095B8}"/>
              </a:ext>
            </a:extLst>
          </p:cNvPr>
          <p:cNvCxnSpPr/>
          <p:nvPr/>
        </p:nvCxnSpPr>
        <p:spPr>
          <a:xfrm>
            <a:off x="9185236" y="2695947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D9F9A3-A412-F32B-EE8B-E8AEAA3F2A5B}"/>
              </a:ext>
            </a:extLst>
          </p:cNvPr>
          <p:cNvCxnSpPr/>
          <p:nvPr/>
        </p:nvCxnSpPr>
        <p:spPr>
          <a:xfrm>
            <a:off x="9185236" y="3717032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857C87-0300-0BA9-5D56-ADF55DDE4AE0}"/>
                  </a:ext>
                </a:extLst>
              </p:cNvPr>
              <p:cNvSpPr txBox="1"/>
              <p:nvPr/>
            </p:nvSpPr>
            <p:spPr>
              <a:xfrm>
                <a:off x="9812273" y="4335487"/>
                <a:ext cx="17329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dirty="0">
                    <a:latin typeface="Gill Sans MT" panose="020B0502020104020203" pitchFamily="34" charset="0"/>
                  </a:rPr>
                  <a:t>Lower Quartile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=42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857C87-0300-0BA9-5D56-ADF55DDE4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273" y="4335487"/>
                <a:ext cx="1732927" cy="646331"/>
              </a:xfrm>
              <a:prstGeom prst="rect">
                <a:avLst/>
              </a:prstGeom>
              <a:blipFill>
                <a:blip r:embed="rId3"/>
                <a:stretch>
                  <a:fillRect l="-3169" t="-4717" r="-352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83EC7F-16DB-A9DB-F0A0-4F213D916033}"/>
                  </a:ext>
                </a:extLst>
              </p:cNvPr>
              <p:cNvSpPr txBox="1"/>
              <p:nvPr/>
            </p:nvSpPr>
            <p:spPr>
              <a:xfrm>
                <a:off x="9153424" y="5753714"/>
                <a:ext cx="17671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Gill Sans MT" panose="020B0502020104020203" pitchFamily="34" charset="0"/>
                  </a:rPr>
                  <a:t>Min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83EC7F-16DB-A9DB-F0A0-4F213D91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424" y="5753714"/>
                <a:ext cx="1767112" cy="369332"/>
              </a:xfrm>
              <a:prstGeom prst="rect">
                <a:avLst/>
              </a:prstGeom>
              <a:blipFill>
                <a:blip r:embed="rId4"/>
                <a:stretch>
                  <a:fillRect l="-311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44CE0A-2DC2-867E-8175-CC907B6D1949}"/>
                  </a:ext>
                </a:extLst>
              </p:cNvPr>
              <p:cNvSpPr txBox="1"/>
              <p:nvPr/>
            </p:nvSpPr>
            <p:spPr>
              <a:xfrm>
                <a:off x="9182866" y="1410264"/>
                <a:ext cx="19536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Gill Sans MT" panose="020B0502020104020203" pitchFamily="34" charset="0"/>
                  </a:rPr>
                  <a:t>Max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44CE0A-2DC2-867E-8175-CC907B6D1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66" y="1410264"/>
                <a:ext cx="1953693" cy="369332"/>
              </a:xfrm>
              <a:prstGeom prst="rect">
                <a:avLst/>
              </a:prstGeom>
              <a:blipFill>
                <a:blip r:embed="rId5"/>
                <a:stretch>
                  <a:fillRect l="-24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EF9C24-27B4-31F3-E0ED-B06B6795644E}"/>
                  </a:ext>
                </a:extLst>
              </p:cNvPr>
              <p:cNvSpPr txBox="1"/>
              <p:nvPr/>
            </p:nvSpPr>
            <p:spPr>
              <a:xfrm>
                <a:off x="9873504" y="3532366"/>
                <a:ext cx="22711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latin typeface="Gill Sans MT" panose="020B0502020104020203" pitchFamily="34" charset="0"/>
                  </a:rPr>
                  <a:t>Median</a:t>
                </a:r>
                <a:r>
                  <a:rPr lang="en-IN" sz="1800" dirty="0">
                    <a:latin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=46.5 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EF9C24-27B4-31F3-E0ED-B06B67956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504" y="3532366"/>
                <a:ext cx="2271168" cy="369332"/>
              </a:xfrm>
              <a:prstGeom prst="rect">
                <a:avLst/>
              </a:prstGeom>
              <a:blipFill>
                <a:blip r:embed="rId6"/>
                <a:stretch>
                  <a:fillRect l="-24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BB90F5-575E-5073-B9F4-3F53A93D1C44}"/>
                  </a:ext>
                </a:extLst>
              </p:cNvPr>
              <p:cNvSpPr txBox="1"/>
              <p:nvPr/>
            </p:nvSpPr>
            <p:spPr>
              <a:xfrm>
                <a:off x="9907685" y="2232932"/>
                <a:ext cx="173292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latin typeface="Gill Sans MT" panose="020B0502020104020203" pitchFamily="34" charset="0"/>
                  </a:rPr>
                  <a:t>Higher</a:t>
                </a:r>
                <a:r>
                  <a:rPr lang="en-IN" sz="1800" dirty="0">
                    <a:latin typeface="Gill Sans MT" panose="020B0502020104020203" pitchFamily="34" charset="0"/>
                  </a:rPr>
                  <a:t> Quartile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=48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BB90F5-575E-5073-B9F4-3F53A93D1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685" y="2232932"/>
                <a:ext cx="1732929" cy="646331"/>
              </a:xfrm>
              <a:prstGeom prst="rect">
                <a:avLst/>
              </a:prstGeom>
              <a:blipFill>
                <a:blip r:embed="rId7"/>
                <a:stretch>
                  <a:fillRect l="-2807" t="-4717" r="-210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9E4386BB-CAB1-70E6-7668-40CE7829C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999257"/>
              </p:ext>
            </p:extLst>
          </p:nvPr>
        </p:nvGraphicFramePr>
        <p:xfrm>
          <a:off x="1698334" y="2102860"/>
          <a:ext cx="5449074" cy="2766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455">
                  <a:extLst>
                    <a:ext uri="{9D8B030D-6E8A-4147-A177-3AD203B41FA5}">
                      <a16:colId xmlns:a16="http://schemas.microsoft.com/office/drawing/2014/main" val="971038459"/>
                    </a:ext>
                  </a:extLst>
                </a:gridCol>
                <a:gridCol w="804854">
                  <a:extLst>
                    <a:ext uri="{9D8B030D-6E8A-4147-A177-3AD203B41FA5}">
                      <a16:colId xmlns:a16="http://schemas.microsoft.com/office/drawing/2014/main" val="1570565052"/>
                    </a:ext>
                  </a:extLst>
                </a:gridCol>
                <a:gridCol w="875612">
                  <a:extLst>
                    <a:ext uri="{9D8B030D-6E8A-4147-A177-3AD203B41FA5}">
                      <a16:colId xmlns:a16="http://schemas.microsoft.com/office/drawing/2014/main" val="1392836184"/>
                    </a:ext>
                  </a:extLst>
                </a:gridCol>
                <a:gridCol w="760632">
                  <a:extLst>
                    <a:ext uri="{9D8B030D-6E8A-4147-A177-3AD203B41FA5}">
                      <a16:colId xmlns:a16="http://schemas.microsoft.com/office/drawing/2014/main" val="2461161935"/>
                    </a:ext>
                  </a:extLst>
                </a:gridCol>
                <a:gridCol w="902144">
                  <a:extLst>
                    <a:ext uri="{9D8B030D-6E8A-4147-A177-3AD203B41FA5}">
                      <a16:colId xmlns:a16="http://schemas.microsoft.com/office/drawing/2014/main" val="3098373988"/>
                    </a:ext>
                  </a:extLst>
                </a:gridCol>
                <a:gridCol w="1221377">
                  <a:extLst>
                    <a:ext uri="{9D8B030D-6E8A-4147-A177-3AD203B41FA5}">
                      <a16:colId xmlns:a16="http://schemas.microsoft.com/office/drawing/2014/main" val="497592113"/>
                    </a:ext>
                  </a:extLst>
                </a:gridCol>
              </a:tblGrid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678564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7986335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6525888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7770949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3018521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7953730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819933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1673865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2618592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4773113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39964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490E7F-EF10-27C4-9407-97DF6F30FABD}"/>
                  </a:ext>
                </a:extLst>
              </p:cNvPr>
              <p:cNvSpPr txBox="1"/>
              <p:nvPr/>
            </p:nvSpPr>
            <p:spPr>
              <a:xfrm>
                <a:off x="260401" y="4981558"/>
                <a:ext cx="7921815" cy="1226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dirty="0">
                    <a:latin typeface="Gill Sans MT" panose="020B0502020104020203" pitchFamily="34" charset="0"/>
                  </a:rPr>
                  <a:t>First half: Samples1 to 14 -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num>
                              <m:den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=42</m:t>
                    </m:r>
                  </m:oMath>
                </a14:m>
                <a:r>
                  <a:rPr lang="en-IN" sz="2200" dirty="0">
                    <a:latin typeface="Gill Sans MT" panose="020B0502020104020203" pitchFamily="34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dirty="0">
                    <a:latin typeface="Gill Sans MT" panose="020B0502020104020203" pitchFamily="34" charset="0"/>
                  </a:rPr>
                  <a:t>Second half: Samples14 to 27 -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</m:d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2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IN" sz="2200" dirty="0"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490E7F-EF10-27C4-9407-97DF6F30F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1" y="4981558"/>
                <a:ext cx="7921815" cy="1226105"/>
              </a:xfrm>
              <a:prstGeom prst="rect">
                <a:avLst/>
              </a:prstGeom>
              <a:blipFill>
                <a:blip r:embed="rId8"/>
                <a:stretch>
                  <a:fillRect l="-924" b="-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67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/>
      <p:bldP spid="27" grpId="0"/>
      <p:bldP spid="28" grpId="0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Range and Inter-Quartile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295" y="1268760"/>
                <a:ext cx="7000357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Range: </a:t>
                </a:r>
                <a:r>
                  <a:rPr lang="en-US" sz="2400" dirty="0">
                    <a:latin typeface="Gill Sans MT" panose="020B0502020104020203" pitchFamily="34" charset="0"/>
                  </a:rPr>
                  <a:t>Difference between maximum and minimum values of a dataset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Gill Sans MT" panose="020B0502020104020203" pitchFamily="34" charset="0"/>
                  </a:rPr>
                  <a:t>Easy to compute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Gill Sans MT" panose="020B0502020104020203" pitchFamily="34" charset="0"/>
                  </a:rPr>
                  <a:t>Gives quick understanding of the total spread of the values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Gill Sans MT" panose="020B0502020104020203" pitchFamily="34" charset="0"/>
                  </a:rPr>
                  <a:t>However, highly influenced by the extreme values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Gill Sans MT" panose="020B0502020104020203" pitchFamily="34" charset="0"/>
                  </a:rPr>
                  <a:t>To understand the spread of middle range of data, inter-quartile range is defined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Inter-quartile range: </a:t>
                </a:r>
                <a:r>
                  <a:rPr lang="en-US" sz="2400" dirty="0">
                    <a:latin typeface="Gill Sans MT" panose="020B0502020104020203" pitchFamily="34" charset="0"/>
                  </a:rPr>
                  <a:t>Difference between higher and lower quartile values of a dataset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latin typeface="Gill Sans MT" panose="020B0502020104020203" pitchFamily="34" charset="0"/>
                  </a:rPr>
                  <a:t>It is not sensitive to outliers i.e., change in extreme values does not affect IQR</a:t>
                </a:r>
              </a:p>
              <a:p>
                <a:endParaRPr lang="en-US" sz="2400" dirty="0">
                  <a:solidFill>
                    <a:srgbClr val="0070C0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95" y="1268760"/>
                <a:ext cx="7000357" cy="5447645"/>
              </a:xfrm>
              <a:prstGeom prst="rect">
                <a:avLst/>
              </a:prstGeom>
              <a:blipFill>
                <a:blip r:embed="rId2"/>
                <a:stretch>
                  <a:fillRect l="-1131" t="-895" r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4A01578-9241-5DD6-8CE5-FA6F4710119B}"/>
              </a:ext>
            </a:extLst>
          </p:cNvPr>
          <p:cNvGrpSpPr/>
          <p:nvPr/>
        </p:nvGrpSpPr>
        <p:grpSpPr>
          <a:xfrm>
            <a:off x="6888088" y="1340768"/>
            <a:ext cx="5219875" cy="4712782"/>
            <a:chOff x="7140821" y="1340768"/>
            <a:chExt cx="5219875" cy="471278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D6097B6-17C6-9C52-D5F9-50746E7837DC}"/>
                </a:ext>
              </a:extLst>
            </p:cNvPr>
            <p:cNvGrpSpPr/>
            <p:nvPr/>
          </p:nvGrpSpPr>
          <p:grpSpPr>
            <a:xfrm>
              <a:off x="7921473" y="1340768"/>
              <a:ext cx="4439223" cy="4712782"/>
              <a:chOff x="7921473" y="1340768"/>
              <a:chExt cx="4439223" cy="471278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17E0DE4-CE56-C0F5-1CBB-21C8B67B2236}"/>
                  </a:ext>
                </a:extLst>
              </p:cNvPr>
              <p:cNvGrpSpPr/>
              <p:nvPr/>
            </p:nvGrpSpPr>
            <p:grpSpPr>
              <a:xfrm>
                <a:off x="9274012" y="1340768"/>
                <a:ext cx="3086684" cy="4712782"/>
                <a:chOff x="9200728" y="1410264"/>
                <a:chExt cx="3086684" cy="471278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4943A7F-75CB-56C5-069C-FDF8539A1BBE}"/>
                    </a:ext>
                  </a:extLst>
                </p:cNvPr>
                <p:cNvSpPr/>
                <p:nvPr/>
              </p:nvSpPr>
              <p:spPr>
                <a:xfrm>
                  <a:off x="9264352" y="2708920"/>
                  <a:ext cx="792088" cy="216000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78557721-6044-90D6-AA5C-84D84DEE3DE4}"/>
                    </a:ext>
                  </a:extLst>
                </p:cNvPr>
                <p:cNvCxnSpPr>
                  <a:cxnSpLocks/>
                  <a:stCxn id="4" idx="0"/>
                </p:cNvCxnSpPr>
                <p:nvPr/>
              </p:nvCxnSpPr>
              <p:spPr>
                <a:xfrm flipV="1">
                  <a:off x="9660396" y="1628800"/>
                  <a:ext cx="0" cy="1080120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F72187B5-4E19-E065-DFAA-11FFCB05B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60396" y="4889458"/>
                  <a:ext cx="0" cy="1080000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6A06C84-5581-2892-0571-0B34EC075A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00728" y="1628800"/>
                  <a:ext cx="855712" cy="0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06852D5D-84DE-3AEB-DDBF-13E3E32D4E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00728" y="5969458"/>
                  <a:ext cx="855712" cy="0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2B203A10-D1B7-2345-F945-F5B5C3196ED1}"/>
                    </a:ext>
                  </a:extLst>
                </p:cNvPr>
                <p:cNvCxnSpPr/>
                <p:nvPr/>
              </p:nvCxnSpPr>
              <p:spPr>
                <a:xfrm>
                  <a:off x="10088252" y="4797152"/>
                  <a:ext cx="7200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D6AA47CE-2DF5-49A6-2E99-5ECC57676D26}"/>
                    </a:ext>
                  </a:extLst>
                </p:cNvPr>
                <p:cNvCxnSpPr/>
                <p:nvPr/>
              </p:nvCxnSpPr>
              <p:spPr>
                <a:xfrm>
                  <a:off x="10120064" y="2695947"/>
                  <a:ext cx="7200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E3FE167D-D1C8-FEE8-FADE-3EEA9B85B9EC}"/>
                    </a:ext>
                  </a:extLst>
                </p:cNvPr>
                <p:cNvCxnSpPr/>
                <p:nvPr/>
              </p:nvCxnSpPr>
              <p:spPr>
                <a:xfrm>
                  <a:off x="10120064" y="3717032"/>
                  <a:ext cx="7200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95F44F9C-AD2C-298B-6F5D-0A893F60EE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101" y="4335487"/>
                      <a:ext cx="1444899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IN" sz="1800" dirty="0">
                          <a:latin typeface="Gill Sans MT" panose="020B0502020104020203" pitchFamily="34" charset="0"/>
                        </a:rPr>
                        <a:t>Lower Quartile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95F44F9C-AD2C-298B-6F5D-0A893F60EE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101" y="4335487"/>
                      <a:ext cx="1444899" cy="92333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797" t="-3974" b="-39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EDEACE78-60EC-D628-4C85-4336249524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88252" y="5753714"/>
                      <a:ext cx="14448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Min </a:t>
                      </a:r>
                      <a14:m>
                        <m:oMath xmlns:m="http://schemas.openxmlformats.org/officeDocument/2006/math"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EDEACE78-60EC-D628-4C85-4336249524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88252" y="5753714"/>
                      <a:ext cx="1444899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376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F0B08C06-58F1-FC6E-837E-E0EFA86BA5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17694" y="1410264"/>
                      <a:ext cx="14448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Max </a:t>
                      </a:r>
                      <a14:m>
                        <m:oMath xmlns:m="http://schemas.openxmlformats.org/officeDocument/2006/math"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F0B08C06-58F1-FC6E-837E-E0EFA86BA5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17694" y="1410264"/>
                      <a:ext cx="1444899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376" t="-98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943FA747-AADD-F416-AE20-004452F18A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08332" y="3532366"/>
                      <a:ext cx="14448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IN" dirty="0">
                          <a:latin typeface="Gill Sans MT" panose="020B0502020104020203" pitchFamily="34" charset="0"/>
                        </a:rPr>
                        <a:t>Median</a:t>
                      </a:r>
                      <a:r>
                        <a:rPr lang="en-IN" sz="1800" dirty="0">
                          <a:latin typeface="Gill Sans MT" panose="020B0502020104020203" pitchFamily="34" charset="0"/>
                        </a:rPr>
                        <a:t>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943FA747-AADD-F416-AE20-004452F18A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08332" y="3532366"/>
                      <a:ext cx="144489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797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F6FC2994-F4AB-2770-6327-79856D9A0E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42513" y="2232932"/>
                      <a:ext cx="1444899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IN" dirty="0">
                          <a:latin typeface="Gill Sans MT" panose="020B0502020104020203" pitchFamily="34" charset="0"/>
                        </a:rPr>
                        <a:t>Higher</a:t>
                      </a:r>
                      <a:r>
                        <a:rPr lang="en-IN" sz="1800" dirty="0">
                          <a:latin typeface="Gill Sans MT" panose="020B0502020104020203" pitchFamily="34" charset="0"/>
                        </a:rPr>
                        <a:t> Quartile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F6FC2994-F4AB-2770-6327-79856D9A0E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42513" y="2232932"/>
                      <a:ext cx="1444899" cy="92333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376" t="-3974" b="-39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41F3773-A0DA-37C2-ABAD-0BF948C553C3}"/>
                  </a:ext>
                </a:extLst>
              </p:cNvPr>
              <p:cNvGrpSpPr/>
              <p:nvPr/>
            </p:nvGrpSpPr>
            <p:grpSpPr>
              <a:xfrm>
                <a:off x="7921473" y="1559304"/>
                <a:ext cx="1551348" cy="4340649"/>
                <a:chOff x="7921473" y="1559304"/>
                <a:chExt cx="1551348" cy="4340649"/>
              </a:xfrm>
            </p:grpSpPr>
            <p:sp>
              <p:nvSpPr>
                <p:cNvPr id="31" name="Left Brace 30">
                  <a:extLst>
                    <a:ext uri="{FF2B5EF4-FFF2-40B4-BE49-F238E27FC236}">
                      <a16:creationId xmlns:a16="http://schemas.microsoft.com/office/drawing/2014/main" id="{CA5426AA-E80A-E4C2-8287-E4235C5F1811}"/>
                    </a:ext>
                  </a:extLst>
                </p:cNvPr>
                <p:cNvSpPr/>
                <p:nvPr/>
              </p:nvSpPr>
              <p:spPr>
                <a:xfrm>
                  <a:off x="8977049" y="2626451"/>
                  <a:ext cx="224956" cy="2160000"/>
                </a:xfrm>
                <a:prstGeom prst="leftBrac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EE5E3472-2C50-CA51-73DC-DD5483E985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473" y="3521785"/>
                      <a:ext cx="15513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𝐼𝑄𝑅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EE5E3472-2C50-CA51-73DC-DD5483E985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21473" y="3521785"/>
                      <a:ext cx="155134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4" name="Left Brace 33">
                  <a:extLst>
                    <a:ext uri="{FF2B5EF4-FFF2-40B4-BE49-F238E27FC236}">
                      <a16:creationId xmlns:a16="http://schemas.microsoft.com/office/drawing/2014/main" id="{BE2A543B-81BA-4B5E-F9AC-5C062B390EFE}"/>
                    </a:ext>
                  </a:extLst>
                </p:cNvPr>
                <p:cNvSpPr/>
                <p:nvPr/>
              </p:nvSpPr>
              <p:spPr>
                <a:xfrm>
                  <a:off x="8112224" y="1559304"/>
                  <a:ext cx="428397" cy="4340649"/>
                </a:xfrm>
                <a:prstGeom prst="leftBrac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5118943-78C6-0AB2-15B9-95EF246FF612}"/>
                    </a:ext>
                  </a:extLst>
                </p:cNvPr>
                <p:cNvSpPr txBox="1"/>
                <p:nvPr/>
              </p:nvSpPr>
              <p:spPr>
                <a:xfrm>
                  <a:off x="7140821" y="3544962"/>
                  <a:ext cx="155134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5118943-78C6-0AB2-15B9-95EF246FF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821" y="3544962"/>
                  <a:ext cx="155134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298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2" y="300569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Range and Inter-Quartile Range: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7369" y="1340768"/>
                <a:ext cx="676875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Gill Sans MT" panose="020B0502020104020203" pitchFamily="34" charset="0"/>
                  </a:rPr>
                  <a:t>Eg: </a:t>
                </a:r>
                <a:r>
                  <a:rPr lang="en-IN" sz="2400" dirty="0">
                    <a:latin typeface="Gill Sans MT" panose="020B0502020104020203" pitchFamily="34" charset="0"/>
                  </a:rPr>
                  <a:t>Consider the data pertaining to battery life of different mobiles sorted in ascending order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70C0"/>
                  </a:solidFill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Range: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=50−24=26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Inter-quartile range: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=48−42=6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9" y="1340768"/>
                <a:ext cx="6768751" cy="3416320"/>
              </a:xfrm>
              <a:prstGeom prst="rect">
                <a:avLst/>
              </a:prstGeom>
              <a:blipFill>
                <a:blip r:embed="rId2"/>
                <a:stretch>
                  <a:fillRect l="-1261" t="-1429" b="-1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7A41EC6-F581-3FB4-EE21-6DDCD7AD9384}"/>
              </a:ext>
            </a:extLst>
          </p:cNvPr>
          <p:cNvGrpSpPr/>
          <p:nvPr/>
        </p:nvGrpSpPr>
        <p:grpSpPr>
          <a:xfrm>
            <a:off x="7617828" y="1410264"/>
            <a:ext cx="3878772" cy="4712782"/>
            <a:chOff x="7617828" y="1410264"/>
            <a:chExt cx="3878772" cy="47127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D3EFF2E-70D7-C78D-3BFD-F39991B83F4B}"/>
                </a:ext>
              </a:extLst>
            </p:cNvPr>
            <p:cNvSpPr/>
            <p:nvPr/>
          </p:nvSpPr>
          <p:spPr>
            <a:xfrm>
              <a:off x="7681452" y="2708920"/>
              <a:ext cx="792088" cy="2160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581B6B-59CB-8B10-AB68-5D6450372137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8077496" y="1628800"/>
              <a:ext cx="0" cy="108012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DE19B6-1FA8-A67C-7FD6-0500BBC12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496" y="4889458"/>
              <a:ext cx="0" cy="10800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FBC718-A581-0E56-1398-E7730F45C6F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828" y="1628800"/>
              <a:ext cx="85571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4E0DF29-86F1-AC86-FDD7-E85BC0F305B7}"/>
                </a:ext>
              </a:extLst>
            </p:cNvPr>
            <p:cNvCxnSpPr>
              <a:cxnSpLocks/>
            </p:cNvCxnSpPr>
            <p:nvPr/>
          </p:nvCxnSpPr>
          <p:spPr>
            <a:xfrm>
              <a:off x="7617828" y="5969458"/>
              <a:ext cx="85571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A61E48-AC1C-917D-F2A4-94A5F00998A4}"/>
                </a:ext>
              </a:extLst>
            </p:cNvPr>
            <p:cNvCxnSpPr/>
            <p:nvPr/>
          </p:nvCxnSpPr>
          <p:spPr>
            <a:xfrm>
              <a:off x="8505352" y="4797152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4978CD1-4235-DD95-C6C8-6AB9366A85BD}"/>
                </a:ext>
              </a:extLst>
            </p:cNvPr>
            <p:cNvCxnSpPr/>
            <p:nvPr/>
          </p:nvCxnSpPr>
          <p:spPr>
            <a:xfrm>
              <a:off x="8537164" y="2695947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666FC5-D258-3727-4D3F-D9631C59C3DF}"/>
                </a:ext>
              </a:extLst>
            </p:cNvPr>
            <p:cNvCxnSpPr/>
            <p:nvPr/>
          </p:nvCxnSpPr>
          <p:spPr>
            <a:xfrm>
              <a:off x="8537164" y="3717032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B44BAD6-D8BD-A750-4A2B-352252E84A26}"/>
                    </a:ext>
                  </a:extLst>
                </p:cNvPr>
                <p:cNvSpPr txBox="1"/>
                <p:nvPr/>
              </p:nvSpPr>
              <p:spPr>
                <a:xfrm>
                  <a:off x="9164201" y="4335487"/>
                  <a:ext cx="17329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800" dirty="0">
                      <a:latin typeface="Gill Sans MT" panose="020B0502020104020203" pitchFamily="34" charset="0"/>
                    </a:rPr>
                    <a:t>Lower Quartile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B44BAD6-D8BD-A750-4A2B-352252E84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4201" y="4335487"/>
                  <a:ext cx="1732927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807" t="-4717" r="-351" b="-660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9D53E23-0CCA-7EE6-5A2A-BE0CB97F1764}"/>
                    </a:ext>
                  </a:extLst>
                </p:cNvPr>
                <p:cNvSpPr txBox="1"/>
                <p:nvPr/>
              </p:nvSpPr>
              <p:spPr>
                <a:xfrm>
                  <a:off x="8505352" y="5753714"/>
                  <a:ext cx="17671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latin typeface="Gill Sans MT" panose="020B0502020104020203" pitchFamily="34" charset="0"/>
                    </a:rPr>
                    <a:t>Min </a:t>
                  </a:r>
                  <a14:m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9D53E23-0CCA-7EE6-5A2A-BE0CB97F1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5352" y="5753714"/>
                  <a:ext cx="176711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759" t="-1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378CF0-3A08-B273-C835-EA881AE5E46E}"/>
                    </a:ext>
                  </a:extLst>
                </p:cNvPr>
                <p:cNvSpPr txBox="1"/>
                <p:nvPr/>
              </p:nvSpPr>
              <p:spPr>
                <a:xfrm>
                  <a:off x="8534794" y="1410264"/>
                  <a:ext cx="195369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latin typeface="Gill Sans MT" panose="020B0502020104020203" pitchFamily="34" charset="0"/>
                    </a:rPr>
                    <a:t>Max </a:t>
                  </a:r>
                  <a14:m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378CF0-3A08-B273-C835-EA881AE5E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794" y="1410264"/>
                  <a:ext cx="195369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492" t="-819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58AD2B-F900-30B3-8358-B7BAF12D98A4}"/>
                    </a:ext>
                  </a:extLst>
                </p:cNvPr>
                <p:cNvSpPr txBox="1"/>
                <p:nvPr/>
              </p:nvSpPr>
              <p:spPr>
                <a:xfrm>
                  <a:off x="9225432" y="3532366"/>
                  <a:ext cx="22711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dirty="0">
                      <a:latin typeface="Gill Sans MT" panose="020B0502020104020203" pitchFamily="34" charset="0"/>
                    </a:rPr>
                    <a:t>Median</a:t>
                  </a:r>
                  <a:r>
                    <a:rPr lang="en-IN" sz="1800" dirty="0">
                      <a:latin typeface="Gill Sans MT" panose="020B0502020104020203" pitchFamily="34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=46.5 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58AD2B-F900-30B3-8358-B7BAF12D9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5432" y="3532366"/>
                  <a:ext cx="227116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145" t="-819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E891FE0-E2CF-558C-A2F4-22606EC24E58}"/>
                    </a:ext>
                  </a:extLst>
                </p:cNvPr>
                <p:cNvSpPr txBox="1"/>
                <p:nvPr/>
              </p:nvSpPr>
              <p:spPr>
                <a:xfrm>
                  <a:off x="9259613" y="2232932"/>
                  <a:ext cx="1732929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dirty="0">
                      <a:latin typeface="Gill Sans MT" panose="020B0502020104020203" pitchFamily="34" charset="0"/>
                    </a:rPr>
                    <a:t>Higher</a:t>
                  </a:r>
                  <a:r>
                    <a:rPr lang="en-IN" sz="1800" dirty="0">
                      <a:latin typeface="Gill Sans MT" panose="020B0502020104020203" pitchFamily="34" charset="0"/>
                    </a:rPr>
                    <a:t> Quartile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E891FE0-E2CF-558C-A2F4-22606EC24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613" y="2232932"/>
                  <a:ext cx="1732929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169" t="-4717" r="-2113" b="-660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71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312865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Range and Inter-Quartile Range: 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16472" y="1594930"/>
                <a:ext cx="676875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Gill Sans MT" panose="020B0502020104020203" pitchFamily="34" charset="0"/>
                  </a:rPr>
                  <a:t>Another example to highlight the sensitivity of R and IAR to extreme values</a:t>
                </a:r>
                <a:endParaRPr lang="en-US" sz="2400" dirty="0">
                  <a:solidFill>
                    <a:srgbClr val="0070C0"/>
                  </a:solidFill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Range: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=50−2=48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Inter-quartile range: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=48−42=6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Observation:</a:t>
                </a:r>
                <a:r>
                  <a:rPr lang="en-US" sz="2400" dirty="0">
                    <a:latin typeface="Gill Sans MT" panose="020B0502020104020203" pitchFamily="34" charset="0"/>
                  </a:rPr>
                  <a:t> A change in a single extreme value affects range but not inter-quartile range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72" y="1594930"/>
                <a:ext cx="6768751" cy="3785652"/>
              </a:xfrm>
              <a:prstGeom prst="rect">
                <a:avLst/>
              </a:prstGeom>
              <a:blipFill>
                <a:blip r:embed="rId2"/>
                <a:stretch>
                  <a:fillRect l="-1170" t="-1288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74DE67E-CC70-4A81-639B-346469383D46}"/>
              </a:ext>
            </a:extLst>
          </p:cNvPr>
          <p:cNvGrpSpPr/>
          <p:nvPr/>
        </p:nvGrpSpPr>
        <p:grpSpPr>
          <a:xfrm>
            <a:off x="7617828" y="1410264"/>
            <a:ext cx="3878772" cy="4712782"/>
            <a:chOff x="7617828" y="1410264"/>
            <a:chExt cx="3878772" cy="47127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D3EFF2E-70D7-C78D-3BFD-F39991B83F4B}"/>
                </a:ext>
              </a:extLst>
            </p:cNvPr>
            <p:cNvSpPr/>
            <p:nvPr/>
          </p:nvSpPr>
          <p:spPr>
            <a:xfrm>
              <a:off x="7681452" y="2708920"/>
              <a:ext cx="792088" cy="2160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581B6B-59CB-8B10-AB68-5D6450372137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8077496" y="1628800"/>
              <a:ext cx="0" cy="108012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DE19B6-1FA8-A67C-7FD6-0500BBC12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496" y="4889458"/>
              <a:ext cx="0" cy="10800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FBC718-A581-0E56-1398-E7730F45C6F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828" y="1628800"/>
              <a:ext cx="85571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4E0DF29-86F1-AC86-FDD7-E85BC0F305B7}"/>
                </a:ext>
              </a:extLst>
            </p:cNvPr>
            <p:cNvCxnSpPr>
              <a:cxnSpLocks/>
            </p:cNvCxnSpPr>
            <p:nvPr/>
          </p:nvCxnSpPr>
          <p:spPr>
            <a:xfrm>
              <a:off x="7617828" y="5969458"/>
              <a:ext cx="85571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A61E48-AC1C-917D-F2A4-94A5F00998A4}"/>
                </a:ext>
              </a:extLst>
            </p:cNvPr>
            <p:cNvCxnSpPr/>
            <p:nvPr/>
          </p:nvCxnSpPr>
          <p:spPr>
            <a:xfrm>
              <a:off x="8505352" y="4797152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4978CD1-4235-DD95-C6C8-6AB9366A85BD}"/>
                </a:ext>
              </a:extLst>
            </p:cNvPr>
            <p:cNvCxnSpPr/>
            <p:nvPr/>
          </p:nvCxnSpPr>
          <p:spPr>
            <a:xfrm>
              <a:off x="8537164" y="2695947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666FC5-D258-3727-4D3F-D9631C59C3DF}"/>
                </a:ext>
              </a:extLst>
            </p:cNvPr>
            <p:cNvCxnSpPr/>
            <p:nvPr/>
          </p:nvCxnSpPr>
          <p:spPr>
            <a:xfrm>
              <a:off x="8537164" y="3717032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B44BAD6-D8BD-A750-4A2B-352252E84A26}"/>
                    </a:ext>
                  </a:extLst>
                </p:cNvPr>
                <p:cNvSpPr txBox="1"/>
                <p:nvPr/>
              </p:nvSpPr>
              <p:spPr>
                <a:xfrm>
                  <a:off x="9164201" y="4335487"/>
                  <a:ext cx="173292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800" dirty="0">
                      <a:latin typeface="Gill Sans MT" panose="020B0502020104020203" pitchFamily="34" charset="0"/>
                    </a:rPr>
                    <a:t>Lower Quartile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B44BAD6-D8BD-A750-4A2B-352252E84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4201" y="4335487"/>
                  <a:ext cx="1732927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807" t="-4717" r="-351" b="-660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9D53E23-0CCA-7EE6-5A2A-BE0CB97F1764}"/>
                    </a:ext>
                  </a:extLst>
                </p:cNvPr>
                <p:cNvSpPr txBox="1"/>
                <p:nvPr/>
              </p:nvSpPr>
              <p:spPr>
                <a:xfrm>
                  <a:off x="8505352" y="5753714"/>
                  <a:ext cx="17671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latin typeface="Gill Sans MT" panose="020B0502020104020203" pitchFamily="34" charset="0"/>
                    </a:rPr>
                    <a:t>Min </a:t>
                  </a:r>
                  <a14:m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9D53E23-0CCA-7EE6-5A2A-BE0CB97F1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5352" y="5753714"/>
                  <a:ext cx="176711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759" t="-1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378CF0-3A08-B273-C835-EA881AE5E46E}"/>
                    </a:ext>
                  </a:extLst>
                </p:cNvPr>
                <p:cNvSpPr txBox="1"/>
                <p:nvPr/>
              </p:nvSpPr>
              <p:spPr>
                <a:xfrm>
                  <a:off x="8534794" y="1410264"/>
                  <a:ext cx="195369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latin typeface="Gill Sans MT" panose="020B0502020104020203" pitchFamily="34" charset="0"/>
                    </a:rPr>
                    <a:t>Max </a:t>
                  </a:r>
                  <a14:m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378CF0-3A08-B273-C835-EA881AE5E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794" y="1410264"/>
                  <a:ext cx="195369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492" t="-819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58AD2B-F900-30B3-8358-B7BAF12D98A4}"/>
                    </a:ext>
                  </a:extLst>
                </p:cNvPr>
                <p:cNvSpPr txBox="1"/>
                <p:nvPr/>
              </p:nvSpPr>
              <p:spPr>
                <a:xfrm>
                  <a:off x="9225432" y="3532366"/>
                  <a:ext cx="22711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dirty="0">
                      <a:latin typeface="Gill Sans MT" panose="020B0502020104020203" pitchFamily="34" charset="0"/>
                    </a:rPr>
                    <a:t>Median</a:t>
                  </a:r>
                  <a:r>
                    <a:rPr lang="en-IN" sz="1800" dirty="0">
                      <a:latin typeface="Gill Sans MT" panose="020B0502020104020203" pitchFamily="34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=46.5 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58AD2B-F900-30B3-8358-B7BAF12D9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5432" y="3532366"/>
                  <a:ext cx="227116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145" t="-819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E891FE0-E2CF-558C-A2F4-22606EC24E58}"/>
                    </a:ext>
                  </a:extLst>
                </p:cNvPr>
                <p:cNvSpPr txBox="1"/>
                <p:nvPr/>
              </p:nvSpPr>
              <p:spPr>
                <a:xfrm>
                  <a:off x="9259613" y="2232932"/>
                  <a:ext cx="1732929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dirty="0">
                      <a:latin typeface="Gill Sans MT" panose="020B0502020104020203" pitchFamily="34" charset="0"/>
                    </a:rPr>
                    <a:t>Higher</a:t>
                  </a:r>
                  <a:r>
                    <a:rPr lang="en-IN" sz="1800" dirty="0">
                      <a:latin typeface="Gill Sans MT" panose="020B0502020104020203" pitchFamily="34" charset="0"/>
                    </a:rPr>
                    <a:t> Quartile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E891FE0-E2CF-558C-A2F4-22606EC24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613" y="2232932"/>
                  <a:ext cx="1732929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169" t="-4717" r="-2113" b="-660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19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268760"/>
            <a:ext cx="10871200" cy="4953000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cs typeface="Times New Roman" pitchFamily="18" charset="0"/>
              </a:rPr>
              <a:t>Statistics involves systematic way of collecting, organising and analysing data</a:t>
            </a:r>
          </a:p>
          <a:p>
            <a:pPr algn="just"/>
            <a:r>
              <a:rPr lang="en-IN" sz="2400" dirty="0">
                <a:cs typeface="Times New Roman" pitchFamily="18" charset="0"/>
              </a:rPr>
              <a:t>Statistics is used in a variety of fields and in an inherent part of data science</a:t>
            </a:r>
          </a:p>
          <a:p>
            <a:pPr algn="just"/>
            <a:r>
              <a:rPr lang="en-IN" sz="2400" dirty="0">
                <a:cs typeface="Times New Roman" pitchFamily="18" charset="0"/>
              </a:rPr>
              <a:t>Probability and Statistics are together used in data science to make conclusions about data and on models built using data </a:t>
            </a:r>
          </a:p>
          <a:p>
            <a:pPr algn="just"/>
            <a:r>
              <a:rPr lang="en-IN" sz="2400" dirty="0">
                <a:solidFill>
                  <a:srgbClr val="0070C0"/>
                </a:solidFill>
                <a:cs typeface="Times New Roman" pitchFamily="18" charset="0"/>
              </a:rPr>
              <a:t>Motivation through Example:</a:t>
            </a:r>
            <a:endParaRPr lang="en-IN" sz="2400" dirty="0">
              <a:cs typeface="Times New Roman" pitchFamily="18" charset="0"/>
            </a:endParaRPr>
          </a:p>
          <a:p>
            <a:pPr lvl="1" algn="just"/>
            <a:r>
              <a:rPr lang="en-IN" sz="2200" dirty="0">
                <a:cs typeface="Times New Roman" pitchFamily="18" charset="0"/>
              </a:rPr>
              <a:t>What is the time that you would take to go from your home to office/college? </a:t>
            </a:r>
          </a:p>
          <a:p>
            <a:pPr lvl="1" algn="just"/>
            <a:r>
              <a:rPr lang="en-IN" sz="2200" dirty="0">
                <a:cs typeface="Times New Roman" pitchFamily="18" charset="0"/>
              </a:rPr>
              <a:t>Time taken varies from day-to-day depending on many factors</a:t>
            </a:r>
          </a:p>
          <a:p>
            <a:pPr lvl="1" algn="just"/>
            <a:r>
              <a:rPr lang="en-IN" sz="2200" dirty="0">
                <a:cs typeface="Times New Roman" pitchFamily="18" charset="0"/>
              </a:rPr>
              <a:t>Some factors may be deterministic – like the distance travelled, speed of travel</a:t>
            </a:r>
          </a:p>
          <a:p>
            <a:pPr lvl="1" algn="just"/>
            <a:r>
              <a:rPr lang="en-IN" sz="2200" dirty="0">
                <a:cs typeface="Times New Roman" pitchFamily="18" charset="0"/>
              </a:rPr>
              <a:t>Some factors may be random – like traffic conditions, an accident, a road block</a:t>
            </a:r>
          </a:p>
          <a:p>
            <a:pPr lvl="1" algn="just"/>
            <a:r>
              <a:rPr lang="en-IN" sz="2200" dirty="0">
                <a:cs typeface="Times New Roman" pitchFamily="18" charset="0"/>
              </a:rPr>
              <a:t>Therefore, time taken is a random variable which taken different values </a:t>
            </a:r>
          </a:p>
          <a:p>
            <a:pPr lvl="1" algn="just"/>
            <a:r>
              <a:rPr lang="en-IN" sz="2200" dirty="0">
                <a:cs typeface="Times New Roman" pitchFamily="18" charset="0"/>
              </a:rPr>
              <a:t>However, we can still answer this question as a single number or range using statistical concepts</a:t>
            </a:r>
          </a:p>
          <a:p>
            <a:pPr lvl="1" algn="just"/>
            <a:endParaRPr lang="en-IN" sz="2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9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3265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Standard Deviation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7388" y="1196752"/>
                <a:ext cx="11017224" cy="4879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Most common measures of spread of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Indicate how far the data spreads out from the mean value </a:t>
                </a:r>
                <a:endParaRPr lang="en-IN" sz="2400" dirty="0">
                  <a:solidFill>
                    <a:srgbClr val="0070C0"/>
                  </a:solidFill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Variance:</a:t>
                </a:r>
                <a:r>
                  <a:rPr lang="en-IN" sz="2400" dirty="0">
                    <a:latin typeface="Gill Sans MT" panose="020B0502020104020203" pitchFamily="34" charset="0"/>
                  </a:rPr>
                  <a:t>  Average of sum of squares of differences from the mean value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sz="2400" dirty="0"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Standard deviation</a:t>
                </a:r>
                <a:r>
                  <a:rPr lang="en-IN" sz="2400" dirty="0">
                    <a:latin typeface="Gill Sans MT" panose="020B0502020104020203" pitchFamily="34" charset="0"/>
                  </a:rPr>
                  <a:t>: Square root of variance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N" sz="2400" dirty="0"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Standard deviation is preferred over variance when the unit of variable is important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Higher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2400" dirty="0">
                    <a:latin typeface="Gill Sans MT" panose="020B0502020104020203" pitchFamily="34" charset="0"/>
                  </a:rPr>
                  <a:t> indicates: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Values are more spread out from the mean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Presence of extreme values or outliers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8" y="1196752"/>
                <a:ext cx="11017224" cy="4879349"/>
              </a:xfrm>
              <a:prstGeom prst="rect">
                <a:avLst/>
              </a:prstGeom>
              <a:blipFill>
                <a:blip r:embed="rId2"/>
                <a:stretch>
                  <a:fillRect l="-719" t="-999" b="-18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3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294967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Coefficient of Variation (CV)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3681" y="1264844"/>
                <a:ext cx="11017224" cy="4709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Indicates how large standard deviation is in relation to the mean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 </a:t>
                </a:r>
                <a:endParaRPr lang="en-IN" sz="2400" dirty="0">
                  <a:solidFill>
                    <a:srgbClr val="0070C0"/>
                  </a:solidFill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600" dirty="0">
                    <a:latin typeface="Gill Sans MT" panose="020B0502020104020203" pitchFamily="34" charset="0"/>
                  </a:rPr>
                  <a:t>Can be expressed as a percentage since it has no units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600" dirty="0">
                    <a:latin typeface="Gill Sans MT" panose="020B0502020104020203" pitchFamily="34" charset="0"/>
                  </a:rPr>
                  <a:t>To compare the spread of datasets/variables which have similar standard deviation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Example: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Dataset 1 : </a:t>
                </a:r>
                <a:r>
                  <a:rPr lang="en-IN" sz="24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2, 8, 10,12,18 </a:t>
                </a:r>
                <a:r>
                  <a:rPr lang="en-IN" sz="2400" dirty="0">
                    <a:latin typeface="Gill Sans MT" panose="020B0502020104020203" pitchFamily="34" charset="0"/>
                    <a:sym typeface="Wingdings" panose="05000000000000000000" pitchFamily="2" charset="2"/>
                  </a:rPr>
                  <a:t> Mean =10, SD = 5.22</a:t>
                </a:r>
                <a:endParaRPr lang="en-IN" sz="2400" dirty="0">
                  <a:latin typeface="Gill Sans MT" panose="020B05020201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Dataset 2 : </a:t>
                </a:r>
                <a:r>
                  <a:rPr lang="en-IN" sz="24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102, 108, 110,112,118 </a:t>
                </a:r>
                <a:r>
                  <a:rPr lang="en-IN" sz="2400" dirty="0">
                    <a:latin typeface="Gill Sans MT" panose="020B0502020104020203" pitchFamily="34" charset="0"/>
                    <a:sym typeface="Wingdings" panose="05000000000000000000" pitchFamily="2" charset="2"/>
                  </a:rPr>
                  <a:t> Mean =110, SD = 5.22</a:t>
                </a:r>
                <a:endParaRPr lang="en-IN" sz="2400" dirty="0">
                  <a:latin typeface="Gill Sans MT" panose="020B05020201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Which dataset is more spread out?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CV of dataset 1 = 52.2%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CV of dataset 2 = 4.7%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1" y="1264844"/>
                <a:ext cx="11017224" cy="4709366"/>
              </a:xfrm>
              <a:prstGeom prst="rect">
                <a:avLst/>
              </a:prstGeom>
              <a:blipFill>
                <a:blip r:embed="rId2"/>
                <a:stretch>
                  <a:fillRect l="-885" t="-1164" b="-19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36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294967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Skewness of a Distribution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681" y="1264844"/>
            <a:ext cx="110172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>
                <a:latin typeface="Gill Sans MT" panose="020B0502020104020203" pitchFamily="34" charset="0"/>
              </a:rPr>
              <a:t>Three types of skewness based on the shape of the data (histogram):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Right skewed (Positively skewed): </a:t>
            </a:r>
            <a:r>
              <a:rPr lang="en-IN" sz="2400" dirty="0">
                <a:latin typeface="Gill Sans MT" panose="020B0502020104020203" pitchFamily="34" charset="0"/>
              </a:rPr>
              <a:t>Histogram with shorter bins on right and taller bins on the left i.e., distribution has a tail on the right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Gill Sans MT" panose="020B0502020104020203" pitchFamily="34" charset="0"/>
              </a:rPr>
              <a:t>Mode&lt;Median&lt;Mean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200" dirty="0" err="1">
                <a:latin typeface="Gill Sans MT" panose="020B0502020104020203" pitchFamily="34" charset="0"/>
              </a:rPr>
              <a:t>Eg</a:t>
            </a:r>
            <a:r>
              <a:rPr lang="en-IN" sz="2200" dirty="0">
                <a:latin typeface="Gill Sans MT" panose="020B0502020104020203" pitchFamily="34" charset="0"/>
              </a:rPr>
              <a:t>: Distribution of incomes of individuals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Gill Sans MT" panose="020B0502020104020203" pitchFamily="34" charset="0"/>
              </a:rPr>
              <a:t>Most individuals earn in a small range on</a:t>
            </a:r>
          </a:p>
          <a:p>
            <a:pPr lvl="2"/>
            <a:r>
              <a:rPr lang="en-IN" sz="2200" dirty="0">
                <a:latin typeface="Gill Sans MT" panose="020B0502020104020203" pitchFamily="34" charset="0"/>
              </a:rPr>
              <a:t>    the left and there is long tail of individuals</a:t>
            </a:r>
          </a:p>
          <a:p>
            <a:pPr lvl="2"/>
            <a:r>
              <a:rPr lang="en-IN" sz="2200" dirty="0">
                <a:latin typeface="Gill Sans MT" panose="020B0502020104020203" pitchFamily="34" charset="0"/>
              </a:rPr>
              <a:t>    on the right who earn much more </a:t>
            </a:r>
          </a:p>
          <a:p>
            <a:pPr marL="1260475" lvl="2" indent="-346075">
              <a:buFont typeface="Arial" panose="020B0604020202020204" pitchFamily="34" charset="0"/>
              <a:buChar char="•"/>
            </a:pPr>
            <a:r>
              <a:rPr lang="en-IN" sz="2200" dirty="0" err="1">
                <a:latin typeface="Gill Sans MT" panose="020B0502020104020203" pitchFamily="34" charset="0"/>
              </a:rPr>
              <a:t>Eg</a:t>
            </a:r>
            <a:r>
              <a:rPr lang="en-IN" sz="2200" dirty="0">
                <a:latin typeface="Gill Sans MT" panose="020B0502020104020203" pitchFamily="34" charset="0"/>
              </a:rPr>
              <a:t>: Total number of tickets sold for </a:t>
            </a:r>
          </a:p>
          <a:p>
            <a:pPr lvl="2"/>
            <a:r>
              <a:rPr lang="en-IN" sz="2200" dirty="0">
                <a:latin typeface="Gill Sans MT" panose="020B0502020104020203" pitchFamily="34" charset="0"/>
              </a:rPr>
              <a:t>	different movie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1F992-8EC4-61C9-B925-A6083904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3429000"/>
            <a:ext cx="4195064" cy="301999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925884-951C-C9AF-5BEB-6EBEC1D4A3E1}"/>
              </a:ext>
            </a:extLst>
          </p:cNvPr>
          <p:cNvCxnSpPr/>
          <p:nvPr/>
        </p:nvCxnSpPr>
        <p:spPr>
          <a:xfrm>
            <a:off x="8184232" y="3676536"/>
            <a:ext cx="0" cy="442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6517E-F8A7-8CBC-281A-F320D02392F2}"/>
              </a:ext>
            </a:extLst>
          </p:cNvPr>
          <p:cNvCxnSpPr/>
          <p:nvPr/>
        </p:nvCxnSpPr>
        <p:spPr>
          <a:xfrm>
            <a:off x="8400256" y="4496343"/>
            <a:ext cx="0" cy="442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8086C-0779-70EE-C0CC-F2D5ED26B97E}"/>
              </a:ext>
            </a:extLst>
          </p:cNvPr>
          <p:cNvGrpSpPr/>
          <p:nvPr/>
        </p:nvGrpSpPr>
        <p:grpSpPr>
          <a:xfrm>
            <a:off x="7515326" y="2734101"/>
            <a:ext cx="761747" cy="809024"/>
            <a:chOff x="8235406" y="2702589"/>
            <a:chExt cx="761747" cy="80902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A32239B-BF78-18FC-C632-B4287C66ECCA}"/>
                </a:ext>
              </a:extLst>
            </p:cNvPr>
            <p:cNvCxnSpPr/>
            <p:nvPr/>
          </p:nvCxnSpPr>
          <p:spPr>
            <a:xfrm>
              <a:off x="8616280" y="3068960"/>
              <a:ext cx="0" cy="44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D08691-197D-C82F-4BF5-C5FAB717E1FD}"/>
                </a:ext>
              </a:extLst>
            </p:cNvPr>
            <p:cNvSpPr txBox="1"/>
            <p:nvPr/>
          </p:nvSpPr>
          <p:spPr>
            <a:xfrm>
              <a:off x="8235406" y="270258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Mode</a:t>
              </a:r>
              <a:endParaRPr lang="en-IN" dirty="0">
                <a:solidFill>
                  <a:srgbClr val="0070C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56D395A-A516-7621-553C-049AB0D3D5A6}"/>
              </a:ext>
            </a:extLst>
          </p:cNvPr>
          <p:cNvSpPr txBox="1"/>
          <p:nvPr/>
        </p:nvSpPr>
        <p:spPr>
          <a:xfrm>
            <a:off x="7998550" y="32851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Median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0664B-E843-C742-E99E-70BB78A9437C}"/>
              </a:ext>
            </a:extLst>
          </p:cNvPr>
          <p:cNvSpPr txBox="1"/>
          <p:nvPr/>
        </p:nvSpPr>
        <p:spPr>
          <a:xfrm>
            <a:off x="8271065" y="41270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Mean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2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294967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Skewness of a Distribution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681" y="1264844"/>
            <a:ext cx="110172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>
                <a:latin typeface="Gill Sans MT" panose="020B0502020104020203" pitchFamily="34" charset="0"/>
              </a:rPr>
              <a:t>Three types of skewness based on the shape of the data (histogram):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Right skewed (Positively skewed): </a:t>
            </a:r>
            <a:r>
              <a:rPr lang="en-IN" sz="2400" dirty="0">
                <a:latin typeface="Gill Sans MT" panose="020B0502020104020203" pitchFamily="34" charset="0"/>
              </a:rPr>
              <a:t>Histogram with shorter bins on right and taller bins on the left i.e., distribution has a tail on the right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Gill Sans MT" panose="020B0502020104020203" pitchFamily="34" charset="0"/>
              </a:rPr>
              <a:t>Mode&lt;Median&lt;Mean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Left skewed (Negatively skewed): </a:t>
            </a:r>
            <a:r>
              <a:rPr lang="en-IN" sz="2400" dirty="0">
                <a:latin typeface="Gill Sans MT" panose="020B0502020104020203" pitchFamily="34" charset="0"/>
              </a:rPr>
              <a:t>Histogram with shorter bins on left and taller bins on the right i.e., distribution has a tail on the left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Gill Sans MT" panose="020B0502020104020203" pitchFamily="34" charset="0"/>
              </a:rPr>
              <a:t>Mode&gt;Median&gt;Mean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200" dirty="0" err="1">
                <a:latin typeface="Gill Sans MT" panose="020B0502020104020203" pitchFamily="34" charset="0"/>
              </a:rPr>
              <a:t>Eg</a:t>
            </a:r>
            <a:r>
              <a:rPr lang="en-IN" sz="2200" dirty="0">
                <a:latin typeface="Gill Sans MT" panose="020B0502020104020203" pitchFamily="34" charset="0"/>
              </a:rPr>
              <a:t>: Human life cycle</a:t>
            </a:r>
          </a:p>
          <a:p>
            <a:pPr lvl="2"/>
            <a:endParaRPr lang="en-IN" sz="2600" dirty="0">
              <a:latin typeface="Gill Sans MT" panose="020B05020201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600" dirty="0">
              <a:latin typeface="Gill Sans MT" panose="020B05020201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600" dirty="0">
              <a:latin typeface="Gill Sans MT" panose="020B05020201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40FFEE-6CDE-2B34-F905-2719E1CE4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4293096"/>
            <a:ext cx="3189117" cy="248596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6F85BA2-E9AF-7C9D-CC3A-387201DBF704}"/>
              </a:ext>
            </a:extLst>
          </p:cNvPr>
          <p:cNvGrpSpPr/>
          <p:nvPr/>
        </p:nvGrpSpPr>
        <p:grpSpPr>
          <a:xfrm>
            <a:off x="8832304" y="3603946"/>
            <a:ext cx="761747" cy="809024"/>
            <a:chOff x="8235406" y="2702589"/>
            <a:chExt cx="761747" cy="80902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83C6F38-1420-71CA-984F-770A1F83F131}"/>
                </a:ext>
              </a:extLst>
            </p:cNvPr>
            <p:cNvCxnSpPr/>
            <p:nvPr/>
          </p:nvCxnSpPr>
          <p:spPr>
            <a:xfrm>
              <a:off x="8616280" y="3068960"/>
              <a:ext cx="0" cy="44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475620-9976-1E6C-776F-BD7FC8ECB57C}"/>
                </a:ext>
              </a:extLst>
            </p:cNvPr>
            <p:cNvSpPr txBox="1"/>
            <p:nvPr/>
          </p:nvSpPr>
          <p:spPr>
            <a:xfrm>
              <a:off x="8235406" y="270258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Mode</a:t>
              </a:r>
              <a:endParaRPr lang="en-IN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C51C4C-1F0C-0B4B-9344-80D4C1F86134}"/>
              </a:ext>
            </a:extLst>
          </p:cNvPr>
          <p:cNvGrpSpPr/>
          <p:nvPr/>
        </p:nvGrpSpPr>
        <p:grpSpPr>
          <a:xfrm>
            <a:off x="8184232" y="4379636"/>
            <a:ext cx="941283" cy="809024"/>
            <a:chOff x="7875366" y="2702589"/>
            <a:chExt cx="941283" cy="80902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36ED4A9-6CB2-36DC-E56C-106D627080A0}"/>
                </a:ext>
              </a:extLst>
            </p:cNvPr>
            <p:cNvCxnSpPr/>
            <p:nvPr/>
          </p:nvCxnSpPr>
          <p:spPr>
            <a:xfrm>
              <a:off x="8616280" y="3068960"/>
              <a:ext cx="0" cy="44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4F57DC-B1E2-DA48-A97A-66D1D781B244}"/>
                </a:ext>
              </a:extLst>
            </p:cNvPr>
            <p:cNvSpPr txBox="1"/>
            <p:nvPr/>
          </p:nvSpPr>
          <p:spPr>
            <a:xfrm>
              <a:off x="7875366" y="2702589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Median</a:t>
              </a:r>
              <a:endParaRPr lang="en-IN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D6D81B-466F-E5FE-7C57-54D99E0B1484}"/>
              </a:ext>
            </a:extLst>
          </p:cNvPr>
          <p:cNvGrpSpPr/>
          <p:nvPr/>
        </p:nvGrpSpPr>
        <p:grpSpPr>
          <a:xfrm>
            <a:off x="8040216" y="5003884"/>
            <a:ext cx="761747" cy="718819"/>
            <a:chOff x="8001623" y="2792794"/>
            <a:chExt cx="761747" cy="71881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EAEBDA-5467-0F82-97EF-F06C7871C329}"/>
                </a:ext>
              </a:extLst>
            </p:cNvPr>
            <p:cNvCxnSpPr/>
            <p:nvPr/>
          </p:nvCxnSpPr>
          <p:spPr>
            <a:xfrm>
              <a:off x="8616280" y="3068960"/>
              <a:ext cx="0" cy="44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0DC279-0D00-DB3D-925B-D8268CCC9488}"/>
                </a:ext>
              </a:extLst>
            </p:cNvPr>
            <p:cNvSpPr txBox="1"/>
            <p:nvPr/>
          </p:nvSpPr>
          <p:spPr>
            <a:xfrm>
              <a:off x="8001623" y="279279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Mean</a:t>
              </a:r>
              <a:endParaRPr lang="en-IN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31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294967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Skewness of a Distribution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280" y="1083139"/>
            <a:ext cx="110172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>
                <a:latin typeface="Gill Sans MT" panose="020B0502020104020203" pitchFamily="34" charset="0"/>
              </a:rPr>
              <a:t>Three types of skewness based on the shape of the data (histogram):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Right skewed (Positively skewed): </a:t>
            </a:r>
            <a:r>
              <a:rPr lang="en-IN" sz="2400" dirty="0">
                <a:latin typeface="Gill Sans MT" panose="020B0502020104020203" pitchFamily="34" charset="0"/>
              </a:rPr>
              <a:t>Histogram with shorter bins on right and taller bins on the left i.e., distribution has a tail on the right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Gill Sans MT" panose="020B0502020104020203" pitchFamily="34" charset="0"/>
              </a:rPr>
              <a:t>Mode&gt;Median&gt;Mean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Left skewed (Negatively skewed): </a:t>
            </a:r>
            <a:r>
              <a:rPr lang="en-IN" sz="2400" dirty="0">
                <a:latin typeface="Gill Sans MT" panose="020B0502020104020203" pitchFamily="34" charset="0"/>
              </a:rPr>
              <a:t>Histogram with shorter bins on left and taller bins on the right i.e., distribution has a tail on the left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Gill Sans MT" panose="020B0502020104020203" pitchFamily="34" charset="0"/>
              </a:rPr>
              <a:t>Mode&lt;Median&lt;Mean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Symmetric: </a:t>
            </a:r>
            <a:r>
              <a:rPr lang="en-IN" sz="2400" dirty="0">
                <a:latin typeface="Gill Sans MT" panose="020B0502020104020203" pitchFamily="34" charset="0"/>
              </a:rPr>
              <a:t>Histogram whose bins on the left and right of the middle value are symmetric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Gill Sans MT" panose="020B0502020104020203" pitchFamily="34" charset="0"/>
              </a:rPr>
              <a:t>Eg</a:t>
            </a:r>
            <a:r>
              <a:rPr lang="en-IN" sz="2400" dirty="0">
                <a:latin typeface="Gill Sans MT" panose="020B0502020104020203" pitchFamily="34" charset="0"/>
              </a:rPr>
              <a:t>: Heights of </a:t>
            </a:r>
            <a:r>
              <a:rPr lang="en-IN" sz="2400" dirty="0" err="1">
                <a:latin typeface="Gill Sans MT" panose="020B0502020104020203" pitchFamily="34" charset="0"/>
              </a:rPr>
              <a:t>individials</a:t>
            </a:r>
            <a:r>
              <a:rPr lang="en-IN" sz="2400" dirty="0">
                <a:latin typeface="Gill Sans MT" panose="020B0502020104020203" pitchFamily="34" charset="0"/>
              </a:rPr>
              <a:t>, weights of individuals, marks scores in a exam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Gill Sans MT" panose="020B0502020104020203" pitchFamily="34" charset="0"/>
              </a:rPr>
              <a:t>Most common symmetric distribution is referred to as normal distribution or bell 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70C0"/>
                </a:solidFill>
                <a:latin typeface="Gill Sans MT" panose="020B0502020104020203" pitchFamily="34" charset="0"/>
              </a:rPr>
              <a:t>Note:  </a:t>
            </a:r>
            <a:r>
              <a:rPr lang="en-IN" sz="2600" dirty="0">
                <a:latin typeface="Gill Sans MT" panose="020B0502020104020203" pitchFamily="34" charset="0"/>
              </a:rPr>
              <a:t>Actual data might not follow any of these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9372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294967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3681" y="1264844"/>
                <a:ext cx="11017224" cy="4747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600" dirty="0">
                    <a:latin typeface="Gill Sans MT" panose="020B0502020104020203" pitchFamily="34" charset="0"/>
                  </a:rPr>
                  <a:t>Indicates the degree of skewness or asymmetric of a distribution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600" dirty="0">
                    <a:latin typeface="Gill Sans MT" panose="020B0502020104020203" pitchFamily="34" charset="0"/>
                  </a:rPr>
                  <a:t>It compares a given distribution with normal distribution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600" dirty="0">
                    <a:latin typeface="Gill Sans MT" panose="020B0502020104020203" pitchFamily="34" charset="0"/>
                  </a:rPr>
                  <a:t>It can be positive or negative depending on whether it is right or left skewed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600" dirty="0">
                    <a:latin typeface="Gill Sans MT" panose="020B0502020104020203" pitchFamily="34" charset="0"/>
                  </a:rPr>
                  <a:t>Two approaches to compute coefficient of skewness: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Gill Sans MT" panose="020B0502020104020203" pitchFamily="34" charset="0"/>
                  </a:rPr>
                  <a:t>First Coefficient of skewness (Mode skewness)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Mode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deviation</m:t>
                        </m:r>
                      </m:den>
                    </m:f>
                  </m:oMath>
                </a14:m>
                <a:endParaRPr lang="en-US" sz="2400" b="0" dirty="0">
                  <a:latin typeface="Gill Sans MT" panose="020B05020201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Gill Sans MT" panose="020B0502020104020203" pitchFamily="34" charset="0"/>
                  </a:rPr>
                  <a:t>Second Coefficient of skewness (Median skewness)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Median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deviation</m:t>
                        </m:r>
                      </m:den>
                    </m:f>
                  </m:oMath>
                </a14:m>
                <a:endParaRPr lang="en-US" sz="2400" b="0" dirty="0"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600" dirty="0">
                    <a:latin typeface="Gill Sans MT" panose="020B0502020104020203" pitchFamily="34" charset="0"/>
                  </a:rPr>
                  <a:t>Larger value of this coefficient indicates larger difference from normal distribution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600" dirty="0">
                    <a:latin typeface="Gill Sans MT" panose="020B0502020104020203" pitchFamily="34" charset="0"/>
                  </a:rPr>
                  <a:t>Median skewness is preferred when frequency values are low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600" dirty="0" err="1">
                    <a:latin typeface="Gill Sans MT" panose="020B0502020104020203" pitchFamily="34" charset="0"/>
                  </a:rPr>
                  <a:t>Eg</a:t>
                </a:r>
                <a:r>
                  <a:rPr lang="en-IN" sz="2600" dirty="0">
                    <a:latin typeface="Gill Sans MT" panose="020B05020201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1, 2, 3, 4, 5, 6, 7, 8, 8</m:t>
                    </m:r>
                  </m:oMath>
                </a14:m>
                <a:endParaRPr lang="en-IN" sz="26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1" y="1264844"/>
                <a:ext cx="11017224" cy="4747197"/>
              </a:xfrm>
              <a:prstGeom prst="rect">
                <a:avLst/>
              </a:prstGeom>
              <a:blipFill>
                <a:blip r:embed="rId2"/>
                <a:stretch>
                  <a:fillRect l="-885" t="-1155" b="-23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35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Normal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F63C0B-B2E3-3EB5-5AE5-06C0D4CD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340769"/>
            <a:ext cx="5543178" cy="266429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C511670-5640-218E-901E-7D60693F4AB9}"/>
              </a:ext>
            </a:extLst>
          </p:cNvPr>
          <p:cNvGrpSpPr/>
          <p:nvPr/>
        </p:nvGrpSpPr>
        <p:grpSpPr>
          <a:xfrm>
            <a:off x="7896200" y="934775"/>
            <a:ext cx="2621230" cy="811985"/>
            <a:chOff x="7305665" y="2699628"/>
            <a:chExt cx="2621230" cy="81198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391E06-C49F-C789-7E34-FC4D89442C5A}"/>
                </a:ext>
              </a:extLst>
            </p:cNvPr>
            <p:cNvCxnSpPr/>
            <p:nvPr/>
          </p:nvCxnSpPr>
          <p:spPr>
            <a:xfrm>
              <a:off x="8616280" y="3068960"/>
              <a:ext cx="0" cy="44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EB957F-2CCD-F0EA-EA5E-393D38F1D613}"/>
                </a:ext>
              </a:extLst>
            </p:cNvPr>
            <p:cNvSpPr txBox="1"/>
            <p:nvPr/>
          </p:nvSpPr>
          <p:spPr>
            <a:xfrm>
              <a:off x="7305665" y="2699628"/>
              <a:ext cx="2621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Mean = Median = Mode</a:t>
              </a:r>
              <a:endParaRPr lang="en-IN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A8B5640-6E8A-77A4-4DE9-8B8FB69A21D9}"/>
              </a:ext>
            </a:extLst>
          </p:cNvPr>
          <p:cNvSpPr txBox="1"/>
          <p:nvPr/>
        </p:nvSpPr>
        <p:spPr>
          <a:xfrm>
            <a:off x="335360" y="1375664"/>
            <a:ext cx="61413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A symmetric distribution centered at the 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For a normal distribution: Mean = Median = Mode</a:t>
            </a:r>
            <a:endParaRPr lang="en-US" sz="24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Mean and standard deviation are sufficient to completely describe a normal distribution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  <a:cs typeface="Times New Roman" pitchFamily="18" charset="0"/>
              </a:rPr>
              <a:t>For a normal distribution,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Gill Sans MT" panose="020B0502020104020203" pitchFamily="34" charset="0"/>
                <a:cs typeface="Times New Roman" pitchFamily="18" charset="0"/>
              </a:rPr>
              <a:t>68.3% of data falls within 1 standard deviation of the mean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Gill Sans MT" panose="020B0502020104020203" pitchFamily="34" charset="0"/>
                <a:cs typeface="Times New Roman" pitchFamily="18" charset="0"/>
              </a:rPr>
              <a:t>95.4% of data falls within 2 standard deviations of the mean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Gill Sans MT" panose="020B0502020104020203" pitchFamily="34" charset="0"/>
                <a:cs typeface="Times New Roman" pitchFamily="18" charset="0"/>
              </a:rPr>
              <a:t>99.7% of data falls within 3 standard deviations of the mean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1740090F-1C04-BA2B-CFB6-0022492C9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" b="14548"/>
          <a:stretch/>
        </p:blipFill>
        <p:spPr bwMode="auto">
          <a:xfrm>
            <a:off x="7132007" y="4196832"/>
            <a:ext cx="4149615" cy="19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672D1B6-989F-8381-8F01-8FDFFE72C83A}"/>
              </a:ext>
            </a:extLst>
          </p:cNvPr>
          <p:cNvGrpSpPr/>
          <p:nvPr/>
        </p:nvGrpSpPr>
        <p:grpSpPr>
          <a:xfrm>
            <a:off x="7383579" y="6061200"/>
            <a:ext cx="3705790" cy="386062"/>
            <a:chOff x="7383579" y="6061200"/>
            <a:chExt cx="3705790" cy="386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2DD8AAA-F8DA-7932-3A48-1461A033F8B7}"/>
                    </a:ext>
                  </a:extLst>
                </p:cNvPr>
                <p:cNvSpPr txBox="1"/>
                <p:nvPr/>
              </p:nvSpPr>
              <p:spPr>
                <a:xfrm>
                  <a:off x="8309630" y="6061200"/>
                  <a:ext cx="17943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2DD8AAA-F8DA-7932-3A48-1461A033F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9630" y="6061200"/>
                  <a:ext cx="179436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414DA8-EA15-720E-BF09-F4C9BEA325C4}"/>
                    </a:ext>
                  </a:extLst>
                </p:cNvPr>
                <p:cNvSpPr txBox="1"/>
                <p:nvPr/>
              </p:nvSpPr>
              <p:spPr>
                <a:xfrm>
                  <a:off x="9498758" y="6061200"/>
                  <a:ext cx="5702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dirty="0">
                      <a:latin typeface="Gill Sans"/>
                      <a:cs typeface="Times New Roman" pitchFamily="18" charset="0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𝜎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414DA8-EA15-720E-BF09-F4C9BEA325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758" y="6061200"/>
                  <a:ext cx="57023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511" t="-6557" b="-2623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8D142B9-691A-020B-4722-B7ABE5F34603}"/>
                    </a:ext>
                  </a:extLst>
                </p:cNvPr>
                <p:cNvSpPr txBox="1"/>
                <p:nvPr/>
              </p:nvSpPr>
              <p:spPr>
                <a:xfrm>
                  <a:off x="7383579" y="6072173"/>
                  <a:ext cx="5702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dirty="0">
                      <a:latin typeface="Gill Sans"/>
                      <a:cs typeface="Times New Roman" pitchFamily="18" charset="0"/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𝜎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8D142B9-691A-020B-4722-B7ABE5F34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3579" y="6072173"/>
                  <a:ext cx="57023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511" t="-6557" b="-2623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652E67E-DCB4-B2FD-E0C4-DCDDB147F7D5}"/>
                    </a:ext>
                  </a:extLst>
                </p:cNvPr>
                <p:cNvSpPr txBox="1"/>
                <p:nvPr/>
              </p:nvSpPr>
              <p:spPr>
                <a:xfrm>
                  <a:off x="7934247" y="6077930"/>
                  <a:ext cx="5702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dirty="0">
                      <a:latin typeface="Gill Sans"/>
                      <a:cs typeface="Times New Roman" pitchFamily="18" charset="0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𝜎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652E67E-DCB4-B2FD-E0C4-DCDDB147F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4247" y="6077930"/>
                  <a:ext cx="57023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9677" t="-6557" b="-2623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9A827FF-CE03-07F3-5115-680EFD3F9120}"/>
                    </a:ext>
                  </a:extLst>
                </p:cNvPr>
                <p:cNvSpPr txBox="1"/>
                <p:nvPr/>
              </p:nvSpPr>
              <p:spPr>
                <a:xfrm>
                  <a:off x="10519137" y="6072173"/>
                  <a:ext cx="5702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9A827FF-CE03-07F3-5115-680EFD3F91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9137" y="6072173"/>
                  <a:ext cx="57023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1D1A8E2-930D-A945-333E-FD1735931D6B}"/>
                    </a:ext>
                  </a:extLst>
                </p:cNvPr>
                <p:cNvSpPr txBox="1"/>
                <p:nvPr/>
              </p:nvSpPr>
              <p:spPr>
                <a:xfrm>
                  <a:off x="9997574" y="6072173"/>
                  <a:ext cx="5702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1D1A8E2-930D-A945-333E-FD1735931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7574" y="6072173"/>
                  <a:ext cx="57023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3159E67-1DBC-23C2-0A36-3D2C97C13321}"/>
                    </a:ext>
                  </a:extLst>
                </p:cNvPr>
                <p:cNvSpPr txBox="1"/>
                <p:nvPr/>
              </p:nvSpPr>
              <p:spPr>
                <a:xfrm>
                  <a:off x="8410162" y="6072173"/>
                  <a:ext cx="5702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dirty="0">
                      <a:latin typeface="Gill Sans"/>
                      <a:cs typeface="Times New Roman" pitchFamily="18" charset="0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𝜎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3159E67-1DBC-23C2-0A36-3D2C97C13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162" y="6072173"/>
                  <a:ext cx="570232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9677" t="-6557" b="-2623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361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1384" y="1268760"/>
            <a:ext cx="10225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Depending on Type of variable: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Continuous variable – Mean or Median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Discrete variable – Mean or Median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Categorical variable – Mode or Median (only for ordinal variable)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Depending on outliers: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Mean is sensitive to outliers while median and mode are not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Median represents centrality better when there are outliers in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Gill Sans MT" panose="020B0502020104020203" pitchFamily="34" charset="0"/>
              </a:rPr>
              <a:t>Eg</a:t>
            </a:r>
            <a:r>
              <a:rPr lang="en-US" sz="2400" dirty="0">
                <a:latin typeface="Gill Sans MT" panose="020B0502020104020203" pitchFamily="34" charset="0"/>
              </a:rPr>
              <a:t>: Average value of 3 BHK property in Mumbai – Median is more indicative than mean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Depending on the shape of distribution: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For normal distribution – Mean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For skewed distribution – Median or Mode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Mean, Median, Mode – When to Use</a:t>
            </a:r>
          </a:p>
        </p:txBody>
      </p:sp>
    </p:spTree>
    <p:extLst>
      <p:ext uri="{BB962C8B-B14F-4D97-AF65-F5344CB8AC3E}">
        <p14:creationId xmlns:p14="http://schemas.microsoft.com/office/powerpoint/2010/main" val="357036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393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852936"/>
            <a:ext cx="8128000" cy="1033264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2060"/>
                </a:solidFill>
              </a:rPr>
              <a:t>Descriptive Statistics - Bivariate</a:t>
            </a:r>
          </a:p>
        </p:txBody>
      </p:sp>
    </p:spTree>
    <p:extLst>
      <p:ext uri="{BB962C8B-B14F-4D97-AF65-F5344CB8AC3E}">
        <p14:creationId xmlns:p14="http://schemas.microsoft.com/office/powerpoint/2010/main" val="702834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Descriptive Statistics – Bivariate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810" y="1412776"/>
            <a:ext cx="109143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Gill Sans MT" panose="020B0502020104020203" pitchFamily="34" charset="0"/>
              </a:rPr>
              <a:t>Univariate statistics characterizes each variable in isolation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Gill Sans MT" panose="020B0502020104020203" pitchFamily="34" charset="0"/>
              </a:rPr>
              <a:t>In data science, we are interested in relationship between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Relation between ice cream sales and temperature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Relation between weights and heights of individuals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Gill Sans MT" panose="020B0502020104020203" pitchFamily="34" charset="0"/>
              </a:rPr>
              <a:t>Bivariate statistics involves </a:t>
            </a:r>
            <a:r>
              <a:rPr lang="en-US" sz="2600" dirty="0" err="1">
                <a:latin typeface="Gill Sans MT" panose="020B0502020104020203" pitchFamily="34" charset="0"/>
              </a:rPr>
              <a:t>chracterising</a:t>
            </a:r>
            <a:r>
              <a:rPr lang="en-US" sz="2600" dirty="0">
                <a:latin typeface="Gill Sans MT" panose="020B0502020104020203" pitchFamily="34" charset="0"/>
              </a:rPr>
              <a:t> two variables at once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Gill Sans MT" panose="020B0502020104020203" pitchFamily="34" charset="0"/>
              </a:rPr>
              <a:t>Measures to characterize variation in one variable with respect to (</a:t>
            </a:r>
            <a:r>
              <a:rPr lang="en-US" sz="2600" dirty="0" err="1">
                <a:latin typeface="Gill Sans MT" panose="020B0502020104020203" pitchFamily="34" charset="0"/>
              </a:rPr>
              <a:t>w.r.t.</a:t>
            </a:r>
            <a:r>
              <a:rPr lang="en-US" sz="2600" dirty="0">
                <a:latin typeface="Gill Sans MT" panose="020B0502020104020203" pitchFamily="34" charset="0"/>
              </a:rPr>
              <a:t>) another: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Gill Sans MT" panose="020B0502020104020203" pitchFamily="34" charset="0"/>
              </a:rPr>
              <a:t>Covariance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Gill Sans MT" panose="020B0502020104020203" pitchFamily="34" charset="0"/>
              </a:rPr>
              <a:t>Correlation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0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Two Parts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268760"/>
            <a:ext cx="10871200" cy="439248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sz="2600" dirty="0">
                <a:solidFill>
                  <a:srgbClr val="0070C0"/>
                </a:solidFill>
                <a:cs typeface="Times New Roman" pitchFamily="18" charset="0"/>
              </a:rPr>
              <a:t>Descriptive Statistics:</a:t>
            </a:r>
          </a:p>
          <a:p>
            <a:pPr lvl="1" algn="just">
              <a:lnSpc>
                <a:spcPct val="100000"/>
              </a:lnSpc>
            </a:pPr>
            <a:r>
              <a:rPr lang="en-IN" sz="2400" dirty="0">
                <a:cs typeface="Times New Roman" pitchFamily="18" charset="0"/>
              </a:rPr>
              <a:t>Describes the characteristics of a dataset</a:t>
            </a:r>
          </a:p>
          <a:p>
            <a:pPr lvl="1" algn="just">
              <a:lnSpc>
                <a:spcPct val="100000"/>
              </a:lnSpc>
            </a:pPr>
            <a:r>
              <a:rPr lang="en-IN" sz="2400" dirty="0">
                <a:cs typeface="Times New Roman" pitchFamily="18" charset="0"/>
              </a:rPr>
              <a:t>Following can be used to understand, summarise and describe the data:</a:t>
            </a:r>
          </a:p>
          <a:p>
            <a:pPr lvl="2" algn="just">
              <a:lnSpc>
                <a:spcPct val="100000"/>
              </a:lnSpc>
            </a:pPr>
            <a:r>
              <a:rPr lang="en-IN" sz="2200" dirty="0">
                <a:cs typeface="Times New Roman" pitchFamily="18" charset="0"/>
              </a:rPr>
              <a:t>Distribution of data</a:t>
            </a:r>
          </a:p>
          <a:p>
            <a:pPr lvl="2" algn="just">
              <a:lnSpc>
                <a:spcPct val="100000"/>
              </a:lnSpc>
            </a:pPr>
            <a:r>
              <a:rPr lang="en-IN" sz="2200" dirty="0">
                <a:cs typeface="Times New Roman" pitchFamily="18" charset="0"/>
              </a:rPr>
              <a:t>Measures of Central location of data</a:t>
            </a:r>
          </a:p>
          <a:p>
            <a:pPr lvl="2" algn="just">
              <a:lnSpc>
                <a:spcPct val="100000"/>
              </a:lnSpc>
            </a:pPr>
            <a:r>
              <a:rPr lang="en-IN" sz="2200" dirty="0">
                <a:cs typeface="Times New Roman" pitchFamily="18" charset="0"/>
              </a:rPr>
              <a:t>Measures of Dispersion/Variability of data</a:t>
            </a:r>
          </a:p>
          <a:p>
            <a:pPr algn="just">
              <a:lnSpc>
                <a:spcPct val="100000"/>
              </a:lnSpc>
            </a:pPr>
            <a:r>
              <a:rPr lang="en-IN" sz="2600" dirty="0">
                <a:solidFill>
                  <a:srgbClr val="0070C0"/>
                </a:solidFill>
                <a:cs typeface="Times New Roman" pitchFamily="18" charset="0"/>
              </a:rPr>
              <a:t>Inferential Statistics:</a:t>
            </a:r>
          </a:p>
          <a:p>
            <a:pPr lvl="1" algn="just">
              <a:lnSpc>
                <a:spcPct val="100000"/>
              </a:lnSpc>
            </a:pPr>
            <a:r>
              <a:rPr lang="en-IN" sz="2400" dirty="0">
                <a:cs typeface="Times New Roman" pitchFamily="18" charset="0"/>
              </a:rPr>
              <a:t>To make inferences or predictions about data which is not fully available or is too large to analyse</a:t>
            </a:r>
            <a:r>
              <a:rPr lang="en-IN" sz="2400" dirty="0">
                <a:solidFill>
                  <a:srgbClr val="0070C0"/>
                </a:solidFill>
                <a:cs typeface="Times New Roman" pitchFamily="18" charset="0"/>
              </a:rPr>
              <a:t> </a:t>
            </a:r>
          </a:p>
          <a:p>
            <a:pPr lvl="1" algn="just">
              <a:lnSpc>
                <a:spcPct val="100000"/>
              </a:lnSpc>
            </a:pPr>
            <a:r>
              <a:rPr lang="en-IN" sz="2400" dirty="0">
                <a:cs typeface="Times New Roman" pitchFamily="18" charset="0"/>
              </a:rPr>
              <a:t>Making predictions about the population set using a sample set of data in combination with probability</a:t>
            </a:r>
          </a:p>
        </p:txBody>
      </p:sp>
    </p:spTree>
    <p:extLst>
      <p:ext uri="{BB962C8B-B14F-4D97-AF65-F5344CB8AC3E}">
        <p14:creationId xmlns:p14="http://schemas.microsoft.com/office/powerpoint/2010/main" val="34327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8810" y="1412776"/>
                <a:ext cx="10914380" cy="4488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Measure of association of changes in one variable with changes in another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In others words, how much two variables change together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num>
                        <m:den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600" dirty="0">
                  <a:latin typeface="Gill Sans MT" panose="020B05020201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For covariance, sign matters the most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Positive Covariance </a:t>
                </a:r>
                <a:r>
                  <a:rPr lang="en-US" sz="2600" dirty="0">
                    <a:latin typeface="Gill Sans MT" panose="020B0502020104020203" pitchFamily="34" charset="0"/>
                  </a:rPr>
                  <a:t>– Variables vary in same direction i.e., if one variable increases in value, other variable increases in value and vice-versa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latin typeface="Gill Sans MT" panose="020B0502020104020203" pitchFamily="34" charset="0"/>
                  </a:rPr>
                  <a:t>Eg</a:t>
                </a:r>
                <a:r>
                  <a:rPr lang="en-US" sz="2600" dirty="0">
                    <a:latin typeface="Gill Sans MT" panose="020B0502020104020203" pitchFamily="34" charset="0"/>
                  </a:rPr>
                  <a:t>: Ice cream sales and temperature have positive covariance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Negative Covariance </a:t>
                </a:r>
                <a:r>
                  <a:rPr lang="en-US" sz="2600" dirty="0">
                    <a:latin typeface="Gill Sans MT" panose="020B0502020104020203" pitchFamily="34" charset="0"/>
                  </a:rPr>
                  <a:t>– Variables vary in opposite direction i.e., if one variable increases in value, other variable decreases in value and vice-versa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latin typeface="Gill Sans MT" panose="020B0502020104020203" pitchFamily="34" charset="0"/>
                  </a:rPr>
                  <a:t>Eg</a:t>
                </a:r>
                <a:r>
                  <a:rPr lang="en-US" sz="2600" dirty="0">
                    <a:latin typeface="Gill Sans MT" panose="020B0502020104020203" pitchFamily="34" charset="0"/>
                  </a:rPr>
                  <a:t>: Price and demand of an consumer good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0" y="1412776"/>
                <a:ext cx="10914380" cy="4488986"/>
              </a:xfrm>
              <a:prstGeom prst="rect">
                <a:avLst/>
              </a:prstGeom>
              <a:blipFill>
                <a:blip r:embed="rId2"/>
                <a:stretch>
                  <a:fillRect l="-894" t="-1223" b="-24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66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Issues with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8810" y="1412776"/>
                <a:ext cx="10914380" cy="2088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600" b="0" dirty="0">
                  <a:latin typeface="Gill Sans MT" panose="020B05020201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Covariance depends on units of the variables involved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Covariance value has no bound and it cannot be interpreted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6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0" y="1412776"/>
                <a:ext cx="10914380" cy="2088329"/>
              </a:xfrm>
              <a:prstGeom prst="rect">
                <a:avLst/>
              </a:prstGeo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D3D975F-D9D2-FE0F-C623-2E85F3FC65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667984"/>
                  </p:ext>
                </p:extLst>
              </p:nvPr>
            </p:nvGraphicFramePr>
            <p:xfrm>
              <a:off x="2495600" y="3429000"/>
              <a:ext cx="4968552" cy="284442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581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3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10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71025">
                      <a:extLst>
                        <a:ext uri="{9D8B030D-6E8A-4147-A177-3AD203B41FA5}">
                          <a16:colId xmlns:a16="http://schemas.microsoft.com/office/drawing/2014/main" val="1791934159"/>
                        </a:ext>
                      </a:extLst>
                    </a:gridCol>
                  </a:tblGrid>
                  <a:tr h="1305311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b="1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Student #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b="1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Calory Intake</a:t>
                          </a:r>
                        </a:p>
                        <a:p>
                          <a:pPr marL="0" algn="ctr" defTabSz="914400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800" b="1" i="1" u="none" strike="noStrike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  <m:r>
                                  <a:rPr lang="en-US" sz="1800" b="1" i="1" u="none" strike="noStrike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1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Gill Sans MT" panose="020B0502020104020203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effectLst/>
                              <a:latin typeface="Gill Sans MT" panose="020B0502020104020203" pitchFamily="34" charset="0"/>
                            </a:rPr>
                            <a:t>Weight (in Kg)</a:t>
                          </a: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1" i="1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800" b="1" i="1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 u="none" strike="noStrike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1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Gill Sans MT" panose="020B0502020104020203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Weight (in pound)</a:t>
                          </a: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1" i="1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800" b="1" i="1" u="none" strike="noStrike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u="none" strike="noStrike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)</m:t>
                                </m:r>
                              </m:oMath>
                            </m:oMathPara>
                          </a14:m>
                          <a:endParaRPr lang="en-US" sz="1800" b="1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Gill Sans MT" panose="020B0502020104020203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5715" marR="5715" marT="5715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822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1380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Gill Sans MT" panose="020B0502020104020203" pitchFamily="34" charset="0"/>
                            </a:rPr>
                            <a:t>58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127.86</a:t>
                          </a:r>
                        </a:p>
                      </a:txBody>
                      <a:tcPr marL="5715" marR="5715" marT="5715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7822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1770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Gill Sans MT" panose="020B0502020104020203" pitchFamily="34" charset="0"/>
                            </a:rPr>
                            <a:t>74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163.42</a:t>
                          </a:r>
                        </a:p>
                      </a:txBody>
                      <a:tcPr marL="5715" marR="5715" marT="5715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7822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1640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Gill Sans MT" panose="020B0502020104020203" pitchFamily="34" charset="0"/>
                            </a:rPr>
                            <a:t>71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156.53</a:t>
                          </a:r>
                        </a:p>
                      </a:txBody>
                      <a:tcPr marL="5715" marR="5715" marT="5715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7822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1630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Gill Sans MT" panose="020B0502020104020203" pitchFamily="34" charset="0"/>
                            </a:rPr>
                            <a:t>78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171.96</a:t>
                          </a:r>
                        </a:p>
                      </a:txBody>
                      <a:tcPr marL="5715" marR="5715" marT="5715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7822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1490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Gill Sans MT" panose="020B0502020104020203" pitchFamily="34" charset="0"/>
                            </a:rPr>
                            <a:t>65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143.3</a:t>
                          </a:r>
                        </a:p>
                      </a:txBody>
                      <a:tcPr marL="5715" marR="5715" marT="5715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D3D975F-D9D2-FE0F-C623-2E85F3FC65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667984"/>
                  </p:ext>
                </p:extLst>
              </p:nvPr>
            </p:nvGraphicFramePr>
            <p:xfrm>
              <a:off x="2495600" y="3429000"/>
              <a:ext cx="4968552" cy="284442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581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3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10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71025">
                      <a:extLst>
                        <a:ext uri="{9D8B030D-6E8A-4147-A177-3AD203B41FA5}">
                          <a16:colId xmlns:a16="http://schemas.microsoft.com/office/drawing/2014/main" val="1791934159"/>
                        </a:ext>
                      </a:extLst>
                    </a:gridCol>
                  </a:tblGrid>
                  <a:tr h="1305311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b="1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Student #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15" marR="5715" marT="5715" marB="0" anchor="ctr">
                        <a:blipFill>
                          <a:blip r:embed="rId3"/>
                          <a:stretch>
                            <a:fillRect l="-108333" t="-465" r="-218229" b="-127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15" marR="5715" marT="5715" marB="0" anchor="ctr">
                        <a:blipFill>
                          <a:blip r:embed="rId3"/>
                          <a:stretch>
                            <a:fillRect l="-192308" t="-465" r="-101442" b="-127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15" marR="5715" marT="5715" marB="0" anchor="ctr">
                        <a:blipFill>
                          <a:blip r:embed="rId3"/>
                          <a:stretch>
                            <a:fillRect l="-290909" t="-465" r="-957" b="-1274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822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1380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Gill Sans MT" panose="020B0502020104020203" pitchFamily="34" charset="0"/>
                            </a:rPr>
                            <a:t>58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127.86</a:t>
                          </a:r>
                        </a:p>
                      </a:txBody>
                      <a:tcPr marL="5715" marR="5715" marT="5715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7822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1770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Gill Sans MT" panose="020B0502020104020203" pitchFamily="34" charset="0"/>
                            </a:rPr>
                            <a:t>74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163.42</a:t>
                          </a:r>
                        </a:p>
                      </a:txBody>
                      <a:tcPr marL="5715" marR="5715" marT="5715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7822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1640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Gill Sans MT" panose="020B0502020104020203" pitchFamily="34" charset="0"/>
                            </a:rPr>
                            <a:t>71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156.53</a:t>
                          </a:r>
                        </a:p>
                      </a:txBody>
                      <a:tcPr marL="5715" marR="5715" marT="5715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7822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1630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Gill Sans MT" panose="020B0502020104020203" pitchFamily="34" charset="0"/>
                            </a:rPr>
                            <a:t>78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171.96</a:t>
                          </a:r>
                        </a:p>
                      </a:txBody>
                      <a:tcPr marL="5715" marR="5715" marT="5715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7822"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1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Gill Sans MT" panose="020B0502020104020203" pitchFamily="34" charset="0"/>
                              <a:ea typeface="+mn-ea"/>
                              <a:cs typeface="+mn-cs"/>
                            </a:rPr>
                            <a:t>1490</a:t>
                          </a: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  <a:latin typeface="Gill Sans MT" panose="020B0502020104020203" pitchFamily="34" charset="0"/>
                            </a:rPr>
                            <a:t>65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Gill Sans MT" panose="020B0502020104020203" pitchFamily="34" charset="0"/>
                          </a:endParaRPr>
                        </a:p>
                      </a:txBody>
                      <a:tcPr marL="5715" marR="5715" marT="571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Gill Sans MT" panose="020B0502020104020203" pitchFamily="34" charset="0"/>
                            </a:rPr>
                            <a:t>143.3</a:t>
                          </a:r>
                        </a:p>
                      </a:txBody>
                      <a:tcPr marL="5715" marR="5715" marT="5715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7CA90C-922A-13DF-6286-3413D3246C92}"/>
                  </a:ext>
                </a:extLst>
              </p:cNvPr>
              <p:cNvSpPr txBox="1"/>
              <p:nvPr/>
            </p:nvSpPr>
            <p:spPr>
              <a:xfrm>
                <a:off x="7896200" y="3757006"/>
                <a:ext cx="2788071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=815.6</m:t>
                      </m:r>
                    </m:oMath>
                  </m:oMathPara>
                </a14:m>
                <a:endParaRPr lang="en-US" sz="2400" b="0" dirty="0"/>
              </a:p>
              <a:p>
                <a:endParaRPr lang="en-I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=1808.9</m:t>
                      </m:r>
                    </m:oMath>
                  </m:oMathPara>
                </a14:m>
                <a:endParaRPr lang="en-US" sz="2400" b="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7CA90C-922A-13DF-6286-3413D324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3757006"/>
                <a:ext cx="2788071" cy="1477328"/>
              </a:xfrm>
              <a:prstGeom prst="rect">
                <a:avLst/>
              </a:prstGeom>
              <a:blipFill>
                <a:blip r:embed="rId4"/>
                <a:stretch>
                  <a:fillRect r="-8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39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1384" y="1153298"/>
                <a:ext cx="10914380" cy="4982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Overcomes the drawback of covariance by converting covariance into a unitless coefficient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Correlation coefficient</a:t>
                </a:r>
                <a:r>
                  <a:rPr lang="en-US" sz="2600" dirty="0">
                    <a:latin typeface="Gill Sans MT" panose="020B0502020104020203" pitchFamily="34" charset="0"/>
                  </a:rPr>
                  <a:t>: Obtained by dividing covariance with product of standard deviations of both variables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>
                  <a:latin typeface="Gill Sans MT" panose="020B05020201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Lies between -1 and +1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Positive Correlation: </a:t>
                </a:r>
                <a:r>
                  <a:rPr lang="en-US" sz="2600" dirty="0">
                    <a:latin typeface="Gill Sans MT" panose="020B0502020104020203" pitchFamily="34" charset="0"/>
                  </a:rPr>
                  <a:t>One variable is directly proportional to the other i.e., one variable increases with the other and vice versa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Negative Correlation: </a:t>
                </a:r>
                <a:r>
                  <a:rPr lang="en-US" sz="2600" dirty="0">
                    <a:latin typeface="Gill Sans MT" panose="020B0502020104020203" pitchFamily="34" charset="0"/>
                  </a:rPr>
                  <a:t>One variable is inversely proportional to the other i.e., one variable increases as other increases and vice versa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Zero correlation: N</a:t>
                </a:r>
                <a:r>
                  <a:rPr lang="en-US" sz="2600" dirty="0">
                    <a:latin typeface="Gill Sans MT" panose="020B0502020104020203" pitchFamily="34" charset="0"/>
                  </a:rPr>
                  <a:t>o relation exists between the variables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153298"/>
                <a:ext cx="10914380" cy="4982261"/>
              </a:xfrm>
              <a:prstGeom prst="rect">
                <a:avLst/>
              </a:prstGeom>
              <a:blipFill>
                <a:blip r:embed="rId2"/>
                <a:stretch>
                  <a:fillRect l="-838" t="-1102" b="-22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26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Correlation Coefficient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1384" y="1153298"/>
                <a:ext cx="5917729" cy="4182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rgbClr val="0070C0"/>
                    </a:solidFill>
                    <a:latin typeface="Gill Sans MT" panose="020B0502020104020203" pitchFamily="34" charset="0"/>
                  </a:rPr>
                  <a:t>Correlation coefficient</a:t>
                </a:r>
                <a:r>
                  <a:rPr lang="en-US" sz="2600" dirty="0">
                    <a:latin typeface="Gill Sans MT" panose="020B0502020104020203" pitchFamily="34" charset="0"/>
                  </a:rPr>
                  <a:t>: </a:t>
                </a:r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600" dirty="0">
                  <a:latin typeface="Gill Sans MT" panose="020B05020201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Lies between -1 and +1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Note: Both covariance and correlation capture only linear relation between variables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Other relations between variables are not well captured by correlation</a:t>
                </a:r>
              </a:p>
              <a:p>
                <a:endParaRPr lang="en-US" sz="26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153298"/>
                <a:ext cx="5917729" cy="4182042"/>
              </a:xfrm>
              <a:prstGeom prst="rect">
                <a:avLst/>
              </a:prstGeom>
              <a:blipFill>
                <a:blip r:embed="rId2"/>
                <a:stretch>
                  <a:fillRect l="-1545" t="-1312" r="-1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E6A2F4-BDB4-9CBC-9915-8AA801CC9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" t="24747" r="55474" b="21267"/>
          <a:stretch/>
        </p:blipFill>
        <p:spPr bwMode="auto">
          <a:xfrm>
            <a:off x="6274271" y="1484784"/>
            <a:ext cx="5917729" cy="328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B6CA1D-7F9B-927E-7CB3-7AD5A27E10F7}"/>
              </a:ext>
            </a:extLst>
          </p:cNvPr>
          <p:cNvSpPr txBox="1"/>
          <p:nvPr/>
        </p:nvSpPr>
        <p:spPr>
          <a:xfrm>
            <a:off x="6672064" y="6338985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Source: Medium.com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875BE-E4C1-C422-5588-08DE3722CA41}"/>
              </a:ext>
            </a:extLst>
          </p:cNvPr>
          <p:cNvSpPr txBox="1"/>
          <p:nvPr/>
        </p:nvSpPr>
        <p:spPr>
          <a:xfrm>
            <a:off x="7122638" y="4767660"/>
            <a:ext cx="43604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rgbClr val="0070C0"/>
                </a:solidFill>
              </a:rPr>
              <a:t>Scatter plots of pairs of variables </a:t>
            </a:r>
          </a:p>
          <a:p>
            <a:pPr algn="ctr"/>
            <a:r>
              <a:rPr lang="en-US" sz="2200" dirty="0">
                <a:solidFill>
                  <a:srgbClr val="0070C0"/>
                </a:solidFill>
              </a:rPr>
              <a:t>and their correlation coefficients</a:t>
            </a:r>
            <a:endParaRPr lang="en-IN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6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393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852936"/>
            <a:ext cx="8128000" cy="1033264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2060"/>
                </a:solidFill>
              </a:rPr>
              <a:t>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1156542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Outlier Detection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51384" y="1153298"/>
                <a:ext cx="1091438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Steps to detect outliers: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Compute a normal range for the values in the given data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Find the values that lie outside the normal range and they are possible outliers in the given data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Finding normal range using Inter-Quartile range (IQR):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Lower limit of normal range: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endParaRPr lang="en-IN" sz="2600" b="0" dirty="0">
                  <a:latin typeface="Gill Sans MT" panose="020B0502020104020203" pitchFamily="34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Upper limit of normal range: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endParaRPr lang="en-US" sz="2600" dirty="0">
                  <a:latin typeface="Gill Sans MT" panose="020B0502020104020203" pitchFamily="34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Commonly used values of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=1.5, 1.7</m:t>
                    </m:r>
                  </m:oMath>
                </a14:m>
                <a:endParaRPr lang="en-US" sz="2600" dirty="0">
                  <a:latin typeface="Gill Sans MT" panose="020B05020201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Finding normal range using Mean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latin typeface="Gill Sans MT" panose="020B0502020104020203" pitchFamily="34" charset="0"/>
                  </a:rPr>
                  <a:t> and Standard Deviation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latin typeface="Gill Sans MT" panose="020B0502020104020203" pitchFamily="34" charset="0"/>
                  </a:rPr>
                  <a:t>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Lower limit of normal range: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IN" sz="2600" dirty="0">
                  <a:latin typeface="Gill Sans MT" panose="020B0502020104020203" pitchFamily="34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Upper limit of normal range: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IN" sz="2600" b="0" dirty="0">
                  <a:latin typeface="Gill Sans MT" panose="020B0502020104020203" pitchFamily="34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Gill Sans MT" panose="020B0502020104020203" pitchFamily="34" charset="0"/>
                  </a:rPr>
                  <a:t>Commonly used values of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=2.7,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 3.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600" dirty="0"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153298"/>
                <a:ext cx="10914380" cy="4893647"/>
              </a:xfrm>
              <a:prstGeom prst="rect">
                <a:avLst/>
              </a:prstGeom>
              <a:blipFill>
                <a:blip r:embed="rId2"/>
                <a:stretch>
                  <a:fillRect l="-838" t="-1121" b="-2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8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6938"/>
            <a:ext cx="9433048" cy="709469"/>
          </a:xfrm>
        </p:spPr>
        <p:txBody>
          <a:bodyPr>
            <a:noAutofit/>
          </a:bodyPr>
          <a:lstStyle/>
          <a:p>
            <a:r>
              <a:rPr lang="en-IN" sz="3600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E44E2-9BCF-4EE0-878F-DF43EBAC35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1837" y="1076407"/>
            <a:ext cx="10728325" cy="442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latin typeface="Gill Sans"/>
                <a:cs typeface="Times New Roman" pitchFamily="18" charset="0"/>
              </a:rPr>
              <a:t>Descriptive statistics involves study of characteristics of a given dataset</a:t>
            </a:r>
          </a:p>
          <a:p>
            <a:pPr>
              <a:lnSpc>
                <a:spcPct val="100000"/>
              </a:lnSpc>
            </a:pPr>
            <a:r>
              <a:rPr lang="en-IN" sz="2600" dirty="0">
                <a:latin typeface="Gill Sans"/>
                <a:cs typeface="Times New Roman" pitchFamily="18" charset="0"/>
              </a:rPr>
              <a:t>Dataset is characterised using:</a:t>
            </a:r>
          </a:p>
          <a:p>
            <a:pPr lvl="1">
              <a:lnSpc>
                <a:spcPct val="100000"/>
              </a:lnSpc>
            </a:pPr>
            <a:r>
              <a:rPr lang="en-IN" sz="2200" dirty="0">
                <a:latin typeface="Gill Sans"/>
                <a:cs typeface="Times New Roman" pitchFamily="18" charset="0"/>
              </a:rPr>
              <a:t>Distribution of the data</a:t>
            </a:r>
          </a:p>
          <a:p>
            <a:pPr lvl="1">
              <a:lnSpc>
                <a:spcPct val="100000"/>
              </a:lnSpc>
            </a:pPr>
            <a:r>
              <a:rPr lang="en-IN" sz="2200" dirty="0">
                <a:latin typeface="Gill Sans"/>
                <a:cs typeface="Times New Roman" pitchFamily="18" charset="0"/>
              </a:rPr>
              <a:t>Measures of Central Location – Mean, Median and Mode</a:t>
            </a:r>
          </a:p>
          <a:p>
            <a:pPr lvl="1">
              <a:lnSpc>
                <a:spcPct val="100000"/>
              </a:lnSpc>
            </a:pPr>
            <a:r>
              <a:rPr lang="en-IN" sz="2200" dirty="0">
                <a:latin typeface="Gill Sans"/>
                <a:cs typeface="Times New Roman" pitchFamily="18" charset="0"/>
              </a:rPr>
              <a:t>Measures of Dispersion/Variability – Range, Inter-quartile range, variance, standard deviation, coefficients of variation and skewness</a:t>
            </a:r>
          </a:p>
          <a:p>
            <a:pPr>
              <a:lnSpc>
                <a:spcPct val="100000"/>
              </a:lnSpc>
            </a:pPr>
            <a:r>
              <a:rPr lang="en-IN" sz="2600" dirty="0">
                <a:latin typeface="Gill Sans"/>
                <a:cs typeface="Times New Roman" pitchFamily="18" charset="0"/>
              </a:rPr>
              <a:t>Normal distribution is most used symmetric distribution which is completely characterised by mean and standard deviation</a:t>
            </a:r>
          </a:p>
          <a:p>
            <a:pPr>
              <a:lnSpc>
                <a:spcPct val="100000"/>
              </a:lnSpc>
            </a:pPr>
            <a:r>
              <a:rPr lang="en-IN" sz="2600" dirty="0">
                <a:latin typeface="Gill Sans"/>
                <a:cs typeface="Times New Roman" pitchFamily="18" charset="0"/>
              </a:rPr>
              <a:t>Covariance and Correlation are used to compare the variation in one distribution with respect to another</a:t>
            </a:r>
          </a:p>
        </p:txBody>
      </p:sp>
    </p:spTree>
    <p:extLst>
      <p:ext uri="{BB962C8B-B14F-4D97-AF65-F5344CB8AC3E}">
        <p14:creationId xmlns:p14="http://schemas.microsoft.com/office/powerpoint/2010/main" val="36341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>
            <a:spLocks noGrp="1"/>
          </p:cNvSpPr>
          <p:nvPr>
            <p:ph type="title"/>
          </p:nvPr>
        </p:nvSpPr>
        <p:spPr>
          <a:xfrm>
            <a:off x="197933" y="55899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r">
              <a:buSzPts val="1100"/>
            </a:pPr>
            <a:r>
              <a:rPr lang="en-US" sz="3867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867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2500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Types of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810" y="1234578"/>
            <a:ext cx="1091438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Numerical Variables:  </a:t>
            </a:r>
            <a:r>
              <a:rPr lang="en-IN" sz="2400" dirty="0">
                <a:latin typeface="Gill Sans MT" panose="020B0502020104020203" pitchFamily="34" charset="0"/>
              </a:rPr>
              <a:t>Variables which can be measured and placed in ascending or descending order</a:t>
            </a:r>
            <a:endParaRPr lang="en-IN" sz="2200" dirty="0">
              <a:latin typeface="Gill Sans MT" panose="020B0502020104020203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IN" sz="2200" dirty="0">
                <a:solidFill>
                  <a:srgbClr val="0070C0"/>
                </a:solidFill>
                <a:latin typeface="Gill Sans MT" panose="020B0502020104020203" pitchFamily="34" charset="0"/>
              </a:rPr>
              <a:t>Continuous variables: </a:t>
            </a:r>
            <a:r>
              <a:rPr lang="en-IN" sz="2200" dirty="0">
                <a:latin typeface="Gill Sans MT" panose="020B0502020104020203" pitchFamily="34" charset="0"/>
              </a:rPr>
              <a:t>Numerical variables which can take continuous values</a:t>
            </a:r>
          </a:p>
          <a:p>
            <a:pPr lvl="2"/>
            <a:r>
              <a:rPr lang="en-IN" sz="2200" dirty="0">
                <a:latin typeface="Gill Sans MT" panose="020B0502020104020203" pitchFamily="34" charset="0"/>
              </a:rPr>
              <a:t>	</a:t>
            </a:r>
            <a:r>
              <a:rPr lang="en-IN" sz="2200" dirty="0" err="1">
                <a:latin typeface="Gill Sans MT" panose="020B0502020104020203" pitchFamily="34" charset="0"/>
              </a:rPr>
              <a:t>Eg.</a:t>
            </a:r>
            <a:r>
              <a:rPr lang="en-IN" sz="2200" dirty="0">
                <a:latin typeface="Gill Sans MT" panose="020B0502020104020203" pitchFamily="34" charset="0"/>
              </a:rPr>
              <a:t> Person’s height, weight, etc.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sz="2200" dirty="0">
                <a:solidFill>
                  <a:srgbClr val="0070C0"/>
                </a:solidFill>
                <a:latin typeface="Gill Sans MT" panose="020B0502020104020203" pitchFamily="34" charset="0"/>
              </a:rPr>
              <a:t>Discrete variables: </a:t>
            </a:r>
            <a:r>
              <a:rPr lang="en-IN" sz="2200" dirty="0">
                <a:latin typeface="Gill Sans MT" panose="020B0502020104020203" pitchFamily="34" charset="0"/>
              </a:rPr>
              <a:t>Numerical variables which can take discretised values as such binary numbers, integers, whole numbers or any other discretisation</a:t>
            </a:r>
          </a:p>
          <a:p>
            <a:pPr lvl="1"/>
            <a:r>
              <a:rPr lang="en-IN" sz="2200" dirty="0">
                <a:latin typeface="Gill Sans MT" panose="020B0502020104020203" pitchFamily="34" charset="0"/>
              </a:rPr>
              <a:t>	</a:t>
            </a:r>
            <a:r>
              <a:rPr lang="en-IN" sz="2200" dirty="0" err="1">
                <a:latin typeface="Gill Sans MT" panose="020B0502020104020203" pitchFamily="34" charset="0"/>
              </a:rPr>
              <a:t>Eg.</a:t>
            </a:r>
            <a:r>
              <a:rPr lang="en-IN" sz="2200" dirty="0">
                <a:latin typeface="Gill Sans MT" panose="020B0502020104020203" pitchFamily="34" charset="0"/>
              </a:rPr>
              <a:t> Pages in a book, count of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Categorical Variables</a:t>
            </a:r>
            <a:r>
              <a:rPr lang="en-IN" sz="2400" dirty="0">
                <a:latin typeface="Gill Sans MT" panose="020B0502020104020203" pitchFamily="34" charset="0"/>
              </a:rPr>
              <a:t>:  Variables that can be sorted into categories or groups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sz="2200" dirty="0">
                <a:solidFill>
                  <a:srgbClr val="0070C0"/>
                </a:solidFill>
                <a:latin typeface="Gill Sans MT" panose="020B0502020104020203" pitchFamily="34" charset="0"/>
              </a:rPr>
              <a:t>Ordinal variables</a:t>
            </a:r>
            <a:r>
              <a:rPr lang="en-IN" sz="2200" dirty="0">
                <a:latin typeface="Gill Sans MT" panose="020B0502020104020203" pitchFamily="34" charset="0"/>
              </a:rPr>
              <a:t>:  They can be ordered or ranked according to a scale but not measured</a:t>
            </a:r>
          </a:p>
          <a:p>
            <a:pPr lvl="2"/>
            <a:r>
              <a:rPr lang="en-IN" sz="2200" dirty="0">
                <a:latin typeface="Gill Sans MT" panose="020B0502020104020203" pitchFamily="34" charset="0"/>
              </a:rPr>
              <a:t>	</a:t>
            </a:r>
            <a:r>
              <a:rPr lang="en-IN" sz="2200" dirty="0" err="1">
                <a:latin typeface="Gill Sans MT" panose="020B0502020104020203" pitchFamily="34" charset="0"/>
              </a:rPr>
              <a:t>Eg.</a:t>
            </a:r>
            <a:r>
              <a:rPr lang="en-IN" sz="2200" dirty="0">
                <a:latin typeface="Gill Sans MT" panose="020B0502020104020203" pitchFamily="34" charset="0"/>
              </a:rPr>
              <a:t> levels of temp (cold, warm, hot)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sz="2200" dirty="0">
                <a:solidFill>
                  <a:srgbClr val="0070C0"/>
                </a:solidFill>
                <a:latin typeface="Gill Sans MT" panose="020B0502020104020203" pitchFamily="34" charset="0"/>
              </a:rPr>
              <a:t>Nominal variables</a:t>
            </a:r>
            <a:r>
              <a:rPr lang="en-IN" sz="2200" dirty="0">
                <a:latin typeface="Gill Sans MT" panose="020B0502020104020203" pitchFamily="34" charset="0"/>
              </a:rPr>
              <a:t>:  Variables with assigned labels having no </a:t>
            </a:r>
            <a:r>
              <a:rPr lang="en-IN" sz="2200" dirty="0" err="1">
                <a:latin typeface="Gill Sans MT" panose="020B0502020104020203" pitchFamily="34" charset="0"/>
              </a:rPr>
              <a:t>quantitive</a:t>
            </a:r>
            <a:r>
              <a:rPr lang="en-IN" sz="2200" dirty="0">
                <a:latin typeface="Gill Sans MT" panose="020B0502020104020203" pitchFamily="34" charset="0"/>
              </a:rPr>
              <a:t> value</a:t>
            </a:r>
          </a:p>
          <a:p>
            <a:pPr lvl="1"/>
            <a:r>
              <a:rPr lang="en-IN" sz="2200" dirty="0">
                <a:latin typeface="Gill Sans MT" panose="020B0502020104020203" pitchFamily="34" charset="0"/>
              </a:rPr>
              <a:t>	</a:t>
            </a:r>
            <a:r>
              <a:rPr lang="en-IN" sz="2200" dirty="0" err="1">
                <a:latin typeface="Gill Sans MT" panose="020B0502020104020203" pitchFamily="34" charset="0"/>
              </a:rPr>
              <a:t>Eg.</a:t>
            </a:r>
            <a:r>
              <a:rPr lang="en-IN" sz="2200" dirty="0">
                <a:latin typeface="Gill Sans MT" panose="020B0502020104020203" pitchFamily="34" charset="0"/>
              </a:rPr>
              <a:t> Gender, Colours, Place, etc. </a:t>
            </a:r>
          </a:p>
        </p:txBody>
      </p:sp>
    </p:spTree>
    <p:extLst>
      <p:ext uri="{BB962C8B-B14F-4D97-AF65-F5344CB8AC3E}">
        <p14:creationId xmlns:p14="http://schemas.microsoft.com/office/powerpoint/2010/main" val="248895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393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852936"/>
            <a:ext cx="8128000" cy="1033264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2060"/>
                </a:solidFill>
              </a:rPr>
              <a:t>Descriptive Statistics - Univariate</a:t>
            </a:r>
          </a:p>
        </p:txBody>
      </p:sp>
    </p:spTree>
    <p:extLst>
      <p:ext uri="{BB962C8B-B14F-4D97-AF65-F5344CB8AC3E}">
        <p14:creationId xmlns:p14="http://schemas.microsoft.com/office/powerpoint/2010/main" val="355684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Descriptive Statistics - Univariate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810" y="1412776"/>
            <a:ext cx="10914380" cy="2889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Gill Sans MT" panose="020B0502020104020203" pitchFamily="34" charset="0"/>
              </a:rPr>
              <a:t>Involves defining characteristics for any single variable of a dataset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Gill Sans MT" panose="020B0502020104020203" pitchFamily="34" charset="0"/>
              </a:rPr>
              <a:t>Following are important characteristics:</a:t>
            </a:r>
            <a:endParaRPr lang="en-IN" sz="2400" dirty="0">
              <a:latin typeface="Gill Sans MT" panose="020B0502020104020203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Distribution</a:t>
            </a:r>
            <a:r>
              <a:rPr lang="en-IN" sz="2400" dirty="0">
                <a:latin typeface="Gill Sans MT" panose="020B0502020104020203" pitchFamily="34" charset="0"/>
              </a:rPr>
              <a:t> – Describes the shape of the data in terms of frequency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Measures of Central location</a:t>
            </a:r>
            <a:r>
              <a:rPr lang="en-IN" sz="2400" dirty="0">
                <a:latin typeface="Gill Sans MT" panose="020B0502020104020203" pitchFamily="34" charset="0"/>
              </a:rPr>
              <a:t> – Describe the central or focal point of the data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Measures of  Dispersion/Variability</a:t>
            </a:r>
            <a:r>
              <a:rPr lang="en-IN" sz="2400" dirty="0">
                <a:latin typeface="Gill Sans MT" panose="020B0502020104020203" pitchFamily="34" charset="0"/>
              </a:rPr>
              <a:t> – Describes the spread of the data</a:t>
            </a:r>
          </a:p>
        </p:txBody>
      </p:sp>
    </p:spTree>
    <p:extLst>
      <p:ext uri="{BB962C8B-B14F-4D97-AF65-F5344CB8AC3E}">
        <p14:creationId xmlns:p14="http://schemas.microsoft.com/office/powerpoint/2010/main" val="210473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852936"/>
            <a:ext cx="8128000" cy="1033264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2060"/>
                </a:solidFill>
              </a:rPr>
              <a:t>Distribution of Data</a:t>
            </a:r>
          </a:p>
        </p:txBody>
      </p:sp>
    </p:spTree>
    <p:extLst>
      <p:ext uri="{BB962C8B-B14F-4D97-AF65-F5344CB8AC3E}">
        <p14:creationId xmlns:p14="http://schemas.microsoft.com/office/powerpoint/2010/main" val="246290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Distribution of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68" y="1412776"/>
            <a:ext cx="49685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Describes the shape of the data in terms of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Frequency refers to how many times a particular value occurs in the data for a particular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Example: </a:t>
            </a:r>
            <a:r>
              <a:rPr lang="en-IN" sz="2400" dirty="0">
                <a:latin typeface="Gill Sans MT" panose="020B0502020104020203" pitchFamily="34" charset="0"/>
              </a:rPr>
              <a:t>Consider a dataset capturing number of hours battery of a mobile lasted (30 samples i.e., 30 batteries)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ill Sans MT" panose="020B0502020104020203" pitchFamily="34" charset="0"/>
              </a:rPr>
              <a:t>Frequency for each value of data is computed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7F4C93CA-52E2-CDF9-6A14-7FCDB8E48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781766"/>
              </p:ext>
            </p:extLst>
          </p:nvPr>
        </p:nvGraphicFramePr>
        <p:xfrm>
          <a:off x="6240016" y="393354"/>
          <a:ext cx="5449074" cy="2766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455">
                  <a:extLst>
                    <a:ext uri="{9D8B030D-6E8A-4147-A177-3AD203B41FA5}">
                      <a16:colId xmlns:a16="http://schemas.microsoft.com/office/drawing/2014/main" val="971038459"/>
                    </a:ext>
                  </a:extLst>
                </a:gridCol>
                <a:gridCol w="804854">
                  <a:extLst>
                    <a:ext uri="{9D8B030D-6E8A-4147-A177-3AD203B41FA5}">
                      <a16:colId xmlns:a16="http://schemas.microsoft.com/office/drawing/2014/main" val="1570565052"/>
                    </a:ext>
                  </a:extLst>
                </a:gridCol>
                <a:gridCol w="875612">
                  <a:extLst>
                    <a:ext uri="{9D8B030D-6E8A-4147-A177-3AD203B41FA5}">
                      <a16:colId xmlns:a16="http://schemas.microsoft.com/office/drawing/2014/main" val="1392836184"/>
                    </a:ext>
                  </a:extLst>
                </a:gridCol>
                <a:gridCol w="760632">
                  <a:extLst>
                    <a:ext uri="{9D8B030D-6E8A-4147-A177-3AD203B41FA5}">
                      <a16:colId xmlns:a16="http://schemas.microsoft.com/office/drawing/2014/main" val="2461161935"/>
                    </a:ext>
                  </a:extLst>
                </a:gridCol>
                <a:gridCol w="902144">
                  <a:extLst>
                    <a:ext uri="{9D8B030D-6E8A-4147-A177-3AD203B41FA5}">
                      <a16:colId xmlns:a16="http://schemas.microsoft.com/office/drawing/2014/main" val="3098373988"/>
                    </a:ext>
                  </a:extLst>
                </a:gridCol>
                <a:gridCol w="1221377">
                  <a:extLst>
                    <a:ext uri="{9D8B030D-6E8A-4147-A177-3AD203B41FA5}">
                      <a16:colId xmlns:a16="http://schemas.microsoft.com/office/drawing/2014/main" val="497592113"/>
                    </a:ext>
                  </a:extLst>
                </a:gridCol>
              </a:tblGrid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Sample 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Hrs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Sample 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Hrs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Sample #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Hrs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678564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7986335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6525888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7770949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3018521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953730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819933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1673865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618592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57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4773113"/>
                  </a:ext>
                </a:extLst>
              </a:tr>
              <a:tr h="2372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39964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9A29A5-506E-9F0B-F57F-B877B6C4C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14596"/>
              </p:ext>
            </p:extLst>
          </p:nvPr>
        </p:nvGraphicFramePr>
        <p:xfrm>
          <a:off x="5663952" y="3698587"/>
          <a:ext cx="5638800" cy="297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054">
                  <a:extLst>
                    <a:ext uri="{9D8B030D-6E8A-4147-A177-3AD203B41FA5}">
                      <a16:colId xmlns:a16="http://schemas.microsoft.com/office/drawing/2014/main" val="3267591987"/>
                    </a:ext>
                  </a:extLst>
                </a:gridCol>
                <a:gridCol w="856246">
                  <a:extLst>
                    <a:ext uri="{9D8B030D-6E8A-4147-A177-3AD203B41FA5}">
                      <a16:colId xmlns:a16="http://schemas.microsoft.com/office/drawing/2014/main" val="2837295774"/>
                    </a:ext>
                  </a:extLst>
                </a:gridCol>
                <a:gridCol w="534015">
                  <a:extLst>
                    <a:ext uri="{9D8B030D-6E8A-4147-A177-3AD203B41FA5}">
                      <a16:colId xmlns:a16="http://schemas.microsoft.com/office/drawing/2014/main" val="359129577"/>
                    </a:ext>
                  </a:extLst>
                </a:gridCol>
                <a:gridCol w="888385">
                  <a:extLst>
                    <a:ext uri="{9D8B030D-6E8A-4147-A177-3AD203B41FA5}">
                      <a16:colId xmlns:a16="http://schemas.microsoft.com/office/drawing/2014/main" val="4103313462"/>
                    </a:ext>
                  </a:extLst>
                </a:gridCol>
                <a:gridCol w="548529">
                  <a:extLst>
                    <a:ext uri="{9D8B030D-6E8A-4147-A177-3AD203B41FA5}">
                      <a16:colId xmlns:a16="http://schemas.microsoft.com/office/drawing/2014/main" val="3769812325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988795237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1525360389"/>
                    </a:ext>
                  </a:extLst>
                </a:gridCol>
                <a:gridCol w="855987">
                  <a:extLst>
                    <a:ext uri="{9D8B030D-6E8A-4147-A177-3AD203B41FA5}">
                      <a16:colId xmlns:a16="http://schemas.microsoft.com/office/drawing/2014/main" val="36960331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Frequency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Frequency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Hrs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Frequency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Frequency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19193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897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3268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50857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77177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2329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29073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2181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26043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65575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2752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12875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851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F96DAB-CCF6-9AC3-7896-5644C479625C}"/>
              </a:ext>
            </a:extLst>
          </p:cNvPr>
          <p:cNvSpPr txBox="1"/>
          <p:nvPr/>
        </p:nvSpPr>
        <p:spPr>
          <a:xfrm>
            <a:off x="7248128" y="3298477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Frequency table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52612</TotalTime>
  <Words>4290</Words>
  <Application>Microsoft Office PowerPoint</Application>
  <PresentationFormat>Widescreen</PresentationFormat>
  <Paragraphs>1276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Arial</vt:lpstr>
      <vt:lpstr>Cabin</vt:lpstr>
      <vt:lpstr>Calibri</vt:lpstr>
      <vt:lpstr>Calibri Light</vt:lpstr>
      <vt:lpstr>Cambria Math</vt:lpstr>
      <vt:lpstr>Gill Sans</vt:lpstr>
      <vt:lpstr>Gill Sans MT</vt:lpstr>
      <vt:lpstr>Montserrat</vt:lpstr>
      <vt:lpstr>Noto Sans Symbols</vt:lpstr>
      <vt:lpstr>Verdana</vt:lpstr>
      <vt:lpstr>Wingdings 2</vt:lpstr>
      <vt:lpstr>Office Theme</vt:lpstr>
      <vt:lpstr>Custom Design</vt:lpstr>
      <vt:lpstr>Simple Light</vt:lpstr>
      <vt:lpstr>PowerPoint Presentation</vt:lpstr>
      <vt:lpstr>Outline</vt:lpstr>
      <vt:lpstr>Introduction</vt:lpstr>
      <vt:lpstr>Two Parts of Statistics</vt:lpstr>
      <vt:lpstr>Types of Variables</vt:lpstr>
      <vt:lpstr>Descriptive Statistics - Univariate</vt:lpstr>
      <vt:lpstr>Descriptive Statistics - Univariate</vt:lpstr>
      <vt:lpstr>Distribution of Data</vt:lpstr>
      <vt:lpstr>Distribution of data</vt:lpstr>
      <vt:lpstr>Frequency Distribution Plot</vt:lpstr>
      <vt:lpstr>Grouped Frequency Distribution</vt:lpstr>
      <vt:lpstr>Grouped Frequency Distribution</vt:lpstr>
      <vt:lpstr>Histogram</vt:lpstr>
      <vt:lpstr>Frequency to Probability Distribution</vt:lpstr>
      <vt:lpstr>Distribution of data – Categorical Variable</vt:lpstr>
      <vt:lpstr>Measures of Central Location</vt:lpstr>
      <vt:lpstr>Measures of Central Location</vt:lpstr>
      <vt:lpstr>Measures of Central Location - Median</vt:lpstr>
      <vt:lpstr>Measures of Central Location - Mode</vt:lpstr>
      <vt:lpstr>Mean, Median, Mode – When to Use</vt:lpstr>
      <vt:lpstr>Measures of Dispersion/Variability</vt:lpstr>
      <vt:lpstr>Measures of Dispersion/Variability</vt:lpstr>
      <vt:lpstr>Quartiles</vt:lpstr>
      <vt:lpstr>Computation of Quartiles – An Approach</vt:lpstr>
      <vt:lpstr>Computation of Quartiles – Example 1</vt:lpstr>
      <vt:lpstr>Computation of Quartiles – Example 2</vt:lpstr>
      <vt:lpstr>Range and Inter-Quartile Range</vt:lpstr>
      <vt:lpstr>Range and Inter-Quartile Range: Example 1</vt:lpstr>
      <vt:lpstr>Range and Inter-Quartile Range: Example 2</vt:lpstr>
      <vt:lpstr>Standard Deviation and Variance</vt:lpstr>
      <vt:lpstr>Coefficient of Variation (CV)</vt:lpstr>
      <vt:lpstr>Skewness of a Distribution</vt:lpstr>
      <vt:lpstr>Skewness of a Distribution</vt:lpstr>
      <vt:lpstr>Skewness of a Distribution</vt:lpstr>
      <vt:lpstr>Coefficient of Skewness</vt:lpstr>
      <vt:lpstr>Normal Distribution</vt:lpstr>
      <vt:lpstr>Mean, Median, Mode – When to Use</vt:lpstr>
      <vt:lpstr>Descriptive Statistics - Bivariate</vt:lpstr>
      <vt:lpstr>Descriptive Statistics – Bivariate</vt:lpstr>
      <vt:lpstr>Covariance</vt:lpstr>
      <vt:lpstr>Issues with Covariance</vt:lpstr>
      <vt:lpstr>Correlation</vt:lpstr>
      <vt:lpstr>Correlation Coefficient Interpretation</vt:lpstr>
      <vt:lpstr>Outlier Detection</vt:lpstr>
      <vt:lpstr>Outlier Detection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 srikanth</dc:creator>
  <cp:lastModifiedBy>Satya J</cp:lastModifiedBy>
  <cp:revision>1713</cp:revision>
  <dcterms:created xsi:type="dcterms:W3CDTF">2006-08-16T00:00:00Z</dcterms:created>
  <dcterms:modified xsi:type="dcterms:W3CDTF">2023-01-29T10:01:53Z</dcterms:modified>
</cp:coreProperties>
</file>