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2" r:id="rId2"/>
    <p:sldMasterId id="2147483764" r:id="rId3"/>
  </p:sldMasterIdLst>
  <p:notesMasterIdLst>
    <p:notesMasterId r:id="rId41"/>
  </p:notesMasterIdLst>
  <p:handoutMasterIdLst>
    <p:handoutMasterId r:id="rId42"/>
  </p:handoutMasterIdLst>
  <p:sldIdLst>
    <p:sldId id="816" r:id="rId4"/>
    <p:sldId id="776" r:id="rId5"/>
    <p:sldId id="895" r:id="rId6"/>
    <p:sldId id="902" r:id="rId7"/>
    <p:sldId id="900" r:id="rId8"/>
    <p:sldId id="901" r:id="rId9"/>
    <p:sldId id="907" r:id="rId10"/>
    <p:sldId id="903" r:id="rId11"/>
    <p:sldId id="916" r:id="rId12"/>
    <p:sldId id="910" r:id="rId13"/>
    <p:sldId id="911" r:id="rId14"/>
    <p:sldId id="909" r:id="rId15"/>
    <p:sldId id="912" r:id="rId16"/>
    <p:sldId id="905" r:id="rId17"/>
    <p:sldId id="904" r:id="rId18"/>
    <p:sldId id="913" r:id="rId19"/>
    <p:sldId id="914" r:id="rId20"/>
    <p:sldId id="917" r:id="rId21"/>
    <p:sldId id="918" r:id="rId22"/>
    <p:sldId id="919" r:id="rId23"/>
    <p:sldId id="920" r:id="rId24"/>
    <p:sldId id="925" r:id="rId25"/>
    <p:sldId id="926" r:id="rId26"/>
    <p:sldId id="921" r:id="rId27"/>
    <p:sldId id="922" r:id="rId28"/>
    <p:sldId id="923" r:id="rId29"/>
    <p:sldId id="924" r:id="rId30"/>
    <p:sldId id="928" r:id="rId31"/>
    <p:sldId id="931" r:id="rId32"/>
    <p:sldId id="932" r:id="rId33"/>
    <p:sldId id="933" r:id="rId34"/>
    <p:sldId id="935" r:id="rId35"/>
    <p:sldId id="934" r:id="rId36"/>
    <p:sldId id="936" r:id="rId37"/>
    <p:sldId id="930" r:id="rId38"/>
    <p:sldId id="869" r:id="rId39"/>
    <p:sldId id="285" r:id="rId40"/>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0000"/>
    <a:srgbClr val="A30000"/>
    <a:srgbClr val="D8D8D8"/>
    <a:srgbClr val="EBEBEB"/>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77" autoAdjust="0"/>
    <p:restoredTop sz="85968" autoAdjust="0"/>
  </p:normalViewPr>
  <p:slideViewPr>
    <p:cSldViewPr>
      <p:cViewPr varScale="1">
        <p:scale>
          <a:sx n="74" d="100"/>
          <a:sy n="74" d="100"/>
        </p:scale>
        <p:origin x="516" y="72"/>
      </p:cViewPr>
      <p:guideLst>
        <p:guide orient="horz" pos="2160"/>
        <p:guide pos="3840"/>
      </p:guideLst>
    </p:cSldViewPr>
  </p:slideViewPr>
  <p:outlineViewPr>
    <p:cViewPr>
      <p:scale>
        <a:sx n="33" d="100"/>
        <a:sy n="33" d="100"/>
      </p:scale>
      <p:origin x="0" y="699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3" d="100"/>
          <a:sy n="53" d="100"/>
        </p:scale>
        <p:origin x="-2826"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image" Target="../media/image9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3695D1-68D8-4A76-B749-AE81C68F8EED}"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A9C693DC-0B64-404C-B1BA-FB5EFB9D5E54}">
      <dgm:prSet phldrT="[Text]" custT="1"/>
      <dgm:spPr/>
      <dgm:t>
        <a:bodyPr/>
        <a:lstStyle/>
        <a:p>
          <a:r>
            <a:rPr lang="en-IN" sz="2200" b="1" dirty="0">
              <a:solidFill>
                <a:srgbClr val="002060"/>
              </a:solidFill>
              <a:latin typeface="Gill Sans"/>
            </a:rPr>
            <a:t>Step 1: </a:t>
          </a:r>
          <a:r>
            <a:rPr lang="en-IN" sz="2200" dirty="0">
              <a:solidFill>
                <a:srgbClr val="002060"/>
              </a:solidFill>
              <a:latin typeface="Gill Sans"/>
            </a:rPr>
            <a:t>State null and alternate hypothesis based on claim: Two-tailed or one-tailed test </a:t>
          </a:r>
          <a:endParaRPr lang="en-US" sz="2200" dirty="0">
            <a:solidFill>
              <a:srgbClr val="002060"/>
            </a:solidFill>
            <a:latin typeface="Gill Sans"/>
          </a:endParaRPr>
        </a:p>
      </dgm:t>
    </dgm:pt>
    <dgm:pt modelId="{6A85649F-FB83-416C-9C31-F430529644DA}" type="parTrans" cxnId="{2952D136-4B5D-4542-9F36-F31869EA9772}">
      <dgm:prSet/>
      <dgm:spPr/>
      <dgm:t>
        <a:bodyPr/>
        <a:lstStyle/>
        <a:p>
          <a:endParaRPr lang="en-US" sz="2200">
            <a:solidFill>
              <a:srgbClr val="002060"/>
            </a:solidFill>
            <a:latin typeface="Gill Sans"/>
          </a:endParaRPr>
        </a:p>
      </dgm:t>
    </dgm:pt>
    <dgm:pt modelId="{08A300D2-CC03-4065-AF60-E15C622A6535}" type="sibTrans" cxnId="{2952D136-4B5D-4542-9F36-F31869EA9772}">
      <dgm:prSet custT="1"/>
      <dgm:spPr/>
      <dgm:t>
        <a:bodyPr/>
        <a:lstStyle/>
        <a:p>
          <a:endParaRPr lang="en-US" sz="2200">
            <a:solidFill>
              <a:srgbClr val="002060"/>
            </a:solidFill>
            <a:latin typeface="Gill Sans"/>
          </a:endParaRPr>
        </a:p>
      </dgm:t>
    </dgm:pt>
    <mc:AlternateContent xmlns:mc="http://schemas.openxmlformats.org/markup-compatibility/2006" xmlns:a14="http://schemas.microsoft.com/office/drawing/2010/main">
      <mc:Choice Requires="a14">
        <dgm:pt modelId="{6D0452F0-8439-40FE-A27F-D97E669058A1}">
          <dgm:prSet phldrT="[Text]" custT="1"/>
          <dgm:spPr/>
          <dgm:t>
            <a:bodyPr/>
            <a:lstStyle/>
            <a:p>
              <a:r>
                <a:rPr lang="en-IN" sz="2200" b="1" dirty="0">
                  <a:solidFill>
                    <a:srgbClr val="002060"/>
                  </a:solidFill>
                  <a:latin typeface="Gill Sans"/>
                </a:rPr>
                <a:t>Step 2: </a:t>
              </a:r>
              <a:r>
                <a:rPr lang="en-IN" sz="2200" dirty="0">
                  <a:solidFill>
                    <a:srgbClr val="002060"/>
                  </a:solidFill>
                  <a:latin typeface="Gill Sans"/>
                </a:rPr>
                <a:t>Decide level of significance </a:t>
              </a:r>
              <a14:m>
                <m:oMath xmlns:m="http://schemas.openxmlformats.org/officeDocument/2006/math">
                  <m:r>
                    <a:rPr lang="en-IN" sz="2200" b="0" i="1" smtClean="0">
                      <a:solidFill>
                        <a:srgbClr val="002060"/>
                      </a:solidFill>
                      <a:latin typeface="Cambria Math" panose="02040503050406030204" pitchFamily="18" charset="0"/>
                    </a:rPr>
                    <m:t>(</m:t>
                  </m:r>
                  <m:r>
                    <a:rPr lang="en-IN" sz="2200" b="0" i="1" smtClean="0">
                      <a:solidFill>
                        <a:srgbClr val="002060"/>
                      </a:solidFill>
                      <a:latin typeface="Cambria Math" panose="02040503050406030204" pitchFamily="18" charset="0"/>
                    </a:rPr>
                    <m:t>𝛼</m:t>
                  </m:r>
                  <m:r>
                    <a:rPr lang="en-IN" sz="2200" b="0" i="1" smtClean="0">
                      <a:solidFill>
                        <a:srgbClr val="002060"/>
                      </a:solidFill>
                      <a:latin typeface="Cambria Math" panose="02040503050406030204" pitchFamily="18" charset="0"/>
                    </a:rPr>
                    <m:t>)</m:t>
                  </m:r>
                </m:oMath>
              </a14:m>
              <a:r>
                <a:rPr lang="en-IN" sz="2200" dirty="0">
                  <a:solidFill>
                    <a:srgbClr val="002060"/>
                  </a:solidFill>
                  <a:latin typeface="Gill Sans"/>
                </a:rPr>
                <a:t> based on how strong an evidence is required</a:t>
              </a:r>
              <a:endParaRPr lang="en-US" sz="2200" dirty="0">
                <a:solidFill>
                  <a:srgbClr val="002060"/>
                </a:solidFill>
                <a:latin typeface="Gill Sans"/>
              </a:endParaRPr>
            </a:p>
          </dgm:t>
        </dgm:pt>
      </mc:Choice>
      <mc:Fallback xmlns="">
        <dgm:pt modelId="{6D0452F0-8439-40FE-A27F-D97E669058A1}">
          <dgm:prSet phldrT="[Text]" custT="1"/>
          <dgm:spPr/>
          <dgm:t>
            <a:bodyPr/>
            <a:lstStyle/>
            <a:p>
              <a:r>
                <a:rPr lang="en-IN" sz="2200" b="1" dirty="0">
                  <a:solidFill>
                    <a:srgbClr val="002060"/>
                  </a:solidFill>
                  <a:latin typeface="Gill Sans"/>
                </a:rPr>
                <a:t>Step 2: </a:t>
              </a:r>
              <a:r>
                <a:rPr lang="en-IN" sz="2200" dirty="0">
                  <a:solidFill>
                    <a:srgbClr val="002060"/>
                  </a:solidFill>
                  <a:latin typeface="Gill Sans"/>
                </a:rPr>
                <a:t>Decide level of significance </a:t>
              </a:r>
              <a:r>
                <a:rPr lang="en-IN" sz="2200" b="0" i="0">
                  <a:solidFill>
                    <a:srgbClr val="002060"/>
                  </a:solidFill>
                  <a:latin typeface="Cambria Math" panose="02040503050406030204" pitchFamily="18" charset="0"/>
                </a:rPr>
                <a:t>(𝛼)</a:t>
              </a:r>
              <a:r>
                <a:rPr lang="en-IN" sz="2200" dirty="0">
                  <a:solidFill>
                    <a:srgbClr val="002060"/>
                  </a:solidFill>
                  <a:latin typeface="Gill Sans"/>
                </a:rPr>
                <a:t> based on how strong an evidence is required</a:t>
              </a:r>
              <a:endParaRPr lang="en-US" sz="2200" dirty="0">
                <a:solidFill>
                  <a:srgbClr val="002060"/>
                </a:solidFill>
                <a:latin typeface="Gill Sans"/>
              </a:endParaRPr>
            </a:p>
          </dgm:t>
        </dgm:pt>
      </mc:Fallback>
    </mc:AlternateContent>
    <dgm:pt modelId="{9D96BC9E-7916-46E0-8D95-84EA6CFED052}" type="parTrans" cxnId="{44662F90-5913-415D-BB0D-01E37B2EE915}">
      <dgm:prSet/>
      <dgm:spPr/>
      <dgm:t>
        <a:bodyPr/>
        <a:lstStyle/>
        <a:p>
          <a:endParaRPr lang="en-US" sz="2200">
            <a:solidFill>
              <a:srgbClr val="002060"/>
            </a:solidFill>
            <a:latin typeface="Gill Sans"/>
          </a:endParaRPr>
        </a:p>
      </dgm:t>
    </dgm:pt>
    <dgm:pt modelId="{111EA512-3DC4-4C74-8FFE-C94DB72DF174}" type="sibTrans" cxnId="{44662F90-5913-415D-BB0D-01E37B2EE915}">
      <dgm:prSet custT="1"/>
      <dgm:spPr/>
      <dgm:t>
        <a:bodyPr/>
        <a:lstStyle/>
        <a:p>
          <a:endParaRPr lang="en-US" sz="2200">
            <a:solidFill>
              <a:srgbClr val="002060"/>
            </a:solidFill>
            <a:latin typeface="Gill Sans"/>
          </a:endParaRPr>
        </a:p>
      </dgm:t>
    </dgm:pt>
    <dgm:pt modelId="{A0DA4FB6-D805-4B6F-BF09-75883E503256}">
      <dgm:prSet phldrT="[Text]" custT="1"/>
      <dgm:spPr/>
      <dgm:t>
        <a:bodyPr/>
        <a:lstStyle/>
        <a:p>
          <a:r>
            <a:rPr lang="en-IN" sz="2200" b="1" dirty="0">
              <a:solidFill>
                <a:srgbClr val="002060"/>
              </a:solidFill>
              <a:latin typeface="Gill Sans"/>
            </a:rPr>
            <a:t>Step 3: </a:t>
          </a:r>
          <a:r>
            <a:rPr lang="en-IN" sz="2200" dirty="0">
              <a:solidFill>
                <a:srgbClr val="002060"/>
              </a:solidFill>
              <a:latin typeface="Gill Sans"/>
            </a:rPr>
            <a:t>Identify the test statistic to be used and compute it</a:t>
          </a:r>
          <a:endParaRPr lang="en-US" sz="2200" dirty="0">
            <a:solidFill>
              <a:srgbClr val="002060"/>
            </a:solidFill>
            <a:latin typeface="Gill Sans"/>
          </a:endParaRPr>
        </a:p>
      </dgm:t>
    </dgm:pt>
    <dgm:pt modelId="{A2B66971-04F5-4881-928C-E81C65EF19A7}" type="parTrans" cxnId="{85B46CA8-BA9B-48D7-B78B-9234B27E1906}">
      <dgm:prSet/>
      <dgm:spPr/>
      <dgm:t>
        <a:bodyPr/>
        <a:lstStyle/>
        <a:p>
          <a:endParaRPr lang="en-US" sz="2200">
            <a:solidFill>
              <a:srgbClr val="002060"/>
            </a:solidFill>
            <a:latin typeface="Gill Sans"/>
          </a:endParaRPr>
        </a:p>
      </dgm:t>
    </dgm:pt>
    <dgm:pt modelId="{2771A7FF-C436-455B-B4EE-5BFCBEEB3901}" type="sibTrans" cxnId="{85B46CA8-BA9B-48D7-B78B-9234B27E1906}">
      <dgm:prSet custT="1"/>
      <dgm:spPr/>
      <dgm:t>
        <a:bodyPr/>
        <a:lstStyle/>
        <a:p>
          <a:endParaRPr lang="en-US" sz="2200">
            <a:solidFill>
              <a:srgbClr val="002060"/>
            </a:solidFill>
            <a:latin typeface="Gill Sans"/>
          </a:endParaRPr>
        </a:p>
      </dgm:t>
    </dgm:pt>
    <mc:AlternateContent xmlns:mc="http://schemas.openxmlformats.org/markup-compatibility/2006" xmlns:a14="http://schemas.microsoft.com/office/drawing/2010/main">
      <mc:Choice Requires="a14">
        <dgm:pt modelId="{C67BC404-BE87-453A-A563-158C0194E972}">
          <dgm:prSet phldrT="[Text]" custT="1"/>
          <dgm:spPr/>
          <dgm:t>
            <a:bodyPr/>
            <a:lstStyle/>
            <a:p>
              <a:r>
                <a:rPr lang="en-IN" sz="2200" b="1" dirty="0">
                  <a:solidFill>
                    <a:srgbClr val="002060"/>
                  </a:solidFill>
                  <a:latin typeface="Gill Sans"/>
                </a:rPr>
                <a:t>Step 4: </a:t>
              </a:r>
              <a:r>
                <a:rPr lang="en-IN" sz="2200" dirty="0">
                  <a:solidFill>
                    <a:srgbClr val="002060"/>
                  </a:solidFill>
                  <a:latin typeface="Gill Sans"/>
                </a:rPr>
                <a:t>Compute the critical value or p-value based on test statistic or </a:t>
              </a:r>
              <a14:m>
                <m:oMath xmlns:m="http://schemas.openxmlformats.org/officeDocument/2006/math">
                  <m:r>
                    <a:rPr lang="en-IN" sz="2200" b="0" i="1" smtClean="0">
                      <a:solidFill>
                        <a:srgbClr val="002060"/>
                      </a:solidFill>
                      <a:latin typeface="Cambria Math" panose="02040503050406030204" pitchFamily="18" charset="0"/>
                    </a:rPr>
                    <m:t>𝛼</m:t>
                  </m:r>
                </m:oMath>
              </a14:m>
              <a:r>
                <a:rPr lang="en-IN" sz="2200" dirty="0">
                  <a:solidFill>
                    <a:srgbClr val="002060"/>
                  </a:solidFill>
                  <a:latin typeface="Gill Sans"/>
                </a:rPr>
                <a:t> </a:t>
              </a:r>
              <a:endParaRPr lang="en-US" sz="2200" dirty="0">
                <a:solidFill>
                  <a:srgbClr val="002060"/>
                </a:solidFill>
                <a:latin typeface="Gill Sans"/>
              </a:endParaRPr>
            </a:p>
          </dgm:t>
        </dgm:pt>
      </mc:Choice>
      <mc:Fallback xmlns="">
        <dgm:pt modelId="{C67BC404-BE87-453A-A563-158C0194E972}">
          <dgm:prSet phldrT="[Text]" custT="1"/>
          <dgm:spPr/>
          <dgm:t>
            <a:bodyPr/>
            <a:lstStyle/>
            <a:p>
              <a:r>
                <a:rPr lang="en-IN" sz="2200" b="1" dirty="0">
                  <a:solidFill>
                    <a:srgbClr val="002060"/>
                  </a:solidFill>
                  <a:latin typeface="Gill Sans"/>
                </a:rPr>
                <a:t>Step 4: </a:t>
              </a:r>
              <a:r>
                <a:rPr lang="en-IN" sz="2200" dirty="0">
                  <a:solidFill>
                    <a:srgbClr val="002060"/>
                  </a:solidFill>
                  <a:latin typeface="Gill Sans"/>
                </a:rPr>
                <a:t>Compute the critical value or p-value based on test statistic or </a:t>
              </a:r>
              <a:r>
                <a:rPr lang="en-IN" sz="2200" b="0" i="0">
                  <a:solidFill>
                    <a:srgbClr val="002060"/>
                  </a:solidFill>
                  <a:latin typeface="Cambria Math" panose="02040503050406030204" pitchFamily="18" charset="0"/>
                </a:rPr>
                <a:t>𝛼</a:t>
              </a:r>
              <a:r>
                <a:rPr lang="en-IN" sz="2200" dirty="0">
                  <a:solidFill>
                    <a:srgbClr val="002060"/>
                  </a:solidFill>
                  <a:latin typeface="Gill Sans"/>
                </a:rPr>
                <a:t> </a:t>
              </a:r>
              <a:endParaRPr lang="en-US" sz="2200" dirty="0">
                <a:solidFill>
                  <a:srgbClr val="002060"/>
                </a:solidFill>
                <a:latin typeface="Gill Sans"/>
              </a:endParaRPr>
            </a:p>
          </dgm:t>
        </dgm:pt>
      </mc:Fallback>
    </mc:AlternateContent>
    <dgm:pt modelId="{D42C605A-0235-40A5-82C0-CD908B37DC48}" type="parTrans" cxnId="{A8867CA7-E70B-4C7F-848C-BB10BFFB61C1}">
      <dgm:prSet/>
      <dgm:spPr/>
      <dgm:t>
        <a:bodyPr/>
        <a:lstStyle/>
        <a:p>
          <a:endParaRPr lang="en-US" sz="2200">
            <a:solidFill>
              <a:srgbClr val="002060"/>
            </a:solidFill>
            <a:latin typeface="Gill Sans"/>
          </a:endParaRPr>
        </a:p>
      </dgm:t>
    </dgm:pt>
    <dgm:pt modelId="{6B44F21B-E940-4C2E-8B71-0AE08CC6BFE1}" type="sibTrans" cxnId="{A8867CA7-E70B-4C7F-848C-BB10BFFB61C1}">
      <dgm:prSet custT="1"/>
      <dgm:spPr/>
      <dgm:t>
        <a:bodyPr/>
        <a:lstStyle/>
        <a:p>
          <a:endParaRPr lang="en-US" sz="2200">
            <a:solidFill>
              <a:srgbClr val="002060"/>
            </a:solidFill>
            <a:latin typeface="Gill Sans"/>
          </a:endParaRPr>
        </a:p>
      </dgm:t>
    </dgm:pt>
    <dgm:pt modelId="{72421920-2172-4979-81E5-9397507973C2}">
      <dgm:prSet phldrT="[Text]" custT="1"/>
      <dgm:spPr/>
      <dgm:t>
        <a:bodyPr/>
        <a:lstStyle/>
        <a:p>
          <a:r>
            <a:rPr lang="en-IN" sz="2200" b="1" dirty="0">
              <a:solidFill>
                <a:srgbClr val="002060"/>
              </a:solidFill>
              <a:latin typeface="Gill Sans"/>
            </a:rPr>
            <a:t>Step 5: </a:t>
          </a:r>
          <a:r>
            <a:rPr lang="en-IN" sz="2200" b="0" dirty="0">
              <a:solidFill>
                <a:srgbClr val="002060"/>
              </a:solidFill>
              <a:latin typeface="Gill Sans"/>
            </a:rPr>
            <a:t>Formulate a decision criteria and decide the outcome</a:t>
          </a:r>
          <a:endParaRPr lang="en-US" sz="2200" b="0" dirty="0">
            <a:solidFill>
              <a:srgbClr val="002060"/>
            </a:solidFill>
            <a:latin typeface="Gill Sans"/>
          </a:endParaRPr>
        </a:p>
      </dgm:t>
    </dgm:pt>
    <dgm:pt modelId="{CC270C15-39D1-4346-B713-495B9C300C69}" type="parTrans" cxnId="{3AE7A32A-0695-4463-9593-E189C97EAA15}">
      <dgm:prSet/>
      <dgm:spPr/>
      <dgm:t>
        <a:bodyPr/>
        <a:lstStyle/>
        <a:p>
          <a:endParaRPr lang="en-US" sz="2200">
            <a:solidFill>
              <a:srgbClr val="002060"/>
            </a:solidFill>
            <a:latin typeface="Gill Sans"/>
          </a:endParaRPr>
        </a:p>
      </dgm:t>
    </dgm:pt>
    <dgm:pt modelId="{BCF20CCE-8A03-47C4-89FC-4C1F9EE4A47E}" type="sibTrans" cxnId="{3AE7A32A-0695-4463-9593-E189C97EAA15}">
      <dgm:prSet custT="1"/>
      <dgm:spPr/>
      <dgm:t>
        <a:bodyPr/>
        <a:lstStyle/>
        <a:p>
          <a:endParaRPr lang="en-US" sz="2200">
            <a:solidFill>
              <a:srgbClr val="002060"/>
            </a:solidFill>
            <a:latin typeface="Gill Sans"/>
          </a:endParaRPr>
        </a:p>
      </dgm:t>
    </dgm:pt>
    <mc:AlternateContent xmlns:mc="http://schemas.openxmlformats.org/markup-compatibility/2006" xmlns:a14="http://schemas.microsoft.com/office/drawing/2010/main">
      <mc:Choice Requires="a14">
        <dgm:pt modelId="{8AC88581-5FEB-4EED-A2F1-1CB3CBFCDE62}">
          <dgm:prSet phldrT="[Text]" custT="1"/>
          <dgm:spPr/>
          <dgm:t>
            <a:bodyPr/>
            <a:lstStyle/>
            <a:p>
              <a:r>
                <a:rPr lang="en-IN" sz="2200" b="1" dirty="0">
                  <a:solidFill>
                    <a:srgbClr val="002060"/>
                  </a:solidFill>
                  <a:latin typeface="Gill Sans"/>
                </a:rPr>
                <a:t>Outcome 1</a:t>
              </a:r>
              <a:r>
                <a:rPr lang="en-IN" sz="2200" dirty="0">
                  <a:solidFill>
                    <a:srgbClr val="002060"/>
                  </a:solidFill>
                  <a:latin typeface="Gill Sans"/>
                </a:rPr>
                <a:t>: Reject null hypothesis and accept alternate – Accept </a:t>
              </a:r>
              <a14:m>
                <m:oMath xmlns:m="http://schemas.openxmlformats.org/officeDocument/2006/math">
                  <m:sSub>
                    <m:sSubPr>
                      <m:ctrlPr>
                        <a:rPr lang="en-IN" sz="2200" b="0" i="1" smtClean="0">
                          <a:solidFill>
                            <a:srgbClr val="002060"/>
                          </a:solidFill>
                          <a:latin typeface="Cambria Math" panose="02040503050406030204" pitchFamily="18" charset="0"/>
                        </a:rPr>
                      </m:ctrlPr>
                    </m:sSubPr>
                    <m:e>
                      <m:r>
                        <a:rPr lang="en-IN" sz="2200" b="0" i="1" smtClean="0">
                          <a:solidFill>
                            <a:srgbClr val="002060"/>
                          </a:solidFill>
                          <a:latin typeface="Cambria Math" panose="02040503050406030204" pitchFamily="18" charset="0"/>
                        </a:rPr>
                        <m:t>𝐻</m:t>
                      </m:r>
                    </m:e>
                    <m:sub>
                      <m:r>
                        <a:rPr lang="en-IN" sz="2200" b="0" i="1" smtClean="0">
                          <a:solidFill>
                            <a:srgbClr val="002060"/>
                          </a:solidFill>
                          <a:latin typeface="Cambria Math" panose="02040503050406030204" pitchFamily="18" charset="0"/>
                        </a:rPr>
                        <m:t>𝑎</m:t>
                      </m:r>
                    </m:sub>
                  </m:sSub>
                </m:oMath>
              </a14:m>
              <a:r>
                <a:rPr lang="en-IN" sz="2200" dirty="0">
                  <a:solidFill>
                    <a:srgbClr val="002060"/>
                  </a:solidFill>
                  <a:latin typeface="Gill Sans"/>
                </a:rPr>
                <a:t/>
              </a:r>
              <a:br>
                <a:rPr lang="en-IN" sz="2200" dirty="0">
                  <a:solidFill>
                    <a:srgbClr val="002060"/>
                  </a:solidFill>
                  <a:latin typeface="Gill Sans"/>
                </a:rPr>
              </a:br>
              <a:r>
                <a:rPr lang="en-IN" sz="2200" b="1" dirty="0">
                  <a:solidFill>
                    <a:srgbClr val="002060"/>
                  </a:solidFill>
                  <a:latin typeface="Gill Sans"/>
                </a:rPr>
                <a:t>Outcome 2: </a:t>
              </a:r>
              <a:r>
                <a:rPr lang="en-IN" sz="2200" dirty="0">
                  <a:solidFill>
                    <a:srgbClr val="002060"/>
                  </a:solidFill>
                  <a:latin typeface="Gill Sans"/>
                </a:rPr>
                <a:t>Fail to reject null hypothesis – Can accept </a:t>
              </a:r>
              <a14:m>
                <m:oMath xmlns:m="http://schemas.openxmlformats.org/officeDocument/2006/math">
                  <m:sSub>
                    <m:sSubPr>
                      <m:ctrlPr>
                        <a:rPr lang="en-IN" sz="2200" b="0" i="1" smtClean="0">
                          <a:solidFill>
                            <a:srgbClr val="002060"/>
                          </a:solidFill>
                          <a:latin typeface="Cambria Math" panose="02040503050406030204" pitchFamily="18" charset="0"/>
                        </a:rPr>
                      </m:ctrlPr>
                    </m:sSubPr>
                    <m:e>
                      <m:r>
                        <a:rPr lang="en-IN" sz="2200" b="0" i="1" smtClean="0">
                          <a:solidFill>
                            <a:srgbClr val="002060"/>
                          </a:solidFill>
                          <a:latin typeface="Cambria Math" panose="02040503050406030204" pitchFamily="18" charset="0"/>
                        </a:rPr>
                        <m:t>𝐻</m:t>
                      </m:r>
                    </m:e>
                    <m:sub>
                      <m:r>
                        <a:rPr lang="en-IN" sz="2200" b="0" i="1" smtClean="0">
                          <a:solidFill>
                            <a:srgbClr val="002060"/>
                          </a:solidFill>
                          <a:latin typeface="Cambria Math" panose="02040503050406030204" pitchFamily="18" charset="0"/>
                        </a:rPr>
                        <m:t>𝑜</m:t>
                      </m:r>
                    </m:sub>
                  </m:sSub>
                </m:oMath>
              </a14:m>
              <a:r>
                <a:rPr lang="en-IN" sz="2200" dirty="0">
                  <a:solidFill>
                    <a:srgbClr val="002060"/>
                  </a:solidFill>
                  <a:latin typeface="Gill Sans"/>
                </a:rPr>
                <a:t> </a:t>
              </a:r>
              <a:endParaRPr lang="en-US" sz="2200" dirty="0">
                <a:solidFill>
                  <a:srgbClr val="002060"/>
                </a:solidFill>
                <a:latin typeface="Gill Sans"/>
              </a:endParaRPr>
            </a:p>
          </dgm:t>
        </dgm:pt>
      </mc:Choice>
      <mc:Fallback xmlns="">
        <dgm:pt modelId="{8AC88581-5FEB-4EED-A2F1-1CB3CBFCDE62}">
          <dgm:prSet phldrT="[Text]" custT="1"/>
          <dgm:spPr/>
          <dgm:t>
            <a:bodyPr/>
            <a:lstStyle/>
            <a:p>
              <a:r>
                <a:rPr lang="en-IN" sz="2200" b="1" dirty="0">
                  <a:solidFill>
                    <a:srgbClr val="002060"/>
                  </a:solidFill>
                  <a:latin typeface="Gill Sans"/>
                </a:rPr>
                <a:t>Outcome 1</a:t>
              </a:r>
              <a:r>
                <a:rPr lang="en-IN" sz="2200" dirty="0">
                  <a:solidFill>
                    <a:srgbClr val="002060"/>
                  </a:solidFill>
                  <a:latin typeface="Gill Sans"/>
                </a:rPr>
                <a:t>: Reject null hypothesis and accept alternate – Accept </a:t>
              </a:r>
              <a:r>
                <a:rPr lang="en-IN" sz="2200" b="0" i="0">
                  <a:solidFill>
                    <a:srgbClr val="002060"/>
                  </a:solidFill>
                  <a:latin typeface="Cambria Math" panose="02040503050406030204" pitchFamily="18" charset="0"/>
                </a:rPr>
                <a:t>𝐻_𝑎</a:t>
              </a:r>
              <a:br>
                <a:rPr lang="en-IN" sz="2200" dirty="0">
                  <a:solidFill>
                    <a:srgbClr val="002060"/>
                  </a:solidFill>
                  <a:latin typeface="Gill Sans"/>
                </a:rPr>
              </a:br>
              <a:r>
                <a:rPr lang="en-IN" sz="2200" b="1" dirty="0">
                  <a:solidFill>
                    <a:srgbClr val="002060"/>
                  </a:solidFill>
                  <a:latin typeface="Gill Sans"/>
                </a:rPr>
                <a:t>Outcome 2: </a:t>
              </a:r>
              <a:r>
                <a:rPr lang="en-IN" sz="2200" dirty="0">
                  <a:solidFill>
                    <a:srgbClr val="002060"/>
                  </a:solidFill>
                  <a:latin typeface="Gill Sans"/>
                </a:rPr>
                <a:t>Fail to reject null hypothesis – Can accept </a:t>
              </a:r>
              <a:r>
                <a:rPr lang="en-IN" sz="2200" b="0" i="0">
                  <a:solidFill>
                    <a:srgbClr val="002060"/>
                  </a:solidFill>
                  <a:latin typeface="Cambria Math" panose="02040503050406030204" pitchFamily="18" charset="0"/>
                </a:rPr>
                <a:t>𝐻_𝑜</a:t>
              </a:r>
              <a:r>
                <a:rPr lang="en-IN" sz="2200" dirty="0">
                  <a:solidFill>
                    <a:srgbClr val="002060"/>
                  </a:solidFill>
                  <a:latin typeface="Gill Sans"/>
                </a:rPr>
                <a:t> </a:t>
              </a:r>
              <a:endParaRPr lang="en-US" sz="2200" dirty="0">
                <a:solidFill>
                  <a:srgbClr val="002060"/>
                </a:solidFill>
                <a:latin typeface="Gill Sans"/>
              </a:endParaRPr>
            </a:p>
          </dgm:t>
        </dgm:pt>
      </mc:Fallback>
    </mc:AlternateContent>
    <dgm:pt modelId="{47E2ECE6-723E-4DB8-A8C5-5A7B23352B61}" type="parTrans" cxnId="{7E57086F-C23F-4384-B4F1-C1E33896E926}">
      <dgm:prSet/>
      <dgm:spPr/>
      <dgm:t>
        <a:bodyPr/>
        <a:lstStyle/>
        <a:p>
          <a:endParaRPr lang="en-US" sz="2200">
            <a:solidFill>
              <a:srgbClr val="002060"/>
            </a:solidFill>
            <a:latin typeface="Gill Sans"/>
          </a:endParaRPr>
        </a:p>
      </dgm:t>
    </dgm:pt>
    <dgm:pt modelId="{7ACF84E1-2D4C-41BE-9CAC-86C2199D8312}" type="sibTrans" cxnId="{7E57086F-C23F-4384-B4F1-C1E33896E926}">
      <dgm:prSet/>
      <dgm:spPr/>
      <dgm:t>
        <a:bodyPr/>
        <a:lstStyle/>
        <a:p>
          <a:endParaRPr lang="en-US" sz="2200">
            <a:solidFill>
              <a:srgbClr val="002060"/>
            </a:solidFill>
            <a:latin typeface="Gill Sans"/>
          </a:endParaRPr>
        </a:p>
      </dgm:t>
    </dgm:pt>
    <dgm:pt modelId="{E6503568-845A-4467-ABAD-2C1B42E19E06}" type="pres">
      <dgm:prSet presAssocID="{FD3695D1-68D8-4A76-B749-AE81C68F8EED}" presName="diagram" presStyleCnt="0">
        <dgm:presLayoutVars>
          <dgm:dir/>
          <dgm:resizeHandles val="exact"/>
        </dgm:presLayoutVars>
      </dgm:prSet>
      <dgm:spPr/>
      <dgm:t>
        <a:bodyPr/>
        <a:lstStyle/>
        <a:p>
          <a:endParaRPr lang="en-US"/>
        </a:p>
      </dgm:t>
    </dgm:pt>
    <dgm:pt modelId="{6B6373C2-4748-415F-9F23-2EB30C120717}" type="pres">
      <dgm:prSet presAssocID="{A9C693DC-0B64-404C-B1BA-FB5EFB9D5E54}" presName="node" presStyleLbl="node1" presStyleIdx="0" presStyleCnt="6" custScaleY="129181">
        <dgm:presLayoutVars>
          <dgm:bulletEnabled val="1"/>
        </dgm:presLayoutVars>
      </dgm:prSet>
      <dgm:spPr/>
      <dgm:t>
        <a:bodyPr/>
        <a:lstStyle/>
        <a:p>
          <a:endParaRPr lang="en-US"/>
        </a:p>
      </dgm:t>
    </dgm:pt>
    <dgm:pt modelId="{3FBB3C2E-234B-47FE-9CD3-CEBAECB298A5}" type="pres">
      <dgm:prSet presAssocID="{08A300D2-CC03-4065-AF60-E15C622A6535}" presName="sibTrans" presStyleLbl="sibTrans2D1" presStyleIdx="0" presStyleCnt="5"/>
      <dgm:spPr/>
      <dgm:t>
        <a:bodyPr/>
        <a:lstStyle/>
        <a:p>
          <a:endParaRPr lang="en-US"/>
        </a:p>
      </dgm:t>
    </dgm:pt>
    <dgm:pt modelId="{423AD258-289F-4251-BFCB-DED895FC07D2}" type="pres">
      <dgm:prSet presAssocID="{08A300D2-CC03-4065-AF60-E15C622A6535}" presName="connectorText" presStyleLbl="sibTrans2D1" presStyleIdx="0" presStyleCnt="5"/>
      <dgm:spPr/>
      <dgm:t>
        <a:bodyPr/>
        <a:lstStyle/>
        <a:p>
          <a:endParaRPr lang="en-US"/>
        </a:p>
      </dgm:t>
    </dgm:pt>
    <dgm:pt modelId="{97EEB599-8FE7-4F5E-BF67-0E738608630C}" type="pres">
      <dgm:prSet presAssocID="{6D0452F0-8439-40FE-A27F-D97E669058A1}" presName="node" presStyleLbl="node1" presStyleIdx="1" presStyleCnt="6" custScaleY="126665">
        <dgm:presLayoutVars>
          <dgm:bulletEnabled val="1"/>
        </dgm:presLayoutVars>
      </dgm:prSet>
      <dgm:spPr/>
      <dgm:t>
        <a:bodyPr/>
        <a:lstStyle/>
        <a:p>
          <a:endParaRPr lang="en-US"/>
        </a:p>
      </dgm:t>
    </dgm:pt>
    <dgm:pt modelId="{E7A2B120-8A2A-4A47-842D-2102399CD159}" type="pres">
      <dgm:prSet presAssocID="{111EA512-3DC4-4C74-8FFE-C94DB72DF174}" presName="sibTrans" presStyleLbl="sibTrans2D1" presStyleIdx="1" presStyleCnt="5"/>
      <dgm:spPr/>
      <dgm:t>
        <a:bodyPr/>
        <a:lstStyle/>
        <a:p>
          <a:endParaRPr lang="en-US"/>
        </a:p>
      </dgm:t>
    </dgm:pt>
    <dgm:pt modelId="{07D7DC1C-6997-4AE2-AD8C-E62CB917F7AB}" type="pres">
      <dgm:prSet presAssocID="{111EA512-3DC4-4C74-8FFE-C94DB72DF174}" presName="connectorText" presStyleLbl="sibTrans2D1" presStyleIdx="1" presStyleCnt="5"/>
      <dgm:spPr/>
      <dgm:t>
        <a:bodyPr/>
        <a:lstStyle/>
        <a:p>
          <a:endParaRPr lang="en-US"/>
        </a:p>
      </dgm:t>
    </dgm:pt>
    <dgm:pt modelId="{7BFA436D-21E3-4BEC-8DF0-E2BD69EAC663}" type="pres">
      <dgm:prSet presAssocID="{A0DA4FB6-D805-4B6F-BF09-75883E503256}" presName="node" presStyleLbl="node1" presStyleIdx="2" presStyleCnt="6" custScaleY="126665">
        <dgm:presLayoutVars>
          <dgm:bulletEnabled val="1"/>
        </dgm:presLayoutVars>
      </dgm:prSet>
      <dgm:spPr/>
      <dgm:t>
        <a:bodyPr/>
        <a:lstStyle/>
        <a:p>
          <a:endParaRPr lang="en-US"/>
        </a:p>
      </dgm:t>
    </dgm:pt>
    <dgm:pt modelId="{274CAA12-744D-4C1B-8975-0EFD1EFBB16C}" type="pres">
      <dgm:prSet presAssocID="{2771A7FF-C436-455B-B4EE-5BFCBEEB3901}" presName="sibTrans" presStyleLbl="sibTrans2D1" presStyleIdx="2" presStyleCnt="5"/>
      <dgm:spPr/>
      <dgm:t>
        <a:bodyPr/>
        <a:lstStyle/>
        <a:p>
          <a:endParaRPr lang="en-US"/>
        </a:p>
      </dgm:t>
    </dgm:pt>
    <dgm:pt modelId="{FDFB0818-1746-4618-AA96-643339E6B5B5}" type="pres">
      <dgm:prSet presAssocID="{2771A7FF-C436-455B-B4EE-5BFCBEEB3901}" presName="connectorText" presStyleLbl="sibTrans2D1" presStyleIdx="2" presStyleCnt="5"/>
      <dgm:spPr/>
      <dgm:t>
        <a:bodyPr/>
        <a:lstStyle/>
        <a:p>
          <a:endParaRPr lang="en-US"/>
        </a:p>
      </dgm:t>
    </dgm:pt>
    <dgm:pt modelId="{5EC6B84B-6E3F-41BF-ACAD-B78C53BB7AAE}" type="pres">
      <dgm:prSet presAssocID="{C67BC404-BE87-453A-A563-158C0194E972}" presName="node" presStyleLbl="node1" presStyleIdx="3" presStyleCnt="6" custScaleY="141136">
        <dgm:presLayoutVars>
          <dgm:bulletEnabled val="1"/>
        </dgm:presLayoutVars>
      </dgm:prSet>
      <dgm:spPr/>
      <dgm:t>
        <a:bodyPr/>
        <a:lstStyle/>
        <a:p>
          <a:endParaRPr lang="en-US"/>
        </a:p>
      </dgm:t>
    </dgm:pt>
    <dgm:pt modelId="{03DD5AB4-2ECD-47F4-93FD-B55D003EAD4E}" type="pres">
      <dgm:prSet presAssocID="{6B44F21B-E940-4C2E-8B71-0AE08CC6BFE1}" presName="sibTrans" presStyleLbl="sibTrans2D1" presStyleIdx="3" presStyleCnt="5"/>
      <dgm:spPr/>
      <dgm:t>
        <a:bodyPr/>
        <a:lstStyle/>
        <a:p>
          <a:endParaRPr lang="en-US"/>
        </a:p>
      </dgm:t>
    </dgm:pt>
    <dgm:pt modelId="{1012193F-FBAF-4E75-8406-64463F805193}" type="pres">
      <dgm:prSet presAssocID="{6B44F21B-E940-4C2E-8B71-0AE08CC6BFE1}" presName="connectorText" presStyleLbl="sibTrans2D1" presStyleIdx="3" presStyleCnt="5"/>
      <dgm:spPr/>
      <dgm:t>
        <a:bodyPr/>
        <a:lstStyle/>
        <a:p>
          <a:endParaRPr lang="en-US"/>
        </a:p>
      </dgm:t>
    </dgm:pt>
    <dgm:pt modelId="{1BA75D3A-936E-441F-90E6-77D453A9608F}" type="pres">
      <dgm:prSet presAssocID="{72421920-2172-4979-81E5-9397507973C2}" presName="node" presStyleLbl="node1" presStyleIdx="4" presStyleCnt="6" custScaleY="141494">
        <dgm:presLayoutVars>
          <dgm:bulletEnabled val="1"/>
        </dgm:presLayoutVars>
      </dgm:prSet>
      <dgm:spPr/>
      <dgm:t>
        <a:bodyPr/>
        <a:lstStyle/>
        <a:p>
          <a:endParaRPr lang="en-US"/>
        </a:p>
      </dgm:t>
    </dgm:pt>
    <dgm:pt modelId="{6D9CF409-024B-42C8-9476-2B605BB9F4D3}" type="pres">
      <dgm:prSet presAssocID="{BCF20CCE-8A03-47C4-89FC-4C1F9EE4A47E}" presName="sibTrans" presStyleLbl="sibTrans2D1" presStyleIdx="4" presStyleCnt="5"/>
      <dgm:spPr/>
      <dgm:t>
        <a:bodyPr/>
        <a:lstStyle/>
        <a:p>
          <a:endParaRPr lang="en-US"/>
        </a:p>
      </dgm:t>
    </dgm:pt>
    <dgm:pt modelId="{7A41EAAE-1B1F-4E9E-AEA5-EA0ED7ADF195}" type="pres">
      <dgm:prSet presAssocID="{BCF20CCE-8A03-47C4-89FC-4C1F9EE4A47E}" presName="connectorText" presStyleLbl="sibTrans2D1" presStyleIdx="4" presStyleCnt="5"/>
      <dgm:spPr/>
      <dgm:t>
        <a:bodyPr/>
        <a:lstStyle/>
        <a:p>
          <a:endParaRPr lang="en-US"/>
        </a:p>
      </dgm:t>
    </dgm:pt>
    <dgm:pt modelId="{EBA66774-2B32-44B0-A3F7-EB45D6CD5A6A}" type="pres">
      <dgm:prSet presAssocID="{8AC88581-5FEB-4EED-A2F1-1CB3CBFCDE62}" presName="node" presStyleLbl="node1" presStyleIdx="5" presStyleCnt="6" custScaleX="116859" custScaleY="141136">
        <dgm:presLayoutVars>
          <dgm:bulletEnabled val="1"/>
        </dgm:presLayoutVars>
      </dgm:prSet>
      <dgm:spPr/>
      <dgm:t>
        <a:bodyPr/>
        <a:lstStyle/>
        <a:p>
          <a:endParaRPr lang="en-US"/>
        </a:p>
      </dgm:t>
    </dgm:pt>
  </dgm:ptLst>
  <dgm:cxnLst>
    <dgm:cxn modelId="{3EDA1BAD-40A5-481C-9A90-14D0770B2370}" type="presOf" srcId="{08A300D2-CC03-4065-AF60-E15C622A6535}" destId="{3FBB3C2E-234B-47FE-9CD3-CEBAECB298A5}" srcOrd="0" destOrd="0" presId="urn:microsoft.com/office/officeart/2005/8/layout/process5"/>
    <dgm:cxn modelId="{A8867CA7-E70B-4C7F-848C-BB10BFFB61C1}" srcId="{FD3695D1-68D8-4A76-B749-AE81C68F8EED}" destId="{C67BC404-BE87-453A-A563-158C0194E972}" srcOrd="3" destOrd="0" parTransId="{D42C605A-0235-40A5-82C0-CD908B37DC48}" sibTransId="{6B44F21B-E940-4C2E-8B71-0AE08CC6BFE1}"/>
    <dgm:cxn modelId="{B4B69FCB-BAF4-4316-8E34-9FF2E254FC01}" type="presOf" srcId="{FD3695D1-68D8-4A76-B749-AE81C68F8EED}" destId="{E6503568-845A-4467-ABAD-2C1B42E19E06}" srcOrd="0" destOrd="0" presId="urn:microsoft.com/office/officeart/2005/8/layout/process5"/>
    <dgm:cxn modelId="{8E3595F4-1E22-4F79-B3CB-E554CEA41AF0}" type="presOf" srcId="{6B44F21B-E940-4C2E-8B71-0AE08CC6BFE1}" destId="{1012193F-FBAF-4E75-8406-64463F805193}" srcOrd="1" destOrd="0" presId="urn:microsoft.com/office/officeart/2005/8/layout/process5"/>
    <dgm:cxn modelId="{F6531E70-7349-4C2E-9ECA-B97DC7E9BD90}" type="presOf" srcId="{6D0452F0-8439-40FE-A27F-D97E669058A1}" destId="{97EEB599-8FE7-4F5E-BF67-0E738608630C}" srcOrd="0" destOrd="0" presId="urn:microsoft.com/office/officeart/2005/8/layout/process5"/>
    <dgm:cxn modelId="{44662F90-5913-415D-BB0D-01E37B2EE915}" srcId="{FD3695D1-68D8-4A76-B749-AE81C68F8EED}" destId="{6D0452F0-8439-40FE-A27F-D97E669058A1}" srcOrd="1" destOrd="0" parTransId="{9D96BC9E-7916-46E0-8D95-84EA6CFED052}" sibTransId="{111EA512-3DC4-4C74-8FFE-C94DB72DF174}"/>
    <dgm:cxn modelId="{E6279766-8C38-483B-BC02-49600D2E5D92}" type="presOf" srcId="{08A300D2-CC03-4065-AF60-E15C622A6535}" destId="{423AD258-289F-4251-BFCB-DED895FC07D2}" srcOrd="1" destOrd="0" presId="urn:microsoft.com/office/officeart/2005/8/layout/process5"/>
    <dgm:cxn modelId="{60489B39-D681-4460-A719-2991536C6A0C}" type="presOf" srcId="{6B44F21B-E940-4C2E-8B71-0AE08CC6BFE1}" destId="{03DD5AB4-2ECD-47F4-93FD-B55D003EAD4E}" srcOrd="0" destOrd="0" presId="urn:microsoft.com/office/officeart/2005/8/layout/process5"/>
    <dgm:cxn modelId="{3AE7A32A-0695-4463-9593-E189C97EAA15}" srcId="{FD3695D1-68D8-4A76-B749-AE81C68F8EED}" destId="{72421920-2172-4979-81E5-9397507973C2}" srcOrd="4" destOrd="0" parTransId="{CC270C15-39D1-4346-B713-495B9C300C69}" sibTransId="{BCF20CCE-8A03-47C4-89FC-4C1F9EE4A47E}"/>
    <dgm:cxn modelId="{555C53D6-74DB-494A-BF6E-30092895ACBD}" type="presOf" srcId="{2771A7FF-C436-455B-B4EE-5BFCBEEB3901}" destId="{FDFB0818-1746-4618-AA96-643339E6B5B5}" srcOrd="1" destOrd="0" presId="urn:microsoft.com/office/officeart/2005/8/layout/process5"/>
    <dgm:cxn modelId="{8065C392-FC54-4C72-9ED3-C57ECAD0C843}" type="presOf" srcId="{72421920-2172-4979-81E5-9397507973C2}" destId="{1BA75D3A-936E-441F-90E6-77D453A9608F}" srcOrd="0" destOrd="0" presId="urn:microsoft.com/office/officeart/2005/8/layout/process5"/>
    <dgm:cxn modelId="{6EDAE508-D63B-475F-B757-A7CF13A4CF9A}" type="presOf" srcId="{111EA512-3DC4-4C74-8FFE-C94DB72DF174}" destId="{07D7DC1C-6997-4AE2-AD8C-E62CB917F7AB}" srcOrd="1" destOrd="0" presId="urn:microsoft.com/office/officeart/2005/8/layout/process5"/>
    <dgm:cxn modelId="{39A1E6EC-2F44-4645-ABBD-B0BB1713E8BE}" type="presOf" srcId="{8AC88581-5FEB-4EED-A2F1-1CB3CBFCDE62}" destId="{EBA66774-2B32-44B0-A3F7-EB45D6CD5A6A}" srcOrd="0" destOrd="0" presId="urn:microsoft.com/office/officeart/2005/8/layout/process5"/>
    <dgm:cxn modelId="{85B46CA8-BA9B-48D7-B78B-9234B27E1906}" srcId="{FD3695D1-68D8-4A76-B749-AE81C68F8EED}" destId="{A0DA4FB6-D805-4B6F-BF09-75883E503256}" srcOrd="2" destOrd="0" parTransId="{A2B66971-04F5-4881-928C-E81C65EF19A7}" sibTransId="{2771A7FF-C436-455B-B4EE-5BFCBEEB3901}"/>
    <dgm:cxn modelId="{7E57086F-C23F-4384-B4F1-C1E33896E926}" srcId="{FD3695D1-68D8-4A76-B749-AE81C68F8EED}" destId="{8AC88581-5FEB-4EED-A2F1-1CB3CBFCDE62}" srcOrd="5" destOrd="0" parTransId="{47E2ECE6-723E-4DB8-A8C5-5A7B23352B61}" sibTransId="{7ACF84E1-2D4C-41BE-9CAC-86C2199D8312}"/>
    <dgm:cxn modelId="{1E801788-6609-4206-89C4-64FBA175CDCF}" type="presOf" srcId="{A9C693DC-0B64-404C-B1BA-FB5EFB9D5E54}" destId="{6B6373C2-4748-415F-9F23-2EB30C120717}" srcOrd="0" destOrd="0" presId="urn:microsoft.com/office/officeart/2005/8/layout/process5"/>
    <dgm:cxn modelId="{B22C2DEB-8845-4A70-A65A-02D297BA5D3B}" type="presOf" srcId="{BCF20CCE-8A03-47C4-89FC-4C1F9EE4A47E}" destId="{6D9CF409-024B-42C8-9476-2B605BB9F4D3}" srcOrd="0" destOrd="0" presId="urn:microsoft.com/office/officeart/2005/8/layout/process5"/>
    <dgm:cxn modelId="{340D39C9-F08E-4D90-B56B-3CD8D15A0DF7}" type="presOf" srcId="{C67BC404-BE87-453A-A563-158C0194E972}" destId="{5EC6B84B-6E3F-41BF-ACAD-B78C53BB7AAE}" srcOrd="0" destOrd="0" presId="urn:microsoft.com/office/officeart/2005/8/layout/process5"/>
    <dgm:cxn modelId="{30702183-7E39-4E88-B051-22BEA6EAEBE4}" type="presOf" srcId="{A0DA4FB6-D805-4B6F-BF09-75883E503256}" destId="{7BFA436D-21E3-4BEC-8DF0-E2BD69EAC663}" srcOrd="0" destOrd="0" presId="urn:microsoft.com/office/officeart/2005/8/layout/process5"/>
    <dgm:cxn modelId="{95873A2A-8ABE-4304-84C7-EF81D40915B5}" type="presOf" srcId="{111EA512-3DC4-4C74-8FFE-C94DB72DF174}" destId="{E7A2B120-8A2A-4A47-842D-2102399CD159}" srcOrd="0" destOrd="0" presId="urn:microsoft.com/office/officeart/2005/8/layout/process5"/>
    <dgm:cxn modelId="{A3D91E47-37D0-4F6E-BB14-9431E45E41C6}" type="presOf" srcId="{BCF20CCE-8A03-47C4-89FC-4C1F9EE4A47E}" destId="{7A41EAAE-1B1F-4E9E-AEA5-EA0ED7ADF195}" srcOrd="1" destOrd="0" presId="urn:microsoft.com/office/officeart/2005/8/layout/process5"/>
    <dgm:cxn modelId="{2952D136-4B5D-4542-9F36-F31869EA9772}" srcId="{FD3695D1-68D8-4A76-B749-AE81C68F8EED}" destId="{A9C693DC-0B64-404C-B1BA-FB5EFB9D5E54}" srcOrd="0" destOrd="0" parTransId="{6A85649F-FB83-416C-9C31-F430529644DA}" sibTransId="{08A300D2-CC03-4065-AF60-E15C622A6535}"/>
    <dgm:cxn modelId="{335EF440-48C5-4B67-841A-09A60B9C99A5}" type="presOf" srcId="{2771A7FF-C436-455B-B4EE-5BFCBEEB3901}" destId="{274CAA12-744D-4C1B-8975-0EFD1EFBB16C}" srcOrd="0" destOrd="0" presId="urn:microsoft.com/office/officeart/2005/8/layout/process5"/>
    <dgm:cxn modelId="{287E5A5F-5B39-459E-93FE-1DABEA38F161}" type="presParOf" srcId="{E6503568-845A-4467-ABAD-2C1B42E19E06}" destId="{6B6373C2-4748-415F-9F23-2EB30C120717}" srcOrd="0" destOrd="0" presId="urn:microsoft.com/office/officeart/2005/8/layout/process5"/>
    <dgm:cxn modelId="{5CF8495E-A063-4D22-BA73-9232DC85BC20}" type="presParOf" srcId="{E6503568-845A-4467-ABAD-2C1B42E19E06}" destId="{3FBB3C2E-234B-47FE-9CD3-CEBAECB298A5}" srcOrd="1" destOrd="0" presId="urn:microsoft.com/office/officeart/2005/8/layout/process5"/>
    <dgm:cxn modelId="{18908F58-ABB7-40E7-8846-DC4B7B36D83F}" type="presParOf" srcId="{3FBB3C2E-234B-47FE-9CD3-CEBAECB298A5}" destId="{423AD258-289F-4251-BFCB-DED895FC07D2}" srcOrd="0" destOrd="0" presId="urn:microsoft.com/office/officeart/2005/8/layout/process5"/>
    <dgm:cxn modelId="{AFDF226E-BB8C-46B6-9C86-89EC217E363F}" type="presParOf" srcId="{E6503568-845A-4467-ABAD-2C1B42E19E06}" destId="{97EEB599-8FE7-4F5E-BF67-0E738608630C}" srcOrd="2" destOrd="0" presId="urn:microsoft.com/office/officeart/2005/8/layout/process5"/>
    <dgm:cxn modelId="{000C2A61-2578-439F-97B1-83C4972E0857}" type="presParOf" srcId="{E6503568-845A-4467-ABAD-2C1B42E19E06}" destId="{E7A2B120-8A2A-4A47-842D-2102399CD159}" srcOrd="3" destOrd="0" presId="urn:microsoft.com/office/officeart/2005/8/layout/process5"/>
    <dgm:cxn modelId="{D40A0473-EE06-4AB3-A473-8F3556754950}" type="presParOf" srcId="{E7A2B120-8A2A-4A47-842D-2102399CD159}" destId="{07D7DC1C-6997-4AE2-AD8C-E62CB917F7AB}" srcOrd="0" destOrd="0" presId="urn:microsoft.com/office/officeart/2005/8/layout/process5"/>
    <dgm:cxn modelId="{ED6CA2DD-9D55-4D2D-963A-E29FD5194833}" type="presParOf" srcId="{E6503568-845A-4467-ABAD-2C1B42E19E06}" destId="{7BFA436D-21E3-4BEC-8DF0-E2BD69EAC663}" srcOrd="4" destOrd="0" presId="urn:microsoft.com/office/officeart/2005/8/layout/process5"/>
    <dgm:cxn modelId="{A0873B9A-2E55-4674-A46B-7A63329E2E46}" type="presParOf" srcId="{E6503568-845A-4467-ABAD-2C1B42E19E06}" destId="{274CAA12-744D-4C1B-8975-0EFD1EFBB16C}" srcOrd="5" destOrd="0" presId="urn:microsoft.com/office/officeart/2005/8/layout/process5"/>
    <dgm:cxn modelId="{33DF4659-33A0-4350-810E-F31251081062}" type="presParOf" srcId="{274CAA12-744D-4C1B-8975-0EFD1EFBB16C}" destId="{FDFB0818-1746-4618-AA96-643339E6B5B5}" srcOrd="0" destOrd="0" presId="urn:microsoft.com/office/officeart/2005/8/layout/process5"/>
    <dgm:cxn modelId="{4E872066-B5CD-4482-B9D1-796594E9D7EA}" type="presParOf" srcId="{E6503568-845A-4467-ABAD-2C1B42E19E06}" destId="{5EC6B84B-6E3F-41BF-ACAD-B78C53BB7AAE}" srcOrd="6" destOrd="0" presId="urn:microsoft.com/office/officeart/2005/8/layout/process5"/>
    <dgm:cxn modelId="{E50BE019-FEFC-402A-8FB3-9165D87FB7C4}" type="presParOf" srcId="{E6503568-845A-4467-ABAD-2C1B42E19E06}" destId="{03DD5AB4-2ECD-47F4-93FD-B55D003EAD4E}" srcOrd="7" destOrd="0" presId="urn:microsoft.com/office/officeart/2005/8/layout/process5"/>
    <dgm:cxn modelId="{2781BA52-CF5F-4E68-8E0F-A0AAE51E11BE}" type="presParOf" srcId="{03DD5AB4-2ECD-47F4-93FD-B55D003EAD4E}" destId="{1012193F-FBAF-4E75-8406-64463F805193}" srcOrd="0" destOrd="0" presId="urn:microsoft.com/office/officeart/2005/8/layout/process5"/>
    <dgm:cxn modelId="{08AFF2CB-D3EB-4361-9FFA-A660DC2909A0}" type="presParOf" srcId="{E6503568-845A-4467-ABAD-2C1B42E19E06}" destId="{1BA75D3A-936E-441F-90E6-77D453A9608F}" srcOrd="8" destOrd="0" presId="urn:microsoft.com/office/officeart/2005/8/layout/process5"/>
    <dgm:cxn modelId="{02E2ED0E-A0FB-4738-9C8E-6DE6D743E54C}" type="presParOf" srcId="{E6503568-845A-4467-ABAD-2C1B42E19E06}" destId="{6D9CF409-024B-42C8-9476-2B605BB9F4D3}" srcOrd="9" destOrd="0" presId="urn:microsoft.com/office/officeart/2005/8/layout/process5"/>
    <dgm:cxn modelId="{58FFE9C2-86C3-4017-B444-D737C10C8482}" type="presParOf" srcId="{6D9CF409-024B-42C8-9476-2B605BB9F4D3}" destId="{7A41EAAE-1B1F-4E9E-AEA5-EA0ED7ADF195}" srcOrd="0" destOrd="0" presId="urn:microsoft.com/office/officeart/2005/8/layout/process5"/>
    <dgm:cxn modelId="{E70E2B95-2CFD-4EF3-98CD-83CF0195FCED}" type="presParOf" srcId="{E6503568-845A-4467-ABAD-2C1B42E19E06}" destId="{EBA66774-2B32-44B0-A3F7-EB45D6CD5A6A}"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3695D1-68D8-4A76-B749-AE81C68F8EED}"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A9C693DC-0B64-404C-B1BA-FB5EFB9D5E54}">
      <dgm:prSet phldrT="[Text]" custT="1"/>
      <dgm:spPr/>
      <dgm:t>
        <a:bodyPr/>
        <a:lstStyle/>
        <a:p>
          <a:r>
            <a:rPr lang="en-IN" sz="2200" b="1" dirty="0">
              <a:solidFill>
                <a:srgbClr val="002060"/>
              </a:solidFill>
              <a:latin typeface="Gill Sans"/>
            </a:rPr>
            <a:t>Step 1: </a:t>
          </a:r>
          <a:r>
            <a:rPr lang="en-IN" sz="2200" dirty="0">
              <a:solidFill>
                <a:srgbClr val="002060"/>
              </a:solidFill>
              <a:latin typeface="Gill Sans"/>
            </a:rPr>
            <a:t>State null and alternate hypothesis based on claim: Two-tailed or one-tailed test </a:t>
          </a:r>
          <a:endParaRPr lang="en-US" sz="2200" dirty="0">
            <a:solidFill>
              <a:srgbClr val="002060"/>
            </a:solidFill>
            <a:latin typeface="Gill Sans"/>
          </a:endParaRPr>
        </a:p>
      </dgm:t>
    </dgm:pt>
    <dgm:pt modelId="{6A85649F-FB83-416C-9C31-F430529644DA}" type="parTrans" cxnId="{2952D136-4B5D-4542-9F36-F31869EA9772}">
      <dgm:prSet/>
      <dgm:spPr/>
      <dgm:t>
        <a:bodyPr/>
        <a:lstStyle/>
        <a:p>
          <a:endParaRPr lang="en-US" sz="2200">
            <a:solidFill>
              <a:srgbClr val="002060"/>
            </a:solidFill>
            <a:latin typeface="Gill Sans"/>
          </a:endParaRPr>
        </a:p>
      </dgm:t>
    </dgm:pt>
    <dgm:pt modelId="{08A300D2-CC03-4065-AF60-E15C622A6535}" type="sibTrans" cxnId="{2952D136-4B5D-4542-9F36-F31869EA9772}">
      <dgm:prSet custT="1"/>
      <dgm:spPr/>
      <dgm:t>
        <a:bodyPr/>
        <a:lstStyle/>
        <a:p>
          <a:endParaRPr lang="en-US" sz="2200">
            <a:solidFill>
              <a:srgbClr val="002060"/>
            </a:solidFill>
            <a:latin typeface="Gill Sans"/>
          </a:endParaRPr>
        </a:p>
      </dgm:t>
    </dgm:pt>
    <dgm:pt modelId="{6D0452F0-8439-40FE-A27F-D97E669058A1}">
      <dgm:prSet phldrT="[Text]" custT="1"/>
      <dgm:spPr>
        <a:blipFill>
          <a:blip xmlns:r="http://schemas.openxmlformats.org/officeDocument/2006/relationships" r:embed="rId1"/>
          <a:stretch>
            <a:fillRect r="-459"/>
          </a:stretch>
        </a:blipFill>
      </dgm:spPr>
      <dgm:t>
        <a:bodyPr/>
        <a:lstStyle/>
        <a:p>
          <a:r>
            <a:rPr lang="en-US">
              <a:noFill/>
            </a:rPr>
            <a:t> </a:t>
          </a:r>
        </a:p>
      </dgm:t>
    </dgm:pt>
    <dgm:pt modelId="{9D96BC9E-7916-46E0-8D95-84EA6CFED052}" type="parTrans" cxnId="{44662F90-5913-415D-BB0D-01E37B2EE915}">
      <dgm:prSet/>
      <dgm:spPr/>
      <dgm:t>
        <a:bodyPr/>
        <a:lstStyle/>
        <a:p>
          <a:endParaRPr lang="en-US" sz="2200">
            <a:solidFill>
              <a:srgbClr val="002060"/>
            </a:solidFill>
            <a:latin typeface="Gill Sans"/>
          </a:endParaRPr>
        </a:p>
      </dgm:t>
    </dgm:pt>
    <dgm:pt modelId="{111EA512-3DC4-4C74-8FFE-C94DB72DF174}" type="sibTrans" cxnId="{44662F90-5913-415D-BB0D-01E37B2EE915}">
      <dgm:prSet custT="1"/>
      <dgm:spPr/>
      <dgm:t>
        <a:bodyPr/>
        <a:lstStyle/>
        <a:p>
          <a:endParaRPr lang="en-US" sz="2200">
            <a:solidFill>
              <a:srgbClr val="002060"/>
            </a:solidFill>
            <a:latin typeface="Gill Sans"/>
          </a:endParaRPr>
        </a:p>
      </dgm:t>
    </dgm:pt>
    <dgm:pt modelId="{A0DA4FB6-D805-4B6F-BF09-75883E503256}">
      <dgm:prSet phldrT="[Text]" custT="1"/>
      <dgm:spPr/>
      <dgm:t>
        <a:bodyPr/>
        <a:lstStyle/>
        <a:p>
          <a:r>
            <a:rPr lang="en-IN" sz="2200" b="1" dirty="0">
              <a:solidFill>
                <a:srgbClr val="002060"/>
              </a:solidFill>
              <a:latin typeface="Gill Sans"/>
            </a:rPr>
            <a:t>Step 3: </a:t>
          </a:r>
          <a:r>
            <a:rPr lang="en-IN" sz="2200" dirty="0">
              <a:solidFill>
                <a:srgbClr val="002060"/>
              </a:solidFill>
              <a:latin typeface="Gill Sans"/>
            </a:rPr>
            <a:t>Identify the test statistic to be used and compute it</a:t>
          </a:r>
          <a:endParaRPr lang="en-US" sz="2200" dirty="0">
            <a:solidFill>
              <a:srgbClr val="002060"/>
            </a:solidFill>
            <a:latin typeface="Gill Sans"/>
          </a:endParaRPr>
        </a:p>
      </dgm:t>
    </dgm:pt>
    <dgm:pt modelId="{A2B66971-04F5-4881-928C-E81C65EF19A7}" type="parTrans" cxnId="{85B46CA8-BA9B-48D7-B78B-9234B27E1906}">
      <dgm:prSet/>
      <dgm:spPr/>
      <dgm:t>
        <a:bodyPr/>
        <a:lstStyle/>
        <a:p>
          <a:endParaRPr lang="en-US" sz="2200">
            <a:solidFill>
              <a:srgbClr val="002060"/>
            </a:solidFill>
            <a:latin typeface="Gill Sans"/>
          </a:endParaRPr>
        </a:p>
      </dgm:t>
    </dgm:pt>
    <dgm:pt modelId="{2771A7FF-C436-455B-B4EE-5BFCBEEB3901}" type="sibTrans" cxnId="{85B46CA8-BA9B-48D7-B78B-9234B27E1906}">
      <dgm:prSet custT="1"/>
      <dgm:spPr/>
      <dgm:t>
        <a:bodyPr/>
        <a:lstStyle/>
        <a:p>
          <a:endParaRPr lang="en-US" sz="2200">
            <a:solidFill>
              <a:srgbClr val="002060"/>
            </a:solidFill>
            <a:latin typeface="Gill Sans"/>
          </a:endParaRPr>
        </a:p>
      </dgm:t>
    </dgm:pt>
    <dgm:pt modelId="{C67BC404-BE87-453A-A563-158C0194E972}">
      <dgm:prSet phldrT="[Text]" custT="1"/>
      <dgm:spPr>
        <a:blipFill>
          <a:blip xmlns:r="http://schemas.openxmlformats.org/officeDocument/2006/relationships" r:embed="rId2"/>
          <a:stretch>
            <a:fillRect/>
          </a:stretch>
        </a:blipFill>
      </dgm:spPr>
      <dgm:t>
        <a:bodyPr/>
        <a:lstStyle/>
        <a:p>
          <a:r>
            <a:rPr lang="en-US">
              <a:noFill/>
            </a:rPr>
            <a:t> </a:t>
          </a:r>
        </a:p>
      </dgm:t>
    </dgm:pt>
    <dgm:pt modelId="{D42C605A-0235-40A5-82C0-CD908B37DC48}" type="parTrans" cxnId="{A8867CA7-E70B-4C7F-848C-BB10BFFB61C1}">
      <dgm:prSet/>
      <dgm:spPr/>
      <dgm:t>
        <a:bodyPr/>
        <a:lstStyle/>
        <a:p>
          <a:endParaRPr lang="en-US" sz="2200">
            <a:solidFill>
              <a:srgbClr val="002060"/>
            </a:solidFill>
            <a:latin typeface="Gill Sans"/>
          </a:endParaRPr>
        </a:p>
      </dgm:t>
    </dgm:pt>
    <dgm:pt modelId="{6B44F21B-E940-4C2E-8B71-0AE08CC6BFE1}" type="sibTrans" cxnId="{A8867CA7-E70B-4C7F-848C-BB10BFFB61C1}">
      <dgm:prSet custT="1"/>
      <dgm:spPr/>
      <dgm:t>
        <a:bodyPr/>
        <a:lstStyle/>
        <a:p>
          <a:endParaRPr lang="en-US" sz="2200">
            <a:solidFill>
              <a:srgbClr val="002060"/>
            </a:solidFill>
            <a:latin typeface="Gill Sans"/>
          </a:endParaRPr>
        </a:p>
      </dgm:t>
    </dgm:pt>
    <dgm:pt modelId="{72421920-2172-4979-81E5-9397507973C2}">
      <dgm:prSet phldrT="[Text]" custT="1"/>
      <dgm:spPr/>
      <dgm:t>
        <a:bodyPr/>
        <a:lstStyle/>
        <a:p>
          <a:r>
            <a:rPr lang="en-IN" sz="2200" b="1" dirty="0">
              <a:solidFill>
                <a:srgbClr val="002060"/>
              </a:solidFill>
              <a:latin typeface="Gill Sans"/>
            </a:rPr>
            <a:t>Step 5: </a:t>
          </a:r>
          <a:r>
            <a:rPr lang="en-IN" sz="2200" b="0" dirty="0">
              <a:solidFill>
                <a:srgbClr val="002060"/>
              </a:solidFill>
              <a:latin typeface="Gill Sans"/>
            </a:rPr>
            <a:t>Formulate a decision criteria and decide the outcome</a:t>
          </a:r>
          <a:endParaRPr lang="en-US" sz="2200" b="0" dirty="0">
            <a:solidFill>
              <a:srgbClr val="002060"/>
            </a:solidFill>
            <a:latin typeface="Gill Sans"/>
          </a:endParaRPr>
        </a:p>
      </dgm:t>
    </dgm:pt>
    <dgm:pt modelId="{CC270C15-39D1-4346-B713-495B9C300C69}" type="parTrans" cxnId="{3AE7A32A-0695-4463-9593-E189C97EAA15}">
      <dgm:prSet/>
      <dgm:spPr/>
      <dgm:t>
        <a:bodyPr/>
        <a:lstStyle/>
        <a:p>
          <a:endParaRPr lang="en-US" sz="2200">
            <a:solidFill>
              <a:srgbClr val="002060"/>
            </a:solidFill>
            <a:latin typeface="Gill Sans"/>
          </a:endParaRPr>
        </a:p>
      </dgm:t>
    </dgm:pt>
    <dgm:pt modelId="{BCF20CCE-8A03-47C4-89FC-4C1F9EE4A47E}" type="sibTrans" cxnId="{3AE7A32A-0695-4463-9593-E189C97EAA15}">
      <dgm:prSet custT="1"/>
      <dgm:spPr/>
      <dgm:t>
        <a:bodyPr/>
        <a:lstStyle/>
        <a:p>
          <a:endParaRPr lang="en-US" sz="2200">
            <a:solidFill>
              <a:srgbClr val="002060"/>
            </a:solidFill>
            <a:latin typeface="Gill Sans"/>
          </a:endParaRPr>
        </a:p>
      </dgm:t>
    </dgm:pt>
    <dgm:pt modelId="{8AC88581-5FEB-4EED-A2F1-1CB3CBFCDE62}">
      <dgm:prSet phldrT="[Text]" custT="1"/>
      <dgm:spPr>
        <a:blipFill>
          <a:blip xmlns:r="http://schemas.openxmlformats.org/officeDocument/2006/relationships" r:embed="rId3"/>
          <a:stretch>
            <a:fillRect/>
          </a:stretch>
        </a:blipFill>
      </dgm:spPr>
      <dgm:t>
        <a:bodyPr/>
        <a:lstStyle/>
        <a:p>
          <a:r>
            <a:rPr lang="en-US">
              <a:noFill/>
            </a:rPr>
            <a:t> </a:t>
          </a:r>
        </a:p>
      </dgm:t>
    </dgm:pt>
    <dgm:pt modelId="{47E2ECE6-723E-4DB8-A8C5-5A7B23352B61}" type="parTrans" cxnId="{7E57086F-C23F-4384-B4F1-C1E33896E926}">
      <dgm:prSet/>
      <dgm:spPr/>
      <dgm:t>
        <a:bodyPr/>
        <a:lstStyle/>
        <a:p>
          <a:endParaRPr lang="en-US" sz="2200">
            <a:solidFill>
              <a:srgbClr val="002060"/>
            </a:solidFill>
            <a:latin typeface="Gill Sans"/>
          </a:endParaRPr>
        </a:p>
      </dgm:t>
    </dgm:pt>
    <dgm:pt modelId="{7ACF84E1-2D4C-41BE-9CAC-86C2199D8312}" type="sibTrans" cxnId="{7E57086F-C23F-4384-B4F1-C1E33896E926}">
      <dgm:prSet/>
      <dgm:spPr/>
      <dgm:t>
        <a:bodyPr/>
        <a:lstStyle/>
        <a:p>
          <a:endParaRPr lang="en-US" sz="2200">
            <a:solidFill>
              <a:srgbClr val="002060"/>
            </a:solidFill>
            <a:latin typeface="Gill Sans"/>
          </a:endParaRPr>
        </a:p>
      </dgm:t>
    </dgm:pt>
    <dgm:pt modelId="{E6503568-845A-4467-ABAD-2C1B42E19E06}" type="pres">
      <dgm:prSet presAssocID="{FD3695D1-68D8-4A76-B749-AE81C68F8EED}" presName="diagram" presStyleCnt="0">
        <dgm:presLayoutVars>
          <dgm:dir/>
          <dgm:resizeHandles val="exact"/>
        </dgm:presLayoutVars>
      </dgm:prSet>
      <dgm:spPr/>
    </dgm:pt>
    <dgm:pt modelId="{6B6373C2-4748-415F-9F23-2EB30C120717}" type="pres">
      <dgm:prSet presAssocID="{A9C693DC-0B64-404C-B1BA-FB5EFB9D5E54}" presName="node" presStyleLbl="node1" presStyleIdx="0" presStyleCnt="6" custScaleY="129181">
        <dgm:presLayoutVars>
          <dgm:bulletEnabled val="1"/>
        </dgm:presLayoutVars>
      </dgm:prSet>
      <dgm:spPr/>
    </dgm:pt>
    <dgm:pt modelId="{3FBB3C2E-234B-47FE-9CD3-CEBAECB298A5}" type="pres">
      <dgm:prSet presAssocID="{08A300D2-CC03-4065-AF60-E15C622A6535}" presName="sibTrans" presStyleLbl="sibTrans2D1" presStyleIdx="0" presStyleCnt="5"/>
      <dgm:spPr/>
    </dgm:pt>
    <dgm:pt modelId="{423AD258-289F-4251-BFCB-DED895FC07D2}" type="pres">
      <dgm:prSet presAssocID="{08A300D2-CC03-4065-AF60-E15C622A6535}" presName="connectorText" presStyleLbl="sibTrans2D1" presStyleIdx="0" presStyleCnt="5"/>
      <dgm:spPr/>
    </dgm:pt>
    <dgm:pt modelId="{97EEB599-8FE7-4F5E-BF67-0E738608630C}" type="pres">
      <dgm:prSet presAssocID="{6D0452F0-8439-40FE-A27F-D97E669058A1}" presName="node" presStyleLbl="node1" presStyleIdx="1" presStyleCnt="6" custScaleY="126665">
        <dgm:presLayoutVars>
          <dgm:bulletEnabled val="1"/>
        </dgm:presLayoutVars>
      </dgm:prSet>
      <dgm:spPr/>
    </dgm:pt>
    <dgm:pt modelId="{E7A2B120-8A2A-4A47-842D-2102399CD159}" type="pres">
      <dgm:prSet presAssocID="{111EA512-3DC4-4C74-8FFE-C94DB72DF174}" presName="sibTrans" presStyleLbl="sibTrans2D1" presStyleIdx="1" presStyleCnt="5"/>
      <dgm:spPr/>
    </dgm:pt>
    <dgm:pt modelId="{07D7DC1C-6997-4AE2-AD8C-E62CB917F7AB}" type="pres">
      <dgm:prSet presAssocID="{111EA512-3DC4-4C74-8FFE-C94DB72DF174}" presName="connectorText" presStyleLbl="sibTrans2D1" presStyleIdx="1" presStyleCnt="5"/>
      <dgm:spPr/>
    </dgm:pt>
    <dgm:pt modelId="{7BFA436D-21E3-4BEC-8DF0-E2BD69EAC663}" type="pres">
      <dgm:prSet presAssocID="{A0DA4FB6-D805-4B6F-BF09-75883E503256}" presName="node" presStyleLbl="node1" presStyleIdx="2" presStyleCnt="6" custScaleY="126665">
        <dgm:presLayoutVars>
          <dgm:bulletEnabled val="1"/>
        </dgm:presLayoutVars>
      </dgm:prSet>
      <dgm:spPr/>
    </dgm:pt>
    <dgm:pt modelId="{274CAA12-744D-4C1B-8975-0EFD1EFBB16C}" type="pres">
      <dgm:prSet presAssocID="{2771A7FF-C436-455B-B4EE-5BFCBEEB3901}" presName="sibTrans" presStyleLbl="sibTrans2D1" presStyleIdx="2" presStyleCnt="5"/>
      <dgm:spPr/>
    </dgm:pt>
    <dgm:pt modelId="{FDFB0818-1746-4618-AA96-643339E6B5B5}" type="pres">
      <dgm:prSet presAssocID="{2771A7FF-C436-455B-B4EE-5BFCBEEB3901}" presName="connectorText" presStyleLbl="sibTrans2D1" presStyleIdx="2" presStyleCnt="5"/>
      <dgm:spPr/>
    </dgm:pt>
    <dgm:pt modelId="{5EC6B84B-6E3F-41BF-ACAD-B78C53BB7AAE}" type="pres">
      <dgm:prSet presAssocID="{C67BC404-BE87-453A-A563-158C0194E972}" presName="node" presStyleLbl="node1" presStyleIdx="3" presStyleCnt="6" custScaleY="141136">
        <dgm:presLayoutVars>
          <dgm:bulletEnabled val="1"/>
        </dgm:presLayoutVars>
      </dgm:prSet>
      <dgm:spPr/>
    </dgm:pt>
    <dgm:pt modelId="{03DD5AB4-2ECD-47F4-93FD-B55D003EAD4E}" type="pres">
      <dgm:prSet presAssocID="{6B44F21B-E940-4C2E-8B71-0AE08CC6BFE1}" presName="sibTrans" presStyleLbl="sibTrans2D1" presStyleIdx="3" presStyleCnt="5"/>
      <dgm:spPr/>
    </dgm:pt>
    <dgm:pt modelId="{1012193F-FBAF-4E75-8406-64463F805193}" type="pres">
      <dgm:prSet presAssocID="{6B44F21B-E940-4C2E-8B71-0AE08CC6BFE1}" presName="connectorText" presStyleLbl="sibTrans2D1" presStyleIdx="3" presStyleCnt="5"/>
      <dgm:spPr/>
    </dgm:pt>
    <dgm:pt modelId="{1BA75D3A-936E-441F-90E6-77D453A9608F}" type="pres">
      <dgm:prSet presAssocID="{72421920-2172-4979-81E5-9397507973C2}" presName="node" presStyleLbl="node1" presStyleIdx="4" presStyleCnt="6" custScaleY="141494">
        <dgm:presLayoutVars>
          <dgm:bulletEnabled val="1"/>
        </dgm:presLayoutVars>
      </dgm:prSet>
      <dgm:spPr/>
    </dgm:pt>
    <dgm:pt modelId="{6D9CF409-024B-42C8-9476-2B605BB9F4D3}" type="pres">
      <dgm:prSet presAssocID="{BCF20CCE-8A03-47C4-89FC-4C1F9EE4A47E}" presName="sibTrans" presStyleLbl="sibTrans2D1" presStyleIdx="4" presStyleCnt="5"/>
      <dgm:spPr/>
    </dgm:pt>
    <dgm:pt modelId="{7A41EAAE-1B1F-4E9E-AEA5-EA0ED7ADF195}" type="pres">
      <dgm:prSet presAssocID="{BCF20CCE-8A03-47C4-89FC-4C1F9EE4A47E}" presName="connectorText" presStyleLbl="sibTrans2D1" presStyleIdx="4" presStyleCnt="5"/>
      <dgm:spPr/>
    </dgm:pt>
    <dgm:pt modelId="{EBA66774-2B32-44B0-A3F7-EB45D6CD5A6A}" type="pres">
      <dgm:prSet presAssocID="{8AC88581-5FEB-4EED-A2F1-1CB3CBFCDE62}" presName="node" presStyleLbl="node1" presStyleIdx="5" presStyleCnt="6" custScaleX="116859" custScaleY="141136">
        <dgm:presLayoutVars>
          <dgm:bulletEnabled val="1"/>
        </dgm:presLayoutVars>
      </dgm:prSet>
      <dgm:spPr/>
    </dgm:pt>
  </dgm:ptLst>
  <dgm:cxnLst>
    <dgm:cxn modelId="{6EDAE508-D63B-475F-B757-A7CF13A4CF9A}" type="presOf" srcId="{111EA512-3DC4-4C74-8FFE-C94DB72DF174}" destId="{07D7DC1C-6997-4AE2-AD8C-E62CB917F7AB}" srcOrd="1" destOrd="0" presId="urn:microsoft.com/office/officeart/2005/8/layout/process5"/>
    <dgm:cxn modelId="{95873A2A-8ABE-4304-84C7-EF81D40915B5}" type="presOf" srcId="{111EA512-3DC4-4C74-8FFE-C94DB72DF174}" destId="{E7A2B120-8A2A-4A47-842D-2102399CD159}" srcOrd="0" destOrd="0" presId="urn:microsoft.com/office/officeart/2005/8/layout/process5"/>
    <dgm:cxn modelId="{3AE7A32A-0695-4463-9593-E189C97EAA15}" srcId="{FD3695D1-68D8-4A76-B749-AE81C68F8EED}" destId="{72421920-2172-4979-81E5-9397507973C2}" srcOrd="4" destOrd="0" parTransId="{CC270C15-39D1-4346-B713-495B9C300C69}" sibTransId="{BCF20CCE-8A03-47C4-89FC-4C1F9EE4A47E}"/>
    <dgm:cxn modelId="{2952D136-4B5D-4542-9F36-F31869EA9772}" srcId="{FD3695D1-68D8-4A76-B749-AE81C68F8EED}" destId="{A9C693DC-0B64-404C-B1BA-FB5EFB9D5E54}" srcOrd="0" destOrd="0" parTransId="{6A85649F-FB83-416C-9C31-F430529644DA}" sibTransId="{08A300D2-CC03-4065-AF60-E15C622A6535}"/>
    <dgm:cxn modelId="{60489B39-D681-4460-A719-2991536C6A0C}" type="presOf" srcId="{6B44F21B-E940-4C2E-8B71-0AE08CC6BFE1}" destId="{03DD5AB4-2ECD-47F4-93FD-B55D003EAD4E}" srcOrd="0" destOrd="0" presId="urn:microsoft.com/office/officeart/2005/8/layout/process5"/>
    <dgm:cxn modelId="{335EF440-48C5-4B67-841A-09A60B9C99A5}" type="presOf" srcId="{2771A7FF-C436-455B-B4EE-5BFCBEEB3901}" destId="{274CAA12-744D-4C1B-8975-0EFD1EFBB16C}" srcOrd="0" destOrd="0" presId="urn:microsoft.com/office/officeart/2005/8/layout/process5"/>
    <dgm:cxn modelId="{E6279766-8C38-483B-BC02-49600D2E5D92}" type="presOf" srcId="{08A300D2-CC03-4065-AF60-E15C622A6535}" destId="{423AD258-289F-4251-BFCB-DED895FC07D2}" srcOrd="1" destOrd="0" presId="urn:microsoft.com/office/officeart/2005/8/layout/process5"/>
    <dgm:cxn modelId="{A3D91E47-37D0-4F6E-BB14-9431E45E41C6}" type="presOf" srcId="{BCF20CCE-8A03-47C4-89FC-4C1F9EE4A47E}" destId="{7A41EAAE-1B1F-4E9E-AEA5-EA0ED7ADF195}" srcOrd="1" destOrd="0" presId="urn:microsoft.com/office/officeart/2005/8/layout/process5"/>
    <dgm:cxn modelId="{7E57086F-C23F-4384-B4F1-C1E33896E926}" srcId="{FD3695D1-68D8-4A76-B749-AE81C68F8EED}" destId="{8AC88581-5FEB-4EED-A2F1-1CB3CBFCDE62}" srcOrd="5" destOrd="0" parTransId="{47E2ECE6-723E-4DB8-A8C5-5A7B23352B61}" sibTransId="{7ACF84E1-2D4C-41BE-9CAC-86C2199D8312}"/>
    <dgm:cxn modelId="{F6531E70-7349-4C2E-9ECA-B97DC7E9BD90}" type="presOf" srcId="{6D0452F0-8439-40FE-A27F-D97E669058A1}" destId="{97EEB599-8FE7-4F5E-BF67-0E738608630C}" srcOrd="0" destOrd="0" presId="urn:microsoft.com/office/officeart/2005/8/layout/process5"/>
    <dgm:cxn modelId="{30702183-7E39-4E88-B051-22BEA6EAEBE4}" type="presOf" srcId="{A0DA4FB6-D805-4B6F-BF09-75883E503256}" destId="{7BFA436D-21E3-4BEC-8DF0-E2BD69EAC663}" srcOrd="0" destOrd="0" presId="urn:microsoft.com/office/officeart/2005/8/layout/process5"/>
    <dgm:cxn modelId="{1E801788-6609-4206-89C4-64FBA175CDCF}" type="presOf" srcId="{A9C693DC-0B64-404C-B1BA-FB5EFB9D5E54}" destId="{6B6373C2-4748-415F-9F23-2EB30C120717}" srcOrd="0" destOrd="0" presId="urn:microsoft.com/office/officeart/2005/8/layout/process5"/>
    <dgm:cxn modelId="{44662F90-5913-415D-BB0D-01E37B2EE915}" srcId="{FD3695D1-68D8-4A76-B749-AE81C68F8EED}" destId="{6D0452F0-8439-40FE-A27F-D97E669058A1}" srcOrd="1" destOrd="0" parTransId="{9D96BC9E-7916-46E0-8D95-84EA6CFED052}" sibTransId="{111EA512-3DC4-4C74-8FFE-C94DB72DF174}"/>
    <dgm:cxn modelId="{8065C392-FC54-4C72-9ED3-C57ECAD0C843}" type="presOf" srcId="{72421920-2172-4979-81E5-9397507973C2}" destId="{1BA75D3A-936E-441F-90E6-77D453A9608F}" srcOrd="0" destOrd="0" presId="urn:microsoft.com/office/officeart/2005/8/layout/process5"/>
    <dgm:cxn modelId="{A8867CA7-E70B-4C7F-848C-BB10BFFB61C1}" srcId="{FD3695D1-68D8-4A76-B749-AE81C68F8EED}" destId="{C67BC404-BE87-453A-A563-158C0194E972}" srcOrd="3" destOrd="0" parTransId="{D42C605A-0235-40A5-82C0-CD908B37DC48}" sibTransId="{6B44F21B-E940-4C2E-8B71-0AE08CC6BFE1}"/>
    <dgm:cxn modelId="{85B46CA8-BA9B-48D7-B78B-9234B27E1906}" srcId="{FD3695D1-68D8-4A76-B749-AE81C68F8EED}" destId="{A0DA4FB6-D805-4B6F-BF09-75883E503256}" srcOrd="2" destOrd="0" parTransId="{A2B66971-04F5-4881-928C-E81C65EF19A7}" sibTransId="{2771A7FF-C436-455B-B4EE-5BFCBEEB3901}"/>
    <dgm:cxn modelId="{3EDA1BAD-40A5-481C-9A90-14D0770B2370}" type="presOf" srcId="{08A300D2-CC03-4065-AF60-E15C622A6535}" destId="{3FBB3C2E-234B-47FE-9CD3-CEBAECB298A5}" srcOrd="0" destOrd="0" presId="urn:microsoft.com/office/officeart/2005/8/layout/process5"/>
    <dgm:cxn modelId="{340D39C9-F08E-4D90-B56B-3CD8D15A0DF7}" type="presOf" srcId="{C67BC404-BE87-453A-A563-158C0194E972}" destId="{5EC6B84B-6E3F-41BF-ACAD-B78C53BB7AAE}" srcOrd="0" destOrd="0" presId="urn:microsoft.com/office/officeart/2005/8/layout/process5"/>
    <dgm:cxn modelId="{B4B69FCB-BAF4-4316-8E34-9FF2E254FC01}" type="presOf" srcId="{FD3695D1-68D8-4A76-B749-AE81C68F8EED}" destId="{E6503568-845A-4467-ABAD-2C1B42E19E06}" srcOrd="0" destOrd="0" presId="urn:microsoft.com/office/officeart/2005/8/layout/process5"/>
    <dgm:cxn modelId="{555C53D6-74DB-494A-BF6E-30092895ACBD}" type="presOf" srcId="{2771A7FF-C436-455B-B4EE-5BFCBEEB3901}" destId="{FDFB0818-1746-4618-AA96-643339E6B5B5}" srcOrd="1" destOrd="0" presId="urn:microsoft.com/office/officeart/2005/8/layout/process5"/>
    <dgm:cxn modelId="{B22C2DEB-8845-4A70-A65A-02D297BA5D3B}" type="presOf" srcId="{BCF20CCE-8A03-47C4-89FC-4C1F9EE4A47E}" destId="{6D9CF409-024B-42C8-9476-2B605BB9F4D3}" srcOrd="0" destOrd="0" presId="urn:microsoft.com/office/officeart/2005/8/layout/process5"/>
    <dgm:cxn modelId="{39A1E6EC-2F44-4645-ABBD-B0BB1713E8BE}" type="presOf" srcId="{8AC88581-5FEB-4EED-A2F1-1CB3CBFCDE62}" destId="{EBA66774-2B32-44B0-A3F7-EB45D6CD5A6A}" srcOrd="0" destOrd="0" presId="urn:microsoft.com/office/officeart/2005/8/layout/process5"/>
    <dgm:cxn modelId="{8E3595F4-1E22-4F79-B3CB-E554CEA41AF0}" type="presOf" srcId="{6B44F21B-E940-4C2E-8B71-0AE08CC6BFE1}" destId="{1012193F-FBAF-4E75-8406-64463F805193}" srcOrd="1" destOrd="0" presId="urn:microsoft.com/office/officeart/2005/8/layout/process5"/>
    <dgm:cxn modelId="{287E5A5F-5B39-459E-93FE-1DABEA38F161}" type="presParOf" srcId="{E6503568-845A-4467-ABAD-2C1B42E19E06}" destId="{6B6373C2-4748-415F-9F23-2EB30C120717}" srcOrd="0" destOrd="0" presId="urn:microsoft.com/office/officeart/2005/8/layout/process5"/>
    <dgm:cxn modelId="{5CF8495E-A063-4D22-BA73-9232DC85BC20}" type="presParOf" srcId="{E6503568-845A-4467-ABAD-2C1B42E19E06}" destId="{3FBB3C2E-234B-47FE-9CD3-CEBAECB298A5}" srcOrd="1" destOrd="0" presId="urn:microsoft.com/office/officeart/2005/8/layout/process5"/>
    <dgm:cxn modelId="{18908F58-ABB7-40E7-8846-DC4B7B36D83F}" type="presParOf" srcId="{3FBB3C2E-234B-47FE-9CD3-CEBAECB298A5}" destId="{423AD258-289F-4251-BFCB-DED895FC07D2}" srcOrd="0" destOrd="0" presId="urn:microsoft.com/office/officeart/2005/8/layout/process5"/>
    <dgm:cxn modelId="{AFDF226E-BB8C-46B6-9C86-89EC217E363F}" type="presParOf" srcId="{E6503568-845A-4467-ABAD-2C1B42E19E06}" destId="{97EEB599-8FE7-4F5E-BF67-0E738608630C}" srcOrd="2" destOrd="0" presId="urn:microsoft.com/office/officeart/2005/8/layout/process5"/>
    <dgm:cxn modelId="{000C2A61-2578-439F-97B1-83C4972E0857}" type="presParOf" srcId="{E6503568-845A-4467-ABAD-2C1B42E19E06}" destId="{E7A2B120-8A2A-4A47-842D-2102399CD159}" srcOrd="3" destOrd="0" presId="urn:microsoft.com/office/officeart/2005/8/layout/process5"/>
    <dgm:cxn modelId="{D40A0473-EE06-4AB3-A473-8F3556754950}" type="presParOf" srcId="{E7A2B120-8A2A-4A47-842D-2102399CD159}" destId="{07D7DC1C-6997-4AE2-AD8C-E62CB917F7AB}" srcOrd="0" destOrd="0" presId="urn:microsoft.com/office/officeart/2005/8/layout/process5"/>
    <dgm:cxn modelId="{ED6CA2DD-9D55-4D2D-963A-E29FD5194833}" type="presParOf" srcId="{E6503568-845A-4467-ABAD-2C1B42E19E06}" destId="{7BFA436D-21E3-4BEC-8DF0-E2BD69EAC663}" srcOrd="4" destOrd="0" presId="urn:microsoft.com/office/officeart/2005/8/layout/process5"/>
    <dgm:cxn modelId="{A0873B9A-2E55-4674-A46B-7A63329E2E46}" type="presParOf" srcId="{E6503568-845A-4467-ABAD-2C1B42E19E06}" destId="{274CAA12-744D-4C1B-8975-0EFD1EFBB16C}" srcOrd="5" destOrd="0" presId="urn:microsoft.com/office/officeart/2005/8/layout/process5"/>
    <dgm:cxn modelId="{33DF4659-33A0-4350-810E-F31251081062}" type="presParOf" srcId="{274CAA12-744D-4C1B-8975-0EFD1EFBB16C}" destId="{FDFB0818-1746-4618-AA96-643339E6B5B5}" srcOrd="0" destOrd="0" presId="urn:microsoft.com/office/officeart/2005/8/layout/process5"/>
    <dgm:cxn modelId="{4E872066-B5CD-4482-B9D1-796594E9D7EA}" type="presParOf" srcId="{E6503568-845A-4467-ABAD-2C1B42E19E06}" destId="{5EC6B84B-6E3F-41BF-ACAD-B78C53BB7AAE}" srcOrd="6" destOrd="0" presId="urn:microsoft.com/office/officeart/2005/8/layout/process5"/>
    <dgm:cxn modelId="{E50BE019-FEFC-402A-8FB3-9165D87FB7C4}" type="presParOf" srcId="{E6503568-845A-4467-ABAD-2C1B42E19E06}" destId="{03DD5AB4-2ECD-47F4-93FD-B55D003EAD4E}" srcOrd="7" destOrd="0" presId="urn:microsoft.com/office/officeart/2005/8/layout/process5"/>
    <dgm:cxn modelId="{2781BA52-CF5F-4E68-8E0F-A0AAE51E11BE}" type="presParOf" srcId="{03DD5AB4-2ECD-47F4-93FD-B55D003EAD4E}" destId="{1012193F-FBAF-4E75-8406-64463F805193}" srcOrd="0" destOrd="0" presId="urn:microsoft.com/office/officeart/2005/8/layout/process5"/>
    <dgm:cxn modelId="{08AFF2CB-D3EB-4361-9FFA-A660DC2909A0}" type="presParOf" srcId="{E6503568-845A-4467-ABAD-2C1B42E19E06}" destId="{1BA75D3A-936E-441F-90E6-77D453A9608F}" srcOrd="8" destOrd="0" presId="urn:microsoft.com/office/officeart/2005/8/layout/process5"/>
    <dgm:cxn modelId="{02E2ED0E-A0FB-4738-9C8E-6DE6D743E54C}" type="presParOf" srcId="{E6503568-845A-4467-ABAD-2C1B42E19E06}" destId="{6D9CF409-024B-42C8-9476-2B605BB9F4D3}" srcOrd="9" destOrd="0" presId="urn:microsoft.com/office/officeart/2005/8/layout/process5"/>
    <dgm:cxn modelId="{58FFE9C2-86C3-4017-B444-D737C10C8482}" type="presParOf" srcId="{6D9CF409-024B-42C8-9476-2B605BB9F4D3}" destId="{7A41EAAE-1B1F-4E9E-AEA5-EA0ED7ADF195}" srcOrd="0" destOrd="0" presId="urn:microsoft.com/office/officeart/2005/8/layout/process5"/>
    <dgm:cxn modelId="{E70E2B95-2CFD-4EF3-98CD-83CF0195FCED}" type="presParOf" srcId="{E6503568-845A-4467-ABAD-2C1B42E19E06}" destId="{EBA66774-2B32-44B0-A3F7-EB45D6CD5A6A}"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373C2-4748-415F-9F23-2EB30C120717}">
      <dsp:nvSpPr>
        <dsp:cNvPr id="0" name=""/>
        <dsp:cNvSpPr/>
      </dsp:nvSpPr>
      <dsp:spPr>
        <a:xfrm>
          <a:off x="1163637" y="1712"/>
          <a:ext cx="2630946" cy="20392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b="1" kern="1200" dirty="0">
              <a:solidFill>
                <a:srgbClr val="002060"/>
              </a:solidFill>
              <a:latin typeface="Gill Sans"/>
            </a:rPr>
            <a:t>Step 1: </a:t>
          </a:r>
          <a:r>
            <a:rPr lang="en-IN" sz="2200" kern="1200" dirty="0">
              <a:solidFill>
                <a:srgbClr val="002060"/>
              </a:solidFill>
              <a:latin typeface="Gill Sans"/>
            </a:rPr>
            <a:t>State null and alternate hypothesis based on claim: Two-tailed or one-tailed test </a:t>
          </a:r>
          <a:endParaRPr lang="en-US" sz="2200" kern="1200" dirty="0">
            <a:solidFill>
              <a:srgbClr val="002060"/>
            </a:solidFill>
            <a:latin typeface="Gill Sans"/>
          </a:endParaRPr>
        </a:p>
      </dsp:txBody>
      <dsp:txXfrm>
        <a:off x="1223363" y="61438"/>
        <a:ext cx="2511494" cy="1919757"/>
      </dsp:txXfrm>
    </dsp:sp>
    <dsp:sp modelId="{3FBB3C2E-234B-47FE-9CD3-CEBAECB298A5}">
      <dsp:nvSpPr>
        <dsp:cNvPr id="0" name=""/>
        <dsp:cNvSpPr/>
      </dsp:nvSpPr>
      <dsp:spPr>
        <a:xfrm>
          <a:off x="4026107" y="695079"/>
          <a:ext cx="557760" cy="652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solidFill>
              <a:srgbClr val="002060"/>
            </a:solidFill>
            <a:latin typeface="Gill Sans"/>
          </a:endParaRPr>
        </a:p>
      </dsp:txBody>
      <dsp:txXfrm>
        <a:off x="4026107" y="825574"/>
        <a:ext cx="390432" cy="391484"/>
      </dsp:txXfrm>
    </dsp:sp>
    <dsp:sp modelId="{97EEB599-8FE7-4F5E-BF67-0E738608630C}">
      <dsp:nvSpPr>
        <dsp:cNvPr id="0" name=""/>
        <dsp:cNvSpPr/>
      </dsp:nvSpPr>
      <dsp:spPr>
        <a:xfrm>
          <a:off x="4846962" y="21570"/>
          <a:ext cx="2630946" cy="19994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b="1" kern="1200" dirty="0">
              <a:solidFill>
                <a:srgbClr val="002060"/>
              </a:solidFill>
              <a:latin typeface="Gill Sans"/>
            </a:rPr>
            <a:t>Step 2: </a:t>
          </a:r>
          <a:r>
            <a:rPr lang="en-IN" sz="2200" kern="1200" dirty="0">
              <a:solidFill>
                <a:srgbClr val="002060"/>
              </a:solidFill>
              <a:latin typeface="Gill Sans"/>
            </a:rPr>
            <a:t>Decide level of significance </a:t>
          </a:r>
          <a14:m xmlns:a14="http://schemas.microsoft.com/office/drawing/2010/main">
            <m:oMath xmlns:m="http://schemas.openxmlformats.org/officeDocument/2006/math">
              <m:r>
                <a:rPr lang="en-IN" sz="2200" b="0" i="1" kern="1200" smtClean="0">
                  <a:solidFill>
                    <a:srgbClr val="002060"/>
                  </a:solidFill>
                  <a:latin typeface="Cambria Math" panose="02040503050406030204" pitchFamily="18" charset="0"/>
                </a:rPr>
                <m:t>(</m:t>
              </m:r>
              <m:r>
                <a:rPr lang="en-IN" sz="2200" b="0" i="1" kern="1200" smtClean="0">
                  <a:solidFill>
                    <a:srgbClr val="002060"/>
                  </a:solidFill>
                  <a:latin typeface="Cambria Math" panose="02040503050406030204" pitchFamily="18" charset="0"/>
                </a:rPr>
                <m:t>𝛼</m:t>
              </m:r>
              <m:r>
                <a:rPr lang="en-IN" sz="2200" b="0" i="1" kern="1200" smtClean="0">
                  <a:solidFill>
                    <a:srgbClr val="002060"/>
                  </a:solidFill>
                  <a:latin typeface="Cambria Math" panose="02040503050406030204" pitchFamily="18" charset="0"/>
                </a:rPr>
                <m:t>)</m:t>
              </m:r>
            </m:oMath>
          </a14:m>
          <a:r>
            <a:rPr lang="en-IN" sz="2200" kern="1200" dirty="0">
              <a:solidFill>
                <a:srgbClr val="002060"/>
              </a:solidFill>
              <a:latin typeface="Gill Sans"/>
            </a:rPr>
            <a:t> based on how strong an evidence is required</a:t>
          </a:r>
          <a:endParaRPr lang="en-US" sz="2200" kern="1200" dirty="0">
            <a:solidFill>
              <a:srgbClr val="002060"/>
            </a:solidFill>
            <a:latin typeface="Gill Sans"/>
          </a:endParaRPr>
        </a:p>
      </dsp:txBody>
      <dsp:txXfrm>
        <a:off x="4905525" y="80133"/>
        <a:ext cx="2513820" cy="1882367"/>
      </dsp:txXfrm>
    </dsp:sp>
    <dsp:sp modelId="{E7A2B120-8A2A-4A47-842D-2102399CD159}">
      <dsp:nvSpPr>
        <dsp:cNvPr id="0" name=""/>
        <dsp:cNvSpPr/>
      </dsp:nvSpPr>
      <dsp:spPr>
        <a:xfrm>
          <a:off x="7709432" y="695079"/>
          <a:ext cx="557760" cy="652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solidFill>
              <a:srgbClr val="002060"/>
            </a:solidFill>
            <a:latin typeface="Gill Sans"/>
          </a:endParaRPr>
        </a:p>
      </dsp:txBody>
      <dsp:txXfrm>
        <a:off x="7709432" y="825574"/>
        <a:ext cx="390432" cy="391484"/>
      </dsp:txXfrm>
    </dsp:sp>
    <dsp:sp modelId="{7BFA436D-21E3-4BEC-8DF0-E2BD69EAC663}">
      <dsp:nvSpPr>
        <dsp:cNvPr id="0" name=""/>
        <dsp:cNvSpPr/>
      </dsp:nvSpPr>
      <dsp:spPr>
        <a:xfrm>
          <a:off x="8530287" y="21570"/>
          <a:ext cx="2630946" cy="19994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b="1" kern="1200" dirty="0">
              <a:solidFill>
                <a:srgbClr val="002060"/>
              </a:solidFill>
              <a:latin typeface="Gill Sans"/>
            </a:rPr>
            <a:t>Step 3: </a:t>
          </a:r>
          <a:r>
            <a:rPr lang="en-IN" sz="2200" kern="1200" dirty="0">
              <a:solidFill>
                <a:srgbClr val="002060"/>
              </a:solidFill>
              <a:latin typeface="Gill Sans"/>
            </a:rPr>
            <a:t>Identify the test statistic to be used and compute it</a:t>
          </a:r>
          <a:endParaRPr lang="en-US" sz="2200" kern="1200" dirty="0">
            <a:solidFill>
              <a:srgbClr val="002060"/>
            </a:solidFill>
            <a:latin typeface="Gill Sans"/>
          </a:endParaRPr>
        </a:p>
      </dsp:txBody>
      <dsp:txXfrm>
        <a:off x="8588850" y="80133"/>
        <a:ext cx="2513820" cy="1882367"/>
      </dsp:txXfrm>
    </dsp:sp>
    <dsp:sp modelId="{274CAA12-744D-4C1B-8975-0EFD1EFBB16C}">
      <dsp:nvSpPr>
        <dsp:cNvPr id="0" name=""/>
        <dsp:cNvSpPr/>
      </dsp:nvSpPr>
      <dsp:spPr>
        <a:xfrm rot="5400000">
          <a:off x="9560869" y="2216231"/>
          <a:ext cx="569783" cy="652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solidFill>
              <a:srgbClr val="002060"/>
            </a:solidFill>
            <a:latin typeface="Gill Sans"/>
          </a:endParaRPr>
        </a:p>
      </dsp:txBody>
      <dsp:txXfrm rot="-5400000">
        <a:off x="9650019" y="2257577"/>
        <a:ext cx="391484" cy="398848"/>
      </dsp:txXfrm>
    </dsp:sp>
    <dsp:sp modelId="{5EC6B84B-6E3F-41BF-ACAD-B78C53BB7AAE}">
      <dsp:nvSpPr>
        <dsp:cNvPr id="0" name=""/>
        <dsp:cNvSpPr/>
      </dsp:nvSpPr>
      <dsp:spPr>
        <a:xfrm>
          <a:off x="8530287" y="3096126"/>
          <a:ext cx="2630946" cy="22279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b="1" kern="1200" dirty="0">
              <a:solidFill>
                <a:srgbClr val="002060"/>
              </a:solidFill>
              <a:latin typeface="Gill Sans"/>
            </a:rPr>
            <a:t>Step 4: </a:t>
          </a:r>
          <a:r>
            <a:rPr lang="en-IN" sz="2200" kern="1200" dirty="0">
              <a:solidFill>
                <a:srgbClr val="002060"/>
              </a:solidFill>
              <a:latin typeface="Gill Sans"/>
            </a:rPr>
            <a:t>Compute the critical value or p-value based on test statistic or </a:t>
          </a:r>
          <a14:m xmlns:a14="http://schemas.microsoft.com/office/drawing/2010/main">
            <m:oMath xmlns:m="http://schemas.openxmlformats.org/officeDocument/2006/math">
              <m:r>
                <a:rPr lang="en-IN" sz="2200" b="0" i="1" kern="1200" smtClean="0">
                  <a:solidFill>
                    <a:srgbClr val="002060"/>
                  </a:solidFill>
                  <a:latin typeface="Cambria Math" panose="02040503050406030204" pitchFamily="18" charset="0"/>
                </a:rPr>
                <m:t>𝛼</m:t>
              </m:r>
            </m:oMath>
          </a14:m>
          <a:r>
            <a:rPr lang="en-IN" sz="2200" kern="1200" dirty="0">
              <a:solidFill>
                <a:srgbClr val="002060"/>
              </a:solidFill>
              <a:latin typeface="Gill Sans"/>
            </a:rPr>
            <a:t> </a:t>
          </a:r>
          <a:endParaRPr lang="en-US" sz="2200" kern="1200" dirty="0">
            <a:solidFill>
              <a:srgbClr val="002060"/>
            </a:solidFill>
            <a:latin typeface="Gill Sans"/>
          </a:endParaRPr>
        </a:p>
      </dsp:txBody>
      <dsp:txXfrm>
        <a:off x="8595541" y="3161380"/>
        <a:ext cx="2500438" cy="2097419"/>
      </dsp:txXfrm>
    </dsp:sp>
    <dsp:sp modelId="{03DD5AB4-2ECD-47F4-93FD-B55D003EAD4E}">
      <dsp:nvSpPr>
        <dsp:cNvPr id="0" name=""/>
        <dsp:cNvSpPr/>
      </dsp:nvSpPr>
      <dsp:spPr>
        <a:xfrm rot="10800000">
          <a:off x="7741003" y="3883852"/>
          <a:ext cx="557760" cy="652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solidFill>
              <a:srgbClr val="002060"/>
            </a:solidFill>
            <a:latin typeface="Gill Sans"/>
          </a:endParaRPr>
        </a:p>
      </dsp:txBody>
      <dsp:txXfrm rot="10800000">
        <a:off x="7908331" y="4014347"/>
        <a:ext cx="390432" cy="391484"/>
      </dsp:txXfrm>
    </dsp:sp>
    <dsp:sp modelId="{1BA75D3A-936E-441F-90E6-77D453A9608F}">
      <dsp:nvSpPr>
        <dsp:cNvPr id="0" name=""/>
        <dsp:cNvSpPr/>
      </dsp:nvSpPr>
      <dsp:spPr>
        <a:xfrm>
          <a:off x="4846962" y="3093300"/>
          <a:ext cx="2630946" cy="22335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b="1" kern="1200" dirty="0">
              <a:solidFill>
                <a:srgbClr val="002060"/>
              </a:solidFill>
              <a:latin typeface="Gill Sans"/>
            </a:rPr>
            <a:t>Step 5: </a:t>
          </a:r>
          <a:r>
            <a:rPr lang="en-IN" sz="2200" b="0" kern="1200" dirty="0">
              <a:solidFill>
                <a:srgbClr val="002060"/>
              </a:solidFill>
              <a:latin typeface="Gill Sans"/>
            </a:rPr>
            <a:t>Formulate a decision criteria and decide the outcome</a:t>
          </a:r>
          <a:endParaRPr lang="en-US" sz="2200" b="0" kern="1200" dirty="0">
            <a:solidFill>
              <a:srgbClr val="002060"/>
            </a:solidFill>
            <a:latin typeface="Gill Sans"/>
          </a:endParaRPr>
        </a:p>
      </dsp:txBody>
      <dsp:txXfrm>
        <a:off x="4912381" y="3158719"/>
        <a:ext cx="2500108" cy="2102740"/>
      </dsp:txXfrm>
    </dsp:sp>
    <dsp:sp modelId="{6D9CF409-024B-42C8-9476-2B605BB9F4D3}">
      <dsp:nvSpPr>
        <dsp:cNvPr id="0" name=""/>
        <dsp:cNvSpPr/>
      </dsp:nvSpPr>
      <dsp:spPr>
        <a:xfrm rot="10800000">
          <a:off x="4057678" y="3883852"/>
          <a:ext cx="557760" cy="652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solidFill>
              <a:srgbClr val="002060"/>
            </a:solidFill>
            <a:latin typeface="Gill Sans"/>
          </a:endParaRPr>
        </a:p>
      </dsp:txBody>
      <dsp:txXfrm rot="10800000">
        <a:off x="4225006" y="4014347"/>
        <a:ext cx="390432" cy="391484"/>
      </dsp:txXfrm>
    </dsp:sp>
    <dsp:sp modelId="{EBA66774-2B32-44B0-A3F7-EB45D6CD5A6A}">
      <dsp:nvSpPr>
        <dsp:cNvPr id="0" name=""/>
        <dsp:cNvSpPr/>
      </dsp:nvSpPr>
      <dsp:spPr>
        <a:xfrm>
          <a:off x="720085" y="3096126"/>
          <a:ext cx="3074497" cy="22279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IN" sz="2200" b="1" kern="1200" dirty="0">
              <a:solidFill>
                <a:srgbClr val="002060"/>
              </a:solidFill>
              <a:latin typeface="Gill Sans"/>
            </a:rPr>
            <a:t>Outcome 1</a:t>
          </a:r>
          <a:r>
            <a:rPr lang="en-IN" sz="2200" kern="1200" dirty="0">
              <a:solidFill>
                <a:srgbClr val="002060"/>
              </a:solidFill>
              <a:latin typeface="Gill Sans"/>
            </a:rPr>
            <a:t>: Reject null hypothesis and accept alternate – Accept </a:t>
          </a:r>
          <a14:m xmlns:a14="http://schemas.microsoft.com/office/drawing/2010/main">
            <m:oMath xmlns:m="http://schemas.openxmlformats.org/officeDocument/2006/math">
              <m:sSub>
                <m:sSubPr>
                  <m:ctrlPr>
                    <a:rPr lang="en-IN" sz="2200" b="0" i="1" kern="1200" smtClean="0">
                      <a:solidFill>
                        <a:srgbClr val="002060"/>
                      </a:solidFill>
                      <a:latin typeface="Cambria Math" panose="02040503050406030204" pitchFamily="18" charset="0"/>
                    </a:rPr>
                  </m:ctrlPr>
                </m:sSubPr>
                <m:e>
                  <m:r>
                    <a:rPr lang="en-IN" sz="2200" b="0" i="1" kern="1200" smtClean="0">
                      <a:solidFill>
                        <a:srgbClr val="002060"/>
                      </a:solidFill>
                      <a:latin typeface="Cambria Math" panose="02040503050406030204" pitchFamily="18" charset="0"/>
                    </a:rPr>
                    <m:t>𝐻</m:t>
                  </m:r>
                </m:e>
                <m:sub>
                  <m:r>
                    <a:rPr lang="en-IN" sz="2200" b="0" i="1" kern="1200" smtClean="0">
                      <a:solidFill>
                        <a:srgbClr val="002060"/>
                      </a:solidFill>
                      <a:latin typeface="Cambria Math" panose="02040503050406030204" pitchFamily="18" charset="0"/>
                    </a:rPr>
                    <m:t>𝑎</m:t>
                  </m:r>
                </m:sub>
              </m:sSub>
            </m:oMath>
          </a14:m>
          <a:r>
            <a:rPr lang="en-IN" sz="2200" kern="1200" dirty="0">
              <a:solidFill>
                <a:srgbClr val="002060"/>
              </a:solidFill>
              <a:latin typeface="Gill Sans"/>
            </a:rPr>
            <a:t/>
          </a:r>
          <a:br>
            <a:rPr lang="en-IN" sz="2200" kern="1200" dirty="0">
              <a:solidFill>
                <a:srgbClr val="002060"/>
              </a:solidFill>
              <a:latin typeface="Gill Sans"/>
            </a:rPr>
          </a:br>
          <a:r>
            <a:rPr lang="en-IN" sz="2200" b="1" kern="1200" dirty="0">
              <a:solidFill>
                <a:srgbClr val="002060"/>
              </a:solidFill>
              <a:latin typeface="Gill Sans"/>
            </a:rPr>
            <a:t>Outcome 2: </a:t>
          </a:r>
          <a:r>
            <a:rPr lang="en-IN" sz="2200" kern="1200" dirty="0">
              <a:solidFill>
                <a:srgbClr val="002060"/>
              </a:solidFill>
              <a:latin typeface="Gill Sans"/>
            </a:rPr>
            <a:t>Fail to reject null hypothesis – Can accept </a:t>
          </a:r>
          <a14:m xmlns:a14="http://schemas.microsoft.com/office/drawing/2010/main">
            <m:oMath xmlns:m="http://schemas.openxmlformats.org/officeDocument/2006/math">
              <m:sSub>
                <m:sSubPr>
                  <m:ctrlPr>
                    <a:rPr lang="en-IN" sz="2200" b="0" i="1" kern="1200" smtClean="0">
                      <a:solidFill>
                        <a:srgbClr val="002060"/>
                      </a:solidFill>
                      <a:latin typeface="Cambria Math" panose="02040503050406030204" pitchFamily="18" charset="0"/>
                    </a:rPr>
                  </m:ctrlPr>
                </m:sSubPr>
                <m:e>
                  <m:r>
                    <a:rPr lang="en-IN" sz="2200" b="0" i="1" kern="1200" smtClean="0">
                      <a:solidFill>
                        <a:srgbClr val="002060"/>
                      </a:solidFill>
                      <a:latin typeface="Cambria Math" panose="02040503050406030204" pitchFamily="18" charset="0"/>
                    </a:rPr>
                    <m:t>𝐻</m:t>
                  </m:r>
                </m:e>
                <m:sub>
                  <m:r>
                    <a:rPr lang="en-IN" sz="2200" b="0" i="1" kern="1200" smtClean="0">
                      <a:solidFill>
                        <a:srgbClr val="002060"/>
                      </a:solidFill>
                      <a:latin typeface="Cambria Math" panose="02040503050406030204" pitchFamily="18" charset="0"/>
                    </a:rPr>
                    <m:t>𝑜</m:t>
                  </m:r>
                </m:sub>
              </m:sSub>
            </m:oMath>
          </a14:m>
          <a:r>
            <a:rPr lang="en-IN" sz="2200" kern="1200" dirty="0">
              <a:solidFill>
                <a:srgbClr val="002060"/>
              </a:solidFill>
              <a:latin typeface="Gill Sans"/>
            </a:rPr>
            <a:t> </a:t>
          </a:r>
          <a:endParaRPr lang="en-US" sz="2200" kern="1200" dirty="0">
            <a:solidFill>
              <a:srgbClr val="002060"/>
            </a:solidFill>
            <a:latin typeface="Gill Sans"/>
          </a:endParaRPr>
        </a:p>
      </dsp:txBody>
      <dsp:txXfrm>
        <a:off x="785339" y="3161380"/>
        <a:ext cx="2943989" cy="20974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F9474111-66D7-45AE-8DEF-376AAD158A9F}" type="datetimeFigureOut">
              <a:rPr lang="en-IN" smtClean="0"/>
              <a:pPr/>
              <a:t>04-08-2023</a:t>
            </a:fld>
            <a:endParaRPr lang="en-IN" dirty="0"/>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0CC37836-C8DA-4503-80C8-4F9293A85D3C}" type="slidenum">
              <a:rPr lang="en-IN" smtClean="0"/>
              <a:pPr/>
              <a:t>‹#›</a:t>
            </a:fld>
            <a:endParaRPr lang="en-IN" dirty="0"/>
          </a:p>
        </p:txBody>
      </p:sp>
    </p:spTree>
    <p:extLst>
      <p:ext uri="{BB962C8B-B14F-4D97-AF65-F5344CB8AC3E}">
        <p14:creationId xmlns:p14="http://schemas.microsoft.com/office/powerpoint/2010/main" val="197554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AC5F4ED9-334D-4F32-82DD-3CCE676A8408}" type="datetimeFigureOut">
              <a:rPr lang="en-US"/>
              <a:pPr>
                <a:defRPr/>
              </a:pPr>
              <a:t>04-Aug-23</a:t>
            </a:fld>
            <a:endParaRPr lang="en-US" dirty="0"/>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6545EB16-1616-48C3-8AE6-46CF05E8DCE4}" type="slidenum">
              <a:rPr lang="en-US"/>
              <a:pPr>
                <a:defRPr/>
              </a:pPr>
              <a:t>‹#›</a:t>
            </a:fld>
            <a:endParaRPr lang="en-US" dirty="0"/>
          </a:p>
        </p:txBody>
      </p:sp>
    </p:spTree>
    <p:extLst>
      <p:ext uri="{BB962C8B-B14F-4D97-AF65-F5344CB8AC3E}">
        <p14:creationId xmlns:p14="http://schemas.microsoft.com/office/powerpoint/2010/main" val="24728422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45EB16-1616-48C3-8AE6-46CF05E8DCE4}"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05453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45EB16-1616-48C3-8AE6-46CF05E8DCE4}"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59763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1:notes"/>
          <p:cNvSpPr txBox="1">
            <a:spLocks noGrp="1"/>
          </p:cNvSpPr>
          <p:nvPr>
            <p:ph type="body" idx="1"/>
          </p:nvPr>
        </p:nvSpPr>
        <p:spPr>
          <a:xfrm>
            <a:off x="710407" y="4925408"/>
            <a:ext cx="5683250" cy="4029879"/>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354" name="Google Shape;354;p31:notes"/>
          <p:cNvSpPr>
            <a:spLocks noGrp="1" noRot="1" noChangeAspect="1"/>
          </p:cNvSpPr>
          <p:nvPr>
            <p:ph type="sldImg" idx="2"/>
          </p:nvPr>
        </p:nvSpPr>
        <p:spPr>
          <a:xfrm>
            <a:off x="482600" y="1279525"/>
            <a:ext cx="6138863"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5354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1">
            <a:extLst>
              <a:ext uri="{FF2B5EF4-FFF2-40B4-BE49-F238E27FC236}">
                <a16:creationId xmlns:a16="http://schemas.microsoft.com/office/drawing/2014/main" xmlns="" id="{7B47A000-D340-415C-B451-F6358447FDF4}"/>
              </a:ext>
            </a:extLst>
          </p:cNvPr>
          <p:cNvPicPr>
            <a:picLocks noChangeAspect="1" noChangeArrowheads="1"/>
          </p:cNvPicPr>
          <p:nvPr userDrawn="1"/>
        </p:nvPicPr>
        <p:blipFill>
          <a:blip r:embed="rId2" cstate="print"/>
          <a:srcRect/>
          <a:stretch>
            <a:fillRect/>
          </a:stretch>
        </p:blipFill>
        <p:spPr bwMode="auto">
          <a:xfrm>
            <a:off x="1888570" y="2313986"/>
            <a:ext cx="8857808" cy="1679938"/>
          </a:xfrm>
          <a:prstGeom prst="rect">
            <a:avLst/>
          </a:prstGeom>
          <a:noFill/>
          <a:ln w="9525">
            <a:noFill/>
            <a:miter lim="800000"/>
            <a:headEnd/>
            <a:tailEnd/>
          </a:ln>
          <a:effectLst/>
        </p:spPr>
      </p:pic>
      <p:sp>
        <p:nvSpPr>
          <p:cNvPr id="10" name="Title 1">
            <a:extLst>
              <a:ext uri="{FF2B5EF4-FFF2-40B4-BE49-F238E27FC236}">
                <a16:creationId xmlns:a16="http://schemas.microsoft.com/office/drawing/2014/main" xmlns="" id="{D1356ED1-3CFA-40FA-8F21-818840F4F4FE}"/>
              </a:ext>
            </a:extLst>
          </p:cNvPr>
          <p:cNvSpPr>
            <a:spLocks noGrp="1"/>
          </p:cNvSpPr>
          <p:nvPr>
            <p:ph type="ctrTitle"/>
          </p:nvPr>
        </p:nvSpPr>
        <p:spPr>
          <a:xfrm>
            <a:off x="2304999" y="2705259"/>
            <a:ext cx="8024949" cy="897392"/>
          </a:xfrm>
        </p:spPr>
        <p:txBody>
          <a:bodyPr anchor="b">
            <a:normAutofit/>
          </a:bodyPr>
          <a:lstStyle>
            <a:lvl1pPr algn="ctr">
              <a:defRPr sz="4000"/>
            </a:lvl1pPr>
          </a:lstStyle>
          <a:p>
            <a:r>
              <a:rPr lang="en-US" dirty="0"/>
              <a:t>Click to edit Master title style</a:t>
            </a:r>
            <a:endParaRPr lang="en-GB" dirty="0"/>
          </a:p>
        </p:txBody>
      </p:sp>
    </p:spTree>
    <p:extLst>
      <p:ext uri="{BB962C8B-B14F-4D97-AF65-F5344CB8AC3E}">
        <p14:creationId xmlns:p14="http://schemas.microsoft.com/office/powerpoint/2010/main" val="4048948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276620-0C18-4579-B2F5-36DA5383A5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947424D9-8641-4594-AD49-A7BE94ECC3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3525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F3B9726-051B-4E43-9CDB-508C3219BB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CD6A0BCA-CFE6-4D49-9D57-88ED60574A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43052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preserve="1" userDrawn="1">
  <p:cSld name="Title and body">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301611" y="136525"/>
            <a:ext cx="11360800" cy="7636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dirty="0"/>
          </a:p>
        </p:txBody>
      </p:sp>
      <p:sp>
        <p:nvSpPr>
          <p:cNvPr id="15" name="Google Shape;15;p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609585" lvl="0" indent="-457189" algn="l">
              <a:lnSpc>
                <a:spcPct val="115000"/>
              </a:lnSpc>
              <a:spcBef>
                <a:spcPts val="0"/>
              </a:spcBef>
              <a:spcAft>
                <a:spcPts val="0"/>
              </a:spcAft>
              <a:buSzPct val="100000"/>
              <a:buFont typeface="Arial" panose="020B0604020202020204" pitchFamily="34" charset="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dirty="0"/>
          </a:p>
        </p:txBody>
      </p:sp>
    </p:spTree>
    <p:extLst>
      <p:ext uri="{BB962C8B-B14F-4D97-AF65-F5344CB8AC3E}">
        <p14:creationId xmlns:p14="http://schemas.microsoft.com/office/powerpoint/2010/main" val="475180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5" name="Footer Placeholder 4"/>
          <p:cNvSpPr>
            <a:spLocks noGrp="1"/>
          </p:cNvSpPr>
          <p:nvPr>
            <p:ph type="ftr" sz="quarter" idx="13"/>
          </p:nvPr>
        </p:nvSpPr>
        <p:spPr/>
        <p:txBody>
          <a:bodyPr/>
          <a:lstStyle/>
          <a:p>
            <a:pPr>
              <a:defRPr/>
            </a:pPr>
            <a:r>
              <a:rPr lang="en-US" dirty="0"/>
              <a:t>14</a:t>
            </a:r>
            <a:r>
              <a:rPr lang="en-US" baseline="30000" dirty="0"/>
              <a:t>st</a:t>
            </a:r>
            <a:r>
              <a:rPr lang="en-US" dirty="0"/>
              <a:t> Aug, 2012</a:t>
            </a:r>
          </a:p>
        </p:txBody>
      </p:sp>
      <p:sp>
        <p:nvSpPr>
          <p:cNvPr id="7" name="Slide Number Placeholder 6"/>
          <p:cNvSpPr>
            <a:spLocks noGrp="1"/>
          </p:cNvSpPr>
          <p:nvPr>
            <p:ph type="sldNum" sz="quarter" idx="14"/>
          </p:nvPr>
        </p:nvSpPr>
        <p:spPr/>
        <p:txBody>
          <a:bodyPr/>
          <a:lstStyle/>
          <a:p>
            <a:pPr>
              <a:defRPr/>
            </a:pPr>
            <a:fld id="{14E634A9-4649-4019-AF23-6398A079BB36}" type="slidenum">
              <a:rPr lang="en-US" smtClean="0"/>
              <a:pPr>
                <a:defRPr/>
              </a:pPr>
              <a:t>‹#›</a:t>
            </a:fld>
            <a:endParaRPr lang="en-US" dirty="0"/>
          </a:p>
        </p:txBody>
      </p:sp>
      <p:sp>
        <p:nvSpPr>
          <p:cNvPr id="8" name="Title 7"/>
          <p:cNvSpPr>
            <a:spLocks noGrp="1"/>
          </p:cNvSpPr>
          <p:nvPr>
            <p:ph type="title"/>
          </p:nvPr>
        </p:nvSpPr>
        <p:spPr/>
        <p:txBody>
          <a:bodyPr/>
          <a:lstStyle/>
          <a:p>
            <a:r>
              <a:rPr lang="en-US" dirty="0"/>
              <a:t>Click to edit Master title style</a:t>
            </a:r>
            <a:endParaRPr lang="en-IN" dirty="0"/>
          </a:p>
        </p:txBody>
      </p:sp>
    </p:spTree>
    <p:extLst>
      <p:ext uri="{BB962C8B-B14F-4D97-AF65-F5344CB8AC3E}">
        <p14:creationId xmlns:p14="http://schemas.microsoft.com/office/powerpoint/2010/main" val="2011331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485033" y="6305550"/>
            <a:ext cx="609600" cy="476250"/>
          </a:xfrm>
          <a:prstGeom prst="rect">
            <a:avLst/>
          </a:prstGeom>
        </p:spPr>
        <p:txBody>
          <a:bodyPr/>
          <a:lstStyle/>
          <a:p>
            <a:pPr>
              <a:defRPr/>
            </a:pPr>
            <a:fld id="{14E634A9-4649-4019-AF23-6398A079BB36}" type="slidenum">
              <a:rPr lang="en-US" smtClean="0"/>
              <a:pPr>
                <a:defRPr/>
              </a:pPr>
              <a:t>‹#›</a:t>
            </a:fld>
            <a:endParaRPr lang="en-US" dirty="0"/>
          </a:p>
        </p:txBody>
      </p:sp>
      <p:sp>
        <p:nvSpPr>
          <p:cNvPr id="4" name="Footer Placeholder 3"/>
          <p:cNvSpPr>
            <a:spLocks noGrp="1"/>
          </p:cNvSpPr>
          <p:nvPr>
            <p:ph type="ftr" sz="quarter" idx="11"/>
          </p:nvPr>
        </p:nvSpPr>
        <p:spPr>
          <a:xfrm>
            <a:off x="7518400" y="6550223"/>
            <a:ext cx="3860800" cy="327025"/>
          </a:xfrm>
          <a:prstGeom prst="rect">
            <a:avLst/>
          </a:prstGeom>
        </p:spPr>
        <p:txBody>
          <a:bodyPr/>
          <a:lstStyle/>
          <a:p>
            <a:pPr>
              <a:defRPr/>
            </a:pPr>
            <a:r>
              <a:rPr lang="en-US"/>
              <a:t>29,30</a:t>
            </a:r>
            <a:r>
              <a:rPr lang="en-US" baseline="30000"/>
              <a:t>th</a:t>
            </a:r>
            <a:r>
              <a:rPr lang="en-US"/>
              <a:t> April, 2014</a:t>
            </a:r>
            <a:endParaRPr lang="en-US" dirty="0"/>
          </a:p>
        </p:txBody>
      </p:sp>
    </p:spTree>
    <p:extLst>
      <p:ext uri="{BB962C8B-B14F-4D97-AF65-F5344CB8AC3E}">
        <p14:creationId xmlns:p14="http://schemas.microsoft.com/office/powerpoint/2010/main" val="3482785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A3EB47-E66E-41D2-8E5B-B7292D1F7C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6449EB8-22D9-463B-A0C8-B8BDDD4611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D58234D-03D9-4640-83F4-3E68A9B93C95}"/>
              </a:ext>
            </a:extLst>
          </p:cNvPr>
          <p:cNvSpPr>
            <a:spLocks noGrp="1"/>
          </p:cNvSpPr>
          <p:nvPr>
            <p:ph type="dt" sz="half" idx="10"/>
          </p:nvPr>
        </p:nvSpPr>
        <p:spPr/>
        <p:txBody>
          <a:bodyPr/>
          <a:lstStyle/>
          <a:p>
            <a:fld id="{46B3683B-3747-477E-B496-3231C9834C01}" type="datetimeFigureOut">
              <a:rPr lang="en-IN" smtClean="0"/>
              <a:t>04-08-2023</a:t>
            </a:fld>
            <a:endParaRPr lang="en-IN"/>
          </a:p>
        </p:txBody>
      </p:sp>
      <p:sp>
        <p:nvSpPr>
          <p:cNvPr id="5" name="Footer Placeholder 4">
            <a:extLst>
              <a:ext uri="{FF2B5EF4-FFF2-40B4-BE49-F238E27FC236}">
                <a16:creationId xmlns:a16="http://schemas.microsoft.com/office/drawing/2014/main" xmlns="" id="{022E4841-E4B5-4BBB-9392-E0BC8AEEE9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2CD946E-C567-498F-98A3-BBDFECA7082D}"/>
              </a:ext>
            </a:extLst>
          </p:cNvPr>
          <p:cNvSpPr>
            <a:spLocks noGrp="1"/>
          </p:cNvSpPr>
          <p:nvPr>
            <p:ph type="sldNum" sz="quarter" idx="12"/>
          </p:nvPr>
        </p:nvSpPr>
        <p:spPr/>
        <p:txBody>
          <a:bodyPr/>
          <a:lstStyle/>
          <a:p>
            <a:fld id="{AB0BDE26-250A-48B7-9BF2-DAA16ABB04B5}" type="slidenum">
              <a:rPr lang="en-IN" smtClean="0"/>
              <a:t>‹#›</a:t>
            </a:fld>
            <a:endParaRPr lang="en-IN"/>
          </a:p>
        </p:txBody>
      </p:sp>
    </p:spTree>
    <p:extLst>
      <p:ext uri="{BB962C8B-B14F-4D97-AF65-F5344CB8AC3E}">
        <p14:creationId xmlns:p14="http://schemas.microsoft.com/office/powerpoint/2010/main" val="2629816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5810F-5991-4C5C-96B9-1321E08853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FA4B73E-1627-4DEA-9728-D14435FC1F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7DE3814-3541-4D05-A9BF-1E94B5AB68DE}"/>
              </a:ext>
            </a:extLst>
          </p:cNvPr>
          <p:cNvSpPr>
            <a:spLocks noGrp="1"/>
          </p:cNvSpPr>
          <p:nvPr>
            <p:ph type="dt" sz="half" idx="10"/>
          </p:nvPr>
        </p:nvSpPr>
        <p:spPr/>
        <p:txBody>
          <a:bodyPr/>
          <a:lstStyle/>
          <a:p>
            <a:fld id="{46B3683B-3747-477E-B496-3231C9834C01}" type="datetimeFigureOut">
              <a:rPr lang="en-IN" smtClean="0"/>
              <a:t>04-08-2023</a:t>
            </a:fld>
            <a:endParaRPr lang="en-IN"/>
          </a:p>
        </p:txBody>
      </p:sp>
      <p:sp>
        <p:nvSpPr>
          <p:cNvPr id="5" name="Footer Placeholder 4">
            <a:extLst>
              <a:ext uri="{FF2B5EF4-FFF2-40B4-BE49-F238E27FC236}">
                <a16:creationId xmlns:a16="http://schemas.microsoft.com/office/drawing/2014/main" xmlns="" id="{E153FF90-FE60-4111-A185-68B851E73F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BBDF47E-070C-41C4-9415-19F7B30DC1B1}"/>
              </a:ext>
            </a:extLst>
          </p:cNvPr>
          <p:cNvSpPr>
            <a:spLocks noGrp="1"/>
          </p:cNvSpPr>
          <p:nvPr>
            <p:ph type="sldNum" sz="quarter" idx="12"/>
          </p:nvPr>
        </p:nvSpPr>
        <p:spPr/>
        <p:txBody>
          <a:bodyPr/>
          <a:lstStyle/>
          <a:p>
            <a:fld id="{AB0BDE26-250A-48B7-9BF2-DAA16ABB04B5}" type="slidenum">
              <a:rPr lang="en-IN" smtClean="0"/>
              <a:t>‹#›</a:t>
            </a:fld>
            <a:endParaRPr lang="en-IN"/>
          </a:p>
        </p:txBody>
      </p:sp>
    </p:spTree>
    <p:extLst>
      <p:ext uri="{BB962C8B-B14F-4D97-AF65-F5344CB8AC3E}">
        <p14:creationId xmlns:p14="http://schemas.microsoft.com/office/powerpoint/2010/main" val="1122571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579DC1-CB71-4F7E-9497-49D67F3D08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642875E-B54C-45D4-B58C-68D15B83DF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328A27B-20C1-41BC-8888-0A4C31CDE5A8}"/>
              </a:ext>
            </a:extLst>
          </p:cNvPr>
          <p:cNvSpPr>
            <a:spLocks noGrp="1"/>
          </p:cNvSpPr>
          <p:nvPr>
            <p:ph type="dt" sz="half" idx="10"/>
          </p:nvPr>
        </p:nvSpPr>
        <p:spPr/>
        <p:txBody>
          <a:bodyPr/>
          <a:lstStyle/>
          <a:p>
            <a:fld id="{46B3683B-3747-477E-B496-3231C9834C01}" type="datetimeFigureOut">
              <a:rPr lang="en-IN" smtClean="0"/>
              <a:t>04-08-2023</a:t>
            </a:fld>
            <a:endParaRPr lang="en-IN"/>
          </a:p>
        </p:txBody>
      </p:sp>
      <p:sp>
        <p:nvSpPr>
          <p:cNvPr id="5" name="Footer Placeholder 4">
            <a:extLst>
              <a:ext uri="{FF2B5EF4-FFF2-40B4-BE49-F238E27FC236}">
                <a16:creationId xmlns:a16="http://schemas.microsoft.com/office/drawing/2014/main" xmlns="" id="{0E9F05BB-06B9-42EE-8011-8545362CD7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6CF50F3-D40B-422F-BECA-17600F43AE7B}"/>
              </a:ext>
            </a:extLst>
          </p:cNvPr>
          <p:cNvSpPr>
            <a:spLocks noGrp="1"/>
          </p:cNvSpPr>
          <p:nvPr>
            <p:ph type="sldNum" sz="quarter" idx="12"/>
          </p:nvPr>
        </p:nvSpPr>
        <p:spPr/>
        <p:txBody>
          <a:bodyPr/>
          <a:lstStyle/>
          <a:p>
            <a:fld id="{AB0BDE26-250A-48B7-9BF2-DAA16ABB04B5}" type="slidenum">
              <a:rPr lang="en-IN" smtClean="0"/>
              <a:t>‹#›</a:t>
            </a:fld>
            <a:endParaRPr lang="en-IN"/>
          </a:p>
        </p:txBody>
      </p:sp>
    </p:spTree>
    <p:extLst>
      <p:ext uri="{BB962C8B-B14F-4D97-AF65-F5344CB8AC3E}">
        <p14:creationId xmlns:p14="http://schemas.microsoft.com/office/powerpoint/2010/main" val="203735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8371DF-4FB5-4C4C-BCFF-0EF7689B76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E456E9-1FCC-4D48-9F29-B8C2C5A9EF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FE265E1-0E09-4E38-B553-8371ADCDB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80F1C03-C896-4CD7-AE33-D1C06613AFC3}"/>
              </a:ext>
            </a:extLst>
          </p:cNvPr>
          <p:cNvSpPr>
            <a:spLocks noGrp="1"/>
          </p:cNvSpPr>
          <p:nvPr>
            <p:ph type="dt" sz="half" idx="10"/>
          </p:nvPr>
        </p:nvSpPr>
        <p:spPr/>
        <p:txBody>
          <a:bodyPr/>
          <a:lstStyle/>
          <a:p>
            <a:fld id="{46B3683B-3747-477E-B496-3231C9834C01}" type="datetimeFigureOut">
              <a:rPr lang="en-IN" smtClean="0"/>
              <a:t>04-08-2023</a:t>
            </a:fld>
            <a:endParaRPr lang="en-IN"/>
          </a:p>
        </p:txBody>
      </p:sp>
      <p:sp>
        <p:nvSpPr>
          <p:cNvPr id="6" name="Footer Placeholder 5">
            <a:extLst>
              <a:ext uri="{FF2B5EF4-FFF2-40B4-BE49-F238E27FC236}">
                <a16:creationId xmlns:a16="http://schemas.microsoft.com/office/drawing/2014/main" xmlns="" id="{E3F11142-A0D1-467F-A4CD-49017C459B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5D87141-219B-4C00-9401-17A9FBD6A686}"/>
              </a:ext>
            </a:extLst>
          </p:cNvPr>
          <p:cNvSpPr>
            <a:spLocks noGrp="1"/>
          </p:cNvSpPr>
          <p:nvPr>
            <p:ph type="sldNum" sz="quarter" idx="12"/>
          </p:nvPr>
        </p:nvSpPr>
        <p:spPr/>
        <p:txBody>
          <a:bodyPr/>
          <a:lstStyle/>
          <a:p>
            <a:fld id="{AB0BDE26-250A-48B7-9BF2-DAA16ABB04B5}" type="slidenum">
              <a:rPr lang="en-IN" smtClean="0"/>
              <a:t>‹#›</a:t>
            </a:fld>
            <a:endParaRPr lang="en-IN"/>
          </a:p>
        </p:txBody>
      </p:sp>
    </p:spTree>
    <p:extLst>
      <p:ext uri="{BB962C8B-B14F-4D97-AF65-F5344CB8AC3E}">
        <p14:creationId xmlns:p14="http://schemas.microsoft.com/office/powerpoint/2010/main" val="13805433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36575B-134E-44E8-B85A-FD55D1F574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6246994-B215-425F-A461-15ED7FEE5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9E8A55C-F4FA-4665-8DAB-8C7153F50C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57987BB-FB08-4787-9D79-A8CCE598EB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9317509-B0D6-47FE-909E-9EF650EFAB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890F3664-DC52-446E-B749-B37EA31C9B6E}"/>
              </a:ext>
            </a:extLst>
          </p:cNvPr>
          <p:cNvSpPr>
            <a:spLocks noGrp="1"/>
          </p:cNvSpPr>
          <p:nvPr>
            <p:ph type="dt" sz="half" idx="10"/>
          </p:nvPr>
        </p:nvSpPr>
        <p:spPr/>
        <p:txBody>
          <a:bodyPr/>
          <a:lstStyle/>
          <a:p>
            <a:fld id="{46B3683B-3747-477E-B496-3231C9834C01}" type="datetimeFigureOut">
              <a:rPr lang="en-IN" smtClean="0"/>
              <a:t>04-08-2023</a:t>
            </a:fld>
            <a:endParaRPr lang="en-IN"/>
          </a:p>
        </p:txBody>
      </p:sp>
      <p:sp>
        <p:nvSpPr>
          <p:cNvPr id="8" name="Footer Placeholder 7">
            <a:extLst>
              <a:ext uri="{FF2B5EF4-FFF2-40B4-BE49-F238E27FC236}">
                <a16:creationId xmlns:a16="http://schemas.microsoft.com/office/drawing/2014/main" xmlns="" id="{0CB9FCDF-AEA5-488D-94F7-00B554533C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4E21E17-536C-4BC8-BB2B-7AB3C9E464EB}"/>
              </a:ext>
            </a:extLst>
          </p:cNvPr>
          <p:cNvSpPr>
            <a:spLocks noGrp="1"/>
          </p:cNvSpPr>
          <p:nvPr>
            <p:ph type="sldNum" sz="quarter" idx="12"/>
          </p:nvPr>
        </p:nvSpPr>
        <p:spPr/>
        <p:txBody>
          <a:bodyPr/>
          <a:lstStyle/>
          <a:p>
            <a:fld id="{AB0BDE26-250A-48B7-9BF2-DAA16ABB04B5}" type="slidenum">
              <a:rPr lang="en-IN" smtClean="0"/>
              <a:t>‹#›</a:t>
            </a:fld>
            <a:endParaRPr lang="en-IN"/>
          </a:p>
        </p:txBody>
      </p:sp>
    </p:spTree>
    <p:extLst>
      <p:ext uri="{BB962C8B-B14F-4D97-AF65-F5344CB8AC3E}">
        <p14:creationId xmlns:p14="http://schemas.microsoft.com/office/powerpoint/2010/main" val="313888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A9E2FE-8970-4894-AE2F-F1BD8D70136E}"/>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xmlns="" id="{64B638CD-023F-49B3-A3FD-870E3427DFD6}"/>
              </a:ext>
            </a:extLst>
          </p:cNvPr>
          <p:cNvSpPr>
            <a:spLocks noGrp="1"/>
          </p:cNvSpPr>
          <p:nvPr>
            <p:ph idx="1"/>
          </p:nvPr>
        </p:nvSpPr>
        <p:spPr>
          <a:xfrm>
            <a:off x="838200" y="158636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89447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8428D4-BEBF-4CD8-BB60-7E0F5580B7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1D0697E-7F43-4182-8DF3-75396C489D12}"/>
              </a:ext>
            </a:extLst>
          </p:cNvPr>
          <p:cNvSpPr>
            <a:spLocks noGrp="1"/>
          </p:cNvSpPr>
          <p:nvPr>
            <p:ph type="dt" sz="half" idx="10"/>
          </p:nvPr>
        </p:nvSpPr>
        <p:spPr/>
        <p:txBody>
          <a:bodyPr/>
          <a:lstStyle/>
          <a:p>
            <a:fld id="{46B3683B-3747-477E-B496-3231C9834C01}" type="datetimeFigureOut">
              <a:rPr lang="en-IN" smtClean="0"/>
              <a:t>04-08-2023</a:t>
            </a:fld>
            <a:endParaRPr lang="en-IN"/>
          </a:p>
        </p:txBody>
      </p:sp>
      <p:sp>
        <p:nvSpPr>
          <p:cNvPr id="4" name="Footer Placeholder 3">
            <a:extLst>
              <a:ext uri="{FF2B5EF4-FFF2-40B4-BE49-F238E27FC236}">
                <a16:creationId xmlns:a16="http://schemas.microsoft.com/office/drawing/2014/main" xmlns="" id="{0BCEDA5E-D8F4-44E9-8E3C-57823538B4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AC34D4B-A4EE-4D4A-A1C4-B866597077F0}"/>
              </a:ext>
            </a:extLst>
          </p:cNvPr>
          <p:cNvSpPr>
            <a:spLocks noGrp="1"/>
          </p:cNvSpPr>
          <p:nvPr>
            <p:ph type="sldNum" sz="quarter" idx="12"/>
          </p:nvPr>
        </p:nvSpPr>
        <p:spPr/>
        <p:txBody>
          <a:bodyPr/>
          <a:lstStyle/>
          <a:p>
            <a:fld id="{AB0BDE26-250A-48B7-9BF2-DAA16ABB04B5}" type="slidenum">
              <a:rPr lang="en-IN" smtClean="0"/>
              <a:t>‹#›</a:t>
            </a:fld>
            <a:endParaRPr lang="en-IN"/>
          </a:p>
        </p:txBody>
      </p:sp>
    </p:spTree>
    <p:extLst>
      <p:ext uri="{BB962C8B-B14F-4D97-AF65-F5344CB8AC3E}">
        <p14:creationId xmlns:p14="http://schemas.microsoft.com/office/powerpoint/2010/main" val="21126180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56F0D62-5B8F-4477-91E1-F189F257A14D}"/>
              </a:ext>
            </a:extLst>
          </p:cNvPr>
          <p:cNvSpPr>
            <a:spLocks noGrp="1"/>
          </p:cNvSpPr>
          <p:nvPr>
            <p:ph type="dt" sz="half" idx="10"/>
          </p:nvPr>
        </p:nvSpPr>
        <p:spPr/>
        <p:txBody>
          <a:bodyPr/>
          <a:lstStyle/>
          <a:p>
            <a:fld id="{46B3683B-3747-477E-B496-3231C9834C01}" type="datetimeFigureOut">
              <a:rPr lang="en-IN" smtClean="0"/>
              <a:t>04-08-2023</a:t>
            </a:fld>
            <a:endParaRPr lang="en-IN"/>
          </a:p>
        </p:txBody>
      </p:sp>
      <p:sp>
        <p:nvSpPr>
          <p:cNvPr id="3" name="Footer Placeholder 2">
            <a:extLst>
              <a:ext uri="{FF2B5EF4-FFF2-40B4-BE49-F238E27FC236}">
                <a16:creationId xmlns:a16="http://schemas.microsoft.com/office/drawing/2014/main" xmlns="" id="{B491D419-5132-48C6-8062-16F6712639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89DBDA3-50F2-476C-9153-58DFB229712B}"/>
              </a:ext>
            </a:extLst>
          </p:cNvPr>
          <p:cNvSpPr>
            <a:spLocks noGrp="1"/>
          </p:cNvSpPr>
          <p:nvPr>
            <p:ph type="sldNum" sz="quarter" idx="12"/>
          </p:nvPr>
        </p:nvSpPr>
        <p:spPr/>
        <p:txBody>
          <a:bodyPr/>
          <a:lstStyle/>
          <a:p>
            <a:fld id="{AB0BDE26-250A-48B7-9BF2-DAA16ABB04B5}" type="slidenum">
              <a:rPr lang="en-IN" smtClean="0"/>
              <a:t>‹#›</a:t>
            </a:fld>
            <a:endParaRPr lang="en-IN"/>
          </a:p>
        </p:txBody>
      </p:sp>
    </p:spTree>
    <p:extLst>
      <p:ext uri="{BB962C8B-B14F-4D97-AF65-F5344CB8AC3E}">
        <p14:creationId xmlns:p14="http://schemas.microsoft.com/office/powerpoint/2010/main" val="2244070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B5CD9F-B131-44CD-877D-0F1005BBCB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6582324-FECB-467B-B212-66465D479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56FD6F0D-B9BB-467F-AA12-B31F3D248F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64DB1A3-1310-4E6C-8702-531D438A1237}"/>
              </a:ext>
            </a:extLst>
          </p:cNvPr>
          <p:cNvSpPr>
            <a:spLocks noGrp="1"/>
          </p:cNvSpPr>
          <p:nvPr>
            <p:ph type="dt" sz="half" idx="10"/>
          </p:nvPr>
        </p:nvSpPr>
        <p:spPr/>
        <p:txBody>
          <a:bodyPr/>
          <a:lstStyle/>
          <a:p>
            <a:fld id="{46B3683B-3747-477E-B496-3231C9834C01}" type="datetimeFigureOut">
              <a:rPr lang="en-IN" smtClean="0"/>
              <a:t>04-08-2023</a:t>
            </a:fld>
            <a:endParaRPr lang="en-IN"/>
          </a:p>
        </p:txBody>
      </p:sp>
      <p:sp>
        <p:nvSpPr>
          <p:cNvPr id="6" name="Footer Placeholder 5">
            <a:extLst>
              <a:ext uri="{FF2B5EF4-FFF2-40B4-BE49-F238E27FC236}">
                <a16:creationId xmlns:a16="http://schemas.microsoft.com/office/drawing/2014/main" xmlns="" id="{39E20A4E-CB4D-4E8F-95A9-E03B24A3A4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8F7E387-9D01-4067-9430-3B034D39929C}"/>
              </a:ext>
            </a:extLst>
          </p:cNvPr>
          <p:cNvSpPr>
            <a:spLocks noGrp="1"/>
          </p:cNvSpPr>
          <p:nvPr>
            <p:ph type="sldNum" sz="quarter" idx="12"/>
          </p:nvPr>
        </p:nvSpPr>
        <p:spPr/>
        <p:txBody>
          <a:bodyPr/>
          <a:lstStyle/>
          <a:p>
            <a:fld id="{AB0BDE26-250A-48B7-9BF2-DAA16ABB04B5}" type="slidenum">
              <a:rPr lang="en-IN" smtClean="0"/>
              <a:t>‹#›</a:t>
            </a:fld>
            <a:endParaRPr lang="en-IN"/>
          </a:p>
        </p:txBody>
      </p:sp>
    </p:spTree>
    <p:extLst>
      <p:ext uri="{BB962C8B-B14F-4D97-AF65-F5344CB8AC3E}">
        <p14:creationId xmlns:p14="http://schemas.microsoft.com/office/powerpoint/2010/main" val="34465385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349346-ED6F-4293-9068-D6963619EA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8F556185-697C-4489-B5CE-19516B421D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3A6DA51-1189-428F-BB59-AEAEE74FE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AD3D476-D4AD-4E08-9A65-A9F245B291EC}"/>
              </a:ext>
            </a:extLst>
          </p:cNvPr>
          <p:cNvSpPr>
            <a:spLocks noGrp="1"/>
          </p:cNvSpPr>
          <p:nvPr>
            <p:ph type="dt" sz="half" idx="10"/>
          </p:nvPr>
        </p:nvSpPr>
        <p:spPr/>
        <p:txBody>
          <a:bodyPr/>
          <a:lstStyle/>
          <a:p>
            <a:fld id="{46B3683B-3747-477E-B496-3231C9834C01}" type="datetimeFigureOut">
              <a:rPr lang="en-IN" smtClean="0"/>
              <a:t>04-08-2023</a:t>
            </a:fld>
            <a:endParaRPr lang="en-IN"/>
          </a:p>
        </p:txBody>
      </p:sp>
      <p:sp>
        <p:nvSpPr>
          <p:cNvPr id="6" name="Footer Placeholder 5">
            <a:extLst>
              <a:ext uri="{FF2B5EF4-FFF2-40B4-BE49-F238E27FC236}">
                <a16:creationId xmlns:a16="http://schemas.microsoft.com/office/drawing/2014/main" xmlns="" id="{A728A6D4-C9A0-4407-ADC2-68172023A8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1AC37C5-8D46-4D8C-9A14-429B47C25353}"/>
              </a:ext>
            </a:extLst>
          </p:cNvPr>
          <p:cNvSpPr>
            <a:spLocks noGrp="1"/>
          </p:cNvSpPr>
          <p:nvPr>
            <p:ph type="sldNum" sz="quarter" idx="12"/>
          </p:nvPr>
        </p:nvSpPr>
        <p:spPr/>
        <p:txBody>
          <a:bodyPr/>
          <a:lstStyle/>
          <a:p>
            <a:fld id="{AB0BDE26-250A-48B7-9BF2-DAA16ABB04B5}" type="slidenum">
              <a:rPr lang="en-IN" smtClean="0"/>
              <a:t>‹#›</a:t>
            </a:fld>
            <a:endParaRPr lang="en-IN"/>
          </a:p>
        </p:txBody>
      </p:sp>
    </p:spTree>
    <p:extLst>
      <p:ext uri="{BB962C8B-B14F-4D97-AF65-F5344CB8AC3E}">
        <p14:creationId xmlns:p14="http://schemas.microsoft.com/office/powerpoint/2010/main" val="36269929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D8CD1A-177A-48EA-98D9-897AAFB1E5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5F0371C-3F66-43EB-A14A-31269543FA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B21EEC1-B7E2-49CD-B5DD-4F8599013156}"/>
              </a:ext>
            </a:extLst>
          </p:cNvPr>
          <p:cNvSpPr>
            <a:spLocks noGrp="1"/>
          </p:cNvSpPr>
          <p:nvPr>
            <p:ph type="dt" sz="half" idx="10"/>
          </p:nvPr>
        </p:nvSpPr>
        <p:spPr/>
        <p:txBody>
          <a:bodyPr/>
          <a:lstStyle/>
          <a:p>
            <a:fld id="{46B3683B-3747-477E-B496-3231C9834C01}" type="datetimeFigureOut">
              <a:rPr lang="en-IN" smtClean="0"/>
              <a:t>04-08-2023</a:t>
            </a:fld>
            <a:endParaRPr lang="en-IN"/>
          </a:p>
        </p:txBody>
      </p:sp>
      <p:sp>
        <p:nvSpPr>
          <p:cNvPr id="5" name="Footer Placeholder 4">
            <a:extLst>
              <a:ext uri="{FF2B5EF4-FFF2-40B4-BE49-F238E27FC236}">
                <a16:creationId xmlns:a16="http://schemas.microsoft.com/office/drawing/2014/main" xmlns="" id="{82F328F4-F343-49CC-92EA-A28B39D578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AA8AF2E-4935-43E5-8B50-BB922F5E1215}"/>
              </a:ext>
            </a:extLst>
          </p:cNvPr>
          <p:cNvSpPr>
            <a:spLocks noGrp="1"/>
          </p:cNvSpPr>
          <p:nvPr>
            <p:ph type="sldNum" sz="quarter" idx="12"/>
          </p:nvPr>
        </p:nvSpPr>
        <p:spPr/>
        <p:txBody>
          <a:bodyPr/>
          <a:lstStyle/>
          <a:p>
            <a:fld id="{AB0BDE26-250A-48B7-9BF2-DAA16ABB04B5}" type="slidenum">
              <a:rPr lang="en-IN" smtClean="0"/>
              <a:t>‹#›</a:t>
            </a:fld>
            <a:endParaRPr lang="en-IN"/>
          </a:p>
        </p:txBody>
      </p:sp>
    </p:spTree>
    <p:extLst>
      <p:ext uri="{BB962C8B-B14F-4D97-AF65-F5344CB8AC3E}">
        <p14:creationId xmlns:p14="http://schemas.microsoft.com/office/powerpoint/2010/main" val="4642309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6049CA3-7C41-4561-891A-A2FEB28709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29CDD29-89A5-4890-98AD-8A821A767A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9384CD0-602D-4136-B48C-42043F4236CE}"/>
              </a:ext>
            </a:extLst>
          </p:cNvPr>
          <p:cNvSpPr>
            <a:spLocks noGrp="1"/>
          </p:cNvSpPr>
          <p:nvPr>
            <p:ph type="dt" sz="half" idx="10"/>
          </p:nvPr>
        </p:nvSpPr>
        <p:spPr/>
        <p:txBody>
          <a:bodyPr/>
          <a:lstStyle/>
          <a:p>
            <a:fld id="{46B3683B-3747-477E-B496-3231C9834C01}" type="datetimeFigureOut">
              <a:rPr lang="en-IN" smtClean="0"/>
              <a:t>04-08-2023</a:t>
            </a:fld>
            <a:endParaRPr lang="en-IN"/>
          </a:p>
        </p:txBody>
      </p:sp>
      <p:sp>
        <p:nvSpPr>
          <p:cNvPr id="5" name="Footer Placeholder 4">
            <a:extLst>
              <a:ext uri="{FF2B5EF4-FFF2-40B4-BE49-F238E27FC236}">
                <a16:creationId xmlns:a16="http://schemas.microsoft.com/office/drawing/2014/main" xmlns="" id="{0385126B-3D84-4A9C-B9FA-C20AD2CA07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E8FE574-3DDB-4384-B8F1-554F616C52F4}"/>
              </a:ext>
            </a:extLst>
          </p:cNvPr>
          <p:cNvSpPr>
            <a:spLocks noGrp="1"/>
          </p:cNvSpPr>
          <p:nvPr>
            <p:ph type="sldNum" sz="quarter" idx="12"/>
          </p:nvPr>
        </p:nvSpPr>
        <p:spPr/>
        <p:txBody>
          <a:bodyPr/>
          <a:lstStyle/>
          <a:p>
            <a:fld id="{AB0BDE26-250A-48B7-9BF2-DAA16ABB04B5}" type="slidenum">
              <a:rPr lang="en-IN" smtClean="0"/>
              <a:t>‹#›</a:t>
            </a:fld>
            <a:endParaRPr lang="en-IN"/>
          </a:p>
        </p:txBody>
      </p:sp>
    </p:spTree>
    <p:extLst>
      <p:ext uri="{BB962C8B-B14F-4D97-AF65-F5344CB8AC3E}">
        <p14:creationId xmlns:p14="http://schemas.microsoft.com/office/powerpoint/2010/main" val="39072403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6" name="Google Shape;16;p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63764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19" name="Google Shape;19;p3"/>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20" name="Google Shape;20;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619239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23" name="Google Shape;23;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7995370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5"/>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8" name="Google Shape;28;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86011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C3122F-43F1-42A5-A7CE-C30A4E9765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722B2F21-F898-456B-803F-8D6D038B9C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319825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580183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4" name="Google Shape;34;p7"/>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5" name="Google Shape;35;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792421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8" name="Google Shape;38;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527943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42" name="Google Shape;42;p9"/>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3" name="Google Shape;43;p9"/>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4" name="Google Shape;44;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9557283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lstStyle>
            <a:lvl1pPr marL="609585" lvl="0" indent="-304792" algn="l">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586862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50" name="Google Shape;50;p11"/>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51" name="Google Shape;51;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511321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063539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54"/>
        <p:cNvGrpSpPr/>
        <p:nvPr/>
      </p:nvGrpSpPr>
      <p:grpSpPr>
        <a:xfrm>
          <a:off x="0" y="0"/>
          <a:ext cx="0" cy="0"/>
          <a:chOff x="0" y="0"/>
          <a:chExt cx="0" cy="0"/>
        </a:xfrm>
      </p:grpSpPr>
      <p:sp>
        <p:nvSpPr>
          <p:cNvPr id="55" name="Google Shape;55;p13"/>
          <p:cNvSpPr txBox="1">
            <a:spLocks noGrp="1"/>
          </p:cNvSpPr>
          <p:nvPr>
            <p:ph type="subTitle" idx="1"/>
          </p:nvPr>
        </p:nvSpPr>
        <p:spPr>
          <a:xfrm>
            <a:off x="1910080" y="1850064"/>
            <a:ext cx="9875200" cy="1752800"/>
          </a:xfrm>
          <a:prstGeom prst="rect">
            <a:avLst/>
          </a:prstGeom>
          <a:noFill/>
          <a:ln>
            <a:noFill/>
          </a:ln>
        </p:spPr>
        <p:txBody>
          <a:bodyPr spcFirstLastPara="1" wrap="square" lIns="68575" tIns="0" rIns="68575" bIns="34275" anchor="t" anchorCtr="0"/>
          <a:lstStyle>
            <a:lvl1pPr marR="0" lvl="0" algn="l">
              <a:lnSpc>
                <a:spcPct val="100000"/>
              </a:lnSpc>
              <a:spcBef>
                <a:spcPts val="667"/>
              </a:spcBef>
              <a:spcAft>
                <a:spcPts val="0"/>
              </a:spcAft>
              <a:buClr>
                <a:schemeClr val="accent1"/>
              </a:buClr>
              <a:buSzPts val="1600"/>
              <a:buFont typeface="Noto Sans Symbols"/>
              <a:buNone/>
              <a:defRPr sz="2667" b="0" i="0" u="none" strike="noStrike" cap="none">
                <a:solidFill>
                  <a:srgbClr val="2A310F"/>
                </a:solidFill>
                <a:latin typeface="Cabin"/>
                <a:ea typeface="Cabin"/>
                <a:cs typeface="Cabin"/>
                <a:sym typeface="Cabin"/>
              </a:defRPr>
            </a:lvl1pPr>
            <a:lvl2pPr marR="0" lvl="1" algn="ctr">
              <a:lnSpc>
                <a:spcPct val="100000"/>
              </a:lnSpc>
              <a:spcBef>
                <a:spcPts val="533"/>
              </a:spcBef>
              <a:spcAft>
                <a:spcPts val="0"/>
              </a:spcAft>
              <a:buClr>
                <a:schemeClr val="accent1"/>
              </a:buClr>
              <a:buSzPts val="2100"/>
              <a:buFont typeface="Verdana"/>
              <a:buNone/>
              <a:defRPr sz="2800" b="0" i="0" u="none" strike="noStrike" cap="none">
                <a:solidFill>
                  <a:schemeClr val="dk1"/>
                </a:solidFill>
                <a:latin typeface="Cabin"/>
                <a:ea typeface="Cabin"/>
                <a:cs typeface="Cabin"/>
                <a:sym typeface="Cabin"/>
              </a:defRPr>
            </a:lvl2pPr>
            <a:lvl3pPr marR="0" lvl="2" algn="ctr">
              <a:lnSpc>
                <a:spcPct val="100000"/>
              </a:lnSpc>
              <a:spcBef>
                <a:spcPts val="533"/>
              </a:spcBef>
              <a:spcAft>
                <a:spcPts val="0"/>
              </a:spcAft>
              <a:buClr>
                <a:schemeClr val="accent2"/>
              </a:buClr>
              <a:buSzPts val="1800"/>
              <a:buFont typeface="Noto Sans Symbols"/>
              <a:buNone/>
              <a:defRPr sz="2400" b="0" i="0" u="none" strike="noStrike" cap="none">
                <a:solidFill>
                  <a:schemeClr val="dk1"/>
                </a:solidFill>
                <a:latin typeface="Cabin"/>
                <a:ea typeface="Cabin"/>
                <a:cs typeface="Cabin"/>
                <a:sym typeface="Cabin"/>
              </a:defRPr>
            </a:lvl3pPr>
            <a:lvl4pPr marR="0" lvl="3" algn="ctr">
              <a:lnSpc>
                <a:spcPct val="100000"/>
              </a:lnSpc>
              <a:spcBef>
                <a:spcPts val="400"/>
              </a:spcBef>
              <a:spcAft>
                <a:spcPts val="0"/>
              </a:spcAft>
              <a:buClr>
                <a:srgbClr val="C32D2E"/>
              </a:buClr>
              <a:buSzPts val="1500"/>
              <a:buFont typeface="Noto Sans Symbols"/>
              <a:buNone/>
              <a:defRPr sz="2000" b="0" i="0" u="none" strike="noStrike" cap="none">
                <a:solidFill>
                  <a:schemeClr val="dk1"/>
                </a:solidFill>
                <a:latin typeface="Cabin"/>
                <a:ea typeface="Cabin"/>
                <a:cs typeface="Cabin"/>
                <a:sym typeface="Cabin"/>
              </a:defRPr>
            </a:lvl4pPr>
            <a:lvl5pPr marR="0" lvl="4" algn="ctr">
              <a:lnSpc>
                <a:spcPct val="100000"/>
              </a:lnSpc>
              <a:spcBef>
                <a:spcPts val="400"/>
              </a:spcBef>
              <a:spcAft>
                <a:spcPts val="0"/>
              </a:spcAft>
              <a:buClr>
                <a:srgbClr val="84AA33"/>
              </a:buClr>
              <a:buSzPts val="1500"/>
              <a:buFont typeface="Noto Sans Symbols"/>
              <a:buNone/>
              <a:defRPr sz="2000" b="0" i="0" u="none" strike="noStrike" cap="none">
                <a:solidFill>
                  <a:schemeClr val="dk1"/>
                </a:solidFill>
                <a:latin typeface="Cabin"/>
                <a:ea typeface="Cabin"/>
                <a:cs typeface="Cabin"/>
                <a:sym typeface="Cabin"/>
              </a:defRPr>
            </a:lvl5pPr>
            <a:lvl6pPr marR="0" lvl="5" algn="ctr">
              <a:lnSpc>
                <a:spcPct val="100000"/>
              </a:lnSpc>
              <a:spcBef>
                <a:spcPts val="400"/>
              </a:spcBef>
              <a:spcAft>
                <a:spcPts val="0"/>
              </a:spcAft>
              <a:buClr>
                <a:schemeClr val="accent5"/>
              </a:buClr>
              <a:buSzPts val="1500"/>
              <a:buFont typeface="Noto Sans Symbols"/>
              <a:buNone/>
              <a:defRPr sz="2000" b="0" i="0" u="none" strike="noStrike" cap="none">
                <a:solidFill>
                  <a:schemeClr val="dk1"/>
                </a:solidFill>
                <a:latin typeface="Cabin"/>
                <a:ea typeface="Cabin"/>
                <a:cs typeface="Cabin"/>
                <a:sym typeface="Cabin"/>
              </a:defRPr>
            </a:lvl6pPr>
            <a:lvl7pPr marR="0" lvl="6" algn="ctr">
              <a:lnSpc>
                <a:spcPct val="100000"/>
              </a:lnSpc>
              <a:spcBef>
                <a:spcPts val="400"/>
              </a:spcBef>
              <a:spcAft>
                <a:spcPts val="0"/>
              </a:spcAft>
              <a:buClr>
                <a:schemeClr val="accent6"/>
              </a:buClr>
              <a:buSzPts val="1500"/>
              <a:buFont typeface="Noto Sans Symbols"/>
              <a:buNone/>
              <a:defRPr sz="2000" b="0" i="0" u="none" strike="noStrike" cap="none">
                <a:solidFill>
                  <a:schemeClr val="dk1"/>
                </a:solidFill>
                <a:latin typeface="Cabin"/>
                <a:ea typeface="Cabin"/>
                <a:cs typeface="Cabin"/>
                <a:sym typeface="Cabin"/>
              </a:defRPr>
            </a:lvl7pPr>
            <a:lvl8pPr marR="0" lvl="7" algn="ctr">
              <a:lnSpc>
                <a:spcPct val="100000"/>
              </a:lnSpc>
              <a:spcBef>
                <a:spcPts val="400"/>
              </a:spcBef>
              <a:spcAft>
                <a:spcPts val="0"/>
              </a:spcAft>
              <a:buClr>
                <a:schemeClr val="accent6"/>
              </a:buClr>
              <a:buSzPts val="1500"/>
              <a:buFont typeface="Noto Sans Symbols"/>
              <a:buNone/>
              <a:defRPr sz="2000" b="0" i="0" u="none" strike="noStrike" cap="none">
                <a:solidFill>
                  <a:schemeClr val="dk1"/>
                </a:solidFill>
                <a:latin typeface="Cabin"/>
                <a:ea typeface="Cabin"/>
                <a:cs typeface="Cabin"/>
                <a:sym typeface="Cabin"/>
              </a:defRPr>
            </a:lvl8pPr>
            <a:lvl9pPr marR="0" lvl="8" algn="ctr">
              <a:lnSpc>
                <a:spcPct val="100000"/>
              </a:lnSpc>
              <a:spcBef>
                <a:spcPts val="400"/>
              </a:spcBef>
              <a:spcAft>
                <a:spcPts val="0"/>
              </a:spcAft>
              <a:buClr>
                <a:schemeClr val="accent6"/>
              </a:buClr>
              <a:buSzPts val="1500"/>
              <a:buFont typeface="Noto Sans Symbols"/>
              <a:buNone/>
              <a:defRPr sz="2000" b="0" i="0" u="none" strike="noStrike" cap="none">
                <a:solidFill>
                  <a:schemeClr val="dk1"/>
                </a:solidFill>
                <a:latin typeface="Cabin"/>
                <a:ea typeface="Cabin"/>
                <a:cs typeface="Cabin"/>
                <a:sym typeface="Cabin"/>
              </a:defRPr>
            </a:lvl9pPr>
          </a:lstStyle>
          <a:p>
            <a:endParaRPr/>
          </a:p>
        </p:txBody>
      </p:sp>
      <p:sp>
        <p:nvSpPr>
          <p:cNvPr id="56" name="Google Shape;56;p13"/>
          <p:cNvSpPr txBox="1">
            <a:spLocks noGrp="1"/>
          </p:cNvSpPr>
          <p:nvPr>
            <p:ph type="ftr" idx="11"/>
          </p:nvPr>
        </p:nvSpPr>
        <p:spPr>
          <a:xfrm>
            <a:off x="7518400" y="6400999"/>
            <a:ext cx="3860800" cy="476000"/>
          </a:xfrm>
          <a:prstGeom prst="rect">
            <a:avLst/>
          </a:prstGeom>
          <a:noFill/>
          <a:ln>
            <a:noFill/>
          </a:ln>
        </p:spPr>
        <p:txBody>
          <a:bodyPr spcFirstLastPara="1" wrap="square" lIns="68575" tIns="34275" rIns="68575" bIns="34275" anchor="b" anchorCtr="0"/>
          <a:lstStyle>
            <a:lvl1pPr marR="0" lvl="0" algn="l" rtl="0">
              <a:lnSpc>
                <a:spcPct val="100000"/>
              </a:lnSpc>
              <a:spcBef>
                <a:spcPts val="0"/>
              </a:spcBef>
              <a:spcAft>
                <a:spcPts val="0"/>
              </a:spcAft>
              <a:buClr>
                <a:srgbClr val="000000"/>
              </a:buClr>
              <a:buSzPts val="1100"/>
              <a:buFont typeface="Arial"/>
              <a:buNone/>
              <a:defRPr sz="1467" b="0" i="0" u="none" strike="noStrike" cap="none">
                <a:solidFill>
                  <a:schemeClr val="dk1"/>
                </a:solidFill>
                <a:latin typeface="Cabin"/>
                <a:ea typeface="Cabin"/>
                <a:cs typeface="Cabin"/>
                <a:sym typeface="Cabin"/>
              </a:defRPr>
            </a:lvl1pPr>
            <a:lvl2pPr marR="0" lvl="1"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bin"/>
                <a:ea typeface="Cabin"/>
                <a:cs typeface="Cabin"/>
                <a:sym typeface="Cabin"/>
              </a:defRPr>
            </a:lvl2pPr>
            <a:lvl3pPr marR="0" lvl="2"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bin"/>
                <a:ea typeface="Cabin"/>
                <a:cs typeface="Cabin"/>
                <a:sym typeface="Cabin"/>
              </a:defRPr>
            </a:lvl3pPr>
            <a:lvl4pPr marR="0" lvl="3"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bin"/>
                <a:ea typeface="Cabin"/>
                <a:cs typeface="Cabin"/>
                <a:sym typeface="Cabin"/>
              </a:defRPr>
            </a:lvl4pPr>
            <a:lvl5pPr marR="0" lvl="4"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bin"/>
                <a:ea typeface="Cabin"/>
                <a:cs typeface="Cabin"/>
                <a:sym typeface="Cabin"/>
              </a:defRPr>
            </a:lvl5pPr>
            <a:lvl6pPr marR="0" lvl="5"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bin"/>
                <a:ea typeface="Cabin"/>
                <a:cs typeface="Cabin"/>
                <a:sym typeface="Cabin"/>
              </a:defRPr>
            </a:lvl6pPr>
            <a:lvl7pPr marR="0" lvl="6"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bin"/>
                <a:ea typeface="Cabin"/>
                <a:cs typeface="Cabin"/>
                <a:sym typeface="Cabin"/>
              </a:defRPr>
            </a:lvl7pPr>
            <a:lvl8pPr marR="0" lvl="7"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bin"/>
                <a:ea typeface="Cabin"/>
                <a:cs typeface="Cabin"/>
                <a:sym typeface="Cabin"/>
              </a:defRPr>
            </a:lvl8pPr>
            <a:lvl9pPr marR="0" lvl="8"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bin"/>
                <a:ea typeface="Cabin"/>
                <a:cs typeface="Cabin"/>
                <a:sym typeface="Cabin"/>
              </a:defRPr>
            </a:lvl9pPr>
          </a:lstStyle>
          <a:p>
            <a:endParaRPr/>
          </a:p>
        </p:txBody>
      </p:sp>
      <p:sp>
        <p:nvSpPr>
          <p:cNvPr id="57" name="Google Shape;57;p13"/>
          <p:cNvSpPr txBox="1">
            <a:spLocks noGrp="1"/>
          </p:cNvSpPr>
          <p:nvPr>
            <p:ph type="sldNum" idx="12"/>
          </p:nvPr>
        </p:nvSpPr>
        <p:spPr>
          <a:xfrm>
            <a:off x="13309600" y="6305551"/>
            <a:ext cx="609600" cy="476000"/>
          </a:xfrm>
          <a:prstGeom prst="rect">
            <a:avLst/>
          </a:prstGeom>
          <a:noFill/>
          <a:ln>
            <a:noFill/>
          </a:ln>
        </p:spPr>
        <p:txBody>
          <a:bodyPr spcFirstLastPara="1" wrap="square" lIns="68575" tIns="34275" rIns="68575" bIns="34275" anchor="t" anchorCtr="0">
            <a:noAutofit/>
          </a:bodyPr>
          <a:lstStyle>
            <a:lvl1pPr marL="0" marR="0" lvl="0" indent="0" algn="l">
              <a:lnSpc>
                <a:spcPct val="100000"/>
              </a:lnSpc>
              <a:spcBef>
                <a:spcPts val="0"/>
              </a:spcBef>
              <a:spcAft>
                <a:spcPts val="0"/>
              </a:spcAft>
              <a:buClr>
                <a:srgbClr val="000000"/>
              </a:buClr>
              <a:buSzPts val="1400"/>
              <a:buFont typeface="Arial"/>
              <a:buNone/>
              <a:defRPr sz="1867" b="0" i="0" u="none" strike="noStrike" cap="none">
                <a:solidFill>
                  <a:schemeClr val="dk1"/>
                </a:solidFill>
                <a:latin typeface="Cabin"/>
                <a:ea typeface="Cabin"/>
                <a:cs typeface="Cabin"/>
                <a:sym typeface="Cabin"/>
              </a:defRPr>
            </a:lvl1pPr>
            <a:lvl2pPr marL="0" marR="0" lvl="1" indent="0" algn="l">
              <a:lnSpc>
                <a:spcPct val="100000"/>
              </a:lnSpc>
              <a:spcBef>
                <a:spcPts val="0"/>
              </a:spcBef>
              <a:spcAft>
                <a:spcPts val="0"/>
              </a:spcAft>
              <a:buClr>
                <a:srgbClr val="000000"/>
              </a:buClr>
              <a:buSzPts val="1400"/>
              <a:buFont typeface="Arial"/>
              <a:buNone/>
              <a:defRPr sz="1867" b="0" i="0" u="none" strike="noStrike" cap="none">
                <a:solidFill>
                  <a:schemeClr val="dk1"/>
                </a:solidFill>
                <a:latin typeface="Cabin"/>
                <a:ea typeface="Cabin"/>
                <a:cs typeface="Cabin"/>
                <a:sym typeface="Cabin"/>
              </a:defRPr>
            </a:lvl2pPr>
            <a:lvl3pPr marL="0" marR="0" lvl="2" indent="0" algn="l">
              <a:lnSpc>
                <a:spcPct val="100000"/>
              </a:lnSpc>
              <a:spcBef>
                <a:spcPts val="0"/>
              </a:spcBef>
              <a:spcAft>
                <a:spcPts val="0"/>
              </a:spcAft>
              <a:buClr>
                <a:srgbClr val="000000"/>
              </a:buClr>
              <a:buSzPts val="1400"/>
              <a:buFont typeface="Arial"/>
              <a:buNone/>
              <a:defRPr sz="1867" b="0" i="0" u="none" strike="noStrike" cap="none">
                <a:solidFill>
                  <a:schemeClr val="dk1"/>
                </a:solidFill>
                <a:latin typeface="Cabin"/>
                <a:ea typeface="Cabin"/>
                <a:cs typeface="Cabin"/>
                <a:sym typeface="Cabin"/>
              </a:defRPr>
            </a:lvl3pPr>
            <a:lvl4pPr marL="0" marR="0" lvl="3" indent="0" algn="l">
              <a:lnSpc>
                <a:spcPct val="100000"/>
              </a:lnSpc>
              <a:spcBef>
                <a:spcPts val="0"/>
              </a:spcBef>
              <a:spcAft>
                <a:spcPts val="0"/>
              </a:spcAft>
              <a:buClr>
                <a:srgbClr val="000000"/>
              </a:buClr>
              <a:buSzPts val="1400"/>
              <a:buFont typeface="Arial"/>
              <a:buNone/>
              <a:defRPr sz="1867" b="0" i="0" u="none" strike="noStrike" cap="none">
                <a:solidFill>
                  <a:schemeClr val="dk1"/>
                </a:solidFill>
                <a:latin typeface="Cabin"/>
                <a:ea typeface="Cabin"/>
                <a:cs typeface="Cabin"/>
                <a:sym typeface="Cabin"/>
              </a:defRPr>
            </a:lvl4pPr>
            <a:lvl5pPr marL="0" marR="0" lvl="4" indent="0" algn="l">
              <a:lnSpc>
                <a:spcPct val="100000"/>
              </a:lnSpc>
              <a:spcBef>
                <a:spcPts val="0"/>
              </a:spcBef>
              <a:spcAft>
                <a:spcPts val="0"/>
              </a:spcAft>
              <a:buClr>
                <a:srgbClr val="000000"/>
              </a:buClr>
              <a:buSzPts val="1400"/>
              <a:buFont typeface="Arial"/>
              <a:buNone/>
              <a:defRPr sz="1867" b="0" i="0" u="none" strike="noStrike" cap="none">
                <a:solidFill>
                  <a:schemeClr val="dk1"/>
                </a:solidFill>
                <a:latin typeface="Cabin"/>
                <a:ea typeface="Cabin"/>
                <a:cs typeface="Cabin"/>
                <a:sym typeface="Cabin"/>
              </a:defRPr>
            </a:lvl5pPr>
            <a:lvl6pPr marL="0" marR="0" lvl="5" indent="0" algn="l">
              <a:lnSpc>
                <a:spcPct val="100000"/>
              </a:lnSpc>
              <a:spcBef>
                <a:spcPts val="0"/>
              </a:spcBef>
              <a:spcAft>
                <a:spcPts val="0"/>
              </a:spcAft>
              <a:buClr>
                <a:srgbClr val="000000"/>
              </a:buClr>
              <a:buSzPts val="1400"/>
              <a:buFont typeface="Arial"/>
              <a:buNone/>
              <a:defRPr sz="1867" b="0" i="0" u="none" strike="noStrike" cap="none">
                <a:solidFill>
                  <a:schemeClr val="dk1"/>
                </a:solidFill>
                <a:latin typeface="Cabin"/>
                <a:ea typeface="Cabin"/>
                <a:cs typeface="Cabin"/>
                <a:sym typeface="Cabin"/>
              </a:defRPr>
            </a:lvl6pPr>
            <a:lvl7pPr marL="0" marR="0" lvl="6" indent="0" algn="l">
              <a:lnSpc>
                <a:spcPct val="100000"/>
              </a:lnSpc>
              <a:spcBef>
                <a:spcPts val="0"/>
              </a:spcBef>
              <a:spcAft>
                <a:spcPts val="0"/>
              </a:spcAft>
              <a:buClr>
                <a:srgbClr val="000000"/>
              </a:buClr>
              <a:buSzPts val="1400"/>
              <a:buFont typeface="Arial"/>
              <a:buNone/>
              <a:defRPr sz="1867" b="0" i="0" u="none" strike="noStrike" cap="none">
                <a:solidFill>
                  <a:schemeClr val="dk1"/>
                </a:solidFill>
                <a:latin typeface="Cabin"/>
                <a:ea typeface="Cabin"/>
                <a:cs typeface="Cabin"/>
                <a:sym typeface="Cabin"/>
              </a:defRPr>
            </a:lvl7pPr>
            <a:lvl8pPr marL="0" marR="0" lvl="7" indent="0" algn="l">
              <a:lnSpc>
                <a:spcPct val="100000"/>
              </a:lnSpc>
              <a:spcBef>
                <a:spcPts val="0"/>
              </a:spcBef>
              <a:spcAft>
                <a:spcPts val="0"/>
              </a:spcAft>
              <a:buClr>
                <a:srgbClr val="000000"/>
              </a:buClr>
              <a:buSzPts val="1400"/>
              <a:buFont typeface="Arial"/>
              <a:buNone/>
              <a:defRPr sz="1867" b="0" i="0" u="none" strike="noStrike" cap="none">
                <a:solidFill>
                  <a:schemeClr val="dk1"/>
                </a:solidFill>
                <a:latin typeface="Cabin"/>
                <a:ea typeface="Cabin"/>
                <a:cs typeface="Cabin"/>
                <a:sym typeface="Cabin"/>
              </a:defRPr>
            </a:lvl8pPr>
            <a:lvl9pPr marL="0" marR="0" lvl="8" indent="0" algn="l">
              <a:lnSpc>
                <a:spcPct val="100000"/>
              </a:lnSpc>
              <a:spcBef>
                <a:spcPts val="0"/>
              </a:spcBef>
              <a:spcAft>
                <a:spcPts val="0"/>
              </a:spcAft>
              <a:buClr>
                <a:srgbClr val="000000"/>
              </a:buClr>
              <a:buSzPts val="1400"/>
              <a:buFont typeface="Arial"/>
              <a:buNone/>
              <a:defRPr sz="1867" b="0" i="0" u="none" strike="noStrike" cap="none">
                <a:solidFill>
                  <a:schemeClr val="dk1"/>
                </a:solidFill>
                <a:latin typeface="Cabin"/>
                <a:ea typeface="Cabin"/>
                <a:cs typeface="Cabin"/>
                <a:sym typeface="Cabin"/>
              </a:defRPr>
            </a:lvl9pPr>
          </a:lstStyle>
          <a:p>
            <a:endParaRPr lang="en-GB"/>
          </a:p>
        </p:txBody>
      </p:sp>
      <p:sp>
        <p:nvSpPr>
          <p:cNvPr id="58" name="Google Shape;58;p13"/>
          <p:cNvSpPr txBox="1">
            <a:spLocks noGrp="1"/>
          </p:cNvSpPr>
          <p:nvPr>
            <p:ph type="title"/>
          </p:nvPr>
        </p:nvSpPr>
        <p:spPr>
          <a:xfrm>
            <a:off x="1913467" y="838200"/>
            <a:ext cx="9999200" cy="5792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SzPts val="1100"/>
              <a:buNone/>
              <a:defRPr sz="4267" b="0" i="0" u="none" strike="noStrike" cap="none">
                <a:solidFill>
                  <a:srgbClr val="344D6C"/>
                </a:solidFill>
                <a:latin typeface="Cabin"/>
                <a:ea typeface="Cabin"/>
                <a:cs typeface="Cabin"/>
                <a:sym typeface="Cabin"/>
              </a:defRPr>
            </a:lvl1pPr>
            <a:lvl2pPr marR="0" lvl="1" algn="l">
              <a:lnSpc>
                <a:spcPct val="100000"/>
              </a:lnSpc>
              <a:spcBef>
                <a:spcPts val="0"/>
              </a:spcBef>
              <a:spcAft>
                <a:spcPts val="0"/>
              </a:spcAft>
              <a:buSzPts val="1100"/>
              <a:buNone/>
              <a:defRPr sz="4267" b="0" i="0" u="none" strike="noStrike" cap="none">
                <a:solidFill>
                  <a:srgbClr val="572314"/>
                </a:solidFill>
                <a:latin typeface="Cabin"/>
                <a:ea typeface="Cabin"/>
                <a:cs typeface="Cabin"/>
                <a:sym typeface="Cabin"/>
              </a:defRPr>
            </a:lvl2pPr>
            <a:lvl3pPr marR="0" lvl="2" algn="l">
              <a:lnSpc>
                <a:spcPct val="100000"/>
              </a:lnSpc>
              <a:spcBef>
                <a:spcPts val="0"/>
              </a:spcBef>
              <a:spcAft>
                <a:spcPts val="0"/>
              </a:spcAft>
              <a:buSzPts val="1100"/>
              <a:buNone/>
              <a:defRPr sz="4267" b="0" i="0" u="none" strike="noStrike" cap="none">
                <a:solidFill>
                  <a:srgbClr val="572314"/>
                </a:solidFill>
                <a:latin typeface="Cabin"/>
                <a:ea typeface="Cabin"/>
                <a:cs typeface="Cabin"/>
                <a:sym typeface="Cabin"/>
              </a:defRPr>
            </a:lvl3pPr>
            <a:lvl4pPr marR="0" lvl="3" algn="l">
              <a:lnSpc>
                <a:spcPct val="100000"/>
              </a:lnSpc>
              <a:spcBef>
                <a:spcPts val="0"/>
              </a:spcBef>
              <a:spcAft>
                <a:spcPts val="0"/>
              </a:spcAft>
              <a:buSzPts val="1100"/>
              <a:buNone/>
              <a:defRPr sz="4267" b="0" i="0" u="none" strike="noStrike" cap="none">
                <a:solidFill>
                  <a:srgbClr val="572314"/>
                </a:solidFill>
                <a:latin typeface="Cabin"/>
                <a:ea typeface="Cabin"/>
                <a:cs typeface="Cabin"/>
                <a:sym typeface="Cabin"/>
              </a:defRPr>
            </a:lvl4pPr>
            <a:lvl5pPr marR="0" lvl="4" algn="l">
              <a:lnSpc>
                <a:spcPct val="100000"/>
              </a:lnSpc>
              <a:spcBef>
                <a:spcPts val="0"/>
              </a:spcBef>
              <a:spcAft>
                <a:spcPts val="0"/>
              </a:spcAft>
              <a:buSzPts val="1100"/>
              <a:buNone/>
              <a:defRPr sz="4267" b="0" i="0" u="none" strike="noStrike" cap="none">
                <a:solidFill>
                  <a:srgbClr val="572314"/>
                </a:solidFill>
                <a:latin typeface="Cabin"/>
                <a:ea typeface="Cabin"/>
                <a:cs typeface="Cabin"/>
                <a:sym typeface="Cabin"/>
              </a:defRPr>
            </a:lvl5pPr>
            <a:lvl6pPr marR="0" lvl="5" algn="l">
              <a:lnSpc>
                <a:spcPct val="100000"/>
              </a:lnSpc>
              <a:spcBef>
                <a:spcPts val="0"/>
              </a:spcBef>
              <a:spcAft>
                <a:spcPts val="0"/>
              </a:spcAft>
              <a:buSzPts val="1100"/>
              <a:buNone/>
              <a:defRPr sz="4267" b="0" i="0" u="none" strike="noStrike" cap="none">
                <a:solidFill>
                  <a:srgbClr val="572314"/>
                </a:solidFill>
                <a:latin typeface="Cabin"/>
                <a:ea typeface="Cabin"/>
                <a:cs typeface="Cabin"/>
                <a:sym typeface="Cabin"/>
              </a:defRPr>
            </a:lvl6pPr>
            <a:lvl7pPr marR="0" lvl="6" algn="l">
              <a:lnSpc>
                <a:spcPct val="100000"/>
              </a:lnSpc>
              <a:spcBef>
                <a:spcPts val="0"/>
              </a:spcBef>
              <a:spcAft>
                <a:spcPts val="0"/>
              </a:spcAft>
              <a:buSzPts val="1100"/>
              <a:buNone/>
              <a:defRPr sz="4267" b="0" i="0" u="none" strike="noStrike" cap="none">
                <a:solidFill>
                  <a:srgbClr val="572314"/>
                </a:solidFill>
                <a:latin typeface="Cabin"/>
                <a:ea typeface="Cabin"/>
                <a:cs typeface="Cabin"/>
                <a:sym typeface="Cabin"/>
              </a:defRPr>
            </a:lvl7pPr>
            <a:lvl8pPr marR="0" lvl="7" algn="l">
              <a:lnSpc>
                <a:spcPct val="100000"/>
              </a:lnSpc>
              <a:spcBef>
                <a:spcPts val="0"/>
              </a:spcBef>
              <a:spcAft>
                <a:spcPts val="0"/>
              </a:spcAft>
              <a:buSzPts val="1100"/>
              <a:buNone/>
              <a:defRPr sz="4267" b="0" i="0" u="none" strike="noStrike" cap="none">
                <a:solidFill>
                  <a:srgbClr val="572314"/>
                </a:solidFill>
                <a:latin typeface="Cabin"/>
                <a:ea typeface="Cabin"/>
                <a:cs typeface="Cabin"/>
                <a:sym typeface="Cabin"/>
              </a:defRPr>
            </a:lvl8pPr>
            <a:lvl9pPr marR="0" lvl="8" algn="l">
              <a:lnSpc>
                <a:spcPct val="100000"/>
              </a:lnSpc>
              <a:spcBef>
                <a:spcPts val="0"/>
              </a:spcBef>
              <a:spcAft>
                <a:spcPts val="0"/>
              </a:spcAft>
              <a:buSzPts val="1100"/>
              <a:buNone/>
              <a:defRPr sz="4267" b="0" i="0" u="none" strike="noStrike" cap="none">
                <a:solidFill>
                  <a:srgbClr val="572314"/>
                </a:solidFill>
                <a:latin typeface="Cabin"/>
                <a:ea typeface="Cabin"/>
                <a:cs typeface="Cabin"/>
                <a:sym typeface="Cabin"/>
              </a:defRPr>
            </a:lvl9pPr>
          </a:lstStyle>
          <a:p>
            <a:endParaRPr/>
          </a:p>
        </p:txBody>
      </p:sp>
    </p:spTree>
    <p:extLst>
      <p:ext uri="{BB962C8B-B14F-4D97-AF65-F5344CB8AC3E}">
        <p14:creationId xmlns:p14="http://schemas.microsoft.com/office/powerpoint/2010/main" val="21160747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304800"/>
            <a:ext cx="9956800" cy="579200"/>
          </a:xfrm>
          <a:prstGeom prst="rect">
            <a:avLst/>
          </a:prstGeom>
          <a:noFill/>
          <a:ln>
            <a:noFill/>
          </a:ln>
        </p:spPr>
        <p:txBody>
          <a:bodyPr spcFirstLastPara="1" wrap="square" lIns="68575" tIns="34275" rIns="68575" bIns="34275" anchor="ctr" anchorCtr="0"/>
          <a:lstStyle>
            <a:lvl1pPr marR="0" lvl="0" algn="l">
              <a:lnSpc>
                <a:spcPct val="100000"/>
              </a:lnSpc>
              <a:spcBef>
                <a:spcPts val="0"/>
              </a:spcBef>
              <a:spcAft>
                <a:spcPts val="0"/>
              </a:spcAft>
              <a:buSzPts val="1100"/>
              <a:buNone/>
              <a:defRPr sz="4267" b="0" i="0" u="none" strike="noStrike" cap="none">
                <a:solidFill>
                  <a:srgbClr val="344D6C"/>
                </a:solidFill>
                <a:latin typeface="Cabin"/>
                <a:ea typeface="Cabin"/>
                <a:cs typeface="Cabin"/>
                <a:sym typeface="Cabin"/>
              </a:defRPr>
            </a:lvl1pPr>
            <a:lvl2pPr marR="0" lvl="1" algn="l">
              <a:lnSpc>
                <a:spcPct val="100000"/>
              </a:lnSpc>
              <a:spcBef>
                <a:spcPts val="0"/>
              </a:spcBef>
              <a:spcAft>
                <a:spcPts val="0"/>
              </a:spcAft>
              <a:buSzPts val="1100"/>
              <a:buNone/>
              <a:defRPr sz="4267" b="0" i="0" u="none" strike="noStrike" cap="none">
                <a:solidFill>
                  <a:srgbClr val="572314"/>
                </a:solidFill>
                <a:latin typeface="Cabin"/>
                <a:ea typeface="Cabin"/>
                <a:cs typeface="Cabin"/>
                <a:sym typeface="Cabin"/>
              </a:defRPr>
            </a:lvl2pPr>
            <a:lvl3pPr marR="0" lvl="2" algn="l">
              <a:lnSpc>
                <a:spcPct val="100000"/>
              </a:lnSpc>
              <a:spcBef>
                <a:spcPts val="0"/>
              </a:spcBef>
              <a:spcAft>
                <a:spcPts val="0"/>
              </a:spcAft>
              <a:buSzPts val="1100"/>
              <a:buNone/>
              <a:defRPr sz="4267" b="0" i="0" u="none" strike="noStrike" cap="none">
                <a:solidFill>
                  <a:srgbClr val="572314"/>
                </a:solidFill>
                <a:latin typeface="Cabin"/>
                <a:ea typeface="Cabin"/>
                <a:cs typeface="Cabin"/>
                <a:sym typeface="Cabin"/>
              </a:defRPr>
            </a:lvl3pPr>
            <a:lvl4pPr marR="0" lvl="3" algn="l">
              <a:lnSpc>
                <a:spcPct val="100000"/>
              </a:lnSpc>
              <a:spcBef>
                <a:spcPts val="0"/>
              </a:spcBef>
              <a:spcAft>
                <a:spcPts val="0"/>
              </a:spcAft>
              <a:buSzPts val="1100"/>
              <a:buNone/>
              <a:defRPr sz="4267" b="0" i="0" u="none" strike="noStrike" cap="none">
                <a:solidFill>
                  <a:srgbClr val="572314"/>
                </a:solidFill>
                <a:latin typeface="Cabin"/>
                <a:ea typeface="Cabin"/>
                <a:cs typeface="Cabin"/>
                <a:sym typeface="Cabin"/>
              </a:defRPr>
            </a:lvl4pPr>
            <a:lvl5pPr marR="0" lvl="4" algn="l">
              <a:lnSpc>
                <a:spcPct val="100000"/>
              </a:lnSpc>
              <a:spcBef>
                <a:spcPts val="0"/>
              </a:spcBef>
              <a:spcAft>
                <a:spcPts val="0"/>
              </a:spcAft>
              <a:buSzPts val="1100"/>
              <a:buNone/>
              <a:defRPr sz="4267" b="0" i="0" u="none" strike="noStrike" cap="none">
                <a:solidFill>
                  <a:srgbClr val="572314"/>
                </a:solidFill>
                <a:latin typeface="Cabin"/>
                <a:ea typeface="Cabin"/>
                <a:cs typeface="Cabin"/>
                <a:sym typeface="Cabin"/>
              </a:defRPr>
            </a:lvl5pPr>
            <a:lvl6pPr marR="0" lvl="5" algn="l">
              <a:lnSpc>
                <a:spcPct val="100000"/>
              </a:lnSpc>
              <a:spcBef>
                <a:spcPts val="0"/>
              </a:spcBef>
              <a:spcAft>
                <a:spcPts val="0"/>
              </a:spcAft>
              <a:buSzPts val="1100"/>
              <a:buNone/>
              <a:defRPr sz="4267" b="0" i="0" u="none" strike="noStrike" cap="none">
                <a:solidFill>
                  <a:srgbClr val="572314"/>
                </a:solidFill>
                <a:latin typeface="Cabin"/>
                <a:ea typeface="Cabin"/>
                <a:cs typeface="Cabin"/>
                <a:sym typeface="Cabin"/>
              </a:defRPr>
            </a:lvl6pPr>
            <a:lvl7pPr marR="0" lvl="6" algn="l">
              <a:lnSpc>
                <a:spcPct val="100000"/>
              </a:lnSpc>
              <a:spcBef>
                <a:spcPts val="0"/>
              </a:spcBef>
              <a:spcAft>
                <a:spcPts val="0"/>
              </a:spcAft>
              <a:buSzPts val="1100"/>
              <a:buNone/>
              <a:defRPr sz="4267" b="0" i="0" u="none" strike="noStrike" cap="none">
                <a:solidFill>
                  <a:srgbClr val="572314"/>
                </a:solidFill>
                <a:latin typeface="Cabin"/>
                <a:ea typeface="Cabin"/>
                <a:cs typeface="Cabin"/>
                <a:sym typeface="Cabin"/>
              </a:defRPr>
            </a:lvl7pPr>
            <a:lvl8pPr marR="0" lvl="7" algn="l">
              <a:lnSpc>
                <a:spcPct val="100000"/>
              </a:lnSpc>
              <a:spcBef>
                <a:spcPts val="0"/>
              </a:spcBef>
              <a:spcAft>
                <a:spcPts val="0"/>
              </a:spcAft>
              <a:buSzPts val="1100"/>
              <a:buNone/>
              <a:defRPr sz="4267" b="0" i="0" u="none" strike="noStrike" cap="none">
                <a:solidFill>
                  <a:srgbClr val="572314"/>
                </a:solidFill>
                <a:latin typeface="Cabin"/>
                <a:ea typeface="Cabin"/>
                <a:cs typeface="Cabin"/>
                <a:sym typeface="Cabin"/>
              </a:defRPr>
            </a:lvl8pPr>
            <a:lvl9pPr marR="0" lvl="8" algn="l">
              <a:lnSpc>
                <a:spcPct val="100000"/>
              </a:lnSpc>
              <a:spcBef>
                <a:spcPts val="0"/>
              </a:spcBef>
              <a:spcAft>
                <a:spcPts val="0"/>
              </a:spcAft>
              <a:buSzPts val="1100"/>
              <a:buNone/>
              <a:defRPr sz="4267" b="0" i="0" u="none" strike="noStrike" cap="none">
                <a:solidFill>
                  <a:srgbClr val="572314"/>
                </a:solidFill>
                <a:latin typeface="Cabin"/>
                <a:ea typeface="Cabin"/>
                <a:cs typeface="Cabin"/>
                <a:sym typeface="Cabin"/>
              </a:defRPr>
            </a:lvl9pPr>
          </a:lstStyle>
          <a:p>
            <a:endParaRPr/>
          </a:p>
        </p:txBody>
      </p:sp>
      <p:sp>
        <p:nvSpPr>
          <p:cNvPr id="61" name="Google Shape;61;p14"/>
          <p:cNvSpPr txBox="1">
            <a:spLocks noGrp="1"/>
          </p:cNvSpPr>
          <p:nvPr>
            <p:ph type="body" idx="1"/>
          </p:nvPr>
        </p:nvSpPr>
        <p:spPr>
          <a:xfrm>
            <a:off x="914400" y="1066800"/>
            <a:ext cx="10871200" cy="4953200"/>
          </a:xfrm>
          <a:prstGeom prst="rect">
            <a:avLst/>
          </a:prstGeom>
          <a:noFill/>
          <a:ln>
            <a:noFill/>
          </a:ln>
        </p:spPr>
        <p:txBody>
          <a:bodyPr spcFirstLastPara="1" wrap="square" lIns="68575" tIns="34275" rIns="68575" bIns="34275" anchor="t" anchorCtr="0"/>
          <a:lstStyle>
            <a:lvl1pPr marL="609585" marR="0" lvl="0" indent="-465655" algn="l">
              <a:lnSpc>
                <a:spcPct val="100000"/>
              </a:lnSpc>
              <a:spcBef>
                <a:spcPts val="667"/>
              </a:spcBef>
              <a:spcAft>
                <a:spcPts val="0"/>
              </a:spcAft>
              <a:buClr>
                <a:schemeClr val="accent1"/>
              </a:buClr>
              <a:buSzPts val="1900"/>
              <a:buFont typeface="Noto Sans Symbols"/>
              <a:buChar char="●"/>
              <a:defRPr sz="3200" b="0" i="0" u="none" strike="noStrike" cap="none">
                <a:solidFill>
                  <a:schemeClr val="dk1"/>
                </a:solidFill>
                <a:latin typeface="Cabin"/>
                <a:ea typeface="Cabin"/>
                <a:cs typeface="Cabin"/>
                <a:sym typeface="Cabin"/>
              </a:defRPr>
            </a:lvl1pPr>
            <a:lvl2pPr marL="1219170" marR="0" lvl="1" indent="-482588" algn="l">
              <a:lnSpc>
                <a:spcPct val="100000"/>
              </a:lnSpc>
              <a:spcBef>
                <a:spcPts val="533"/>
              </a:spcBef>
              <a:spcAft>
                <a:spcPts val="0"/>
              </a:spcAft>
              <a:buClr>
                <a:schemeClr val="accent1"/>
              </a:buClr>
              <a:buSzPts val="2100"/>
              <a:buFont typeface="Verdana"/>
              <a:buChar char="◦"/>
              <a:defRPr sz="2800" b="0" i="0" u="none" strike="noStrike" cap="none">
                <a:solidFill>
                  <a:schemeClr val="dk1"/>
                </a:solidFill>
                <a:latin typeface="Cabin"/>
                <a:ea typeface="Cabin"/>
                <a:cs typeface="Cabin"/>
                <a:sym typeface="Cabin"/>
              </a:defRPr>
            </a:lvl2pPr>
            <a:lvl3pPr marL="1828754" marR="0" lvl="2" indent="-457189" algn="l">
              <a:lnSpc>
                <a:spcPct val="100000"/>
              </a:lnSpc>
              <a:spcBef>
                <a:spcPts val="533"/>
              </a:spcBef>
              <a:spcAft>
                <a:spcPts val="0"/>
              </a:spcAft>
              <a:buClr>
                <a:schemeClr val="accent2"/>
              </a:buClr>
              <a:buSzPts val="1800"/>
              <a:buFont typeface="Noto Sans Symbols"/>
              <a:buChar char="⚫"/>
              <a:defRPr sz="2400" b="0" i="0" u="none" strike="noStrike" cap="none">
                <a:solidFill>
                  <a:schemeClr val="dk1"/>
                </a:solidFill>
                <a:latin typeface="Cabin"/>
                <a:ea typeface="Cabin"/>
                <a:cs typeface="Cabin"/>
                <a:sym typeface="Cabin"/>
              </a:defRPr>
            </a:lvl3pPr>
            <a:lvl4pPr marL="2438339" marR="0" lvl="3" indent="-431789" algn="l">
              <a:lnSpc>
                <a:spcPct val="100000"/>
              </a:lnSpc>
              <a:spcBef>
                <a:spcPts val="400"/>
              </a:spcBef>
              <a:spcAft>
                <a:spcPts val="0"/>
              </a:spcAft>
              <a:buClr>
                <a:srgbClr val="C32D2E"/>
              </a:buClr>
              <a:buSzPts val="1500"/>
              <a:buFont typeface="Noto Sans Symbols"/>
              <a:buChar char="⚫"/>
              <a:defRPr sz="2000" b="0" i="0" u="none" strike="noStrike" cap="none">
                <a:solidFill>
                  <a:schemeClr val="dk1"/>
                </a:solidFill>
                <a:latin typeface="Cabin"/>
                <a:ea typeface="Cabin"/>
                <a:cs typeface="Cabin"/>
                <a:sym typeface="Cabin"/>
              </a:defRPr>
            </a:lvl4pPr>
            <a:lvl5pPr marL="3047924" marR="0" lvl="4" indent="-431789" algn="l">
              <a:lnSpc>
                <a:spcPct val="100000"/>
              </a:lnSpc>
              <a:spcBef>
                <a:spcPts val="400"/>
              </a:spcBef>
              <a:spcAft>
                <a:spcPts val="0"/>
              </a:spcAft>
              <a:buClr>
                <a:srgbClr val="84AA33"/>
              </a:buClr>
              <a:buSzPts val="1500"/>
              <a:buFont typeface="Noto Sans Symbols"/>
              <a:buChar char="⚫"/>
              <a:defRPr sz="2000" b="0" i="0" u="none" strike="noStrike" cap="none">
                <a:solidFill>
                  <a:schemeClr val="dk1"/>
                </a:solidFill>
                <a:latin typeface="Cabin"/>
                <a:ea typeface="Cabin"/>
                <a:cs typeface="Cabin"/>
                <a:sym typeface="Cabin"/>
              </a:defRPr>
            </a:lvl5pPr>
            <a:lvl6pPr marL="3657509" marR="0" lvl="5" indent="-431789" algn="l">
              <a:lnSpc>
                <a:spcPct val="100000"/>
              </a:lnSpc>
              <a:spcBef>
                <a:spcPts val="400"/>
              </a:spcBef>
              <a:spcAft>
                <a:spcPts val="0"/>
              </a:spcAft>
              <a:buClr>
                <a:schemeClr val="accent5"/>
              </a:buClr>
              <a:buSzPts val="1500"/>
              <a:buFont typeface="Noto Sans Symbols"/>
              <a:buChar char="⚫"/>
              <a:defRPr sz="2000" b="0" i="0" u="none" strike="noStrike" cap="none">
                <a:solidFill>
                  <a:schemeClr val="dk1"/>
                </a:solidFill>
                <a:latin typeface="Cabin"/>
                <a:ea typeface="Cabin"/>
                <a:cs typeface="Cabin"/>
                <a:sym typeface="Cabin"/>
              </a:defRPr>
            </a:lvl6pPr>
            <a:lvl7pPr marL="4267093" marR="0" lvl="6" indent="-431789" algn="l">
              <a:lnSpc>
                <a:spcPct val="100000"/>
              </a:lnSpc>
              <a:spcBef>
                <a:spcPts val="400"/>
              </a:spcBef>
              <a:spcAft>
                <a:spcPts val="0"/>
              </a:spcAft>
              <a:buClr>
                <a:schemeClr val="accent6"/>
              </a:buClr>
              <a:buSzPts val="1500"/>
              <a:buFont typeface="Noto Sans Symbols"/>
              <a:buChar char="⚫"/>
              <a:defRPr sz="2000" b="0" i="0" u="none" strike="noStrike" cap="none">
                <a:solidFill>
                  <a:schemeClr val="dk1"/>
                </a:solidFill>
                <a:latin typeface="Cabin"/>
                <a:ea typeface="Cabin"/>
                <a:cs typeface="Cabin"/>
                <a:sym typeface="Cabin"/>
              </a:defRPr>
            </a:lvl7pPr>
            <a:lvl8pPr marL="4876678" marR="0" lvl="7" indent="-431789" algn="l">
              <a:lnSpc>
                <a:spcPct val="100000"/>
              </a:lnSpc>
              <a:spcBef>
                <a:spcPts val="400"/>
              </a:spcBef>
              <a:spcAft>
                <a:spcPts val="0"/>
              </a:spcAft>
              <a:buClr>
                <a:schemeClr val="accent6"/>
              </a:buClr>
              <a:buSzPts val="1500"/>
              <a:buFont typeface="Noto Sans Symbols"/>
              <a:buChar char="⚫"/>
              <a:defRPr sz="2000" b="0" i="0" u="none" strike="noStrike" cap="none">
                <a:solidFill>
                  <a:schemeClr val="dk1"/>
                </a:solidFill>
                <a:latin typeface="Cabin"/>
                <a:ea typeface="Cabin"/>
                <a:cs typeface="Cabin"/>
                <a:sym typeface="Cabin"/>
              </a:defRPr>
            </a:lvl8pPr>
            <a:lvl9pPr marL="5486263" marR="0" lvl="8" indent="-431789" algn="l">
              <a:lnSpc>
                <a:spcPct val="100000"/>
              </a:lnSpc>
              <a:spcBef>
                <a:spcPts val="400"/>
              </a:spcBef>
              <a:spcAft>
                <a:spcPts val="0"/>
              </a:spcAft>
              <a:buClr>
                <a:schemeClr val="accent6"/>
              </a:buClr>
              <a:buSzPts val="15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62" name="Google Shape;62;p14"/>
          <p:cNvSpPr txBox="1">
            <a:spLocks noGrp="1"/>
          </p:cNvSpPr>
          <p:nvPr>
            <p:ph type="ftr" idx="11"/>
          </p:nvPr>
        </p:nvSpPr>
        <p:spPr>
          <a:xfrm>
            <a:off x="7518400" y="6400999"/>
            <a:ext cx="3860800" cy="476000"/>
          </a:xfrm>
          <a:prstGeom prst="rect">
            <a:avLst/>
          </a:prstGeom>
          <a:noFill/>
          <a:ln>
            <a:noFill/>
          </a:ln>
        </p:spPr>
        <p:txBody>
          <a:bodyPr spcFirstLastPara="1" wrap="square" lIns="68575" tIns="34275" rIns="68575" bIns="34275" anchor="b" anchorCtr="0"/>
          <a:lstStyle>
            <a:lvl1pPr marR="0" lvl="0" algn="l" rtl="0">
              <a:lnSpc>
                <a:spcPct val="100000"/>
              </a:lnSpc>
              <a:spcBef>
                <a:spcPts val="0"/>
              </a:spcBef>
              <a:spcAft>
                <a:spcPts val="0"/>
              </a:spcAft>
              <a:buClr>
                <a:srgbClr val="000000"/>
              </a:buClr>
              <a:buSzPts val="1100"/>
              <a:buFont typeface="Arial"/>
              <a:buNone/>
              <a:defRPr sz="1467" b="0" i="0" u="none" strike="noStrike" cap="none">
                <a:solidFill>
                  <a:schemeClr val="dk1"/>
                </a:solidFill>
                <a:latin typeface="Cabin"/>
                <a:ea typeface="Cabin"/>
                <a:cs typeface="Cabin"/>
                <a:sym typeface="Cabin"/>
              </a:defRPr>
            </a:lvl1pPr>
            <a:lvl2pPr marR="0" lvl="1"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bin"/>
                <a:ea typeface="Cabin"/>
                <a:cs typeface="Cabin"/>
                <a:sym typeface="Cabin"/>
              </a:defRPr>
            </a:lvl2pPr>
            <a:lvl3pPr marR="0" lvl="2"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bin"/>
                <a:ea typeface="Cabin"/>
                <a:cs typeface="Cabin"/>
                <a:sym typeface="Cabin"/>
              </a:defRPr>
            </a:lvl3pPr>
            <a:lvl4pPr marR="0" lvl="3"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bin"/>
                <a:ea typeface="Cabin"/>
                <a:cs typeface="Cabin"/>
                <a:sym typeface="Cabin"/>
              </a:defRPr>
            </a:lvl4pPr>
            <a:lvl5pPr marR="0" lvl="4"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bin"/>
                <a:ea typeface="Cabin"/>
                <a:cs typeface="Cabin"/>
                <a:sym typeface="Cabin"/>
              </a:defRPr>
            </a:lvl5pPr>
            <a:lvl6pPr marR="0" lvl="5"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bin"/>
                <a:ea typeface="Cabin"/>
                <a:cs typeface="Cabin"/>
                <a:sym typeface="Cabin"/>
              </a:defRPr>
            </a:lvl6pPr>
            <a:lvl7pPr marR="0" lvl="6"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bin"/>
                <a:ea typeface="Cabin"/>
                <a:cs typeface="Cabin"/>
                <a:sym typeface="Cabin"/>
              </a:defRPr>
            </a:lvl7pPr>
            <a:lvl8pPr marR="0" lvl="7"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bin"/>
                <a:ea typeface="Cabin"/>
                <a:cs typeface="Cabin"/>
                <a:sym typeface="Cabin"/>
              </a:defRPr>
            </a:lvl8pPr>
            <a:lvl9pPr marR="0" lvl="8"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bin"/>
                <a:ea typeface="Cabin"/>
                <a:cs typeface="Cabin"/>
                <a:sym typeface="Cabin"/>
              </a:defRPr>
            </a:lvl9pPr>
          </a:lstStyle>
          <a:p>
            <a:endParaRPr/>
          </a:p>
        </p:txBody>
      </p:sp>
      <p:sp>
        <p:nvSpPr>
          <p:cNvPr id="63" name="Google Shape;63;p14"/>
          <p:cNvSpPr/>
          <p:nvPr/>
        </p:nvSpPr>
        <p:spPr>
          <a:xfrm>
            <a:off x="0" y="304800"/>
            <a:ext cx="12192000" cy="609600"/>
          </a:xfrm>
          <a:prstGeom prst="rect">
            <a:avLst/>
          </a:prstGeom>
          <a:solidFill>
            <a:srgbClr val="F2F2F2"/>
          </a:solidFill>
          <a:ln>
            <a:noFill/>
          </a:ln>
        </p:spPr>
        <p:txBody>
          <a:bodyPr spcFirstLastPara="1" wrap="square" lIns="91433" tIns="45700" rIns="91433"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8A0000"/>
              </a:solidFill>
              <a:latin typeface="Gill Sans"/>
              <a:ea typeface="Gill Sans"/>
              <a:cs typeface="Gill Sans"/>
              <a:sym typeface="Gill Sans"/>
            </a:endParaRPr>
          </a:p>
        </p:txBody>
      </p:sp>
    </p:spTree>
    <p:extLst>
      <p:ext uri="{BB962C8B-B14F-4D97-AF65-F5344CB8AC3E}">
        <p14:creationId xmlns:p14="http://schemas.microsoft.com/office/powerpoint/2010/main" val="276459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FE068B-034E-41E8-B059-74F74DE60E6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733E5073-A5FC-488C-A9D4-2DA6218AF8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3E4EEFAD-3391-4FBA-921E-B8164A89C6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3054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526C9AC7-91F5-4370-A526-E3E297525E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6295B22-7558-41DA-BDD5-99542DFBA0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C5ADD856-DD4D-4747-B59C-E79FD094F9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C7C7E20-0826-4501-A089-492D27BDD1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itle 1">
            <a:extLst>
              <a:ext uri="{FF2B5EF4-FFF2-40B4-BE49-F238E27FC236}">
                <a16:creationId xmlns:a16="http://schemas.microsoft.com/office/drawing/2014/main" xmlns="" id="{3F714D7B-1E9E-4866-8542-85DFC1EA895C}"/>
              </a:ext>
            </a:extLst>
          </p:cNvPr>
          <p:cNvSpPr>
            <a:spLocks noGrp="1"/>
          </p:cNvSpPr>
          <p:nvPr>
            <p:ph type="title"/>
          </p:nvPr>
        </p:nvSpPr>
        <p:spPr>
          <a:xfrm>
            <a:off x="261260" y="90987"/>
            <a:ext cx="10515600" cy="1325563"/>
          </a:xfrm>
        </p:spPr>
        <p:txBody>
          <a:bodyPr/>
          <a:lstStyle/>
          <a:p>
            <a:r>
              <a:rPr lang="en-US"/>
              <a:t>Click to edit Master title style</a:t>
            </a:r>
            <a:endParaRPr lang="en-GB"/>
          </a:p>
        </p:txBody>
      </p:sp>
    </p:spTree>
    <p:extLst>
      <p:ext uri="{BB962C8B-B14F-4D97-AF65-F5344CB8AC3E}">
        <p14:creationId xmlns:p14="http://schemas.microsoft.com/office/powerpoint/2010/main" val="126510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8D1DE0-D92E-4978-8AC0-8FBFBFA2E99C}"/>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446313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8425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A99C04-27E5-40AB-83C9-F363107E7E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32A6544C-714D-4C68-A66E-D843C9C9D1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1E376B67-5ADD-4554-ADAF-9E87D8957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75511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0F6CD3-94E0-4F72-A017-0B5793C72A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AB303DA2-10B2-47E1-A3D7-95BACC15D4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FEF0CB59-5417-4DB6-93CA-550137EAA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86854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1.jp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16">
            <a:alphaModFix/>
          </a:blip>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30C7DB1-6E48-4DFD-9B3E-8EBB07FD3DF6}"/>
              </a:ext>
            </a:extLst>
          </p:cNvPr>
          <p:cNvSpPr>
            <a:spLocks noGrp="1"/>
          </p:cNvSpPr>
          <p:nvPr>
            <p:ph type="title"/>
          </p:nvPr>
        </p:nvSpPr>
        <p:spPr>
          <a:xfrm>
            <a:off x="261260" y="90987"/>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xmlns="" id="{584515D9-6551-4CFE-88AA-142437F1EA4A}"/>
              </a:ext>
            </a:extLst>
          </p:cNvPr>
          <p:cNvSpPr>
            <a:spLocks noGrp="1"/>
          </p:cNvSpPr>
          <p:nvPr>
            <p:ph type="body" idx="1"/>
          </p:nvPr>
        </p:nvSpPr>
        <p:spPr>
          <a:xfrm>
            <a:off x="261260" y="1429613"/>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Box 8">
            <a:extLst>
              <a:ext uri="{FF2B5EF4-FFF2-40B4-BE49-F238E27FC236}">
                <a16:creationId xmlns:a16="http://schemas.microsoft.com/office/drawing/2014/main" xmlns="" id="{52EF18C1-F75F-49A1-A534-06715FA0F207}"/>
              </a:ext>
            </a:extLst>
          </p:cNvPr>
          <p:cNvSpPr txBox="1"/>
          <p:nvPr userDrawn="1"/>
        </p:nvSpPr>
        <p:spPr>
          <a:xfrm>
            <a:off x="1384663" y="6444476"/>
            <a:ext cx="199861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smtClean="0">
                <a:solidFill>
                  <a:srgbClr val="232D47"/>
                </a:solidFill>
                <a:latin typeface="+mj-lt"/>
              </a:rPr>
              <a:t>Inferential Statistics</a:t>
            </a:r>
            <a:endParaRPr lang="en-GB" sz="1200" b="1" dirty="0">
              <a:solidFill>
                <a:srgbClr val="232D47"/>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dirty="0">
              <a:solidFill>
                <a:srgbClr val="232D47"/>
              </a:solidFill>
              <a:latin typeface="+mj-lt"/>
            </a:endParaRPr>
          </a:p>
        </p:txBody>
      </p:sp>
      <p:sp>
        <p:nvSpPr>
          <p:cNvPr id="10" name="TextBox 9">
            <a:extLst>
              <a:ext uri="{FF2B5EF4-FFF2-40B4-BE49-F238E27FC236}">
                <a16:creationId xmlns:a16="http://schemas.microsoft.com/office/drawing/2014/main" xmlns="" id="{BB05C58D-E4D9-4FD2-A46B-874BE534CAF4}"/>
              </a:ext>
            </a:extLst>
          </p:cNvPr>
          <p:cNvSpPr txBox="1"/>
          <p:nvPr userDrawn="1"/>
        </p:nvSpPr>
        <p:spPr>
          <a:xfrm>
            <a:off x="11279285" y="6413698"/>
            <a:ext cx="613955" cy="276999"/>
          </a:xfrm>
          <a:prstGeom prst="rect">
            <a:avLst/>
          </a:prstGeom>
          <a:noFill/>
        </p:spPr>
        <p:txBody>
          <a:bodyPr wrap="square" rtlCol="0">
            <a:spAutoFit/>
          </a:bodyPr>
          <a:lstStyle/>
          <a:p>
            <a:fld id="{4DC423B4-9431-4E53-8DEA-539168954028}" type="slidenum">
              <a:rPr lang="en-GB" sz="1200" smtClean="0">
                <a:solidFill>
                  <a:srgbClr val="232D47"/>
                </a:solidFill>
                <a:latin typeface="Gill Sans MT" panose="020B0502020104020203" pitchFamily="34" charset="0"/>
              </a:rPr>
              <a:pPr/>
              <a:t>‹#›</a:t>
            </a:fld>
            <a:endParaRPr lang="en-GB" sz="1200" dirty="0">
              <a:solidFill>
                <a:srgbClr val="232D47"/>
              </a:solidFill>
              <a:latin typeface="Gill Sans MT" panose="020B0502020104020203" pitchFamily="34" charset="0"/>
            </a:endParaRPr>
          </a:p>
        </p:txBody>
      </p:sp>
    </p:spTree>
    <p:extLst>
      <p:ext uri="{BB962C8B-B14F-4D97-AF65-F5344CB8AC3E}">
        <p14:creationId xmlns:p14="http://schemas.microsoft.com/office/powerpoint/2010/main" val="2676448760"/>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37" r:id="rId14"/>
  </p:sldLayoutIdLst>
  <p:hf sldNum="0" hdr="0" ftr="0" dt="0"/>
  <p:txStyles>
    <p:titleStyle>
      <a:lvl1pPr algn="l" defTabSz="914400" rtl="0" eaLnBrk="1" latinLnBrk="0" hangingPunct="1">
        <a:lnSpc>
          <a:spcPct val="90000"/>
        </a:lnSpc>
        <a:spcBef>
          <a:spcPct val="0"/>
        </a:spcBef>
        <a:buNone/>
        <a:defRPr sz="4400" u="none" kern="1200">
          <a:solidFill>
            <a:srgbClr val="0B5394"/>
          </a:solidFill>
          <a:effectLst/>
          <a:latin typeface="Gill Sans MT" panose="020B0502020104020203" pitchFamily="34" charset="0"/>
          <a:ea typeface="+mj-ea"/>
          <a:cs typeface="+mj-cs"/>
        </a:defRPr>
      </a:lvl1pPr>
    </p:titleStyle>
    <p:bodyStyle>
      <a:lvl1pPr marL="228600" indent="-228600" algn="l" defTabSz="914400" rtl="0" eaLnBrk="1" latinLnBrk="0" hangingPunct="1">
        <a:lnSpc>
          <a:spcPct val="90000"/>
        </a:lnSpc>
        <a:spcBef>
          <a:spcPts val="1000"/>
        </a:spcBef>
        <a:buClr>
          <a:srgbClr val="3891A7"/>
        </a:buClr>
        <a:buSzPct val="70000"/>
        <a:buFont typeface="Wingdings 2" panose="05020102010507070707" pitchFamily="18" charset="2"/>
        <a:buChar char=""/>
        <a:defRPr sz="32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Clr>
          <a:srgbClr val="3891A7"/>
        </a:buClr>
        <a:buFont typeface="Verdana" panose="020B0604030504040204" pitchFamily="34" charset="0"/>
        <a:buChar char="◦"/>
        <a:defRPr sz="2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Clr>
          <a:srgbClr val="FFC000"/>
        </a:buClr>
        <a:buFont typeface="Arial" panose="020B0604020202020204" pitchFamily="34" charset="0"/>
        <a:buChar char="•"/>
        <a:defRPr sz="24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Clr>
          <a:srgbClr val="7030A0"/>
        </a:buClr>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Clr>
          <a:srgbClr val="7030A0"/>
        </a:buClr>
        <a:buFont typeface="Arial" panose="020B0604020202020204" pitchFamily="34" charset="0"/>
        <a:buChar char="•"/>
        <a:defRPr sz="20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79D2816-1A10-4DF2-9FE9-B1E108CE8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80A34E0-427C-42EB-B9B3-8014233342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E9951F6-6B90-439A-BCA5-F3EB5E0E79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B3683B-3747-477E-B496-3231C9834C01}" type="datetimeFigureOut">
              <a:rPr lang="en-IN" smtClean="0"/>
              <a:t>04-08-2023</a:t>
            </a:fld>
            <a:endParaRPr lang="en-IN"/>
          </a:p>
        </p:txBody>
      </p:sp>
      <p:sp>
        <p:nvSpPr>
          <p:cNvPr id="5" name="Footer Placeholder 4">
            <a:extLst>
              <a:ext uri="{FF2B5EF4-FFF2-40B4-BE49-F238E27FC236}">
                <a16:creationId xmlns:a16="http://schemas.microsoft.com/office/drawing/2014/main" xmlns="" id="{3C5FEF07-059A-4D38-BAA4-F43CFF7277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E46C359-9966-4E5A-8874-994CC25A15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0BDE26-250A-48B7-9BF2-DAA16ABB04B5}" type="slidenum">
              <a:rPr lang="en-IN" smtClean="0"/>
              <a:t>‹#›</a:t>
            </a:fld>
            <a:endParaRPr lang="en-IN"/>
          </a:p>
        </p:txBody>
      </p:sp>
    </p:spTree>
    <p:extLst>
      <p:ext uri="{BB962C8B-B14F-4D97-AF65-F5344CB8AC3E}">
        <p14:creationId xmlns:p14="http://schemas.microsoft.com/office/powerpoint/2010/main" val="247202707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743708385"/>
      </p:ext>
    </p:extLst>
  </p:cSld>
  <p:clrMap bg1="lt1" tx1="dk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1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6.png"/><Relationship Id="rId7" Type="http://schemas.openxmlformats.org/officeDocument/2006/relationships/image" Target="../media/image20.png"/><Relationship Id="rId2"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24.png"/><Relationship Id="rId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97.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96.png"/><Relationship Id="rId7" Type="http://schemas.openxmlformats.org/officeDocument/2006/relationships/image" Target="../media/image27.png"/><Relationship Id="rId2"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31.png"/><Relationship Id="rId5" Type="http://schemas.openxmlformats.org/officeDocument/2006/relationships/image" Target="../media/image26.png"/><Relationship Id="rId10" Type="http://schemas.openxmlformats.org/officeDocument/2006/relationships/image" Target="../media/image30.png"/><Relationship Id="rId4" Type="http://schemas.openxmlformats.org/officeDocument/2006/relationships/image" Target="../media/image97.png"/><Relationship Id="rId9"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982ED9B-529E-4792-ABA2-3080C0AE0829}"/>
              </a:ext>
            </a:extLst>
          </p:cNvPr>
          <p:cNvSpPr>
            <a:spLocks noGrp="1"/>
          </p:cNvSpPr>
          <p:nvPr>
            <p:ph type="subTitle" idx="1"/>
          </p:nvPr>
        </p:nvSpPr>
        <p:spPr>
          <a:xfrm>
            <a:off x="415600" y="2349856"/>
            <a:ext cx="11360800" cy="1056800"/>
          </a:xfrm>
        </p:spPr>
        <p:txBody>
          <a:bodyPr/>
          <a:lstStyle/>
          <a:p>
            <a:r>
              <a:rPr lang="en-US" sz="4000" b="1" dirty="0">
                <a:solidFill>
                  <a:srgbClr val="002060"/>
                </a:solidFill>
                <a:latin typeface="Montserrat"/>
                <a:ea typeface="Montserrat"/>
                <a:cs typeface="Montserrat"/>
                <a:sym typeface="Montserrat"/>
              </a:rPr>
              <a:t>Inferential Statistics </a:t>
            </a:r>
          </a:p>
          <a:p>
            <a:r>
              <a:rPr lang="en-US" sz="4000" b="1" dirty="0">
                <a:solidFill>
                  <a:srgbClr val="002060"/>
                </a:solidFill>
                <a:latin typeface="Montserrat"/>
                <a:ea typeface="Montserrat"/>
                <a:cs typeface="Montserrat"/>
                <a:sym typeface="Montserrat"/>
              </a:rPr>
              <a:t>for </a:t>
            </a:r>
          </a:p>
          <a:p>
            <a:r>
              <a:rPr lang="en-US" sz="4000" b="1" dirty="0">
                <a:solidFill>
                  <a:srgbClr val="002060"/>
                </a:solidFill>
                <a:latin typeface="Montserrat"/>
                <a:ea typeface="Montserrat"/>
                <a:cs typeface="Montserrat"/>
                <a:sym typeface="Montserrat"/>
              </a:rPr>
              <a:t>Data Science - 2</a:t>
            </a:r>
            <a:endParaRPr lang="en-IN" dirty="0">
              <a:solidFill>
                <a:srgbClr val="002060"/>
              </a:solidFill>
            </a:endParaRPr>
          </a:p>
        </p:txBody>
      </p:sp>
      <p:sp>
        <p:nvSpPr>
          <p:cNvPr id="4" name="Slide Number Placeholder 3">
            <a:extLst>
              <a:ext uri="{FF2B5EF4-FFF2-40B4-BE49-F238E27FC236}">
                <a16:creationId xmlns:a16="http://schemas.microsoft.com/office/drawing/2014/main" xmlns="" id="{4D6305C4-7724-49C5-83D3-0DE3381AB6BE}"/>
              </a:ext>
            </a:extLst>
          </p:cNvPr>
          <p:cNvSpPr>
            <a:spLocks noGrp="1"/>
          </p:cNvSpPr>
          <p:nvPr>
            <p:ph type="sldNum" idx="12"/>
          </p:nvPr>
        </p:nvSpPr>
        <p:spPr/>
        <p:txBody>
          <a:bodyPr/>
          <a:lstStyle/>
          <a:p>
            <a:fld id="{00000000-1234-1234-1234-123412341234}" type="slidenum">
              <a:rPr lang="en-US" smtClean="0"/>
              <a:pPr/>
              <a:t>1</a:t>
            </a:fld>
            <a:endParaRPr lang="en-US"/>
          </a:p>
        </p:txBody>
      </p:sp>
    </p:spTree>
    <p:extLst>
      <p:ext uri="{BB962C8B-B14F-4D97-AF65-F5344CB8AC3E}">
        <p14:creationId xmlns:p14="http://schemas.microsoft.com/office/powerpoint/2010/main" val="164015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Hypothesis Testing: One tailed Vs Two tailed Test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335360" y="1173771"/>
                <a:ext cx="6684282" cy="5781070"/>
              </a:xfrm>
              <a:prstGeom prst="rect">
                <a:avLst/>
              </a:prstGeom>
              <a:noFill/>
            </p:spPr>
            <p:txBody>
              <a:bodyPr wrap="square" rtlCol="0">
                <a:spAutoFit/>
              </a:bodyPr>
              <a:lstStyle/>
              <a:p>
                <a:pPr algn="just">
                  <a:lnSpc>
                    <a:spcPct val="100000"/>
                  </a:lnSpc>
                </a:pPr>
                <a:r>
                  <a:rPr lang="en-IN" sz="2400" dirty="0">
                    <a:latin typeface="Gill Sans"/>
                    <a:cs typeface="Times New Roman" pitchFamily="18" charset="0"/>
                  </a:rPr>
                  <a:t>Sample statistic falling in the tail of the distribution or not decides the outcome of the hypothesis test</a:t>
                </a:r>
              </a:p>
              <a:p>
                <a:pPr algn="just">
                  <a:lnSpc>
                    <a:spcPct val="100000"/>
                  </a:lnSpc>
                </a:pPr>
                <a:r>
                  <a:rPr lang="en-IN" sz="2400" dirty="0">
                    <a:solidFill>
                      <a:srgbClr val="0070C0"/>
                    </a:solidFill>
                    <a:latin typeface="Gill Sans"/>
                    <a:cs typeface="Times New Roman" pitchFamily="18" charset="0"/>
                  </a:rPr>
                  <a:t>One-tailed test: </a:t>
                </a:r>
              </a:p>
              <a:p>
                <a:pPr lvl="1" algn="just">
                  <a:lnSpc>
                    <a:spcPct val="100000"/>
                  </a:lnSpc>
                </a:pPr>
                <a:r>
                  <a:rPr lang="en-IN" sz="2200" dirty="0">
                    <a:latin typeface="Gill Sans"/>
                    <a:cs typeface="Times New Roman" pitchFamily="18" charset="0"/>
                  </a:rPr>
                  <a:t>Only one tail (right or left) of the distribution decides the outcome of the hypothesis </a:t>
                </a:r>
              </a:p>
              <a:p>
                <a:pPr algn="just">
                  <a:lnSpc>
                    <a:spcPct val="100000"/>
                  </a:lnSpc>
                </a:pPr>
                <a:r>
                  <a:rPr lang="en-IN" sz="2400" dirty="0">
                    <a:solidFill>
                      <a:srgbClr val="0070C0"/>
                    </a:solidFill>
                    <a:latin typeface="Gill Sans"/>
                    <a:cs typeface="Times New Roman" pitchFamily="18" charset="0"/>
                  </a:rPr>
                  <a:t>Two-tailed test: </a:t>
                </a:r>
              </a:p>
              <a:p>
                <a:pPr lvl="1" algn="just">
                  <a:lnSpc>
                    <a:spcPct val="100000"/>
                  </a:lnSpc>
                </a:pPr>
                <a:r>
                  <a:rPr lang="en-IN" sz="2200" dirty="0">
                    <a:latin typeface="Gill Sans"/>
                    <a:cs typeface="Times New Roman" pitchFamily="18" charset="0"/>
                  </a:rPr>
                  <a:t>Both tails (right and left) of the distribution decide the outcome of the hypothesis </a:t>
                </a:r>
              </a:p>
              <a:p>
                <a:pPr lvl="1" algn="just">
                  <a:lnSpc>
                    <a:spcPct val="100000"/>
                  </a:lnSpc>
                </a:pPr>
                <a14:m>
                  <m:oMath xmlns:m="http://schemas.openxmlformats.org/officeDocument/2006/math">
                    <m:sSub>
                      <m:sSubPr>
                        <m:ctrlPr>
                          <a:rPr lang="en-IN" sz="2200" b="0" i="1" smtClean="0">
                            <a:latin typeface="Cambria Math" panose="02040503050406030204" pitchFamily="18" charset="0"/>
                            <a:cs typeface="Times New Roman" pitchFamily="18" charset="0"/>
                          </a:rPr>
                        </m:ctrlPr>
                      </m:sSubPr>
                      <m:e>
                        <m:r>
                          <a:rPr lang="en-IN" sz="2200" b="0" i="1" smtClean="0">
                            <a:latin typeface="Cambria Math" panose="02040503050406030204" pitchFamily="18" charset="0"/>
                            <a:cs typeface="Times New Roman" pitchFamily="18" charset="0"/>
                          </a:rPr>
                          <m:t>𝐻</m:t>
                        </m:r>
                      </m:e>
                      <m:sub>
                        <m:r>
                          <a:rPr lang="en-IN" sz="2200" b="0" i="1" smtClean="0">
                            <a:latin typeface="Cambria Math" panose="02040503050406030204" pitchFamily="18" charset="0"/>
                            <a:cs typeface="Times New Roman" pitchFamily="18" charset="0"/>
                          </a:rPr>
                          <m:t>𝑎</m:t>
                        </m:r>
                      </m:sub>
                    </m:sSub>
                  </m:oMath>
                </a14:m>
                <a:r>
                  <a:rPr lang="en-IN" sz="2200" dirty="0">
                    <a:latin typeface="Gill Sans"/>
                    <a:cs typeface="Times New Roman" pitchFamily="18" charset="0"/>
                  </a:rPr>
                  <a:t> has “not equal to” </a:t>
                </a:r>
                <a14:m>
                  <m:oMath xmlns:m="http://schemas.openxmlformats.org/officeDocument/2006/math">
                    <m:r>
                      <a:rPr lang="en-IN" sz="2200" b="0" i="1" smtClean="0">
                        <a:latin typeface="Cambria Math" panose="02040503050406030204" pitchFamily="18" charset="0"/>
                        <a:cs typeface="Times New Roman" pitchFamily="18" charset="0"/>
                      </a:rPr>
                      <m:t>(≠)</m:t>
                    </m:r>
                  </m:oMath>
                </a14:m>
                <a:r>
                  <a:rPr lang="en-IN" sz="2200" dirty="0">
                    <a:latin typeface="Gill Sans"/>
                    <a:cs typeface="Times New Roman" pitchFamily="18" charset="0"/>
                  </a:rPr>
                  <a:t> sign </a:t>
                </a:r>
              </a:p>
              <a:p>
                <a:pPr lvl="1" algn="just">
                  <a:lnSpc>
                    <a:spcPct val="100000"/>
                  </a:lnSpc>
                </a:pPr>
                <a:r>
                  <a:rPr lang="en-IN" sz="2200" dirty="0">
                    <a:latin typeface="Gill Sans"/>
                    <a:cs typeface="Times New Roman" pitchFamily="18" charset="0"/>
                  </a:rPr>
                  <a:t>Say, </a:t>
                </a:r>
                <a:r>
                  <a:rPr lang="en-IN" sz="2400" dirty="0">
                    <a:latin typeface="Gill Sans"/>
                    <a:cs typeface="Times New Roman" pitchFamily="18" charset="0"/>
                  </a:rPr>
                  <a:t>testing whether sample mean is significantly different from population mean i.e., it could be greater or lesser</a:t>
                </a:r>
                <a:endParaRPr lang="en-IN" sz="2200" dirty="0">
                  <a:latin typeface="Gill Sans"/>
                  <a:cs typeface="Times New Roman" pitchFamily="18" charset="0"/>
                </a:endParaRPr>
              </a:p>
              <a:p>
                <a:pPr algn="just">
                  <a:lnSpc>
                    <a:spcPct val="100000"/>
                  </a:lnSpc>
                </a:pPr>
                <a:endParaRPr lang="en-IN" sz="2600" dirty="0">
                  <a:latin typeface="Gill Sans"/>
                  <a:cs typeface="Times New Roman" pitchFamily="18" charset="0"/>
                </a:endParaRPr>
              </a:p>
            </p:txBody>
          </p:sp>
        </mc:Choice>
        <mc:Fallback xmlns="">
          <p:sp>
            <p:nvSpPr>
              <p:cNvPr id="4" name="Content Placeholder 3">
                <a:extLst>
                  <a:ext uri="{FF2B5EF4-FFF2-40B4-BE49-F238E27FC236}">
                    <a16:creationId xmlns:a16="http://schemas.microsoft.com/office/drawing/2014/main" id="{678E44E2-9BCF-4EE0-878F-DF43EBAC3501}"/>
                  </a:ext>
                </a:extLst>
              </p:cNvPr>
              <p:cNvSpPr txBox="1">
                <a:spLocks noGrp="1" noRot="1" noChangeAspect="1" noMove="1" noResize="1" noEditPoints="1" noAdjustHandles="1" noChangeArrowheads="1" noChangeShapeType="1" noTextEdit="1"/>
              </p:cNvSpPr>
              <p:nvPr>
                <p:ph idx="1"/>
              </p:nvPr>
            </p:nvSpPr>
            <p:spPr>
              <a:xfrm>
                <a:off x="335360" y="1173771"/>
                <a:ext cx="6684282" cy="5781070"/>
              </a:xfrm>
              <a:prstGeom prst="rect">
                <a:avLst/>
              </a:prstGeom>
              <a:blipFill>
                <a:blip r:embed="rId2"/>
                <a:stretch>
                  <a:fillRect l="-365" t="-844" r="-1367"/>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xmlns="" id="{F3C2AF73-9191-E3DC-D709-1D5A301AF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0101" y="1594631"/>
            <a:ext cx="4407491" cy="309839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xmlns="" id="{048249CC-9B02-51F7-C7FD-472652D53C94}"/>
              </a:ext>
            </a:extLst>
          </p:cNvPr>
          <p:cNvCxnSpPr>
            <a:stCxn id="3" idx="0"/>
            <a:endCxn id="3" idx="2"/>
          </p:cNvCxnSpPr>
          <p:nvPr/>
        </p:nvCxnSpPr>
        <p:spPr>
          <a:xfrm>
            <a:off x="9683847" y="1594631"/>
            <a:ext cx="0" cy="3098392"/>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xmlns="" id="{60F06602-C367-9E59-74F0-D8B2886D6DDD}"/>
              </a:ext>
            </a:extLst>
          </p:cNvPr>
          <p:cNvSpPr txBox="1"/>
          <p:nvPr/>
        </p:nvSpPr>
        <p:spPr>
          <a:xfrm>
            <a:off x="8738441" y="4587397"/>
            <a:ext cx="1961306" cy="400110"/>
          </a:xfrm>
          <a:prstGeom prst="rect">
            <a:avLst/>
          </a:prstGeom>
          <a:noFill/>
        </p:spPr>
        <p:txBody>
          <a:bodyPr wrap="none" rtlCol="0">
            <a:spAutoFit/>
          </a:bodyPr>
          <a:lstStyle/>
          <a:p>
            <a:pPr algn="ctr"/>
            <a:r>
              <a:rPr lang="en-IN" sz="2000" dirty="0">
                <a:solidFill>
                  <a:srgbClr val="0070C0"/>
                </a:solidFill>
                <a:latin typeface="Calibri" panose="020F0502020204030204" pitchFamily="34" charset="0"/>
                <a:cs typeface="Calibri" panose="020F0502020204030204" pitchFamily="34" charset="0"/>
              </a:rPr>
              <a:t>Population mean</a:t>
            </a:r>
            <a:endParaRPr lang="en-US" sz="2000" dirty="0">
              <a:solidFill>
                <a:srgbClr val="0070C0"/>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83829622-4680-3D6E-E5C9-682FA4AFA4F2}"/>
                  </a:ext>
                </a:extLst>
              </p:cNvPr>
              <p:cNvSpPr txBox="1"/>
              <p:nvPr/>
            </p:nvSpPr>
            <p:spPr>
              <a:xfrm>
                <a:off x="11611721" y="4634447"/>
                <a:ext cx="1972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2000" b="0" i="1" smtClean="0">
                              <a:latin typeface="Cambria Math" panose="02040503050406030204" pitchFamily="18" charset="0"/>
                            </a:rPr>
                          </m:ctrlPr>
                        </m:accPr>
                        <m:e>
                          <m:r>
                            <a:rPr lang="en-IN" sz="2000" b="0" i="1" smtClean="0">
                              <a:latin typeface="Cambria Math" panose="02040503050406030204" pitchFamily="18" charset="0"/>
                            </a:rPr>
                            <m:t>𝑥</m:t>
                          </m:r>
                        </m:e>
                      </m:acc>
                    </m:oMath>
                  </m:oMathPara>
                </a14:m>
                <a:endParaRPr lang="en-US" sz="2000" dirty="0"/>
              </a:p>
            </p:txBody>
          </p:sp>
        </mc:Choice>
        <mc:Fallback xmlns="">
          <p:sp>
            <p:nvSpPr>
              <p:cNvPr id="9" name="TextBox 8">
                <a:extLst>
                  <a:ext uri="{FF2B5EF4-FFF2-40B4-BE49-F238E27FC236}">
                    <a16:creationId xmlns:a16="http://schemas.microsoft.com/office/drawing/2014/main" id="{83829622-4680-3D6E-E5C9-682FA4AFA4F2}"/>
                  </a:ext>
                </a:extLst>
              </p:cNvPr>
              <p:cNvSpPr txBox="1">
                <a:spLocks noRot="1" noChangeAspect="1" noMove="1" noResize="1" noEditPoints="1" noAdjustHandles="1" noChangeArrowheads="1" noChangeShapeType="1" noTextEdit="1"/>
              </p:cNvSpPr>
              <p:nvPr/>
            </p:nvSpPr>
            <p:spPr>
              <a:xfrm>
                <a:off x="11611721" y="4634447"/>
                <a:ext cx="197224" cy="307777"/>
              </a:xfrm>
              <a:prstGeom prst="rect">
                <a:avLst/>
              </a:prstGeom>
              <a:blipFill>
                <a:blip r:embed="rId4"/>
                <a:stretch>
                  <a:fillRect l="-21875" r="-90625" b="-1961"/>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xmlns="" id="{1594E500-C78D-6357-53F8-7C7D85C4A66D}"/>
              </a:ext>
            </a:extLst>
          </p:cNvPr>
          <p:cNvCxnSpPr/>
          <p:nvPr/>
        </p:nvCxnSpPr>
        <p:spPr>
          <a:xfrm>
            <a:off x="8287193" y="4149080"/>
            <a:ext cx="0" cy="453071"/>
          </a:xfrm>
          <a:prstGeom prst="line">
            <a:avLst/>
          </a:prstGeom>
        </p:spPr>
        <p:style>
          <a:lnRef idx="3">
            <a:schemeClr val="accent3"/>
          </a:lnRef>
          <a:fillRef idx="0">
            <a:schemeClr val="accent3"/>
          </a:fillRef>
          <a:effectRef idx="2">
            <a:schemeClr val="accent3"/>
          </a:effectRef>
          <a:fontRef idx="minor">
            <a:schemeClr val="tx1"/>
          </a:fontRef>
        </p:style>
      </p:cxnSp>
      <p:cxnSp>
        <p:nvCxnSpPr>
          <p:cNvPr id="11" name="Straight Connector 10">
            <a:extLst>
              <a:ext uri="{FF2B5EF4-FFF2-40B4-BE49-F238E27FC236}">
                <a16:creationId xmlns:a16="http://schemas.microsoft.com/office/drawing/2014/main" xmlns="" id="{2B926FBB-1589-8E9E-783A-77749F7008DE}"/>
              </a:ext>
            </a:extLst>
          </p:cNvPr>
          <p:cNvCxnSpPr/>
          <p:nvPr/>
        </p:nvCxnSpPr>
        <p:spPr>
          <a:xfrm>
            <a:off x="11095505" y="4200065"/>
            <a:ext cx="0" cy="453071"/>
          </a:xfrm>
          <a:prstGeom prst="line">
            <a:avLst/>
          </a:prstGeom>
        </p:spPr>
        <p:style>
          <a:lnRef idx="3">
            <a:schemeClr val="accent3"/>
          </a:lnRef>
          <a:fillRef idx="0">
            <a:schemeClr val="accent3"/>
          </a:fillRef>
          <a:effectRef idx="2">
            <a:schemeClr val="accent3"/>
          </a:effectRef>
          <a:fontRef idx="minor">
            <a:schemeClr val="tx1"/>
          </a:fontRef>
        </p:style>
      </p:cxnSp>
      <p:sp>
        <p:nvSpPr>
          <p:cNvPr id="12" name="Oval 11">
            <a:extLst>
              <a:ext uri="{FF2B5EF4-FFF2-40B4-BE49-F238E27FC236}">
                <a16:creationId xmlns:a16="http://schemas.microsoft.com/office/drawing/2014/main" xmlns="" id="{68729BD2-1DAF-29B7-6DC0-C922DD2CFC1F}"/>
              </a:ext>
            </a:extLst>
          </p:cNvPr>
          <p:cNvSpPr/>
          <p:nvPr/>
        </p:nvSpPr>
        <p:spPr>
          <a:xfrm>
            <a:off x="11201114" y="4417383"/>
            <a:ext cx="109490" cy="113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TextBox 12">
            <a:extLst>
              <a:ext uri="{FF2B5EF4-FFF2-40B4-BE49-F238E27FC236}">
                <a16:creationId xmlns:a16="http://schemas.microsoft.com/office/drawing/2014/main" xmlns="" id="{17AC7837-6FA8-F9A2-D274-384F47B35D20}"/>
              </a:ext>
            </a:extLst>
          </p:cNvPr>
          <p:cNvSpPr txBox="1"/>
          <p:nvPr/>
        </p:nvSpPr>
        <p:spPr>
          <a:xfrm>
            <a:off x="10988329" y="3871467"/>
            <a:ext cx="971190" cy="523220"/>
          </a:xfrm>
          <a:prstGeom prst="rect">
            <a:avLst/>
          </a:prstGeom>
          <a:noFill/>
        </p:spPr>
        <p:txBody>
          <a:bodyPr wrap="square" rtlCol="0">
            <a:spAutoFit/>
          </a:bodyPr>
          <a:lstStyle/>
          <a:p>
            <a:pPr algn="ctr"/>
            <a:r>
              <a:rPr lang="en-IN" sz="1400" dirty="0">
                <a:solidFill>
                  <a:srgbClr val="0070C0"/>
                </a:solidFill>
                <a:cs typeface="Calibri" panose="020F0502020204030204" pitchFamily="34" charset="0"/>
              </a:rPr>
              <a:t>Sample 2</a:t>
            </a:r>
          </a:p>
          <a:p>
            <a:pPr algn="ctr"/>
            <a:r>
              <a:rPr lang="en-IN" sz="1400" dirty="0">
                <a:solidFill>
                  <a:srgbClr val="0070C0"/>
                </a:solidFill>
                <a:cs typeface="Calibri" panose="020F0502020204030204" pitchFamily="34" charset="0"/>
              </a:rPr>
              <a:t> mean</a:t>
            </a:r>
            <a:endParaRPr lang="en-US" sz="1400" dirty="0">
              <a:solidFill>
                <a:srgbClr val="0070C0"/>
              </a:solidFill>
              <a:latin typeface="Calibri" panose="020F0502020204030204" pitchFamily="34" charset="0"/>
              <a:cs typeface="Calibri" panose="020F0502020204030204" pitchFamily="34" charset="0"/>
            </a:endParaRPr>
          </a:p>
        </p:txBody>
      </p:sp>
      <p:cxnSp>
        <p:nvCxnSpPr>
          <p:cNvPr id="14" name="Straight Arrow Connector 13">
            <a:extLst>
              <a:ext uri="{FF2B5EF4-FFF2-40B4-BE49-F238E27FC236}">
                <a16:creationId xmlns:a16="http://schemas.microsoft.com/office/drawing/2014/main" xmlns="" id="{1478B73E-7A0F-05EA-64B4-198AAE1A9617}"/>
              </a:ext>
            </a:extLst>
          </p:cNvPr>
          <p:cNvCxnSpPr>
            <a:cxnSpLocks/>
          </p:cNvCxnSpPr>
          <p:nvPr/>
        </p:nvCxnSpPr>
        <p:spPr>
          <a:xfrm>
            <a:off x="8079204" y="4566695"/>
            <a:ext cx="1532714" cy="123464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xmlns="" id="{F08B42B1-EF67-BA19-6659-6274B453E2F3}"/>
              </a:ext>
            </a:extLst>
          </p:cNvPr>
          <p:cNvCxnSpPr>
            <a:cxnSpLocks/>
          </p:cNvCxnSpPr>
          <p:nvPr/>
        </p:nvCxnSpPr>
        <p:spPr>
          <a:xfrm flipH="1">
            <a:off x="9940184" y="4566695"/>
            <a:ext cx="1371345" cy="123464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xmlns="" id="{E3545E25-62C7-32CB-3829-11D66F1F2AC0}"/>
              </a:ext>
            </a:extLst>
          </p:cNvPr>
          <p:cNvSpPr txBox="1"/>
          <p:nvPr/>
        </p:nvSpPr>
        <p:spPr>
          <a:xfrm>
            <a:off x="8251982" y="5802860"/>
            <a:ext cx="3078087" cy="707886"/>
          </a:xfrm>
          <a:prstGeom prst="rect">
            <a:avLst/>
          </a:prstGeom>
          <a:noFill/>
        </p:spPr>
        <p:txBody>
          <a:bodyPr wrap="none" rtlCol="0">
            <a:spAutoFit/>
          </a:bodyPr>
          <a:lstStyle/>
          <a:p>
            <a:pPr algn="ctr"/>
            <a:r>
              <a:rPr lang="en-IN" sz="2000" dirty="0">
                <a:solidFill>
                  <a:srgbClr val="0070C0"/>
                </a:solidFill>
                <a:cs typeface="Calibri" panose="020F0502020204030204" pitchFamily="34" charset="0"/>
              </a:rPr>
              <a:t>Rejection regions in both </a:t>
            </a:r>
          </a:p>
          <a:p>
            <a:pPr algn="ctr"/>
            <a:r>
              <a:rPr lang="en-IN" sz="2000" dirty="0">
                <a:solidFill>
                  <a:srgbClr val="0070C0"/>
                </a:solidFill>
                <a:cs typeface="Calibri" panose="020F0502020204030204" pitchFamily="34" charset="0"/>
              </a:rPr>
              <a:t>tails of the distribution</a:t>
            </a:r>
          </a:p>
        </p:txBody>
      </p:sp>
      <p:sp>
        <p:nvSpPr>
          <p:cNvPr id="17" name="Oval 16">
            <a:extLst>
              <a:ext uri="{FF2B5EF4-FFF2-40B4-BE49-F238E27FC236}">
                <a16:creationId xmlns:a16="http://schemas.microsoft.com/office/drawing/2014/main" xmlns="" id="{E5E24172-F1CB-C235-859E-9959EC6705CD}"/>
              </a:ext>
            </a:extLst>
          </p:cNvPr>
          <p:cNvSpPr/>
          <p:nvPr/>
        </p:nvSpPr>
        <p:spPr>
          <a:xfrm>
            <a:off x="7752113" y="4474055"/>
            <a:ext cx="109490" cy="113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TextBox 17">
            <a:extLst>
              <a:ext uri="{FF2B5EF4-FFF2-40B4-BE49-F238E27FC236}">
                <a16:creationId xmlns:a16="http://schemas.microsoft.com/office/drawing/2014/main" xmlns="" id="{E9048322-7A75-310B-2126-A8AFE1DE57AC}"/>
              </a:ext>
            </a:extLst>
          </p:cNvPr>
          <p:cNvSpPr txBox="1"/>
          <p:nvPr/>
        </p:nvSpPr>
        <p:spPr>
          <a:xfrm>
            <a:off x="7176120" y="3950835"/>
            <a:ext cx="1135055" cy="523220"/>
          </a:xfrm>
          <a:prstGeom prst="rect">
            <a:avLst/>
          </a:prstGeom>
          <a:noFill/>
        </p:spPr>
        <p:txBody>
          <a:bodyPr wrap="square" rtlCol="0">
            <a:spAutoFit/>
          </a:bodyPr>
          <a:lstStyle/>
          <a:p>
            <a:pPr algn="ctr"/>
            <a:r>
              <a:rPr lang="en-IN" sz="1400" dirty="0">
                <a:solidFill>
                  <a:srgbClr val="0070C0"/>
                </a:solidFill>
                <a:cs typeface="Calibri" panose="020F0502020204030204" pitchFamily="34" charset="0"/>
              </a:rPr>
              <a:t>Sample 3</a:t>
            </a:r>
          </a:p>
          <a:p>
            <a:pPr algn="ctr"/>
            <a:r>
              <a:rPr lang="en-IN" sz="1400" dirty="0">
                <a:solidFill>
                  <a:srgbClr val="0070C0"/>
                </a:solidFill>
                <a:cs typeface="Calibri" panose="020F0502020204030204" pitchFamily="34" charset="0"/>
              </a:rPr>
              <a:t> mean</a:t>
            </a:r>
            <a:endParaRPr lang="en-US" sz="1400" dirty="0">
              <a:solidFill>
                <a:srgbClr val="0070C0"/>
              </a:solidFill>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xmlns="" id="{AFB46C94-CBE9-62F6-A38D-A089E7A1F942}"/>
              </a:ext>
            </a:extLst>
          </p:cNvPr>
          <p:cNvSpPr txBox="1"/>
          <p:nvPr/>
        </p:nvSpPr>
        <p:spPr>
          <a:xfrm>
            <a:off x="7640244" y="1129459"/>
            <a:ext cx="4070089" cy="461665"/>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Sampling distribution of means</a:t>
            </a:r>
            <a:endParaRPr lang="en-US" sz="240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891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animBg="1"/>
      <p:bldP spid="13" grpId="0"/>
      <p:bldP spid="16" grpId="0"/>
      <p:bldP spid="17" grpId="0" animBg="1"/>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One Tailed and Two Tailed Tests – Examples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479376" y="1124744"/>
                <a:ext cx="11233248" cy="5229637"/>
              </a:xfrm>
              <a:prstGeom prst="rect">
                <a:avLst/>
              </a:prstGeom>
              <a:noFill/>
            </p:spPr>
            <p:txBody>
              <a:bodyPr wrap="square" rtlCol="0">
                <a:spAutoFit/>
              </a:bodyPr>
              <a:lstStyle/>
              <a:p>
                <a:pPr algn="just">
                  <a:lnSpc>
                    <a:spcPct val="100000"/>
                  </a:lnSpc>
                </a:pPr>
                <a:r>
                  <a:rPr lang="en-IN" sz="2400" dirty="0">
                    <a:solidFill>
                      <a:srgbClr val="0070C0"/>
                    </a:solidFill>
                    <a:latin typeface="Gill Sans"/>
                    <a:cs typeface="Times New Roman" pitchFamily="18" charset="0"/>
                  </a:rPr>
                  <a:t>Example 1: Two-tailed test</a:t>
                </a:r>
              </a:p>
              <a:p>
                <a:pPr lvl="1" algn="just">
                  <a:lnSpc>
                    <a:spcPct val="100000"/>
                  </a:lnSpc>
                </a:pPr>
                <a:r>
                  <a:rPr lang="en-IN" sz="2400" dirty="0">
                    <a:solidFill>
                      <a:srgbClr val="0070C0"/>
                    </a:solidFill>
                    <a:latin typeface="Gill Sans"/>
                    <a:cs typeface="Times New Roman" pitchFamily="18" charset="0"/>
                  </a:rPr>
                  <a:t>Null hypothesis </a:t>
                </a:r>
                <a14:m>
                  <m:oMath xmlns:m="http://schemas.openxmlformats.org/officeDocument/2006/math">
                    <m:d>
                      <m:dPr>
                        <m:ctrlPr>
                          <a:rPr lang="en-IN" sz="2400" b="0" i="1" smtClean="0">
                            <a:solidFill>
                              <a:srgbClr val="0070C0"/>
                            </a:solidFill>
                            <a:latin typeface="Cambria Math" panose="02040503050406030204" pitchFamily="18" charset="0"/>
                            <a:cs typeface="Times New Roman" pitchFamily="18" charset="0"/>
                          </a:rPr>
                        </m:ctrlPr>
                      </m:dPr>
                      <m:e>
                        <m:sSub>
                          <m:sSubPr>
                            <m:ctrlPr>
                              <a:rPr lang="en-IN" sz="2400" b="0" i="1" smtClean="0">
                                <a:solidFill>
                                  <a:srgbClr val="0070C0"/>
                                </a:solidFill>
                                <a:latin typeface="Cambria Math" panose="02040503050406030204" pitchFamily="18" charset="0"/>
                                <a:cs typeface="Times New Roman" pitchFamily="18" charset="0"/>
                              </a:rPr>
                            </m:ctrlPr>
                          </m:sSubPr>
                          <m:e>
                            <m:r>
                              <a:rPr lang="en-IN" sz="2400" b="0" i="1" smtClean="0">
                                <a:solidFill>
                                  <a:srgbClr val="0070C0"/>
                                </a:solidFill>
                                <a:latin typeface="Cambria Math" panose="02040503050406030204" pitchFamily="18" charset="0"/>
                                <a:cs typeface="Times New Roman" pitchFamily="18" charset="0"/>
                              </a:rPr>
                              <m:t>𝐻</m:t>
                            </m:r>
                          </m:e>
                          <m:sub>
                            <m:r>
                              <a:rPr lang="en-IN" sz="2400" b="0" i="1" smtClean="0">
                                <a:solidFill>
                                  <a:srgbClr val="0070C0"/>
                                </a:solidFill>
                                <a:latin typeface="Cambria Math" panose="02040503050406030204" pitchFamily="18" charset="0"/>
                                <a:cs typeface="Times New Roman" pitchFamily="18" charset="0"/>
                              </a:rPr>
                              <m:t>𝑜</m:t>
                            </m:r>
                          </m:sub>
                        </m:sSub>
                      </m:e>
                    </m:d>
                    <m:r>
                      <a:rPr lang="en-IN" sz="2400" b="0" i="1" smtClean="0">
                        <a:solidFill>
                          <a:srgbClr val="0070C0"/>
                        </a:solidFill>
                        <a:latin typeface="Cambria Math" panose="02040503050406030204" pitchFamily="18" charset="0"/>
                        <a:cs typeface="Times New Roman" pitchFamily="18" charset="0"/>
                      </a:rPr>
                      <m:t>:</m:t>
                    </m:r>
                  </m:oMath>
                </a14:m>
                <a:r>
                  <a:rPr lang="en-IN" sz="2400" dirty="0">
                    <a:solidFill>
                      <a:srgbClr val="0070C0"/>
                    </a:solidFill>
                    <a:latin typeface="Gill Sans"/>
                    <a:cs typeface="Times New Roman" pitchFamily="18" charset="0"/>
                  </a:rPr>
                  <a:t> </a:t>
                </a:r>
                <a:r>
                  <a:rPr lang="en-IN" sz="2400" dirty="0">
                    <a:latin typeface="Gill Sans"/>
                    <a:cs typeface="Times New Roman" pitchFamily="18" charset="0"/>
                  </a:rPr>
                  <a:t>Average wait time at ATM </a:t>
                </a:r>
                <a14:m>
                  <m:oMath xmlns:m="http://schemas.openxmlformats.org/officeDocument/2006/math">
                    <m:r>
                      <a:rPr lang="en-IN" sz="2400" b="0" i="1" smtClean="0">
                        <a:latin typeface="Cambria Math" panose="02040503050406030204" pitchFamily="18" charset="0"/>
                        <a:cs typeface="Times New Roman" pitchFamily="18" charset="0"/>
                      </a:rPr>
                      <m:t>=</m:t>
                    </m:r>
                  </m:oMath>
                </a14:m>
                <a:r>
                  <a:rPr lang="en-IN" sz="2400" dirty="0">
                    <a:latin typeface="Gill Sans"/>
                    <a:cs typeface="Times New Roman" pitchFamily="18" charset="0"/>
                  </a:rPr>
                  <a:t> 5 minutes</a:t>
                </a:r>
              </a:p>
              <a:p>
                <a:pPr lvl="1" algn="just">
                  <a:lnSpc>
                    <a:spcPct val="100000"/>
                  </a:lnSpc>
                </a:pPr>
                <a:r>
                  <a:rPr lang="en-IN" sz="2400" dirty="0">
                    <a:solidFill>
                      <a:srgbClr val="0070C0"/>
                    </a:solidFill>
                    <a:latin typeface="Gill Sans"/>
                    <a:cs typeface="Times New Roman" pitchFamily="18" charset="0"/>
                  </a:rPr>
                  <a:t>Alternate hypothesis </a:t>
                </a:r>
                <a14:m>
                  <m:oMath xmlns:m="http://schemas.openxmlformats.org/officeDocument/2006/math">
                    <m:d>
                      <m:dPr>
                        <m:ctrlPr>
                          <a:rPr lang="en-IN" sz="2400" b="0" i="1" smtClean="0">
                            <a:solidFill>
                              <a:srgbClr val="0070C0"/>
                            </a:solidFill>
                            <a:latin typeface="Cambria Math" panose="02040503050406030204" pitchFamily="18" charset="0"/>
                            <a:cs typeface="Times New Roman" pitchFamily="18" charset="0"/>
                          </a:rPr>
                        </m:ctrlPr>
                      </m:dPr>
                      <m:e>
                        <m:sSub>
                          <m:sSubPr>
                            <m:ctrlPr>
                              <a:rPr lang="en-IN" sz="2400" b="0" i="1" smtClean="0">
                                <a:solidFill>
                                  <a:srgbClr val="0070C0"/>
                                </a:solidFill>
                                <a:latin typeface="Cambria Math" panose="02040503050406030204" pitchFamily="18" charset="0"/>
                                <a:cs typeface="Times New Roman" pitchFamily="18" charset="0"/>
                              </a:rPr>
                            </m:ctrlPr>
                          </m:sSubPr>
                          <m:e>
                            <m:r>
                              <a:rPr lang="en-IN" sz="2400" b="0" i="1" smtClean="0">
                                <a:solidFill>
                                  <a:srgbClr val="0070C0"/>
                                </a:solidFill>
                                <a:latin typeface="Cambria Math" panose="02040503050406030204" pitchFamily="18" charset="0"/>
                                <a:cs typeface="Times New Roman" pitchFamily="18" charset="0"/>
                              </a:rPr>
                              <m:t>𝐻</m:t>
                            </m:r>
                          </m:e>
                          <m:sub>
                            <m:r>
                              <a:rPr lang="en-IN" sz="2400" b="0" i="1" smtClean="0">
                                <a:solidFill>
                                  <a:srgbClr val="0070C0"/>
                                </a:solidFill>
                                <a:latin typeface="Cambria Math" panose="02040503050406030204" pitchFamily="18" charset="0"/>
                                <a:cs typeface="Times New Roman" pitchFamily="18" charset="0"/>
                              </a:rPr>
                              <m:t>𝑎</m:t>
                            </m:r>
                          </m:sub>
                        </m:sSub>
                      </m:e>
                    </m:d>
                    <m:r>
                      <a:rPr lang="en-IN" sz="2400" b="0" i="1" smtClean="0">
                        <a:solidFill>
                          <a:srgbClr val="0070C0"/>
                        </a:solidFill>
                        <a:latin typeface="Cambria Math" panose="02040503050406030204" pitchFamily="18" charset="0"/>
                        <a:cs typeface="Times New Roman" pitchFamily="18" charset="0"/>
                      </a:rPr>
                      <m:t>:</m:t>
                    </m:r>
                  </m:oMath>
                </a14:m>
                <a:r>
                  <a:rPr lang="en-IN" sz="2400" dirty="0">
                    <a:solidFill>
                      <a:srgbClr val="0070C0"/>
                    </a:solidFill>
                    <a:latin typeface="Gill Sans"/>
                    <a:cs typeface="Times New Roman" pitchFamily="18" charset="0"/>
                  </a:rPr>
                  <a:t> </a:t>
                </a:r>
                <a:r>
                  <a:rPr lang="en-IN" sz="2400" dirty="0">
                    <a:latin typeface="Gill Sans"/>
                    <a:cs typeface="Times New Roman" pitchFamily="18" charset="0"/>
                  </a:rPr>
                  <a:t>Average wait time at ATM </a:t>
                </a:r>
                <a14:m>
                  <m:oMath xmlns:m="http://schemas.openxmlformats.org/officeDocument/2006/math">
                    <m:r>
                      <a:rPr lang="en-IN" sz="2400" b="0" i="1" smtClean="0">
                        <a:latin typeface="Cambria Math" panose="02040503050406030204" pitchFamily="18" charset="0"/>
                        <a:cs typeface="Times New Roman" pitchFamily="18" charset="0"/>
                      </a:rPr>
                      <m:t>≠</m:t>
                    </m:r>
                  </m:oMath>
                </a14:m>
                <a:r>
                  <a:rPr lang="en-IN" sz="2400" dirty="0">
                    <a:latin typeface="Gill Sans"/>
                    <a:cs typeface="Times New Roman" pitchFamily="18" charset="0"/>
                  </a:rPr>
                  <a:t> 5 minutes</a:t>
                </a:r>
              </a:p>
              <a:p>
                <a:pPr algn="just">
                  <a:lnSpc>
                    <a:spcPct val="100000"/>
                  </a:lnSpc>
                </a:pPr>
                <a:r>
                  <a:rPr lang="en-IN" sz="2400" dirty="0">
                    <a:solidFill>
                      <a:srgbClr val="0070C0"/>
                    </a:solidFill>
                    <a:latin typeface="Gill Sans"/>
                    <a:cs typeface="Times New Roman" pitchFamily="18" charset="0"/>
                  </a:rPr>
                  <a:t>Example 2: Left tailed test</a:t>
                </a:r>
              </a:p>
              <a:p>
                <a:pPr lvl="1" algn="just">
                  <a:lnSpc>
                    <a:spcPct val="100000"/>
                  </a:lnSpc>
                </a:pPr>
                <a:r>
                  <a:rPr lang="en-IN" sz="2400" dirty="0">
                    <a:solidFill>
                      <a:srgbClr val="0070C0"/>
                    </a:solidFill>
                    <a:latin typeface="Gill Sans"/>
                    <a:cs typeface="Times New Roman" pitchFamily="18" charset="0"/>
                  </a:rPr>
                  <a:t>Null hypothesis </a:t>
                </a:r>
                <a14:m>
                  <m:oMath xmlns:m="http://schemas.openxmlformats.org/officeDocument/2006/math">
                    <m:d>
                      <m:dPr>
                        <m:ctrlPr>
                          <a:rPr lang="en-IN" sz="2400" b="0" i="1" smtClean="0">
                            <a:solidFill>
                              <a:srgbClr val="0070C0"/>
                            </a:solidFill>
                            <a:latin typeface="Cambria Math" panose="02040503050406030204" pitchFamily="18" charset="0"/>
                            <a:cs typeface="Times New Roman" pitchFamily="18" charset="0"/>
                          </a:rPr>
                        </m:ctrlPr>
                      </m:dPr>
                      <m:e>
                        <m:sSub>
                          <m:sSubPr>
                            <m:ctrlPr>
                              <a:rPr lang="en-IN" sz="2400" b="0" i="1" smtClean="0">
                                <a:solidFill>
                                  <a:srgbClr val="0070C0"/>
                                </a:solidFill>
                                <a:latin typeface="Cambria Math" panose="02040503050406030204" pitchFamily="18" charset="0"/>
                                <a:cs typeface="Times New Roman" pitchFamily="18" charset="0"/>
                              </a:rPr>
                            </m:ctrlPr>
                          </m:sSubPr>
                          <m:e>
                            <m:r>
                              <a:rPr lang="en-IN" sz="2400" b="0" i="1" smtClean="0">
                                <a:solidFill>
                                  <a:srgbClr val="0070C0"/>
                                </a:solidFill>
                                <a:latin typeface="Cambria Math" panose="02040503050406030204" pitchFamily="18" charset="0"/>
                                <a:cs typeface="Times New Roman" pitchFamily="18" charset="0"/>
                              </a:rPr>
                              <m:t>𝐻</m:t>
                            </m:r>
                          </m:e>
                          <m:sub>
                            <m:r>
                              <a:rPr lang="en-IN" sz="2400" b="0" i="1" smtClean="0">
                                <a:solidFill>
                                  <a:srgbClr val="0070C0"/>
                                </a:solidFill>
                                <a:latin typeface="Cambria Math" panose="02040503050406030204" pitchFamily="18" charset="0"/>
                                <a:cs typeface="Times New Roman" pitchFamily="18" charset="0"/>
                              </a:rPr>
                              <m:t>𝑜</m:t>
                            </m:r>
                          </m:sub>
                        </m:sSub>
                      </m:e>
                    </m:d>
                    <m:r>
                      <a:rPr lang="en-IN" sz="2400" b="0" i="1" smtClean="0">
                        <a:solidFill>
                          <a:srgbClr val="0070C0"/>
                        </a:solidFill>
                        <a:latin typeface="Cambria Math" panose="02040503050406030204" pitchFamily="18" charset="0"/>
                        <a:cs typeface="Times New Roman" pitchFamily="18" charset="0"/>
                      </a:rPr>
                      <m:t>:</m:t>
                    </m:r>
                  </m:oMath>
                </a14:m>
                <a:r>
                  <a:rPr lang="en-IN" sz="2400" dirty="0">
                    <a:solidFill>
                      <a:srgbClr val="0070C0"/>
                    </a:solidFill>
                    <a:latin typeface="Gill Sans"/>
                    <a:cs typeface="Times New Roman" pitchFamily="18" charset="0"/>
                  </a:rPr>
                  <a:t> </a:t>
                </a:r>
                <a:r>
                  <a:rPr lang="en-IN" sz="2400" dirty="0">
                    <a:solidFill>
                      <a:schemeClr val="tx1"/>
                    </a:solidFill>
                    <a:latin typeface="Gill Sans"/>
                    <a:cs typeface="Times New Roman" pitchFamily="18" charset="0"/>
                  </a:rPr>
                  <a:t>Mean battery life of mobile model 1 </a:t>
                </a:r>
                <a14:m>
                  <m:oMath xmlns:m="http://schemas.openxmlformats.org/officeDocument/2006/math">
                    <m:r>
                      <a:rPr lang="en-IN" sz="2400" b="0" i="1" smtClean="0">
                        <a:solidFill>
                          <a:schemeClr val="tx1"/>
                        </a:solidFill>
                        <a:latin typeface="Cambria Math" panose="02040503050406030204" pitchFamily="18" charset="0"/>
                        <a:cs typeface="Times New Roman" pitchFamily="18" charset="0"/>
                      </a:rPr>
                      <m:t>≥</m:t>
                    </m:r>
                  </m:oMath>
                </a14:m>
                <a:r>
                  <a:rPr lang="en-IN" sz="2400" dirty="0">
                    <a:solidFill>
                      <a:schemeClr val="tx1"/>
                    </a:solidFill>
                    <a:latin typeface="Gill Sans"/>
                    <a:cs typeface="Times New Roman" pitchFamily="18" charset="0"/>
                  </a:rPr>
                  <a:t> mean battery life of mobile model 2</a:t>
                </a:r>
              </a:p>
              <a:p>
                <a:pPr lvl="1" algn="just">
                  <a:lnSpc>
                    <a:spcPct val="100000"/>
                  </a:lnSpc>
                </a:pPr>
                <a:r>
                  <a:rPr lang="en-IN" sz="2400" dirty="0">
                    <a:solidFill>
                      <a:srgbClr val="0070C0"/>
                    </a:solidFill>
                    <a:latin typeface="Gill Sans"/>
                    <a:cs typeface="Times New Roman" pitchFamily="18" charset="0"/>
                  </a:rPr>
                  <a:t>Alternate hypothesis </a:t>
                </a:r>
                <a14:m>
                  <m:oMath xmlns:m="http://schemas.openxmlformats.org/officeDocument/2006/math">
                    <m:d>
                      <m:dPr>
                        <m:ctrlPr>
                          <a:rPr lang="en-IN" sz="2400" b="0" i="1" smtClean="0">
                            <a:solidFill>
                              <a:srgbClr val="0070C0"/>
                            </a:solidFill>
                            <a:latin typeface="Cambria Math" panose="02040503050406030204" pitchFamily="18" charset="0"/>
                            <a:cs typeface="Times New Roman" pitchFamily="18" charset="0"/>
                          </a:rPr>
                        </m:ctrlPr>
                      </m:dPr>
                      <m:e>
                        <m:sSub>
                          <m:sSubPr>
                            <m:ctrlPr>
                              <a:rPr lang="en-IN" sz="2400" b="0" i="1" smtClean="0">
                                <a:solidFill>
                                  <a:srgbClr val="0070C0"/>
                                </a:solidFill>
                                <a:latin typeface="Cambria Math" panose="02040503050406030204" pitchFamily="18" charset="0"/>
                                <a:cs typeface="Times New Roman" pitchFamily="18" charset="0"/>
                              </a:rPr>
                            </m:ctrlPr>
                          </m:sSubPr>
                          <m:e>
                            <m:r>
                              <a:rPr lang="en-IN" sz="2400" b="0" i="1" smtClean="0">
                                <a:solidFill>
                                  <a:srgbClr val="0070C0"/>
                                </a:solidFill>
                                <a:latin typeface="Cambria Math" panose="02040503050406030204" pitchFamily="18" charset="0"/>
                                <a:cs typeface="Times New Roman" pitchFamily="18" charset="0"/>
                              </a:rPr>
                              <m:t>𝐻</m:t>
                            </m:r>
                          </m:e>
                          <m:sub>
                            <m:r>
                              <a:rPr lang="en-IN" sz="2400" b="0" i="1" smtClean="0">
                                <a:solidFill>
                                  <a:srgbClr val="0070C0"/>
                                </a:solidFill>
                                <a:latin typeface="Cambria Math" panose="02040503050406030204" pitchFamily="18" charset="0"/>
                                <a:cs typeface="Times New Roman" pitchFamily="18" charset="0"/>
                              </a:rPr>
                              <m:t>𝑎</m:t>
                            </m:r>
                          </m:sub>
                        </m:sSub>
                      </m:e>
                    </m:d>
                    <m:r>
                      <a:rPr lang="en-IN" sz="2400" b="0" i="1" smtClean="0">
                        <a:solidFill>
                          <a:srgbClr val="0070C0"/>
                        </a:solidFill>
                        <a:latin typeface="Cambria Math" panose="02040503050406030204" pitchFamily="18" charset="0"/>
                        <a:cs typeface="Times New Roman" pitchFamily="18" charset="0"/>
                      </a:rPr>
                      <m:t>:</m:t>
                    </m:r>
                  </m:oMath>
                </a14:m>
                <a:r>
                  <a:rPr lang="en-IN" sz="2400" dirty="0">
                    <a:solidFill>
                      <a:srgbClr val="0070C0"/>
                    </a:solidFill>
                    <a:latin typeface="Gill Sans"/>
                    <a:cs typeface="Times New Roman" pitchFamily="18" charset="0"/>
                  </a:rPr>
                  <a:t> </a:t>
                </a:r>
                <a:r>
                  <a:rPr lang="en-IN" sz="2400" dirty="0">
                    <a:latin typeface="Gill Sans"/>
                    <a:cs typeface="Times New Roman" pitchFamily="18" charset="0"/>
                  </a:rPr>
                  <a:t>Mean battery life of mobile model 1 </a:t>
                </a:r>
                <a14:m>
                  <m:oMath xmlns:m="http://schemas.openxmlformats.org/officeDocument/2006/math">
                    <m:r>
                      <a:rPr lang="en-IN" sz="2400" b="0" i="1" smtClean="0">
                        <a:latin typeface="Cambria Math" panose="02040503050406030204" pitchFamily="18" charset="0"/>
                        <a:cs typeface="Times New Roman" pitchFamily="18" charset="0"/>
                      </a:rPr>
                      <m:t>&lt;</m:t>
                    </m:r>
                  </m:oMath>
                </a14:m>
                <a:r>
                  <a:rPr lang="en-IN" sz="2400" dirty="0">
                    <a:latin typeface="Gill Sans"/>
                    <a:cs typeface="Times New Roman" pitchFamily="18" charset="0"/>
                  </a:rPr>
                  <a:t> mean battery life of mobile model 2</a:t>
                </a:r>
              </a:p>
              <a:p>
                <a:pPr algn="just">
                  <a:lnSpc>
                    <a:spcPct val="100000"/>
                  </a:lnSpc>
                </a:pPr>
                <a:r>
                  <a:rPr lang="en-IN" sz="2400" dirty="0">
                    <a:solidFill>
                      <a:srgbClr val="0070C0"/>
                    </a:solidFill>
                    <a:latin typeface="Gill Sans"/>
                    <a:cs typeface="Times New Roman" pitchFamily="18" charset="0"/>
                  </a:rPr>
                  <a:t>Example 3: Right tailed test</a:t>
                </a:r>
              </a:p>
              <a:p>
                <a:pPr lvl="1" algn="just">
                  <a:lnSpc>
                    <a:spcPct val="100000"/>
                  </a:lnSpc>
                </a:pPr>
                <a:r>
                  <a:rPr lang="en-IN" sz="2400" dirty="0">
                    <a:solidFill>
                      <a:srgbClr val="0070C0"/>
                    </a:solidFill>
                    <a:latin typeface="Gill Sans"/>
                    <a:cs typeface="Times New Roman" pitchFamily="18" charset="0"/>
                  </a:rPr>
                  <a:t>Null hypothesis </a:t>
                </a:r>
                <a14:m>
                  <m:oMath xmlns:m="http://schemas.openxmlformats.org/officeDocument/2006/math">
                    <m:d>
                      <m:dPr>
                        <m:ctrlPr>
                          <a:rPr lang="en-IN" sz="2400" b="0" i="1" smtClean="0">
                            <a:solidFill>
                              <a:srgbClr val="0070C0"/>
                            </a:solidFill>
                            <a:latin typeface="Cambria Math" panose="02040503050406030204" pitchFamily="18" charset="0"/>
                            <a:cs typeface="Times New Roman" pitchFamily="18" charset="0"/>
                          </a:rPr>
                        </m:ctrlPr>
                      </m:dPr>
                      <m:e>
                        <m:sSub>
                          <m:sSubPr>
                            <m:ctrlPr>
                              <a:rPr lang="en-IN" sz="2400" b="0" i="1" smtClean="0">
                                <a:solidFill>
                                  <a:srgbClr val="0070C0"/>
                                </a:solidFill>
                                <a:latin typeface="Cambria Math" panose="02040503050406030204" pitchFamily="18" charset="0"/>
                                <a:cs typeface="Times New Roman" pitchFamily="18" charset="0"/>
                              </a:rPr>
                            </m:ctrlPr>
                          </m:sSubPr>
                          <m:e>
                            <m:r>
                              <a:rPr lang="en-IN" sz="2400" b="0" i="1" smtClean="0">
                                <a:solidFill>
                                  <a:srgbClr val="0070C0"/>
                                </a:solidFill>
                                <a:latin typeface="Cambria Math" panose="02040503050406030204" pitchFamily="18" charset="0"/>
                                <a:cs typeface="Times New Roman" pitchFamily="18" charset="0"/>
                              </a:rPr>
                              <m:t>𝐻</m:t>
                            </m:r>
                          </m:e>
                          <m:sub>
                            <m:r>
                              <a:rPr lang="en-IN" sz="2400" b="0" i="1" smtClean="0">
                                <a:solidFill>
                                  <a:srgbClr val="0070C0"/>
                                </a:solidFill>
                                <a:latin typeface="Cambria Math" panose="02040503050406030204" pitchFamily="18" charset="0"/>
                                <a:cs typeface="Times New Roman" pitchFamily="18" charset="0"/>
                              </a:rPr>
                              <m:t>𝑜</m:t>
                            </m:r>
                          </m:sub>
                        </m:sSub>
                      </m:e>
                    </m:d>
                    <m:r>
                      <a:rPr lang="en-IN" sz="2400" b="0" i="1" smtClean="0">
                        <a:solidFill>
                          <a:srgbClr val="0070C0"/>
                        </a:solidFill>
                        <a:latin typeface="Cambria Math" panose="02040503050406030204" pitchFamily="18" charset="0"/>
                        <a:cs typeface="Times New Roman" pitchFamily="18" charset="0"/>
                      </a:rPr>
                      <m:t>:</m:t>
                    </m:r>
                  </m:oMath>
                </a14:m>
                <a:r>
                  <a:rPr lang="en-IN" sz="2400" dirty="0">
                    <a:solidFill>
                      <a:srgbClr val="0070C0"/>
                    </a:solidFill>
                    <a:latin typeface="Gill Sans"/>
                    <a:cs typeface="Times New Roman" pitchFamily="18" charset="0"/>
                  </a:rPr>
                  <a:t> </a:t>
                </a:r>
                <a:r>
                  <a:rPr lang="en-IN" sz="2400" dirty="0">
                    <a:solidFill>
                      <a:schemeClr val="tx1"/>
                    </a:solidFill>
                    <a:latin typeface="Gill Sans"/>
                    <a:cs typeface="Times New Roman" pitchFamily="18" charset="0"/>
                  </a:rPr>
                  <a:t>Mean annual salary of data scientist in India </a:t>
                </a:r>
                <a14:m>
                  <m:oMath xmlns:m="http://schemas.openxmlformats.org/officeDocument/2006/math">
                    <m:r>
                      <a:rPr lang="en-IN" sz="2400" b="0" i="1" smtClean="0">
                        <a:solidFill>
                          <a:schemeClr val="tx1"/>
                        </a:solidFill>
                        <a:latin typeface="Cambria Math" panose="02040503050406030204" pitchFamily="18" charset="0"/>
                        <a:cs typeface="Times New Roman" pitchFamily="18" charset="0"/>
                      </a:rPr>
                      <m:t>≤</m:t>
                    </m:r>
                  </m:oMath>
                </a14:m>
                <a:r>
                  <a:rPr lang="en-IN" sz="2400" dirty="0">
                    <a:solidFill>
                      <a:schemeClr val="tx1"/>
                    </a:solidFill>
                    <a:latin typeface="Gill Sans"/>
                    <a:cs typeface="Times New Roman" pitchFamily="18" charset="0"/>
                  </a:rPr>
                  <a:t> Rs. 15,00,000</a:t>
                </a:r>
              </a:p>
              <a:p>
                <a:pPr lvl="1" algn="just">
                  <a:lnSpc>
                    <a:spcPct val="100000"/>
                  </a:lnSpc>
                </a:pPr>
                <a:r>
                  <a:rPr lang="en-IN" sz="2400" dirty="0">
                    <a:solidFill>
                      <a:srgbClr val="0070C0"/>
                    </a:solidFill>
                    <a:latin typeface="Gill Sans"/>
                    <a:cs typeface="Times New Roman" pitchFamily="18" charset="0"/>
                  </a:rPr>
                  <a:t>Alternate hypothesis </a:t>
                </a:r>
                <a14:m>
                  <m:oMath xmlns:m="http://schemas.openxmlformats.org/officeDocument/2006/math">
                    <m:d>
                      <m:dPr>
                        <m:ctrlPr>
                          <a:rPr lang="en-IN" sz="2400" b="0" i="1" smtClean="0">
                            <a:solidFill>
                              <a:srgbClr val="0070C0"/>
                            </a:solidFill>
                            <a:latin typeface="Cambria Math" panose="02040503050406030204" pitchFamily="18" charset="0"/>
                            <a:cs typeface="Times New Roman" pitchFamily="18" charset="0"/>
                          </a:rPr>
                        </m:ctrlPr>
                      </m:dPr>
                      <m:e>
                        <m:sSub>
                          <m:sSubPr>
                            <m:ctrlPr>
                              <a:rPr lang="en-IN" sz="2400" b="0" i="1" smtClean="0">
                                <a:solidFill>
                                  <a:srgbClr val="0070C0"/>
                                </a:solidFill>
                                <a:latin typeface="Cambria Math" panose="02040503050406030204" pitchFamily="18" charset="0"/>
                                <a:cs typeface="Times New Roman" pitchFamily="18" charset="0"/>
                              </a:rPr>
                            </m:ctrlPr>
                          </m:sSubPr>
                          <m:e>
                            <m:r>
                              <a:rPr lang="en-IN" sz="2400" b="0" i="1" smtClean="0">
                                <a:solidFill>
                                  <a:srgbClr val="0070C0"/>
                                </a:solidFill>
                                <a:latin typeface="Cambria Math" panose="02040503050406030204" pitchFamily="18" charset="0"/>
                                <a:cs typeface="Times New Roman" pitchFamily="18" charset="0"/>
                              </a:rPr>
                              <m:t>𝐻</m:t>
                            </m:r>
                          </m:e>
                          <m:sub>
                            <m:r>
                              <a:rPr lang="en-IN" sz="2400" b="0" i="1" smtClean="0">
                                <a:solidFill>
                                  <a:srgbClr val="0070C0"/>
                                </a:solidFill>
                                <a:latin typeface="Cambria Math" panose="02040503050406030204" pitchFamily="18" charset="0"/>
                                <a:cs typeface="Times New Roman" pitchFamily="18" charset="0"/>
                              </a:rPr>
                              <m:t>𝑎</m:t>
                            </m:r>
                          </m:sub>
                        </m:sSub>
                      </m:e>
                    </m:d>
                    <m:r>
                      <a:rPr lang="en-IN" sz="2400" b="0" i="1" smtClean="0">
                        <a:solidFill>
                          <a:srgbClr val="0070C0"/>
                        </a:solidFill>
                        <a:latin typeface="Cambria Math" panose="02040503050406030204" pitchFamily="18" charset="0"/>
                        <a:cs typeface="Times New Roman" pitchFamily="18" charset="0"/>
                      </a:rPr>
                      <m:t>:</m:t>
                    </m:r>
                  </m:oMath>
                </a14:m>
                <a:r>
                  <a:rPr lang="en-IN" sz="2400" dirty="0">
                    <a:solidFill>
                      <a:srgbClr val="0070C0"/>
                    </a:solidFill>
                    <a:latin typeface="Gill Sans"/>
                    <a:cs typeface="Times New Roman" pitchFamily="18" charset="0"/>
                  </a:rPr>
                  <a:t> </a:t>
                </a:r>
                <a:r>
                  <a:rPr lang="en-IN" sz="2400" dirty="0">
                    <a:latin typeface="Gill Sans"/>
                    <a:cs typeface="Times New Roman" pitchFamily="18" charset="0"/>
                  </a:rPr>
                  <a:t>Mean annual salary of data scientist in India </a:t>
                </a:r>
              </a:p>
              <a:p>
                <a:pPr marL="457200" lvl="1" indent="0" algn="r">
                  <a:lnSpc>
                    <a:spcPct val="100000"/>
                  </a:lnSpc>
                  <a:buNone/>
                </a:pPr>
                <a14:m>
                  <m:oMath xmlns:m="http://schemas.openxmlformats.org/officeDocument/2006/math">
                    <m:r>
                      <a:rPr lang="en-IN" sz="2400" b="0" i="1" smtClean="0">
                        <a:latin typeface="Cambria Math" panose="02040503050406030204" pitchFamily="18" charset="0"/>
                        <a:cs typeface="Times New Roman" pitchFamily="18" charset="0"/>
                      </a:rPr>
                      <m:t>&gt;</m:t>
                    </m:r>
                  </m:oMath>
                </a14:m>
                <a:r>
                  <a:rPr lang="en-IN" sz="2400" dirty="0">
                    <a:latin typeface="Gill Sans"/>
                    <a:cs typeface="Times New Roman" pitchFamily="18" charset="0"/>
                  </a:rPr>
                  <a:t>  Rs. 15,00,000</a:t>
                </a:r>
              </a:p>
            </p:txBody>
          </p:sp>
        </mc:Choice>
        <mc:Fallback xmlns="">
          <p:sp>
            <p:nvSpPr>
              <p:cNvPr id="4" name="Content Placeholder 3">
                <a:extLst>
                  <a:ext uri="{FF2B5EF4-FFF2-40B4-BE49-F238E27FC236}">
                    <a16:creationId xmlns:a16="http://schemas.microsoft.com/office/drawing/2014/main" id="{678E44E2-9BCF-4EE0-878F-DF43EBAC3501}"/>
                  </a:ext>
                </a:extLst>
              </p:cNvPr>
              <p:cNvSpPr txBox="1">
                <a:spLocks noGrp="1" noRot="1" noChangeAspect="1" noMove="1" noResize="1" noEditPoints="1" noAdjustHandles="1" noChangeArrowheads="1" noChangeShapeType="1" noTextEdit="1"/>
              </p:cNvSpPr>
              <p:nvPr>
                <p:ph idx="1"/>
              </p:nvPr>
            </p:nvSpPr>
            <p:spPr>
              <a:xfrm>
                <a:off x="479376" y="1124744"/>
                <a:ext cx="11233248" cy="5229637"/>
              </a:xfrm>
              <a:prstGeom prst="rect">
                <a:avLst/>
              </a:prstGeom>
              <a:blipFill>
                <a:blip r:embed="rId2"/>
                <a:stretch>
                  <a:fillRect l="-217" t="-933" r="-869" b="-1867"/>
                </a:stretch>
              </a:blipFill>
            </p:spPr>
            <p:txBody>
              <a:bodyPr/>
              <a:lstStyle/>
              <a:p>
                <a:r>
                  <a:rPr lang="en-US">
                    <a:noFill/>
                  </a:rPr>
                  <a:t> </a:t>
                </a:r>
              </a:p>
            </p:txBody>
          </p:sp>
        </mc:Fallback>
      </mc:AlternateContent>
    </p:spTree>
    <p:extLst>
      <p:ext uri="{BB962C8B-B14F-4D97-AF65-F5344CB8AC3E}">
        <p14:creationId xmlns:p14="http://schemas.microsoft.com/office/powerpoint/2010/main" val="15913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Hypothesis Testing:  Two Approaches</a:t>
            </a:r>
          </a:p>
        </p:txBody>
      </p:sp>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551384" y="980728"/>
            <a:ext cx="6192687" cy="4603824"/>
          </a:xfrm>
          <a:prstGeom prst="rect">
            <a:avLst/>
          </a:prstGeom>
          <a:noFill/>
        </p:spPr>
        <p:txBody>
          <a:bodyPr wrap="square" rtlCol="0">
            <a:spAutoFit/>
          </a:bodyPr>
          <a:lstStyle/>
          <a:p>
            <a:pPr algn="just">
              <a:lnSpc>
                <a:spcPct val="100000"/>
              </a:lnSpc>
            </a:pPr>
            <a:r>
              <a:rPr lang="en-IN" sz="2600" dirty="0">
                <a:solidFill>
                  <a:srgbClr val="0070C0"/>
                </a:solidFill>
                <a:latin typeface="Gill Sans"/>
                <a:cs typeface="Times New Roman" pitchFamily="18" charset="0"/>
              </a:rPr>
              <a:t>Question: </a:t>
            </a:r>
            <a:r>
              <a:rPr lang="en-IN" sz="2600" dirty="0">
                <a:latin typeface="Gill Sans"/>
                <a:cs typeface="Times New Roman" pitchFamily="18" charset="0"/>
              </a:rPr>
              <a:t>How to determine the (or quantify) the tails of the distribution</a:t>
            </a:r>
            <a:r>
              <a:rPr lang="en-IN" sz="2600" dirty="0">
                <a:solidFill>
                  <a:srgbClr val="0070C0"/>
                </a:solidFill>
                <a:latin typeface="Gill Sans"/>
                <a:cs typeface="Times New Roman" pitchFamily="18" charset="0"/>
              </a:rPr>
              <a:t>? </a:t>
            </a:r>
          </a:p>
          <a:p>
            <a:pPr algn="just">
              <a:lnSpc>
                <a:spcPct val="100000"/>
              </a:lnSpc>
            </a:pPr>
            <a:r>
              <a:rPr lang="en-IN" sz="2600" dirty="0">
                <a:latin typeface="Gill Sans"/>
                <a:cs typeface="Times New Roman" pitchFamily="18" charset="0"/>
              </a:rPr>
              <a:t>Two approaches exist in determining the tail and therefore, the outcome of a hypothesis test:</a:t>
            </a:r>
          </a:p>
          <a:p>
            <a:pPr lvl="1" algn="just">
              <a:lnSpc>
                <a:spcPct val="100000"/>
              </a:lnSpc>
            </a:pPr>
            <a:r>
              <a:rPr lang="en-IN" sz="2400" dirty="0">
                <a:solidFill>
                  <a:srgbClr val="0070C0"/>
                </a:solidFill>
                <a:latin typeface="Gill Sans"/>
                <a:cs typeface="Times New Roman" pitchFamily="18" charset="0"/>
              </a:rPr>
              <a:t>Critical value approach</a:t>
            </a:r>
          </a:p>
          <a:p>
            <a:pPr lvl="2" algn="just">
              <a:lnSpc>
                <a:spcPct val="100000"/>
              </a:lnSpc>
            </a:pPr>
            <a:r>
              <a:rPr lang="en-IN" sz="2200" dirty="0">
                <a:latin typeface="Gill Sans"/>
                <a:cs typeface="Times New Roman" pitchFamily="18" charset="0"/>
              </a:rPr>
              <a:t>A critical value for test statistic is fixed </a:t>
            </a:r>
          </a:p>
          <a:p>
            <a:pPr lvl="2" algn="just">
              <a:lnSpc>
                <a:spcPct val="100000"/>
              </a:lnSpc>
            </a:pPr>
            <a:r>
              <a:rPr lang="en-IN" sz="2200" dirty="0">
                <a:latin typeface="Gill Sans"/>
                <a:cs typeface="Times New Roman" pitchFamily="18" charset="0"/>
              </a:rPr>
              <a:t>Acts as a threshold to determine whether the test statistic falls in the tail or not</a:t>
            </a:r>
          </a:p>
          <a:p>
            <a:pPr lvl="2" algn="just">
              <a:lnSpc>
                <a:spcPct val="100000"/>
              </a:lnSpc>
            </a:pPr>
            <a:r>
              <a:rPr lang="en-IN" sz="2200" dirty="0">
                <a:latin typeface="Gill Sans"/>
                <a:cs typeface="Times New Roman" pitchFamily="18" charset="0"/>
              </a:rPr>
              <a:t>Two-tailed test will have two critical values</a:t>
            </a:r>
          </a:p>
          <a:p>
            <a:pPr lvl="2" algn="just">
              <a:lnSpc>
                <a:spcPct val="100000"/>
              </a:lnSpc>
            </a:pPr>
            <a:r>
              <a:rPr lang="en-IN" sz="2200" dirty="0">
                <a:latin typeface="Gill Sans"/>
                <a:cs typeface="Times New Roman" pitchFamily="18" charset="0"/>
              </a:rPr>
              <a:t>One-tailed test will have one critical value</a:t>
            </a:r>
          </a:p>
        </p:txBody>
      </p:sp>
      <p:pic>
        <p:nvPicPr>
          <p:cNvPr id="3" name="Picture 2">
            <a:extLst>
              <a:ext uri="{FF2B5EF4-FFF2-40B4-BE49-F238E27FC236}">
                <a16:creationId xmlns:a16="http://schemas.microsoft.com/office/drawing/2014/main" xmlns="" id="{79E6377C-6F8B-A8D5-7441-3DF2BB376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0101" y="1594631"/>
            <a:ext cx="4407491" cy="309839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xmlns="" id="{DB6DCCA8-0569-EA11-B2BB-4427D42902C2}"/>
              </a:ext>
            </a:extLst>
          </p:cNvPr>
          <p:cNvCxnSpPr>
            <a:stCxn id="3" idx="0"/>
            <a:endCxn id="3" idx="2"/>
          </p:cNvCxnSpPr>
          <p:nvPr/>
        </p:nvCxnSpPr>
        <p:spPr>
          <a:xfrm>
            <a:off x="9683847" y="1594631"/>
            <a:ext cx="0" cy="3098392"/>
          </a:xfrm>
          <a:prstGeom prst="line">
            <a:avLst/>
          </a:prstGeom>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237F4EDA-364C-B4C6-0FB6-4A046997B250}"/>
                  </a:ext>
                </a:extLst>
              </p:cNvPr>
              <p:cNvSpPr txBox="1"/>
              <p:nvPr/>
            </p:nvSpPr>
            <p:spPr>
              <a:xfrm>
                <a:off x="11874328" y="4499247"/>
                <a:ext cx="1972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2000" b="0" i="1" smtClean="0">
                              <a:latin typeface="Cambria Math" panose="02040503050406030204" pitchFamily="18" charset="0"/>
                            </a:rPr>
                          </m:ctrlPr>
                        </m:accPr>
                        <m:e>
                          <m:r>
                            <a:rPr lang="en-IN" sz="2000" b="0" i="1" smtClean="0">
                              <a:latin typeface="Cambria Math" panose="02040503050406030204" pitchFamily="18" charset="0"/>
                            </a:rPr>
                            <m:t>𝑥</m:t>
                          </m:r>
                        </m:e>
                      </m:acc>
                    </m:oMath>
                  </m:oMathPara>
                </a14:m>
                <a:endParaRPr lang="en-US" sz="2000" dirty="0"/>
              </a:p>
            </p:txBody>
          </p:sp>
        </mc:Choice>
        <mc:Fallback xmlns="">
          <p:sp>
            <p:nvSpPr>
              <p:cNvPr id="9" name="TextBox 8">
                <a:extLst>
                  <a:ext uri="{FF2B5EF4-FFF2-40B4-BE49-F238E27FC236}">
                    <a16:creationId xmlns:a16="http://schemas.microsoft.com/office/drawing/2014/main" id="{237F4EDA-364C-B4C6-0FB6-4A046997B250}"/>
                  </a:ext>
                </a:extLst>
              </p:cNvPr>
              <p:cNvSpPr txBox="1">
                <a:spLocks noRot="1" noChangeAspect="1" noMove="1" noResize="1" noEditPoints="1" noAdjustHandles="1" noChangeArrowheads="1" noChangeShapeType="1" noTextEdit="1"/>
              </p:cNvSpPr>
              <p:nvPr/>
            </p:nvSpPr>
            <p:spPr>
              <a:xfrm>
                <a:off x="11874328" y="4499247"/>
                <a:ext cx="197224" cy="307777"/>
              </a:xfrm>
              <a:prstGeom prst="rect">
                <a:avLst/>
              </a:prstGeom>
              <a:blipFill>
                <a:blip r:embed="rId3"/>
                <a:stretch>
                  <a:fillRect l="-21875" r="-90625" b="-1961"/>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xmlns="" id="{7EAA599C-75EB-A922-636A-9F135AFE86CC}"/>
              </a:ext>
            </a:extLst>
          </p:cNvPr>
          <p:cNvCxnSpPr/>
          <p:nvPr/>
        </p:nvCxnSpPr>
        <p:spPr>
          <a:xfrm>
            <a:off x="8287193" y="4149080"/>
            <a:ext cx="0" cy="453071"/>
          </a:xfrm>
          <a:prstGeom prst="line">
            <a:avLst/>
          </a:prstGeom>
        </p:spPr>
        <p:style>
          <a:lnRef idx="3">
            <a:schemeClr val="accent3"/>
          </a:lnRef>
          <a:fillRef idx="0">
            <a:schemeClr val="accent3"/>
          </a:fillRef>
          <a:effectRef idx="2">
            <a:schemeClr val="accent3"/>
          </a:effectRef>
          <a:fontRef idx="minor">
            <a:schemeClr val="tx1"/>
          </a:fontRef>
        </p:style>
      </p:cxnSp>
      <p:cxnSp>
        <p:nvCxnSpPr>
          <p:cNvPr id="11" name="Straight Connector 10">
            <a:extLst>
              <a:ext uri="{FF2B5EF4-FFF2-40B4-BE49-F238E27FC236}">
                <a16:creationId xmlns:a16="http://schemas.microsoft.com/office/drawing/2014/main" xmlns="" id="{03A520B1-13D3-F49C-4579-A65097160307}"/>
              </a:ext>
            </a:extLst>
          </p:cNvPr>
          <p:cNvCxnSpPr/>
          <p:nvPr/>
        </p:nvCxnSpPr>
        <p:spPr>
          <a:xfrm>
            <a:off x="11095505" y="4200065"/>
            <a:ext cx="0" cy="453071"/>
          </a:xfrm>
          <a:prstGeom prst="line">
            <a:avLst/>
          </a:prstGeom>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xmlns="" id="{05F317E4-51BC-50A0-FF56-B8407EC37CF8}"/>
              </a:ext>
            </a:extLst>
          </p:cNvPr>
          <p:cNvCxnSpPr>
            <a:cxnSpLocks/>
          </p:cNvCxnSpPr>
          <p:nvPr/>
        </p:nvCxnSpPr>
        <p:spPr>
          <a:xfrm>
            <a:off x="8273825" y="4681721"/>
            <a:ext cx="1532714" cy="123464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xmlns="" id="{51A11149-36F0-10B3-4610-678F80A0FAAA}"/>
              </a:ext>
            </a:extLst>
          </p:cNvPr>
          <p:cNvCxnSpPr>
            <a:cxnSpLocks/>
          </p:cNvCxnSpPr>
          <p:nvPr/>
        </p:nvCxnSpPr>
        <p:spPr>
          <a:xfrm flipH="1">
            <a:off x="9748987" y="4693023"/>
            <a:ext cx="1371345" cy="123464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xmlns="" id="{E54F7138-9E9C-EC3B-A9AF-36B14EF10B15}"/>
              </a:ext>
            </a:extLst>
          </p:cNvPr>
          <p:cNvSpPr txBox="1"/>
          <p:nvPr/>
        </p:nvSpPr>
        <p:spPr>
          <a:xfrm>
            <a:off x="7899714" y="1129459"/>
            <a:ext cx="3551165" cy="461665"/>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Distribution of test statistic</a:t>
            </a:r>
            <a:endParaRPr lang="en-US" sz="2400" dirty="0">
              <a:solidFill>
                <a:srgbClr val="0070C0"/>
              </a:solidFill>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xmlns="" id="{AFD528EE-1203-0BF9-5A52-1077C95E5B3F}"/>
              </a:ext>
            </a:extLst>
          </p:cNvPr>
          <p:cNvSpPr txBox="1"/>
          <p:nvPr/>
        </p:nvSpPr>
        <p:spPr>
          <a:xfrm>
            <a:off x="8938254" y="5916369"/>
            <a:ext cx="1621470" cy="400110"/>
          </a:xfrm>
          <a:prstGeom prst="rect">
            <a:avLst/>
          </a:prstGeom>
          <a:noFill/>
        </p:spPr>
        <p:txBody>
          <a:bodyPr wrap="none" rtlCol="0">
            <a:spAutoFit/>
          </a:bodyPr>
          <a:lstStyle/>
          <a:p>
            <a:pPr algn="ctr"/>
            <a:r>
              <a:rPr lang="en-IN" sz="2000" dirty="0">
                <a:solidFill>
                  <a:srgbClr val="0070C0"/>
                </a:solidFill>
                <a:latin typeface="Calibri" panose="020F0502020204030204" pitchFamily="34" charset="0"/>
                <a:cs typeface="Calibri" panose="020F0502020204030204" pitchFamily="34" charset="0"/>
              </a:rPr>
              <a:t>Critical values</a:t>
            </a:r>
            <a:endParaRPr lang="en-US" sz="2000" dirty="0">
              <a:solidFill>
                <a:srgbClr val="0070C0"/>
              </a:solidFill>
              <a:latin typeface="Calibri" panose="020F0502020204030204" pitchFamily="34" charset="0"/>
              <a:cs typeface="Calibri" panose="020F0502020204030204" pitchFamily="34" charset="0"/>
            </a:endParaRPr>
          </a:p>
        </p:txBody>
      </p:sp>
      <p:sp>
        <p:nvSpPr>
          <p:cNvPr id="6" name="Left Brace 5">
            <a:extLst>
              <a:ext uri="{FF2B5EF4-FFF2-40B4-BE49-F238E27FC236}">
                <a16:creationId xmlns:a16="http://schemas.microsoft.com/office/drawing/2014/main" xmlns="" id="{172D7A35-0E85-0A9B-E12E-610AD6FE0EFB}"/>
              </a:ext>
            </a:extLst>
          </p:cNvPr>
          <p:cNvSpPr/>
          <p:nvPr/>
        </p:nvSpPr>
        <p:spPr>
          <a:xfrm rot="16200000">
            <a:off x="7787900" y="4619054"/>
            <a:ext cx="292014" cy="79222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xmlns="" id="{3E4D7BAB-09C5-DF5D-6660-0B68EE902C69}"/>
              </a:ext>
            </a:extLst>
          </p:cNvPr>
          <p:cNvSpPr txBox="1"/>
          <p:nvPr/>
        </p:nvSpPr>
        <p:spPr>
          <a:xfrm>
            <a:off x="7353299" y="5054595"/>
            <a:ext cx="1161215" cy="707886"/>
          </a:xfrm>
          <a:prstGeom prst="rect">
            <a:avLst/>
          </a:prstGeom>
          <a:noFill/>
        </p:spPr>
        <p:txBody>
          <a:bodyPr wrap="none" rtlCol="0">
            <a:spAutoFit/>
          </a:bodyPr>
          <a:lstStyle/>
          <a:p>
            <a:pPr algn="ctr"/>
            <a:r>
              <a:rPr lang="en-IN" sz="2000" dirty="0">
                <a:solidFill>
                  <a:srgbClr val="0070C0"/>
                </a:solidFill>
                <a:latin typeface="Calibri" panose="020F0502020204030204" pitchFamily="34" charset="0"/>
                <a:cs typeface="Calibri" panose="020F0502020204030204" pitchFamily="34" charset="0"/>
              </a:rPr>
              <a:t>Rejection</a:t>
            </a:r>
          </a:p>
          <a:p>
            <a:pPr algn="ctr"/>
            <a:r>
              <a:rPr lang="en-IN" sz="2000" dirty="0">
                <a:solidFill>
                  <a:srgbClr val="0070C0"/>
                </a:solidFill>
                <a:latin typeface="Calibri" panose="020F0502020204030204" pitchFamily="34" charset="0"/>
                <a:cs typeface="Calibri" panose="020F0502020204030204" pitchFamily="34" charset="0"/>
              </a:rPr>
              <a:t> region</a:t>
            </a:r>
            <a:endParaRPr lang="en-US" sz="2000" dirty="0">
              <a:solidFill>
                <a:srgbClr val="0070C0"/>
              </a:solidFill>
              <a:latin typeface="Calibri" panose="020F0502020204030204" pitchFamily="34" charset="0"/>
              <a:cs typeface="Calibri" panose="020F0502020204030204" pitchFamily="34" charset="0"/>
            </a:endParaRPr>
          </a:p>
        </p:txBody>
      </p:sp>
      <p:sp>
        <p:nvSpPr>
          <p:cNvPr id="8" name="Left Brace 7">
            <a:extLst>
              <a:ext uri="{FF2B5EF4-FFF2-40B4-BE49-F238E27FC236}">
                <a16:creationId xmlns:a16="http://schemas.microsoft.com/office/drawing/2014/main" xmlns="" id="{B2102E4F-AB9C-3E9D-5703-235C89CEE9EA}"/>
              </a:ext>
            </a:extLst>
          </p:cNvPr>
          <p:cNvSpPr/>
          <p:nvPr/>
        </p:nvSpPr>
        <p:spPr>
          <a:xfrm rot="16200000">
            <a:off x="11282468" y="4725632"/>
            <a:ext cx="292014" cy="79222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xmlns="" id="{C1FFB15B-6D61-CF8C-6FB9-0ED03AF64ED1}"/>
              </a:ext>
            </a:extLst>
          </p:cNvPr>
          <p:cNvSpPr txBox="1"/>
          <p:nvPr/>
        </p:nvSpPr>
        <p:spPr>
          <a:xfrm>
            <a:off x="10847867" y="5161173"/>
            <a:ext cx="1161215" cy="707886"/>
          </a:xfrm>
          <a:prstGeom prst="rect">
            <a:avLst/>
          </a:prstGeom>
          <a:noFill/>
        </p:spPr>
        <p:txBody>
          <a:bodyPr wrap="none" rtlCol="0">
            <a:spAutoFit/>
          </a:bodyPr>
          <a:lstStyle/>
          <a:p>
            <a:pPr algn="ctr"/>
            <a:r>
              <a:rPr lang="en-IN" sz="2000" dirty="0">
                <a:solidFill>
                  <a:srgbClr val="0070C0"/>
                </a:solidFill>
                <a:latin typeface="Calibri" panose="020F0502020204030204" pitchFamily="34" charset="0"/>
                <a:cs typeface="Calibri" panose="020F0502020204030204" pitchFamily="34" charset="0"/>
              </a:rPr>
              <a:t>Rejection</a:t>
            </a:r>
          </a:p>
          <a:p>
            <a:pPr algn="ctr"/>
            <a:r>
              <a:rPr lang="en-IN" sz="2000" dirty="0">
                <a:solidFill>
                  <a:srgbClr val="0070C0"/>
                </a:solidFill>
                <a:latin typeface="Calibri" panose="020F0502020204030204" pitchFamily="34" charset="0"/>
                <a:cs typeface="Calibri" panose="020F0502020204030204" pitchFamily="34" charset="0"/>
              </a:rPr>
              <a:t> region</a:t>
            </a:r>
            <a:endParaRPr lang="en-US" sz="200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450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6" grpId="0" animBg="1"/>
      <p:bldP spid="7" grpId="0"/>
      <p:bldP spid="8"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Hypothesis Testing:  Two Approaches</a:t>
            </a:r>
          </a:p>
        </p:txBody>
      </p:sp>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551384" y="980728"/>
            <a:ext cx="6192687" cy="5960606"/>
          </a:xfrm>
          <a:prstGeom prst="rect">
            <a:avLst/>
          </a:prstGeom>
          <a:noFill/>
        </p:spPr>
        <p:txBody>
          <a:bodyPr wrap="square" rtlCol="0">
            <a:spAutoFit/>
          </a:bodyPr>
          <a:lstStyle/>
          <a:p>
            <a:pPr algn="just">
              <a:lnSpc>
                <a:spcPct val="100000"/>
              </a:lnSpc>
            </a:pPr>
            <a:r>
              <a:rPr lang="en-IN" sz="2600" dirty="0">
                <a:solidFill>
                  <a:srgbClr val="0070C0"/>
                </a:solidFill>
                <a:latin typeface="Gill Sans"/>
                <a:cs typeface="Times New Roman" pitchFamily="18" charset="0"/>
              </a:rPr>
              <a:t>Question: </a:t>
            </a:r>
            <a:r>
              <a:rPr lang="en-IN" sz="2600" dirty="0">
                <a:latin typeface="Gill Sans"/>
                <a:cs typeface="Times New Roman" pitchFamily="18" charset="0"/>
              </a:rPr>
              <a:t>How to determine the (or quantify) the tails of the distribution</a:t>
            </a:r>
            <a:r>
              <a:rPr lang="en-IN" sz="2600" dirty="0">
                <a:solidFill>
                  <a:srgbClr val="0070C0"/>
                </a:solidFill>
                <a:latin typeface="Gill Sans"/>
                <a:cs typeface="Times New Roman" pitchFamily="18" charset="0"/>
              </a:rPr>
              <a:t>? </a:t>
            </a:r>
          </a:p>
          <a:p>
            <a:pPr algn="just">
              <a:lnSpc>
                <a:spcPct val="100000"/>
              </a:lnSpc>
            </a:pPr>
            <a:r>
              <a:rPr lang="en-IN" sz="2600" dirty="0">
                <a:latin typeface="Gill Sans"/>
                <a:cs typeface="Times New Roman" pitchFamily="18" charset="0"/>
              </a:rPr>
              <a:t>Two approaches exist in determining the tail and therefore, the outcome of a hypothesis test:</a:t>
            </a:r>
          </a:p>
          <a:p>
            <a:pPr lvl="1" algn="just">
              <a:lnSpc>
                <a:spcPct val="100000"/>
              </a:lnSpc>
            </a:pPr>
            <a:r>
              <a:rPr lang="en-IN" sz="2400" dirty="0">
                <a:solidFill>
                  <a:srgbClr val="0070C0"/>
                </a:solidFill>
                <a:latin typeface="Gill Sans"/>
                <a:cs typeface="Times New Roman" pitchFamily="18" charset="0"/>
              </a:rPr>
              <a:t>Critical value approach</a:t>
            </a:r>
            <a:endParaRPr lang="en-IN" sz="2200" dirty="0">
              <a:solidFill>
                <a:srgbClr val="0070C0"/>
              </a:solidFill>
              <a:latin typeface="Gill Sans"/>
              <a:cs typeface="Times New Roman" pitchFamily="18" charset="0"/>
            </a:endParaRPr>
          </a:p>
          <a:p>
            <a:pPr lvl="1" algn="just">
              <a:lnSpc>
                <a:spcPct val="100000"/>
              </a:lnSpc>
            </a:pPr>
            <a:r>
              <a:rPr lang="en-IN" sz="2400" dirty="0">
                <a:solidFill>
                  <a:srgbClr val="0070C0"/>
                </a:solidFill>
                <a:latin typeface="Gill Sans"/>
                <a:cs typeface="Times New Roman" pitchFamily="18" charset="0"/>
              </a:rPr>
              <a:t>p-value approach</a:t>
            </a:r>
          </a:p>
          <a:p>
            <a:pPr lvl="2" algn="just">
              <a:lnSpc>
                <a:spcPct val="100000"/>
              </a:lnSpc>
            </a:pPr>
            <a:r>
              <a:rPr lang="en-IN" sz="2200" dirty="0">
                <a:latin typeface="Gill Sans"/>
                <a:cs typeface="Times New Roman" pitchFamily="18" charset="0"/>
              </a:rPr>
              <a:t>P-value is probability of obtaining the test statistic under the assumption that null hypothesis is true </a:t>
            </a:r>
          </a:p>
          <a:p>
            <a:pPr lvl="2" algn="just">
              <a:lnSpc>
                <a:spcPct val="100000"/>
              </a:lnSpc>
            </a:pPr>
            <a:r>
              <a:rPr lang="en-IN" sz="2200" dirty="0">
                <a:latin typeface="Gill Sans"/>
                <a:cs typeface="Times New Roman" pitchFamily="18" charset="0"/>
              </a:rPr>
              <a:t>When p-value is lower than a threshold, the test statistic is considered to fall in the tail </a:t>
            </a:r>
          </a:p>
          <a:p>
            <a:pPr lvl="2" algn="just">
              <a:lnSpc>
                <a:spcPct val="100000"/>
              </a:lnSpc>
            </a:pPr>
            <a:endParaRPr lang="en-IN" sz="1800" dirty="0">
              <a:solidFill>
                <a:srgbClr val="0070C0"/>
              </a:solidFill>
              <a:latin typeface="Gill Sans"/>
              <a:cs typeface="Times New Roman" pitchFamily="18" charset="0"/>
            </a:endParaRPr>
          </a:p>
          <a:p>
            <a:pPr lvl="2" algn="just">
              <a:lnSpc>
                <a:spcPct val="100000"/>
              </a:lnSpc>
            </a:pPr>
            <a:endParaRPr lang="en-IN" sz="2000" dirty="0">
              <a:solidFill>
                <a:srgbClr val="0070C0"/>
              </a:solidFill>
              <a:latin typeface="Gill Sans"/>
              <a:cs typeface="Times New Roman" pitchFamily="18" charset="0"/>
            </a:endParaRPr>
          </a:p>
        </p:txBody>
      </p:sp>
      <p:pic>
        <p:nvPicPr>
          <p:cNvPr id="3" name="Picture 2">
            <a:extLst>
              <a:ext uri="{FF2B5EF4-FFF2-40B4-BE49-F238E27FC236}">
                <a16:creationId xmlns:a16="http://schemas.microsoft.com/office/drawing/2014/main" xmlns="" id="{79E6377C-6F8B-A8D5-7441-3DF2BB376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0101" y="1594631"/>
            <a:ext cx="4407491" cy="309839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xmlns="" id="{DB6DCCA8-0569-EA11-B2BB-4427D42902C2}"/>
              </a:ext>
            </a:extLst>
          </p:cNvPr>
          <p:cNvCxnSpPr>
            <a:stCxn id="3" idx="0"/>
            <a:endCxn id="3" idx="2"/>
          </p:cNvCxnSpPr>
          <p:nvPr/>
        </p:nvCxnSpPr>
        <p:spPr>
          <a:xfrm>
            <a:off x="9683847" y="1594631"/>
            <a:ext cx="0" cy="3098392"/>
          </a:xfrm>
          <a:prstGeom prst="line">
            <a:avLst/>
          </a:prstGeom>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237F4EDA-364C-B4C6-0FB6-4A046997B250}"/>
                  </a:ext>
                </a:extLst>
              </p:cNvPr>
              <p:cNvSpPr txBox="1"/>
              <p:nvPr/>
            </p:nvSpPr>
            <p:spPr>
              <a:xfrm>
                <a:off x="11871038" y="4499247"/>
                <a:ext cx="1972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2000" b="0" i="1" smtClean="0">
                              <a:latin typeface="Cambria Math" panose="02040503050406030204" pitchFamily="18" charset="0"/>
                            </a:rPr>
                          </m:ctrlPr>
                        </m:accPr>
                        <m:e>
                          <m:r>
                            <a:rPr lang="en-IN" sz="2000" b="0" i="1" smtClean="0">
                              <a:latin typeface="Cambria Math" panose="02040503050406030204" pitchFamily="18" charset="0"/>
                            </a:rPr>
                            <m:t>𝑥</m:t>
                          </m:r>
                        </m:e>
                      </m:acc>
                    </m:oMath>
                  </m:oMathPara>
                </a14:m>
                <a:endParaRPr lang="en-US" sz="2000" dirty="0"/>
              </a:p>
            </p:txBody>
          </p:sp>
        </mc:Choice>
        <mc:Fallback xmlns="">
          <p:sp>
            <p:nvSpPr>
              <p:cNvPr id="9" name="TextBox 8">
                <a:extLst>
                  <a:ext uri="{FF2B5EF4-FFF2-40B4-BE49-F238E27FC236}">
                    <a16:creationId xmlns:a16="http://schemas.microsoft.com/office/drawing/2014/main" id="{237F4EDA-364C-B4C6-0FB6-4A046997B250}"/>
                  </a:ext>
                </a:extLst>
              </p:cNvPr>
              <p:cNvSpPr txBox="1">
                <a:spLocks noRot="1" noChangeAspect="1" noMove="1" noResize="1" noEditPoints="1" noAdjustHandles="1" noChangeArrowheads="1" noChangeShapeType="1" noTextEdit="1"/>
              </p:cNvSpPr>
              <p:nvPr/>
            </p:nvSpPr>
            <p:spPr>
              <a:xfrm>
                <a:off x="11871038" y="4499247"/>
                <a:ext cx="197224" cy="307777"/>
              </a:xfrm>
              <a:prstGeom prst="rect">
                <a:avLst/>
              </a:prstGeom>
              <a:blipFill>
                <a:blip r:embed="rId3"/>
                <a:stretch>
                  <a:fillRect l="-18182" r="-87879" b="-1961"/>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xmlns="" id="{7EAA599C-75EB-A922-636A-9F135AFE86CC}"/>
              </a:ext>
            </a:extLst>
          </p:cNvPr>
          <p:cNvCxnSpPr/>
          <p:nvPr/>
        </p:nvCxnSpPr>
        <p:spPr>
          <a:xfrm>
            <a:off x="8287193" y="4149080"/>
            <a:ext cx="0" cy="453071"/>
          </a:xfrm>
          <a:prstGeom prst="line">
            <a:avLst/>
          </a:prstGeom>
        </p:spPr>
        <p:style>
          <a:lnRef idx="3">
            <a:schemeClr val="accent3"/>
          </a:lnRef>
          <a:fillRef idx="0">
            <a:schemeClr val="accent3"/>
          </a:fillRef>
          <a:effectRef idx="2">
            <a:schemeClr val="accent3"/>
          </a:effectRef>
          <a:fontRef idx="minor">
            <a:schemeClr val="tx1"/>
          </a:fontRef>
        </p:style>
      </p:cxnSp>
      <p:cxnSp>
        <p:nvCxnSpPr>
          <p:cNvPr id="11" name="Straight Connector 10">
            <a:extLst>
              <a:ext uri="{FF2B5EF4-FFF2-40B4-BE49-F238E27FC236}">
                <a16:creationId xmlns:a16="http://schemas.microsoft.com/office/drawing/2014/main" xmlns="" id="{03A520B1-13D3-F49C-4579-A65097160307}"/>
              </a:ext>
            </a:extLst>
          </p:cNvPr>
          <p:cNvCxnSpPr/>
          <p:nvPr/>
        </p:nvCxnSpPr>
        <p:spPr>
          <a:xfrm>
            <a:off x="11095505" y="4200065"/>
            <a:ext cx="0" cy="453071"/>
          </a:xfrm>
          <a:prstGeom prst="line">
            <a:avLst/>
          </a:prstGeom>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xmlns="" id="{05F317E4-51BC-50A0-FF56-B8407EC37CF8}"/>
              </a:ext>
            </a:extLst>
          </p:cNvPr>
          <p:cNvCxnSpPr>
            <a:cxnSpLocks/>
          </p:cNvCxnSpPr>
          <p:nvPr/>
        </p:nvCxnSpPr>
        <p:spPr>
          <a:xfrm>
            <a:off x="8273825" y="4681721"/>
            <a:ext cx="1532714" cy="123464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xmlns="" id="{51A11149-36F0-10B3-4610-678F80A0FAAA}"/>
              </a:ext>
            </a:extLst>
          </p:cNvPr>
          <p:cNvCxnSpPr>
            <a:cxnSpLocks/>
          </p:cNvCxnSpPr>
          <p:nvPr/>
        </p:nvCxnSpPr>
        <p:spPr>
          <a:xfrm flipH="1">
            <a:off x="9748987" y="4693023"/>
            <a:ext cx="1371345" cy="123464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xmlns="" id="{E54F7138-9E9C-EC3B-A9AF-36B14EF10B15}"/>
              </a:ext>
            </a:extLst>
          </p:cNvPr>
          <p:cNvSpPr txBox="1"/>
          <p:nvPr/>
        </p:nvSpPr>
        <p:spPr>
          <a:xfrm>
            <a:off x="7899714" y="1129459"/>
            <a:ext cx="3551165" cy="461665"/>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Distribution of test statistic</a:t>
            </a:r>
            <a:endParaRPr lang="en-US" sz="2400" dirty="0">
              <a:solidFill>
                <a:srgbClr val="0070C0"/>
              </a:solidFill>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xmlns="" id="{AFD528EE-1203-0BF9-5A52-1077C95E5B3F}"/>
              </a:ext>
            </a:extLst>
          </p:cNvPr>
          <p:cNvSpPr txBox="1"/>
          <p:nvPr/>
        </p:nvSpPr>
        <p:spPr>
          <a:xfrm>
            <a:off x="8743333" y="5916369"/>
            <a:ext cx="2011320" cy="400110"/>
          </a:xfrm>
          <a:prstGeom prst="rect">
            <a:avLst/>
          </a:prstGeom>
          <a:noFill/>
        </p:spPr>
        <p:txBody>
          <a:bodyPr wrap="none" rtlCol="0">
            <a:spAutoFit/>
          </a:bodyPr>
          <a:lstStyle/>
          <a:p>
            <a:pPr algn="ctr"/>
            <a:r>
              <a:rPr lang="en-IN" sz="2000" dirty="0">
                <a:solidFill>
                  <a:srgbClr val="0070C0"/>
                </a:solidFill>
                <a:latin typeface="Calibri" panose="020F0502020204030204" pitchFamily="34" charset="0"/>
                <a:cs typeface="Calibri" panose="020F0502020204030204" pitchFamily="34" charset="0"/>
              </a:rPr>
              <a:t>P-value threshold</a:t>
            </a:r>
            <a:endParaRPr lang="en-US" sz="2000" dirty="0">
              <a:solidFill>
                <a:srgbClr val="0070C0"/>
              </a:solidFill>
              <a:latin typeface="Calibri" panose="020F0502020204030204" pitchFamily="34" charset="0"/>
              <a:cs typeface="Calibri" panose="020F0502020204030204" pitchFamily="34" charset="0"/>
            </a:endParaRPr>
          </a:p>
        </p:txBody>
      </p:sp>
      <p:sp>
        <p:nvSpPr>
          <p:cNvPr id="6" name="Left Brace 5">
            <a:extLst>
              <a:ext uri="{FF2B5EF4-FFF2-40B4-BE49-F238E27FC236}">
                <a16:creationId xmlns:a16="http://schemas.microsoft.com/office/drawing/2014/main" xmlns="" id="{C8AA2D7B-251D-6AB1-7685-EC28CFC37AF9}"/>
              </a:ext>
            </a:extLst>
          </p:cNvPr>
          <p:cNvSpPr/>
          <p:nvPr/>
        </p:nvSpPr>
        <p:spPr>
          <a:xfrm rot="16200000">
            <a:off x="7787900" y="4619054"/>
            <a:ext cx="292014" cy="79222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xmlns="" id="{A815B071-C024-B523-AC1D-434DDB4C3BFF}"/>
              </a:ext>
            </a:extLst>
          </p:cNvPr>
          <p:cNvSpPr txBox="1"/>
          <p:nvPr/>
        </p:nvSpPr>
        <p:spPr>
          <a:xfrm>
            <a:off x="7353299" y="5054595"/>
            <a:ext cx="1161215" cy="707886"/>
          </a:xfrm>
          <a:prstGeom prst="rect">
            <a:avLst/>
          </a:prstGeom>
          <a:noFill/>
        </p:spPr>
        <p:txBody>
          <a:bodyPr wrap="none" rtlCol="0">
            <a:spAutoFit/>
          </a:bodyPr>
          <a:lstStyle/>
          <a:p>
            <a:pPr algn="ctr"/>
            <a:r>
              <a:rPr lang="en-IN" sz="2000" dirty="0">
                <a:solidFill>
                  <a:srgbClr val="0070C0"/>
                </a:solidFill>
                <a:latin typeface="Calibri" panose="020F0502020204030204" pitchFamily="34" charset="0"/>
                <a:cs typeface="Calibri" panose="020F0502020204030204" pitchFamily="34" charset="0"/>
              </a:rPr>
              <a:t>Rejection</a:t>
            </a:r>
          </a:p>
          <a:p>
            <a:pPr algn="ctr"/>
            <a:r>
              <a:rPr lang="en-IN" sz="2000" dirty="0">
                <a:solidFill>
                  <a:srgbClr val="0070C0"/>
                </a:solidFill>
                <a:latin typeface="Calibri" panose="020F0502020204030204" pitchFamily="34" charset="0"/>
                <a:cs typeface="Calibri" panose="020F0502020204030204" pitchFamily="34" charset="0"/>
              </a:rPr>
              <a:t> region</a:t>
            </a:r>
            <a:endParaRPr lang="en-US" sz="2000" dirty="0">
              <a:solidFill>
                <a:srgbClr val="0070C0"/>
              </a:solidFill>
              <a:latin typeface="Calibri" panose="020F0502020204030204" pitchFamily="34" charset="0"/>
              <a:cs typeface="Calibri" panose="020F0502020204030204" pitchFamily="34" charset="0"/>
            </a:endParaRPr>
          </a:p>
        </p:txBody>
      </p:sp>
      <p:sp>
        <p:nvSpPr>
          <p:cNvPr id="8" name="Left Brace 7">
            <a:extLst>
              <a:ext uri="{FF2B5EF4-FFF2-40B4-BE49-F238E27FC236}">
                <a16:creationId xmlns:a16="http://schemas.microsoft.com/office/drawing/2014/main" xmlns="" id="{573F441B-B6FF-21D5-085C-D634D979B5C2}"/>
              </a:ext>
            </a:extLst>
          </p:cNvPr>
          <p:cNvSpPr/>
          <p:nvPr/>
        </p:nvSpPr>
        <p:spPr>
          <a:xfrm rot="16200000">
            <a:off x="11282468" y="4725632"/>
            <a:ext cx="292014" cy="79222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xmlns="" id="{0CFDFE89-CD65-94B0-2E4A-2CBA0AEA9E61}"/>
              </a:ext>
            </a:extLst>
          </p:cNvPr>
          <p:cNvSpPr txBox="1"/>
          <p:nvPr/>
        </p:nvSpPr>
        <p:spPr>
          <a:xfrm>
            <a:off x="10847867" y="5161173"/>
            <a:ext cx="1161215" cy="707886"/>
          </a:xfrm>
          <a:prstGeom prst="rect">
            <a:avLst/>
          </a:prstGeom>
          <a:noFill/>
        </p:spPr>
        <p:txBody>
          <a:bodyPr wrap="none" rtlCol="0">
            <a:spAutoFit/>
          </a:bodyPr>
          <a:lstStyle/>
          <a:p>
            <a:pPr algn="ctr"/>
            <a:r>
              <a:rPr lang="en-IN" sz="2000" dirty="0">
                <a:solidFill>
                  <a:srgbClr val="0070C0"/>
                </a:solidFill>
                <a:latin typeface="Calibri" panose="020F0502020204030204" pitchFamily="34" charset="0"/>
                <a:cs typeface="Calibri" panose="020F0502020204030204" pitchFamily="34" charset="0"/>
              </a:rPr>
              <a:t>Rejection</a:t>
            </a:r>
          </a:p>
          <a:p>
            <a:pPr algn="ctr"/>
            <a:r>
              <a:rPr lang="en-IN" sz="2000" dirty="0">
                <a:solidFill>
                  <a:srgbClr val="0070C0"/>
                </a:solidFill>
                <a:latin typeface="Calibri" panose="020F0502020204030204" pitchFamily="34" charset="0"/>
                <a:cs typeface="Calibri" panose="020F0502020204030204" pitchFamily="34" charset="0"/>
              </a:rPr>
              <a:t> region</a:t>
            </a:r>
            <a:endParaRPr lang="en-US" sz="200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816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6" grpId="0" animBg="1"/>
      <p:bldP spid="7" grpId="0"/>
      <p:bldP spid="8" grpId="0" animBg="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91344" y="180230"/>
                <a:ext cx="9433048" cy="709469"/>
              </a:xfrm>
            </p:spPr>
            <p:txBody>
              <a:bodyPr>
                <a:noAutofit/>
              </a:bodyPr>
              <a:lstStyle/>
              <a:p>
                <a:r>
                  <a:rPr lang="en-IN" sz="3600" dirty="0"/>
                  <a:t>Hypothesis Testing: Significance Level </a:t>
                </a:r>
                <a14:m>
                  <m:oMath xmlns:m="http://schemas.openxmlformats.org/officeDocument/2006/math">
                    <m:r>
                      <a:rPr lang="en-IN" sz="3600" b="0" i="1" smtClean="0">
                        <a:latin typeface="Cambria Math" panose="02040503050406030204" pitchFamily="18" charset="0"/>
                      </a:rPr>
                      <m:t>(</m:t>
                    </m:r>
                    <m:r>
                      <a:rPr lang="en-IN" sz="3600" b="0" i="1" smtClean="0">
                        <a:latin typeface="Cambria Math" panose="02040503050406030204" pitchFamily="18" charset="0"/>
                      </a:rPr>
                      <m:t>𝛼</m:t>
                    </m:r>
                    <m:r>
                      <a:rPr lang="en-IN" sz="3600" b="0" i="1" smtClean="0">
                        <a:latin typeface="Cambria Math" panose="02040503050406030204" pitchFamily="18" charset="0"/>
                      </a:rPr>
                      <m:t>)</m:t>
                    </m:r>
                  </m:oMath>
                </a14:m>
                <a:endParaRPr lang="en-IN" sz="36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91344" y="180230"/>
                <a:ext cx="9433048" cy="709469"/>
              </a:xfrm>
              <a:blipFill>
                <a:blip r:embed="rId2"/>
                <a:stretch>
                  <a:fillRect l="-1938" t="-12931" b="-241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335360" y="889699"/>
                <a:ext cx="6912768" cy="5101397"/>
              </a:xfrm>
              <a:prstGeom prst="rect">
                <a:avLst/>
              </a:prstGeom>
              <a:noFill/>
            </p:spPr>
            <p:txBody>
              <a:bodyPr wrap="square" rtlCol="0">
                <a:spAutoFit/>
              </a:bodyPr>
              <a:lstStyle/>
              <a:p>
                <a:pPr algn="just">
                  <a:lnSpc>
                    <a:spcPct val="100000"/>
                  </a:lnSpc>
                </a:pPr>
                <a:r>
                  <a:rPr lang="en-IN" sz="2400" dirty="0">
                    <a:latin typeface="Gill Sans"/>
                    <a:cs typeface="Times New Roman" pitchFamily="18" charset="0"/>
                  </a:rPr>
                  <a:t>Defined by the user as to how strong the evidence should be to reject the null hypothesis</a:t>
                </a:r>
              </a:p>
              <a:p>
                <a:pPr algn="just">
                  <a:lnSpc>
                    <a:spcPct val="100000"/>
                  </a:lnSpc>
                </a:pPr>
                <a:r>
                  <a:rPr lang="en-IN" sz="2400" dirty="0">
                    <a:solidFill>
                      <a:srgbClr val="0070C0"/>
                    </a:solidFill>
                    <a:latin typeface="Gill Sans"/>
                    <a:cs typeface="Times New Roman" pitchFamily="18" charset="0"/>
                  </a:rPr>
                  <a:t>Definition: </a:t>
                </a:r>
                <a:r>
                  <a:rPr lang="en-IN" sz="2400" dirty="0">
                    <a:latin typeface="Gill Sans"/>
                    <a:cs typeface="Times New Roman" pitchFamily="18" charset="0"/>
                  </a:rPr>
                  <a:t>Probability that null hypothesis is true and at which null hypothesis is chosen to be rejected and alternate hypothesis is accepted</a:t>
                </a:r>
              </a:p>
              <a:p>
                <a:pPr marL="457200" lvl="1" indent="0" algn="ctr">
                  <a:lnSpc>
                    <a:spcPct val="100000"/>
                  </a:lnSpc>
                  <a:buNone/>
                </a:pPr>
                <a14:m>
                  <m:oMath xmlns:m="http://schemas.openxmlformats.org/officeDocument/2006/math">
                    <m:r>
                      <a:rPr lang="en-IN" sz="2400" b="0" i="1" smtClean="0">
                        <a:latin typeface="Cambria Math" panose="02040503050406030204" pitchFamily="18" charset="0"/>
                        <a:cs typeface="Times New Roman" pitchFamily="18" charset="0"/>
                      </a:rPr>
                      <m:t>𝛼</m:t>
                    </m:r>
                    <m:r>
                      <a:rPr lang="en-IN" sz="2400" b="0" i="1" smtClean="0">
                        <a:latin typeface="Cambria Math" panose="02040503050406030204" pitchFamily="18" charset="0"/>
                        <a:cs typeface="Times New Roman" pitchFamily="18" charset="0"/>
                      </a:rPr>
                      <m:t>=1−</m:t>
                    </m:r>
                  </m:oMath>
                </a14:m>
                <a:r>
                  <a:rPr lang="en-IN" sz="2400" dirty="0">
                    <a:latin typeface="Gill Sans"/>
                    <a:cs typeface="Times New Roman" pitchFamily="18" charset="0"/>
                  </a:rPr>
                  <a:t> Confidence level</a:t>
                </a:r>
              </a:p>
              <a:p>
                <a:pPr algn="just">
                  <a:lnSpc>
                    <a:spcPct val="100000"/>
                  </a:lnSpc>
                </a:pPr>
                <a:r>
                  <a:rPr lang="en-IN" sz="2400" dirty="0">
                    <a:latin typeface="Gill Sans"/>
                    <a:cs typeface="Times New Roman" pitchFamily="18" charset="0"/>
                  </a:rPr>
                  <a:t>Most popular: 0.02 (98% confidence), 0.05 (95% confidence) and 0.1 (90% confidence) </a:t>
                </a:r>
              </a:p>
              <a:p>
                <a:pPr algn="just">
                  <a:lnSpc>
                    <a:spcPct val="100000"/>
                  </a:lnSpc>
                </a:pPr>
                <a:r>
                  <a:rPr lang="en-IN" sz="2400" dirty="0">
                    <a:latin typeface="Gill Sans"/>
                    <a:cs typeface="Times New Roman" pitchFamily="18" charset="0"/>
                  </a:rPr>
                  <a:t>In critical value approach, significance level is converted into a critical value</a:t>
                </a:r>
              </a:p>
              <a:p>
                <a:pPr algn="just">
                  <a:lnSpc>
                    <a:spcPct val="100000"/>
                  </a:lnSpc>
                </a:pPr>
                <a:r>
                  <a:rPr lang="en-IN" sz="2400" dirty="0">
                    <a:latin typeface="Gill Sans"/>
                    <a:cs typeface="Times New Roman" pitchFamily="18" charset="0"/>
                  </a:rPr>
                  <a:t>In p-value approach, significance level is compared with p-value to determine the outcome</a:t>
                </a:r>
              </a:p>
            </p:txBody>
          </p:sp>
        </mc:Choice>
        <mc:Fallback xmlns="">
          <p:sp>
            <p:nvSpPr>
              <p:cNvPr id="4" name="Content Placeholder 3">
                <a:extLst>
                  <a:ext uri="{FF2B5EF4-FFF2-40B4-BE49-F238E27FC236}">
                    <a16:creationId xmlns:a16="http://schemas.microsoft.com/office/drawing/2014/main" id="{678E44E2-9BCF-4EE0-878F-DF43EBAC3501}"/>
                  </a:ext>
                </a:extLst>
              </p:cNvPr>
              <p:cNvSpPr txBox="1">
                <a:spLocks noGrp="1" noRot="1" noChangeAspect="1" noMove="1" noResize="1" noEditPoints="1" noAdjustHandles="1" noChangeArrowheads="1" noChangeShapeType="1" noTextEdit="1"/>
              </p:cNvSpPr>
              <p:nvPr>
                <p:ph idx="1"/>
              </p:nvPr>
            </p:nvSpPr>
            <p:spPr>
              <a:xfrm>
                <a:off x="335360" y="889699"/>
                <a:ext cx="6912768" cy="5101397"/>
              </a:xfrm>
              <a:prstGeom prst="rect">
                <a:avLst/>
              </a:prstGeom>
              <a:blipFill>
                <a:blip r:embed="rId3"/>
                <a:stretch>
                  <a:fillRect l="-353" t="-956" r="-1411" b="-1792"/>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xmlns="" id="{8739B15B-68C3-CFD2-4112-B9E7CED15A50}"/>
              </a:ext>
            </a:extLst>
          </p:cNvPr>
          <p:cNvGrpSpPr/>
          <p:nvPr/>
        </p:nvGrpSpPr>
        <p:grpSpPr>
          <a:xfrm>
            <a:off x="8976320" y="1026718"/>
            <a:ext cx="3011915" cy="2948881"/>
            <a:chOff x="7474932" y="1129459"/>
            <a:chExt cx="4412660" cy="4657197"/>
          </a:xfrm>
        </p:grpSpPr>
        <p:pic>
          <p:nvPicPr>
            <p:cNvPr id="3" name="Picture 2">
              <a:extLst>
                <a:ext uri="{FF2B5EF4-FFF2-40B4-BE49-F238E27FC236}">
                  <a16:creationId xmlns:a16="http://schemas.microsoft.com/office/drawing/2014/main" xmlns="" id="{F06FC924-7BF3-B687-5F7D-EC3B89DCD3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0101" y="1594631"/>
              <a:ext cx="4407491" cy="309839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3FEB0D52-0CD0-E905-7F3C-38B4855E6A4B}"/>
                    </a:ext>
                  </a:extLst>
                </p:cNvPr>
                <p:cNvSpPr txBox="1"/>
                <p:nvPr/>
              </p:nvSpPr>
              <p:spPr>
                <a:xfrm>
                  <a:off x="11611721" y="4634447"/>
                  <a:ext cx="197225" cy="48607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2000" b="0" i="1" smtClean="0">
                                <a:latin typeface="Cambria Math" panose="02040503050406030204" pitchFamily="18" charset="0"/>
                              </a:rPr>
                            </m:ctrlPr>
                          </m:accPr>
                          <m:e>
                            <m:r>
                              <a:rPr lang="en-IN" sz="2000" b="0" i="1" smtClean="0">
                                <a:latin typeface="Cambria Math" panose="02040503050406030204" pitchFamily="18" charset="0"/>
                              </a:rPr>
                              <m:t>𝑥</m:t>
                            </m:r>
                          </m:e>
                        </m:acc>
                      </m:oMath>
                    </m:oMathPara>
                  </a14:m>
                  <a:endParaRPr lang="en-US" sz="2000" dirty="0"/>
                </a:p>
              </p:txBody>
            </p:sp>
          </mc:Choice>
          <mc:Fallback xmlns="">
            <p:sp>
              <p:nvSpPr>
                <p:cNvPr id="6" name="TextBox 5">
                  <a:extLst>
                    <a:ext uri="{FF2B5EF4-FFF2-40B4-BE49-F238E27FC236}">
                      <a16:creationId xmlns:a16="http://schemas.microsoft.com/office/drawing/2014/main" id="{3FEB0D52-0CD0-E905-7F3C-38B4855E6A4B}"/>
                    </a:ext>
                  </a:extLst>
                </p:cNvPr>
                <p:cNvSpPr txBox="1">
                  <a:spLocks noRot="1" noChangeAspect="1" noMove="1" noResize="1" noEditPoints="1" noAdjustHandles="1" noChangeArrowheads="1" noChangeShapeType="1" noTextEdit="1"/>
                </p:cNvSpPr>
                <p:nvPr/>
              </p:nvSpPr>
              <p:spPr>
                <a:xfrm>
                  <a:off x="11611721" y="4634447"/>
                  <a:ext cx="197225" cy="486075"/>
                </a:xfrm>
                <a:prstGeom prst="rect">
                  <a:avLst/>
                </a:prstGeom>
                <a:blipFill>
                  <a:blip r:embed="rId5"/>
                  <a:stretch>
                    <a:fillRect l="-50000" r="-113636" b="-1961"/>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xmlns="" id="{CBD0ACE3-5390-AC6A-F4E4-A076AC5567AE}"/>
                </a:ext>
              </a:extLst>
            </p:cNvPr>
            <p:cNvCxnSpPr/>
            <p:nvPr/>
          </p:nvCxnSpPr>
          <p:spPr>
            <a:xfrm>
              <a:off x="8287193" y="4149080"/>
              <a:ext cx="0" cy="453071"/>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a:extLst>
                <a:ext uri="{FF2B5EF4-FFF2-40B4-BE49-F238E27FC236}">
                  <a16:creationId xmlns:a16="http://schemas.microsoft.com/office/drawing/2014/main" xmlns="" id="{395D51FA-4E3C-84B8-912E-E09B6380D1EF}"/>
                </a:ext>
              </a:extLst>
            </p:cNvPr>
            <p:cNvCxnSpPr/>
            <p:nvPr/>
          </p:nvCxnSpPr>
          <p:spPr>
            <a:xfrm>
              <a:off x="11095505" y="4200065"/>
              <a:ext cx="0" cy="453071"/>
            </a:xfrm>
            <a:prstGeom prst="line">
              <a:avLst/>
            </a:prstGeom>
          </p:spPr>
          <p:style>
            <a:lnRef idx="3">
              <a:schemeClr val="accent3"/>
            </a:lnRef>
            <a:fillRef idx="0">
              <a:schemeClr val="accent3"/>
            </a:fillRef>
            <a:effectRef idx="2">
              <a:schemeClr val="accent3"/>
            </a:effectRef>
            <a:fontRef idx="minor">
              <a:schemeClr val="tx1"/>
            </a:fontRef>
          </p:style>
        </p:cxnSp>
        <p:cxnSp>
          <p:nvCxnSpPr>
            <p:cNvPr id="9" name="Straight Arrow Connector 8">
              <a:extLst>
                <a:ext uri="{FF2B5EF4-FFF2-40B4-BE49-F238E27FC236}">
                  <a16:creationId xmlns:a16="http://schemas.microsoft.com/office/drawing/2014/main" xmlns="" id="{15FBB954-199D-439E-F122-957D448909AD}"/>
                </a:ext>
              </a:extLst>
            </p:cNvPr>
            <p:cNvCxnSpPr>
              <a:cxnSpLocks/>
              <a:endCxn id="12" idx="1"/>
            </p:cNvCxnSpPr>
            <p:nvPr/>
          </p:nvCxnSpPr>
          <p:spPr>
            <a:xfrm>
              <a:off x="8044106" y="4487803"/>
              <a:ext cx="1502262" cy="81141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xmlns="" id="{5E4DC7AD-9EBC-FF1E-FBE3-A50CA0DAD72A}"/>
                </a:ext>
              </a:extLst>
            </p:cNvPr>
            <p:cNvCxnSpPr>
              <a:cxnSpLocks/>
              <a:endCxn id="12" idx="3"/>
            </p:cNvCxnSpPr>
            <p:nvPr/>
          </p:nvCxnSpPr>
          <p:spPr>
            <a:xfrm flipH="1">
              <a:off x="10138286" y="4509237"/>
              <a:ext cx="1215327" cy="789977"/>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xmlns="" id="{95234523-4A6D-3D61-51CB-AB17242F0BF7}"/>
                </a:ext>
              </a:extLst>
            </p:cNvPr>
            <p:cNvSpPr txBox="1"/>
            <p:nvPr/>
          </p:nvSpPr>
          <p:spPr>
            <a:xfrm>
              <a:off x="7474932" y="1129459"/>
              <a:ext cx="4400730" cy="631898"/>
            </a:xfrm>
            <a:prstGeom prst="rect">
              <a:avLst/>
            </a:prstGeom>
            <a:noFill/>
          </p:spPr>
          <p:txBody>
            <a:bodyPr wrap="none" rtlCol="0">
              <a:spAutoFit/>
            </a:bodyPr>
            <a:lstStyle/>
            <a:p>
              <a:pPr algn="ctr"/>
              <a:r>
                <a:rPr lang="en-IN" sz="2000" dirty="0">
                  <a:solidFill>
                    <a:srgbClr val="0070C0"/>
                  </a:solidFill>
                  <a:latin typeface="Calibri" panose="020F0502020204030204" pitchFamily="34" charset="0"/>
                  <a:cs typeface="Calibri" panose="020F0502020204030204" pitchFamily="34" charset="0"/>
                </a:rPr>
                <a:t>Distribution of test statistic</a:t>
              </a:r>
              <a:endParaRPr lang="en-US" sz="2000" dirty="0">
                <a:solidFill>
                  <a:srgbClr val="0070C0"/>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1A7F41D7-C1F6-1A9A-86D3-A82822239156}"/>
                    </a:ext>
                  </a:extLst>
                </p:cNvPr>
                <p:cNvSpPr txBox="1"/>
                <p:nvPr/>
              </p:nvSpPr>
              <p:spPr>
                <a:xfrm>
                  <a:off x="9546368" y="4811772"/>
                  <a:ext cx="591918" cy="97488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en-IN" sz="2000" b="0" i="1" smtClean="0">
                                <a:solidFill>
                                  <a:schemeClr val="tx1"/>
                                </a:solidFill>
                                <a:latin typeface="Cambria Math" panose="02040503050406030204" pitchFamily="18" charset="0"/>
                                <a:cs typeface="Calibri" panose="020F0502020204030204" pitchFamily="34" charset="0"/>
                              </a:rPr>
                            </m:ctrlPr>
                          </m:fPr>
                          <m:num>
                            <m:r>
                              <a:rPr lang="en-IN" sz="2000" b="0" i="1" smtClean="0">
                                <a:solidFill>
                                  <a:schemeClr val="tx1"/>
                                </a:solidFill>
                                <a:latin typeface="Cambria Math" panose="02040503050406030204" pitchFamily="18" charset="0"/>
                                <a:cs typeface="Calibri" panose="020F0502020204030204" pitchFamily="34" charset="0"/>
                              </a:rPr>
                              <m:t>𝛼</m:t>
                            </m:r>
                          </m:num>
                          <m:den>
                            <m:r>
                              <a:rPr lang="en-IN" sz="2000" b="0" i="1" smtClean="0">
                                <a:solidFill>
                                  <a:schemeClr val="tx1"/>
                                </a:solidFill>
                                <a:latin typeface="Cambria Math" panose="02040503050406030204" pitchFamily="18" charset="0"/>
                                <a:cs typeface="Calibri" panose="020F0502020204030204" pitchFamily="34" charset="0"/>
                              </a:rPr>
                              <m:t>2</m:t>
                            </m:r>
                          </m:den>
                        </m:f>
                      </m:oMath>
                    </m:oMathPara>
                  </a14:m>
                  <a:endParaRPr 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12" name="TextBox 11">
                  <a:extLst>
                    <a:ext uri="{FF2B5EF4-FFF2-40B4-BE49-F238E27FC236}">
                      <a16:creationId xmlns:a16="http://schemas.microsoft.com/office/drawing/2014/main" id="{1A7F41D7-C1F6-1A9A-86D3-A82822239156}"/>
                    </a:ext>
                  </a:extLst>
                </p:cNvPr>
                <p:cNvSpPr txBox="1">
                  <a:spLocks noRot="1" noChangeAspect="1" noMove="1" noResize="1" noEditPoints="1" noAdjustHandles="1" noChangeArrowheads="1" noChangeShapeType="1" noTextEdit="1"/>
                </p:cNvSpPr>
                <p:nvPr/>
              </p:nvSpPr>
              <p:spPr>
                <a:xfrm>
                  <a:off x="9546368" y="4811772"/>
                  <a:ext cx="591918" cy="974884"/>
                </a:xfrm>
                <a:prstGeom prst="rect">
                  <a:avLst/>
                </a:prstGeom>
                <a:blipFill>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B59C872E-7DF6-1DD1-C525-787F783F5CB3}"/>
                  </a:ext>
                </a:extLst>
              </p:cNvPr>
              <p:cNvSpPr txBox="1"/>
              <p:nvPr/>
            </p:nvSpPr>
            <p:spPr>
              <a:xfrm>
                <a:off x="10251609" y="2501159"/>
                <a:ext cx="68121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1−</m:t>
                      </m:r>
                      <m:r>
                        <a:rPr lang="en-IN" sz="2000" b="0" i="1" smtClean="0">
                          <a:latin typeface="Cambria Math" panose="02040503050406030204" pitchFamily="18" charset="0"/>
                        </a:rPr>
                        <m:t>𝛼</m:t>
                      </m:r>
                    </m:oMath>
                  </m:oMathPara>
                </a14:m>
                <a:endParaRPr lang="en-US" sz="2000" dirty="0"/>
              </a:p>
            </p:txBody>
          </p:sp>
        </mc:Choice>
        <mc:Fallback xmlns="">
          <p:sp>
            <p:nvSpPr>
              <p:cNvPr id="14" name="TextBox 13">
                <a:extLst>
                  <a:ext uri="{FF2B5EF4-FFF2-40B4-BE49-F238E27FC236}">
                    <a16:creationId xmlns:a16="http://schemas.microsoft.com/office/drawing/2014/main" id="{B59C872E-7DF6-1DD1-C525-787F783F5CB3}"/>
                  </a:ext>
                </a:extLst>
              </p:cNvPr>
              <p:cNvSpPr txBox="1">
                <a:spLocks noRot="1" noChangeAspect="1" noMove="1" noResize="1" noEditPoints="1" noAdjustHandles="1" noChangeArrowheads="1" noChangeShapeType="1" noTextEdit="1"/>
              </p:cNvSpPr>
              <p:nvPr/>
            </p:nvSpPr>
            <p:spPr>
              <a:xfrm>
                <a:off x="10251609" y="2501159"/>
                <a:ext cx="681212" cy="307777"/>
              </a:xfrm>
              <a:prstGeom prst="rect">
                <a:avLst/>
              </a:prstGeom>
              <a:blipFill>
                <a:blip r:embed="rId7"/>
                <a:stretch>
                  <a:fillRect l="-8108" r="-2703" b="-9804"/>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xmlns="" id="{1786E332-0957-E896-6157-10833DFA2E73}"/>
              </a:ext>
            </a:extLst>
          </p:cNvPr>
          <p:cNvSpPr txBox="1"/>
          <p:nvPr/>
        </p:nvSpPr>
        <p:spPr>
          <a:xfrm>
            <a:off x="7795828" y="1827310"/>
            <a:ext cx="1280863" cy="707886"/>
          </a:xfrm>
          <a:prstGeom prst="rect">
            <a:avLst/>
          </a:prstGeom>
          <a:noFill/>
        </p:spPr>
        <p:txBody>
          <a:bodyPr wrap="none" rtlCol="0">
            <a:spAutoFit/>
          </a:bodyPr>
          <a:lstStyle/>
          <a:p>
            <a:pPr algn="ctr"/>
            <a:r>
              <a:rPr lang="en-IN" sz="2000" dirty="0">
                <a:solidFill>
                  <a:srgbClr val="0070C0"/>
                </a:solidFill>
                <a:latin typeface="Calibri" panose="020F0502020204030204" pitchFamily="34" charset="0"/>
                <a:cs typeface="Calibri" panose="020F0502020204030204" pitchFamily="34" charset="0"/>
              </a:rPr>
              <a:t>Two-tailed</a:t>
            </a:r>
          </a:p>
          <a:p>
            <a:pPr algn="ctr"/>
            <a:r>
              <a:rPr lang="en-IN" sz="2000" dirty="0">
                <a:solidFill>
                  <a:srgbClr val="0070C0"/>
                </a:solidFill>
                <a:latin typeface="Calibri" panose="020F0502020204030204" pitchFamily="34" charset="0"/>
                <a:cs typeface="Calibri" panose="020F0502020204030204" pitchFamily="34" charset="0"/>
              </a:rPr>
              <a:t>test</a:t>
            </a:r>
            <a:endParaRPr lang="en-US" sz="2000" dirty="0">
              <a:solidFill>
                <a:srgbClr val="0070C0"/>
              </a:solidFill>
              <a:latin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xmlns="" id="{2A7DA028-2CB6-E17F-364D-1028CE9D4E2B}"/>
              </a:ext>
            </a:extLst>
          </p:cNvPr>
          <p:cNvGrpSpPr/>
          <p:nvPr/>
        </p:nvGrpSpPr>
        <p:grpSpPr>
          <a:xfrm>
            <a:off x="8983831" y="3898880"/>
            <a:ext cx="3011915" cy="2727148"/>
            <a:chOff x="7474932" y="1129459"/>
            <a:chExt cx="4412660" cy="4307013"/>
          </a:xfrm>
        </p:grpSpPr>
        <p:pic>
          <p:nvPicPr>
            <p:cNvPr id="20" name="Picture 19">
              <a:extLst>
                <a:ext uri="{FF2B5EF4-FFF2-40B4-BE49-F238E27FC236}">
                  <a16:creationId xmlns:a16="http://schemas.microsoft.com/office/drawing/2014/main" xmlns="" id="{B6133F63-7D0C-CCCC-D808-01F35A2F97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0101" y="1594631"/>
              <a:ext cx="4407491" cy="309839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xmlns="" id="{0DF218CF-AF3C-3477-B8E0-8C76DB3EA5D7}"/>
                    </a:ext>
                  </a:extLst>
                </p:cNvPr>
                <p:cNvSpPr txBox="1"/>
                <p:nvPr/>
              </p:nvSpPr>
              <p:spPr>
                <a:xfrm>
                  <a:off x="11611721" y="4634447"/>
                  <a:ext cx="197225" cy="48607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2000" b="0" i="1" smtClean="0">
                                <a:latin typeface="Cambria Math" panose="02040503050406030204" pitchFamily="18" charset="0"/>
                              </a:rPr>
                            </m:ctrlPr>
                          </m:accPr>
                          <m:e>
                            <m:r>
                              <a:rPr lang="en-IN" sz="2000" b="0" i="1" smtClean="0">
                                <a:latin typeface="Cambria Math" panose="02040503050406030204" pitchFamily="18" charset="0"/>
                              </a:rPr>
                              <m:t>𝑥</m:t>
                            </m:r>
                          </m:e>
                        </m:acc>
                      </m:oMath>
                    </m:oMathPara>
                  </a14:m>
                  <a:endParaRPr lang="en-US" sz="2000" dirty="0"/>
                </a:p>
              </p:txBody>
            </p:sp>
          </mc:Choice>
          <mc:Fallback xmlns="">
            <p:sp>
              <p:nvSpPr>
                <p:cNvPr id="21" name="TextBox 20">
                  <a:extLst>
                    <a:ext uri="{FF2B5EF4-FFF2-40B4-BE49-F238E27FC236}">
                      <a16:creationId xmlns:a16="http://schemas.microsoft.com/office/drawing/2014/main" id="{0DF218CF-AF3C-3477-B8E0-8C76DB3EA5D7}"/>
                    </a:ext>
                  </a:extLst>
                </p:cNvPr>
                <p:cNvSpPr txBox="1">
                  <a:spLocks noRot="1" noChangeAspect="1" noMove="1" noResize="1" noEditPoints="1" noAdjustHandles="1" noChangeArrowheads="1" noChangeShapeType="1" noTextEdit="1"/>
                </p:cNvSpPr>
                <p:nvPr/>
              </p:nvSpPr>
              <p:spPr>
                <a:xfrm>
                  <a:off x="11611721" y="4634447"/>
                  <a:ext cx="197225" cy="486075"/>
                </a:xfrm>
                <a:prstGeom prst="rect">
                  <a:avLst/>
                </a:prstGeom>
                <a:blipFill>
                  <a:blip r:embed="rId8"/>
                  <a:stretch>
                    <a:fillRect l="-50000" r="-113636" b="-2000"/>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xmlns="" id="{2B5DFA16-7890-9AA8-DFC8-A6A1D0D612AF}"/>
                </a:ext>
              </a:extLst>
            </p:cNvPr>
            <p:cNvCxnSpPr/>
            <p:nvPr/>
          </p:nvCxnSpPr>
          <p:spPr>
            <a:xfrm>
              <a:off x="11095505" y="4200065"/>
              <a:ext cx="0" cy="453071"/>
            </a:xfrm>
            <a:prstGeom prst="line">
              <a:avLst/>
            </a:prstGeom>
          </p:spPr>
          <p:style>
            <a:lnRef idx="3">
              <a:schemeClr val="accent3"/>
            </a:lnRef>
            <a:fillRef idx="0">
              <a:schemeClr val="accent3"/>
            </a:fillRef>
            <a:effectRef idx="2">
              <a:schemeClr val="accent3"/>
            </a:effectRef>
            <a:fontRef idx="minor">
              <a:schemeClr val="tx1"/>
            </a:fontRef>
          </p:style>
        </p:cxnSp>
        <p:cxnSp>
          <p:nvCxnSpPr>
            <p:cNvPr id="25" name="Straight Arrow Connector 24">
              <a:extLst>
                <a:ext uri="{FF2B5EF4-FFF2-40B4-BE49-F238E27FC236}">
                  <a16:creationId xmlns:a16="http://schemas.microsoft.com/office/drawing/2014/main" xmlns="" id="{24B00DD3-D01F-6973-7F52-F5B3BD464A86}"/>
                </a:ext>
              </a:extLst>
            </p:cNvPr>
            <p:cNvCxnSpPr>
              <a:cxnSpLocks/>
              <a:endCxn id="27" idx="3"/>
            </p:cNvCxnSpPr>
            <p:nvPr/>
          </p:nvCxnSpPr>
          <p:spPr>
            <a:xfrm flipH="1">
              <a:off x="10216931" y="4502037"/>
              <a:ext cx="1215325" cy="61848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xmlns="" id="{B353AC99-27EC-5E65-9976-EC894E4DA746}"/>
                </a:ext>
              </a:extLst>
            </p:cNvPr>
            <p:cNvSpPr txBox="1"/>
            <p:nvPr/>
          </p:nvSpPr>
          <p:spPr>
            <a:xfrm>
              <a:off x="7474932" y="1129459"/>
              <a:ext cx="4400730" cy="631898"/>
            </a:xfrm>
            <a:prstGeom prst="rect">
              <a:avLst/>
            </a:prstGeom>
            <a:noFill/>
          </p:spPr>
          <p:txBody>
            <a:bodyPr wrap="none" rtlCol="0">
              <a:spAutoFit/>
            </a:bodyPr>
            <a:lstStyle/>
            <a:p>
              <a:pPr algn="ctr"/>
              <a:r>
                <a:rPr lang="en-IN" sz="2000" dirty="0">
                  <a:solidFill>
                    <a:srgbClr val="0070C0"/>
                  </a:solidFill>
                  <a:latin typeface="Calibri" panose="020F0502020204030204" pitchFamily="34" charset="0"/>
                  <a:cs typeface="Calibri" panose="020F0502020204030204" pitchFamily="34" charset="0"/>
                </a:rPr>
                <a:t>Distribution of test statistic</a:t>
              </a:r>
              <a:endParaRPr lang="en-US" sz="2000" dirty="0">
                <a:solidFill>
                  <a:srgbClr val="0070C0"/>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xmlns="" id="{E8782197-CB57-9DFD-0E4B-15F3EB95D6C2}"/>
                    </a:ext>
                  </a:extLst>
                </p:cNvPr>
                <p:cNvSpPr txBox="1"/>
                <p:nvPr/>
              </p:nvSpPr>
              <p:spPr>
                <a:xfrm>
                  <a:off x="9625014" y="4804574"/>
                  <a:ext cx="591917" cy="63189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sz="2000" b="0" i="1" smtClean="0">
                            <a:solidFill>
                              <a:schemeClr val="tx1"/>
                            </a:solidFill>
                            <a:latin typeface="Cambria Math" panose="02040503050406030204" pitchFamily="18" charset="0"/>
                            <a:cs typeface="Calibri" panose="020F0502020204030204" pitchFamily="34" charset="0"/>
                          </a:rPr>
                          <m:t>𝛼</m:t>
                        </m:r>
                      </m:oMath>
                    </m:oMathPara>
                  </a14:m>
                  <a:endParaRPr 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27" name="TextBox 26">
                  <a:extLst>
                    <a:ext uri="{FF2B5EF4-FFF2-40B4-BE49-F238E27FC236}">
                      <a16:creationId xmlns:a16="http://schemas.microsoft.com/office/drawing/2014/main" id="{E8782197-CB57-9DFD-0E4B-15F3EB95D6C2}"/>
                    </a:ext>
                  </a:extLst>
                </p:cNvPr>
                <p:cNvSpPr txBox="1">
                  <a:spLocks noRot="1" noChangeAspect="1" noMove="1" noResize="1" noEditPoints="1" noAdjustHandles="1" noChangeArrowheads="1" noChangeShapeType="1" noTextEdit="1"/>
                </p:cNvSpPr>
                <p:nvPr/>
              </p:nvSpPr>
              <p:spPr>
                <a:xfrm>
                  <a:off x="9625014" y="4804574"/>
                  <a:ext cx="591917" cy="631898"/>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xmlns="" id="{8439AF7F-AFBA-7D73-CF0C-3F9A4CD96F79}"/>
                  </a:ext>
                </a:extLst>
              </p:cNvPr>
              <p:cNvSpPr txBox="1"/>
              <p:nvPr/>
            </p:nvSpPr>
            <p:spPr>
              <a:xfrm>
                <a:off x="10197928" y="5370721"/>
                <a:ext cx="68121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1−</m:t>
                      </m:r>
                      <m:r>
                        <a:rPr lang="en-IN" sz="2000" b="0" i="1" smtClean="0">
                          <a:latin typeface="Cambria Math" panose="02040503050406030204" pitchFamily="18" charset="0"/>
                        </a:rPr>
                        <m:t>𝛼</m:t>
                      </m:r>
                    </m:oMath>
                  </m:oMathPara>
                </a14:m>
                <a:endParaRPr lang="en-US" sz="2000" dirty="0"/>
              </a:p>
            </p:txBody>
          </p:sp>
        </mc:Choice>
        <mc:Fallback xmlns="">
          <p:sp>
            <p:nvSpPr>
              <p:cNvPr id="28" name="TextBox 27">
                <a:extLst>
                  <a:ext uri="{FF2B5EF4-FFF2-40B4-BE49-F238E27FC236}">
                    <a16:creationId xmlns:a16="http://schemas.microsoft.com/office/drawing/2014/main" id="{8439AF7F-AFBA-7D73-CF0C-3F9A4CD96F79}"/>
                  </a:ext>
                </a:extLst>
              </p:cNvPr>
              <p:cNvSpPr txBox="1">
                <a:spLocks noRot="1" noChangeAspect="1" noMove="1" noResize="1" noEditPoints="1" noAdjustHandles="1" noChangeArrowheads="1" noChangeShapeType="1" noTextEdit="1"/>
              </p:cNvSpPr>
              <p:nvPr/>
            </p:nvSpPr>
            <p:spPr>
              <a:xfrm>
                <a:off x="10197928" y="5370721"/>
                <a:ext cx="681212" cy="307777"/>
              </a:xfrm>
              <a:prstGeom prst="rect">
                <a:avLst/>
              </a:prstGeom>
              <a:blipFill>
                <a:blip r:embed="rId10"/>
                <a:stretch>
                  <a:fillRect l="-8036" r="-1786" b="-9804"/>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xmlns="" id="{7389C034-DA42-90AF-320C-273C4E086C69}"/>
              </a:ext>
            </a:extLst>
          </p:cNvPr>
          <p:cNvSpPr txBox="1"/>
          <p:nvPr/>
        </p:nvSpPr>
        <p:spPr>
          <a:xfrm>
            <a:off x="7740383" y="4696872"/>
            <a:ext cx="1284391" cy="707886"/>
          </a:xfrm>
          <a:prstGeom prst="rect">
            <a:avLst/>
          </a:prstGeom>
          <a:noFill/>
        </p:spPr>
        <p:txBody>
          <a:bodyPr wrap="none" rtlCol="0">
            <a:spAutoFit/>
          </a:bodyPr>
          <a:lstStyle/>
          <a:p>
            <a:pPr algn="ctr"/>
            <a:r>
              <a:rPr lang="en-IN" sz="2000" dirty="0">
                <a:solidFill>
                  <a:srgbClr val="0070C0"/>
                </a:solidFill>
                <a:latin typeface="Calibri" panose="020F0502020204030204" pitchFamily="34" charset="0"/>
                <a:cs typeface="Calibri" panose="020F0502020204030204" pitchFamily="34" charset="0"/>
              </a:rPr>
              <a:t>One-tailed</a:t>
            </a:r>
          </a:p>
          <a:p>
            <a:pPr algn="ctr"/>
            <a:r>
              <a:rPr lang="en-IN" sz="2000" dirty="0">
                <a:solidFill>
                  <a:srgbClr val="0070C0"/>
                </a:solidFill>
                <a:latin typeface="Calibri" panose="020F0502020204030204" pitchFamily="34" charset="0"/>
                <a:cs typeface="Calibri" panose="020F0502020204030204" pitchFamily="34" charset="0"/>
              </a:rPr>
              <a:t>test</a:t>
            </a:r>
            <a:endParaRPr lang="en-US" sz="200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270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500"/>
                                        <p:tgtEl>
                                          <p:spTgt spid="4">
                                            <p:txEl>
                                              <p:pRg st="4" end="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Effect transition="in" filter="fade">
                                      <p:cBhvr>
                                        <p:cTn id="4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28"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Hypothesis Testing: Summary of Steps</a:t>
            </a:r>
          </a:p>
        </p:txBody>
      </p:sp>
      <mc:AlternateContent xmlns:mc="http://schemas.openxmlformats.org/markup-compatibility/2006" xmlns:a14="http://schemas.microsoft.com/office/drawing/2010/main">
        <mc:Choice Requires="a14">
          <p:graphicFrame>
            <p:nvGraphicFramePr>
              <p:cNvPr id="3" name="Diagram 2">
                <a:extLst>
                  <a:ext uri="{FF2B5EF4-FFF2-40B4-BE49-F238E27FC236}">
                    <a16:creationId xmlns:a16="http://schemas.microsoft.com/office/drawing/2014/main" xmlns="" id="{A778F376-1EF3-AD6B-F659-3C9306B4CA93}"/>
                  </a:ext>
                </a:extLst>
              </p:cNvPr>
              <p:cNvGraphicFramePr/>
              <p:nvPr>
                <p:extLst>
                  <p:ext uri="{D42A27DB-BD31-4B8C-83A1-F6EECF244321}">
                    <p14:modId xmlns:p14="http://schemas.microsoft.com/office/powerpoint/2010/main" val="4202228268"/>
                  </p:ext>
                </p:extLst>
              </p:nvPr>
            </p:nvGraphicFramePr>
            <p:xfrm>
              <a:off x="191344" y="911755"/>
              <a:ext cx="11881320"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3" name="Diagram 2">
                <a:extLst>
                  <a:ext uri="{FF2B5EF4-FFF2-40B4-BE49-F238E27FC236}">
                    <a16:creationId xmlns:a16="http://schemas.microsoft.com/office/drawing/2014/main" id="{A778F376-1EF3-AD6B-F659-3C9306B4CA93}"/>
                  </a:ext>
                </a:extLst>
              </p:cNvPr>
              <p:cNvGraphicFramePr/>
              <p:nvPr>
                <p:extLst>
                  <p:ext uri="{D42A27DB-BD31-4B8C-83A1-F6EECF244321}">
                    <p14:modId xmlns:p14="http://schemas.microsoft.com/office/powerpoint/2010/main" val="4202228268"/>
                  </p:ext>
                </p:extLst>
              </p:nvPr>
            </p:nvGraphicFramePr>
            <p:xfrm>
              <a:off x="191344" y="911755"/>
              <a:ext cx="11881320" cy="53285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216894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6B6373C2-4748-415F-9F23-2EB30C120717}"/>
                                            </p:graphicEl>
                                          </p:spTgt>
                                        </p:tgtEl>
                                        <p:attrNameLst>
                                          <p:attrName>style.visibility</p:attrName>
                                        </p:attrNameLst>
                                      </p:cBhvr>
                                      <p:to>
                                        <p:strVal val="visible"/>
                                      </p:to>
                                    </p:set>
                                    <p:animEffect transition="in" filter="fade">
                                      <p:cBhvr>
                                        <p:cTn id="7" dur="500"/>
                                        <p:tgtEl>
                                          <p:spTgt spid="3">
                                            <p:graphicEl>
                                              <a:dgm id="{6B6373C2-4748-415F-9F23-2EB30C12071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3FBB3C2E-234B-47FE-9CD3-CEBAECB298A5}"/>
                                            </p:graphicEl>
                                          </p:spTgt>
                                        </p:tgtEl>
                                        <p:attrNameLst>
                                          <p:attrName>style.visibility</p:attrName>
                                        </p:attrNameLst>
                                      </p:cBhvr>
                                      <p:to>
                                        <p:strVal val="visible"/>
                                      </p:to>
                                    </p:set>
                                    <p:animEffect transition="in" filter="fade">
                                      <p:cBhvr>
                                        <p:cTn id="12" dur="500"/>
                                        <p:tgtEl>
                                          <p:spTgt spid="3">
                                            <p:graphicEl>
                                              <a:dgm id="{3FBB3C2E-234B-47FE-9CD3-CEBAECB298A5}"/>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graphicEl>
                                              <a:dgm id="{97EEB599-8FE7-4F5E-BF67-0E738608630C}"/>
                                            </p:graphicEl>
                                          </p:spTgt>
                                        </p:tgtEl>
                                        <p:attrNameLst>
                                          <p:attrName>style.visibility</p:attrName>
                                        </p:attrNameLst>
                                      </p:cBhvr>
                                      <p:to>
                                        <p:strVal val="visible"/>
                                      </p:to>
                                    </p:set>
                                    <p:animEffect transition="in" filter="fade">
                                      <p:cBhvr>
                                        <p:cTn id="15" dur="500"/>
                                        <p:tgtEl>
                                          <p:spTgt spid="3">
                                            <p:graphicEl>
                                              <a:dgm id="{97EEB599-8FE7-4F5E-BF67-0E738608630C}"/>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graphicEl>
                                              <a:dgm id="{E7A2B120-8A2A-4A47-842D-2102399CD159}"/>
                                            </p:graphicEl>
                                          </p:spTgt>
                                        </p:tgtEl>
                                        <p:attrNameLst>
                                          <p:attrName>style.visibility</p:attrName>
                                        </p:attrNameLst>
                                      </p:cBhvr>
                                      <p:to>
                                        <p:strVal val="visible"/>
                                      </p:to>
                                    </p:set>
                                    <p:animEffect transition="in" filter="fade">
                                      <p:cBhvr>
                                        <p:cTn id="20" dur="500"/>
                                        <p:tgtEl>
                                          <p:spTgt spid="3">
                                            <p:graphicEl>
                                              <a:dgm id="{E7A2B120-8A2A-4A47-842D-2102399CD159}"/>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graphicEl>
                                              <a:dgm id="{7BFA436D-21E3-4BEC-8DF0-E2BD69EAC663}"/>
                                            </p:graphicEl>
                                          </p:spTgt>
                                        </p:tgtEl>
                                        <p:attrNameLst>
                                          <p:attrName>style.visibility</p:attrName>
                                        </p:attrNameLst>
                                      </p:cBhvr>
                                      <p:to>
                                        <p:strVal val="visible"/>
                                      </p:to>
                                    </p:set>
                                    <p:animEffect transition="in" filter="fade">
                                      <p:cBhvr>
                                        <p:cTn id="23" dur="500"/>
                                        <p:tgtEl>
                                          <p:spTgt spid="3">
                                            <p:graphicEl>
                                              <a:dgm id="{7BFA436D-21E3-4BEC-8DF0-E2BD69EAC663}"/>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graphicEl>
                                              <a:dgm id="{274CAA12-744D-4C1B-8975-0EFD1EFBB16C}"/>
                                            </p:graphicEl>
                                          </p:spTgt>
                                        </p:tgtEl>
                                        <p:attrNameLst>
                                          <p:attrName>style.visibility</p:attrName>
                                        </p:attrNameLst>
                                      </p:cBhvr>
                                      <p:to>
                                        <p:strVal val="visible"/>
                                      </p:to>
                                    </p:set>
                                    <p:animEffect transition="in" filter="fade">
                                      <p:cBhvr>
                                        <p:cTn id="28" dur="500"/>
                                        <p:tgtEl>
                                          <p:spTgt spid="3">
                                            <p:graphicEl>
                                              <a:dgm id="{274CAA12-744D-4C1B-8975-0EFD1EFBB16C}"/>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graphicEl>
                                              <a:dgm id="{5EC6B84B-6E3F-41BF-ACAD-B78C53BB7AAE}"/>
                                            </p:graphicEl>
                                          </p:spTgt>
                                        </p:tgtEl>
                                        <p:attrNameLst>
                                          <p:attrName>style.visibility</p:attrName>
                                        </p:attrNameLst>
                                      </p:cBhvr>
                                      <p:to>
                                        <p:strVal val="visible"/>
                                      </p:to>
                                    </p:set>
                                    <p:animEffect transition="in" filter="fade">
                                      <p:cBhvr>
                                        <p:cTn id="31" dur="500"/>
                                        <p:tgtEl>
                                          <p:spTgt spid="3">
                                            <p:graphicEl>
                                              <a:dgm id="{5EC6B84B-6E3F-41BF-ACAD-B78C53BB7AAE}"/>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graphicEl>
                                              <a:dgm id="{03DD5AB4-2ECD-47F4-93FD-B55D003EAD4E}"/>
                                            </p:graphicEl>
                                          </p:spTgt>
                                        </p:tgtEl>
                                        <p:attrNameLst>
                                          <p:attrName>style.visibility</p:attrName>
                                        </p:attrNameLst>
                                      </p:cBhvr>
                                      <p:to>
                                        <p:strVal val="visible"/>
                                      </p:to>
                                    </p:set>
                                    <p:animEffect transition="in" filter="fade">
                                      <p:cBhvr>
                                        <p:cTn id="36" dur="500"/>
                                        <p:tgtEl>
                                          <p:spTgt spid="3">
                                            <p:graphicEl>
                                              <a:dgm id="{03DD5AB4-2ECD-47F4-93FD-B55D003EAD4E}"/>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graphicEl>
                                              <a:dgm id="{1BA75D3A-936E-441F-90E6-77D453A9608F}"/>
                                            </p:graphicEl>
                                          </p:spTgt>
                                        </p:tgtEl>
                                        <p:attrNameLst>
                                          <p:attrName>style.visibility</p:attrName>
                                        </p:attrNameLst>
                                      </p:cBhvr>
                                      <p:to>
                                        <p:strVal val="visible"/>
                                      </p:to>
                                    </p:set>
                                    <p:animEffect transition="in" filter="fade">
                                      <p:cBhvr>
                                        <p:cTn id="39" dur="500"/>
                                        <p:tgtEl>
                                          <p:spTgt spid="3">
                                            <p:graphicEl>
                                              <a:dgm id="{1BA75D3A-936E-441F-90E6-77D453A9608F}"/>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graphicEl>
                                              <a:dgm id="{6D9CF409-024B-42C8-9476-2B605BB9F4D3}"/>
                                            </p:graphicEl>
                                          </p:spTgt>
                                        </p:tgtEl>
                                        <p:attrNameLst>
                                          <p:attrName>style.visibility</p:attrName>
                                        </p:attrNameLst>
                                      </p:cBhvr>
                                      <p:to>
                                        <p:strVal val="visible"/>
                                      </p:to>
                                    </p:set>
                                    <p:animEffect transition="in" filter="fade">
                                      <p:cBhvr>
                                        <p:cTn id="44" dur="500"/>
                                        <p:tgtEl>
                                          <p:spTgt spid="3">
                                            <p:graphicEl>
                                              <a:dgm id="{6D9CF409-024B-42C8-9476-2B605BB9F4D3}"/>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graphicEl>
                                              <a:dgm id="{EBA66774-2B32-44B0-A3F7-EB45D6CD5A6A}"/>
                                            </p:graphicEl>
                                          </p:spTgt>
                                        </p:tgtEl>
                                        <p:attrNameLst>
                                          <p:attrName>style.visibility</p:attrName>
                                        </p:attrNameLst>
                                      </p:cBhvr>
                                      <p:to>
                                        <p:strVal val="visible"/>
                                      </p:to>
                                    </p:set>
                                    <p:animEffect transition="in" filter="fade">
                                      <p:cBhvr>
                                        <p:cTn id="47" dur="500"/>
                                        <p:tgtEl>
                                          <p:spTgt spid="3">
                                            <p:graphicEl>
                                              <a:dgm id="{EBA66774-2B32-44B0-A3F7-EB45D6CD5A6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p:cNvPicPr>
            <a:picLocks noChangeAspect="1" noChangeArrowheads="1"/>
          </p:cNvPicPr>
          <p:nvPr/>
        </p:nvPicPr>
        <p:blipFill>
          <a:blip r:embed="rId3" cstate="print"/>
          <a:srcRect/>
          <a:stretch>
            <a:fillRect/>
          </a:stretch>
        </p:blipFill>
        <p:spPr bwMode="auto">
          <a:xfrm>
            <a:off x="609601" y="2667001"/>
            <a:ext cx="10714191" cy="1524009"/>
          </a:xfrm>
          <a:prstGeom prst="rect">
            <a:avLst/>
          </a:prstGeom>
          <a:noFill/>
          <a:ln w="9525">
            <a:noFill/>
            <a:miter lim="800000"/>
            <a:headEnd/>
            <a:tailEnd/>
          </a:ln>
          <a:effectLst/>
        </p:spPr>
      </p:pic>
      <p:sp>
        <p:nvSpPr>
          <p:cNvPr id="2" name="Title 1"/>
          <p:cNvSpPr>
            <a:spLocks noGrp="1"/>
          </p:cNvSpPr>
          <p:nvPr>
            <p:ph type="title"/>
          </p:nvPr>
        </p:nvSpPr>
        <p:spPr>
          <a:xfrm>
            <a:off x="2032000" y="2590800"/>
            <a:ext cx="8128000" cy="1295400"/>
          </a:xfrm>
          <a:effectLst>
            <a:outerShdw dist="2540000" dir="21540000" sx="1000" sy="1000" algn="ctr" rotWithShape="0">
              <a:srgbClr val="000000"/>
            </a:outerShdw>
          </a:effectLst>
        </p:spPr>
        <p:txBody>
          <a:bodyPr>
            <a:normAutofit/>
          </a:bodyPr>
          <a:lstStyle/>
          <a:p>
            <a:pPr algn="ctr" fontAlgn="auto">
              <a:spcAft>
                <a:spcPts val="0"/>
              </a:spcAft>
              <a:defRPr/>
            </a:pPr>
            <a:r>
              <a:rPr lang="en-US" sz="3600" dirty="0"/>
              <a:t>Various Hypothesis Tests</a:t>
            </a:r>
          </a:p>
        </p:txBody>
      </p:sp>
    </p:spTree>
    <p:extLst>
      <p:ext uri="{BB962C8B-B14F-4D97-AF65-F5344CB8AC3E}">
        <p14:creationId xmlns:p14="http://schemas.microsoft.com/office/powerpoint/2010/main" val="3961790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Various Hypothesis Tests	</a:t>
            </a:r>
          </a:p>
        </p:txBody>
      </p:sp>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551384" y="987306"/>
            <a:ext cx="6480719" cy="4449936"/>
          </a:xfrm>
          <a:prstGeom prst="rect">
            <a:avLst/>
          </a:prstGeom>
          <a:noFill/>
        </p:spPr>
        <p:txBody>
          <a:bodyPr wrap="square" rtlCol="0">
            <a:spAutoFit/>
          </a:bodyPr>
          <a:lstStyle/>
          <a:p>
            <a:pPr algn="just">
              <a:lnSpc>
                <a:spcPct val="100000"/>
              </a:lnSpc>
            </a:pPr>
            <a:r>
              <a:rPr lang="en-IN" sz="2600" dirty="0">
                <a:latin typeface="Gill Sans"/>
                <a:cs typeface="Times New Roman" pitchFamily="18" charset="0"/>
              </a:rPr>
              <a:t>Based on the population parameter and type of data, different types of hypothesis test are performed to reject or accept a claim</a:t>
            </a:r>
          </a:p>
          <a:p>
            <a:pPr algn="just">
              <a:lnSpc>
                <a:spcPct val="100000"/>
              </a:lnSpc>
            </a:pPr>
            <a:r>
              <a:rPr lang="en-IN" sz="2600" dirty="0">
                <a:latin typeface="Gill Sans"/>
                <a:cs typeface="Times New Roman" pitchFamily="18" charset="0"/>
              </a:rPr>
              <a:t>Types of hypothesis tests:</a:t>
            </a:r>
          </a:p>
          <a:p>
            <a:pPr lvl="1" algn="just">
              <a:lnSpc>
                <a:spcPct val="100000"/>
              </a:lnSpc>
            </a:pPr>
            <a:r>
              <a:rPr lang="en-IN" sz="2400" dirty="0">
                <a:solidFill>
                  <a:srgbClr val="0070C0"/>
                </a:solidFill>
                <a:latin typeface="Gill Sans"/>
                <a:cs typeface="Times New Roman" pitchFamily="18" charset="0"/>
              </a:rPr>
              <a:t>Z-test</a:t>
            </a:r>
          </a:p>
          <a:p>
            <a:pPr lvl="1" algn="just">
              <a:lnSpc>
                <a:spcPct val="100000"/>
              </a:lnSpc>
            </a:pPr>
            <a:r>
              <a:rPr lang="en-IN" sz="2400" dirty="0">
                <a:solidFill>
                  <a:srgbClr val="0070C0"/>
                </a:solidFill>
                <a:latin typeface="Gill Sans"/>
                <a:cs typeface="Times New Roman" pitchFamily="18" charset="0"/>
              </a:rPr>
              <a:t>t-test</a:t>
            </a:r>
          </a:p>
          <a:p>
            <a:pPr lvl="1" algn="just">
              <a:lnSpc>
                <a:spcPct val="100000"/>
              </a:lnSpc>
            </a:pPr>
            <a:r>
              <a:rPr lang="en-IN" sz="2400" dirty="0">
                <a:solidFill>
                  <a:srgbClr val="0070C0"/>
                </a:solidFill>
                <a:latin typeface="Gill Sans"/>
                <a:cs typeface="Times New Roman" pitchFamily="18" charset="0"/>
              </a:rPr>
              <a:t>Chi-squared test</a:t>
            </a:r>
          </a:p>
          <a:p>
            <a:pPr algn="just">
              <a:lnSpc>
                <a:spcPct val="100000"/>
              </a:lnSpc>
            </a:pPr>
            <a:r>
              <a:rPr lang="en-IN" sz="2600" dirty="0">
                <a:latin typeface="Gill Sans"/>
                <a:cs typeface="Times New Roman" pitchFamily="18" charset="0"/>
              </a:rPr>
              <a:t>Each of the above tests defines a test statistic based on the mean, proportion, etc. of the sample </a:t>
            </a:r>
          </a:p>
        </p:txBody>
      </p:sp>
      <p:graphicFrame>
        <p:nvGraphicFramePr>
          <p:cNvPr id="3" name="Table 4">
            <a:extLst>
              <a:ext uri="{FF2B5EF4-FFF2-40B4-BE49-F238E27FC236}">
                <a16:creationId xmlns:a16="http://schemas.microsoft.com/office/drawing/2014/main" xmlns="" id="{D18C8C6F-76A0-4538-6673-DFD2EBE5B667}"/>
              </a:ext>
            </a:extLst>
          </p:cNvPr>
          <p:cNvGraphicFramePr>
            <a:graphicFrameLocks noGrp="1"/>
          </p:cNvGraphicFramePr>
          <p:nvPr>
            <p:extLst>
              <p:ext uri="{D42A27DB-BD31-4B8C-83A1-F6EECF244321}">
                <p14:modId xmlns:p14="http://schemas.microsoft.com/office/powerpoint/2010/main" val="3242268385"/>
              </p:ext>
            </p:extLst>
          </p:nvPr>
        </p:nvGraphicFramePr>
        <p:xfrm>
          <a:off x="6948864" y="2276872"/>
          <a:ext cx="5051792" cy="1584960"/>
        </p:xfrm>
        <a:graphic>
          <a:graphicData uri="http://schemas.openxmlformats.org/drawingml/2006/table">
            <a:tbl>
              <a:tblPr firstRow="1" bandRow="1">
                <a:tableStyleId>{5C22544A-7EE6-4342-B048-85BDC9FD1C3A}</a:tableStyleId>
              </a:tblPr>
              <a:tblGrid>
                <a:gridCol w="2525896">
                  <a:extLst>
                    <a:ext uri="{9D8B030D-6E8A-4147-A177-3AD203B41FA5}">
                      <a16:colId xmlns:a16="http://schemas.microsoft.com/office/drawing/2014/main" xmlns="" val="673161612"/>
                    </a:ext>
                  </a:extLst>
                </a:gridCol>
                <a:gridCol w="2525896">
                  <a:extLst>
                    <a:ext uri="{9D8B030D-6E8A-4147-A177-3AD203B41FA5}">
                      <a16:colId xmlns:a16="http://schemas.microsoft.com/office/drawing/2014/main" xmlns="" val="1795784490"/>
                    </a:ext>
                  </a:extLst>
                </a:gridCol>
              </a:tblGrid>
              <a:tr h="370840">
                <a:tc>
                  <a:txBody>
                    <a:bodyPr/>
                    <a:lstStyle/>
                    <a:p>
                      <a:pPr algn="ctr"/>
                      <a:r>
                        <a:rPr lang="en-IN" sz="2000" dirty="0">
                          <a:solidFill>
                            <a:srgbClr val="002060"/>
                          </a:solidFill>
                        </a:rPr>
                        <a:t>Hypothesis test</a:t>
                      </a:r>
                      <a:endParaRPr lang="en-US" sz="2000" dirty="0">
                        <a:solidFill>
                          <a:srgbClr val="002060"/>
                        </a:solidFill>
                      </a:endParaRPr>
                    </a:p>
                  </a:txBody>
                  <a:tcPr/>
                </a:tc>
                <a:tc>
                  <a:txBody>
                    <a:bodyPr/>
                    <a:lstStyle/>
                    <a:p>
                      <a:pPr algn="ctr"/>
                      <a:r>
                        <a:rPr lang="en-IN" sz="2000" dirty="0">
                          <a:solidFill>
                            <a:srgbClr val="002060"/>
                          </a:solidFill>
                        </a:rPr>
                        <a:t>Test statistic</a:t>
                      </a:r>
                      <a:endParaRPr lang="en-US" sz="2000" dirty="0">
                        <a:solidFill>
                          <a:srgbClr val="002060"/>
                        </a:solidFill>
                      </a:endParaRPr>
                    </a:p>
                  </a:txBody>
                  <a:tcPr/>
                </a:tc>
                <a:extLst>
                  <a:ext uri="{0D108BD9-81ED-4DB2-BD59-A6C34878D82A}">
                    <a16:rowId xmlns:a16="http://schemas.microsoft.com/office/drawing/2014/main" xmlns="" val="52798194"/>
                  </a:ext>
                </a:extLst>
              </a:tr>
              <a:tr h="370840">
                <a:tc>
                  <a:txBody>
                    <a:bodyPr/>
                    <a:lstStyle/>
                    <a:p>
                      <a:pPr algn="ctr"/>
                      <a:r>
                        <a:rPr lang="en-IN" sz="2000" dirty="0">
                          <a:solidFill>
                            <a:srgbClr val="002060"/>
                          </a:solidFill>
                        </a:rPr>
                        <a:t>Z-test</a:t>
                      </a:r>
                      <a:endParaRPr lang="en-US" sz="2000" dirty="0">
                        <a:solidFill>
                          <a:srgbClr val="002060"/>
                        </a:solidFill>
                      </a:endParaRPr>
                    </a:p>
                  </a:txBody>
                  <a:tcPr/>
                </a:tc>
                <a:tc>
                  <a:txBody>
                    <a:bodyPr/>
                    <a:lstStyle/>
                    <a:p>
                      <a:pPr algn="ctr"/>
                      <a:r>
                        <a:rPr lang="en-IN" sz="2000" dirty="0">
                          <a:solidFill>
                            <a:srgbClr val="002060"/>
                          </a:solidFill>
                        </a:rPr>
                        <a:t>Z-statistic</a:t>
                      </a:r>
                      <a:endParaRPr lang="en-US" sz="2000" dirty="0">
                        <a:solidFill>
                          <a:srgbClr val="002060"/>
                        </a:solidFill>
                      </a:endParaRPr>
                    </a:p>
                  </a:txBody>
                  <a:tcPr/>
                </a:tc>
                <a:extLst>
                  <a:ext uri="{0D108BD9-81ED-4DB2-BD59-A6C34878D82A}">
                    <a16:rowId xmlns:a16="http://schemas.microsoft.com/office/drawing/2014/main" xmlns="" val="39085563"/>
                  </a:ext>
                </a:extLst>
              </a:tr>
              <a:tr h="370840">
                <a:tc>
                  <a:txBody>
                    <a:bodyPr/>
                    <a:lstStyle/>
                    <a:p>
                      <a:pPr algn="ctr"/>
                      <a:r>
                        <a:rPr lang="en-IN" sz="2000" dirty="0">
                          <a:solidFill>
                            <a:srgbClr val="002060"/>
                          </a:solidFill>
                        </a:rPr>
                        <a:t>t-test</a:t>
                      </a:r>
                      <a:endParaRPr lang="en-US" sz="2000" dirty="0">
                        <a:solidFill>
                          <a:srgbClr val="002060"/>
                        </a:solidFill>
                      </a:endParaRPr>
                    </a:p>
                  </a:txBody>
                  <a:tcPr/>
                </a:tc>
                <a:tc>
                  <a:txBody>
                    <a:bodyPr/>
                    <a:lstStyle/>
                    <a:p>
                      <a:pPr algn="ctr"/>
                      <a:r>
                        <a:rPr lang="en-IN" sz="2000" dirty="0">
                          <a:solidFill>
                            <a:srgbClr val="002060"/>
                          </a:solidFill>
                        </a:rPr>
                        <a:t>T-statistic</a:t>
                      </a:r>
                      <a:endParaRPr lang="en-US" sz="2000" dirty="0">
                        <a:solidFill>
                          <a:srgbClr val="002060"/>
                        </a:solidFill>
                      </a:endParaRPr>
                    </a:p>
                  </a:txBody>
                  <a:tcPr/>
                </a:tc>
                <a:extLst>
                  <a:ext uri="{0D108BD9-81ED-4DB2-BD59-A6C34878D82A}">
                    <a16:rowId xmlns:a16="http://schemas.microsoft.com/office/drawing/2014/main" xmlns="" val="1431613005"/>
                  </a:ext>
                </a:extLst>
              </a:tr>
              <a:tr h="370840">
                <a:tc>
                  <a:txBody>
                    <a:bodyPr/>
                    <a:lstStyle/>
                    <a:p>
                      <a:pPr algn="ctr"/>
                      <a:r>
                        <a:rPr lang="en-IN" sz="2000" dirty="0">
                          <a:solidFill>
                            <a:srgbClr val="002060"/>
                          </a:solidFill>
                        </a:rPr>
                        <a:t>Chi-squared test</a:t>
                      </a:r>
                      <a:endParaRPr lang="en-US" sz="2000" dirty="0">
                        <a:solidFill>
                          <a:srgbClr val="002060"/>
                        </a:solidFill>
                      </a:endParaRPr>
                    </a:p>
                  </a:txBody>
                  <a:tcPr/>
                </a:tc>
                <a:tc>
                  <a:txBody>
                    <a:bodyPr/>
                    <a:lstStyle/>
                    <a:p>
                      <a:pPr algn="ctr"/>
                      <a:r>
                        <a:rPr lang="en-IN" sz="2000" dirty="0">
                          <a:solidFill>
                            <a:srgbClr val="002060"/>
                          </a:solidFill>
                        </a:rPr>
                        <a:t>Chi-squared statistic</a:t>
                      </a:r>
                      <a:endParaRPr lang="en-US" sz="2000" dirty="0">
                        <a:solidFill>
                          <a:srgbClr val="002060"/>
                        </a:solidFill>
                      </a:endParaRPr>
                    </a:p>
                  </a:txBody>
                  <a:tcPr/>
                </a:tc>
                <a:extLst>
                  <a:ext uri="{0D108BD9-81ED-4DB2-BD59-A6C34878D82A}">
                    <a16:rowId xmlns:a16="http://schemas.microsoft.com/office/drawing/2014/main" xmlns="" val="3623957647"/>
                  </a:ext>
                </a:extLst>
              </a:tr>
            </a:tbl>
          </a:graphicData>
        </a:graphic>
      </p:graphicFrame>
    </p:spTree>
    <p:extLst>
      <p:ext uri="{BB962C8B-B14F-4D97-AF65-F5344CB8AC3E}">
        <p14:creationId xmlns:p14="http://schemas.microsoft.com/office/powerpoint/2010/main" val="102112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Z-test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623393" y="1196752"/>
                <a:ext cx="7019004" cy="4008470"/>
              </a:xfrm>
              <a:prstGeom prst="rect">
                <a:avLst/>
              </a:prstGeom>
              <a:noFill/>
            </p:spPr>
            <p:txBody>
              <a:bodyPr wrap="square" rtlCol="0">
                <a:spAutoFit/>
              </a:bodyPr>
              <a:lstStyle/>
              <a:p>
                <a:pPr algn="just">
                  <a:lnSpc>
                    <a:spcPct val="100000"/>
                  </a:lnSpc>
                </a:pPr>
                <a:r>
                  <a:rPr lang="en-IN" sz="2600" dirty="0">
                    <a:latin typeface="Gill Sans"/>
                    <a:cs typeface="Times New Roman" pitchFamily="18" charset="0"/>
                  </a:rPr>
                  <a:t>Z-test is performed to verify any claims on the mean value of a population</a:t>
                </a:r>
              </a:p>
              <a:p>
                <a:pPr algn="just">
                  <a:lnSpc>
                    <a:spcPct val="100000"/>
                  </a:lnSpc>
                </a:pPr>
                <a:r>
                  <a:rPr lang="en-IN" sz="2600" dirty="0">
                    <a:solidFill>
                      <a:srgbClr val="0070C0"/>
                    </a:solidFill>
                    <a:latin typeface="Gill Sans"/>
                    <a:cs typeface="Times New Roman" pitchFamily="18" charset="0"/>
                  </a:rPr>
                  <a:t>Test statistic: </a:t>
                </a:r>
                <a:r>
                  <a:rPr lang="en-IN" sz="2600" dirty="0">
                    <a:latin typeface="Gill Sans"/>
                    <a:cs typeface="Times New Roman" pitchFamily="18" charset="0"/>
                  </a:rPr>
                  <a:t>Z-statistic (z-score) given by</a:t>
                </a:r>
              </a:p>
              <a:p>
                <a:pPr marL="0" indent="0" algn="just">
                  <a:lnSpc>
                    <a:spcPct val="100000"/>
                  </a:lnSpc>
                  <a:buNone/>
                </a:pPr>
                <a14:m>
                  <m:oMathPara xmlns:m="http://schemas.openxmlformats.org/officeDocument/2006/math">
                    <m:oMathParaPr>
                      <m:jc m:val="centerGroup"/>
                    </m:oMathParaPr>
                    <m:oMath xmlns:m="http://schemas.openxmlformats.org/officeDocument/2006/math">
                      <m:r>
                        <a:rPr lang="en-IN" sz="2600" b="0" i="1" smtClean="0">
                          <a:latin typeface="Cambria Math" panose="02040503050406030204" pitchFamily="18" charset="0"/>
                          <a:cs typeface="Times New Roman" pitchFamily="18" charset="0"/>
                        </a:rPr>
                        <m:t>𝑧</m:t>
                      </m:r>
                      <m:r>
                        <a:rPr lang="en-IN" sz="2600" b="0" i="1" smtClean="0">
                          <a:latin typeface="Cambria Math" panose="02040503050406030204" pitchFamily="18" charset="0"/>
                          <a:cs typeface="Times New Roman" pitchFamily="18" charset="0"/>
                        </a:rPr>
                        <m:t>=</m:t>
                      </m:r>
                      <m:f>
                        <m:fPr>
                          <m:ctrlPr>
                            <a:rPr lang="en-IN" sz="2600" b="0" i="1" smtClean="0">
                              <a:latin typeface="Cambria Math" panose="02040503050406030204" pitchFamily="18" charset="0"/>
                              <a:cs typeface="Times New Roman" pitchFamily="18" charset="0"/>
                            </a:rPr>
                          </m:ctrlPr>
                        </m:fPr>
                        <m:num>
                          <m:acc>
                            <m:accPr>
                              <m:chr m:val="̅"/>
                              <m:ctrlPr>
                                <a:rPr lang="en-IN" sz="2600" b="0" i="1" smtClean="0">
                                  <a:latin typeface="Cambria Math" panose="02040503050406030204" pitchFamily="18" charset="0"/>
                                  <a:cs typeface="Times New Roman" pitchFamily="18" charset="0"/>
                                </a:rPr>
                              </m:ctrlPr>
                            </m:accPr>
                            <m:e>
                              <m:r>
                                <a:rPr lang="en-IN" sz="2600" b="0" i="1" smtClean="0">
                                  <a:latin typeface="Cambria Math" panose="02040503050406030204" pitchFamily="18" charset="0"/>
                                  <a:cs typeface="Times New Roman" pitchFamily="18" charset="0"/>
                                </a:rPr>
                                <m:t>𝑥</m:t>
                              </m:r>
                            </m:e>
                          </m:acc>
                          <m:r>
                            <a:rPr lang="en-IN" sz="2600" b="0" i="1" smtClean="0">
                              <a:latin typeface="Cambria Math" panose="02040503050406030204" pitchFamily="18" charset="0"/>
                              <a:cs typeface="Times New Roman" pitchFamily="18" charset="0"/>
                            </a:rPr>
                            <m:t>−</m:t>
                          </m:r>
                          <m:r>
                            <a:rPr lang="en-IN" sz="2600" b="0" i="1" smtClean="0">
                              <a:latin typeface="Cambria Math" panose="02040503050406030204" pitchFamily="18" charset="0"/>
                              <a:cs typeface="Times New Roman" pitchFamily="18" charset="0"/>
                            </a:rPr>
                            <m:t>𝜇</m:t>
                          </m:r>
                        </m:num>
                        <m:den>
                          <m:r>
                            <a:rPr lang="en-IN" sz="2600" b="0" i="1" smtClean="0">
                              <a:latin typeface="Cambria Math" panose="02040503050406030204" pitchFamily="18" charset="0"/>
                              <a:cs typeface="Times New Roman" pitchFamily="18" charset="0"/>
                            </a:rPr>
                            <m:t>𝜎</m:t>
                          </m:r>
                          <m:r>
                            <a:rPr lang="en-IN" sz="2600" b="0" i="1" smtClean="0">
                              <a:latin typeface="Cambria Math" panose="02040503050406030204" pitchFamily="18" charset="0"/>
                              <a:cs typeface="Times New Roman" pitchFamily="18" charset="0"/>
                            </a:rPr>
                            <m:t>/</m:t>
                          </m:r>
                          <m:rad>
                            <m:radPr>
                              <m:degHide m:val="on"/>
                              <m:ctrlPr>
                                <a:rPr lang="en-IN" sz="2600" b="0" i="1" smtClean="0">
                                  <a:latin typeface="Cambria Math" panose="02040503050406030204" pitchFamily="18" charset="0"/>
                                  <a:cs typeface="Times New Roman" pitchFamily="18" charset="0"/>
                                </a:rPr>
                              </m:ctrlPr>
                            </m:radPr>
                            <m:deg/>
                            <m:e>
                              <m:r>
                                <a:rPr lang="en-IN" sz="2600" b="0" i="1" smtClean="0">
                                  <a:latin typeface="Cambria Math" panose="02040503050406030204" pitchFamily="18" charset="0"/>
                                  <a:cs typeface="Times New Roman" pitchFamily="18" charset="0"/>
                                </a:rPr>
                                <m:t>𝑛</m:t>
                              </m:r>
                            </m:e>
                          </m:rad>
                        </m:den>
                      </m:f>
                    </m:oMath>
                  </m:oMathPara>
                </a14:m>
                <a:endParaRPr lang="en-IN" sz="2600" b="0" dirty="0">
                  <a:latin typeface="Gill Sans"/>
                  <a:cs typeface="Times New Roman" pitchFamily="18" charset="0"/>
                </a:endParaRPr>
              </a:p>
              <a:p>
                <a:pPr algn="just">
                  <a:lnSpc>
                    <a:spcPct val="100000"/>
                  </a:lnSpc>
                </a:pPr>
                <a:r>
                  <a:rPr lang="en-IN" sz="2600" dirty="0">
                    <a:latin typeface="Gill Sans"/>
                    <a:cs typeface="Times New Roman" pitchFamily="18" charset="0"/>
                  </a:rPr>
                  <a:t>Z-test is used when:</a:t>
                </a:r>
              </a:p>
              <a:p>
                <a:pPr lvl="1" algn="just">
                  <a:lnSpc>
                    <a:spcPct val="100000"/>
                  </a:lnSpc>
                </a:pPr>
                <a:r>
                  <a:rPr lang="en-IN" sz="2400" dirty="0">
                    <a:latin typeface="Gill Sans"/>
                    <a:cs typeface="Times New Roman" pitchFamily="18" charset="0"/>
                  </a:rPr>
                  <a:t>Sampling distribution is a normal distribution</a:t>
                </a:r>
              </a:p>
              <a:p>
                <a:pPr lvl="1" algn="just">
                  <a:lnSpc>
                    <a:spcPct val="100000"/>
                  </a:lnSpc>
                </a:pPr>
                <a:r>
                  <a:rPr lang="en-IN" sz="2400" dirty="0">
                    <a:latin typeface="Gill Sans"/>
                    <a:cs typeface="Times New Roman" pitchFamily="18" charset="0"/>
                  </a:rPr>
                  <a:t>Population mean and standard deviation are known</a:t>
                </a:r>
                <a:endParaRPr lang="en-IN" sz="2800" dirty="0">
                  <a:latin typeface="Gill Sans"/>
                  <a:cs typeface="Times New Roman" pitchFamily="18" charset="0"/>
                </a:endParaRPr>
              </a:p>
            </p:txBody>
          </p:sp>
        </mc:Choice>
        <mc:Fallback xmlns="">
          <p:sp>
            <p:nvSpPr>
              <p:cNvPr id="4" name="Content Placeholder 3">
                <a:extLst>
                  <a:ext uri="{FF2B5EF4-FFF2-40B4-BE49-F238E27FC236}">
                    <a16:creationId xmlns:a16="http://schemas.microsoft.com/office/drawing/2014/main" id="{678E44E2-9BCF-4EE0-878F-DF43EBAC3501}"/>
                  </a:ext>
                </a:extLst>
              </p:cNvPr>
              <p:cNvSpPr txBox="1">
                <a:spLocks noGrp="1" noRot="1" noChangeAspect="1" noMove="1" noResize="1" noEditPoints="1" noAdjustHandles="1" noChangeArrowheads="1" noChangeShapeType="1" noTextEdit="1"/>
              </p:cNvSpPr>
              <p:nvPr>
                <p:ph idx="1"/>
              </p:nvPr>
            </p:nvSpPr>
            <p:spPr>
              <a:xfrm>
                <a:off x="623393" y="1196752"/>
                <a:ext cx="7019004" cy="4008470"/>
              </a:xfrm>
              <a:prstGeom prst="rect">
                <a:avLst/>
              </a:prstGeom>
              <a:blipFill>
                <a:blip r:embed="rId2"/>
                <a:stretch>
                  <a:fillRect l="-434" t="-1216" r="-1476" b="-243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xmlns="" id="{07577B56-EC4F-68B0-AAD8-D3A01B532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509" y="2060848"/>
            <a:ext cx="4407491" cy="309839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xmlns="" id="{06C1BFD7-800E-2F24-76C6-D9C7840E071C}"/>
              </a:ext>
            </a:extLst>
          </p:cNvPr>
          <p:cNvCxnSpPr>
            <a:stCxn id="5" idx="0"/>
            <a:endCxn id="5" idx="2"/>
          </p:cNvCxnSpPr>
          <p:nvPr/>
        </p:nvCxnSpPr>
        <p:spPr>
          <a:xfrm>
            <a:off x="9988255" y="2060848"/>
            <a:ext cx="0" cy="3098392"/>
          </a:xfrm>
          <a:prstGeom prst="line">
            <a:avLst/>
          </a:prstGeom>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xmlns="" id="{B576FB2A-2260-DE92-650C-5B158A706732}"/>
              </a:ext>
            </a:extLst>
          </p:cNvPr>
          <p:cNvSpPr txBox="1"/>
          <p:nvPr/>
        </p:nvSpPr>
        <p:spPr>
          <a:xfrm>
            <a:off x="10653545" y="2420888"/>
            <a:ext cx="1396343" cy="830997"/>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z-score is </a:t>
            </a:r>
          </a:p>
          <a:p>
            <a:pPr algn="ctr"/>
            <a:r>
              <a:rPr lang="en-IN" sz="2400" dirty="0">
                <a:solidFill>
                  <a:srgbClr val="0070C0"/>
                </a:solidFill>
                <a:latin typeface="Calibri" panose="020F0502020204030204" pitchFamily="34" charset="0"/>
                <a:cs typeface="Calibri" panose="020F0502020204030204" pitchFamily="34" charset="0"/>
              </a:rPr>
              <a:t>positive</a:t>
            </a:r>
            <a:endParaRPr lang="en-US" sz="2400" dirty="0">
              <a:solidFill>
                <a:srgbClr val="0070C0"/>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xmlns="" id="{7D795E13-8B47-213E-9D33-3A06BAFC9FBF}"/>
              </a:ext>
            </a:extLst>
          </p:cNvPr>
          <p:cNvSpPr txBox="1"/>
          <p:nvPr/>
        </p:nvSpPr>
        <p:spPr>
          <a:xfrm>
            <a:off x="7964798" y="2420888"/>
            <a:ext cx="1396343" cy="830997"/>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z-score is </a:t>
            </a:r>
          </a:p>
          <a:p>
            <a:pPr algn="ctr"/>
            <a:r>
              <a:rPr lang="en-IN" sz="2400" dirty="0">
                <a:solidFill>
                  <a:srgbClr val="0070C0"/>
                </a:solidFill>
                <a:latin typeface="Calibri" panose="020F0502020204030204" pitchFamily="34" charset="0"/>
                <a:cs typeface="Calibri" panose="020F0502020204030204" pitchFamily="34" charset="0"/>
              </a:rPr>
              <a:t>negative</a:t>
            </a:r>
            <a:endParaRPr lang="en-US" sz="2400" dirty="0">
              <a:solidFill>
                <a:srgbClr val="0070C0"/>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16BBDD32-CC0D-823F-049F-1DB67C9FB526}"/>
                  </a:ext>
                </a:extLst>
              </p:cNvPr>
              <p:cNvSpPr txBox="1"/>
              <p:nvPr/>
            </p:nvSpPr>
            <p:spPr>
              <a:xfrm>
                <a:off x="11852664" y="5037290"/>
                <a:ext cx="19722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2400" b="0" i="1" smtClean="0">
                              <a:latin typeface="Cambria Math" panose="02040503050406030204" pitchFamily="18" charset="0"/>
                            </a:rPr>
                          </m:ctrlPr>
                        </m:accPr>
                        <m:e>
                          <m:r>
                            <a:rPr lang="en-IN" sz="2400" b="0" i="1" smtClean="0">
                              <a:latin typeface="Cambria Math" panose="02040503050406030204" pitchFamily="18" charset="0"/>
                            </a:rPr>
                            <m:t>𝑥</m:t>
                          </m:r>
                        </m:e>
                      </m:acc>
                    </m:oMath>
                  </m:oMathPara>
                </a14:m>
                <a:endParaRPr lang="en-US" sz="2400" dirty="0"/>
              </a:p>
            </p:txBody>
          </p:sp>
        </mc:Choice>
        <mc:Fallback xmlns="">
          <p:sp>
            <p:nvSpPr>
              <p:cNvPr id="9" name="TextBox 8">
                <a:extLst>
                  <a:ext uri="{FF2B5EF4-FFF2-40B4-BE49-F238E27FC236}">
                    <a16:creationId xmlns:a16="http://schemas.microsoft.com/office/drawing/2014/main" id="{16BBDD32-CC0D-823F-049F-1DB67C9FB526}"/>
                  </a:ext>
                </a:extLst>
              </p:cNvPr>
              <p:cNvSpPr txBox="1">
                <a:spLocks noRot="1" noChangeAspect="1" noMove="1" noResize="1" noEditPoints="1" noAdjustHandles="1" noChangeArrowheads="1" noChangeShapeType="1" noTextEdit="1"/>
              </p:cNvSpPr>
              <p:nvPr/>
            </p:nvSpPr>
            <p:spPr>
              <a:xfrm>
                <a:off x="11852664" y="5037290"/>
                <a:ext cx="197224" cy="369332"/>
              </a:xfrm>
              <a:prstGeom prst="rect">
                <a:avLst/>
              </a:prstGeom>
              <a:blipFill>
                <a:blip r:embed="rId4"/>
                <a:stretch>
                  <a:fillRect l="-30303" r="-100000"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A92A6CDB-8AC8-EA03-BA1F-7BB8A749EEDB}"/>
                  </a:ext>
                </a:extLst>
              </p:cNvPr>
              <p:cNvSpPr txBox="1"/>
              <p:nvPr/>
            </p:nvSpPr>
            <p:spPr>
              <a:xfrm>
                <a:off x="9889642" y="1628800"/>
                <a:ext cx="19722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𝜇</m:t>
                      </m:r>
                    </m:oMath>
                  </m:oMathPara>
                </a14:m>
                <a:endParaRPr lang="en-US" sz="2400" dirty="0"/>
              </a:p>
            </p:txBody>
          </p:sp>
        </mc:Choice>
        <mc:Fallback xmlns="">
          <p:sp>
            <p:nvSpPr>
              <p:cNvPr id="10" name="TextBox 9">
                <a:extLst>
                  <a:ext uri="{FF2B5EF4-FFF2-40B4-BE49-F238E27FC236}">
                    <a16:creationId xmlns:a16="http://schemas.microsoft.com/office/drawing/2014/main" id="{A92A6CDB-8AC8-EA03-BA1F-7BB8A749EEDB}"/>
                  </a:ext>
                </a:extLst>
              </p:cNvPr>
              <p:cNvSpPr txBox="1">
                <a:spLocks noRot="1" noChangeAspect="1" noMove="1" noResize="1" noEditPoints="1" noAdjustHandles="1" noChangeArrowheads="1" noChangeShapeType="1" noTextEdit="1"/>
              </p:cNvSpPr>
              <p:nvPr/>
            </p:nvSpPr>
            <p:spPr>
              <a:xfrm>
                <a:off x="9889642" y="1628800"/>
                <a:ext cx="197224" cy="369332"/>
              </a:xfrm>
              <a:prstGeom prst="rect">
                <a:avLst/>
              </a:prstGeom>
              <a:blipFill>
                <a:blip r:embed="rId5"/>
                <a:stretch>
                  <a:fillRect l="-45455" r="-42424" b="-26230"/>
                </a:stretch>
              </a:blipFill>
            </p:spPr>
            <p:txBody>
              <a:bodyPr/>
              <a:lstStyle/>
              <a:p>
                <a:r>
                  <a:rPr lang="en-US">
                    <a:noFill/>
                  </a:rPr>
                  <a:t> </a:t>
                </a:r>
              </a:p>
            </p:txBody>
          </p:sp>
        </mc:Fallback>
      </mc:AlternateContent>
    </p:spTree>
    <p:extLst>
      <p:ext uri="{BB962C8B-B14F-4D97-AF65-F5344CB8AC3E}">
        <p14:creationId xmlns:p14="http://schemas.microsoft.com/office/powerpoint/2010/main" val="379175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fade">
                                      <p:cBhvr>
                                        <p:cTn id="35" dur="500"/>
                                        <p:tgtEl>
                                          <p:spTgt spid="4">
                                            <p:txEl>
                                              <p:pRg st="3" end="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500"/>
                                        <p:tgtEl>
                                          <p:spTgt spid="4">
                                            <p:txEl>
                                              <p:pRg st="4" end="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Effect transition="in" filter="fade">
                                      <p:cBhvr>
                                        <p:cTn id="4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Z-test: Steps to be Followed</a:t>
            </a:r>
          </a:p>
        </p:txBody>
      </p:sp>
      <p:grpSp>
        <p:nvGrpSpPr>
          <p:cNvPr id="17" name="Group 16">
            <a:extLst>
              <a:ext uri="{FF2B5EF4-FFF2-40B4-BE49-F238E27FC236}">
                <a16:creationId xmlns:a16="http://schemas.microsoft.com/office/drawing/2014/main" xmlns="" id="{FE69F227-9A32-D6EE-FB93-2D8A3BDB5068}"/>
              </a:ext>
            </a:extLst>
          </p:cNvPr>
          <p:cNvGrpSpPr/>
          <p:nvPr/>
        </p:nvGrpSpPr>
        <p:grpSpPr>
          <a:xfrm>
            <a:off x="215608" y="1196752"/>
            <a:ext cx="5286765" cy="1728192"/>
            <a:chOff x="662524" y="1268760"/>
            <a:chExt cx="5286765" cy="2016224"/>
          </a:xfrm>
        </p:grpSpPr>
        <p:sp>
          <p:nvSpPr>
            <p:cNvPr id="3" name="Rectangle 2">
              <a:extLst>
                <a:ext uri="{FF2B5EF4-FFF2-40B4-BE49-F238E27FC236}">
                  <a16:creationId xmlns:a16="http://schemas.microsoft.com/office/drawing/2014/main" xmlns="" id="{026D0E5A-77ED-BDC9-25F0-F7D940692925}"/>
                </a:ext>
              </a:extLst>
            </p:cNvPr>
            <p:cNvSpPr/>
            <p:nvPr/>
          </p:nvSpPr>
          <p:spPr>
            <a:xfrm>
              <a:off x="731837" y="1268760"/>
              <a:ext cx="5148139"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xmlns="" id="{A17CD7D9-6274-EBE1-A3AB-E54D011D7086}"/>
                </a:ext>
              </a:extLst>
            </p:cNvPr>
            <p:cNvCxnSpPr>
              <a:cxnSpLocks/>
            </p:cNvCxnSpPr>
            <p:nvPr/>
          </p:nvCxnSpPr>
          <p:spPr>
            <a:xfrm>
              <a:off x="731837" y="1772816"/>
              <a:ext cx="5148139"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xmlns="" id="{E5B2CE2E-D71E-A576-7011-54154C352720}"/>
                </a:ext>
              </a:extLst>
            </p:cNvPr>
            <p:cNvSpPr txBox="1"/>
            <p:nvPr/>
          </p:nvSpPr>
          <p:spPr>
            <a:xfrm>
              <a:off x="1011656" y="1274142"/>
              <a:ext cx="4588500" cy="400110"/>
            </a:xfrm>
            <a:prstGeom prst="rect">
              <a:avLst/>
            </a:prstGeom>
            <a:noFill/>
          </p:spPr>
          <p:txBody>
            <a:bodyPr wrap="none" rtlCol="0">
              <a:spAutoFit/>
            </a:bodyPr>
            <a:lstStyle/>
            <a:p>
              <a:r>
                <a:rPr lang="en-IN" sz="2000" dirty="0">
                  <a:solidFill>
                    <a:srgbClr val="002060"/>
                  </a:solidFill>
                  <a:latin typeface="Gill Sans"/>
                </a:rPr>
                <a:t>Step 1: State null and alternate hypothesis</a:t>
              </a:r>
              <a:endParaRPr lang="en-US" sz="2000" dirty="0">
                <a:solidFill>
                  <a:srgbClr val="002060"/>
                </a:solidFill>
                <a:latin typeface="Gill Sans"/>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6651D2C0-E114-D143-83F3-4222D0E84EA7}"/>
                    </a:ext>
                  </a:extLst>
                </p:cNvPr>
                <p:cNvSpPr txBox="1"/>
                <p:nvPr/>
              </p:nvSpPr>
              <p:spPr>
                <a:xfrm>
                  <a:off x="662524" y="1969945"/>
                  <a:ext cx="1800200" cy="1015663"/>
                </a:xfrm>
                <a:prstGeom prst="rect">
                  <a:avLst/>
                </a:prstGeom>
                <a:noFill/>
              </p:spPr>
              <p:txBody>
                <a:bodyPr wrap="square">
                  <a:spAutoFit/>
                </a:bodyPr>
                <a:lstStyle/>
                <a:p>
                  <a:pPr algn="ctr">
                    <a:lnSpc>
                      <a:spcPct val="100000"/>
                    </a:lnSpc>
                  </a:pPr>
                  <a:r>
                    <a:rPr lang="en-IN" sz="2000" dirty="0">
                      <a:latin typeface="Gill Sans"/>
                      <a:cs typeface="Times New Roman" pitchFamily="18" charset="0"/>
                    </a:rPr>
                    <a:t>Left tailed test</a:t>
                  </a:r>
                </a:p>
                <a:p>
                  <a:pPr algn="ctr">
                    <a:lnSpc>
                      <a:spcPct val="100000"/>
                    </a:lnSpc>
                  </a:pPr>
                  <a14:m>
                    <m:oMath xmlns:m="http://schemas.openxmlformats.org/officeDocument/2006/math">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𝐻</m:t>
                          </m:r>
                        </m:e>
                        <m:sub>
                          <m:r>
                            <a:rPr lang="en-IN" sz="2000" b="0" i="1" smtClean="0">
                              <a:latin typeface="Cambria Math" panose="02040503050406030204" pitchFamily="18" charset="0"/>
                              <a:cs typeface="Times New Roman" pitchFamily="18" charset="0"/>
                            </a:rPr>
                            <m:t>0</m:t>
                          </m:r>
                        </m:sub>
                      </m:sSub>
                      <m:r>
                        <a:rPr lang="en-IN" sz="2000" b="0" i="1" smtClean="0">
                          <a:latin typeface="Cambria Math" panose="02040503050406030204" pitchFamily="18" charset="0"/>
                          <a:cs typeface="Times New Roman" pitchFamily="18" charset="0"/>
                        </a:rPr>
                        <m:t>:</m:t>
                      </m:r>
                      <m:r>
                        <a:rPr lang="en-IN" sz="2000" b="0" i="1" smtClean="0">
                          <a:latin typeface="Cambria Math" panose="02040503050406030204" pitchFamily="18" charset="0"/>
                          <a:cs typeface="Times New Roman" pitchFamily="18" charset="0"/>
                        </a:rPr>
                        <m:t>𝜇</m:t>
                      </m:r>
                      <m:r>
                        <a:rPr lang="en-IN" sz="2000" b="0" i="1" smtClean="0">
                          <a:latin typeface="Cambria Math" panose="02040503050406030204" pitchFamily="18" charset="0"/>
                          <a:cs typeface="Times New Roman" pitchFamily="18" charset="0"/>
                        </a:rPr>
                        <m:t>≥</m:t>
                      </m:r>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𝜇</m:t>
                          </m:r>
                        </m:e>
                        <m:sub>
                          <m:r>
                            <a:rPr lang="en-IN" sz="2000" b="0" i="1" smtClean="0">
                              <a:latin typeface="Cambria Math" panose="02040503050406030204" pitchFamily="18" charset="0"/>
                              <a:cs typeface="Times New Roman" pitchFamily="18" charset="0"/>
                            </a:rPr>
                            <m:t>0</m:t>
                          </m:r>
                        </m:sub>
                      </m:sSub>
                    </m:oMath>
                  </a14:m>
                  <a:r>
                    <a:rPr lang="en-IN" sz="2000" b="0" dirty="0">
                      <a:latin typeface="Gill Sans"/>
                      <a:cs typeface="Times New Roman" pitchFamily="18" charset="0"/>
                    </a:rPr>
                    <a:t> </a:t>
                  </a:r>
                </a:p>
                <a:p>
                  <a:pPr algn="ctr"/>
                  <a14:m>
                    <m:oMath xmlns:m="http://schemas.openxmlformats.org/officeDocument/2006/math">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𝐻</m:t>
                          </m:r>
                        </m:e>
                        <m:sub>
                          <m:r>
                            <a:rPr lang="en-IN" sz="2000" b="0" i="1" smtClean="0">
                              <a:latin typeface="Cambria Math" panose="02040503050406030204" pitchFamily="18" charset="0"/>
                              <a:cs typeface="Times New Roman" pitchFamily="18" charset="0"/>
                            </a:rPr>
                            <m:t>𝑎</m:t>
                          </m:r>
                        </m:sub>
                      </m:sSub>
                      <m:r>
                        <a:rPr lang="en-IN" sz="2000" b="0" i="1" smtClean="0">
                          <a:latin typeface="Cambria Math" panose="02040503050406030204" pitchFamily="18" charset="0"/>
                          <a:cs typeface="Times New Roman" pitchFamily="18" charset="0"/>
                        </a:rPr>
                        <m:t>:</m:t>
                      </m:r>
                      <m:r>
                        <a:rPr lang="en-IN" sz="2000" b="0" i="1" smtClean="0">
                          <a:latin typeface="Cambria Math" panose="02040503050406030204" pitchFamily="18" charset="0"/>
                          <a:cs typeface="Times New Roman" pitchFamily="18" charset="0"/>
                        </a:rPr>
                        <m:t>𝜇</m:t>
                      </m:r>
                      <m:r>
                        <a:rPr lang="en-IN" sz="2000" b="0" i="1" smtClean="0">
                          <a:latin typeface="Cambria Math" panose="02040503050406030204" pitchFamily="18" charset="0"/>
                          <a:cs typeface="Times New Roman" pitchFamily="18" charset="0"/>
                        </a:rPr>
                        <m:t>&lt;</m:t>
                      </m:r>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𝜇</m:t>
                          </m:r>
                        </m:e>
                        <m:sub>
                          <m:r>
                            <a:rPr lang="en-IN" sz="2000" b="0" i="1" smtClean="0">
                              <a:latin typeface="Cambria Math" panose="02040503050406030204" pitchFamily="18" charset="0"/>
                              <a:cs typeface="Times New Roman" pitchFamily="18" charset="0"/>
                            </a:rPr>
                            <m:t>0</m:t>
                          </m:r>
                        </m:sub>
                      </m:sSub>
                    </m:oMath>
                  </a14:m>
                  <a:r>
                    <a:rPr lang="en-IN" sz="2000" b="0" dirty="0">
                      <a:latin typeface="Gill Sans"/>
                      <a:cs typeface="Times New Roman" pitchFamily="18" charset="0"/>
                    </a:rPr>
                    <a:t> </a:t>
                  </a:r>
                  <a:endParaRPr lang="en-IN" sz="2000" dirty="0">
                    <a:latin typeface="Gill Sans"/>
                    <a:cs typeface="Times New Roman" pitchFamily="18" charset="0"/>
                  </a:endParaRPr>
                </a:p>
              </p:txBody>
            </p:sp>
          </mc:Choice>
          <mc:Fallback xmlns="">
            <p:sp>
              <p:nvSpPr>
                <p:cNvPr id="10" name="TextBox 9">
                  <a:extLst>
                    <a:ext uri="{FF2B5EF4-FFF2-40B4-BE49-F238E27FC236}">
                      <a16:creationId xmlns:a16="http://schemas.microsoft.com/office/drawing/2014/main" id="{6651D2C0-E114-D143-83F3-4222D0E84EA7}"/>
                    </a:ext>
                  </a:extLst>
                </p:cNvPr>
                <p:cNvSpPr txBox="1">
                  <a:spLocks noRot="1" noChangeAspect="1" noMove="1" noResize="1" noEditPoints="1" noAdjustHandles="1" noChangeArrowheads="1" noChangeShapeType="1" noTextEdit="1"/>
                </p:cNvSpPr>
                <p:nvPr/>
              </p:nvSpPr>
              <p:spPr>
                <a:xfrm>
                  <a:off x="662524" y="1969945"/>
                  <a:ext cx="1800200" cy="1015663"/>
                </a:xfrm>
                <a:prstGeom prst="rect">
                  <a:avLst/>
                </a:prstGeom>
                <a:blipFill>
                  <a:blip r:embed="rId2"/>
                  <a:stretch>
                    <a:fillRect t="-4196"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94398133-6450-30C0-0D38-28A4AA92C95C}"/>
                    </a:ext>
                  </a:extLst>
                </p:cNvPr>
                <p:cNvSpPr txBox="1"/>
                <p:nvPr/>
              </p:nvSpPr>
              <p:spPr>
                <a:xfrm>
                  <a:off x="2351584" y="1969946"/>
                  <a:ext cx="1889079" cy="1015663"/>
                </a:xfrm>
                <a:prstGeom prst="rect">
                  <a:avLst/>
                </a:prstGeom>
                <a:noFill/>
              </p:spPr>
              <p:txBody>
                <a:bodyPr wrap="square">
                  <a:spAutoFit/>
                </a:bodyPr>
                <a:lstStyle/>
                <a:p>
                  <a:pPr algn="ctr">
                    <a:lnSpc>
                      <a:spcPct val="100000"/>
                    </a:lnSpc>
                  </a:pPr>
                  <a:r>
                    <a:rPr lang="en-IN" sz="2000" dirty="0">
                      <a:latin typeface="Gill Sans"/>
                      <a:cs typeface="Times New Roman" pitchFamily="18" charset="0"/>
                    </a:rPr>
                    <a:t>Right tailed test</a:t>
                  </a:r>
                </a:p>
                <a:p>
                  <a:pPr algn="ctr">
                    <a:lnSpc>
                      <a:spcPct val="100000"/>
                    </a:lnSpc>
                  </a:pPr>
                  <a14:m>
                    <m:oMath xmlns:m="http://schemas.openxmlformats.org/officeDocument/2006/math">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𝐻</m:t>
                          </m:r>
                        </m:e>
                        <m:sub>
                          <m:r>
                            <a:rPr lang="en-IN" sz="2000" b="0" i="1" smtClean="0">
                              <a:latin typeface="Cambria Math" panose="02040503050406030204" pitchFamily="18" charset="0"/>
                              <a:cs typeface="Times New Roman" pitchFamily="18" charset="0"/>
                            </a:rPr>
                            <m:t>0</m:t>
                          </m:r>
                        </m:sub>
                      </m:sSub>
                      <m:r>
                        <a:rPr lang="en-IN" sz="2000" b="0" i="1" smtClean="0">
                          <a:latin typeface="Cambria Math" panose="02040503050406030204" pitchFamily="18" charset="0"/>
                          <a:cs typeface="Times New Roman" pitchFamily="18" charset="0"/>
                        </a:rPr>
                        <m:t>:</m:t>
                      </m:r>
                      <m:r>
                        <a:rPr lang="en-IN" sz="2000" b="0" i="1" smtClean="0">
                          <a:latin typeface="Cambria Math" panose="02040503050406030204" pitchFamily="18" charset="0"/>
                          <a:cs typeface="Times New Roman" pitchFamily="18" charset="0"/>
                        </a:rPr>
                        <m:t>𝜇</m:t>
                      </m:r>
                      <m:r>
                        <a:rPr lang="en-IN" sz="2000" b="0" i="1" smtClean="0">
                          <a:latin typeface="Cambria Math" panose="02040503050406030204" pitchFamily="18" charset="0"/>
                          <a:cs typeface="Times New Roman" pitchFamily="18" charset="0"/>
                        </a:rPr>
                        <m:t>≤</m:t>
                      </m:r>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𝜇</m:t>
                          </m:r>
                        </m:e>
                        <m:sub>
                          <m:r>
                            <a:rPr lang="en-IN" sz="2000" b="0" i="1" smtClean="0">
                              <a:latin typeface="Cambria Math" panose="02040503050406030204" pitchFamily="18" charset="0"/>
                              <a:cs typeface="Times New Roman" pitchFamily="18" charset="0"/>
                            </a:rPr>
                            <m:t>0</m:t>
                          </m:r>
                        </m:sub>
                      </m:sSub>
                    </m:oMath>
                  </a14:m>
                  <a:r>
                    <a:rPr lang="en-IN" sz="2000" b="0" dirty="0">
                      <a:latin typeface="Gill Sans"/>
                      <a:cs typeface="Times New Roman" pitchFamily="18" charset="0"/>
                    </a:rPr>
                    <a:t> </a:t>
                  </a:r>
                </a:p>
                <a:p>
                  <a:pPr algn="ctr"/>
                  <a14:m>
                    <m:oMath xmlns:m="http://schemas.openxmlformats.org/officeDocument/2006/math">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𝐻</m:t>
                          </m:r>
                        </m:e>
                        <m:sub>
                          <m:r>
                            <a:rPr lang="en-IN" sz="2000" b="0" i="1" smtClean="0">
                              <a:latin typeface="Cambria Math" panose="02040503050406030204" pitchFamily="18" charset="0"/>
                              <a:cs typeface="Times New Roman" pitchFamily="18" charset="0"/>
                            </a:rPr>
                            <m:t>𝑎</m:t>
                          </m:r>
                        </m:sub>
                      </m:sSub>
                      <m:r>
                        <a:rPr lang="en-IN" sz="2000" b="0" i="1" smtClean="0">
                          <a:latin typeface="Cambria Math" panose="02040503050406030204" pitchFamily="18" charset="0"/>
                          <a:cs typeface="Times New Roman" pitchFamily="18" charset="0"/>
                        </a:rPr>
                        <m:t>:</m:t>
                      </m:r>
                      <m:r>
                        <a:rPr lang="en-IN" sz="2000" b="0" i="1" smtClean="0">
                          <a:latin typeface="Cambria Math" panose="02040503050406030204" pitchFamily="18" charset="0"/>
                          <a:cs typeface="Times New Roman" pitchFamily="18" charset="0"/>
                        </a:rPr>
                        <m:t>𝜇</m:t>
                      </m:r>
                      <m:r>
                        <a:rPr lang="en-IN" sz="2000" b="0" i="1" smtClean="0">
                          <a:latin typeface="Cambria Math" panose="02040503050406030204" pitchFamily="18" charset="0"/>
                          <a:cs typeface="Times New Roman" pitchFamily="18" charset="0"/>
                        </a:rPr>
                        <m:t>&gt;</m:t>
                      </m:r>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𝜇</m:t>
                          </m:r>
                        </m:e>
                        <m:sub>
                          <m:r>
                            <a:rPr lang="en-IN" sz="2000" b="0" i="1" smtClean="0">
                              <a:latin typeface="Cambria Math" panose="02040503050406030204" pitchFamily="18" charset="0"/>
                              <a:cs typeface="Times New Roman" pitchFamily="18" charset="0"/>
                            </a:rPr>
                            <m:t>0</m:t>
                          </m:r>
                        </m:sub>
                      </m:sSub>
                    </m:oMath>
                  </a14:m>
                  <a:r>
                    <a:rPr lang="en-IN" sz="2000" b="0" dirty="0">
                      <a:latin typeface="Gill Sans"/>
                      <a:cs typeface="Times New Roman" pitchFamily="18" charset="0"/>
                    </a:rPr>
                    <a:t> </a:t>
                  </a:r>
                  <a:endParaRPr lang="en-IN" sz="2000" dirty="0">
                    <a:latin typeface="Gill Sans"/>
                    <a:cs typeface="Times New Roman" pitchFamily="18" charset="0"/>
                  </a:endParaRPr>
                </a:p>
              </p:txBody>
            </p:sp>
          </mc:Choice>
          <mc:Fallback xmlns="">
            <p:sp>
              <p:nvSpPr>
                <p:cNvPr id="11" name="TextBox 10">
                  <a:extLst>
                    <a:ext uri="{FF2B5EF4-FFF2-40B4-BE49-F238E27FC236}">
                      <a16:creationId xmlns:a16="http://schemas.microsoft.com/office/drawing/2014/main" id="{94398133-6450-30C0-0D38-28A4AA92C95C}"/>
                    </a:ext>
                  </a:extLst>
                </p:cNvPr>
                <p:cNvSpPr txBox="1">
                  <a:spLocks noRot="1" noChangeAspect="1" noMove="1" noResize="1" noEditPoints="1" noAdjustHandles="1" noChangeArrowheads="1" noChangeShapeType="1" noTextEdit="1"/>
                </p:cNvSpPr>
                <p:nvPr/>
              </p:nvSpPr>
              <p:spPr>
                <a:xfrm>
                  <a:off x="2351584" y="1969946"/>
                  <a:ext cx="1889079" cy="1015663"/>
                </a:xfrm>
                <a:prstGeom prst="rect">
                  <a:avLst/>
                </a:prstGeom>
                <a:blipFill>
                  <a:blip r:embed="rId3"/>
                  <a:stretch>
                    <a:fillRect l="-1290" t="-4196" r="-1290"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BF764FAA-FEF8-D462-6AA8-B291CEA9F35B}"/>
                    </a:ext>
                  </a:extLst>
                </p:cNvPr>
                <p:cNvSpPr txBox="1"/>
                <p:nvPr/>
              </p:nvSpPr>
              <p:spPr>
                <a:xfrm>
                  <a:off x="4149089" y="1968513"/>
                  <a:ext cx="1800200" cy="1015663"/>
                </a:xfrm>
                <a:prstGeom prst="rect">
                  <a:avLst/>
                </a:prstGeom>
                <a:noFill/>
              </p:spPr>
              <p:txBody>
                <a:bodyPr wrap="square">
                  <a:spAutoFit/>
                </a:bodyPr>
                <a:lstStyle/>
                <a:p>
                  <a:pPr algn="ctr">
                    <a:lnSpc>
                      <a:spcPct val="100000"/>
                    </a:lnSpc>
                  </a:pPr>
                  <a:r>
                    <a:rPr lang="en-IN" sz="2000" dirty="0">
                      <a:latin typeface="Gill Sans"/>
                      <a:cs typeface="Times New Roman" pitchFamily="18" charset="0"/>
                    </a:rPr>
                    <a:t>Two tailed test</a:t>
                  </a:r>
                </a:p>
                <a:p>
                  <a:pPr algn="ctr">
                    <a:lnSpc>
                      <a:spcPct val="100000"/>
                    </a:lnSpc>
                  </a:pPr>
                  <a14:m>
                    <m:oMath xmlns:m="http://schemas.openxmlformats.org/officeDocument/2006/math">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𝐻</m:t>
                          </m:r>
                        </m:e>
                        <m:sub>
                          <m:r>
                            <a:rPr lang="en-IN" sz="2000" b="0" i="1" smtClean="0">
                              <a:latin typeface="Cambria Math" panose="02040503050406030204" pitchFamily="18" charset="0"/>
                              <a:cs typeface="Times New Roman" pitchFamily="18" charset="0"/>
                            </a:rPr>
                            <m:t>0</m:t>
                          </m:r>
                        </m:sub>
                      </m:sSub>
                      <m:r>
                        <a:rPr lang="en-IN" sz="2000" b="0" i="1" smtClean="0">
                          <a:latin typeface="Cambria Math" panose="02040503050406030204" pitchFamily="18" charset="0"/>
                          <a:cs typeface="Times New Roman" pitchFamily="18" charset="0"/>
                        </a:rPr>
                        <m:t>:</m:t>
                      </m:r>
                      <m:r>
                        <a:rPr lang="en-IN" sz="2000" b="0" i="1" smtClean="0">
                          <a:latin typeface="Cambria Math" panose="02040503050406030204" pitchFamily="18" charset="0"/>
                          <a:cs typeface="Times New Roman" pitchFamily="18" charset="0"/>
                        </a:rPr>
                        <m:t>𝜇</m:t>
                      </m:r>
                      <m:r>
                        <a:rPr lang="en-IN" sz="2000" b="0" i="1" smtClean="0">
                          <a:latin typeface="Cambria Math" panose="02040503050406030204" pitchFamily="18" charset="0"/>
                          <a:cs typeface="Times New Roman" pitchFamily="18" charset="0"/>
                        </a:rPr>
                        <m:t>=</m:t>
                      </m:r>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𝜇</m:t>
                          </m:r>
                        </m:e>
                        <m:sub>
                          <m:r>
                            <a:rPr lang="en-IN" sz="2000" b="0" i="1" smtClean="0">
                              <a:latin typeface="Cambria Math" panose="02040503050406030204" pitchFamily="18" charset="0"/>
                              <a:cs typeface="Times New Roman" pitchFamily="18" charset="0"/>
                            </a:rPr>
                            <m:t>0</m:t>
                          </m:r>
                        </m:sub>
                      </m:sSub>
                    </m:oMath>
                  </a14:m>
                  <a:r>
                    <a:rPr lang="en-IN" sz="2000" b="0" dirty="0">
                      <a:latin typeface="Gill Sans"/>
                      <a:cs typeface="Times New Roman" pitchFamily="18" charset="0"/>
                    </a:rPr>
                    <a:t> </a:t>
                  </a:r>
                </a:p>
                <a:p>
                  <a:pPr algn="ctr"/>
                  <a14:m>
                    <m:oMath xmlns:m="http://schemas.openxmlformats.org/officeDocument/2006/math">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𝐻</m:t>
                          </m:r>
                        </m:e>
                        <m:sub>
                          <m:r>
                            <a:rPr lang="en-IN" sz="2000" b="0" i="1" smtClean="0">
                              <a:latin typeface="Cambria Math" panose="02040503050406030204" pitchFamily="18" charset="0"/>
                              <a:cs typeface="Times New Roman" pitchFamily="18" charset="0"/>
                            </a:rPr>
                            <m:t>𝑎</m:t>
                          </m:r>
                        </m:sub>
                      </m:sSub>
                      <m:r>
                        <a:rPr lang="en-IN" sz="2000" b="0" i="1" smtClean="0">
                          <a:latin typeface="Cambria Math" panose="02040503050406030204" pitchFamily="18" charset="0"/>
                          <a:cs typeface="Times New Roman" pitchFamily="18" charset="0"/>
                        </a:rPr>
                        <m:t>:</m:t>
                      </m:r>
                      <m:r>
                        <a:rPr lang="en-IN" sz="2000" b="0" i="1" smtClean="0">
                          <a:latin typeface="Cambria Math" panose="02040503050406030204" pitchFamily="18" charset="0"/>
                          <a:cs typeface="Times New Roman" pitchFamily="18" charset="0"/>
                        </a:rPr>
                        <m:t>𝜇</m:t>
                      </m:r>
                      <m:r>
                        <a:rPr lang="en-IN" sz="2000" b="0" i="1" smtClean="0">
                          <a:latin typeface="Cambria Math" panose="02040503050406030204" pitchFamily="18" charset="0"/>
                          <a:cs typeface="Times New Roman" pitchFamily="18" charset="0"/>
                        </a:rPr>
                        <m:t>≠</m:t>
                      </m:r>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𝜇</m:t>
                          </m:r>
                        </m:e>
                        <m:sub>
                          <m:r>
                            <a:rPr lang="en-IN" sz="2000" b="0" i="1" smtClean="0">
                              <a:latin typeface="Cambria Math" panose="02040503050406030204" pitchFamily="18" charset="0"/>
                              <a:cs typeface="Times New Roman" pitchFamily="18" charset="0"/>
                            </a:rPr>
                            <m:t>0</m:t>
                          </m:r>
                        </m:sub>
                      </m:sSub>
                    </m:oMath>
                  </a14:m>
                  <a:r>
                    <a:rPr lang="en-IN" sz="2000" b="0" dirty="0">
                      <a:latin typeface="Gill Sans"/>
                      <a:cs typeface="Times New Roman" pitchFamily="18" charset="0"/>
                    </a:rPr>
                    <a:t> </a:t>
                  </a:r>
                  <a:endParaRPr lang="en-IN" sz="2000" dirty="0">
                    <a:latin typeface="Gill Sans"/>
                    <a:cs typeface="Times New Roman" pitchFamily="18" charset="0"/>
                  </a:endParaRPr>
                </a:p>
              </p:txBody>
            </p:sp>
          </mc:Choice>
          <mc:Fallback xmlns="">
            <p:sp>
              <p:nvSpPr>
                <p:cNvPr id="12" name="TextBox 11">
                  <a:extLst>
                    <a:ext uri="{FF2B5EF4-FFF2-40B4-BE49-F238E27FC236}">
                      <a16:creationId xmlns:a16="http://schemas.microsoft.com/office/drawing/2014/main" id="{BF764FAA-FEF8-D462-6AA8-B291CEA9F35B}"/>
                    </a:ext>
                  </a:extLst>
                </p:cNvPr>
                <p:cNvSpPr txBox="1">
                  <a:spLocks noRot="1" noChangeAspect="1" noMove="1" noResize="1" noEditPoints="1" noAdjustHandles="1" noChangeArrowheads="1" noChangeShapeType="1" noTextEdit="1"/>
                </p:cNvSpPr>
                <p:nvPr/>
              </p:nvSpPr>
              <p:spPr>
                <a:xfrm>
                  <a:off x="4149089" y="1968513"/>
                  <a:ext cx="1800200" cy="1015663"/>
                </a:xfrm>
                <a:prstGeom prst="rect">
                  <a:avLst/>
                </a:prstGeom>
                <a:blipFill>
                  <a:blip r:embed="rId4"/>
                  <a:stretch>
                    <a:fillRect l="-676" t="-4196" r="-676" b="-18182"/>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xmlns="" id="{FD89CBEA-923E-C59A-F116-A34DDEB58388}"/>
                </a:ext>
              </a:extLst>
            </p:cNvPr>
            <p:cNvCxnSpPr>
              <a:cxnSpLocks/>
            </p:cNvCxnSpPr>
            <p:nvPr/>
          </p:nvCxnSpPr>
          <p:spPr>
            <a:xfrm>
              <a:off x="2407008" y="1772816"/>
              <a:ext cx="0" cy="1512168"/>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xmlns="" id="{AA6D68F1-B867-CEDD-57D5-B6B3D92FD48E}"/>
                </a:ext>
              </a:extLst>
            </p:cNvPr>
            <p:cNvCxnSpPr>
              <a:cxnSpLocks/>
            </p:cNvCxnSpPr>
            <p:nvPr/>
          </p:nvCxnSpPr>
          <p:spPr>
            <a:xfrm>
              <a:off x="4240663" y="1772816"/>
              <a:ext cx="0" cy="1512168"/>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19" name="Group 18">
            <a:extLst>
              <a:ext uri="{FF2B5EF4-FFF2-40B4-BE49-F238E27FC236}">
                <a16:creationId xmlns:a16="http://schemas.microsoft.com/office/drawing/2014/main" xmlns="" id="{913C8833-A432-56BF-7A99-D4AF53813B03}"/>
              </a:ext>
            </a:extLst>
          </p:cNvPr>
          <p:cNvGrpSpPr/>
          <p:nvPr/>
        </p:nvGrpSpPr>
        <p:grpSpPr>
          <a:xfrm>
            <a:off x="887684" y="5105029"/>
            <a:ext cx="3942611" cy="1103212"/>
            <a:chOff x="731837" y="1268760"/>
            <a:chExt cx="5148139" cy="2068680"/>
          </a:xfrm>
        </p:grpSpPr>
        <p:sp>
          <p:nvSpPr>
            <p:cNvPr id="20" name="Rectangle 19">
              <a:extLst>
                <a:ext uri="{FF2B5EF4-FFF2-40B4-BE49-F238E27FC236}">
                  <a16:creationId xmlns:a16="http://schemas.microsoft.com/office/drawing/2014/main" xmlns="" id="{3E5AA8F8-F239-4E27-DE8B-D32F531C184D}"/>
                </a:ext>
              </a:extLst>
            </p:cNvPr>
            <p:cNvSpPr/>
            <p:nvPr/>
          </p:nvSpPr>
          <p:spPr>
            <a:xfrm>
              <a:off x="731837" y="1268760"/>
              <a:ext cx="5148139"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xmlns="" id="{61C76461-1B8D-D423-8B47-DF0975DAA81C}"/>
                </a:ext>
              </a:extLst>
            </p:cNvPr>
            <p:cNvCxnSpPr>
              <a:cxnSpLocks/>
            </p:cNvCxnSpPr>
            <p:nvPr/>
          </p:nvCxnSpPr>
          <p:spPr>
            <a:xfrm>
              <a:off x="731837" y="2030083"/>
              <a:ext cx="5148139" cy="0"/>
            </a:xfrm>
            <a:prstGeom prst="line">
              <a:avLst/>
            </a:prstGeom>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xmlns="" id="{0558349B-2368-2AD3-70C8-C7DF5F0ED52F}"/>
                </a:ext>
              </a:extLst>
            </p:cNvPr>
            <p:cNvSpPr txBox="1"/>
            <p:nvPr/>
          </p:nvSpPr>
          <p:spPr>
            <a:xfrm>
              <a:off x="990633" y="1268760"/>
              <a:ext cx="4756060" cy="466795"/>
            </a:xfrm>
            <a:prstGeom prst="rect">
              <a:avLst/>
            </a:prstGeom>
            <a:noFill/>
          </p:spPr>
          <p:txBody>
            <a:bodyPr wrap="none" rtlCol="0">
              <a:spAutoFit/>
            </a:bodyPr>
            <a:lstStyle/>
            <a:p>
              <a:r>
                <a:rPr lang="en-IN" sz="2000" dirty="0">
                  <a:solidFill>
                    <a:srgbClr val="002060"/>
                  </a:solidFill>
                  <a:latin typeface="Gill Sans"/>
                </a:rPr>
                <a:t>Step 3: Compute the test statistic</a:t>
              </a:r>
              <a:endParaRPr lang="en-US" sz="2000" dirty="0">
                <a:solidFill>
                  <a:srgbClr val="002060"/>
                </a:solidFill>
                <a:latin typeface="Gill Sans"/>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xmlns="" id="{195524A6-B8C4-8909-0C3E-32482F4244E5}"/>
                    </a:ext>
                  </a:extLst>
                </p:cNvPr>
                <p:cNvSpPr txBox="1"/>
                <p:nvPr/>
              </p:nvSpPr>
              <p:spPr>
                <a:xfrm>
                  <a:off x="1577714" y="2085319"/>
                  <a:ext cx="3456383" cy="1252121"/>
                </a:xfrm>
                <a:prstGeom prst="rect">
                  <a:avLst/>
                </a:prstGeom>
                <a:noFill/>
              </p:spPr>
              <p:txBody>
                <a:bodyPr wrap="square">
                  <a:spAutoFit/>
                </a:bodyPr>
                <a:lstStyle/>
                <a:p>
                  <a:pPr algn="ctr"/>
                  <a:r>
                    <a:rPr lang="en-IN" sz="2400" dirty="0">
                      <a:latin typeface="Gill Sans"/>
                      <a:cs typeface="Times New Roman" pitchFamily="18" charset="0"/>
                    </a:rPr>
                    <a:t>Z-statistic, </a:t>
                  </a:r>
                  <a14:m>
                    <m:oMath xmlns:m="http://schemas.openxmlformats.org/officeDocument/2006/math">
                      <m:r>
                        <a:rPr lang="en-IN" sz="2400" b="0" i="1" smtClean="0">
                          <a:latin typeface="Cambria Math" panose="02040503050406030204" pitchFamily="18" charset="0"/>
                          <a:cs typeface="Times New Roman" pitchFamily="18" charset="0"/>
                        </a:rPr>
                        <m:t>𝑧</m:t>
                      </m:r>
                      <m:r>
                        <a:rPr lang="en-IN" sz="2400" b="0" i="1" smtClean="0">
                          <a:latin typeface="Cambria Math" panose="02040503050406030204" pitchFamily="18" charset="0"/>
                          <a:cs typeface="Times New Roman" pitchFamily="18" charset="0"/>
                        </a:rPr>
                        <m:t>=</m:t>
                      </m:r>
                      <m:f>
                        <m:fPr>
                          <m:ctrlPr>
                            <a:rPr lang="en-IN" sz="2400" i="1">
                              <a:latin typeface="Cambria Math" panose="02040503050406030204" pitchFamily="18" charset="0"/>
                              <a:cs typeface="Times New Roman" pitchFamily="18" charset="0"/>
                            </a:rPr>
                          </m:ctrlPr>
                        </m:fPr>
                        <m:num>
                          <m:acc>
                            <m:accPr>
                              <m:chr m:val="̅"/>
                              <m:ctrlPr>
                                <a:rPr lang="en-IN" sz="2400" i="1">
                                  <a:latin typeface="Cambria Math" panose="02040503050406030204" pitchFamily="18" charset="0"/>
                                  <a:cs typeface="Times New Roman" pitchFamily="18" charset="0"/>
                                </a:rPr>
                              </m:ctrlPr>
                            </m:accPr>
                            <m:e>
                              <m:r>
                                <a:rPr lang="en-IN" sz="2400" i="1">
                                  <a:latin typeface="Cambria Math" panose="02040503050406030204" pitchFamily="18" charset="0"/>
                                  <a:cs typeface="Times New Roman" pitchFamily="18" charset="0"/>
                                </a:rPr>
                                <m:t>𝑥</m:t>
                              </m:r>
                            </m:e>
                          </m:acc>
                          <m:r>
                            <a:rPr lang="en-IN" sz="2400" i="1">
                              <a:latin typeface="Cambria Math" panose="02040503050406030204" pitchFamily="18" charset="0"/>
                              <a:cs typeface="Times New Roman" pitchFamily="18" charset="0"/>
                            </a:rPr>
                            <m:t>−</m:t>
                          </m:r>
                          <m:sSub>
                            <m:sSubPr>
                              <m:ctrlPr>
                                <a:rPr lang="en-IN" sz="2400" b="0" i="1" smtClean="0">
                                  <a:latin typeface="Cambria Math" panose="02040503050406030204" pitchFamily="18" charset="0"/>
                                  <a:cs typeface="Times New Roman" pitchFamily="18" charset="0"/>
                                </a:rPr>
                              </m:ctrlPr>
                            </m:sSubPr>
                            <m:e>
                              <m:r>
                                <a:rPr lang="en-IN" sz="2400" i="1">
                                  <a:latin typeface="Cambria Math" panose="02040503050406030204" pitchFamily="18" charset="0"/>
                                  <a:cs typeface="Times New Roman" pitchFamily="18" charset="0"/>
                                </a:rPr>
                                <m:t>𝜇</m:t>
                              </m:r>
                            </m:e>
                            <m:sub>
                              <m:r>
                                <a:rPr lang="en-IN" sz="2400" b="0" i="1" smtClean="0">
                                  <a:latin typeface="Cambria Math" panose="02040503050406030204" pitchFamily="18" charset="0"/>
                                  <a:cs typeface="Times New Roman" pitchFamily="18" charset="0"/>
                                </a:rPr>
                                <m:t>0</m:t>
                              </m:r>
                            </m:sub>
                          </m:sSub>
                        </m:num>
                        <m:den>
                          <m:r>
                            <a:rPr lang="en-IN" sz="2400" i="1">
                              <a:latin typeface="Cambria Math" panose="02040503050406030204" pitchFamily="18" charset="0"/>
                              <a:cs typeface="Times New Roman" pitchFamily="18" charset="0"/>
                            </a:rPr>
                            <m:t>𝜎</m:t>
                          </m:r>
                          <m:r>
                            <a:rPr lang="en-IN" sz="2400" i="1">
                              <a:latin typeface="Cambria Math" panose="02040503050406030204" pitchFamily="18" charset="0"/>
                              <a:cs typeface="Times New Roman" pitchFamily="18" charset="0"/>
                            </a:rPr>
                            <m:t>/</m:t>
                          </m:r>
                          <m:rad>
                            <m:radPr>
                              <m:degHide m:val="on"/>
                              <m:ctrlPr>
                                <a:rPr lang="en-IN" sz="2400" i="1">
                                  <a:latin typeface="Cambria Math" panose="02040503050406030204" pitchFamily="18" charset="0"/>
                                  <a:cs typeface="Times New Roman" pitchFamily="18" charset="0"/>
                                </a:rPr>
                              </m:ctrlPr>
                            </m:radPr>
                            <m:deg/>
                            <m:e>
                              <m:r>
                                <a:rPr lang="en-IN" sz="2400" i="1">
                                  <a:latin typeface="Cambria Math" panose="02040503050406030204" pitchFamily="18" charset="0"/>
                                  <a:cs typeface="Times New Roman" pitchFamily="18" charset="0"/>
                                </a:rPr>
                                <m:t>𝑛</m:t>
                              </m:r>
                            </m:e>
                          </m:rad>
                        </m:den>
                      </m:f>
                    </m:oMath>
                  </a14:m>
                  <a:endParaRPr lang="en-IN" sz="2400" dirty="0">
                    <a:latin typeface="Gill Sans"/>
                    <a:cs typeface="Times New Roman" pitchFamily="18" charset="0"/>
                  </a:endParaRPr>
                </a:p>
              </p:txBody>
            </p:sp>
          </mc:Choice>
          <mc:Fallback xmlns="">
            <p:sp>
              <p:nvSpPr>
                <p:cNvPr id="23" name="TextBox 22">
                  <a:extLst>
                    <a:ext uri="{FF2B5EF4-FFF2-40B4-BE49-F238E27FC236}">
                      <a16:creationId xmlns:a16="http://schemas.microsoft.com/office/drawing/2014/main" id="{195524A6-B8C4-8909-0C3E-32482F4244E5}"/>
                    </a:ext>
                  </a:extLst>
                </p:cNvPr>
                <p:cNvSpPr txBox="1">
                  <a:spLocks noRot="1" noChangeAspect="1" noMove="1" noResize="1" noEditPoints="1" noAdjustHandles="1" noChangeArrowheads="1" noChangeShapeType="1" noTextEdit="1"/>
                </p:cNvSpPr>
                <p:nvPr/>
              </p:nvSpPr>
              <p:spPr>
                <a:xfrm>
                  <a:off x="1577714" y="2085319"/>
                  <a:ext cx="3456383" cy="1252121"/>
                </a:xfrm>
                <a:prstGeom prst="rect">
                  <a:avLst/>
                </a:prstGeom>
                <a:blipFill>
                  <a:blip r:embed="rId5"/>
                  <a:stretch>
                    <a:fillRect l="-3226" b="-2752"/>
                  </a:stretch>
                </a:blipFill>
              </p:spPr>
              <p:txBody>
                <a:bodyPr/>
                <a:lstStyle/>
                <a:p>
                  <a:r>
                    <a:rPr lang="en-US">
                      <a:noFill/>
                    </a:rPr>
                    <a:t> </a:t>
                  </a:r>
                </a:p>
              </p:txBody>
            </p:sp>
          </mc:Fallback>
        </mc:AlternateContent>
      </p:grpSp>
      <p:grpSp>
        <p:nvGrpSpPr>
          <p:cNvPr id="28" name="Group 27">
            <a:extLst>
              <a:ext uri="{FF2B5EF4-FFF2-40B4-BE49-F238E27FC236}">
                <a16:creationId xmlns:a16="http://schemas.microsoft.com/office/drawing/2014/main" xmlns="" id="{A42A2F06-F1F8-60B1-9848-810BAF28937F}"/>
              </a:ext>
            </a:extLst>
          </p:cNvPr>
          <p:cNvGrpSpPr/>
          <p:nvPr/>
        </p:nvGrpSpPr>
        <p:grpSpPr>
          <a:xfrm>
            <a:off x="923517" y="3413247"/>
            <a:ext cx="3978475" cy="1079628"/>
            <a:chOff x="565835" y="1241897"/>
            <a:chExt cx="5194969" cy="2024456"/>
          </a:xfrm>
        </p:grpSpPr>
        <p:sp>
          <p:nvSpPr>
            <p:cNvPr id="29" name="Rectangle 28">
              <a:extLst>
                <a:ext uri="{FF2B5EF4-FFF2-40B4-BE49-F238E27FC236}">
                  <a16:creationId xmlns:a16="http://schemas.microsoft.com/office/drawing/2014/main" xmlns="" id="{C1FD0AF1-6CD6-8C67-895D-BABCCFC6CC5D}"/>
                </a:ext>
              </a:extLst>
            </p:cNvPr>
            <p:cNvSpPr/>
            <p:nvPr/>
          </p:nvSpPr>
          <p:spPr>
            <a:xfrm>
              <a:off x="565835" y="1250129"/>
              <a:ext cx="5148139"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xmlns="" id="{422F8B91-3917-16D0-E6A6-F2E57CEB2785}"/>
                </a:ext>
              </a:extLst>
            </p:cNvPr>
            <p:cNvCxnSpPr>
              <a:cxnSpLocks/>
            </p:cNvCxnSpPr>
            <p:nvPr/>
          </p:nvCxnSpPr>
          <p:spPr>
            <a:xfrm>
              <a:off x="565835" y="2078912"/>
              <a:ext cx="5194969" cy="0"/>
            </a:xfrm>
            <a:prstGeom prst="line">
              <a:avLst/>
            </a:prstGeom>
          </p:spPr>
          <p:style>
            <a:lnRef idx="3">
              <a:schemeClr val="accent2"/>
            </a:lnRef>
            <a:fillRef idx="0">
              <a:schemeClr val="accent2"/>
            </a:fillRef>
            <a:effectRef idx="2">
              <a:schemeClr val="accent2"/>
            </a:effectRef>
            <a:fontRef idx="minor">
              <a:schemeClr val="tx1"/>
            </a:fontRef>
          </p:style>
        </p:cxnSp>
        <p:sp>
          <p:nvSpPr>
            <p:cNvPr id="31" name="TextBox 30">
              <a:extLst>
                <a:ext uri="{FF2B5EF4-FFF2-40B4-BE49-F238E27FC236}">
                  <a16:creationId xmlns:a16="http://schemas.microsoft.com/office/drawing/2014/main" xmlns="" id="{6A9B5DE7-9CC3-641B-7FE7-5A052C7A89F8}"/>
                </a:ext>
              </a:extLst>
            </p:cNvPr>
            <p:cNvSpPr txBox="1"/>
            <p:nvPr/>
          </p:nvSpPr>
          <p:spPr>
            <a:xfrm>
              <a:off x="904223" y="1241897"/>
              <a:ext cx="4803364" cy="466794"/>
            </a:xfrm>
            <a:prstGeom prst="rect">
              <a:avLst/>
            </a:prstGeom>
            <a:noFill/>
          </p:spPr>
          <p:txBody>
            <a:bodyPr wrap="none" rtlCol="0">
              <a:spAutoFit/>
            </a:bodyPr>
            <a:lstStyle/>
            <a:p>
              <a:r>
                <a:rPr lang="en-IN" sz="2000" dirty="0">
                  <a:solidFill>
                    <a:srgbClr val="002060"/>
                  </a:solidFill>
                  <a:latin typeface="Gill Sans"/>
                </a:rPr>
                <a:t>Step 2: Decide a significance level</a:t>
              </a:r>
              <a:endParaRPr lang="en-US" sz="2000" dirty="0">
                <a:solidFill>
                  <a:srgbClr val="002060"/>
                </a:solidFill>
                <a:latin typeface="Gill Sans"/>
              </a:endParaRP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xmlns="" id="{7763C434-7FD0-A312-45AA-76DAEB196695}"/>
                    </a:ext>
                  </a:extLst>
                </p:cNvPr>
                <p:cNvSpPr txBox="1"/>
                <p:nvPr/>
              </p:nvSpPr>
              <p:spPr>
                <a:xfrm>
                  <a:off x="1149210" y="2216358"/>
                  <a:ext cx="4486206" cy="53860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cs typeface="Times New Roman" pitchFamily="18" charset="0"/>
                          </a:rPr>
                          <m:t>𝛼</m:t>
                        </m:r>
                        <m:r>
                          <a:rPr lang="en-IN" sz="2400" b="0" i="1" smtClean="0">
                            <a:latin typeface="Cambria Math" panose="02040503050406030204" pitchFamily="18" charset="0"/>
                            <a:cs typeface="Times New Roman" pitchFamily="18" charset="0"/>
                          </a:rPr>
                          <m:t>=0.02 </m:t>
                        </m:r>
                        <m:r>
                          <a:rPr lang="en-IN" sz="2400" b="0" i="1" smtClean="0">
                            <a:latin typeface="Cambria Math" panose="02040503050406030204" pitchFamily="18" charset="0"/>
                            <a:cs typeface="Times New Roman" pitchFamily="18" charset="0"/>
                          </a:rPr>
                          <m:t>𝑜𝑟</m:t>
                        </m:r>
                        <m:r>
                          <a:rPr lang="en-IN" sz="2400" b="0" i="1" smtClean="0">
                            <a:latin typeface="Cambria Math" panose="02040503050406030204" pitchFamily="18" charset="0"/>
                            <a:cs typeface="Times New Roman" pitchFamily="18" charset="0"/>
                          </a:rPr>
                          <m:t> 0.05 </m:t>
                        </m:r>
                        <m:r>
                          <a:rPr lang="en-IN" sz="2400" b="0" i="1" smtClean="0">
                            <a:latin typeface="Cambria Math" panose="02040503050406030204" pitchFamily="18" charset="0"/>
                            <a:cs typeface="Times New Roman" pitchFamily="18" charset="0"/>
                          </a:rPr>
                          <m:t>𝑜𝑟</m:t>
                        </m:r>
                        <m:r>
                          <a:rPr lang="en-IN" sz="2400" b="0" i="1" smtClean="0">
                            <a:latin typeface="Cambria Math" panose="02040503050406030204" pitchFamily="18" charset="0"/>
                            <a:cs typeface="Times New Roman" pitchFamily="18" charset="0"/>
                          </a:rPr>
                          <m:t>  0.1</m:t>
                        </m:r>
                      </m:oMath>
                    </m:oMathPara>
                  </a14:m>
                  <a:endParaRPr lang="en-IN" sz="2400" dirty="0">
                    <a:latin typeface="Gill Sans"/>
                    <a:cs typeface="Times New Roman" pitchFamily="18" charset="0"/>
                  </a:endParaRPr>
                </a:p>
              </p:txBody>
            </p:sp>
          </mc:Choice>
          <mc:Fallback xmlns="">
            <p:sp>
              <p:nvSpPr>
                <p:cNvPr id="32" name="TextBox 31">
                  <a:extLst>
                    <a:ext uri="{FF2B5EF4-FFF2-40B4-BE49-F238E27FC236}">
                      <a16:creationId xmlns:a16="http://schemas.microsoft.com/office/drawing/2014/main" id="{7763C434-7FD0-A312-45AA-76DAEB196695}"/>
                    </a:ext>
                  </a:extLst>
                </p:cNvPr>
                <p:cNvSpPr txBox="1">
                  <a:spLocks noRot="1" noChangeAspect="1" noMove="1" noResize="1" noEditPoints="1" noAdjustHandles="1" noChangeArrowheads="1" noChangeShapeType="1" noTextEdit="1"/>
                </p:cNvSpPr>
                <p:nvPr/>
              </p:nvSpPr>
              <p:spPr>
                <a:xfrm>
                  <a:off x="1149210" y="2216358"/>
                  <a:ext cx="4486206" cy="538609"/>
                </a:xfrm>
                <a:prstGeom prst="rect">
                  <a:avLst/>
                </a:prstGeom>
                <a:blipFill>
                  <a:blip r:embed="rId6"/>
                  <a:stretch>
                    <a:fillRect b="-52083"/>
                  </a:stretch>
                </a:blipFill>
              </p:spPr>
              <p:txBody>
                <a:bodyPr/>
                <a:lstStyle/>
                <a:p>
                  <a:r>
                    <a:rPr lang="en-US">
                      <a:noFill/>
                    </a:rPr>
                    <a:t> </a:t>
                  </a:r>
                </a:p>
              </p:txBody>
            </p:sp>
          </mc:Fallback>
        </mc:AlternateContent>
      </p:grpSp>
      <p:grpSp>
        <p:nvGrpSpPr>
          <p:cNvPr id="44" name="Group 43">
            <a:extLst>
              <a:ext uri="{FF2B5EF4-FFF2-40B4-BE49-F238E27FC236}">
                <a16:creationId xmlns:a16="http://schemas.microsoft.com/office/drawing/2014/main" xmlns="" id="{718AC008-5087-C77A-A586-127EAF77CDED}"/>
              </a:ext>
            </a:extLst>
          </p:cNvPr>
          <p:cNvGrpSpPr/>
          <p:nvPr/>
        </p:nvGrpSpPr>
        <p:grpSpPr>
          <a:xfrm>
            <a:off x="6096000" y="3814037"/>
            <a:ext cx="5544616" cy="2592537"/>
            <a:chOff x="640376" y="1268760"/>
            <a:chExt cx="5308913" cy="2016225"/>
          </a:xfrm>
        </p:grpSpPr>
        <p:sp>
          <p:nvSpPr>
            <p:cNvPr id="45" name="Rectangle 44">
              <a:extLst>
                <a:ext uri="{FF2B5EF4-FFF2-40B4-BE49-F238E27FC236}">
                  <a16:creationId xmlns:a16="http://schemas.microsoft.com/office/drawing/2014/main" xmlns="" id="{04401076-4B70-CF79-E22A-FC606327F953}"/>
                </a:ext>
              </a:extLst>
            </p:cNvPr>
            <p:cNvSpPr/>
            <p:nvPr/>
          </p:nvSpPr>
          <p:spPr>
            <a:xfrm>
              <a:off x="731837" y="1268760"/>
              <a:ext cx="5148139"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xmlns="" id="{7B14ADD2-9D23-7D2E-5843-013B9FC984E9}"/>
                </a:ext>
              </a:extLst>
            </p:cNvPr>
            <p:cNvCxnSpPr>
              <a:cxnSpLocks/>
            </p:cNvCxnSpPr>
            <p:nvPr/>
          </p:nvCxnSpPr>
          <p:spPr>
            <a:xfrm>
              <a:off x="731837" y="1604959"/>
              <a:ext cx="5148139" cy="0"/>
            </a:xfrm>
            <a:prstGeom prst="line">
              <a:avLst/>
            </a:prstGeom>
          </p:spPr>
          <p:style>
            <a:lnRef idx="3">
              <a:schemeClr val="accent2"/>
            </a:lnRef>
            <a:fillRef idx="0">
              <a:schemeClr val="accent2"/>
            </a:fillRef>
            <a:effectRef idx="2">
              <a:schemeClr val="accent2"/>
            </a:effectRef>
            <a:fontRef idx="minor">
              <a:schemeClr val="tx1"/>
            </a:fontRef>
          </p:style>
        </p:cxnSp>
        <p:sp>
          <p:nvSpPr>
            <p:cNvPr id="47" name="TextBox 46">
              <a:extLst>
                <a:ext uri="{FF2B5EF4-FFF2-40B4-BE49-F238E27FC236}">
                  <a16:creationId xmlns:a16="http://schemas.microsoft.com/office/drawing/2014/main" xmlns="" id="{262CAA5F-3C74-42D9-F408-A7F996635213}"/>
                </a:ext>
              </a:extLst>
            </p:cNvPr>
            <p:cNvSpPr txBox="1"/>
            <p:nvPr/>
          </p:nvSpPr>
          <p:spPr>
            <a:xfrm>
              <a:off x="1982018" y="1268954"/>
              <a:ext cx="2712954" cy="311167"/>
            </a:xfrm>
            <a:prstGeom prst="rect">
              <a:avLst/>
            </a:prstGeom>
            <a:noFill/>
          </p:spPr>
          <p:txBody>
            <a:bodyPr wrap="square" rtlCol="0">
              <a:spAutoFit/>
            </a:bodyPr>
            <a:lstStyle/>
            <a:p>
              <a:r>
                <a:rPr lang="en-IN" sz="2000" dirty="0">
                  <a:solidFill>
                    <a:srgbClr val="002060"/>
                  </a:solidFill>
                  <a:latin typeface="Gill Sans"/>
                </a:rPr>
                <a:t>Step 5: Decision criteria</a:t>
              </a:r>
              <a:endParaRPr lang="en-US" sz="2000" dirty="0">
                <a:solidFill>
                  <a:srgbClr val="002060"/>
                </a:solidFill>
                <a:latin typeface="Gill Sans"/>
              </a:endParaRP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xmlns="" id="{21AAC25A-C51F-1D28-F993-D557C42BA1E4}"/>
                    </a:ext>
                  </a:extLst>
                </p:cNvPr>
                <p:cNvSpPr txBox="1"/>
                <p:nvPr/>
              </p:nvSpPr>
              <p:spPr>
                <a:xfrm>
                  <a:off x="640376" y="1772962"/>
                  <a:ext cx="1800200" cy="1268603"/>
                </a:xfrm>
                <a:prstGeom prst="rect">
                  <a:avLst/>
                </a:prstGeom>
                <a:noFill/>
              </p:spPr>
              <p:txBody>
                <a:bodyPr wrap="square">
                  <a:spAutoFit/>
                </a:bodyPr>
                <a:lstStyle/>
                <a:p>
                  <a:pPr algn="ctr">
                    <a:lnSpc>
                      <a:spcPct val="100000"/>
                    </a:lnSpc>
                  </a:pPr>
                  <a:r>
                    <a:rPr lang="en-IN" sz="2000" dirty="0">
                      <a:latin typeface="Gill Sans"/>
                      <a:cs typeface="Times New Roman" pitchFamily="18" charset="0"/>
                    </a:rPr>
                    <a:t>Left tailed test</a:t>
                  </a:r>
                </a:p>
                <a:p>
                  <a:pPr algn="ctr">
                    <a:lnSpc>
                      <a:spcPct val="100000"/>
                    </a:lnSpc>
                  </a:pPr>
                  <a:r>
                    <a:rPr lang="en-IN" sz="2000" dirty="0">
                      <a:latin typeface="Gill Sans"/>
                      <a:cs typeface="Times New Roman" pitchFamily="18" charset="0"/>
                    </a:rPr>
                    <a:t>Reject </a:t>
                  </a:r>
                  <a14:m>
                    <m:oMath xmlns:m="http://schemas.openxmlformats.org/officeDocument/2006/math">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𝐻</m:t>
                          </m:r>
                        </m:e>
                        <m:sub>
                          <m:r>
                            <a:rPr lang="en-IN" sz="2000" b="0" i="1" smtClean="0">
                              <a:latin typeface="Cambria Math" panose="02040503050406030204" pitchFamily="18" charset="0"/>
                              <a:cs typeface="Times New Roman" pitchFamily="18" charset="0"/>
                            </a:rPr>
                            <m:t>0</m:t>
                          </m:r>
                        </m:sub>
                      </m:sSub>
                    </m:oMath>
                  </a14:m>
                  <a:r>
                    <a:rPr lang="en-IN" sz="2000" dirty="0">
                      <a:latin typeface="Gill Sans"/>
                      <a:cs typeface="Times New Roman" pitchFamily="18" charset="0"/>
                    </a:rPr>
                    <a:t> if </a:t>
                  </a:r>
                </a:p>
                <a:p>
                  <a:pPr algn="ctr">
                    <a:lnSpc>
                      <a:spcPct val="100000"/>
                    </a:lnSpc>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cs typeface="Times New Roman" pitchFamily="18" charset="0"/>
                          </a:rPr>
                          <m:t>𝑧</m:t>
                        </m:r>
                        <m:r>
                          <a:rPr lang="en-IN" sz="2000" b="0" i="1" smtClean="0">
                            <a:latin typeface="Cambria Math" panose="02040503050406030204" pitchFamily="18" charset="0"/>
                            <a:cs typeface="Times New Roman" pitchFamily="18" charset="0"/>
                          </a:rPr>
                          <m:t>&lt;</m:t>
                        </m:r>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𝑧</m:t>
                            </m:r>
                          </m:e>
                          <m:sub>
                            <m:r>
                              <a:rPr lang="en-IN" sz="2000" b="0" i="1" smtClean="0">
                                <a:latin typeface="Cambria Math" panose="02040503050406030204" pitchFamily="18" charset="0"/>
                                <a:cs typeface="Times New Roman" pitchFamily="18" charset="0"/>
                              </a:rPr>
                              <m:t>𝛼</m:t>
                            </m:r>
                          </m:sub>
                        </m:sSub>
                      </m:oMath>
                    </m:oMathPara>
                  </a14:m>
                  <a:endParaRPr lang="en-IN" sz="2000" dirty="0">
                    <a:latin typeface="Gill Sans"/>
                    <a:cs typeface="Times New Roman" pitchFamily="18" charset="0"/>
                  </a:endParaRPr>
                </a:p>
                <a:p>
                  <a:pPr algn="ctr">
                    <a:lnSpc>
                      <a:spcPct val="100000"/>
                    </a:lnSpc>
                  </a:pPr>
                  <a:r>
                    <a:rPr lang="en-IN" sz="2000" dirty="0">
                      <a:latin typeface="Gill Sans"/>
                      <a:cs typeface="Times New Roman" pitchFamily="18" charset="0"/>
                    </a:rPr>
                    <a:t>(or)</a:t>
                  </a:r>
                </a:p>
                <a:p>
                  <a:pPr algn="ctr">
                    <a:lnSpc>
                      <a:spcPct val="100000"/>
                    </a:lnSpc>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cs typeface="Times New Roman" pitchFamily="18" charset="0"/>
                          </a:rPr>
                          <m:t>𝑝</m:t>
                        </m:r>
                        <m:r>
                          <a:rPr lang="en-IN" sz="2000" b="0" i="1" smtClean="0">
                            <a:latin typeface="Cambria Math" panose="02040503050406030204" pitchFamily="18" charset="0"/>
                            <a:cs typeface="Times New Roman" pitchFamily="18" charset="0"/>
                          </a:rPr>
                          <m:t>&lt;</m:t>
                        </m:r>
                        <m:r>
                          <m:rPr>
                            <m:lit/>
                          </m:rPr>
                          <a:rPr lang="en-IN" sz="2000" b="0" i="1" smtClean="0">
                            <a:latin typeface="Cambria Math" panose="02040503050406030204" pitchFamily="18" charset="0"/>
                            <a:cs typeface="Times New Roman" pitchFamily="18" charset="0"/>
                          </a:rPr>
                          <m:t> </m:t>
                        </m:r>
                        <m:r>
                          <a:rPr lang="en-IN" sz="2000" b="0" i="1" smtClean="0">
                            <a:latin typeface="Cambria Math" panose="02040503050406030204" pitchFamily="18" charset="0"/>
                            <a:cs typeface="Times New Roman" pitchFamily="18" charset="0"/>
                          </a:rPr>
                          <m:t>𝛼</m:t>
                        </m:r>
                      </m:oMath>
                    </m:oMathPara>
                  </a14:m>
                  <a:endParaRPr lang="en-IN" sz="2000" dirty="0">
                    <a:latin typeface="Gill Sans"/>
                    <a:cs typeface="Times New Roman" pitchFamily="18" charset="0"/>
                  </a:endParaRPr>
                </a:p>
              </p:txBody>
            </p:sp>
          </mc:Choice>
          <mc:Fallback xmlns="">
            <p:sp>
              <p:nvSpPr>
                <p:cNvPr id="48" name="TextBox 47">
                  <a:extLst>
                    <a:ext uri="{FF2B5EF4-FFF2-40B4-BE49-F238E27FC236}">
                      <a16:creationId xmlns:a16="http://schemas.microsoft.com/office/drawing/2014/main" id="{21AAC25A-C51F-1D28-F993-D557C42BA1E4}"/>
                    </a:ext>
                  </a:extLst>
                </p:cNvPr>
                <p:cNvSpPr txBox="1">
                  <a:spLocks noRot="1" noChangeAspect="1" noMove="1" noResize="1" noEditPoints="1" noAdjustHandles="1" noChangeArrowheads="1" noChangeShapeType="1" noTextEdit="1"/>
                </p:cNvSpPr>
                <p:nvPr/>
              </p:nvSpPr>
              <p:spPr>
                <a:xfrm>
                  <a:off x="640376" y="1772962"/>
                  <a:ext cx="1800200" cy="1268603"/>
                </a:xfrm>
                <a:prstGeom prst="rect">
                  <a:avLst/>
                </a:prstGeom>
                <a:blipFill>
                  <a:blip r:embed="rId7"/>
                  <a:stretch>
                    <a:fillRect t="-1866" b="-11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xmlns="" id="{3216E49D-B601-706A-D173-24A979DA298F}"/>
                    </a:ext>
                  </a:extLst>
                </p:cNvPr>
                <p:cNvSpPr txBox="1"/>
                <p:nvPr/>
              </p:nvSpPr>
              <p:spPr>
                <a:xfrm>
                  <a:off x="2361367" y="1792378"/>
                  <a:ext cx="1889079" cy="1268603"/>
                </a:xfrm>
                <a:prstGeom prst="rect">
                  <a:avLst/>
                </a:prstGeom>
                <a:noFill/>
              </p:spPr>
              <p:txBody>
                <a:bodyPr wrap="square">
                  <a:spAutoFit/>
                </a:bodyPr>
                <a:lstStyle/>
                <a:p>
                  <a:pPr algn="ctr">
                    <a:lnSpc>
                      <a:spcPct val="100000"/>
                    </a:lnSpc>
                  </a:pPr>
                  <a:r>
                    <a:rPr lang="en-IN" sz="2000" dirty="0">
                      <a:latin typeface="Gill Sans"/>
                      <a:cs typeface="Times New Roman" pitchFamily="18" charset="0"/>
                    </a:rPr>
                    <a:t>Right tailed test</a:t>
                  </a:r>
                </a:p>
                <a:p>
                  <a:pPr algn="ctr">
                    <a:lnSpc>
                      <a:spcPct val="100000"/>
                    </a:lnSpc>
                  </a:pPr>
                  <a:r>
                    <a:rPr lang="en-IN" sz="2000" dirty="0">
                      <a:latin typeface="Gill Sans"/>
                      <a:cs typeface="Times New Roman" pitchFamily="18" charset="0"/>
                    </a:rPr>
                    <a:t>Reject </a:t>
                  </a:r>
                  <a14:m>
                    <m:oMath xmlns:m="http://schemas.openxmlformats.org/officeDocument/2006/math">
                      <m:sSub>
                        <m:sSubPr>
                          <m:ctrlPr>
                            <a:rPr lang="en-IN" sz="2000" i="1">
                              <a:latin typeface="Cambria Math" panose="02040503050406030204" pitchFamily="18" charset="0"/>
                              <a:cs typeface="Times New Roman" pitchFamily="18" charset="0"/>
                            </a:rPr>
                          </m:ctrlPr>
                        </m:sSubPr>
                        <m:e>
                          <m:r>
                            <a:rPr lang="en-IN" sz="2000" i="1">
                              <a:latin typeface="Cambria Math" panose="02040503050406030204" pitchFamily="18" charset="0"/>
                              <a:cs typeface="Times New Roman" pitchFamily="18" charset="0"/>
                            </a:rPr>
                            <m:t>𝐻</m:t>
                          </m:r>
                        </m:e>
                        <m:sub>
                          <m:r>
                            <a:rPr lang="en-IN" sz="2000" i="1">
                              <a:latin typeface="Cambria Math" panose="02040503050406030204" pitchFamily="18" charset="0"/>
                              <a:cs typeface="Times New Roman" pitchFamily="18" charset="0"/>
                            </a:rPr>
                            <m:t>0</m:t>
                          </m:r>
                        </m:sub>
                      </m:sSub>
                    </m:oMath>
                  </a14:m>
                  <a:r>
                    <a:rPr lang="en-IN" sz="2000" dirty="0">
                      <a:latin typeface="Gill Sans"/>
                      <a:cs typeface="Times New Roman" pitchFamily="18" charset="0"/>
                    </a:rPr>
                    <a:t> if </a:t>
                  </a:r>
                </a:p>
                <a:p>
                  <a:pPr algn="ctr">
                    <a:lnSpc>
                      <a:spcPct val="100000"/>
                    </a:lnSpc>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cs typeface="Times New Roman" pitchFamily="18" charset="0"/>
                          </a:rPr>
                          <m:t>𝑧</m:t>
                        </m:r>
                        <m:r>
                          <a:rPr lang="en-IN" sz="2000" b="0" i="1" smtClean="0">
                            <a:latin typeface="Cambria Math" panose="02040503050406030204" pitchFamily="18" charset="0"/>
                            <a:cs typeface="Times New Roman" pitchFamily="18" charset="0"/>
                          </a:rPr>
                          <m:t>&gt;</m:t>
                        </m:r>
                        <m:sSub>
                          <m:sSubPr>
                            <m:ctrlPr>
                              <a:rPr lang="en-IN" sz="2000" i="1">
                                <a:latin typeface="Cambria Math" panose="02040503050406030204" pitchFamily="18" charset="0"/>
                                <a:cs typeface="Times New Roman" pitchFamily="18" charset="0"/>
                              </a:rPr>
                            </m:ctrlPr>
                          </m:sSubPr>
                          <m:e>
                            <m:r>
                              <a:rPr lang="en-IN" sz="2000" i="1">
                                <a:latin typeface="Cambria Math" panose="02040503050406030204" pitchFamily="18" charset="0"/>
                                <a:cs typeface="Times New Roman" pitchFamily="18" charset="0"/>
                              </a:rPr>
                              <m:t>𝑧</m:t>
                            </m:r>
                          </m:e>
                          <m:sub>
                            <m:r>
                              <a:rPr lang="en-IN" sz="2000" i="1">
                                <a:latin typeface="Cambria Math" panose="02040503050406030204" pitchFamily="18" charset="0"/>
                                <a:cs typeface="Times New Roman" pitchFamily="18" charset="0"/>
                              </a:rPr>
                              <m:t>𝛼</m:t>
                            </m:r>
                          </m:sub>
                        </m:sSub>
                      </m:oMath>
                    </m:oMathPara>
                  </a14:m>
                  <a:endParaRPr lang="en-IN" sz="2000" dirty="0">
                    <a:latin typeface="Gill Sans"/>
                    <a:cs typeface="Times New Roman" pitchFamily="18" charset="0"/>
                  </a:endParaRPr>
                </a:p>
                <a:p>
                  <a:pPr algn="ctr">
                    <a:lnSpc>
                      <a:spcPct val="100000"/>
                    </a:lnSpc>
                  </a:pPr>
                  <a:r>
                    <a:rPr lang="en-IN" sz="2000" dirty="0">
                      <a:latin typeface="Gill Sans"/>
                      <a:cs typeface="Times New Roman" pitchFamily="18" charset="0"/>
                    </a:rPr>
                    <a:t>(or)</a:t>
                  </a:r>
                </a:p>
                <a:p>
                  <a:pPr algn="ctr">
                    <a:lnSpc>
                      <a:spcPct val="100000"/>
                    </a:lnSpc>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cs typeface="Times New Roman" pitchFamily="18" charset="0"/>
                          </a:rPr>
                          <m:t>𝑝</m:t>
                        </m:r>
                        <m:r>
                          <a:rPr lang="en-IN" sz="2000" b="0" i="1" smtClean="0">
                            <a:latin typeface="Cambria Math" panose="02040503050406030204" pitchFamily="18" charset="0"/>
                            <a:cs typeface="Times New Roman" pitchFamily="18" charset="0"/>
                          </a:rPr>
                          <m:t>&lt;</m:t>
                        </m:r>
                        <m:r>
                          <m:rPr>
                            <m:lit/>
                          </m:rPr>
                          <a:rPr lang="en-IN" sz="2000" b="0" i="1" smtClean="0">
                            <a:latin typeface="Cambria Math" panose="02040503050406030204" pitchFamily="18" charset="0"/>
                            <a:cs typeface="Times New Roman" pitchFamily="18" charset="0"/>
                          </a:rPr>
                          <m:t> </m:t>
                        </m:r>
                        <m:r>
                          <a:rPr lang="en-IN" sz="2000" b="0" i="1" smtClean="0">
                            <a:latin typeface="Cambria Math" panose="02040503050406030204" pitchFamily="18" charset="0"/>
                            <a:cs typeface="Times New Roman" pitchFamily="18" charset="0"/>
                          </a:rPr>
                          <m:t>𝛼</m:t>
                        </m:r>
                      </m:oMath>
                    </m:oMathPara>
                  </a14:m>
                  <a:endParaRPr lang="en-IN" sz="2000" dirty="0">
                    <a:latin typeface="Gill Sans"/>
                    <a:cs typeface="Times New Roman" pitchFamily="18" charset="0"/>
                  </a:endParaRPr>
                </a:p>
              </p:txBody>
            </p:sp>
          </mc:Choice>
          <mc:Fallback xmlns="">
            <p:sp>
              <p:nvSpPr>
                <p:cNvPr id="49" name="TextBox 48">
                  <a:extLst>
                    <a:ext uri="{FF2B5EF4-FFF2-40B4-BE49-F238E27FC236}">
                      <a16:creationId xmlns:a16="http://schemas.microsoft.com/office/drawing/2014/main" id="{3216E49D-B601-706A-D173-24A979DA298F}"/>
                    </a:ext>
                  </a:extLst>
                </p:cNvPr>
                <p:cNvSpPr txBox="1">
                  <a:spLocks noRot="1" noChangeAspect="1" noMove="1" noResize="1" noEditPoints="1" noAdjustHandles="1" noChangeArrowheads="1" noChangeShapeType="1" noTextEdit="1"/>
                </p:cNvSpPr>
                <p:nvPr/>
              </p:nvSpPr>
              <p:spPr>
                <a:xfrm>
                  <a:off x="2361367" y="1792378"/>
                  <a:ext cx="1889079" cy="1268603"/>
                </a:xfrm>
                <a:prstGeom prst="rect">
                  <a:avLst/>
                </a:prstGeom>
                <a:blipFill>
                  <a:blip r:embed="rId8"/>
                  <a:stretch>
                    <a:fillRect t="-1866" b="-11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xmlns="" id="{D95F4ECF-2A16-3642-FF0C-3BEAE27C6E30}"/>
                    </a:ext>
                  </a:extLst>
                </p:cNvPr>
                <p:cNvSpPr txBox="1"/>
                <p:nvPr/>
              </p:nvSpPr>
              <p:spPr>
                <a:xfrm>
                  <a:off x="4149089" y="1660960"/>
                  <a:ext cx="1800200" cy="1460987"/>
                </a:xfrm>
                <a:prstGeom prst="rect">
                  <a:avLst/>
                </a:prstGeom>
                <a:noFill/>
              </p:spPr>
              <p:txBody>
                <a:bodyPr wrap="square">
                  <a:spAutoFit/>
                </a:bodyPr>
                <a:lstStyle/>
                <a:p>
                  <a:pPr algn="ctr">
                    <a:lnSpc>
                      <a:spcPct val="100000"/>
                    </a:lnSpc>
                  </a:pPr>
                  <a:r>
                    <a:rPr lang="en-IN" sz="2000" dirty="0">
                      <a:latin typeface="Gill Sans"/>
                      <a:cs typeface="Times New Roman" pitchFamily="18" charset="0"/>
                    </a:rPr>
                    <a:t>Two tailed test</a:t>
                  </a:r>
                </a:p>
                <a:p>
                  <a:pPr algn="ctr">
                    <a:lnSpc>
                      <a:spcPct val="100000"/>
                    </a:lnSpc>
                  </a:pPr>
                  <a:r>
                    <a:rPr lang="en-IN" sz="2000" dirty="0">
                      <a:latin typeface="Gill Sans"/>
                      <a:cs typeface="Times New Roman" pitchFamily="18" charset="0"/>
                    </a:rPr>
                    <a:t>Reject </a:t>
                  </a:r>
                  <a14:m>
                    <m:oMath xmlns:m="http://schemas.openxmlformats.org/officeDocument/2006/math">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𝐻</m:t>
                          </m:r>
                        </m:e>
                        <m:sub>
                          <m:r>
                            <a:rPr lang="en-IN" sz="2000" b="0" i="1" smtClean="0">
                              <a:latin typeface="Cambria Math" panose="02040503050406030204" pitchFamily="18" charset="0"/>
                              <a:cs typeface="Times New Roman" pitchFamily="18" charset="0"/>
                            </a:rPr>
                            <m:t>0</m:t>
                          </m:r>
                        </m:sub>
                      </m:sSub>
                    </m:oMath>
                  </a14:m>
                  <a:r>
                    <a:rPr lang="en-IN" sz="2000" dirty="0">
                      <a:latin typeface="Gill Sans"/>
                      <a:cs typeface="Times New Roman" pitchFamily="18" charset="0"/>
                    </a:rPr>
                    <a:t> if</a:t>
                  </a:r>
                </a:p>
                <a:p>
                  <a:pPr algn="ctr">
                    <a:lnSpc>
                      <a:spcPct val="100000"/>
                    </a:lnSpc>
                  </a:pPr>
                  <a14:m>
                    <m:oMath xmlns:m="http://schemas.openxmlformats.org/officeDocument/2006/math">
                      <m:r>
                        <a:rPr lang="en-IN" sz="2000" b="0" i="1" smtClean="0">
                          <a:latin typeface="Cambria Math" panose="02040503050406030204" pitchFamily="18" charset="0"/>
                          <a:cs typeface="Times New Roman" pitchFamily="18" charset="0"/>
                        </a:rPr>
                        <m:t>𝑧</m:t>
                      </m:r>
                      <m:r>
                        <a:rPr lang="en-IN" sz="2000" b="0" i="1" smtClean="0">
                          <a:latin typeface="Cambria Math" panose="02040503050406030204" pitchFamily="18" charset="0"/>
                          <a:cs typeface="Times New Roman" pitchFamily="18" charset="0"/>
                        </a:rPr>
                        <m:t>&lt;</m:t>
                      </m:r>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𝑧</m:t>
                          </m:r>
                        </m:e>
                        <m:sub>
                          <m:f>
                            <m:fPr>
                              <m:ctrlPr>
                                <a:rPr lang="en-IN" sz="2000" b="0" i="1" smtClean="0">
                                  <a:latin typeface="Cambria Math" panose="02040503050406030204" pitchFamily="18" charset="0"/>
                                  <a:cs typeface="Times New Roman" pitchFamily="18" charset="0"/>
                                </a:rPr>
                              </m:ctrlPr>
                            </m:fPr>
                            <m:num>
                              <m:r>
                                <a:rPr lang="en-IN" sz="2000" b="0" i="1" smtClean="0">
                                  <a:latin typeface="Cambria Math" panose="02040503050406030204" pitchFamily="18" charset="0"/>
                                  <a:cs typeface="Times New Roman" pitchFamily="18" charset="0"/>
                                </a:rPr>
                                <m:t>𝑎</m:t>
                              </m:r>
                            </m:num>
                            <m:den>
                              <m:r>
                                <a:rPr lang="en-IN" sz="2000" b="0" i="1" smtClean="0">
                                  <a:latin typeface="Cambria Math" panose="02040503050406030204" pitchFamily="18" charset="0"/>
                                  <a:cs typeface="Times New Roman" pitchFamily="18" charset="0"/>
                                </a:rPr>
                                <m:t>2</m:t>
                              </m:r>
                            </m:den>
                          </m:f>
                        </m:sub>
                      </m:sSub>
                    </m:oMath>
                  </a14:m>
                  <a:r>
                    <a:rPr lang="en-IN" sz="2000" dirty="0">
                      <a:latin typeface="Gill Sans"/>
                      <a:cs typeface="Times New Roman" pitchFamily="18" charset="0"/>
                    </a:rPr>
                    <a:t> (left)</a:t>
                  </a:r>
                </a:p>
                <a:p>
                  <a:pPr algn="ctr">
                    <a:lnSpc>
                      <a:spcPct val="100000"/>
                    </a:lnSpc>
                  </a:pPr>
                  <a14:m>
                    <m:oMath xmlns:m="http://schemas.openxmlformats.org/officeDocument/2006/math">
                      <m:r>
                        <a:rPr lang="en-IN" sz="2000" b="0" i="1" smtClean="0">
                          <a:latin typeface="Cambria Math" panose="02040503050406030204" pitchFamily="18" charset="0"/>
                          <a:cs typeface="Times New Roman" pitchFamily="18" charset="0"/>
                        </a:rPr>
                        <m:t>𝑧</m:t>
                      </m:r>
                      <m:r>
                        <a:rPr lang="en-IN" sz="2000" b="0" i="1" smtClean="0">
                          <a:latin typeface="Cambria Math" panose="02040503050406030204" pitchFamily="18" charset="0"/>
                          <a:cs typeface="Times New Roman" pitchFamily="18" charset="0"/>
                        </a:rPr>
                        <m:t>&gt;</m:t>
                      </m:r>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𝑧</m:t>
                          </m:r>
                        </m:e>
                        <m:sub>
                          <m:f>
                            <m:fPr>
                              <m:ctrlPr>
                                <a:rPr lang="en-IN" sz="2000" b="0" i="1" smtClean="0">
                                  <a:latin typeface="Cambria Math" panose="02040503050406030204" pitchFamily="18" charset="0"/>
                                  <a:cs typeface="Times New Roman" pitchFamily="18" charset="0"/>
                                </a:rPr>
                              </m:ctrlPr>
                            </m:fPr>
                            <m:num>
                              <m:r>
                                <a:rPr lang="en-IN" sz="2000" b="0" i="1" smtClean="0">
                                  <a:latin typeface="Cambria Math" panose="02040503050406030204" pitchFamily="18" charset="0"/>
                                  <a:cs typeface="Times New Roman" pitchFamily="18" charset="0"/>
                                </a:rPr>
                                <m:t>𝛼</m:t>
                              </m:r>
                            </m:num>
                            <m:den>
                              <m:r>
                                <a:rPr lang="en-IN" sz="2000" b="0" i="1" smtClean="0">
                                  <a:latin typeface="Cambria Math" panose="02040503050406030204" pitchFamily="18" charset="0"/>
                                  <a:cs typeface="Times New Roman" pitchFamily="18" charset="0"/>
                                </a:rPr>
                                <m:t>2</m:t>
                              </m:r>
                            </m:den>
                          </m:f>
                        </m:sub>
                      </m:sSub>
                    </m:oMath>
                  </a14:m>
                  <a:r>
                    <a:rPr lang="en-IN" sz="2000" dirty="0">
                      <a:latin typeface="Gill Sans"/>
                      <a:cs typeface="Times New Roman" pitchFamily="18" charset="0"/>
                    </a:rPr>
                    <a:t> (right)</a:t>
                  </a:r>
                </a:p>
                <a:p>
                  <a:pPr algn="ctr">
                    <a:lnSpc>
                      <a:spcPct val="100000"/>
                    </a:lnSpc>
                  </a:pPr>
                  <a:r>
                    <a:rPr lang="en-IN" sz="2000" dirty="0">
                      <a:latin typeface="Gill Sans"/>
                      <a:cs typeface="Times New Roman" pitchFamily="18" charset="0"/>
                    </a:rPr>
                    <a:t>(or) </a:t>
                  </a:r>
                  <a14:m>
                    <m:oMath xmlns:m="http://schemas.openxmlformats.org/officeDocument/2006/math">
                      <m:r>
                        <a:rPr lang="en-IN" sz="2000" b="0" i="1" smtClean="0">
                          <a:latin typeface="Cambria Math" panose="02040503050406030204" pitchFamily="18" charset="0"/>
                          <a:cs typeface="Times New Roman" pitchFamily="18" charset="0"/>
                        </a:rPr>
                        <m:t>𝑝</m:t>
                      </m:r>
                      <m:r>
                        <a:rPr lang="en-IN" sz="2000" b="0" i="1" smtClean="0">
                          <a:latin typeface="Cambria Math" panose="02040503050406030204" pitchFamily="18" charset="0"/>
                          <a:cs typeface="Times New Roman" pitchFamily="18" charset="0"/>
                        </a:rPr>
                        <m:t>&lt;</m:t>
                      </m:r>
                      <m:r>
                        <a:rPr lang="en-IN" sz="2000" b="0" i="1" smtClean="0">
                          <a:latin typeface="Cambria Math" panose="02040503050406030204" pitchFamily="18" charset="0"/>
                          <a:cs typeface="Times New Roman" pitchFamily="18" charset="0"/>
                        </a:rPr>
                        <m:t>𝛼</m:t>
                      </m:r>
                      <m:r>
                        <a:rPr lang="en-IN" sz="2000" b="0" i="1" smtClean="0">
                          <a:latin typeface="Cambria Math" panose="02040503050406030204" pitchFamily="18" charset="0"/>
                          <a:cs typeface="Times New Roman" pitchFamily="18" charset="0"/>
                        </a:rPr>
                        <m:t> </m:t>
                      </m:r>
                    </m:oMath>
                  </a14:m>
                  <a:endParaRPr lang="en-IN" sz="2000" dirty="0">
                    <a:latin typeface="Gill Sans"/>
                    <a:cs typeface="Times New Roman" pitchFamily="18" charset="0"/>
                  </a:endParaRPr>
                </a:p>
              </p:txBody>
            </p:sp>
          </mc:Choice>
          <mc:Fallback xmlns="">
            <p:sp>
              <p:nvSpPr>
                <p:cNvPr id="50" name="TextBox 49">
                  <a:extLst>
                    <a:ext uri="{FF2B5EF4-FFF2-40B4-BE49-F238E27FC236}">
                      <a16:creationId xmlns:a16="http://schemas.microsoft.com/office/drawing/2014/main" id="{D95F4ECF-2A16-3642-FF0C-3BEAE27C6E30}"/>
                    </a:ext>
                  </a:extLst>
                </p:cNvPr>
                <p:cNvSpPr txBox="1">
                  <a:spLocks noRot="1" noChangeAspect="1" noMove="1" noResize="1" noEditPoints="1" noAdjustHandles="1" noChangeArrowheads="1" noChangeShapeType="1" noTextEdit="1"/>
                </p:cNvSpPr>
                <p:nvPr/>
              </p:nvSpPr>
              <p:spPr>
                <a:xfrm>
                  <a:off x="4149089" y="1660960"/>
                  <a:ext cx="1800200" cy="1460987"/>
                </a:xfrm>
                <a:prstGeom prst="rect">
                  <a:avLst/>
                </a:prstGeom>
                <a:blipFill>
                  <a:blip r:embed="rId9"/>
                  <a:stretch>
                    <a:fillRect t="-1618" b="-4531"/>
                  </a:stretch>
                </a:blipFill>
              </p:spPr>
              <p:txBody>
                <a:bodyPr/>
                <a:lstStyle/>
                <a:p>
                  <a:r>
                    <a:rPr lang="en-US">
                      <a:noFill/>
                    </a:rPr>
                    <a:t> </a:t>
                  </a:r>
                </a:p>
              </p:txBody>
            </p:sp>
          </mc:Fallback>
        </mc:AlternateContent>
        <p:cxnSp>
          <p:nvCxnSpPr>
            <p:cNvPr id="51" name="Straight Connector 50">
              <a:extLst>
                <a:ext uri="{FF2B5EF4-FFF2-40B4-BE49-F238E27FC236}">
                  <a16:creationId xmlns:a16="http://schemas.microsoft.com/office/drawing/2014/main" xmlns="" id="{7E7C0AE5-3AF3-2C90-1B97-2EF166EAF0C6}"/>
                </a:ext>
              </a:extLst>
            </p:cNvPr>
            <p:cNvCxnSpPr>
              <a:cxnSpLocks/>
            </p:cNvCxnSpPr>
            <p:nvPr/>
          </p:nvCxnSpPr>
          <p:spPr>
            <a:xfrm>
              <a:off x="2407008" y="1604959"/>
              <a:ext cx="0" cy="1680026"/>
            </a:xfrm>
            <a:prstGeom prst="line">
              <a:avLst/>
            </a:prstGeom>
          </p:spPr>
          <p:style>
            <a:lnRef idx="3">
              <a:schemeClr val="accent2"/>
            </a:lnRef>
            <a:fillRef idx="0">
              <a:schemeClr val="accent2"/>
            </a:fillRef>
            <a:effectRef idx="2">
              <a:schemeClr val="accent2"/>
            </a:effectRef>
            <a:fontRef idx="minor">
              <a:schemeClr val="tx1"/>
            </a:fontRef>
          </p:style>
        </p:cxnSp>
        <p:cxnSp>
          <p:nvCxnSpPr>
            <p:cNvPr id="52" name="Straight Connector 51">
              <a:extLst>
                <a:ext uri="{FF2B5EF4-FFF2-40B4-BE49-F238E27FC236}">
                  <a16:creationId xmlns:a16="http://schemas.microsoft.com/office/drawing/2014/main" xmlns="" id="{7B233CD1-C93D-BDE3-35B7-E0EEE837B3A6}"/>
                </a:ext>
              </a:extLst>
            </p:cNvPr>
            <p:cNvCxnSpPr>
              <a:cxnSpLocks/>
            </p:cNvCxnSpPr>
            <p:nvPr/>
          </p:nvCxnSpPr>
          <p:spPr>
            <a:xfrm>
              <a:off x="4238664" y="1604959"/>
              <a:ext cx="1999" cy="1680026"/>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25" name="Group 24">
            <a:extLst>
              <a:ext uri="{FF2B5EF4-FFF2-40B4-BE49-F238E27FC236}">
                <a16:creationId xmlns:a16="http://schemas.microsoft.com/office/drawing/2014/main" xmlns="" id="{5D87789B-2B21-9773-AFF1-6F51838D2FEB}"/>
              </a:ext>
            </a:extLst>
          </p:cNvPr>
          <p:cNvGrpSpPr/>
          <p:nvPr/>
        </p:nvGrpSpPr>
        <p:grpSpPr>
          <a:xfrm>
            <a:off x="6219576" y="1043306"/>
            <a:ext cx="5317298" cy="2432488"/>
            <a:chOff x="6219576" y="1043306"/>
            <a:chExt cx="5317298" cy="2432488"/>
          </a:xfrm>
        </p:grpSpPr>
        <p:grpSp>
          <p:nvGrpSpPr>
            <p:cNvPr id="43" name="Group 42">
              <a:extLst>
                <a:ext uri="{FF2B5EF4-FFF2-40B4-BE49-F238E27FC236}">
                  <a16:creationId xmlns:a16="http://schemas.microsoft.com/office/drawing/2014/main" xmlns="" id="{460F849F-B4CE-4173-F3C7-1C6A4F407DA4}"/>
                </a:ext>
              </a:extLst>
            </p:cNvPr>
            <p:cNvGrpSpPr/>
            <p:nvPr/>
          </p:nvGrpSpPr>
          <p:grpSpPr>
            <a:xfrm>
              <a:off x="6219576" y="1043306"/>
              <a:ext cx="5317298" cy="2432488"/>
              <a:chOff x="5710165" y="3436213"/>
              <a:chExt cx="3957098" cy="1728192"/>
            </a:xfrm>
          </p:grpSpPr>
          <p:grpSp>
            <p:nvGrpSpPr>
              <p:cNvPr id="35" name="Group 34">
                <a:extLst>
                  <a:ext uri="{FF2B5EF4-FFF2-40B4-BE49-F238E27FC236}">
                    <a16:creationId xmlns:a16="http://schemas.microsoft.com/office/drawing/2014/main" xmlns="" id="{B262E3FC-F74F-1636-571E-E92EBA57D3BB}"/>
                  </a:ext>
                </a:extLst>
              </p:cNvPr>
              <p:cNvGrpSpPr/>
              <p:nvPr/>
            </p:nvGrpSpPr>
            <p:grpSpPr>
              <a:xfrm>
                <a:off x="5710166" y="3436213"/>
                <a:ext cx="3957097" cy="1728192"/>
                <a:chOff x="712920" y="1427339"/>
                <a:chExt cx="5167057" cy="2016224"/>
              </a:xfrm>
            </p:grpSpPr>
            <p:sp>
              <p:nvSpPr>
                <p:cNvPr id="36" name="Rectangle 35">
                  <a:extLst>
                    <a:ext uri="{FF2B5EF4-FFF2-40B4-BE49-F238E27FC236}">
                      <a16:creationId xmlns:a16="http://schemas.microsoft.com/office/drawing/2014/main" xmlns="" id="{0AF6DC34-182C-78EB-2B48-3808D7894EB5}"/>
                    </a:ext>
                  </a:extLst>
                </p:cNvPr>
                <p:cNvSpPr/>
                <p:nvPr/>
              </p:nvSpPr>
              <p:spPr>
                <a:xfrm>
                  <a:off x="712920" y="1427339"/>
                  <a:ext cx="5148139"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xmlns="" id="{CA0A034E-DD9D-1CE5-5E29-D7EFF43EDCE8}"/>
                    </a:ext>
                  </a:extLst>
                </p:cNvPr>
                <p:cNvCxnSpPr>
                  <a:cxnSpLocks/>
                </p:cNvCxnSpPr>
                <p:nvPr/>
              </p:nvCxnSpPr>
              <p:spPr>
                <a:xfrm>
                  <a:off x="731837" y="1820272"/>
                  <a:ext cx="5148140" cy="0"/>
                </a:xfrm>
                <a:prstGeom prst="line">
                  <a:avLst/>
                </a:prstGeom>
              </p:spPr>
              <p:style>
                <a:lnRef idx="3">
                  <a:schemeClr val="accent2"/>
                </a:lnRef>
                <a:fillRef idx="0">
                  <a:schemeClr val="accent2"/>
                </a:fillRef>
                <a:effectRef idx="2">
                  <a:schemeClr val="accent2"/>
                </a:effectRef>
                <a:fontRef idx="minor">
                  <a:schemeClr val="tx1"/>
                </a:fontRef>
              </p:style>
            </p:cxnSp>
            <p:sp>
              <p:nvSpPr>
                <p:cNvPr id="38" name="TextBox 37">
                  <a:extLst>
                    <a:ext uri="{FF2B5EF4-FFF2-40B4-BE49-F238E27FC236}">
                      <a16:creationId xmlns:a16="http://schemas.microsoft.com/office/drawing/2014/main" xmlns="" id="{381AC74B-D192-58F1-D230-CC55488E0F91}"/>
                    </a:ext>
                  </a:extLst>
                </p:cNvPr>
                <p:cNvSpPr txBox="1"/>
                <p:nvPr/>
              </p:nvSpPr>
              <p:spPr>
                <a:xfrm>
                  <a:off x="802734" y="1439504"/>
                  <a:ext cx="5041078" cy="466795"/>
                </a:xfrm>
                <a:prstGeom prst="rect">
                  <a:avLst/>
                </a:prstGeom>
                <a:noFill/>
              </p:spPr>
              <p:txBody>
                <a:bodyPr wrap="square" rtlCol="0">
                  <a:spAutoFit/>
                </a:bodyPr>
                <a:lstStyle/>
                <a:p>
                  <a:pPr algn="ctr"/>
                  <a:r>
                    <a:rPr lang="en-IN" sz="2000" dirty="0">
                      <a:solidFill>
                        <a:srgbClr val="002060"/>
                      </a:solidFill>
                      <a:latin typeface="Gill Sans"/>
                    </a:rPr>
                    <a:t>Step 4: Compute the z-critical value (or) p-value</a:t>
                  </a:r>
                  <a:endParaRPr lang="en-US" sz="2000" dirty="0">
                    <a:solidFill>
                      <a:srgbClr val="002060"/>
                    </a:solidFill>
                    <a:latin typeface="Gill Sans"/>
                  </a:endParaRPr>
                </a:p>
              </p:txBody>
            </p:sp>
          </p:gr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xmlns="" id="{38157CD2-643E-67B0-1625-CEF0B54E37C7}"/>
                      </a:ext>
                    </a:extLst>
                  </p:cNvPr>
                  <p:cNvSpPr txBox="1"/>
                  <p:nvPr/>
                </p:nvSpPr>
                <p:spPr>
                  <a:xfrm>
                    <a:off x="5710165" y="3870319"/>
                    <a:ext cx="2640564" cy="1070814"/>
                  </a:xfrm>
                  <a:prstGeom prst="rect">
                    <a:avLst/>
                  </a:prstGeom>
                  <a:noFill/>
                </p:spPr>
                <p:txBody>
                  <a:bodyPr wrap="square">
                    <a:spAutoFit/>
                  </a:bodyPr>
                  <a:lstStyle/>
                  <a:p>
                    <a:pPr algn="ctr"/>
                    <a:r>
                      <a:rPr lang="en-IN" sz="2200" dirty="0">
                        <a:latin typeface="Gill Sans"/>
                        <a:cs typeface="Times New Roman" pitchFamily="18" charset="0"/>
                      </a:rPr>
                      <a:t>Z-critical value (</a:t>
                    </a:r>
                    <a14:m>
                      <m:oMath xmlns:m="http://schemas.openxmlformats.org/officeDocument/2006/math">
                        <m:sSub>
                          <m:sSubPr>
                            <m:ctrlPr>
                              <a:rPr lang="en-IN" sz="2200" b="0" i="1" smtClean="0">
                                <a:latin typeface="Cambria Math" panose="02040503050406030204" pitchFamily="18" charset="0"/>
                                <a:cs typeface="Times New Roman" pitchFamily="18" charset="0"/>
                              </a:rPr>
                            </m:ctrlPr>
                          </m:sSubPr>
                          <m:e>
                            <m:r>
                              <a:rPr lang="en-IN" sz="2200" b="0" i="1" smtClean="0">
                                <a:latin typeface="Cambria Math" panose="02040503050406030204" pitchFamily="18" charset="0"/>
                                <a:cs typeface="Times New Roman" pitchFamily="18" charset="0"/>
                              </a:rPr>
                              <m:t>𝑧</m:t>
                            </m:r>
                          </m:e>
                          <m:sub>
                            <m:r>
                              <a:rPr lang="en-IN" sz="2200" b="0" i="1" smtClean="0">
                                <a:latin typeface="Cambria Math" panose="02040503050406030204" pitchFamily="18" charset="0"/>
                                <a:cs typeface="Times New Roman" pitchFamily="18" charset="0"/>
                              </a:rPr>
                              <m:t>𝛼</m:t>
                            </m:r>
                          </m:sub>
                        </m:sSub>
                      </m:oMath>
                    </a14:m>
                    <a:r>
                      <a:rPr lang="en-IN" sz="2200" dirty="0">
                        <a:latin typeface="Gill Sans"/>
                        <a:cs typeface="Times New Roman" pitchFamily="18" charset="0"/>
                      </a:rPr>
                      <a:t>) from </a:t>
                    </a:r>
                    <a14:m>
                      <m:oMath xmlns:m="http://schemas.openxmlformats.org/officeDocument/2006/math">
                        <m:r>
                          <a:rPr lang="en-IN" sz="2200" b="0" i="1" smtClean="0">
                            <a:latin typeface="Cambria Math" panose="02040503050406030204" pitchFamily="18" charset="0"/>
                            <a:cs typeface="Times New Roman" pitchFamily="18" charset="0"/>
                          </a:rPr>
                          <m:t>𝛼</m:t>
                        </m:r>
                      </m:oMath>
                    </a14:m>
                    <a:r>
                      <a:rPr lang="en-IN" sz="2200" dirty="0">
                        <a:latin typeface="Gill Sans"/>
                        <a:cs typeface="Times New Roman" pitchFamily="18" charset="0"/>
                      </a:rPr>
                      <a:t> (tail dependent)</a:t>
                    </a:r>
                  </a:p>
                  <a:p>
                    <a:pPr algn="ctr"/>
                    <a:r>
                      <a:rPr lang="en-IN" sz="2200" dirty="0">
                        <a:latin typeface="Gill Sans"/>
                        <a:cs typeface="Times New Roman" pitchFamily="18" charset="0"/>
                      </a:rPr>
                      <a:t>Right tail: </a:t>
                    </a:r>
                    <a14:m>
                      <m:oMath xmlns:m="http://schemas.openxmlformats.org/officeDocument/2006/math">
                        <m:sSub>
                          <m:sSubPr>
                            <m:ctrlPr>
                              <a:rPr lang="en-IN" sz="2200" b="0" i="1" smtClean="0">
                                <a:latin typeface="Cambria Math" panose="02040503050406030204" pitchFamily="18" charset="0"/>
                                <a:cs typeface="Times New Roman" pitchFamily="18" charset="0"/>
                              </a:rPr>
                            </m:ctrlPr>
                          </m:sSubPr>
                          <m:e>
                            <m:r>
                              <a:rPr lang="en-IN" sz="2200" b="0" i="1" smtClean="0">
                                <a:latin typeface="Cambria Math" panose="02040503050406030204" pitchFamily="18" charset="0"/>
                                <a:cs typeface="Times New Roman" pitchFamily="18" charset="0"/>
                              </a:rPr>
                              <m:t>𝑧</m:t>
                            </m:r>
                          </m:e>
                          <m:sub>
                            <m:r>
                              <m:rPr>
                                <m:lit/>
                              </m:rPr>
                              <a:rPr lang="en-IN" sz="2200" b="0" i="1" smtClean="0">
                                <a:latin typeface="Cambria Math" panose="02040503050406030204" pitchFamily="18" charset="0"/>
                                <a:cs typeface="Times New Roman" pitchFamily="18" charset="0"/>
                              </a:rPr>
                              <m:t> </m:t>
                            </m:r>
                            <m:r>
                              <a:rPr lang="en-IN" sz="2200" b="0" i="1" smtClean="0">
                                <a:latin typeface="Cambria Math" panose="02040503050406030204" pitchFamily="18" charset="0"/>
                                <a:cs typeface="Times New Roman" pitchFamily="18" charset="0"/>
                              </a:rPr>
                              <m:t>𝛼</m:t>
                            </m:r>
                          </m:sub>
                        </m:sSub>
                        <m:r>
                          <a:rPr lang="en-IN" sz="2200" b="0" i="1" smtClean="0">
                            <a:latin typeface="Cambria Math" panose="02040503050406030204" pitchFamily="18" charset="0"/>
                            <a:cs typeface="Times New Roman" pitchFamily="18" charset="0"/>
                          </a:rPr>
                          <m:t>;</m:t>
                        </m:r>
                        <m:sSub>
                          <m:sSubPr>
                            <m:ctrlPr>
                              <a:rPr lang="en-IN" sz="2200" b="0" i="1" smtClean="0">
                                <a:latin typeface="Cambria Math" panose="02040503050406030204" pitchFamily="18" charset="0"/>
                                <a:cs typeface="Times New Roman" pitchFamily="18" charset="0"/>
                              </a:rPr>
                            </m:ctrlPr>
                          </m:sSubPr>
                          <m:e>
                            <m:r>
                              <a:rPr lang="en-IN" sz="2200" b="0" i="1" smtClean="0">
                                <a:latin typeface="Cambria Math" panose="02040503050406030204" pitchFamily="18" charset="0"/>
                                <a:cs typeface="Times New Roman" pitchFamily="18" charset="0"/>
                              </a:rPr>
                              <m:t>𝑧</m:t>
                            </m:r>
                          </m:e>
                          <m:sub>
                            <m:r>
                              <a:rPr lang="en-IN" sz="2200" b="0" i="1" smtClean="0">
                                <a:latin typeface="Cambria Math" panose="02040503050406030204" pitchFamily="18" charset="0"/>
                                <a:cs typeface="Times New Roman" pitchFamily="18" charset="0"/>
                              </a:rPr>
                              <m:t>𝛼</m:t>
                            </m:r>
                            <m:r>
                              <a:rPr lang="en-IN" sz="2200" b="0" i="1" smtClean="0">
                                <a:latin typeface="Cambria Math" panose="02040503050406030204" pitchFamily="18" charset="0"/>
                                <a:cs typeface="Times New Roman" pitchFamily="18" charset="0"/>
                              </a:rPr>
                              <m:t>/2</m:t>
                            </m:r>
                          </m:sub>
                        </m:sSub>
                      </m:oMath>
                    </a14:m>
                    <a:r>
                      <a:rPr lang="en-IN" sz="2200" dirty="0">
                        <a:latin typeface="Gill Sans"/>
                        <a:cs typeface="Times New Roman" pitchFamily="18" charset="0"/>
                      </a:rPr>
                      <a:t> is positive</a:t>
                    </a:r>
                  </a:p>
                  <a:p>
                    <a:pPr algn="ctr"/>
                    <a:r>
                      <a:rPr lang="en-IN" sz="2200" dirty="0">
                        <a:latin typeface="Gill Sans"/>
                        <a:cs typeface="Times New Roman" pitchFamily="18" charset="0"/>
                      </a:rPr>
                      <a:t>Left tail: </a:t>
                    </a:r>
                    <a14:m>
                      <m:oMath xmlns:m="http://schemas.openxmlformats.org/officeDocument/2006/math">
                        <m:sSub>
                          <m:sSubPr>
                            <m:ctrlPr>
                              <a:rPr lang="en-IN" sz="2200" b="0" i="1" smtClean="0">
                                <a:latin typeface="Cambria Math" panose="02040503050406030204" pitchFamily="18" charset="0"/>
                                <a:cs typeface="Times New Roman" pitchFamily="18" charset="0"/>
                              </a:rPr>
                            </m:ctrlPr>
                          </m:sSubPr>
                          <m:e>
                            <m:r>
                              <a:rPr lang="en-IN" sz="2200" b="0" i="1" smtClean="0">
                                <a:latin typeface="Cambria Math" panose="02040503050406030204" pitchFamily="18" charset="0"/>
                                <a:cs typeface="Times New Roman" pitchFamily="18" charset="0"/>
                              </a:rPr>
                              <m:t>𝑧</m:t>
                            </m:r>
                          </m:e>
                          <m:sub>
                            <m:r>
                              <m:rPr>
                                <m:lit/>
                              </m:rPr>
                              <a:rPr lang="en-IN" sz="2200" b="0" i="1" smtClean="0">
                                <a:latin typeface="Cambria Math" panose="02040503050406030204" pitchFamily="18" charset="0"/>
                                <a:cs typeface="Times New Roman" pitchFamily="18" charset="0"/>
                              </a:rPr>
                              <m:t> </m:t>
                            </m:r>
                            <m:r>
                              <a:rPr lang="en-IN" sz="2200" b="0" i="1" smtClean="0">
                                <a:latin typeface="Cambria Math" panose="02040503050406030204" pitchFamily="18" charset="0"/>
                                <a:cs typeface="Times New Roman" pitchFamily="18" charset="0"/>
                              </a:rPr>
                              <m:t>𝛼</m:t>
                            </m:r>
                          </m:sub>
                        </m:sSub>
                        <m:r>
                          <a:rPr lang="en-IN" sz="2200" b="0" i="1" smtClean="0">
                            <a:latin typeface="Cambria Math" panose="02040503050406030204" pitchFamily="18" charset="0"/>
                            <a:cs typeface="Times New Roman" pitchFamily="18" charset="0"/>
                          </a:rPr>
                          <m:t>;</m:t>
                        </m:r>
                        <m:sSub>
                          <m:sSubPr>
                            <m:ctrlPr>
                              <a:rPr lang="en-IN" sz="2200" b="0" i="1" smtClean="0">
                                <a:latin typeface="Cambria Math" panose="02040503050406030204" pitchFamily="18" charset="0"/>
                                <a:cs typeface="Times New Roman" pitchFamily="18" charset="0"/>
                              </a:rPr>
                            </m:ctrlPr>
                          </m:sSubPr>
                          <m:e>
                            <m:r>
                              <a:rPr lang="en-IN" sz="2200" b="0" i="1" smtClean="0">
                                <a:latin typeface="Cambria Math" panose="02040503050406030204" pitchFamily="18" charset="0"/>
                                <a:cs typeface="Times New Roman" pitchFamily="18" charset="0"/>
                              </a:rPr>
                              <m:t>𝑧</m:t>
                            </m:r>
                          </m:e>
                          <m:sub>
                            <m:r>
                              <a:rPr lang="en-IN" sz="2200" b="0" i="1" smtClean="0">
                                <a:latin typeface="Cambria Math" panose="02040503050406030204" pitchFamily="18" charset="0"/>
                                <a:cs typeface="Times New Roman" pitchFamily="18" charset="0"/>
                              </a:rPr>
                              <m:t>𝛼</m:t>
                            </m:r>
                            <m:r>
                              <a:rPr lang="en-IN" sz="2200" b="0" i="1" smtClean="0">
                                <a:latin typeface="Cambria Math" panose="02040503050406030204" pitchFamily="18" charset="0"/>
                                <a:cs typeface="Times New Roman" pitchFamily="18" charset="0"/>
                              </a:rPr>
                              <m:t>/2</m:t>
                            </m:r>
                          </m:sub>
                        </m:sSub>
                      </m:oMath>
                    </a14:m>
                    <a:r>
                      <a:rPr lang="en-IN" sz="2200" dirty="0">
                        <a:latin typeface="Gill Sans"/>
                        <a:cs typeface="Times New Roman" pitchFamily="18" charset="0"/>
                      </a:rPr>
                      <a:t> is negative</a:t>
                    </a:r>
                  </a:p>
                </p:txBody>
              </p:sp>
            </mc:Choice>
            <mc:Fallback xmlns="">
              <p:sp>
                <p:nvSpPr>
                  <p:cNvPr id="41" name="TextBox 40">
                    <a:extLst>
                      <a:ext uri="{FF2B5EF4-FFF2-40B4-BE49-F238E27FC236}">
                        <a16:creationId xmlns:a16="http://schemas.microsoft.com/office/drawing/2014/main" id="{38157CD2-643E-67B0-1625-CEF0B54E37C7}"/>
                      </a:ext>
                    </a:extLst>
                  </p:cNvPr>
                  <p:cNvSpPr txBox="1">
                    <a:spLocks noRot="1" noChangeAspect="1" noMove="1" noResize="1" noEditPoints="1" noAdjustHandles="1" noChangeArrowheads="1" noChangeShapeType="1" noTextEdit="1"/>
                  </p:cNvSpPr>
                  <p:nvPr/>
                </p:nvSpPr>
                <p:spPr>
                  <a:xfrm>
                    <a:off x="5710165" y="3870319"/>
                    <a:ext cx="2640564" cy="1070814"/>
                  </a:xfrm>
                  <a:prstGeom prst="rect">
                    <a:avLst/>
                  </a:prstGeom>
                  <a:blipFill>
                    <a:blip r:embed="rId10"/>
                    <a:stretch>
                      <a:fillRect l="-1031" t="-2419" r="-1031" b="-5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xmlns="" id="{EE0CDB55-88D5-2F5B-9F25-CB145BF53361}"/>
                      </a:ext>
                    </a:extLst>
                  </p:cNvPr>
                  <p:cNvSpPr txBox="1"/>
                  <p:nvPr/>
                </p:nvSpPr>
                <p:spPr>
                  <a:xfrm>
                    <a:off x="8540416" y="4161563"/>
                    <a:ext cx="1051489" cy="787190"/>
                  </a:xfrm>
                  <a:prstGeom prst="rect">
                    <a:avLst/>
                  </a:prstGeom>
                  <a:noFill/>
                </p:spPr>
                <p:txBody>
                  <a:bodyPr wrap="square">
                    <a:spAutoFit/>
                  </a:bodyPr>
                  <a:lstStyle/>
                  <a:p>
                    <a:pPr algn="ctr"/>
                    <a:r>
                      <a:rPr lang="en-IN" sz="2200" dirty="0">
                        <a:latin typeface="Gill Sans"/>
                        <a:cs typeface="Times New Roman" pitchFamily="18" charset="0"/>
                      </a:rPr>
                      <a:t>p-value computed from </a:t>
                    </a:r>
                    <a14:m>
                      <m:oMath xmlns:m="http://schemas.openxmlformats.org/officeDocument/2006/math">
                        <m:r>
                          <a:rPr lang="en-IN" sz="2200" b="0" i="1" smtClean="0">
                            <a:latin typeface="Cambria Math" panose="02040503050406030204" pitchFamily="18" charset="0"/>
                            <a:cs typeface="Times New Roman" pitchFamily="18" charset="0"/>
                          </a:rPr>
                          <m:t>𝑧</m:t>
                        </m:r>
                      </m:oMath>
                    </a14:m>
                    <a:endParaRPr lang="en-IN" sz="2200" dirty="0">
                      <a:latin typeface="Gill Sans"/>
                      <a:cs typeface="Times New Roman" pitchFamily="18" charset="0"/>
                    </a:endParaRPr>
                  </a:p>
                </p:txBody>
              </p:sp>
            </mc:Choice>
            <mc:Fallback xmlns="">
              <p:sp>
                <p:nvSpPr>
                  <p:cNvPr id="42" name="TextBox 41">
                    <a:extLst>
                      <a:ext uri="{FF2B5EF4-FFF2-40B4-BE49-F238E27FC236}">
                        <a16:creationId xmlns:a16="http://schemas.microsoft.com/office/drawing/2014/main" id="{EE0CDB55-88D5-2F5B-9F25-CB145BF53361}"/>
                      </a:ext>
                    </a:extLst>
                  </p:cNvPr>
                  <p:cNvSpPr txBox="1">
                    <a:spLocks noRot="1" noChangeAspect="1" noMove="1" noResize="1" noEditPoints="1" noAdjustHandles="1" noChangeArrowheads="1" noChangeShapeType="1" noTextEdit="1"/>
                  </p:cNvSpPr>
                  <p:nvPr/>
                </p:nvSpPr>
                <p:spPr>
                  <a:xfrm>
                    <a:off x="8540416" y="4161563"/>
                    <a:ext cx="1051489" cy="787190"/>
                  </a:xfrm>
                  <a:prstGeom prst="rect">
                    <a:avLst/>
                  </a:prstGeom>
                  <a:blipFill>
                    <a:blip r:embed="rId11"/>
                    <a:stretch>
                      <a:fillRect l="-3017" t="-3867" r="-7328" b="-10497"/>
                    </a:stretch>
                  </a:blipFill>
                </p:spPr>
                <p:txBody>
                  <a:bodyPr/>
                  <a:lstStyle/>
                  <a:p>
                    <a:r>
                      <a:rPr lang="en-US">
                        <a:noFill/>
                      </a:rPr>
                      <a:t> </a:t>
                    </a:r>
                  </a:p>
                </p:txBody>
              </p:sp>
            </mc:Fallback>
          </mc:AlternateContent>
        </p:grpSp>
        <p:cxnSp>
          <p:nvCxnSpPr>
            <p:cNvPr id="4" name="Straight Connector 3">
              <a:extLst>
                <a:ext uri="{FF2B5EF4-FFF2-40B4-BE49-F238E27FC236}">
                  <a16:creationId xmlns:a16="http://schemas.microsoft.com/office/drawing/2014/main" xmlns="" id="{F5BE4E2C-2E21-4116-1DA0-2EBD5B6AB3BD}"/>
                </a:ext>
              </a:extLst>
            </p:cNvPr>
            <p:cNvCxnSpPr>
              <a:cxnSpLocks/>
            </p:cNvCxnSpPr>
            <p:nvPr/>
          </p:nvCxnSpPr>
          <p:spPr>
            <a:xfrm flipH="1">
              <a:off x="9769931" y="1484783"/>
              <a:ext cx="14742" cy="1962131"/>
            </a:xfrm>
            <a:prstGeom prst="line">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89248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A91F60-530D-400F-98FF-05859386E0DD}"/>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xmlns="" id="{A10ECA99-644C-46E3-ACFA-EC0FBF25CB29}"/>
              </a:ext>
            </a:extLst>
          </p:cNvPr>
          <p:cNvSpPr>
            <a:spLocks noGrp="1"/>
          </p:cNvSpPr>
          <p:nvPr>
            <p:ph idx="1"/>
          </p:nvPr>
        </p:nvSpPr>
        <p:spPr>
          <a:xfrm>
            <a:off x="767408" y="1196752"/>
            <a:ext cx="10515600" cy="4824536"/>
          </a:xfrm>
        </p:spPr>
        <p:txBody>
          <a:bodyPr>
            <a:normAutofit/>
          </a:bodyPr>
          <a:lstStyle/>
          <a:p>
            <a:r>
              <a:rPr lang="en-IN" sz="2800" dirty="0"/>
              <a:t>Intro to Hypothesis Testing</a:t>
            </a:r>
          </a:p>
          <a:p>
            <a:r>
              <a:rPr lang="en-IN" sz="2800" dirty="0"/>
              <a:t>Principle of Hypothesis Testing</a:t>
            </a:r>
          </a:p>
          <a:p>
            <a:r>
              <a:rPr lang="en-IN" sz="2800" dirty="0"/>
              <a:t>Null and Alternate Hypothesis</a:t>
            </a:r>
          </a:p>
          <a:p>
            <a:r>
              <a:rPr lang="en-IN" sz="2800" dirty="0"/>
              <a:t>One-tailed Vs Two-tailed hypothesis test</a:t>
            </a:r>
          </a:p>
          <a:p>
            <a:r>
              <a:rPr lang="en-IN" sz="2800" dirty="0"/>
              <a:t>Various Hypothesis tests:</a:t>
            </a:r>
          </a:p>
          <a:p>
            <a:pPr lvl="1"/>
            <a:r>
              <a:rPr lang="en-IN" sz="2400" dirty="0"/>
              <a:t>Z-test</a:t>
            </a:r>
          </a:p>
          <a:p>
            <a:pPr lvl="1"/>
            <a:r>
              <a:rPr lang="en-IN" sz="2400" dirty="0"/>
              <a:t>t-test</a:t>
            </a:r>
          </a:p>
          <a:p>
            <a:pPr lvl="1"/>
            <a:r>
              <a:rPr lang="en-IN" sz="2400" dirty="0"/>
              <a:t>Chi-squared test</a:t>
            </a:r>
          </a:p>
          <a:p>
            <a:r>
              <a:rPr lang="en-IN" sz="2800" dirty="0"/>
              <a:t>Types of errors in hypothesis tests</a:t>
            </a:r>
          </a:p>
          <a:p>
            <a:endParaRPr lang="en-IN" sz="2800" dirty="0"/>
          </a:p>
        </p:txBody>
      </p:sp>
    </p:spTree>
    <p:extLst>
      <p:ext uri="{BB962C8B-B14F-4D97-AF65-F5344CB8AC3E}">
        <p14:creationId xmlns:p14="http://schemas.microsoft.com/office/powerpoint/2010/main" val="197062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t-test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623393" y="1196752"/>
                <a:ext cx="7019004" cy="4072782"/>
              </a:xfrm>
              <a:prstGeom prst="rect">
                <a:avLst/>
              </a:prstGeom>
              <a:noFill/>
            </p:spPr>
            <p:txBody>
              <a:bodyPr wrap="square" rtlCol="0">
                <a:spAutoFit/>
              </a:bodyPr>
              <a:lstStyle/>
              <a:p>
                <a:pPr algn="just">
                  <a:lnSpc>
                    <a:spcPct val="100000"/>
                  </a:lnSpc>
                </a:pPr>
                <a:r>
                  <a:rPr lang="en-IN" sz="2600" dirty="0">
                    <a:latin typeface="Gill Sans"/>
                    <a:cs typeface="Times New Roman" pitchFamily="18" charset="0"/>
                  </a:rPr>
                  <a:t>t-test is also used to verify any claims on the mean value of a population</a:t>
                </a:r>
              </a:p>
              <a:p>
                <a:pPr algn="just">
                  <a:lnSpc>
                    <a:spcPct val="100000"/>
                  </a:lnSpc>
                </a:pPr>
                <a:r>
                  <a:rPr lang="en-IN" sz="2600" dirty="0">
                    <a:solidFill>
                      <a:srgbClr val="0070C0"/>
                    </a:solidFill>
                    <a:latin typeface="Gill Sans"/>
                    <a:cs typeface="Times New Roman" pitchFamily="18" charset="0"/>
                  </a:rPr>
                  <a:t>Test statistic: </a:t>
                </a:r>
                <a:r>
                  <a:rPr lang="en-IN" sz="2600" dirty="0">
                    <a:latin typeface="Gill Sans"/>
                    <a:cs typeface="Times New Roman" pitchFamily="18" charset="0"/>
                  </a:rPr>
                  <a:t>t-statistic (t-score) given by</a:t>
                </a:r>
              </a:p>
              <a:p>
                <a:pPr marL="0" indent="0" algn="just">
                  <a:lnSpc>
                    <a:spcPct val="100000"/>
                  </a:lnSpc>
                  <a:buNone/>
                </a:pPr>
                <a14:m>
                  <m:oMathPara xmlns:m="http://schemas.openxmlformats.org/officeDocument/2006/math">
                    <m:oMathParaPr>
                      <m:jc m:val="centerGroup"/>
                    </m:oMathParaPr>
                    <m:oMath xmlns:m="http://schemas.openxmlformats.org/officeDocument/2006/math">
                      <m:r>
                        <a:rPr lang="en-IN" sz="2600" b="0" i="1" smtClean="0">
                          <a:latin typeface="Cambria Math" panose="02040503050406030204" pitchFamily="18" charset="0"/>
                          <a:cs typeface="Times New Roman" pitchFamily="18" charset="0"/>
                        </a:rPr>
                        <m:t>𝑡</m:t>
                      </m:r>
                      <m:r>
                        <a:rPr lang="en-IN" sz="2600" b="0" i="1" smtClean="0">
                          <a:latin typeface="Cambria Math" panose="02040503050406030204" pitchFamily="18" charset="0"/>
                          <a:cs typeface="Times New Roman" pitchFamily="18" charset="0"/>
                        </a:rPr>
                        <m:t>=</m:t>
                      </m:r>
                      <m:f>
                        <m:fPr>
                          <m:ctrlPr>
                            <a:rPr lang="en-IN" sz="2600" b="0" i="1" smtClean="0">
                              <a:latin typeface="Cambria Math" panose="02040503050406030204" pitchFamily="18" charset="0"/>
                              <a:cs typeface="Times New Roman" pitchFamily="18" charset="0"/>
                            </a:rPr>
                          </m:ctrlPr>
                        </m:fPr>
                        <m:num>
                          <m:acc>
                            <m:accPr>
                              <m:chr m:val="̅"/>
                              <m:ctrlPr>
                                <a:rPr lang="en-IN" sz="2600" b="0" i="1" smtClean="0">
                                  <a:latin typeface="Cambria Math" panose="02040503050406030204" pitchFamily="18" charset="0"/>
                                  <a:cs typeface="Times New Roman" pitchFamily="18" charset="0"/>
                                </a:rPr>
                              </m:ctrlPr>
                            </m:accPr>
                            <m:e>
                              <m:r>
                                <a:rPr lang="en-IN" sz="2600" b="0" i="1" smtClean="0">
                                  <a:latin typeface="Cambria Math" panose="02040503050406030204" pitchFamily="18" charset="0"/>
                                  <a:cs typeface="Times New Roman" pitchFamily="18" charset="0"/>
                                </a:rPr>
                                <m:t>𝑥</m:t>
                              </m:r>
                            </m:e>
                          </m:acc>
                          <m:r>
                            <a:rPr lang="en-IN" sz="2600" b="0" i="1" smtClean="0">
                              <a:latin typeface="Cambria Math" panose="02040503050406030204" pitchFamily="18" charset="0"/>
                              <a:cs typeface="Times New Roman" pitchFamily="18" charset="0"/>
                            </a:rPr>
                            <m:t>−</m:t>
                          </m:r>
                          <m:r>
                            <a:rPr lang="en-IN" sz="2600" b="0" i="1" smtClean="0">
                              <a:latin typeface="Cambria Math" panose="02040503050406030204" pitchFamily="18" charset="0"/>
                              <a:cs typeface="Times New Roman" pitchFamily="18" charset="0"/>
                            </a:rPr>
                            <m:t>𝜇</m:t>
                          </m:r>
                        </m:num>
                        <m:den>
                          <m:sSub>
                            <m:sSubPr>
                              <m:ctrlPr>
                                <a:rPr lang="en-IN" sz="2600" b="0" i="1" smtClean="0">
                                  <a:latin typeface="Cambria Math" panose="02040503050406030204" pitchFamily="18" charset="0"/>
                                  <a:cs typeface="Times New Roman" pitchFamily="18" charset="0"/>
                                </a:rPr>
                              </m:ctrlPr>
                            </m:sSubPr>
                            <m:e>
                              <m:r>
                                <a:rPr lang="en-IN" sz="2600" b="0" i="1" smtClean="0">
                                  <a:latin typeface="Cambria Math" panose="02040503050406030204" pitchFamily="18" charset="0"/>
                                  <a:cs typeface="Times New Roman" pitchFamily="18" charset="0"/>
                                </a:rPr>
                                <m:t>𝜎</m:t>
                              </m:r>
                            </m:e>
                            <m:sub>
                              <m:r>
                                <a:rPr lang="en-IN" sz="2600" b="0" i="1" smtClean="0">
                                  <a:latin typeface="Cambria Math" panose="02040503050406030204" pitchFamily="18" charset="0"/>
                                  <a:cs typeface="Times New Roman" pitchFamily="18" charset="0"/>
                                </a:rPr>
                                <m:t>𝑥</m:t>
                              </m:r>
                            </m:sub>
                          </m:sSub>
                          <m:r>
                            <a:rPr lang="en-IN" sz="2600" b="0" i="1" smtClean="0">
                              <a:latin typeface="Cambria Math" panose="02040503050406030204" pitchFamily="18" charset="0"/>
                              <a:cs typeface="Times New Roman" pitchFamily="18" charset="0"/>
                            </a:rPr>
                            <m:t>/</m:t>
                          </m:r>
                          <m:rad>
                            <m:radPr>
                              <m:degHide m:val="on"/>
                              <m:ctrlPr>
                                <a:rPr lang="en-IN" sz="2600" b="0" i="1" smtClean="0">
                                  <a:latin typeface="Cambria Math" panose="02040503050406030204" pitchFamily="18" charset="0"/>
                                  <a:cs typeface="Times New Roman" pitchFamily="18" charset="0"/>
                                </a:rPr>
                              </m:ctrlPr>
                            </m:radPr>
                            <m:deg/>
                            <m:e>
                              <m:r>
                                <a:rPr lang="en-IN" sz="2600" b="0" i="1" smtClean="0">
                                  <a:latin typeface="Cambria Math" panose="02040503050406030204" pitchFamily="18" charset="0"/>
                                  <a:cs typeface="Times New Roman" pitchFamily="18" charset="0"/>
                                </a:rPr>
                                <m:t>𝑛</m:t>
                              </m:r>
                            </m:e>
                          </m:rad>
                        </m:den>
                      </m:f>
                    </m:oMath>
                  </m:oMathPara>
                </a14:m>
                <a:endParaRPr lang="en-IN" sz="2600" b="0" dirty="0">
                  <a:latin typeface="Gill Sans"/>
                  <a:cs typeface="Times New Roman" pitchFamily="18" charset="0"/>
                </a:endParaRPr>
              </a:p>
              <a:p>
                <a:pPr algn="just">
                  <a:lnSpc>
                    <a:spcPct val="100000"/>
                  </a:lnSpc>
                </a:pPr>
                <a:r>
                  <a:rPr lang="en-IN" sz="2600" dirty="0">
                    <a:latin typeface="Gill Sans"/>
                    <a:cs typeface="Times New Roman" pitchFamily="18" charset="0"/>
                  </a:rPr>
                  <a:t>t-test is used when:</a:t>
                </a:r>
              </a:p>
              <a:p>
                <a:pPr lvl="1" algn="just">
                  <a:lnSpc>
                    <a:spcPct val="100000"/>
                  </a:lnSpc>
                </a:pPr>
                <a:r>
                  <a:rPr lang="en-IN" sz="2400" dirty="0">
                    <a:latin typeface="Gill Sans"/>
                    <a:cs typeface="Times New Roman" pitchFamily="18" charset="0"/>
                  </a:rPr>
                  <a:t>Sampling distribution is a normal distribution</a:t>
                </a:r>
              </a:p>
              <a:p>
                <a:pPr lvl="1" algn="just">
                  <a:lnSpc>
                    <a:spcPct val="100000"/>
                  </a:lnSpc>
                </a:pPr>
                <a:r>
                  <a:rPr lang="en-IN" sz="2400" dirty="0">
                    <a:latin typeface="Gill Sans"/>
                    <a:cs typeface="Times New Roman" pitchFamily="18" charset="0"/>
                  </a:rPr>
                  <a:t>Population standard deviation is unknown</a:t>
                </a:r>
              </a:p>
              <a:p>
                <a:pPr lvl="1" algn="just">
                  <a:lnSpc>
                    <a:spcPct val="100000"/>
                  </a:lnSpc>
                </a:pPr>
                <a:r>
                  <a:rPr lang="en-IN" sz="2400" dirty="0">
                    <a:latin typeface="Gill Sans"/>
                    <a:cs typeface="Times New Roman" pitchFamily="18" charset="0"/>
                  </a:rPr>
                  <a:t>Sample size </a:t>
                </a:r>
                <a14:m>
                  <m:oMath xmlns:m="http://schemas.openxmlformats.org/officeDocument/2006/math">
                    <m:r>
                      <a:rPr lang="en-IN" sz="2400" b="0" i="1" smtClean="0">
                        <a:latin typeface="Cambria Math" panose="02040503050406030204" pitchFamily="18" charset="0"/>
                        <a:cs typeface="Times New Roman" pitchFamily="18" charset="0"/>
                      </a:rPr>
                      <m:t>&lt;30</m:t>
                    </m:r>
                  </m:oMath>
                </a14:m>
                <a:endParaRPr lang="en-IN" sz="2800" dirty="0">
                  <a:latin typeface="Gill Sans"/>
                  <a:cs typeface="Times New Roman" pitchFamily="18" charset="0"/>
                </a:endParaRPr>
              </a:p>
            </p:txBody>
          </p:sp>
        </mc:Choice>
        <mc:Fallback xmlns="">
          <p:sp>
            <p:nvSpPr>
              <p:cNvPr id="4" name="Content Placeholder 3">
                <a:extLst>
                  <a:ext uri="{FF2B5EF4-FFF2-40B4-BE49-F238E27FC236}">
                    <a16:creationId xmlns:a16="http://schemas.microsoft.com/office/drawing/2014/main" id="{678E44E2-9BCF-4EE0-878F-DF43EBAC3501}"/>
                  </a:ext>
                </a:extLst>
              </p:cNvPr>
              <p:cNvSpPr txBox="1">
                <a:spLocks noGrp="1" noRot="1" noChangeAspect="1" noMove="1" noResize="1" noEditPoints="1" noAdjustHandles="1" noChangeArrowheads="1" noChangeShapeType="1" noTextEdit="1"/>
              </p:cNvSpPr>
              <p:nvPr>
                <p:ph idx="1"/>
              </p:nvPr>
            </p:nvSpPr>
            <p:spPr>
              <a:xfrm>
                <a:off x="623393" y="1196752"/>
                <a:ext cx="7019004" cy="4072782"/>
              </a:xfrm>
              <a:prstGeom prst="rect">
                <a:avLst/>
              </a:prstGeom>
              <a:blipFill>
                <a:blip r:embed="rId2"/>
                <a:stretch>
                  <a:fillRect l="-434" t="-1198" r="-1476" b="-254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xmlns="" id="{07577B56-EC4F-68B0-AAD8-D3A01B532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509" y="2060848"/>
            <a:ext cx="4407491" cy="309839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xmlns="" id="{06C1BFD7-800E-2F24-76C6-D9C7840E071C}"/>
              </a:ext>
            </a:extLst>
          </p:cNvPr>
          <p:cNvCxnSpPr>
            <a:stCxn id="5" idx="0"/>
            <a:endCxn id="5" idx="2"/>
          </p:cNvCxnSpPr>
          <p:nvPr/>
        </p:nvCxnSpPr>
        <p:spPr>
          <a:xfrm>
            <a:off x="9988255" y="2060848"/>
            <a:ext cx="0" cy="3098392"/>
          </a:xfrm>
          <a:prstGeom prst="line">
            <a:avLst/>
          </a:prstGeom>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xmlns="" id="{B576FB2A-2260-DE92-650C-5B158A706732}"/>
              </a:ext>
            </a:extLst>
          </p:cNvPr>
          <p:cNvSpPr txBox="1"/>
          <p:nvPr/>
        </p:nvSpPr>
        <p:spPr>
          <a:xfrm>
            <a:off x="10663163" y="2420888"/>
            <a:ext cx="1377108" cy="830997"/>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t-score is </a:t>
            </a:r>
          </a:p>
          <a:p>
            <a:pPr algn="ctr"/>
            <a:r>
              <a:rPr lang="en-IN" sz="2400" dirty="0">
                <a:solidFill>
                  <a:srgbClr val="0070C0"/>
                </a:solidFill>
                <a:latin typeface="Calibri" panose="020F0502020204030204" pitchFamily="34" charset="0"/>
                <a:cs typeface="Calibri" panose="020F0502020204030204" pitchFamily="34" charset="0"/>
              </a:rPr>
              <a:t>positive</a:t>
            </a:r>
            <a:endParaRPr lang="en-US" sz="2400" dirty="0">
              <a:solidFill>
                <a:srgbClr val="0070C0"/>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xmlns="" id="{7D795E13-8B47-213E-9D33-3A06BAFC9FBF}"/>
              </a:ext>
            </a:extLst>
          </p:cNvPr>
          <p:cNvSpPr txBox="1"/>
          <p:nvPr/>
        </p:nvSpPr>
        <p:spPr>
          <a:xfrm>
            <a:off x="7974416" y="2420888"/>
            <a:ext cx="1377108" cy="830997"/>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t-score is </a:t>
            </a:r>
          </a:p>
          <a:p>
            <a:pPr algn="ctr"/>
            <a:r>
              <a:rPr lang="en-IN" sz="2400" dirty="0">
                <a:solidFill>
                  <a:srgbClr val="0070C0"/>
                </a:solidFill>
                <a:latin typeface="Calibri" panose="020F0502020204030204" pitchFamily="34" charset="0"/>
                <a:cs typeface="Calibri" panose="020F0502020204030204" pitchFamily="34" charset="0"/>
              </a:rPr>
              <a:t>negative</a:t>
            </a:r>
            <a:endParaRPr lang="en-US" sz="2400" dirty="0">
              <a:solidFill>
                <a:srgbClr val="0070C0"/>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16BBDD32-CC0D-823F-049F-1DB67C9FB526}"/>
                  </a:ext>
                </a:extLst>
              </p:cNvPr>
              <p:cNvSpPr txBox="1"/>
              <p:nvPr/>
            </p:nvSpPr>
            <p:spPr>
              <a:xfrm>
                <a:off x="11852664" y="5037290"/>
                <a:ext cx="19722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2400" b="0" i="1" smtClean="0">
                              <a:latin typeface="Cambria Math" panose="02040503050406030204" pitchFamily="18" charset="0"/>
                            </a:rPr>
                          </m:ctrlPr>
                        </m:accPr>
                        <m:e>
                          <m:r>
                            <a:rPr lang="en-IN" sz="2400" b="0" i="1" smtClean="0">
                              <a:latin typeface="Cambria Math" panose="02040503050406030204" pitchFamily="18" charset="0"/>
                            </a:rPr>
                            <m:t>𝑥</m:t>
                          </m:r>
                        </m:e>
                      </m:acc>
                    </m:oMath>
                  </m:oMathPara>
                </a14:m>
                <a:endParaRPr lang="en-US" sz="2400" dirty="0"/>
              </a:p>
            </p:txBody>
          </p:sp>
        </mc:Choice>
        <mc:Fallback xmlns="">
          <p:sp>
            <p:nvSpPr>
              <p:cNvPr id="9" name="TextBox 8">
                <a:extLst>
                  <a:ext uri="{FF2B5EF4-FFF2-40B4-BE49-F238E27FC236}">
                    <a16:creationId xmlns:a16="http://schemas.microsoft.com/office/drawing/2014/main" id="{16BBDD32-CC0D-823F-049F-1DB67C9FB526}"/>
                  </a:ext>
                </a:extLst>
              </p:cNvPr>
              <p:cNvSpPr txBox="1">
                <a:spLocks noRot="1" noChangeAspect="1" noMove="1" noResize="1" noEditPoints="1" noAdjustHandles="1" noChangeArrowheads="1" noChangeShapeType="1" noTextEdit="1"/>
              </p:cNvSpPr>
              <p:nvPr/>
            </p:nvSpPr>
            <p:spPr>
              <a:xfrm>
                <a:off x="11852664" y="5037290"/>
                <a:ext cx="197224" cy="369332"/>
              </a:xfrm>
              <a:prstGeom prst="rect">
                <a:avLst/>
              </a:prstGeom>
              <a:blipFill>
                <a:blip r:embed="rId4"/>
                <a:stretch>
                  <a:fillRect l="-30303" r="-100000"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A92A6CDB-8AC8-EA03-BA1F-7BB8A749EEDB}"/>
                  </a:ext>
                </a:extLst>
              </p:cNvPr>
              <p:cNvSpPr txBox="1"/>
              <p:nvPr/>
            </p:nvSpPr>
            <p:spPr>
              <a:xfrm>
                <a:off x="9889642" y="1628800"/>
                <a:ext cx="19722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𝜇</m:t>
                      </m:r>
                    </m:oMath>
                  </m:oMathPara>
                </a14:m>
                <a:endParaRPr lang="en-US" sz="2400" dirty="0"/>
              </a:p>
            </p:txBody>
          </p:sp>
        </mc:Choice>
        <mc:Fallback xmlns="">
          <p:sp>
            <p:nvSpPr>
              <p:cNvPr id="10" name="TextBox 9">
                <a:extLst>
                  <a:ext uri="{FF2B5EF4-FFF2-40B4-BE49-F238E27FC236}">
                    <a16:creationId xmlns:a16="http://schemas.microsoft.com/office/drawing/2014/main" id="{A92A6CDB-8AC8-EA03-BA1F-7BB8A749EEDB}"/>
                  </a:ext>
                </a:extLst>
              </p:cNvPr>
              <p:cNvSpPr txBox="1">
                <a:spLocks noRot="1" noChangeAspect="1" noMove="1" noResize="1" noEditPoints="1" noAdjustHandles="1" noChangeArrowheads="1" noChangeShapeType="1" noTextEdit="1"/>
              </p:cNvSpPr>
              <p:nvPr/>
            </p:nvSpPr>
            <p:spPr>
              <a:xfrm>
                <a:off x="9889642" y="1628800"/>
                <a:ext cx="197224" cy="369332"/>
              </a:xfrm>
              <a:prstGeom prst="rect">
                <a:avLst/>
              </a:prstGeom>
              <a:blipFill>
                <a:blip r:embed="rId5"/>
                <a:stretch>
                  <a:fillRect l="-45455" r="-42424" b="-26230"/>
                </a:stretch>
              </a:blipFill>
            </p:spPr>
            <p:txBody>
              <a:bodyPr/>
              <a:lstStyle/>
              <a:p>
                <a:r>
                  <a:rPr lang="en-US">
                    <a:noFill/>
                  </a:rPr>
                  <a:t> </a:t>
                </a:r>
              </a:p>
            </p:txBody>
          </p:sp>
        </mc:Fallback>
      </mc:AlternateContent>
    </p:spTree>
    <p:extLst>
      <p:ext uri="{BB962C8B-B14F-4D97-AF65-F5344CB8AC3E}">
        <p14:creationId xmlns:p14="http://schemas.microsoft.com/office/powerpoint/2010/main" val="49944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fade">
                                      <p:cBhvr>
                                        <p:cTn id="35" dur="500"/>
                                        <p:tgtEl>
                                          <p:spTgt spid="4">
                                            <p:txEl>
                                              <p:pRg st="3" end="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500"/>
                                        <p:tgtEl>
                                          <p:spTgt spid="4">
                                            <p:txEl>
                                              <p:pRg st="4" end="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Effect transition="in" filter="fade">
                                      <p:cBhvr>
                                        <p:cTn id="41" dur="500"/>
                                        <p:tgtEl>
                                          <p:spTgt spid="4">
                                            <p:txEl>
                                              <p:pRg st="5" end="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Effect transition="in" filter="fade">
                                      <p:cBhvr>
                                        <p:cTn id="44"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t-test: Steps to be Followed</a:t>
            </a:r>
          </a:p>
        </p:txBody>
      </p:sp>
      <p:grpSp>
        <p:nvGrpSpPr>
          <p:cNvPr id="17" name="Group 16">
            <a:extLst>
              <a:ext uri="{FF2B5EF4-FFF2-40B4-BE49-F238E27FC236}">
                <a16:creationId xmlns:a16="http://schemas.microsoft.com/office/drawing/2014/main" xmlns="" id="{FE69F227-9A32-D6EE-FB93-2D8A3BDB5068}"/>
              </a:ext>
            </a:extLst>
          </p:cNvPr>
          <p:cNvGrpSpPr/>
          <p:nvPr/>
        </p:nvGrpSpPr>
        <p:grpSpPr>
          <a:xfrm>
            <a:off x="215608" y="1196752"/>
            <a:ext cx="5286765" cy="1728192"/>
            <a:chOff x="662524" y="1268760"/>
            <a:chExt cx="5286765" cy="2016224"/>
          </a:xfrm>
        </p:grpSpPr>
        <p:sp>
          <p:nvSpPr>
            <p:cNvPr id="3" name="Rectangle 2">
              <a:extLst>
                <a:ext uri="{FF2B5EF4-FFF2-40B4-BE49-F238E27FC236}">
                  <a16:creationId xmlns:a16="http://schemas.microsoft.com/office/drawing/2014/main" xmlns="" id="{026D0E5A-77ED-BDC9-25F0-F7D940692925}"/>
                </a:ext>
              </a:extLst>
            </p:cNvPr>
            <p:cNvSpPr/>
            <p:nvPr/>
          </p:nvSpPr>
          <p:spPr>
            <a:xfrm>
              <a:off x="731837" y="1268760"/>
              <a:ext cx="5148139"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xmlns="" id="{A17CD7D9-6274-EBE1-A3AB-E54D011D7086}"/>
                </a:ext>
              </a:extLst>
            </p:cNvPr>
            <p:cNvCxnSpPr>
              <a:cxnSpLocks/>
            </p:cNvCxnSpPr>
            <p:nvPr/>
          </p:nvCxnSpPr>
          <p:spPr>
            <a:xfrm>
              <a:off x="731837" y="1772816"/>
              <a:ext cx="5148139"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xmlns="" id="{E5B2CE2E-D71E-A576-7011-54154C352720}"/>
                </a:ext>
              </a:extLst>
            </p:cNvPr>
            <p:cNvSpPr txBox="1"/>
            <p:nvPr/>
          </p:nvSpPr>
          <p:spPr>
            <a:xfrm>
              <a:off x="1011656" y="1274142"/>
              <a:ext cx="4588500" cy="400110"/>
            </a:xfrm>
            <a:prstGeom prst="rect">
              <a:avLst/>
            </a:prstGeom>
            <a:noFill/>
          </p:spPr>
          <p:txBody>
            <a:bodyPr wrap="none" rtlCol="0">
              <a:spAutoFit/>
            </a:bodyPr>
            <a:lstStyle/>
            <a:p>
              <a:r>
                <a:rPr lang="en-IN" sz="2000" dirty="0">
                  <a:solidFill>
                    <a:srgbClr val="002060"/>
                  </a:solidFill>
                  <a:latin typeface="Gill Sans"/>
                </a:rPr>
                <a:t>Step 1: State null and alternate hypothesis</a:t>
              </a:r>
              <a:endParaRPr lang="en-US" sz="2000" dirty="0">
                <a:solidFill>
                  <a:srgbClr val="002060"/>
                </a:solidFill>
                <a:latin typeface="Gill Sans"/>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6651D2C0-E114-D143-83F3-4222D0E84EA7}"/>
                    </a:ext>
                  </a:extLst>
                </p:cNvPr>
                <p:cNvSpPr txBox="1"/>
                <p:nvPr/>
              </p:nvSpPr>
              <p:spPr>
                <a:xfrm>
                  <a:off x="662524" y="1969945"/>
                  <a:ext cx="1800200" cy="1015663"/>
                </a:xfrm>
                <a:prstGeom prst="rect">
                  <a:avLst/>
                </a:prstGeom>
                <a:noFill/>
              </p:spPr>
              <p:txBody>
                <a:bodyPr wrap="square">
                  <a:spAutoFit/>
                </a:bodyPr>
                <a:lstStyle/>
                <a:p>
                  <a:pPr algn="ctr">
                    <a:lnSpc>
                      <a:spcPct val="100000"/>
                    </a:lnSpc>
                  </a:pPr>
                  <a:r>
                    <a:rPr lang="en-IN" sz="2000" dirty="0">
                      <a:latin typeface="Gill Sans"/>
                      <a:cs typeface="Times New Roman" pitchFamily="18" charset="0"/>
                    </a:rPr>
                    <a:t>Left tailed test</a:t>
                  </a:r>
                </a:p>
                <a:p>
                  <a:pPr algn="ctr">
                    <a:lnSpc>
                      <a:spcPct val="100000"/>
                    </a:lnSpc>
                  </a:pPr>
                  <a14:m>
                    <m:oMath xmlns:m="http://schemas.openxmlformats.org/officeDocument/2006/math">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𝐻</m:t>
                          </m:r>
                        </m:e>
                        <m:sub>
                          <m:r>
                            <a:rPr lang="en-IN" sz="2000" b="0" i="1" smtClean="0">
                              <a:latin typeface="Cambria Math" panose="02040503050406030204" pitchFamily="18" charset="0"/>
                              <a:cs typeface="Times New Roman" pitchFamily="18" charset="0"/>
                            </a:rPr>
                            <m:t>0</m:t>
                          </m:r>
                        </m:sub>
                      </m:sSub>
                      <m:r>
                        <a:rPr lang="en-IN" sz="2000" b="0" i="1" smtClean="0">
                          <a:latin typeface="Cambria Math" panose="02040503050406030204" pitchFamily="18" charset="0"/>
                          <a:cs typeface="Times New Roman" pitchFamily="18" charset="0"/>
                        </a:rPr>
                        <m:t>:</m:t>
                      </m:r>
                      <m:r>
                        <a:rPr lang="en-IN" sz="2000" b="0" i="1" smtClean="0">
                          <a:latin typeface="Cambria Math" panose="02040503050406030204" pitchFamily="18" charset="0"/>
                          <a:cs typeface="Times New Roman" pitchFamily="18" charset="0"/>
                        </a:rPr>
                        <m:t>𝜇</m:t>
                      </m:r>
                      <m:r>
                        <a:rPr lang="en-IN" sz="2000" b="0" i="1" smtClean="0">
                          <a:latin typeface="Cambria Math" panose="02040503050406030204" pitchFamily="18" charset="0"/>
                          <a:cs typeface="Times New Roman" pitchFamily="18" charset="0"/>
                        </a:rPr>
                        <m:t>≥</m:t>
                      </m:r>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𝜇</m:t>
                          </m:r>
                        </m:e>
                        <m:sub>
                          <m:r>
                            <a:rPr lang="en-IN" sz="2000" b="0" i="1" smtClean="0">
                              <a:latin typeface="Cambria Math" panose="02040503050406030204" pitchFamily="18" charset="0"/>
                              <a:cs typeface="Times New Roman" pitchFamily="18" charset="0"/>
                            </a:rPr>
                            <m:t>0</m:t>
                          </m:r>
                        </m:sub>
                      </m:sSub>
                    </m:oMath>
                  </a14:m>
                  <a:r>
                    <a:rPr lang="en-IN" sz="2000" b="0" dirty="0">
                      <a:latin typeface="Gill Sans"/>
                      <a:cs typeface="Times New Roman" pitchFamily="18" charset="0"/>
                    </a:rPr>
                    <a:t> </a:t>
                  </a:r>
                </a:p>
                <a:p>
                  <a:pPr algn="ctr"/>
                  <a14:m>
                    <m:oMath xmlns:m="http://schemas.openxmlformats.org/officeDocument/2006/math">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𝐻</m:t>
                          </m:r>
                        </m:e>
                        <m:sub>
                          <m:r>
                            <a:rPr lang="en-IN" sz="2000" b="0" i="1" smtClean="0">
                              <a:latin typeface="Cambria Math" panose="02040503050406030204" pitchFamily="18" charset="0"/>
                              <a:cs typeface="Times New Roman" pitchFamily="18" charset="0"/>
                            </a:rPr>
                            <m:t>𝑎</m:t>
                          </m:r>
                        </m:sub>
                      </m:sSub>
                      <m:r>
                        <a:rPr lang="en-IN" sz="2000" b="0" i="1" smtClean="0">
                          <a:latin typeface="Cambria Math" panose="02040503050406030204" pitchFamily="18" charset="0"/>
                          <a:cs typeface="Times New Roman" pitchFamily="18" charset="0"/>
                        </a:rPr>
                        <m:t>:</m:t>
                      </m:r>
                      <m:r>
                        <a:rPr lang="en-IN" sz="2000" b="0" i="1" smtClean="0">
                          <a:latin typeface="Cambria Math" panose="02040503050406030204" pitchFamily="18" charset="0"/>
                          <a:cs typeface="Times New Roman" pitchFamily="18" charset="0"/>
                        </a:rPr>
                        <m:t>𝜇</m:t>
                      </m:r>
                      <m:r>
                        <a:rPr lang="en-IN" sz="2000" b="0" i="1" smtClean="0">
                          <a:latin typeface="Cambria Math" panose="02040503050406030204" pitchFamily="18" charset="0"/>
                          <a:cs typeface="Times New Roman" pitchFamily="18" charset="0"/>
                        </a:rPr>
                        <m:t>&lt;</m:t>
                      </m:r>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𝜇</m:t>
                          </m:r>
                        </m:e>
                        <m:sub>
                          <m:r>
                            <a:rPr lang="en-IN" sz="2000" b="0" i="1" smtClean="0">
                              <a:latin typeface="Cambria Math" panose="02040503050406030204" pitchFamily="18" charset="0"/>
                              <a:cs typeface="Times New Roman" pitchFamily="18" charset="0"/>
                            </a:rPr>
                            <m:t>0</m:t>
                          </m:r>
                        </m:sub>
                      </m:sSub>
                    </m:oMath>
                  </a14:m>
                  <a:r>
                    <a:rPr lang="en-IN" sz="2000" b="0" dirty="0">
                      <a:latin typeface="Gill Sans"/>
                      <a:cs typeface="Times New Roman" pitchFamily="18" charset="0"/>
                    </a:rPr>
                    <a:t> </a:t>
                  </a:r>
                  <a:endParaRPr lang="en-IN" sz="2000" dirty="0">
                    <a:latin typeface="Gill Sans"/>
                    <a:cs typeface="Times New Roman" pitchFamily="18" charset="0"/>
                  </a:endParaRPr>
                </a:p>
              </p:txBody>
            </p:sp>
          </mc:Choice>
          <mc:Fallback xmlns="">
            <p:sp>
              <p:nvSpPr>
                <p:cNvPr id="10" name="TextBox 9">
                  <a:extLst>
                    <a:ext uri="{FF2B5EF4-FFF2-40B4-BE49-F238E27FC236}">
                      <a16:creationId xmlns:a16="http://schemas.microsoft.com/office/drawing/2014/main" id="{6651D2C0-E114-D143-83F3-4222D0E84EA7}"/>
                    </a:ext>
                  </a:extLst>
                </p:cNvPr>
                <p:cNvSpPr txBox="1">
                  <a:spLocks noRot="1" noChangeAspect="1" noMove="1" noResize="1" noEditPoints="1" noAdjustHandles="1" noChangeArrowheads="1" noChangeShapeType="1" noTextEdit="1"/>
                </p:cNvSpPr>
                <p:nvPr/>
              </p:nvSpPr>
              <p:spPr>
                <a:xfrm>
                  <a:off x="662524" y="1969945"/>
                  <a:ext cx="1800200" cy="1015663"/>
                </a:xfrm>
                <a:prstGeom prst="rect">
                  <a:avLst/>
                </a:prstGeom>
                <a:blipFill>
                  <a:blip r:embed="rId2"/>
                  <a:stretch>
                    <a:fillRect t="-4196"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94398133-6450-30C0-0D38-28A4AA92C95C}"/>
                    </a:ext>
                  </a:extLst>
                </p:cNvPr>
                <p:cNvSpPr txBox="1"/>
                <p:nvPr/>
              </p:nvSpPr>
              <p:spPr>
                <a:xfrm>
                  <a:off x="2351584" y="1969946"/>
                  <a:ext cx="1889079" cy="1015663"/>
                </a:xfrm>
                <a:prstGeom prst="rect">
                  <a:avLst/>
                </a:prstGeom>
                <a:noFill/>
              </p:spPr>
              <p:txBody>
                <a:bodyPr wrap="square">
                  <a:spAutoFit/>
                </a:bodyPr>
                <a:lstStyle/>
                <a:p>
                  <a:pPr algn="ctr">
                    <a:lnSpc>
                      <a:spcPct val="100000"/>
                    </a:lnSpc>
                  </a:pPr>
                  <a:r>
                    <a:rPr lang="en-IN" sz="2000" dirty="0">
                      <a:latin typeface="Gill Sans"/>
                      <a:cs typeface="Times New Roman" pitchFamily="18" charset="0"/>
                    </a:rPr>
                    <a:t>Right tailed test</a:t>
                  </a:r>
                </a:p>
                <a:p>
                  <a:pPr algn="ctr">
                    <a:lnSpc>
                      <a:spcPct val="100000"/>
                    </a:lnSpc>
                  </a:pPr>
                  <a14:m>
                    <m:oMath xmlns:m="http://schemas.openxmlformats.org/officeDocument/2006/math">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𝐻</m:t>
                          </m:r>
                        </m:e>
                        <m:sub>
                          <m:r>
                            <a:rPr lang="en-IN" sz="2000" b="0" i="1" smtClean="0">
                              <a:latin typeface="Cambria Math" panose="02040503050406030204" pitchFamily="18" charset="0"/>
                              <a:cs typeface="Times New Roman" pitchFamily="18" charset="0"/>
                            </a:rPr>
                            <m:t>0</m:t>
                          </m:r>
                        </m:sub>
                      </m:sSub>
                      <m:r>
                        <a:rPr lang="en-IN" sz="2000" b="0" i="1" smtClean="0">
                          <a:latin typeface="Cambria Math" panose="02040503050406030204" pitchFamily="18" charset="0"/>
                          <a:cs typeface="Times New Roman" pitchFamily="18" charset="0"/>
                        </a:rPr>
                        <m:t>:</m:t>
                      </m:r>
                      <m:r>
                        <a:rPr lang="en-IN" sz="2000" b="0" i="1" smtClean="0">
                          <a:latin typeface="Cambria Math" panose="02040503050406030204" pitchFamily="18" charset="0"/>
                          <a:cs typeface="Times New Roman" pitchFamily="18" charset="0"/>
                        </a:rPr>
                        <m:t>𝜇</m:t>
                      </m:r>
                      <m:r>
                        <a:rPr lang="en-IN" sz="2000" b="0" i="1" smtClean="0">
                          <a:latin typeface="Cambria Math" panose="02040503050406030204" pitchFamily="18" charset="0"/>
                          <a:cs typeface="Times New Roman" pitchFamily="18" charset="0"/>
                        </a:rPr>
                        <m:t>≤</m:t>
                      </m:r>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𝜇</m:t>
                          </m:r>
                        </m:e>
                        <m:sub>
                          <m:r>
                            <a:rPr lang="en-IN" sz="2000" b="0" i="1" smtClean="0">
                              <a:latin typeface="Cambria Math" panose="02040503050406030204" pitchFamily="18" charset="0"/>
                              <a:cs typeface="Times New Roman" pitchFamily="18" charset="0"/>
                            </a:rPr>
                            <m:t>0</m:t>
                          </m:r>
                        </m:sub>
                      </m:sSub>
                    </m:oMath>
                  </a14:m>
                  <a:r>
                    <a:rPr lang="en-IN" sz="2000" b="0" dirty="0">
                      <a:latin typeface="Gill Sans"/>
                      <a:cs typeface="Times New Roman" pitchFamily="18" charset="0"/>
                    </a:rPr>
                    <a:t> </a:t>
                  </a:r>
                </a:p>
                <a:p>
                  <a:pPr algn="ctr"/>
                  <a14:m>
                    <m:oMath xmlns:m="http://schemas.openxmlformats.org/officeDocument/2006/math">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𝐻</m:t>
                          </m:r>
                        </m:e>
                        <m:sub>
                          <m:r>
                            <a:rPr lang="en-IN" sz="2000" b="0" i="1" smtClean="0">
                              <a:latin typeface="Cambria Math" panose="02040503050406030204" pitchFamily="18" charset="0"/>
                              <a:cs typeface="Times New Roman" pitchFamily="18" charset="0"/>
                            </a:rPr>
                            <m:t>𝑎</m:t>
                          </m:r>
                        </m:sub>
                      </m:sSub>
                      <m:r>
                        <a:rPr lang="en-IN" sz="2000" b="0" i="1" smtClean="0">
                          <a:latin typeface="Cambria Math" panose="02040503050406030204" pitchFamily="18" charset="0"/>
                          <a:cs typeface="Times New Roman" pitchFamily="18" charset="0"/>
                        </a:rPr>
                        <m:t>:</m:t>
                      </m:r>
                      <m:r>
                        <a:rPr lang="en-IN" sz="2000" b="0" i="1" smtClean="0">
                          <a:latin typeface="Cambria Math" panose="02040503050406030204" pitchFamily="18" charset="0"/>
                          <a:cs typeface="Times New Roman" pitchFamily="18" charset="0"/>
                        </a:rPr>
                        <m:t>𝜇</m:t>
                      </m:r>
                      <m:r>
                        <a:rPr lang="en-IN" sz="2000" b="0" i="1" smtClean="0">
                          <a:latin typeface="Cambria Math" panose="02040503050406030204" pitchFamily="18" charset="0"/>
                          <a:cs typeface="Times New Roman" pitchFamily="18" charset="0"/>
                        </a:rPr>
                        <m:t>&gt;</m:t>
                      </m:r>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𝜇</m:t>
                          </m:r>
                        </m:e>
                        <m:sub>
                          <m:r>
                            <a:rPr lang="en-IN" sz="2000" b="0" i="1" smtClean="0">
                              <a:latin typeface="Cambria Math" panose="02040503050406030204" pitchFamily="18" charset="0"/>
                              <a:cs typeface="Times New Roman" pitchFamily="18" charset="0"/>
                            </a:rPr>
                            <m:t>0</m:t>
                          </m:r>
                        </m:sub>
                      </m:sSub>
                    </m:oMath>
                  </a14:m>
                  <a:r>
                    <a:rPr lang="en-IN" sz="2000" b="0" dirty="0">
                      <a:latin typeface="Gill Sans"/>
                      <a:cs typeface="Times New Roman" pitchFamily="18" charset="0"/>
                    </a:rPr>
                    <a:t> </a:t>
                  </a:r>
                  <a:endParaRPr lang="en-IN" sz="2000" dirty="0">
                    <a:latin typeface="Gill Sans"/>
                    <a:cs typeface="Times New Roman" pitchFamily="18" charset="0"/>
                  </a:endParaRPr>
                </a:p>
              </p:txBody>
            </p:sp>
          </mc:Choice>
          <mc:Fallback xmlns="">
            <p:sp>
              <p:nvSpPr>
                <p:cNvPr id="11" name="TextBox 10">
                  <a:extLst>
                    <a:ext uri="{FF2B5EF4-FFF2-40B4-BE49-F238E27FC236}">
                      <a16:creationId xmlns:a16="http://schemas.microsoft.com/office/drawing/2014/main" id="{94398133-6450-30C0-0D38-28A4AA92C95C}"/>
                    </a:ext>
                  </a:extLst>
                </p:cNvPr>
                <p:cNvSpPr txBox="1">
                  <a:spLocks noRot="1" noChangeAspect="1" noMove="1" noResize="1" noEditPoints="1" noAdjustHandles="1" noChangeArrowheads="1" noChangeShapeType="1" noTextEdit="1"/>
                </p:cNvSpPr>
                <p:nvPr/>
              </p:nvSpPr>
              <p:spPr>
                <a:xfrm>
                  <a:off x="2351584" y="1969946"/>
                  <a:ext cx="1889079" cy="1015663"/>
                </a:xfrm>
                <a:prstGeom prst="rect">
                  <a:avLst/>
                </a:prstGeom>
                <a:blipFill>
                  <a:blip r:embed="rId3"/>
                  <a:stretch>
                    <a:fillRect l="-1290" t="-4196" r="-1290"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BF764FAA-FEF8-D462-6AA8-B291CEA9F35B}"/>
                    </a:ext>
                  </a:extLst>
                </p:cNvPr>
                <p:cNvSpPr txBox="1"/>
                <p:nvPr/>
              </p:nvSpPr>
              <p:spPr>
                <a:xfrm>
                  <a:off x="4149089" y="1968513"/>
                  <a:ext cx="1800200" cy="1015663"/>
                </a:xfrm>
                <a:prstGeom prst="rect">
                  <a:avLst/>
                </a:prstGeom>
                <a:noFill/>
              </p:spPr>
              <p:txBody>
                <a:bodyPr wrap="square">
                  <a:spAutoFit/>
                </a:bodyPr>
                <a:lstStyle/>
                <a:p>
                  <a:pPr algn="ctr">
                    <a:lnSpc>
                      <a:spcPct val="100000"/>
                    </a:lnSpc>
                  </a:pPr>
                  <a:r>
                    <a:rPr lang="en-IN" sz="2000" dirty="0">
                      <a:latin typeface="Gill Sans"/>
                      <a:cs typeface="Times New Roman" pitchFamily="18" charset="0"/>
                    </a:rPr>
                    <a:t>Two tailed test</a:t>
                  </a:r>
                </a:p>
                <a:p>
                  <a:pPr algn="ctr">
                    <a:lnSpc>
                      <a:spcPct val="100000"/>
                    </a:lnSpc>
                  </a:pPr>
                  <a14:m>
                    <m:oMath xmlns:m="http://schemas.openxmlformats.org/officeDocument/2006/math">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𝐻</m:t>
                          </m:r>
                        </m:e>
                        <m:sub>
                          <m:r>
                            <a:rPr lang="en-IN" sz="2000" b="0" i="1" smtClean="0">
                              <a:latin typeface="Cambria Math" panose="02040503050406030204" pitchFamily="18" charset="0"/>
                              <a:cs typeface="Times New Roman" pitchFamily="18" charset="0"/>
                            </a:rPr>
                            <m:t>0</m:t>
                          </m:r>
                        </m:sub>
                      </m:sSub>
                      <m:r>
                        <a:rPr lang="en-IN" sz="2000" b="0" i="1" smtClean="0">
                          <a:latin typeface="Cambria Math" panose="02040503050406030204" pitchFamily="18" charset="0"/>
                          <a:cs typeface="Times New Roman" pitchFamily="18" charset="0"/>
                        </a:rPr>
                        <m:t>:</m:t>
                      </m:r>
                      <m:r>
                        <a:rPr lang="en-IN" sz="2000" b="0" i="1" smtClean="0">
                          <a:latin typeface="Cambria Math" panose="02040503050406030204" pitchFamily="18" charset="0"/>
                          <a:cs typeface="Times New Roman" pitchFamily="18" charset="0"/>
                        </a:rPr>
                        <m:t>𝜇</m:t>
                      </m:r>
                      <m:r>
                        <a:rPr lang="en-IN" sz="2000" b="0" i="1" smtClean="0">
                          <a:latin typeface="Cambria Math" panose="02040503050406030204" pitchFamily="18" charset="0"/>
                          <a:cs typeface="Times New Roman" pitchFamily="18" charset="0"/>
                        </a:rPr>
                        <m:t>=</m:t>
                      </m:r>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𝜇</m:t>
                          </m:r>
                        </m:e>
                        <m:sub>
                          <m:r>
                            <a:rPr lang="en-IN" sz="2000" b="0" i="1" smtClean="0">
                              <a:latin typeface="Cambria Math" panose="02040503050406030204" pitchFamily="18" charset="0"/>
                              <a:cs typeface="Times New Roman" pitchFamily="18" charset="0"/>
                            </a:rPr>
                            <m:t>0</m:t>
                          </m:r>
                        </m:sub>
                      </m:sSub>
                    </m:oMath>
                  </a14:m>
                  <a:r>
                    <a:rPr lang="en-IN" sz="2000" b="0" dirty="0">
                      <a:latin typeface="Gill Sans"/>
                      <a:cs typeface="Times New Roman" pitchFamily="18" charset="0"/>
                    </a:rPr>
                    <a:t> </a:t>
                  </a:r>
                </a:p>
                <a:p>
                  <a:pPr algn="ctr"/>
                  <a14:m>
                    <m:oMath xmlns:m="http://schemas.openxmlformats.org/officeDocument/2006/math">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𝐻</m:t>
                          </m:r>
                        </m:e>
                        <m:sub>
                          <m:r>
                            <a:rPr lang="en-IN" sz="2000" b="0" i="1" smtClean="0">
                              <a:latin typeface="Cambria Math" panose="02040503050406030204" pitchFamily="18" charset="0"/>
                              <a:cs typeface="Times New Roman" pitchFamily="18" charset="0"/>
                            </a:rPr>
                            <m:t>𝑎</m:t>
                          </m:r>
                        </m:sub>
                      </m:sSub>
                      <m:r>
                        <a:rPr lang="en-IN" sz="2000" b="0" i="1" smtClean="0">
                          <a:latin typeface="Cambria Math" panose="02040503050406030204" pitchFamily="18" charset="0"/>
                          <a:cs typeface="Times New Roman" pitchFamily="18" charset="0"/>
                        </a:rPr>
                        <m:t>:</m:t>
                      </m:r>
                      <m:r>
                        <a:rPr lang="en-IN" sz="2000" b="0" i="1" smtClean="0">
                          <a:latin typeface="Cambria Math" panose="02040503050406030204" pitchFamily="18" charset="0"/>
                          <a:cs typeface="Times New Roman" pitchFamily="18" charset="0"/>
                        </a:rPr>
                        <m:t>𝜇</m:t>
                      </m:r>
                      <m:r>
                        <a:rPr lang="en-IN" sz="2000" b="0" i="1" smtClean="0">
                          <a:latin typeface="Cambria Math" panose="02040503050406030204" pitchFamily="18" charset="0"/>
                          <a:cs typeface="Times New Roman" pitchFamily="18" charset="0"/>
                        </a:rPr>
                        <m:t>≠</m:t>
                      </m:r>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𝜇</m:t>
                          </m:r>
                        </m:e>
                        <m:sub>
                          <m:r>
                            <a:rPr lang="en-IN" sz="2000" b="0" i="1" smtClean="0">
                              <a:latin typeface="Cambria Math" panose="02040503050406030204" pitchFamily="18" charset="0"/>
                              <a:cs typeface="Times New Roman" pitchFamily="18" charset="0"/>
                            </a:rPr>
                            <m:t>0</m:t>
                          </m:r>
                        </m:sub>
                      </m:sSub>
                    </m:oMath>
                  </a14:m>
                  <a:r>
                    <a:rPr lang="en-IN" sz="2000" b="0" dirty="0">
                      <a:latin typeface="Gill Sans"/>
                      <a:cs typeface="Times New Roman" pitchFamily="18" charset="0"/>
                    </a:rPr>
                    <a:t> </a:t>
                  </a:r>
                  <a:endParaRPr lang="en-IN" sz="2000" dirty="0">
                    <a:latin typeface="Gill Sans"/>
                    <a:cs typeface="Times New Roman" pitchFamily="18" charset="0"/>
                  </a:endParaRPr>
                </a:p>
              </p:txBody>
            </p:sp>
          </mc:Choice>
          <mc:Fallback xmlns="">
            <p:sp>
              <p:nvSpPr>
                <p:cNvPr id="12" name="TextBox 11">
                  <a:extLst>
                    <a:ext uri="{FF2B5EF4-FFF2-40B4-BE49-F238E27FC236}">
                      <a16:creationId xmlns:a16="http://schemas.microsoft.com/office/drawing/2014/main" id="{BF764FAA-FEF8-D462-6AA8-B291CEA9F35B}"/>
                    </a:ext>
                  </a:extLst>
                </p:cNvPr>
                <p:cNvSpPr txBox="1">
                  <a:spLocks noRot="1" noChangeAspect="1" noMove="1" noResize="1" noEditPoints="1" noAdjustHandles="1" noChangeArrowheads="1" noChangeShapeType="1" noTextEdit="1"/>
                </p:cNvSpPr>
                <p:nvPr/>
              </p:nvSpPr>
              <p:spPr>
                <a:xfrm>
                  <a:off x="4149089" y="1968513"/>
                  <a:ext cx="1800200" cy="1015663"/>
                </a:xfrm>
                <a:prstGeom prst="rect">
                  <a:avLst/>
                </a:prstGeom>
                <a:blipFill>
                  <a:blip r:embed="rId4"/>
                  <a:stretch>
                    <a:fillRect l="-676" t="-4196" r="-676" b="-18182"/>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xmlns="" id="{FD89CBEA-923E-C59A-F116-A34DDEB58388}"/>
                </a:ext>
              </a:extLst>
            </p:cNvPr>
            <p:cNvCxnSpPr>
              <a:cxnSpLocks/>
            </p:cNvCxnSpPr>
            <p:nvPr/>
          </p:nvCxnSpPr>
          <p:spPr>
            <a:xfrm>
              <a:off x="2407008" y="1772816"/>
              <a:ext cx="0" cy="1512168"/>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xmlns="" id="{AA6D68F1-B867-CEDD-57D5-B6B3D92FD48E}"/>
                </a:ext>
              </a:extLst>
            </p:cNvPr>
            <p:cNvCxnSpPr>
              <a:cxnSpLocks/>
            </p:cNvCxnSpPr>
            <p:nvPr/>
          </p:nvCxnSpPr>
          <p:spPr>
            <a:xfrm>
              <a:off x="4240663" y="1772816"/>
              <a:ext cx="0" cy="1512168"/>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19" name="Group 18">
            <a:extLst>
              <a:ext uri="{FF2B5EF4-FFF2-40B4-BE49-F238E27FC236}">
                <a16:creationId xmlns:a16="http://schemas.microsoft.com/office/drawing/2014/main" xmlns="" id="{913C8833-A432-56BF-7A99-D4AF53813B03}"/>
              </a:ext>
            </a:extLst>
          </p:cNvPr>
          <p:cNvGrpSpPr/>
          <p:nvPr/>
        </p:nvGrpSpPr>
        <p:grpSpPr>
          <a:xfrm>
            <a:off x="893389" y="5111224"/>
            <a:ext cx="3942611" cy="1075238"/>
            <a:chOff x="731837" y="1268760"/>
            <a:chExt cx="5148139" cy="2016225"/>
          </a:xfrm>
        </p:grpSpPr>
        <p:sp>
          <p:nvSpPr>
            <p:cNvPr id="20" name="Rectangle 19">
              <a:extLst>
                <a:ext uri="{FF2B5EF4-FFF2-40B4-BE49-F238E27FC236}">
                  <a16:creationId xmlns:a16="http://schemas.microsoft.com/office/drawing/2014/main" xmlns="" id="{3E5AA8F8-F239-4E27-DE8B-D32F531C184D}"/>
                </a:ext>
              </a:extLst>
            </p:cNvPr>
            <p:cNvSpPr/>
            <p:nvPr/>
          </p:nvSpPr>
          <p:spPr>
            <a:xfrm>
              <a:off x="731837" y="1268760"/>
              <a:ext cx="5148139"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xmlns="" id="{61C76461-1B8D-D423-8B47-DF0975DAA81C}"/>
                </a:ext>
              </a:extLst>
            </p:cNvPr>
            <p:cNvCxnSpPr>
              <a:cxnSpLocks/>
            </p:cNvCxnSpPr>
            <p:nvPr/>
          </p:nvCxnSpPr>
          <p:spPr>
            <a:xfrm>
              <a:off x="731837" y="2030083"/>
              <a:ext cx="5148139" cy="0"/>
            </a:xfrm>
            <a:prstGeom prst="line">
              <a:avLst/>
            </a:prstGeom>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xmlns="" id="{0558349B-2368-2AD3-70C8-C7DF5F0ED52F}"/>
                </a:ext>
              </a:extLst>
            </p:cNvPr>
            <p:cNvSpPr txBox="1"/>
            <p:nvPr/>
          </p:nvSpPr>
          <p:spPr>
            <a:xfrm>
              <a:off x="990633" y="1268760"/>
              <a:ext cx="4756060" cy="466795"/>
            </a:xfrm>
            <a:prstGeom prst="rect">
              <a:avLst/>
            </a:prstGeom>
            <a:noFill/>
          </p:spPr>
          <p:txBody>
            <a:bodyPr wrap="none" rtlCol="0">
              <a:spAutoFit/>
            </a:bodyPr>
            <a:lstStyle/>
            <a:p>
              <a:r>
                <a:rPr lang="en-IN" sz="2000" dirty="0">
                  <a:solidFill>
                    <a:srgbClr val="002060"/>
                  </a:solidFill>
                  <a:latin typeface="Gill Sans"/>
                </a:rPr>
                <a:t>Step 3: Compute the test statistic</a:t>
              </a:r>
              <a:endParaRPr lang="en-US" sz="2000" dirty="0">
                <a:solidFill>
                  <a:srgbClr val="002060"/>
                </a:solidFill>
                <a:latin typeface="Gill Sans"/>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xmlns="" id="{195524A6-B8C4-8909-0C3E-32482F4244E5}"/>
                    </a:ext>
                  </a:extLst>
                </p:cNvPr>
                <p:cNvSpPr txBox="1"/>
                <p:nvPr/>
              </p:nvSpPr>
              <p:spPr>
                <a:xfrm>
                  <a:off x="1601619" y="2031902"/>
                  <a:ext cx="3456383" cy="1253083"/>
                </a:xfrm>
                <a:prstGeom prst="rect">
                  <a:avLst/>
                </a:prstGeom>
                <a:noFill/>
              </p:spPr>
              <p:txBody>
                <a:bodyPr wrap="square">
                  <a:spAutoFit/>
                </a:bodyPr>
                <a:lstStyle/>
                <a:p>
                  <a:pPr algn="ctr"/>
                  <a:r>
                    <a:rPr lang="en-IN" sz="2400" dirty="0">
                      <a:latin typeface="Gill Sans"/>
                      <a:cs typeface="Times New Roman" pitchFamily="18" charset="0"/>
                    </a:rPr>
                    <a:t>t-statistic, </a:t>
                  </a:r>
                  <a14:m>
                    <m:oMath xmlns:m="http://schemas.openxmlformats.org/officeDocument/2006/math">
                      <m:r>
                        <m:rPr>
                          <m:sty m:val="p"/>
                        </m:rPr>
                        <a:rPr lang="en-IN" sz="2400" b="0" i="0" smtClean="0">
                          <a:latin typeface="Cambria Math" panose="02040503050406030204" pitchFamily="18" charset="0"/>
                          <a:cs typeface="Times New Roman" pitchFamily="18" charset="0"/>
                        </a:rPr>
                        <m:t>t</m:t>
                      </m:r>
                      <m:r>
                        <a:rPr lang="en-IN" sz="2400" b="0" i="1" smtClean="0">
                          <a:latin typeface="Cambria Math" panose="02040503050406030204" pitchFamily="18" charset="0"/>
                          <a:cs typeface="Times New Roman" pitchFamily="18" charset="0"/>
                        </a:rPr>
                        <m:t>=</m:t>
                      </m:r>
                      <m:f>
                        <m:fPr>
                          <m:ctrlPr>
                            <a:rPr lang="en-IN" sz="2400" i="1">
                              <a:latin typeface="Cambria Math" panose="02040503050406030204" pitchFamily="18" charset="0"/>
                              <a:cs typeface="Times New Roman" pitchFamily="18" charset="0"/>
                            </a:rPr>
                          </m:ctrlPr>
                        </m:fPr>
                        <m:num>
                          <m:acc>
                            <m:accPr>
                              <m:chr m:val="̅"/>
                              <m:ctrlPr>
                                <a:rPr lang="en-IN" sz="2400" i="1">
                                  <a:latin typeface="Cambria Math" panose="02040503050406030204" pitchFamily="18" charset="0"/>
                                  <a:cs typeface="Times New Roman" pitchFamily="18" charset="0"/>
                                </a:rPr>
                              </m:ctrlPr>
                            </m:accPr>
                            <m:e>
                              <m:r>
                                <a:rPr lang="en-IN" sz="2400" i="1">
                                  <a:latin typeface="Cambria Math" panose="02040503050406030204" pitchFamily="18" charset="0"/>
                                  <a:cs typeface="Times New Roman" pitchFamily="18" charset="0"/>
                                </a:rPr>
                                <m:t>𝑥</m:t>
                              </m:r>
                            </m:e>
                          </m:acc>
                          <m:r>
                            <a:rPr lang="en-IN" sz="2400" i="1">
                              <a:latin typeface="Cambria Math" panose="02040503050406030204" pitchFamily="18" charset="0"/>
                              <a:cs typeface="Times New Roman" pitchFamily="18" charset="0"/>
                            </a:rPr>
                            <m:t>−</m:t>
                          </m:r>
                          <m:sSub>
                            <m:sSubPr>
                              <m:ctrlPr>
                                <a:rPr lang="en-IN" sz="2400" b="0" i="1" smtClean="0">
                                  <a:latin typeface="Cambria Math" panose="02040503050406030204" pitchFamily="18" charset="0"/>
                                  <a:cs typeface="Times New Roman" pitchFamily="18" charset="0"/>
                                </a:rPr>
                              </m:ctrlPr>
                            </m:sSubPr>
                            <m:e>
                              <m:r>
                                <a:rPr lang="en-IN" sz="2400" i="1">
                                  <a:latin typeface="Cambria Math" panose="02040503050406030204" pitchFamily="18" charset="0"/>
                                  <a:cs typeface="Times New Roman" pitchFamily="18" charset="0"/>
                                </a:rPr>
                                <m:t>𝜇</m:t>
                              </m:r>
                            </m:e>
                            <m:sub>
                              <m:r>
                                <a:rPr lang="en-IN" sz="2400" b="0" i="1" smtClean="0">
                                  <a:latin typeface="Cambria Math" panose="02040503050406030204" pitchFamily="18" charset="0"/>
                                  <a:cs typeface="Times New Roman" pitchFamily="18" charset="0"/>
                                </a:rPr>
                                <m:t>0</m:t>
                              </m:r>
                            </m:sub>
                          </m:sSub>
                        </m:num>
                        <m:den>
                          <m:sSub>
                            <m:sSubPr>
                              <m:ctrlPr>
                                <a:rPr lang="en-IN" sz="2400" i="1">
                                  <a:latin typeface="Cambria Math" panose="02040503050406030204" pitchFamily="18" charset="0"/>
                                  <a:cs typeface="Times New Roman" pitchFamily="18" charset="0"/>
                                </a:rPr>
                              </m:ctrlPr>
                            </m:sSubPr>
                            <m:e>
                              <m:r>
                                <a:rPr lang="en-IN" sz="2400" i="1">
                                  <a:latin typeface="Cambria Math" panose="02040503050406030204" pitchFamily="18" charset="0"/>
                                  <a:cs typeface="Times New Roman" pitchFamily="18" charset="0"/>
                                </a:rPr>
                                <m:t>𝜎</m:t>
                              </m:r>
                            </m:e>
                            <m:sub>
                              <m:r>
                                <a:rPr lang="en-IN" sz="2400" i="1">
                                  <a:latin typeface="Cambria Math" panose="02040503050406030204" pitchFamily="18" charset="0"/>
                                  <a:cs typeface="Times New Roman" pitchFamily="18" charset="0"/>
                                </a:rPr>
                                <m:t>𝑥</m:t>
                              </m:r>
                            </m:sub>
                          </m:sSub>
                          <m:r>
                            <a:rPr lang="en-IN" sz="2400" i="1">
                              <a:latin typeface="Cambria Math" panose="02040503050406030204" pitchFamily="18" charset="0"/>
                              <a:cs typeface="Times New Roman" pitchFamily="18" charset="0"/>
                            </a:rPr>
                            <m:t>/</m:t>
                          </m:r>
                          <m:rad>
                            <m:radPr>
                              <m:degHide m:val="on"/>
                              <m:ctrlPr>
                                <a:rPr lang="en-IN" sz="2400" i="1">
                                  <a:latin typeface="Cambria Math" panose="02040503050406030204" pitchFamily="18" charset="0"/>
                                  <a:cs typeface="Times New Roman" pitchFamily="18" charset="0"/>
                                </a:rPr>
                              </m:ctrlPr>
                            </m:radPr>
                            <m:deg/>
                            <m:e>
                              <m:r>
                                <a:rPr lang="en-IN" sz="2400" i="1">
                                  <a:latin typeface="Cambria Math" panose="02040503050406030204" pitchFamily="18" charset="0"/>
                                  <a:cs typeface="Times New Roman" pitchFamily="18" charset="0"/>
                                </a:rPr>
                                <m:t>𝑛</m:t>
                              </m:r>
                            </m:e>
                          </m:rad>
                        </m:den>
                      </m:f>
                    </m:oMath>
                  </a14:m>
                  <a:endParaRPr lang="en-IN" sz="2400" dirty="0">
                    <a:latin typeface="Gill Sans"/>
                    <a:cs typeface="Times New Roman" pitchFamily="18" charset="0"/>
                  </a:endParaRPr>
                </a:p>
              </p:txBody>
            </p:sp>
          </mc:Choice>
          <mc:Fallback xmlns="">
            <p:sp>
              <p:nvSpPr>
                <p:cNvPr id="23" name="TextBox 22">
                  <a:extLst>
                    <a:ext uri="{FF2B5EF4-FFF2-40B4-BE49-F238E27FC236}">
                      <a16:creationId xmlns:a16="http://schemas.microsoft.com/office/drawing/2014/main" id="{195524A6-B8C4-8909-0C3E-32482F4244E5}"/>
                    </a:ext>
                  </a:extLst>
                </p:cNvPr>
                <p:cNvSpPr txBox="1">
                  <a:spLocks noRot="1" noChangeAspect="1" noMove="1" noResize="1" noEditPoints="1" noAdjustHandles="1" noChangeArrowheads="1" noChangeShapeType="1" noTextEdit="1"/>
                </p:cNvSpPr>
                <p:nvPr/>
              </p:nvSpPr>
              <p:spPr>
                <a:xfrm>
                  <a:off x="1601619" y="2031902"/>
                  <a:ext cx="3456383" cy="1253083"/>
                </a:xfrm>
                <a:prstGeom prst="rect">
                  <a:avLst/>
                </a:prstGeom>
                <a:blipFill>
                  <a:blip r:embed="rId5"/>
                  <a:stretch>
                    <a:fillRect l="-3456" b="-1818"/>
                  </a:stretch>
                </a:blipFill>
              </p:spPr>
              <p:txBody>
                <a:bodyPr/>
                <a:lstStyle/>
                <a:p>
                  <a:r>
                    <a:rPr lang="en-US">
                      <a:noFill/>
                    </a:rPr>
                    <a:t> </a:t>
                  </a:r>
                </a:p>
              </p:txBody>
            </p:sp>
          </mc:Fallback>
        </mc:AlternateContent>
      </p:grpSp>
      <p:grpSp>
        <p:nvGrpSpPr>
          <p:cNvPr id="28" name="Group 27">
            <a:extLst>
              <a:ext uri="{FF2B5EF4-FFF2-40B4-BE49-F238E27FC236}">
                <a16:creationId xmlns:a16="http://schemas.microsoft.com/office/drawing/2014/main" xmlns="" id="{A42A2F06-F1F8-60B1-9848-810BAF28937F}"/>
              </a:ext>
            </a:extLst>
          </p:cNvPr>
          <p:cNvGrpSpPr/>
          <p:nvPr/>
        </p:nvGrpSpPr>
        <p:grpSpPr>
          <a:xfrm>
            <a:off x="923517" y="3413247"/>
            <a:ext cx="3978475" cy="1079628"/>
            <a:chOff x="565835" y="1241897"/>
            <a:chExt cx="5194969" cy="2024456"/>
          </a:xfrm>
        </p:grpSpPr>
        <p:sp>
          <p:nvSpPr>
            <p:cNvPr id="29" name="Rectangle 28">
              <a:extLst>
                <a:ext uri="{FF2B5EF4-FFF2-40B4-BE49-F238E27FC236}">
                  <a16:creationId xmlns:a16="http://schemas.microsoft.com/office/drawing/2014/main" xmlns="" id="{C1FD0AF1-6CD6-8C67-895D-BABCCFC6CC5D}"/>
                </a:ext>
              </a:extLst>
            </p:cNvPr>
            <p:cNvSpPr/>
            <p:nvPr/>
          </p:nvSpPr>
          <p:spPr>
            <a:xfrm>
              <a:off x="565835" y="1250129"/>
              <a:ext cx="5148139"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xmlns="" id="{422F8B91-3917-16D0-E6A6-F2E57CEB2785}"/>
                </a:ext>
              </a:extLst>
            </p:cNvPr>
            <p:cNvCxnSpPr>
              <a:cxnSpLocks/>
            </p:cNvCxnSpPr>
            <p:nvPr/>
          </p:nvCxnSpPr>
          <p:spPr>
            <a:xfrm>
              <a:off x="565835" y="2078912"/>
              <a:ext cx="5194969" cy="0"/>
            </a:xfrm>
            <a:prstGeom prst="line">
              <a:avLst/>
            </a:prstGeom>
          </p:spPr>
          <p:style>
            <a:lnRef idx="3">
              <a:schemeClr val="accent2"/>
            </a:lnRef>
            <a:fillRef idx="0">
              <a:schemeClr val="accent2"/>
            </a:fillRef>
            <a:effectRef idx="2">
              <a:schemeClr val="accent2"/>
            </a:effectRef>
            <a:fontRef idx="minor">
              <a:schemeClr val="tx1"/>
            </a:fontRef>
          </p:style>
        </p:cxnSp>
        <p:sp>
          <p:nvSpPr>
            <p:cNvPr id="31" name="TextBox 30">
              <a:extLst>
                <a:ext uri="{FF2B5EF4-FFF2-40B4-BE49-F238E27FC236}">
                  <a16:creationId xmlns:a16="http://schemas.microsoft.com/office/drawing/2014/main" xmlns="" id="{6A9B5DE7-9CC3-641B-7FE7-5A052C7A89F8}"/>
                </a:ext>
              </a:extLst>
            </p:cNvPr>
            <p:cNvSpPr txBox="1"/>
            <p:nvPr/>
          </p:nvSpPr>
          <p:spPr>
            <a:xfrm>
              <a:off x="904223" y="1241897"/>
              <a:ext cx="4803364" cy="466794"/>
            </a:xfrm>
            <a:prstGeom prst="rect">
              <a:avLst/>
            </a:prstGeom>
            <a:noFill/>
          </p:spPr>
          <p:txBody>
            <a:bodyPr wrap="none" rtlCol="0">
              <a:spAutoFit/>
            </a:bodyPr>
            <a:lstStyle/>
            <a:p>
              <a:r>
                <a:rPr lang="en-IN" sz="2000" dirty="0">
                  <a:solidFill>
                    <a:srgbClr val="002060"/>
                  </a:solidFill>
                  <a:latin typeface="Gill Sans"/>
                </a:rPr>
                <a:t>Step 2: Decide a significance level</a:t>
              </a:r>
              <a:endParaRPr lang="en-US" sz="2000" dirty="0">
                <a:solidFill>
                  <a:srgbClr val="002060"/>
                </a:solidFill>
                <a:latin typeface="Gill Sans"/>
              </a:endParaRP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xmlns="" id="{7763C434-7FD0-A312-45AA-76DAEB196695}"/>
                    </a:ext>
                  </a:extLst>
                </p:cNvPr>
                <p:cNvSpPr txBox="1"/>
                <p:nvPr/>
              </p:nvSpPr>
              <p:spPr>
                <a:xfrm>
                  <a:off x="1149210" y="2216358"/>
                  <a:ext cx="4486206" cy="53860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cs typeface="Times New Roman" pitchFamily="18" charset="0"/>
                          </a:rPr>
                          <m:t>𝛼</m:t>
                        </m:r>
                        <m:r>
                          <a:rPr lang="en-IN" sz="2400" b="0" i="1" smtClean="0">
                            <a:latin typeface="Cambria Math" panose="02040503050406030204" pitchFamily="18" charset="0"/>
                            <a:cs typeface="Times New Roman" pitchFamily="18" charset="0"/>
                          </a:rPr>
                          <m:t>=0.02 </m:t>
                        </m:r>
                        <m:r>
                          <a:rPr lang="en-IN" sz="2400" b="0" i="1" smtClean="0">
                            <a:latin typeface="Cambria Math" panose="02040503050406030204" pitchFamily="18" charset="0"/>
                            <a:cs typeface="Times New Roman" pitchFamily="18" charset="0"/>
                          </a:rPr>
                          <m:t>𝑜𝑟</m:t>
                        </m:r>
                        <m:r>
                          <a:rPr lang="en-IN" sz="2400" b="0" i="1" smtClean="0">
                            <a:latin typeface="Cambria Math" panose="02040503050406030204" pitchFamily="18" charset="0"/>
                            <a:cs typeface="Times New Roman" pitchFamily="18" charset="0"/>
                          </a:rPr>
                          <m:t> 0.05 </m:t>
                        </m:r>
                        <m:r>
                          <a:rPr lang="en-IN" sz="2400" b="0" i="1" smtClean="0">
                            <a:latin typeface="Cambria Math" panose="02040503050406030204" pitchFamily="18" charset="0"/>
                            <a:cs typeface="Times New Roman" pitchFamily="18" charset="0"/>
                          </a:rPr>
                          <m:t>𝑜𝑟</m:t>
                        </m:r>
                        <m:r>
                          <a:rPr lang="en-IN" sz="2400" b="0" i="1" smtClean="0">
                            <a:latin typeface="Cambria Math" panose="02040503050406030204" pitchFamily="18" charset="0"/>
                            <a:cs typeface="Times New Roman" pitchFamily="18" charset="0"/>
                          </a:rPr>
                          <m:t>  0.1</m:t>
                        </m:r>
                      </m:oMath>
                    </m:oMathPara>
                  </a14:m>
                  <a:endParaRPr lang="en-IN" sz="2400" dirty="0">
                    <a:latin typeface="Gill Sans"/>
                    <a:cs typeface="Times New Roman" pitchFamily="18" charset="0"/>
                  </a:endParaRPr>
                </a:p>
              </p:txBody>
            </p:sp>
          </mc:Choice>
          <mc:Fallback xmlns="">
            <p:sp>
              <p:nvSpPr>
                <p:cNvPr id="32" name="TextBox 31">
                  <a:extLst>
                    <a:ext uri="{FF2B5EF4-FFF2-40B4-BE49-F238E27FC236}">
                      <a16:creationId xmlns:a16="http://schemas.microsoft.com/office/drawing/2014/main" id="{7763C434-7FD0-A312-45AA-76DAEB196695}"/>
                    </a:ext>
                  </a:extLst>
                </p:cNvPr>
                <p:cNvSpPr txBox="1">
                  <a:spLocks noRot="1" noChangeAspect="1" noMove="1" noResize="1" noEditPoints="1" noAdjustHandles="1" noChangeArrowheads="1" noChangeShapeType="1" noTextEdit="1"/>
                </p:cNvSpPr>
                <p:nvPr/>
              </p:nvSpPr>
              <p:spPr>
                <a:xfrm>
                  <a:off x="1149210" y="2216358"/>
                  <a:ext cx="4486206" cy="538609"/>
                </a:xfrm>
                <a:prstGeom prst="rect">
                  <a:avLst/>
                </a:prstGeom>
                <a:blipFill>
                  <a:blip r:embed="rId6"/>
                  <a:stretch>
                    <a:fillRect b="-52083"/>
                  </a:stretch>
                </a:blipFill>
              </p:spPr>
              <p:txBody>
                <a:bodyPr/>
                <a:lstStyle/>
                <a:p>
                  <a:r>
                    <a:rPr lang="en-US">
                      <a:noFill/>
                    </a:rPr>
                    <a:t> </a:t>
                  </a:r>
                </a:p>
              </p:txBody>
            </p:sp>
          </mc:Fallback>
        </mc:AlternateContent>
      </p:grpSp>
      <p:grpSp>
        <p:nvGrpSpPr>
          <p:cNvPr id="44" name="Group 43">
            <a:extLst>
              <a:ext uri="{FF2B5EF4-FFF2-40B4-BE49-F238E27FC236}">
                <a16:creationId xmlns:a16="http://schemas.microsoft.com/office/drawing/2014/main" xmlns="" id="{718AC008-5087-C77A-A586-127EAF77CDED}"/>
              </a:ext>
            </a:extLst>
          </p:cNvPr>
          <p:cNvGrpSpPr/>
          <p:nvPr/>
        </p:nvGrpSpPr>
        <p:grpSpPr>
          <a:xfrm>
            <a:off x="6096000" y="3859621"/>
            <a:ext cx="5544616" cy="2592537"/>
            <a:chOff x="640376" y="1268760"/>
            <a:chExt cx="5308913" cy="2016225"/>
          </a:xfrm>
        </p:grpSpPr>
        <p:sp>
          <p:nvSpPr>
            <p:cNvPr id="45" name="Rectangle 44">
              <a:extLst>
                <a:ext uri="{FF2B5EF4-FFF2-40B4-BE49-F238E27FC236}">
                  <a16:creationId xmlns:a16="http://schemas.microsoft.com/office/drawing/2014/main" xmlns="" id="{04401076-4B70-CF79-E22A-FC606327F953}"/>
                </a:ext>
              </a:extLst>
            </p:cNvPr>
            <p:cNvSpPr/>
            <p:nvPr/>
          </p:nvSpPr>
          <p:spPr>
            <a:xfrm>
              <a:off x="731837" y="1268760"/>
              <a:ext cx="5148139"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xmlns="" id="{7B14ADD2-9D23-7D2E-5843-013B9FC984E9}"/>
                </a:ext>
              </a:extLst>
            </p:cNvPr>
            <p:cNvCxnSpPr>
              <a:cxnSpLocks/>
            </p:cNvCxnSpPr>
            <p:nvPr/>
          </p:nvCxnSpPr>
          <p:spPr>
            <a:xfrm>
              <a:off x="731837" y="1604959"/>
              <a:ext cx="5148139" cy="0"/>
            </a:xfrm>
            <a:prstGeom prst="line">
              <a:avLst/>
            </a:prstGeom>
          </p:spPr>
          <p:style>
            <a:lnRef idx="3">
              <a:schemeClr val="accent2"/>
            </a:lnRef>
            <a:fillRef idx="0">
              <a:schemeClr val="accent2"/>
            </a:fillRef>
            <a:effectRef idx="2">
              <a:schemeClr val="accent2"/>
            </a:effectRef>
            <a:fontRef idx="minor">
              <a:schemeClr val="tx1"/>
            </a:fontRef>
          </p:style>
        </p:cxnSp>
        <p:sp>
          <p:nvSpPr>
            <p:cNvPr id="47" name="TextBox 46">
              <a:extLst>
                <a:ext uri="{FF2B5EF4-FFF2-40B4-BE49-F238E27FC236}">
                  <a16:creationId xmlns:a16="http://schemas.microsoft.com/office/drawing/2014/main" xmlns="" id="{262CAA5F-3C74-42D9-F408-A7F996635213}"/>
                </a:ext>
              </a:extLst>
            </p:cNvPr>
            <p:cNvSpPr txBox="1"/>
            <p:nvPr/>
          </p:nvSpPr>
          <p:spPr>
            <a:xfrm>
              <a:off x="1982018" y="1268954"/>
              <a:ext cx="2712954" cy="311167"/>
            </a:xfrm>
            <a:prstGeom prst="rect">
              <a:avLst/>
            </a:prstGeom>
            <a:noFill/>
          </p:spPr>
          <p:txBody>
            <a:bodyPr wrap="square" rtlCol="0">
              <a:spAutoFit/>
            </a:bodyPr>
            <a:lstStyle/>
            <a:p>
              <a:r>
                <a:rPr lang="en-IN" sz="2000" dirty="0">
                  <a:solidFill>
                    <a:srgbClr val="002060"/>
                  </a:solidFill>
                  <a:latin typeface="Gill Sans"/>
                </a:rPr>
                <a:t>Step 5: Decision criteria</a:t>
              </a:r>
              <a:endParaRPr lang="en-US" sz="2000" dirty="0">
                <a:solidFill>
                  <a:srgbClr val="002060"/>
                </a:solidFill>
                <a:latin typeface="Gill Sans"/>
              </a:endParaRP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xmlns="" id="{21AAC25A-C51F-1D28-F993-D557C42BA1E4}"/>
                    </a:ext>
                  </a:extLst>
                </p:cNvPr>
                <p:cNvSpPr txBox="1"/>
                <p:nvPr/>
              </p:nvSpPr>
              <p:spPr>
                <a:xfrm>
                  <a:off x="640376" y="1772962"/>
                  <a:ext cx="1800200" cy="1268603"/>
                </a:xfrm>
                <a:prstGeom prst="rect">
                  <a:avLst/>
                </a:prstGeom>
                <a:noFill/>
              </p:spPr>
              <p:txBody>
                <a:bodyPr wrap="square">
                  <a:spAutoFit/>
                </a:bodyPr>
                <a:lstStyle/>
                <a:p>
                  <a:pPr algn="ctr">
                    <a:lnSpc>
                      <a:spcPct val="100000"/>
                    </a:lnSpc>
                  </a:pPr>
                  <a:r>
                    <a:rPr lang="en-IN" sz="2000" dirty="0">
                      <a:latin typeface="Gill Sans"/>
                      <a:cs typeface="Times New Roman" pitchFamily="18" charset="0"/>
                    </a:rPr>
                    <a:t>Left tailed test</a:t>
                  </a:r>
                </a:p>
                <a:p>
                  <a:pPr algn="ctr">
                    <a:lnSpc>
                      <a:spcPct val="100000"/>
                    </a:lnSpc>
                  </a:pPr>
                  <a:r>
                    <a:rPr lang="en-IN" sz="2000" dirty="0">
                      <a:latin typeface="Gill Sans"/>
                      <a:cs typeface="Times New Roman" pitchFamily="18" charset="0"/>
                    </a:rPr>
                    <a:t>Reject </a:t>
                  </a:r>
                  <a14:m>
                    <m:oMath xmlns:m="http://schemas.openxmlformats.org/officeDocument/2006/math">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𝐻</m:t>
                          </m:r>
                        </m:e>
                        <m:sub>
                          <m:r>
                            <a:rPr lang="en-IN" sz="2000" b="0" i="1" smtClean="0">
                              <a:latin typeface="Cambria Math" panose="02040503050406030204" pitchFamily="18" charset="0"/>
                              <a:cs typeface="Times New Roman" pitchFamily="18" charset="0"/>
                            </a:rPr>
                            <m:t>0</m:t>
                          </m:r>
                        </m:sub>
                      </m:sSub>
                    </m:oMath>
                  </a14:m>
                  <a:r>
                    <a:rPr lang="en-IN" sz="2000" dirty="0">
                      <a:latin typeface="Gill Sans"/>
                      <a:cs typeface="Times New Roman" pitchFamily="18" charset="0"/>
                    </a:rPr>
                    <a:t> if </a:t>
                  </a:r>
                </a:p>
                <a:p>
                  <a:pPr algn="ctr">
                    <a:lnSpc>
                      <a:spcPct val="100000"/>
                    </a:lnSpc>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cs typeface="Times New Roman" pitchFamily="18" charset="0"/>
                          </a:rPr>
                          <m:t>𝑡</m:t>
                        </m:r>
                        <m:r>
                          <a:rPr lang="en-IN" sz="2000" b="0" i="1" smtClean="0">
                            <a:latin typeface="Cambria Math" panose="02040503050406030204" pitchFamily="18" charset="0"/>
                            <a:cs typeface="Times New Roman" pitchFamily="18" charset="0"/>
                          </a:rPr>
                          <m:t>&lt;</m:t>
                        </m:r>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𝑡</m:t>
                            </m:r>
                          </m:e>
                          <m:sub>
                            <m:r>
                              <a:rPr lang="en-IN" sz="2000" b="0" i="1" smtClean="0">
                                <a:latin typeface="Cambria Math" panose="02040503050406030204" pitchFamily="18" charset="0"/>
                                <a:cs typeface="Times New Roman" pitchFamily="18" charset="0"/>
                              </a:rPr>
                              <m:t>𝛼</m:t>
                            </m:r>
                          </m:sub>
                        </m:sSub>
                      </m:oMath>
                    </m:oMathPara>
                  </a14:m>
                  <a:endParaRPr lang="en-IN" sz="2000" dirty="0">
                    <a:latin typeface="Gill Sans"/>
                    <a:cs typeface="Times New Roman" pitchFamily="18" charset="0"/>
                  </a:endParaRPr>
                </a:p>
                <a:p>
                  <a:pPr algn="ctr">
                    <a:lnSpc>
                      <a:spcPct val="100000"/>
                    </a:lnSpc>
                  </a:pPr>
                  <a:r>
                    <a:rPr lang="en-IN" sz="2000" dirty="0">
                      <a:latin typeface="Gill Sans"/>
                      <a:cs typeface="Times New Roman" pitchFamily="18" charset="0"/>
                    </a:rPr>
                    <a:t>(or)</a:t>
                  </a:r>
                </a:p>
                <a:p>
                  <a:pPr algn="ctr">
                    <a:lnSpc>
                      <a:spcPct val="100000"/>
                    </a:lnSpc>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cs typeface="Times New Roman" pitchFamily="18" charset="0"/>
                          </a:rPr>
                          <m:t>𝑝</m:t>
                        </m:r>
                        <m:r>
                          <a:rPr lang="en-IN" sz="2000" b="0" i="1" smtClean="0">
                            <a:latin typeface="Cambria Math" panose="02040503050406030204" pitchFamily="18" charset="0"/>
                            <a:cs typeface="Times New Roman" pitchFamily="18" charset="0"/>
                          </a:rPr>
                          <m:t>&lt;</m:t>
                        </m:r>
                        <m:r>
                          <m:rPr>
                            <m:lit/>
                          </m:rPr>
                          <a:rPr lang="en-IN" sz="2000" b="0" i="1" smtClean="0">
                            <a:latin typeface="Cambria Math" panose="02040503050406030204" pitchFamily="18" charset="0"/>
                            <a:cs typeface="Times New Roman" pitchFamily="18" charset="0"/>
                          </a:rPr>
                          <m:t> </m:t>
                        </m:r>
                        <m:r>
                          <a:rPr lang="en-IN" sz="2000" b="0" i="1" smtClean="0">
                            <a:latin typeface="Cambria Math" panose="02040503050406030204" pitchFamily="18" charset="0"/>
                            <a:cs typeface="Times New Roman" pitchFamily="18" charset="0"/>
                          </a:rPr>
                          <m:t>𝛼</m:t>
                        </m:r>
                      </m:oMath>
                    </m:oMathPara>
                  </a14:m>
                  <a:endParaRPr lang="en-IN" sz="2000" dirty="0">
                    <a:latin typeface="Gill Sans"/>
                    <a:cs typeface="Times New Roman" pitchFamily="18" charset="0"/>
                  </a:endParaRPr>
                </a:p>
              </p:txBody>
            </p:sp>
          </mc:Choice>
          <mc:Fallback xmlns="">
            <p:sp>
              <p:nvSpPr>
                <p:cNvPr id="48" name="TextBox 47">
                  <a:extLst>
                    <a:ext uri="{FF2B5EF4-FFF2-40B4-BE49-F238E27FC236}">
                      <a16:creationId xmlns:a16="http://schemas.microsoft.com/office/drawing/2014/main" id="{21AAC25A-C51F-1D28-F993-D557C42BA1E4}"/>
                    </a:ext>
                  </a:extLst>
                </p:cNvPr>
                <p:cNvSpPr txBox="1">
                  <a:spLocks noRot="1" noChangeAspect="1" noMove="1" noResize="1" noEditPoints="1" noAdjustHandles="1" noChangeArrowheads="1" noChangeShapeType="1" noTextEdit="1"/>
                </p:cNvSpPr>
                <p:nvPr/>
              </p:nvSpPr>
              <p:spPr>
                <a:xfrm>
                  <a:off x="640376" y="1772962"/>
                  <a:ext cx="1800200" cy="1268603"/>
                </a:xfrm>
                <a:prstGeom prst="rect">
                  <a:avLst/>
                </a:prstGeom>
                <a:blipFill>
                  <a:blip r:embed="rId7"/>
                  <a:stretch>
                    <a:fillRect t="-1866" b="-11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xmlns="" id="{3216E49D-B601-706A-D173-24A979DA298F}"/>
                    </a:ext>
                  </a:extLst>
                </p:cNvPr>
                <p:cNvSpPr txBox="1"/>
                <p:nvPr/>
              </p:nvSpPr>
              <p:spPr>
                <a:xfrm>
                  <a:off x="2361367" y="1792378"/>
                  <a:ext cx="1889079" cy="1268603"/>
                </a:xfrm>
                <a:prstGeom prst="rect">
                  <a:avLst/>
                </a:prstGeom>
                <a:noFill/>
              </p:spPr>
              <p:txBody>
                <a:bodyPr wrap="square">
                  <a:spAutoFit/>
                </a:bodyPr>
                <a:lstStyle/>
                <a:p>
                  <a:pPr algn="ctr">
                    <a:lnSpc>
                      <a:spcPct val="100000"/>
                    </a:lnSpc>
                  </a:pPr>
                  <a:r>
                    <a:rPr lang="en-IN" sz="2000" dirty="0">
                      <a:latin typeface="Gill Sans"/>
                      <a:cs typeface="Times New Roman" pitchFamily="18" charset="0"/>
                    </a:rPr>
                    <a:t>Right tailed test</a:t>
                  </a:r>
                </a:p>
                <a:p>
                  <a:pPr algn="ctr">
                    <a:lnSpc>
                      <a:spcPct val="100000"/>
                    </a:lnSpc>
                  </a:pPr>
                  <a:r>
                    <a:rPr lang="en-IN" sz="2000" dirty="0">
                      <a:latin typeface="Gill Sans"/>
                      <a:cs typeface="Times New Roman" pitchFamily="18" charset="0"/>
                    </a:rPr>
                    <a:t>Reject </a:t>
                  </a:r>
                  <a14:m>
                    <m:oMath xmlns:m="http://schemas.openxmlformats.org/officeDocument/2006/math">
                      <m:sSub>
                        <m:sSubPr>
                          <m:ctrlPr>
                            <a:rPr lang="en-IN" sz="2000" i="1">
                              <a:latin typeface="Cambria Math" panose="02040503050406030204" pitchFamily="18" charset="0"/>
                              <a:cs typeface="Times New Roman" pitchFamily="18" charset="0"/>
                            </a:rPr>
                          </m:ctrlPr>
                        </m:sSubPr>
                        <m:e>
                          <m:r>
                            <a:rPr lang="en-IN" sz="2000" i="1">
                              <a:latin typeface="Cambria Math" panose="02040503050406030204" pitchFamily="18" charset="0"/>
                              <a:cs typeface="Times New Roman" pitchFamily="18" charset="0"/>
                            </a:rPr>
                            <m:t>𝐻</m:t>
                          </m:r>
                        </m:e>
                        <m:sub>
                          <m:r>
                            <a:rPr lang="en-IN" sz="2000" i="1">
                              <a:latin typeface="Cambria Math" panose="02040503050406030204" pitchFamily="18" charset="0"/>
                              <a:cs typeface="Times New Roman" pitchFamily="18" charset="0"/>
                            </a:rPr>
                            <m:t>0</m:t>
                          </m:r>
                        </m:sub>
                      </m:sSub>
                    </m:oMath>
                  </a14:m>
                  <a:r>
                    <a:rPr lang="en-IN" sz="2000" dirty="0">
                      <a:latin typeface="Gill Sans"/>
                      <a:cs typeface="Times New Roman" pitchFamily="18" charset="0"/>
                    </a:rPr>
                    <a:t> if </a:t>
                  </a:r>
                </a:p>
                <a:p>
                  <a:pPr algn="ctr">
                    <a:lnSpc>
                      <a:spcPct val="100000"/>
                    </a:lnSpc>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cs typeface="Times New Roman" pitchFamily="18" charset="0"/>
                          </a:rPr>
                          <m:t>𝑡</m:t>
                        </m:r>
                        <m:r>
                          <a:rPr lang="en-IN" sz="2000" b="0" i="1" smtClean="0">
                            <a:latin typeface="Cambria Math" panose="02040503050406030204" pitchFamily="18" charset="0"/>
                            <a:cs typeface="Times New Roman" pitchFamily="18" charset="0"/>
                          </a:rPr>
                          <m:t>&gt;</m:t>
                        </m:r>
                        <m:sSub>
                          <m:sSubPr>
                            <m:ctrlPr>
                              <a:rPr lang="en-IN" sz="2000" i="1">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𝑡</m:t>
                            </m:r>
                          </m:e>
                          <m:sub>
                            <m:r>
                              <a:rPr lang="en-IN" sz="2000" i="1">
                                <a:latin typeface="Cambria Math" panose="02040503050406030204" pitchFamily="18" charset="0"/>
                                <a:cs typeface="Times New Roman" pitchFamily="18" charset="0"/>
                              </a:rPr>
                              <m:t>𝛼</m:t>
                            </m:r>
                          </m:sub>
                        </m:sSub>
                      </m:oMath>
                    </m:oMathPara>
                  </a14:m>
                  <a:endParaRPr lang="en-IN" sz="2000" dirty="0">
                    <a:latin typeface="Gill Sans"/>
                    <a:cs typeface="Times New Roman" pitchFamily="18" charset="0"/>
                  </a:endParaRPr>
                </a:p>
                <a:p>
                  <a:pPr algn="ctr">
                    <a:lnSpc>
                      <a:spcPct val="100000"/>
                    </a:lnSpc>
                  </a:pPr>
                  <a:r>
                    <a:rPr lang="en-IN" sz="2000" dirty="0">
                      <a:latin typeface="Gill Sans"/>
                      <a:cs typeface="Times New Roman" pitchFamily="18" charset="0"/>
                    </a:rPr>
                    <a:t>(or)</a:t>
                  </a:r>
                </a:p>
                <a:p>
                  <a:pPr algn="ctr">
                    <a:lnSpc>
                      <a:spcPct val="100000"/>
                    </a:lnSpc>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cs typeface="Times New Roman" pitchFamily="18" charset="0"/>
                          </a:rPr>
                          <m:t>𝑝</m:t>
                        </m:r>
                        <m:r>
                          <a:rPr lang="en-IN" sz="2000" b="0" i="1" smtClean="0">
                            <a:latin typeface="Cambria Math" panose="02040503050406030204" pitchFamily="18" charset="0"/>
                            <a:cs typeface="Times New Roman" pitchFamily="18" charset="0"/>
                          </a:rPr>
                          <m:t>&lt;</m:t>
                        </m:r>
                        <m:r>
                          <m:rPr>
                            <m:lit/>
                          </m:rPr>
                          <a:rPr lang="en-IN" sz="2000" b="0" i="1" smtClean="0">
                            <a:latin typeface="Cambria Math" panose="02040503050406030204" pitchFamily="18" charset="0"/>
                            <a:cs typeface="Times New Roman" pitchFamily="18" charset="0"/>
                          </a:rPr>
                          <m:t> </m:t>
                        </m:r>
                        <m:r>
                          <a:rPr lang="en-IN" sz="2000" b="0" i="1" smtClean="0">
                            <a:latin typeface="Cambria Math" panose="02040503050406030204" pitchFamily="18" charset="0"/>
                            <a:cs typeface="Times New Roman" pitchFamily="18" charset="0"/>
                          </a:rPr>
                          <m:t>𝛼</m:t>
                        </m:r>
                      </m:oMath>
                    </m:oMathPara>
                  </a14:m>
                  <a:endParaRPr lang="en-IN" sz="2000" dirty="0">
                    <a:latin typeface="Gill Sans"/>
                    <a:cs typeface="Times New Roman" pitchFamily="18" charset="0"/>
                  </a:endParaRPr>
                </a:p>
              </p:txBody>
            </p:sp>
          </mc:Choice>
          <mc:Fallback xmlns="">
            <p:sp>
              <p:nvSpPr>
                <p:cNvPr id="49" name="TextBox 48">
                  <a:extLst>
                    <a:ext uri="{FF2B5EF4-FFF2-40B4-BE49-F238E27FC236}">
                      <a16:creationId xmlns:a16="http://schemas.microsoft.com/office/drawing/2014/main" id="{3216E49D-B601-706A-D173-24A979DA298F}"/>
                    </a:ext>
                  </a:extLst>
                </p:cNvPr>
                <p:cNvSpPr txBox="1">
                  <a:spLocks noRot="1" noChangeAspect="1" noMove="1" noResize="1" noEditPoints="1" noAdjustHandles="1" noChangeArrowheads="1" noChangeShapeType="1" noTextEdit="1"/>
                </p:cNvSpPr>
                <p:nvPr/>
              </p:nvSpPr>
              <p:spPr>
                <a:xfrm>
                  <a:off x="2361367" y="1792378"/>
                  <a:ext cx="1889079" cy="1268603"/>
                </a:xfrm>
                <a:prstGeom prst="rect">
                  <a:avLst/>
                </a:prstGeom>
                <a:blipFill>
                  <a:blip r:embed="rId8"/>
                  <a:stretch>
                    <a:fillRect t="-2247" b="-1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xmlns="" id="{D95F4ECF-2A16-3642-FF0C-3BEAE27C6E30}"/>
                    </a:ext>
                  </a:extLst>
                </p:cNvPr>
                <p:cNvSpPr txBox="1"/>
                <p:nvPr/>
              </p:nvSpPr>
              <p:spPr>
                <a:xfrm>
                  <a:off x="4149089" y="1660960"/>
                  <a:ext cx="1800200" cy="1460987"/>
                </a:xfrm>
                <a:prstGeom prst="rect">
                  <a:avLst/>
                </a:prstGeom>
                <a:noFill/>
              </p:spPr>
              <p:txBody>
                <a:bodyPr wrap="square">
                  <a:spAutoFit/>
                </a:bodyPr>
                <a:lstStyle/>
                <a:p>
                  <a:pPr algn="ctr">
                    <a:lnSpc>
                      <a:spcPct val="100000"/>
                    </a:lnSpc>
                  </a:pPr>
                  <a:r>
                    <a:rPr lang="en-IN" sz="2000" dirty="0">
                      <a:latin typeface="Gill Sans"/>
                      <a:cs typeface="Times New Roman" pitchFamily="18" charset="0"/>
                    </a:rPr>
                    <a:t>Two tailed test</a:t>
                  </a:r>
                </a:p>
                <a:p>
                  <a:pPr algn="ctr">
                    <a:lnSpc>
                      <a:spcPct val="100000"/>
                    </a:lnSpc>
                  </a:pPr>
                  <a:r>
                    <a:rPr lang="en-IN" sz="2000" dirty="0">
                      <a:latin typeface="Gill Sans"/>
                      <a:cs typeface="Times New Roman" pitchFamily="18" charset="0"/>
                    </a:rPr>
                    <a:t>Reject </a:t>
                  </a:r>
                  <a14:m>
                    <m:oMath xmlns:m="http://schemas.openxmlformats.org/officeDocument/2006/math">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𝐻</m:t>
                          </m:r>
                        </m:e>
                        <m:sub>
                          <m:r>
                            <a:rPr lang="en-IN" sz="2000" b="0" i="1" smtClean="0">
                              <a:latin typeface="Cambria Math" panose="02040503050406030204" pitchFamily="18" charset="0"/>
                              <a:cs typeface="Times New Roman" pitchFamily="18" charset="0"/>
                            </a:rPr>
                            <m:t>0</m:t>
                          </m:r>
                        </m:sub>
                      </m:sSub>
                    </m:oMath>
                  </a14:m>
                  <a:r>
                    <a:rPr lang="en-IN" sz="2000" dirty="0">
                      <a:latin typeface="Gill Sans"/>
                      <a:cs typeface="Times New Roman" pitchFamily="18" charset="0"/>
                    </a:rPr>
                    <a:t> if</a:t>
                  </a:r>
                </a:p>
                <a:p>
                  <a:pPr algn="ctr">
                    <a:lnSpc>
                      <a:spcPct val="100000"/>
                    </a:lnSpc>
                  </a:pPr>
                  <a14:m>
                    <m:oMath xmlns:m="http://schemas.openxmlformats.org/officeDocument/2006/math">
                      <m:r>
                        <a:rPr lang="en-IN" sz="2000" b="0" i="1" smtClean="0">
                          <a:latin typeface="Cambria Math" panose="02040503050406030204" pitchFamily="18" charset="0"/>
                          <a:cs typeface="Times New Roman" pitchFamily="18" charset="0"/>
                        </a:rPr>
                        <m:t>𝑡</m:t>
                      </m:r>
                      <m:r>
                        <a:rPr lang="en-IN" sz="2000" b="0" i="1" smtClean="0">
                          <a:latin typeface="Cambria Math" panose="02040503050406030204" pitchFamily="18" charset="0"/>
                          <a:cs typeface="Times New Roman" pitchFamily="18" charset="0"/>
                        </a:rPr>
                        <m:t>&lt;</m:t>
                      </m:r>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𝑡</m:t>
                          </m:r>
                        </m:e>
                        <m:sub>
                          <m:f>
                            <m:fPr>
                              <m:ctrlPr>
                                <a:rPr lang="en-IN" sz="2000" b="0" i="1" smtClean="0">
                                  <a:latin typeface="Cambria Math" panose="02040503050406030204" pitchFamily="18" charset="0"/>
                                  <a:cs typeface="Times New Roman" pitchFamily="18" charset="0"/>
                                </a:rPr>
                              </m:ctrlPr>
                            </m:fPr>
                            <m:num>
                              <m:r>
                                <a:rPr lang="en-IN" sz="2000" b="0" i="1" smtClean="0">
                                  <a:latin typeface="Cambria Math" panose="02040503050406030204" pitchFamily="18" charset="0"/>
                                  <a:cs typeface="Times New Roman" pitchFamily="18" charset="0"/>
                                </a:rPr>
                                <m:t>𝑎</m:t>
                              </m:r>
                            </m:num>
                            <m:den>
                              <m:r>
                                <a:rPr lang="en-IN" sz="2000" b="0" i="1" smtClean="0">
                                  <a:latin typeface="Cambria Math" panose="02040503050406030204" pitchFamily="18" charset="0"/>
                                  <a:cs typeface="Times New Roman" pitchFamily="18" charset="0"/>
                                </a:rPr>
                                <m:t>2</m:t>
                              </m:r>
                            </m:den>
                          </m:f>
                        </m:sub>
                      </m:sSub>
                    </m:oMath>
                  </a14:m>
                  <a:r>
                    <a:rPr lang="en-IN" sz="2000" dirty="0">
                      <a:latin typeface="Gill Sans"/>
                      <a:cs typeface="Times New Roman" pitchFamily="18" charset="0"/>
                    </a:rPr>
                    <a:t> (left)</a:t>
                  </a:r>
                </a:p>
                <a:p>
                  <a:pPr algn="ctr">
                    <a:lnSpc>
                      <a:spcPct val="100000"/>
                    </a:lnSpc>
                  </a:pPr>
                  <a14:m>
                    <m:oMath xmlns:m="http://schemas.openxmlformats.org/officeDocument/2006/math">
                      <m:r>
                        <a:rPr lang="en-IN" sz="2000" b="0" i="1" smtClean="0">
                          <a:latin typeface="Cambria Math" panose="02040503050406030204" pitchFamily="18" charset="0"/>
                          <a:cs typeface="Times New Roman" pitchFamily="18" charset="0"/>
                        </a:rPr>
                        <m:t>𝑡</m:t>
                      </m:r>
                      <m:r>
                        <a:rPr lang="en-IN" sz="2000" b="0" i="1" smtClean="0">
                          <a:latin typeface="Cambria Math" panose="02040503050406030204" pitchFamily="18" charset="0"/>
                          <a:cs typeface="Times New Roman" pitchFamily="18" charset="0"/>
                        </a:rPr>
                        <m:t>&gt;</m:t>
                      </m:r>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𝑡</m:t>
                          </m:r>
                        </m:e>
                        <m:sub>
                          <m:f>
                            <m:fPr>
                              <m:ctrlPr>
                                <a:rPr lang="en-IN" sz="2000" b="0" i="1" smtClean="0">
                                  <a:latin typeface="Cambria Math" panose="02040503050406030204" pitchFamily="18" charset="0"/>
                                  <a:cs typeface="Times New Roman" pitchFamily="18" charset="0"/>
                                </a:rPr>
                              </m:ctrlPr>
                            </m:fPr>
                            <m:num>
                              <m:r>
                                <a:rPr lang="en-IN" sz="2000" b="0" i="1" smtClean="0">
                                  <a:latin typeface="Cambria Math" panose="02040503050406030204" pitchFamily="18" charset="0"/>
                                  <a:cs typeface="Times New Roman" pitchFamily="18" charset="0"/>
                                </a:rPr>
                                <m:t>𝛼</m:t>
                              </m:r>
                            </m:num>
                            <m:den>
                              <m:r>
                                <a:rPr lang="en-IN" sz="2000" b="0" i="1" smtClean="0">
                                  <a:latin typeface="Cambria Math" panose="02040503050406030204" pitchFamily="18" charset="0"/>
                                  <a:cs typeface="Times New Roman" pitchFamily="18" charset="0"/>
                                </a:rPr>
                                <m:t>2</m:t>
                              </m:r>
                            </m:den>
                          </m:f>
                        </m:sub>
                      </m:sSub>
                    </m:oMath>
                  </a14:m>
                  <a:r>
                    <a:rPr lang="en-IN" sz="2000" dirty="0">
                      <a:latin typeface="Gill Sans"/>
                      <a:cs typeface="Times New Roman" pitchFamily="18" charset="0"/>
                    </a:rPr>
                    <a:t> (right)</a:t>
                  </a:r>
                </a:p>
                <a:p>
                  <a:pPr algn="ctr">
                    <a:lnSpc>
                      <a:spcPct val="100000"/>
                    </a:lnSpc>
                  </a:pPr>
                  <a:r>
                    <a:rPr lang="en-IN" sz="2000" dirty="0">
                      <a:latin typeface="Gill Sans"/>
                      <a:cs typeface="Times New Roman" pitchFamily="18" charset="0"/>
                    </a:rPr>
                    <a:t>(or) </a:t>
                  </a:r>
                  <a14:m>
                    <m:oMath xmlns:m="http://schemas.openxmlformats.org/officeDocument/2006/math">
                      <m:r>
                        <a:rPr lang="en-IN" sz="2000" b="0" i="1" smtClean="0">
                          <a:latin typeface="Cambria Math" panose="02040503050406030204" pitchFamily="18" charset="0"/>
                          <a:cs typeface="Times New Roman" pitchFamily="18" charset="0"/>
                        </a:rPr>
                        <m:t>𝑝</m:t>
                      </m:r>
                      <m:r>
                        <a:rPr lang="en-IN" sz="2000" b="0" i="1" smtClean="0">
                          <a:latin typeface="Cambria Math" panose="02040503050406030204" pitchFamily="18" charset="0"/>
                          <a:cs typeface="Times New Roman" pitchFamily="18" charset="0"/>
                        </a:rPr>
                        <m:t>&lt;</m:t>
                      </m:r>
                      <m:r>
                        <a:rPr lang="en-IN" sz="2000" b="0" i="1" smtClean="0">
                          <a:latin typeface="Cambria Math" panose="02040503050406030204" pitchFamily="18" charset="0"/>
                          <a:cs typeface="Times New Roman" pitchFamily="18" charset="0"/>
                        </a:rPr>
                        <m:t>𝛼</m:t>
                      </m:r>
                      <m:r>
                        <a:rPr lang="en-IN" sz="2000" b="0" i="1" smtClean="0">
                          <a:latin typeface="Cambria Math" panose="02040503050406030204" pitchFamily="18" charset="0"/>
                          <a:cs typeface="Times New Roman" pitchFamily="18" charset="0"/>
                        </a:rPr>
                        <m:t> </m:t>
                      </m:r>
                    </m:oMath>
                  </a14:m>
                  <a:endParaRPr lang="en-IN" sz="2000" dirty="0">
                    <a:latin typeface="Gill Sans"/>
                    <a:cs typeface="Times New Roman" pitchFamily="18" charset="0"/>
                  </a:endParaRPr>
                </a:p>
              </p:txBody>
            </p:sp>
          </mc:Choice>
          <mc:Fallback xmlns="">
            <p:sp>
              <p:nvSpPr>
                <p:cNvPr id="50" name="TextBox 49">
                  <a:extLst>
                    <a:ext uri="{FF2B5EF4-FFF2-40B4-BE49-F238E27FC236}">
                      <a16:creationId xmlns:a16="http://schemas.microsoft.com/office/drawing/2014/main" id="{D95F4ECF-2A16-3642-FF0C-3BEAE27C6E30}"/>
                    </a:ext>
                  </a:extLst>
                </p:cNvPr>
                <p:cNvSpPr txBox="1">
                  <a:spLocks noRot="1" noChangeAspect="1" noMove="1" noResize="1" noEditPoints="1" noAdjustHandles="1" noChangeArrowheads="1" noChangeShapeType="1" noTextEdit="1"/>
                </p:cNvSpPr>
                <p:nvPr/>
              </p:nvSpPr>
              <p:spPr>
                <a:xfrm>
                  <a:off x="4149089" y="1660960"/>
                  <a:ext cx="1800200" cy="1460987"/>
                </a:xfrm>
                <a:prstGeom prst="rect">
                  <a:avLst/>
                </a:prstGeom>
                <a:blipFill>
                  <a:blip r:embed="rId9"/>
                  <a:stretch>
                    <a:fillRect t="-1948" b="-4870"/>
                  </a:stretch>
                </a:blipFill>
              </p:spPr>
              <p:txBody>
                <a:bodyPr/>
                <a:lstStyle/>
                <a:p>
                  <a:r>
                    <a:rPr lang="en-US">
                      <a:noFill/>
                    </a:rPr>
                    <a:t> </a:t>
                  </a:r>
                </a:p>
              </p:txBody>
            </p:sp>
          </mc:Fallback>
        </mc:AlternateContent>
        <p:cxnSp>
          <p:nvCxnSpPr>
            <p:cNvPr id="51" name="Straight Connector 50">
              <a:extLst>
                <a:ext uri="{FF2B5EF4-FFF2-40B4-BE49-F238E27FC236}">
                  <a16:creationId xmlns:a16="http://schemas.microsoft.com/office/drawing/2014/main" xmlns="" id="{7E7C0AE5-3AF3-2C90-1B97-2EF166EAF0C6}"/>
                </a:ext>
              </a:extLst>
            </p:cNvPr>
            <p:cNvCxnSpPr>
              <a:cxnSpLocks/>
            </p:cNvCxnSpPr>
            <p:nvPr/>
          </p:nvCxnSpPr>
          <p:spPr>
            <a:xfrm>
              <a:off x="2407008" y="1604959"/>
              <a:ext cx="0" cy="1680026"/>
            </a:xfrm>
            <a:prstGeom prst="line">
              <a:avLst/>
            </a:prstGeom>
          </p:spPr>
          <p:style>
            <a:lnRef idx="3">
              <a:schemeClr val="accent2"/>
            </a:lnRef>
            <a:fillRef idx="0">
              <a:schemeClr val="accent2"/>
            </a:fillRef>
            <a:effectRef idx="2">
              <a:schemeClr val="accent2"/>
            </a:effectRef>
            <a:fontRef idx="minor">
              <a:schemeClr val="tx1"/>
            </a:fontRef>
          </p:style>
        </p:cxnSp>
        <p:cxnSp>
          <p:nvCxnSpPr>
            <p:cNvPr id="52" name="Straight Connector 51">
              <a:extLst>
                <a:ext uri="{FF2B5EF4-FFF2-40B4-BE49-F238E27FC236}">
                  <a16:creationId xmlns:a16="http://schemas.microsoft.com/office/drawing/2014/main" xmlns="" id="{7B233CD1-C93D-BDE3-35B7-E0EEE837B3A6}"/>
                </a:ext>
              </a:extLst>
            </p:cNvPr>
            <p:cNvCxnSpPr>
              <a:cxnSpLocks/>
            </p:cNvCxnSpPr>
            <p:nvPr/>
          </p:nvCxnSpPr>
          <p:spPr>
            <a:xfrm>
              <a:off x="4238664" y="1604959"/>
              <a:ext cx="1999" cy="1680026"/>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5" name="Group 4">
            <a:extLst>
              <a:ext uri="{FF2B5EF4-FFF2-40B4-BE49-F238E27FC236}">
                <a16:creationId xmlns:a16="http://schemas.microsoft.com/office/drawing/2014/main" xmlns="" id="{2568C736-CDF7-211A-E4FE-04FD50B8A8F7}"/>
              </a:ext>
            </a:extLst>
          </p:cNvPr>
          <p:cNvGrpSpPr/>
          <p:nvPr/>
        </p:nvGrpSpPr>
        <p:grpSpPr>
          <a:xfrm>
            <a:off x="6191522" y="1007027"/>
            <a:ext cx="5342756" cy="2436187"/>
            <a:chOff x="6191522" y="1010727"/>
            <a:chExt cx="5342756" cy="2436187"/>
          </a:xfrm>
        </p:grpSpPr>
        <p:grpSp>
          <p:nvGrpSpPr>
            <p:cNvPr id="43" name="Group 42">
              <a:extLst>
                <a:ext uri="{FF2B5EF4-FFF2-40B4-BE49-F238E27FC236}">
                  <a16:creationId xmlns:a16="http://schemas.microsoft.com/office/drawing/2014/main" xmlns="" id="{460F849F-B4CE-4173-F3C7-1C6A4F407DA4}"/>
                </a:ext>
              </a:extLst>
            </p:cNvPr>
            <p:cNvGrpSpPr/>
            <p:nvPr/>
          </p:nvGrpSpPr>
          <p:grpSpPr>
            <a:xfrm>
              <a:off x="6191522" y="1010727"/>
              <a:ext cx="5342756" cy="2432488"/>
              <a:chOff x="5691219" y="3436213"/>
              <a:chExt cx="3976044" cy="1728192"/>
            </a:xfrm>
          </p:grpSpPr>
          <p:grpSp>
            <p:nvGrpSpPr>
              <p:cNvPr id="35" name="Group 34">
                <a:extLst>
                  <a:ext uri="{FF2B5EF4-FFF2-40B4-BE49-F238E27FC236}">
                    <a16:creationId xmlns:a16="http://schemas.microsoft.com/office/drawing/2014/main" xmlns="" id="{B262E3FC-F74F-1636-571E-E92EBA57D3BB}"/>
                  </a:ext>
                </a:extLst>
              </p:cNvPr>
              <p:cNvGrpSpPr/>
              <p:nvPr/>
            </p:nvGrpSpPr>
            <p:grpSpPr>
              <a:xfrm>
                <a:off x="5710166" y="3436213"/>
                <a:ext cx="3957097" cy="1728192"/>
                <a:chOff x="712920" y="1427339"/>
                <a:chExt cx="5167057" cy="2016224"/>
              </a:xfrm>
            </p:grpSpPr>
            <p:sp>
              <p:nvSpPr>
                <p:cNvPr id="36" name="Rectangle 35">
                  <a:extLst>
                    <a:ext uri="{FF2B5EF4-FFF2-40B4-BE49-F238E27FC236}">
                      <a16:creationId xmlns:a16="http://schemas.microsoft.com/office/drawing/2014/main" xmlns="" id="{0AF6DC34-182C-78EB-2B48-3808D7894EB5}"/>
                    </a:ext>
                  </a:extLst>
                </p:cNvPr>
                <p:cNvSpPr/>
                <p:nvPr/>
              </p:nvSpPr>
              <p:spPr>
                <a:xfrm>
                  <a:off x="712920" y="1427339"/>
                  <a:ext cx="5148139"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xmlns="" id="{CA0A034E-DD9D-1CE5-5E29-D7EFF43EDCE8}"/>
                    </a:ext>
                  </a:extLst>
                </p:cNvPr>
                <p:cNvCxnSpPr>
                  <a:cxnSpLocks/>
                </p:cNvCxnSpPr>
                <p:nvPr/>
              </p:nvCxnSpPr>
              <p:spPr>
                <a:xfrm>
                  <a:off x="731837" y="1820272"/>
                  <a:ext cx="5148140" cy="0"/>
                </a:xfrm>
                <a:prstGeom prst="line">
                  <a:avLst/>
                </a:prstGeom>
              </p:spPr>
              <p:style>
                <a:lnRef idx="3">
                  <a:schemeClr val="accent2"/>
                </a:lnRef>
                <a:fillRef idx="0">
                  <a:schemeClr val="accent2"/>
                </a:fillRef>
                <a:effectRef idx="2">
                  <a:schemeClr val="accent2"/>
                </a:effectRef>
                <a:fontRef idx="minor">
                  <a:schemeClr val="tx1"/>
                </a:fontRef>
              </p:style>
            </p:cxnSp>
            <p:sp>
              <p:nvSpPr>
                <p:cNvPr id="38" name="TextBox 37">
                  <a:extLst>
                    <a:ext uri="{FF2B5EF4-FFF2-40B4-BE49-F238E27FC236}">
                      <a16:creationId xmlns:a16="http://schemas.microsoft.com/office/drawing/2014/main" xmlns="" id="{381AC74B-D192-58F1-D230-CC55488E0F91}"/>
                    </a:ext>
                  </a:extLst>
                </p:cNvPr>
                <p:cNvSpPr txBox="1"/>
                <p:nvPr/>
              </p:nvSpPr>
              <p:spPr>
                <a:xfrm>
                  <a:off x="802734" y="1439504"/>
                  <a:ext cx="5041078" cy="331640"/>
                </a:xfrm>
                <a:prstGeom prst="rect">
                  <a:avLst/>
                </a:prstGeom>
                <a:noFill/>
              </p:spPr>
              <p:txBody>
                <a:bodyPr wrap="square" rtlCol="0">
                  <a:spAutoFit/>
                </a:bodyPr>
                <a:lstStyle/>
                <a:p>
                  <a:pPr algn="ctr"/>
                  <a:r>
                    <a:rPr lang="en-IN" sz="2000" dirty="0">
                      <a:solidFill>
                        <a:srgbClr val="002060"/>
                      </a:solidFill>
                      <a:latin typeface="Gill Sans"/>
                    </a:rPr>
                    <a:t>Step 4: Compute the t-critical value (or) p-value</a:t>
                  </a:r>
                  <a:endParaRPr lang="en-US" sz="2000" dirty="0">
                    <a:solidFill>
                      <a:srgbClr val="002060"/>
                    </a:solidFill>
                    <a:latin typeface="Gill Sans"/>
                  </a:endParaRPr>
                </a:p>
              </p:txBody>
            </p:sp>
          </p:gr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xmlns="" id="{38157CD2-643E-67B0-1625-CEF0B54E37C7}"/>
                      </a:ext>
                    </a:extLst>
                  </p:cNvPr>
                  <p:cNvSpPr txBox="1"/>
                  <p:nvPr/>
                </p:nvSpPr>
                <p:spPr>
                  <a:xfrm>
                    <a:off x="5691219" y="3840897"/>
                    <a:ext cx="2640564" cy="1311345"/>
                  </a:xfrm>
                  <a:prstGeom prst="rect">
                    <a:avLst/>
                  </a:prstGeom>
                  <a:noFill/>
                </p:spPr>
                <p:txBody>
                  <a:bodyPr wrap="square">
                    <a:spAutoFit/>
                  </a:bodyPr>
                  <a:lstStyle/>
                  <a:p>
                    <a:pPr algn="ctr"/>
                    <a:r>
                      <a:rPr lang="en-IN" sz="2200" dirty="0">
                        <a:latin typeface="Gill Sans"/>
                        <a:cs typeface="Times New Roman" pitchFamily="18" charset="0"/>
                      </a:rPr>
                      <a:t>t-critical value (</a:t>
                    </a:r>
                    <a14:m>
                      <m:oMath xmlns:m="http://schemas.openxmlformats.org/officeDocument/2006/math">
                        <m:sSub>
                          <m:sSubPr>
                            <m:ctrlPr>
                              <a:rPr lang="en-IN" sz="2200" b="0" i="1" smtClean="0">
                                <a:latin typeface="Cambria Math" panose="02040503050406030204" pitchFamily="18" charset="0"/>
                                <a:cs typeface="Times New Roman" pitchFamily="18" charset="0"/>
                              </a:rPr>
                            </m:ctrlPr>
                          </m:sSubPr>
                          <m:e>
                            <m:r>
                              <a:rPr lang="en-IN" sz="2200" b="0" i="1" smtClean="0">
                                <a:latin typeface="Cambria Math" panose="02040503050406030204" pitchFamily="18" charset="0"/>
                                <a:cs typeface="Times New Roman" pitchFamily="18" charset="0"/>
                              </a:rPr>
                              <m:t>𝑡</m:t>
                            </m:r>
                          </m:e>
                          <m:sub>
                            <m:r>
                              <a:rPr lang="en-IN" sz="2200" b="0" i="1" smtClean="0">
                                <a:latin typeface="Cambria Math" panose="02040503050406030204" pitchFamily="18" charset="0"/>
                                <a:cs typeface="Times New Roman" pitchFamily="18" charset="0"/>
                              </a:rPr>
                              <m:t>𝛼</m:t>
                            </m:r>
                          </m:sub>
                        </m:sSub>
                      </m:oMath>
                    </a14:m>
                    <a:r>
                      <a:rPr lang="en-IN" sz="2200" dirty="0">
                        <a:latin typeface="Gill Sans"/>
                        <a:cs typeface="Times New Roman" pitchFamily="18" charset="0"/>
                      </a:rPr>
                      <a:t>) from </a:t>
                    </a:r>
                    <a14:m>
                      <m:oMath xmlns:m="http://schemas.openxmlformats.org/officeDocument/2006/math">
                        <m:r>
                          <a:rPr lang="en-IN" sz="2200" b="0" i="1" smtClean="0">
                            <a:latin typeface="Cambria Math" panose="02040503050406030204" pitchFamily="18" charset="0"/>
                            <a:cs typeface="Times New Roman" pitchFamily="18" charset="0"/>
                          </a:rPr>
                          <m:t>𝛼</m:t>
                        </m:r>
                      </m:oMath>
                    </a14:m>
                    <a:r>
                      <a:rPr lang="en-IN" sz="2200" dirty="0">
                        <a:latin typeface="Gill Sans"/>
                        <a:cs typeface="Times New Roman" pitchFamily="18" charset="0"/>
                      </a:rPr>
                      <a:t> (dependent on tail and </a:t>
                    </a:r>
                    <a14:m>
                      <m:oMath xmlns:m="http://schemas.openxmlformats.org/officeDocument/2006/math">
                        <m:r>
                          <a:rPr lang="en-IN" sz="2200" b="0" i="1" smtClean="0">
                            <a:latin typeface="Cambria Math" panose="02040503050406030204" pitchFamily="18" charset="0"/>
                            <a:cs typeface="Times New Roman" pitchFamily="18" charset="0"/>
                          </a:rPr>
                          <m:t>𝑛</m:t>
                        </m:r>
                      </m:oMath>
                    </a14:m>
                    <a:r>
                      <a:rPr lang="en-IN" sz="2200" dirty="0">
                        <a:latin typeface="Gill Sans"/>
                        <a:cs typeface="Times New Roman" pitchFamily="18" charset="0"/>
                      </a:rPr>
                      <a:t>)</a:t>
                    </a:r>
                  </a:p>
                  <a:p>
                    <a:pPr algn="ctr"/>
                    <a14:m>
                      <m:oMathPara xmlns:m="http://schemas.openxmlformats.org/officeDocument/2006/math">
                        <m:oMathParaPr>
                          <m:jc m:val="centerGroup"/>
                        </m:oMathParaPr>
                        <m:oMath xmlns:m="http://schemas.openxmlformats.org/officeDocument/2006/math">
                          <m:r>
                            <a:rPr lang="en-IN" sz="2200" b="0" i="1" smtClean="0">
                              <a:latin typeface="Cambria Math" panose="02040503050406030204" pitchFamily="18" charset="0"/>
                              <a:cs typeface="Times New Roman" pitchFamily="18" charset="0"/>
                            </a:rPr>
                            <m:t>𝑑𝑓</m:t>
                          </m:r>
                          <m:r>
                            <a:rPr lang="en-IN" sz="2200" b="0" i="1" smtClean="0">
                              <a:latin typeface="Cambria Math" panose="02040503050406030204" pitchFamily="18" charset="0"/>
                              <a:cs typeface="Times New Roman" pitchFamily="18" charset="0"/>
                            </a:rPr>
                            <m:t>=</m:t>
                          </m:r>
                          <m:r>
                            <a:rPr lang="en-IN" sz="2200" b="0" i="1" smtClean="0">
                              <a:latin typeface="Cambria Math" panose="02040503050406030204" pitchFamily="18" charset="0"/>
                              <a:cs typeface="Times New Roman" pitchFamily="18" charset="0"/>
                            </a:rPr>
                            <m:t>𝑛</m:t>
                          </m:r>
                          <m:r>
                            <a:rPr lang="en-IN" sz="2200" b="0" i="1" smtClean="0">
                              <a:latin typeface="Cambria Math" panose="02040503050406030204" pitchFamily="18" charset="0"/>
                              <a:cs typeface="Times New Roman" pitchFamily="18" charset="0"/>
                            </a:rPr>
                            <m:t>−1</m:t>
                          </m:r>
                        </m:oMath>
                      </m:oMathPara>
                    </a14:m>
                    <a:endParaRPr lang="en-IN" sz="2200" dirty="0">
                      <a:latin typeface="Gill Sans"/>
                      <a:cs typeface="Times New Roman" pitchFamily="18" charset="0"/>
                    </a:endParaRPr>
                  </a:p>
                  <a:p>
                    <a:pPr algn="ctr"/>
                    <a:r>
                      <a:rPr lang="en-IN" sz="2200" dirty="0">
                        <a:latin typeface="Gill Sans"/>
                        <a:cs typeface="Times New Roman" pitchFamily="18" charset="0"/>
                      </a:rPr>
                      <a:t>Right tail: </a:t>
                    </a:r>
                    <a14:m>
                      <m:oMath xmlns:m="http://schemas.openxmlformats.org/officeDocument/2006/math">
                        <m:sSub>
                          <m:sSubPr>
                            <m:ctrlPr>
                              <a:rPr lang="en-IN" sz="2200" b="0" i="1" smtClean="0">
                                <a:latin typeface="Cambria Math" panose="02040503050406030204" pitchFamily="18" charset="0"/>
                                <a:cs typeface="Times New Roman" pitchFamily="18" charset="0"/>
                              </a:rPr>
                            </m:ctrlPr>
                          </m:sSubPr>
                          <m:e>
                            <m:r>
                              <a:rPr lang="en-IN" sz="2200" b="0" i="1" smtClean="0">
                                <a:latin typeface="Cambria Math" panose="02040503050406030204" pitchFamily="18" charset="0"/>
                                <a:cs typeface="Times New Roman" pitchFamily="18" charset="0"/>
                              </a:rPr>
                              <m:t>𝑡</m:t>
                            </m:r>
                          </m:e>
                          <m:sub>
                            <m:r>
                              <m:rPr>
                                <m:lit/>
                              </m:rPr>
                              <a:rPr lang="en-IN" sz="2200" b="0" i="1" smtClean="0">
                                <a:latin typeface="Cambria Math" panose="02040503050406030204" pitchFamily="18" charset="0"/>
                                <a:cs typeface="Times New Roman" pitchFamily="18" charset="0"/>
                              </a:rPr>
                              <m:t> </m:t>
                            </m:r>
                            <m:r>
                              <a:rPr lang="en-IN" sz="2200" b="0" i="1" smtClean="0">
                                <a:latin typeface="Cambria Math" panose="02040503050406030204" pitchFamily="18" charset="0"/>
                                <a:cs typeface="Times New Roman" pitchFamily="18" charset="0"/>
                              </a:rPr>
                              <m:t>𝛼</m:t>
                            </m:r>
                          </m:sub>
                        </m:sSub>
                        <m:r>
                          <a:rPr lang="en-IN" sz="2200" b="0" i="1" smtClean="0">
                            <a:latin typeface="Cambria Math" panose="02040503050406030204" pitchFamily="18" charset="0"/>
                            <a:cs typeface="Times New Roman" pitchFamily="18" charset="0"/>
                          </a:rPr>
                          <m:t>;</m:t>
                        </m:r>
                        <m:sSub>
                          <m:sSubPr>
                            <m:ctrlPr>
                              <a:rPr lang="en-IN" sz="2200" b="0" i="1" smtClean="0">
                                <a:latin typeface="Cambria Math" panose="02040503050406030204" pitchFamily="18" charset="0"/>
                                <a:cs typeface="Times New Roman" pitchFamily="18" charset="0"/>
                              </a:rPr>
                            </m:ctrlPr>
                          </m:sSubPr>
                          <m:e>
                            <m:r>
                              <a:rPr lang="en-IN" sz="2200" b="0" i="1" smtClean="0">
                                <a:latin typeface="Cambria Math" panose="02040503050406030204" pitchFamily="18" charset="0"/>
                                <a:cs typeface="Times New Roman" pitchFamily="18" charset="0"/>
                              </a:rPr>
                              <m:t>𝑡</m:t>
                            </m:r>
                          </m:e>
                          <m:sub>
                            <m:r>
                              <a:rPr lang="en-IN" sz="2200" b="0" i="1" smtClean="0">
                                <a:latin typeface="Cambria Math" panose="02040503050406030204" pitchFamily="18" charset="0"/>
                                <a:cs typeface="Times New Roman" pitchFamily="18" charset="0"/>
                              </a:rPr>
                              <m:t>𝛼</m:t>
                            </m:r>
                            <m:r>
                              <a:rPr lang="en-IN" sz="2200" b="0" i="1" smtClean="0">
                                <a:latin typeface="Cambria Math" panose="02040503050406030204" pitchFamily="18" charset="0"/>
                                <a:cs typeface="Times New Roman" pitchFamily="18" charset="0"/>
                              </a:rPr>
                              <m:t>/2</m:t>
                            </m:r>
                          </m:sub>
                        </m:sSub>
                      </m:oMath>
                    </a14:m>
                    <a:r>
                      <a:rPr lang="en-IN" sz="2200" dirty="0">
                        <a:latin typeface="Gill Sans"/>
                        <a:cs typeface="Times New Roman" pitchFamily="18" charset="0"/>
                      </a:rPr>
                      <a:t> is positive</a:t>
                    </a:r>
                  </a:p>
                  <a:p>
                    <a:pPr algn="ctr"/>
                    <a:r>
                      <a:rPr lang="en-IN" sz="2200" dirty="0">
                        <a:latin typeface="Gill Sans"/>
                        <a:cs typeface="Times New Roman" pitchFamily="18" charset="0"/>
                      </a:rPr>
                      <a:t>Left tail: </a:t>
                    </a:r>
                    <a14:m>
                      <m:oMath xmlns:m="http://schemas.openxmlformats.org/officeDocument/2006/math">
                        <m:sSub>
                          <m:sSubPr>
                            <m:ctrlPr>
                              <a:rPr lang="en-IN" sz="2200" b="0" i="1" smtClean="0">
                                <a:latin typeface="Cambria Math" panose="02040503050406030204" pitchFamily="18" charset="0"/>
                                <a:cs typeface="Times New Roman" pitchFamily="18" charset="0"/>
                              </a:rPr>
                            </m:ctrlPr>
                          </m:sSubPr>
                          <m:e>
                            <m:r>
                              <a:rPr lang="en-IN" sz="2200" b="0" i="1" smtClean="0">
                                <a:latin typeface="Cambria Math" panose="02040503050406030204" pitchFamily="18" charset="0"/>
                                <a:cs typeface="Times New Roman" pitchFamily="18" charset="0"/>
                              </a:rPr>
                              <m:t>𝑡</m:t>
                            </m:r>
                          </m:e>
                          <m:sub>
                            <m:r>
                              <m:rPr>
                                <m:lit/>
                              </m:rPr>
                              <a:rPr lang="en-IN" sz="2200" b="0" i="1" smtClean="0">
                                <a:latin typeface="Cambria Math" panose="02040503050406030204" pitchFamily="18" charset="0"/>
                                <a:cs typeface="Times New Roman" pitchFamily="18" charset="0"/>
                              </a:rPr>
                              <m:t> </m:t>
                            </m:r>
                            <m:r>
                              <a:rPr lang="en-IN" sz="2200" b="0" i="1" smtClean="0">
                                <a:latin typeface="Cambria Math" panose="02040503050406030204" pitchFamily="18" charset="0"/>
                                <a:cs typeface="Times New Roman" pitchFamily="18" charset="0"/>
                              </a:rPr>
                              <m:t>𝛼</m:t>
                            </m:r>
                          </m:sub>
                        </m:sSub>
                        <m:r>
                          <a:rPr lang="en-IN" sz="2200" b="0" i="1" smtClean="0">
                            <a:latin typeface="Cambria Math" panose="02040503050406030204" pitchFamily="18" charset="0"/>
                            <a:cs typeface="Times New Roman" pitchFamily="18" charset="0"/>
                          </a:rPr>
                          <m:t>;</m:t>
                        </m:r>
                        <m:sSub>
                          <m:sSubPr>
                            <m:ctrlPr>
                              <a:rPr lang="en-IN" sz="2200" b="0" i="1" smtClean="0">
                                <a:latin typeface="Cambria Math" panose="02040503050406030204" pitchFamily="18" charset="0"/>
                                <a:cs typeface="Times New Roman" pitchFamily="18" charset="0"/>
                              </a:rPr>
                            </m:ctrlPr>
                          </m:sSubPr>
                          <m:e>
                            <m:r>
                              <a:rPr lang="en-IN" sz="2200" b="0" i="1" smtClean="0">
                                <a:latin typeface="Cambria Math" panose="02040503050406030204" pitchFamily="18" charset="0"/>
                                <a:cs typeface="Times New Roman" pitchFamily="18" charset="0"/>
                              </a:rPr>
                              <m:t>𝑡</m:t>
                            </m:r>
                          </m:e>
                          <m:sub>
                            <m:r>
                              <a:rPr lang="en-IN" sz="2200" b="0" i="1" smtClean="0">
                                <a:latin typeface="Cambria Math" panose="02040503050406030204" pitchFamily="18" charset="0"/>
                                <a:cs typeface="Times New Roman" pitchFamily="18" charset="0"/>
                              </a:rPr>
                              <m:t>𝛼</m:t>
                            </m:r>
                            <m:r>
                              <a:rPr lang="en-IN" sz="2200" b="0" i="1" smtClean="0">
                                <a:latin typeface="Cambria Math" panose="02040503050406030204" pitchFamily="18" charset="0"/>
                                <a:cs typeface="Times New Roman" pitchFamily="18" charset="0"/>
                              </a:rPr>
                              <m:t>/2</m:t>
                            </m:r>
                          </m:sub>
                        </m:sSub>
                      </m:oMath>
                    </a14:m>
                    <a:r>
                      <a:rPr lang="en-IN" sz="2200" dirty="0">
                        <a:latin typeface="Gill Sans"/>
                        <a:cs typeface="Times New Roman" pitchFamily="18" charset="0"/>
                      </a:rPr>
                      <a:t> is negative</a:t>
                    </a:r>
                  </a:p>
                </p:txBody>
              </p:sp>
            </mc:Choice>
            <mc:Fallback xmlns="">
              <p:sp>
                <p:nvSpPr>
                  <p:cNvPr id="41" name="TextBox 40">
                    <a:extLst>
                      <a:ext uri="{FF2B5EF4-FFF2-40B4-BE49-F238E27FC236}">
                        <a16:creationId xmlns:a16="http://schemas.microsoft.com/office/drawing/2014/main" id="{38157CD2-643E-67B0-1625-CEF0B54E37C7}"/>
                      </a:ext>
                    </a:extLst>
                  </p:cNvPr>
                  <p:cNvSpPr txBox="1">
                    <a:spLocks noRot="1" noChangeAspect="1" noMove="1" noResize="1" noEditPoints="1" noAdjustHandles="1" noChangeArrowheads="1" noChangeShapeType="1" noTextEdit="1"/>
                  </p:cNvSpPr>
                  <p:nvPr/>
                </p:nvSpPr>
                <p:spPr>
                  <a:xfrm>
                    <a:off x="5691219" y="3840897"/>
                    <a:ext cx="2640564" cy="1311345"/>
                  </a:xfrm>
                  <a:prstGeom prst="rect">
                    <a:avLst/>
                  </a:prstGeom>
                  <a:blipFill>
                    <a:blip r:embed="rId10"/>
                    <a:stretch>
                      <a:fillRect l="-515" t="-2318" r="-344" b="-43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xmlns="" id="{EE0CDB55-88D5-2F5B-9F25-CB145BF53361}"/>
                      </a:ext>
                    </a:extLst>
                  </p:cNvPr>
                  <p:cNvSpPr txBox="1"/>
                  <p:nvPr/>
                </p:nvSpPr>
                <p:spPr>
                  <a:xfrm>
                    <a:off x="8540416" y="4161563"/>
                    <a:ext cx="1051489" cy="787190"/>
                  </a:xfrm>
                  <a:prstGeom prst="rect">
                    <a:avLst/>
                  </a:prstGeom>
                  <a:noFill/>
                </p:spPr>
                <p:txBody>
                  <a:bodyPr wrap="square">
                    <a:spAutoFit/>
                  </a:bodyPr>
                  <a:lstStyle/>
                  <a:p>
                    <a:pPr algn="ctr"/>
                    <a:r>
                      <a:rPr lang="en-IN" sz="2200" dirty="0">
                        <a:latin typeface="Gill Sans"/>
                        <a:cs typeface="Times New Roman" pitchFamily="18" charset="0"/>
                      </a:rPr>
                      <a:t>p-value computed from </a:t>
                    </a:r>
                    <a14:m>
                      <m:oMath xmlns:m="http://schemas.openxmlformats.org/officeDocument/2006/math">
                        <m:r>
                          <a:rPr lang="en-IN" sz="2200" b="0" i="1" smtClean="0">
                            <a:latin typeface="Cambria Math" panose="02040503050406030204" pitchFamily="18" charset="0"/>
                            <a:cs typeface="Times New Roman" pitchFamily="18" charset="0"/>
                          </a:rPr>
                          <m:t>𝑡</m:t>
                        </m:r>
                      </m:oMath>
                    </a14:m>
                    <a:endParaRPr lang="en-IN" sz="2200" dirty="0">
                      <a:latin typeface="Gill Sans"/>
                      <a:cs typeface="Times New Roman" pitchFamily="18" charset="0"/>
                    </a:endParaRPr>
                  </a:p>
                </p:txBody>
              </p:sp>
            </mc:Choice>
            <mc:Fallback xmlns="">
              <p:sp>
                <p:nvSpPr>
                  <p:cNvPr id="42" name="TextBox 41">
                    <a:extLst>
                      <a:ext uri="{FF2B5EF4-FFF2-40B4-BE49-F238E27FC236}">
                        <a16:creationId xmlns:a16="http://schemas.microsoft.com/office/drawing/2014/main" id="{EE0CDB55-88D5-2F5B-9F25-CB145BF53361}"/>
                      </a:ext>
                    </a:extLst>
                  </p:cNvPr>
                  <p:cNvSpPr txBox="1">
                    <a:spLocks noRot="1" noChangeAspect="1" noMove="1" noResize="1" noEditPoints="1" noAdjustHandles="1" noChangeArrowheads="1" noChangeShapeType="1" noTextEdit="1"/>
                  </p:cNvSpPr>
                  <p:nvPr/>
                </p:nvSpPr>
                <p:spPr>
                  <a:xfrm>
                    <a:off x="8540416" y="4161563"/>
                    <a:ext cx="1051489" cy="787190"/>
                  </a:xfrm>
                  <a:prstGeom prst="rect">
                    <a:avLst/>
                  </a:prstGeom>
                  <a:blipFill>
                    <a:blip r:embed="rId11"/>
                    <a:stretch>
                      <a:fillRect l="-3030" t="-3867" r="-7792" b="-10497"/>
                    </a:stretch>
                  </a:blipFill>
                </p:spPr>
                <p:txBody>
                  <a:bodyPr/>
                  <a:lstStyle/>
                  <a:p>
                    <a:r>
                      <a:rPr lang="en-US">
                        <a:noFill/>
                      </a:rPr>
                      <a:t> </a:t>
                    </a:r>
                  </a:p>
                </p:txBody>
              </p:sp>
            </mc:Fallback>
          </mc:AlternateContent>
        </p:grpSp>
        <p:cxnSp>
          <p:nvCxnSpPr>
            <p:cNvPr id="4" name="Straight Connector 3">
              <a:extLst>
                <a:ext uri="{FF2B5EF4-FFF2-40B4-BE49-F238E27FC236}">
                  <a16:creationId xmlns:a16="http://schemas.microsoft.com/office/drawing/2014/main" xmlns="" id="{F5BE4E2C-2E21-4116-1DA0-2EBD5B6AB3BD}"/>
                </a:ext>
              </a:extLst>
            </p:cNvPr>
            <p:cNvCxnSpPr>
              <a:cxnSpLocks/>
            </p:cNvCxnSpPr>
            <p:nvPr/>
          </p:nvCxnSpPr>
          <p:spPr>
            <a:xfrm flipH="1">
              <a:off x="9769931" y="1484783"/>
              <a:ext cx="14742" cy="1962131"/>
            </a:xfrm>
            <a:prstGeom prst="line">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4060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Example: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551384" y="980728"/>
                <a:ext cx="10801199" cy="4941224"/>
              </a:xfrm>
              <a:prstGeom prst="rect">
                <a:avLst/>
              </a:prstGeom>
              <a:noFill/>
            </p:spPr>
            <p:txBody>
              <a:bodyPr wrap="square" rtlCol="0">
                <a:spAutoFit/>
              </a:bodyPr>
              <a:lstStyle/>
              <a:p>
                <a:pPr algn="just">
                  <a:lnSpc>
                    <a:spcPct val="100000"/>
                  </a:lnSpc>
                </a:pPr>
                <a:r>
                  <a:rPr lang="en-IN" sz="2400" dirty="0">
                    <a:latin typeface="Gill Sans"/>
                    <a:cs typeface="Times New Roman" pitchFamily="18" charset="0"/>
                  </a:rPr>
                  <a:t>Suppose a furniture manufacturer buys logs of wood declared to have average length of </a:t>
                </a:r>
                <a14:m>
                  <m:oMath xmlns:m="http://schemas.openxmlformats.org/officeDocument/2006/math">
                    <m:r>
                      <a:rPr lang="en-IN" sz="2400" b="0" i="1" smtClean="0">
                        <a:latin typeface="Cambria Math" panose="02040503050406030204" pitchFamily="18" charset="0"/>
                        <a:cs typeface="Times New Roman" pitchFamily="18" charset="0"/>
                      </a:rPr>
                      <m:t>8.5</m:t>
                    </m:r>
                  </m:oMath>
                </a14:m>
                <a:r>
                  <a:rPr lang="en-IN" sz="2400" dirty="0">
                    <a:latin typeface="Gill Sans"/>
                    <a:cs typeface="Times New Roman" pitchFamily="18" charset="0"/>
                  </a:rPr>
                  <a:t> feet. Perform a hypothesis test at a significance level of 1% to verify if average length of logs is different from 8.5 feet.</a:t>
                </a:r>
              </a:p>
              <a:p>
                <a:pPr algn="just">
                  <a:lnSpc>
                    <a:spcPct val="100000"/>
                  </a:lnSpc>
                </a:pPr>
                <a:r>
                  <a:rPr lang="en-IN" sz="2400" dirty="0">
                    <a:solidFill>
                      <a:srgbClr val="0070C0"/>
                    </a:solidFill>
                    <a:latin typeface="Gill Sans"/>
                    <a:cs typeface="Times New Roman" pitchFamily="18" charset="0"/>
                  </a:rPr>
                  <a:t>Given: </a:t>
                </a:r>
                <a:r>
                  <a:rPr lang="en-IN" sz="2400" dirty="0">
                    <a:latin typeface="Gill Sans"/>
                    <a:cs typeface="Times New Roman" pitchFamily="18" charset="0"/>
                  </a:rPr>
                  <a:t>60 logs of wood are observed to have average length of 8.3 feet and standard deviation of 1.2 feet</a:t>
                </a:r>
              </a:p>
              <a:p>
                <a:pPr algn="just">
                  <a:lnSpc>
                    <a:spcPct val="100000"/>
                  </a:lnSpc>
                </a:pPr>
                <a:r>
                  <a:rPr lang="en-IN" sz="2400" dirty="0">
                    <a:solidFill>
                      <a:srgbClr val="0070C0"/>
                    </a:solidFill>
                    <a:latin typeface="Gill Sans"/>
                    <a:cs typeface="Times New Roman" pitchFamily="18" charset="0"/>
                  </a:rPr>
                  <a:t>Step 1: </a:t>
                </a:r>
                <a:r>
                  <a:rPr lang="en-IN" sz="2400" dirty="0">
                    <a:latin typeface="Gill Sans"/>
                  </a:rPr>
                  <a:t>State null and alternate hypothesis – Two-tailed test</a:t>
                </a:r>
              </a:p>
              <a:p>
                <a:pPr lvl="1" algn="just">
                  <a:lnSpc>
                    <a:spcPct val="100000"/>
                  </a:lnSpc>
                </a:pPr>
                <a14:m>
                  <m:oMath xmlns:m="http://schemas.openxmlformats.org/officeDocument/2006/math">
                    <m:sSub>
                      <m:sSubPr>
                        <m:ctrlPr>
                          <a:rPr lang="en-IN" sz="2200" b="0" i="1" smtClean="0">
                            <a:latin typeface="Cambria Math" panose="02040503050406030204" pitchFamily="18" charset="0"/>
                          </a:rPr>
                        </m:ctrlPr>
                      </m:sSubPr>
                      <m:e>
                        <m:r>
                          <a:rPr lang="en-IN" sz="2200" b="0" i="1" smtClean="0">
                            <a:latin typeface="Cambria Math" panose="02040503050406030204" pitchFamily="18" charset="0"/>
                          </a:rPr>
                          <m:t>𝐻</m:t>
                        </m:r>
                      </m:e>
                      <m:sub>
                        <m:r>
                          <a:rPr lang="en-IN" sz="2200" b="0" i="1" smtClean="0">
                            <a:latin typeface="Cambria Math" panose="02040503050406030204" pitchFamily="18" charset="0"/>
                          </a:rPr>
                          <m:t>0</m:t>
                        </m:r>
                      </m:sub>
                    </m:sSub>
                    <m:r>
                      <a:rPr lang="en-IN" sz="2200" b="0" i="1" smtClean="0">
                        <a:latin typeface="Cambria Math" panose="02040503050406030204" pitchFamily="18" charset="0"/>
                      </a:rPr>
                      <m:t>:</m:t>
                    </m:r>
                  </m:oMath>
                </a14:m>
                <a:r>
                  <a:rPr lang="en-US" sz="2200" dirty="0">
                    <a:latin typeface="Gill Sans"/>
                  </a:rPr>
                  <a:t> Mean length of logs, </a:t>
                </a:r>
                <a14:m>
                  <m:oMath xmlns:m="http://schemas.openxmlformats.org/officeDocument/2006/math">
                    <m:r>
                      <a:rPr lang="en-IN" sz="2200" b="0" i="1" smtClean="0">
                        <a:latin typeface="Cambria Math" panose="02040503050406030204" pitchFamily="18" charset="0"/>
                      </a:rPr>
                      <m:t>𝜇</m:t>
                    </m:r>
                    <m:r>
                      <a:rPr lang="en-IN" sz="2200" b="0" i="1" smtClean="0">
                        <a:latin typeface="Cambria Math" panose="02040503050406030204" pitchFamily="18" charset="0"/>
                      </a:rPr>
                      <m:t>=8.5</m:t>
                    </m:r>
                  </m:oMath>
                </a14:m>
                <a:endParaRPr lang="en-US" sz="2200" dirty="0">
                  <a:latin typeface="Gill Sans"/>
                </a:endParaRPr>
              </a:p>
              <a:p>
                <a:pPr lvl="1" algn="just">
                  <a:lnSpc>
                    <a:spcPct val="100000"/>
                  </a:lnSpc>
                </a:pPr>
                <a14:m>
                  <m:oMath xmlns:m="http://schemas.openxmlformats.org/officeDocument/2006/math">
                    <m:sSub>
                      <m:sSubPr>
                        <m:ctrlPr>
                          <a:rPr lang="en-IN" sz="2200" b="0" i="1" smtClean="0">
                            <a:latin typeface="Cambria Math" panose="02040503050406030204" pitchFamily="18" charset="0"/>
                          </a:rPr>
                        </m:ctrlPr>
                      </m:sSubPr>
                      <m:e>
                        <m:r>
                          <a:rPr lang="en-IN" sz="2200" b="0" i="1" smtClean="0">
                            <a:latin typeface="Cambria Math" panose="02040503050406030204" pitchFamily="18" charset="0"/>
                          </a:rPr>
                          <m:t>𝐻</m:t>
                        </m:r>
                      </m:e>
                      <m:sub>
                        <m:r>
                          <a:rPr lang="en-IN" sz="2200" b="0" i="1" smtClean="0">
                            <a:latin typeface="Cambria Math" panose="02040503050406030204" pitchFamily="18" charset="0"/>
                          </a:rPr>
                          <m:t>𝑎</m:t>
                        </m:r>
                      </m:sub>
                    </m:sSub>
                    <m:r>
                      <a:rPr lang="en-IN" sz="2200" b="0" i="1" smtClean="0">
                        <a:latin typeface="Cambria Math" panose="02040503050406030204" pitchFamily="18" charset="0"/>
                      </a:rPr>
                      <m:t>:</m:t>
                    </m:r>
                  </m:oMath>
                </a14:m>
                <a:r>
                  <a:rPr lang="en-US" sz="2200" dirty="0">
                    <a:latin typeface="Gill Sans"/>
                  </a:rPr>
                  <a:t> Mean length of logs, </a:t>
                </a:r>
                <a14:m>
                  <m:oMath xmlns:m="http://schemas.openxmlformats.org/officeDocument/2006/math">
                    <m:r>
                      <a:rPr lang="en-IN" sz="2200" b="0" i="1" smtClean="0">
                        <a:latin typeface="Cambria Math" panose="02040503050406030204" pitchFamily="18" charset="0"/>
                      </a:rPr>
                      <m:t>𝜇</m:t>
                    </m:r>
                    <m:r>
                      <a:rPr lang="en-IN" sz="2200" b="0" i="1" smtClean="0">
                        <a:latin typeface="Cambria Math" panose="02040503050406030204" pitchFamily="18" charset="0"/>
                      </a:rPr>
                      <m:t>≠8.5</m:t>
                    </m:r>
                  </m:oMath>
                </a14:m>
                <a:endParaRPr lang="en-US" sz="2200" dirty="0">
                  <a:latin typeface="Gill Sans"/>
                </a:endParaRPr>
              </a:p>
              <a:p>
                <a:pPr algn="just">
                  <a:lnSpc>
                    <a:spcPct val="100000"/>
                  </a:lnSpc>
                </a:pPr>
                <a:r>
                  <a:rPr lang="en-US" sz="2400" dirty="0">
                    <a:solidFill>
                      <a:srgbClr val="0070C0"/>
                    </a:solidFill>
                    <a:latin typeface="Gill Sans"/>
                  </a:rPr>
                  <a:t>Step 2: </a:t>
                </a:r>
                <a:r>
                  <a:rPr lang="en-US" sz="2400" dirty="0">
                    <a:latin typeface="Gill Sans"/>
                  </a:rPr>
                  <a:t>Decide a significance level</a:t>
                </a:r>
              </a:p>
              <a:p>
                <a:pPr marL="457200" lvl="1" indent="0" algn="just">
                  <a:lnSpc>
                    <a:spcPct val="100000"/>
                  </a:lnSpc>
                  <a:buNone/>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𝛼</m:t>
                      </m:r>
                      <m:r>
                        <a:rPr lang="en-IN" sz="2400" b="0" i="1" smtClean="0">
                          <a:latin typeface="Cambria Math" panose="02040503050406030204" pitchFamily="18" charset="0"/>
                        </a:rPr>
                        <m:t>=0.01</m:t>
                      </m:r>
                    </m:oMath>
                  </m:oMathPara>
                </a14:m>
                <a:endParaRPr lang="en-IN" sz="2400" dirty="0">
                  <a:latin typeface="Gill Sans"/>
                  <a:cs typeface="Times New Roman" pitchFamily="18" charset="0"/>
                </a:endParaRPr>
              </a:p>
              <a:p>
                <a:pPr algn="just">
                  <a:lnSpc>
                    <a:spcPct val="100000"/>
                  </a:lnSpc>
                </a:pPr>
                <a:r>
                  <a:rPr lang="en-IN" sz="2400" dirty="0">
                    <a:solidFill>
                      <a:srgbClr val="0070C0"/>
                    </a:solidFill>
                    <a:latin typeface="Gill Sans"/>
                    <a:cs typeface="Times New Roman" pitchFamily="18" charset="0"/>
                  </a:rPr>
                  <a:t>Step 3: </a:t>
                </a:r>
                <a:r>
                  <a:rPr lang="en-IN" sz="2400" dirty="0">
                    <a:latin typeface="Gill Sans"/>
                    <a:cs typeface="Times New Roman" pitchFamily="18" charset="0"/>
                  </a:rPr>
                  <a:t>Compute t-statistic: </a:t>
                </a:r>
                <a14:m>
                  <m:oMath xmlns:m="http://schemas.openxmlformats.org/officeDocument/2006/math">
                    <m:r>
                      <a:rPr lang="en-IN" sz="2400" b="0" i="1" smtClean="0">
                        <a:latin typeface="Cambria Math" panose="02040503050406030204" pitchFamily="18" charset="0"/>
                        <a:cs typeface="Times New Roman" pitchFamily="18" charset="0"/>
                      </a:rPr>
                      <m:t>𝑡</m:t>
                    </m:r>
                    <m:r>
                      <a:rPr lang="en-IN" sz="2400" b="0" i="1" smtClean="0">
                        <a:latin typeface="Cambria Math" panose="02040503050406030204" pitchFamily="18" charset="0"/>
                        <a:cs typeface="Times New Roman" pitchFamily="18" charset="0"/>
                      </a:rPr>
                      <m:t>=</m:t>
                    </m:r>
                    <m:f>
                      <m:fPr>
                        <m:ctrlPr>
                          <a:rPr lang="en-IN" sz="2400" i="1">
                            <a:latin typeface="Cambria Math" panose="02040503050406030204" pitchFamily="18" charset="0"/>
                            <a:cs typeface="Times New Roman" pitchFamily="18" charset="0"/>
                          </a:rPr>
                        </m:ctrlPr>
                      </m:fPr>
                      <m:num>
                        <m:acc>
                          <m:accPr>
                            <m:chr m:val="̅"/>
                            <m:ctrlPr>
                              <a:rPr lang="en-IN" sz="2400" i="1">
                                <a:latin typeface="Cambria Math" panose="02040503050406030204" pitchFamily="18" charset="0"/>
                                <a:cs typeface="Times New Roman" pitchFamily="18" charset="0"/>
                              </a:rPr>
                            </m:ctrlPr>
                          </m:accPr>
                          <m:e>
                            <m:r>
                              <a:rPr lang="en-IN" sz="2400" i="1">
                                <a:latin typeface="Cambria Math" panose="02040503050406030204" pitchFamily="18" charset="0"/>
                                <a:cs typeface="Times New Roman" pitchFamily="18" charset="0"/>
                              </a:rPr>
                              <m:t>𝑥</m:t>
                            </m:r>
                          </m:e>
                        </m:acc>
                        <m:r>
                          <a:rPr lang="en-IN" sz="2400" i="1">
                            <a:latin typeface="Cambria Math" panose="02040503050406030204" pitchFamily="18" charset="0"/>
                            <a:cs typeface="Times New Roman" pitchFamily="18" charset="0"/>
                          </a:rPr>
                          <m:t>−</m:t>
                        </m:r>
                        <m:sSub>
                          <m:sSubPr>
                            <m:ctrlPr>
                              <a:rPr lang="en-IN" sz="2400" i="1">
                                <a:latin typeface="Cambria Math" panose="02040503050406030204" pitchFamily="18" charset="0"/>
                                <a:cs typeface="Times New Roman" pitchFamily="18" charset="0"/>
                              </a:rPr>
                            </m:ctrlPr>
                          </m:sSubPr>
                          <m:e>
                            <m:r>
                              <a:rPr lang="en-IN" sz="2400" i="1">
                                <a:latin typeface="Cambria Math" panose="02040503050406030204" pitchFamily="18" charset="0"/>
                                <a:cs typeface="Times New Roman" pitchFamily="18" charset="0"/>
                              </a:rPr>
                              <m:t>𝜇</m:t>
                            </m:r>
                          </m:e>
                          <m:sub>
                            <m:r>
                              <a:rPr lang="en-IN" sz="2400" i="1">
                                <a:latin typeface="Cambria Math" panose="02040503050406030204" pitchFamily="18" charset="0"/>
                                <a:cs typeface="Times New Roman" pitchFamily="18" charset="0"/>
                              </a:rPr>
                              <m:t>0</m:t>
                            </m:r>
                          </m:sub>
                        </m:sSub>
                      </m:num>
                      <m:den>
                        <m:sSub>
                          <m:sSubPr>
                            <m:ctrlPr>
                              <a:rPr lang="en-IN" sz="2400" i="1">
                                <a:latin typeface="Cambria Math" panose="02040503050406030204" pitchFamily="18" charset="0"/>
                                <a:cs typeface="Times New Roman" pitchFamily="18" charset="0"/>
                              </a:rPr>
                            </m:ctrlPr>
                          </m:sSubPr>
                          <m:e>
                            <m:r>
                              <a:rPr lang="en-IN" sz="2400" i="1">
                                <a:latin typeface="Cambria Math" panose="02040503050406030204" pitchFamily="18" charset="0"/>
                                <a:cs typeface="Times New Roman" pitchFamily="18" charset="0"/>
                              </a:rPr>
                              <m:t>𝜎</m:t>
                            </m:r>
                          </m:e>
                          <m:sub>
                            <m:r>
                              <a:rPr lang="en-IN" sz="2400" i="1">
                                <a:latin typeface="Cambria Math" panose="02040503050406030204" pitchFamily="18" charset="0"/>
                                <a:cs typeface="Times New Roman" pitchFamily="18" charset="0"/>
                              </a:rPr>
                              <m:t>𝑥</m:t>
                            </m:r>
                          </m:sub>
                        </m:sSub>
                        <m:r>
                          <a:rPr lang="en-IN" sz="2400" i="1">
                            <a:latin typeface="Cambria Math" panose="02040503050406030204" pitchFamily="18" charset="0"/>
                            <a:cs typeface="Times New Roman" pitchFamily="18" charset="0"/>
                          </a:rPr>
                          <m:t>/</m:t>
                        </m:r>
                        <m:rad>
                          <m:radPr>
                            <m:degHide m:val="on"/>
                            <m:ctrlPr>
                              <a:rPr lang="en-IN" sz="2400" i="1">
                                <a:latin typeface="Cambria Math" panose="02040503050406030204" pitchFamily="18" charset="0"/>
                                <a:cs typeface="Times New Roman" pitchFamily="18" charset="0"/>
                              </a:rPr>
                            </m:ctrlPr>
                          </m:radPr>
                          <m:deg/>
                          <m:e>
                            <m:r>
                              <a:rPr lang="en-IN" sz="2400" i="1">
                                <a:latin typeface="Cambria Math" panose="02040503050406030204" pitchFamily="18" charset="0"/>
                                <a:cs typeface="Times New Roman" pitchFamily="18" charset="0"/>
                              </a:rPr>
                              <m:t>𝑛</m:t>
                            </m:r>
                          </m:e>
                        </m:rad>
                      </m:den>
                    </m:f>
                    <m:r>
                      <a:rPr lang="en-IN" sz="2400" b="0" i="1" smtClean="0">
                        <a:latin typeface="Cambria Math" panose="02040503050406030204" pitchFamily="18" charset="0"/>
                        <a:cs typeface="Times New Roman" pitchFamily="18" charset="0"/>
                      </a:rPr>
                      <m:t>=</m:t>
                    </m:r>
                    <m:f>
                      <m:fPr>
                        <m:ctrlPr>
                          <a:rPr lang="en-IN" sz="2400" b="0" i="1" smtClean="0">
                            <a:latin typeface="Cambria Math" panose="02040503050406030204" pitchFamily="18" charset="0"/>
                            <a:cs typeface="Times New Roman" pitchFamily="18" charset="0"/>
                          </a:rPr>
                        </m:ctrlPr>
                      </m:fPr>
                      <m:num>
                        <m:r>
                          <a:rPr lang="en-IN" sz="2400" b="0" i="1" smtClean="0">
                            <a:latin typeface="Cambria Math" panose="02040503050406030204" pitchFamily="18" charset="0"/>
                            <a:cs typeface="Times New Roman" pitchFamily="18" charset="0"/>
                          </a:rPr>
                          <m:t>8.3−8.5</m:t>
                        </m:r>
                      </m:num>
                      <m:den>
                        <m:r>
                          <a:rPr lang="en-IN" sz="2400" b="0" i="1" smtClean="0">
                            <a:latin typeface="Cambria Math" panose="02040503050406030204" pitchFamily="18" charset="0"/>
                            <a:cs typeface="Times New Roman" pitchFamily="18" charset="0"/>
                          </a:rPr>
                          <m:t>1.2/</m:t>
                        </m:r>
                        <m:rad>
                          <m:radPr>
                            <m:degHide m:val="on"/>
                            <m:ctrlPr>
                              <a:rPr lang="en-IN" sz="2400" b="0" i="1" smtClean="0">
                                <a:latin typeface="Cambria Math" panose="02040503050406030204" pitchFamily="18" charset="0"/>
                                <a:cs typeface="Times New Roman" pitchFamily="18" charset="0"/>
                              </a:rPr>
                            </m:ctrlPr>
                          </m:radPr>
                          <m:deg/>
                          <m:e>
                            <m:r>
                              <a:rPr lang="en-IN" sz="2400" b="0" i="1" smtClean="0">
                                <a:latin typeface="Cambria Math" panose="02040503050406030204" pitchFamily="18" charset="0"/>
                                <a:cs typeface="Times New Roman" pitchFamily="18" charset="0"/>
                              </a:rPr>
                              <m:t>60</m:t>
                            </m:r>
                          </m:e>
                        </m:rad>
                      </m:den>
                    </m:f>
                    <m:r>
                      <a:rPr lang="en-IN" sz="2400" b="0" i="1" smtClean="0">
                        <a:latin typeface="Cambria Math" panose="02040503050406030204" pitchFamily="18" charset="0"/>
                        <a:cs typeface="Times New Roman" pitchFamily="18" charset="0"/>
                      </a:rPr>
                      <m:t>=−1.29</m:t>
                    </m:r>
                  </m:oMath>
                </a14:m>
                <a:endParaRPr lang="en-IN" sz="2400" dirty="0">
                  <a:latin typeface="Gill Sans"/>
                  <a:cs typeface="Times New Roman" pitchFamily="18" charset="0"/>
                </a:endParaRPr>
              </a:p>
            </p:txBody>
          </p:sp>
        </mc:Choice>
        <mc:Fallback xmlns="">
          <p:sp>
            <p:nvSpPr>
              <p:cNvPr id="4" name="Content Placeholder 3">
                <a:extLst>
                  <a:ext uri="{FF2B5EF4-FFF2-40B4-BE49-F238E27FC236}">
                    <a16:creationId xmlns:a16="http://schemas.microsoft.com/office/drawing/2014/main" id="{678E44E2-9BCF-4EE0-878F-DF43EBAC3501}"/>
                  </a:ext>
                </a:extLst>
              </p:cNvPr>
              <p:cNvSpPr txBox="1">
                <a:spLocks noGrp="1" noRot="1" noChangeAspect="1" noMove="1" noResize="1" noEditPoints="1" noAdjustHandles="1" noChangeArrowheads="1" noChangeShapeType="1" noTextEdit="1"/>
              </p:cNvSpPr>
              <p:nvPr>
                <p:ph idx="1"/>
              </p:nvPr>
            </p:nvSpPr>
            <p:spPr>
              <a:xfrm>
                <a:off x="551384" y="980728"/>
                <a:ext cx="10801199" cy="4941224"/>
              </a:xfrm>
              <a:prstGeom prst="rect">
                <a:avLst/>
              </a:prstGeom>
              <a:blipFill>
                <a:blip r:embed="rId2"/>
                <a:stretch>
                  <a:fillRect l="-226" t="-988" r="-903"/>
                </a:stretch>
              </a:blipFill>
            </p:spPr>
            <p:txBody>
              <a:bodyPr/>
              <a:lstStyle/>
              <a:p>
                <a:r>
                  <a:rPr lang="en-US">
                    <a:noFill/>
                  </a:rPr>
                  <a:t> </a:t>
                </a:r>
              </a:p>
            </p:txBody>
          </p:sp>
        </mc:Fallback>
      </mc:AlternateContent>
    </p:spTree>
    <p:extLst>
      <p:ext uri="{BB962C8B-B14F-4D97-AF65-F5344CB8AC3E}">
        <p14:creationId xmlns:p14="http://schemas.microsoft.com/office/powerpoint/2010/main" val="364404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Example: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479376" y="889699"/>
                <a:ext cx="10801199" cy="5421036"/>
              </a:xfrm>
              <a:prstGeom prst="rect">
                <a:avLst/>
              </a:prstGeom>
              <a:noFill/>
            </p:spPr>
            <p:txBody>
              <a:bodyPr wrap="square" rtlCol="0">
                <a:spAutoFit/>
              </a:bodyPr>
              <a:lstStyle/>
              <a:p>
                <a:pPr algn="just">
                  <a:lnSpc>
                    <a:spcPct val="100000"/>
                  </a:lnSpc>
                </a:pPr>
                <a:r>
                  <a:rPr lang="en-IN" sz="2400" dirty="0">
                    <a:latin typeface="Gill Sans"/>
                    <a:cs typeface="Times New Roman" pitchFamily="18" charset="0"/>
                  </a:rPr>
                  <a:t>Suppose a furniture manufacturer buys logs of wood declared to have average length of </a:t>
                </a:r>
                <a14:m>
                  <m:oMath xmlns:m="http://schemas.openxmlformats.org/officeDocument/2006/math">
                    <m:r>
                      <a:rPr lang="en-IN" sz="2400" b="0" i="1" smtClean="0">
                        <a:latin typeface="Cambria Math" panose="02040503050406030204" pitchFamily="18" charset="0"/>
                        <a:cs typeface="Times New Roman" pitchFamily="18" charset="0"/>
                      </a:rPr>
                      <m:t>8.5</m:t>
                    </m:r>
                  </m:oMath>
                </a14:m>
                <a:r>
                  <a:rPr lang="en-IN" sz="2400" dirty="0">
                    <a:latin typeface="Gill Sans"/>
                    <a:cs typeface="Times New Roman" pitchFamily="18" charset="0"/>
                  </a:rPr>
                  <a:t> feet. Perform a hypothesis test at a significance level of 1% to verify if average length of logs is different from 8.5 feet.</a:t>
                </a:r>
              </a:p>
              <a:p>
                <a:pPr algn="just">
                  <a:lnSpc>
                    <a:spcPct val="100000"/>
                  </a:lnSpc>
                </a:pPr>
                <a:r>
                  <a:rPr lang="en-IN" sz="2400" dirty="0">
                    <a:solidFill>
                      <a:srgbClr val="0070C0"/>
                    </a:solidFill>
                    <a:latin typeface="Gill Sans"/>
                    <a:cs typeface="Times New Roman" pitchFamily="18" charset="0"/>
                  </a:rPr>
                  <a:t>Given: </a:t>
                </a:r>
                <a:r>
                  <a:rPr lang="en-IN" sz="2400" dirty="0">
                    <a:latin typeface="Gill Sans"/>
                    <a:cs typeface="Times New Roman" pitchFamily="18" charset="0"/>
                  </a:rPr>
                  <a:t>60 logs of wood are observed to have average length of 8.3 feet and standard deviation of 1.2 feet</a:t>
                </a:r>
              </a:p>
              <a:p>
                <a:pPr algn="just">
                  <a:lnSpc>
                    <a:spcPct val="100000"/>
                  </a:lnSpc>
                </a:pPr>
                <a:r>
                  <a:rPr lang="en-IN" sz="2400" dirty="0">
                    <a:solidFill>
                      <a:srgbClr val="0070C0"/>
                    </a:solidFill>
                    <a:latin typeface="Gill Sans"/>
                    <a:cs typeface="Times New Roman" pitchFamily="18" charset="0"/>
                  </a:rPr>
                  <a:t>Step 4: </a:t>
                </a:r>
                <a:r>
                  <a:rPr lang="en-IN" sz="2400" dirty="0">
                    <a:latin typeface="Gill Sans"/>
                    <a:cs typeface="Times New Roman" pitchFamily="18" charset="0"/>
                  </a:rPr>
                  <a:t>Compute t-critical values</a:t>
                </a:r>
              </a:p>
              <a:p>
                <a:pPr marL="0" indent="0" algn="just">
                  <a:lnSpc>
                    <a:spcPct val="100000"/>
                  </a:lnSpc>
                  <a:buNone/>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cs typeface="Times New Roman" pitchFamily="18" charset="0"/>
                        </a:rPr>
                        <m:t>𝑑𝑓</m:t>
                      </m:r>
                      <m:r>
                        <a:rPr lang="en-IN" sz="2400" b="0" i="1" smtClean="0">
                          <a:latin typeface="Cambria Math" panose="02040503050406030204" pitchFamily="18" charset="0"/>
                          <a:cs typeface="Times New Roman" pitchFamily="18" charset="0"/>
                        </a:rPr>
                        <m:t>=60−1=59</m:t>
                      </m:r>
                    </m:oMath>
                  </m:oMathPara>
                </a14:m>
                <a:endParaRPr lang="en-IN" sz="2400" b="0" dirty="0">
                  <a:latin typeface="Gill Sans"/>
                  <a:cs typeface="Times New Roman" pitchFamily="18" charset="0"/>
                </a:endParaRP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cs typeface="Times New Roman" pitchFamily="18" charset="0"/>
                            </a:rPr>
                          </m:ctrlPr>
                        </m:sSubPr>
                        <m:e>
                          <m:r>
                            <a:rPr lang="en-IN" sz="2400" b="0" i="1" smtClean="0">
                              <a:latin typeface="Cambria Math" panose="02040503050406030204" pitchFamily="18" charset="0"/>
                              <a:cs typeface="Times New Roman" pitchFamily="18" charset="0"/>
                            </a:rPr>
                            <m:t>𝑡</m:t>
                          </m:r>
                        </m:e>
                        <m:sub>
                          <m:r>
                            <a:rPr lang="en-IN" sz="2400" b="0" i="1" smtClean="0">
                              <a:latin typeface="Cambria Math" panose="02040503050406030204" pitchFamily="18" charset="0"/>
                              <a:cs typeface="Times New Roman" pitchFamily="18" charset="0"/>
                            </a:rPr>
                            <m:t>𝛼</m:t>
                          </m:r>
                          <m:r>
                            <a:rPr lang="en-IN" sz="2400" b="0" i="1" smtClean="0">
                              <a:latin typeface="Cambria Math" panose="02040503050406030204" pitchFamily="18" charset="0"/>
                              <a:cs typeface="Times New Roman" pitchFamily="18" charset="0"/>
                            </a:rPr>
                            <m:t>/2</m:t>
                          </m:r>
                        </m:sub>
                      </m:sSub>
                      <m:r>
                        <a:rPr lang="en-IN" sz="2400" b="0" i="1" smtClean="0">
                          <a:latin typeface="Cambria Math" panose="02040503050406030204" pitchFamily="18" charset="0"/>
                          <a:cs typeface="Times New Roman" pitchFamily="18" charset="0"/>
                        </a:rPr>
                        <m:t>=</m:t>
                      </m:r>
                      <m:sSub>
                        <m:sSubPr>
                          <m:ctrlPr>
                            <a:rPr lang="en-IN" sz="2400" b="0" i="1" smtClean="0">
                              <a:latin typeface="Cambria Math" panose="02040503050406030204" pitchFamily="18" charset="0"/>
                              <a:cs typeface="Times New Roman" pitchFamily="18" charset="0"/>
                            </a:rPr>
                          </m:ctrlPr>
                        </m:sSubPr>
                        <m:e>
                          <m:r>
                            <a:rPr lang="en-IN" sz="2400" b="0" i="1" smtClean="0">
                              <a:latin typeface="Cambria Math" panose="02040503050406030204" pitchFamily="18" charset="0"/>
                              <a:cs typeface="Times New Roman" pitchFamily="18" charset="0"/>
                            </a:rPr>
                            <m:t>𝑡</m:t>
                          </m:r>
                        </m:e>
                        <m:sub>
                          <m:r>
                            <a:rPr lang="en-IN" sz="2400" b="0" i="1" smtClean="0">
                              <a:latin typeface="Cambria Math" panose="02040503050406030204" pitchFamily="18" charset="0"/>
                              <a:cs typeface="Times New Roman" pitchFamily="18" charset="0"/>
                            </a:rPr>
                            <m:t>0.005</m:t>
                          </m:r>
                        </m:sub>
                      </m:sSub>
                      <m:r>
                        <a:rPr lang="en-IN" sz="2400" b="0" i="1" smtClean="0">
                          <a:latin typeface="Cambria Math" panose="02040503050406030204" pitchFamily="18" charset="0"/>
                          <a:cs typeface="Times New Roman" pitchFamily="18" charset="0"/>
                        </a:rPr>
                        <m:t>=2.66</m:t>
                      </m:r>
                    </m:oMath>
                  </m:oMathPara>
                </a14:m>
                <a:endParaRPr lang="en-IN" sz="2400" dirty="0">
                  <a:latin typeface="Gill Sans"/>
                  <a:cs typeface="Times New Roman" pitchFamily="18" charset="0"/>
                </a:endParaRPr>
              </a:p>
              <a:p>
                <a:pPr marL="0" indent="0" algn="ctr">
                  <a:lnSpc>
                    <a:spcPct val="100000"/>
                  </a:lnSpc>
                  <a:buNone/>
                </a:pPr>
                <a14:m>
                  <m:oMath xmlns:m="http://schemas.openxmlformats.org/officeDocument/2006/math">
                    <m:r>
                      <a:rPr lang="en-IN" sz="2400" b="0" i="1" smtClean="0">
                        <a:latin typeface="Cambria Math" panose="02040503050406030204" pitchFamily="18" charset="0"/>
                        <a:cs typeface="Times New Roman" pitchFamily="18" charset="0"/>
                      </a:rPr>
                      <m:t>𝑡</m:t>
                    </m:r>
                    <m:r>
                      <a:rPr lang="en-IN" sz="2400" b="0" i="1" smtClean="0">
                        <a:latin typeface="Cambria Math" panose="02040503050406030204" pitchFamily="18" charset="0"/>
                        <a:cs typeface="Times New Roman" pitchFamily="18" charset="0"/>
                      </a:rPr>
                      <m:t>≤−</m:t>
                    </m:r>
                    <m:sSub>
                      <m:sSubPr>
                        <m:ctrlPr>
                          <a:rPr lang="en-IN" sz="2400" b="0" i="1" smtClean="0">
                            <a:latin typeface="Cambria Math" panose="02040503050406030204" pitchFamily="18" charset="0"/>
                            <a:cs typeface="Times New Roman" pitchFamily="18" charset="0"/>
                          </a:rPr>
                        </m:ctrlPr>
                      </m:sSubPr>
                      <m:e>
                        <m:r>
                          <a:rPr lang="en-IN" sz="2400" b="0" i="1" smtClean="0">
                            <a:latin typeface="Cambria Math" panose="02040503050406030204" pitchFamily="18" charset="0"/>
                            <a:cs typeface="Times New Roman" pitchFamily="18" charset="0"/>
                          </a:rPr>
                          <m:t>𝑡</m:t>
                        </m:r>
                      </m:e>
                      <m:sub>
                        <m:f>
                          <m:fPr>
                            <m:ctrlPr>
                              <a:rPr lang="en-IN" sz="2400" b="0" i="1" smtClean="0">
                                <a:latin typeface="Cambria Math" panose="02040503050406030204" pitchFamily="18" charset="0"/>
                                <a:cs typeface="Times New Roman" pitchFamily="18" charset="0"/>
                              </a:rPr>
                            </m:ctrlPr>
                          </m:fPr>
                          <m:num>
                            <m:r>
                              <a:rPr lang="en-IN" sz="2400" b="0" i="1" smtClean="0">
                                <a:latin typeface="Cambria Math" panose="02040503050406030204" pitchFamily="18" charset="0"/>
                                <a:cs typeface="Times New Roman" pitchFamily="18" charset="0"/>
                              </a:rPr>
                              <m:t>𝛼</m:t>
                            </m:r>
                          </m:num>
                          <m:den>
                            <m:r>
                              <a:rPr lang="en-IN" sz="2400" b="0" i="1" smtClean="0">
                                <a:latin typeface="Cambria Math" panose="02040503050406030204" pitchFamily="18" charset="0"/>
                                <a:cs typeface="Times New Roman" pitchFamily="18" charset="0"/>
                              </a:rPr>
                              <m:t>2</m:t>
                            </m:r>
                          </m:den>
                        </m:f>
                      </m:sub>
                    </m:sSub>
                    <m:r>
                      <a:rPr lang="en-IN" sz="2400" b="0" i="1" smtClean="0">
                        <a:latin typeface="Cambria Math" panose="02040503050406030204" pitchFamily="18" charset="0"/>
                        <a:cs typeface="Times New Roman" pitchFamily="18" charset="0"/>
                      </a:rPr>
                      <m:t>=−2.66</m:t>
                    </m:r>
                  </m:oMath>
                </a14:m>
                <a:r>
                  <a:rPr lang="en-IN" sz="2400" dirty="0">
                    <a:latin typeface="Gill Sans"/>
                    <a:cs typeface="Times New Roman" pitchFamily="18" charset="0"/>
                  </a:rPr>
                  <a:t> (or) </a:t>
                </a:r>
                <a14:m>
                  <m:oMath xmlns:m="http://schemas.openxmlformats.org/officeDocument/2006/math">
                    <m:r>
                      <a:rPr lang="en-IN" sz="2400" i="1">
                        <a:latin typeface="Cambria Math" panose="02040503050406030204" pitchFamily="18" charset="0"/>
                        <a:cs typeface="Times New Roman" pitchFamily="18" charset="0"/>
                      </a:rPr>
                      <m:t>𝑡</m:t>
                    </m:r>
                    <m:r>
                      <a:rPr lang="en-IN" sz="2400" b="0" i="1" smtClean="0">
                        <a:latin typeface="Cambria Math" panose="02040503050406030204" pitchFamily="18" charset="0"/>
                        <a:cs typeface="Times New Roman" pitchFamily="18" charset="0"/>
                      </a:rPr>
                      <m:t>≥</m:t>
                    </m:r>
                    <m:sSub>
                      <m:sSubPr>
                        <m:ctrlPr>
                          <a:rPr lang="en-IN" sz="2400" i="1">
                            <a:latin typeface="Cambria Math" panose="02040503050406030204" pitchFamily="18" charset="0"/>
                            <a:cs typeface="Times New Roman" pitchFamily="18" charset="0"/>
                          </a:rPr>
                        </m:ctrlPr>
                      </m:sSubPr>
                      <m:e>
                        <m:r>
                          <a:rPr lang="en-IN" sz="2400" i="1">
                            <a:latin typeface="Cambria Math" panose="02040503050406030204" pitchFamily="18" charset="0"/>
                            <a:cs typeface="Times New Roman" pitchFamily="18" charset="0"/>
                          </a:rPr>
                          <m:t>𝑡</m:t>
                        </m:r>
                      </m:e>
                      <m:sub>
                        <m:f>
                          <m:fPr>
                            <m:ctrlPr>
                              <a:rPr lang="en-IN" sz="2400" i="1">
                                <a:latin typeface="Cambria Math" panose="02040503050406030204" pitchFamily="18" charset="0"/>
                                <a:cs typeface="Times New Roman" pitchFamily="18" charset="0"/>
                              </a:rPr>
                            </m:ctrlPr>
                          </m:fPr>
                          <m:num>
                            <m:r>
                              <a:rPr lang="en-IN" sz="2400" i="1">
                                <a:latin typeface="Cambria Math" panose="02040503050406030204" pitchFamily="18" charset="0"/>
                                <a:cs typeface="Times New Roman" pitchFamily="18" charset="0"/>
                              </a:rPr>
                              <m:t>𝛼</m:t>
                            </m:r>
                          </m:num>
                          <m:den>
                            <m:r>
                              <a:rPr lang="en-IN" sz="2400" i="1">
                                <a:latin typeface="Cambria Math" panose="02040503050406030204" pitchFamily="18" charset="0"/>
                                <a:cs typeface="Times New Roman" pitchFamily="18" charset="0"/>
                              </a:rPr>
                              <m:t>2</m:t>
                            </m:r>
                          </m:den>
                        </m:f>
                      </m:sub>
                    </m:sSub>
                    <m:r>
                      <a:rPr lang="en-IN" sz="2400" b="0" i="1" smtClean="0">
                        <a:latin typeface="Cambria Math" panose="02040503050406030204" pitchFamily="18" charset="0"/>
                        <a:cs typeface="Times New Roman" pitchFamily="18" charset="0"/>
                      </a:rPr>
                      <m:t>=2.66</m:t>
                    </m:r>
                  </m:oMath>
                </a14:m>
                <a:r>
                  <a:rPr lang="en-IN" sz="2400" dirty="0">
                    <a:latin typeface="Gill Sans"/>
                    <a:cs typeface="Times New Roman" pitchFamily="18" charset="0"/>
                  </a:rPr>
                  <a:t> </a:t>
                </a:r>
              </a:p>
              <a:p>
                <a:pPr algn="just">
                  <a:lnSpc>
                    <a:spcPct val="100000"/>
                  </a:lnSpc>
                </a:pPr>
                <a:r>
                  <a:rPr lang="en-IN" sz="2400" dirty="0">
                    <a:solidFill>
                      <a:srgbClr val="0070C0"/>
                    </a:solidFill>
                    <a:latin typeface="Gill Sans"/>
                    <a:cs typeface="Times New Roman" pitchFamily="18" charset="0"/>
                  </a:rPr>
                  <a:t>Step 5: </a:t>
                </a:r>
                <a:r>
                  <a:rPr lang="en-IN" sz="2400" dirty="0">
                    <a:latin typeface="Gill Sans"/>
                    <a:cs typeface="Times New Roman" pitchFamily="18" charset="0"/>
                  </a:rPr>
                  <a:t>Decision criteria</a:t>
                </a:r>
              </a:p>
              <a:p>
                <a:pPr lvl="1" algn="just">
                  <a:lnSpc>
                    <a:spcPct val="100000"/>
                  </a:lnSpc>
                </a:pPr>
                <a:r>
                  <a:rPr lang="en-IN" sz="2200" dirty="0">
                    <a:latin typeface="Gill Sans"/>
                    <a:cs typeface="Times New Roman" pitchFamily="18" charset="0"/>
                  </a:rPr>
                  <a:t>Reject </a:t>
                </a:r>
                <a14:m>
                  <m:oMath xmlns:m="http://schemas.openxmlformats.org/officeDocument/2006/math">
                    <m:sSub>
                      <m:sSubPr>
                        <m:ctrlPr>
                          <a:rPr lang="en-IN" sz="2200" b="0" i="1" smtClean="0">
                            <a:latin typeface="Cambria Math" panose="02040503050406030204" pitchFamily="18" charset="0"/>
                            <a:cs typeface="Times New Roman" pitchFamily="18" charset="0"/>
                          </a:rPr>
                        </m:ctrlPr>
                      </m:sSubPr>
                      <m:e>
                        <m:r>
                          <a:rPr lang="en-IN" sz="2200" b="0" i="1" smtClean="0">
                            <a:latin typeface="Cambria Math" panose="02040503050406030204" pitchFamily="18" charset="0"/>
                            <a:cs typeface="Times New Roman" pitchFamily="18" charset="0"/>
                          </a:rPr>
                          <m:t>𝐻</m:t>
                        </m:r>
                      </m:e>
                      <m:sub>
                        <m:r>
                          <a:rPr lang="en-IN" sz="2200" b="0" i="1" smtClean="0">
                            <a:latin typeface="Cambria Math" panose="02040503050406030204" pitchFamily="18" charset="0"/>
                            <a:cs typeface="Times New Roman" pitchFamily="18" charset="0"/>
                          </a:rPr>
                          <m:t>0</m:t>
                        </m:r>
                      </m:sub>
                    </m:sSub>
                  </m:oMath>
                </a14:m>
                <a:r>
                  <a:rPr lang="en-IN" sz="2200" dirty="0">
                    <a:latin typeface="Gill Sans"/>
                    <a:cs typeface="Times New Roman" pitchFamily="18" charset="0"/>
                  </a:rPr>
                  <a:t> if </a:t>
                </a:r>
                <a14:m>
                  <m:oMath xmlns:m="http://schemas.openxmlformats.org/officeDocument/2006/math">
                    <m:r>
                      <a:rPr lang="en-IN" sz="2200" i="1">
                        <a:latin typeface="Cambria Math" panose="02040503050406030204" pitchFamily="18" charset="0"/>
                        <a:cs typeface="Times New Roman" pitchFamily="18" charset="0"/>
                      </a:rPr>
                      <m:t>𝑡</m:t>
                    </m:r>
                    <m:r>
                      <a:rPr lang="en-IN" sz="2200" i="1">
                        <a:latin typeface="Cambria Math" panose="02040503050406030204" pitchFamily="18" charset="0"/>
                        <a:cs typeface="Times New Roman" pitchFamily="18" charset="0"/>
                      </a:rPr>
                      <m:t>≤−</m:t>
                    </m:r>
                    <m:sSub>
                      <m:sSubPr>
                        <m:ctrlPr>
                          <a:rPr lang="en-IN" sz="2200" i="1">
                            <a:latin typeface="Cambria Math" panose="02040503050406030204" pitchFamily="18" charset="0"/>
                            <a:cs typeface="Times New Roman" pitchFamily="18" charset="0"/>
                          </a:rPr>
                        </m:ctrlPr>
                      </m:sSubPr>
                      <m:e>
                        <m:r>
                          <a:rPr lang="en-IN" sz="2200" i="1">
                            <a:latin typeface="Cambria Math" panose="02040503050406030204" pitchFamily="18" charset="0"/>
                            <a:cs typeface="Times New Roman" pitchFamily="18" charset="0"/>
                          </a:rPr>
                          <m:t>𝑡</m:t>
                        </m:r>
                      </m:e>
                      <m:sub>
                        <m:f>
                          <m:fPr>
                            <m:ctrlPr>
                              <a:rPr lang="en-IN" sz="2200" i="1">
                                <a:latin typeface="Cambria Math" panose="02040503050406030204" pitchFamily="18" charset="0"/>
                                <a:cs typeface="Times New Roman" pitchFamily="18" charset="0"/>
                              </a:rPr>
                            </m:ctrlPr>
                          </m:fPr>
                          <m:num>
                            <m:r>
                              <a:rPr lang="en-IN" sz="2200" i="1">
                                <a:latin typeface="Cambria Math" panose="02040503050406030204" pitchFamily="18" charset="0"/>
                                <a:cs typeface="Times New Roman" pitchFamily="18" charset="0"/>
                              </a:rPr>
                              <m:t>𝛼</m:t>
                            </m:r>
                          </m:num>
                          <m:den>
                            <m:r>
                              <a:rPr lang="en-IN" sz="2200" i="1">
                                <a:latin typeface="Cambria Math" panose="02040503050406030204" pitchFamily="18" charset="0"/>
                                <a:cs typeface="Times New Roman" pitchFamily="18" charset="0"/>
                              </a:rPr>
                              <m:t>2</m:t>
                            </m:r>
                          </m:den>
                        </m:f>
                      </m:sub>
                    </m:sSub>
                    <m:r>
                      <a:rPr lang="en-IN" sz="2200" i="1">
                        <a:latin typeface="Cambria Math" panose="02040503050406030204" pitchFamily="18" charset="0"/>
                        <a:cs typeface="Times New Roman" pitchFamily="18" charset="0"/>
                      </a:rPr>
                      <m:t>=−2.66</m:t>
                    </m:r>
                  </m:oMath>
                </a14:m>
                <a:r>
                  <a:rPr lang="en-IN" sz="2200" dirty="0">
                    <a:latin typeface="Gill Sans"/>
                    <a:cs typeface="Times New Roman" pitchFamily="18" charset="0"/>
                  </a:rPr>
                  <a:t> (or) </a:t>
                </a:r>
                <a14:m>
                  <m:oMath xmlns:m="http://schemas.openxmlformats.org/officeDocument/2006/math">
                    <m:r>
                      <a:rPr lang="en-IN" sz="2200" i="1">
                        <a:latin typeface="Cambria Math" panose="02040503050406030204" pitchFamily="18" charset="0"/>
                        <a:cs typeface="Times New Roman" pitchFamily="18" charset="0"/>
                      </a:rPr>
                      <m:t>𝑡</m:t>
                    </m:r>
                    <m:r>
                      <a:rPr lang="en-IN" sz="2200" i="1">
                        <a:latin typeface="Cambria Math" panose="02040503050406030204" pitchFamily="18" charset="0"/>
                        <a:cs typeface="Times New Roman" pitchFamily="18" charset="0"/>
                      </a:rPr>
                      <m:t>≥</m:t>
                    </m:r>
                    <m:sSub>
                      <m:sSubPr>
                        <m:ctrlPr>
                          <a:rPr lang="en-IN" sz="2200" i="1">
                            <a:latin typeface="Cambria Math" panose="02040503050406030204" pitchFamily="18" charset="0"/>
                            <a:cs typeface="Times New Roman" pitchFamily="18" charset="0"/>
                          </a:rPr>
                        </m:ctrlPr>
                      </m:sSubPr>
                      <m:e>
                        <m:r>
                          <a:rPr lang="en-IN" sz="2200" i="1">
                            <a:latin typeface="Cambria Math" panose="02040503050406030204" pitchFamily="18" charset="0"/>
                            <a:cs typeface="Times New Roman" pitchFamily="18" charset="0"/>
                          </a:rPr>
                          <m:t>𝑡</m:t>
                        </m:r>
                      </m:e>
                      <m:sub>
                        <m:f>
                          <m:fPr>
                            <m:ctrlPr>
                              <a:rPr lang="en-IN" sz="2200" i="1">
                                <a:latin typeface="Cambria Math" panose="02040503050406030204" pitchFamily="18" charset="0"/>
                                <a:cs typeface="Times New Roman" pitchFamily="18" charset="0"/>
                              </a:rPr>
                            </m:ctrlPr>
                          </m:fPr>
                          <m:num>
                            <m:r>
                              <a:rPr lang="en-IN" sz="2200" i="1">
                                <a:latin typeface="Cambria Math" panose="02040503050406030204" pitchFamily="18" charset="0"/>
                                <a:cs typeface="Times New Roman" pitchFamily="18" charset="0"/>
                              </a:rPr>
                              <m:t>𝛼</m:t>
                            </m:r>
                          </m:num>
                          <m:den>
                            <m:r>
                              <a:rPr lang="en-IN" sz="2200" i="1">
                                <a:latin typeface="Cambria Math" panose="02040503050406030204" pitchFamily="18" charset="0"/>
                                <a:cs typeface="Times New Roman" pitchFamily="18" charset="0"/>
                              </a:rPr>
                              <m:t>2</m:t>
                            </m:r>
                          </m:den>
                        </m:f>
                      </m:sub>
                    </m:sSub>
                    <m:r>
                      <a:rPr lang="en-IN" sz="2200" i="1">
                        <a:latin typeface="Cambria Math" panose="02040503050406030204" pitchFamily="18" charset="0"/>
                        <a:cs typeface="Times New Roman" pitchFamily="18" charset="0"/>
                      </a:rPr>
                      <m:t>=2.66</m:t>
                    </m:r>
                  </m:oMath>
                </a14:m>
                <a:r>
                  <a:rPr lang="en-IN" sz="2200" dirty="0">
                    <a:latin typeface="Gill Sans"/>
                    <a:cs typeface="Times New Roman" pitchFamily="18" charset="0"/>
                  </a:rPr>
                  <a:t> </a:t>
                </a:r>
              </a:p>
              <a:p>
                <a:pPr lvl="1" algn="just">
                  <a:lnSpc>
                    <a:spcPct val="100000"/>
                  </a:lnSpc>
                </a:pPr>
                <a:r>
                  <a:rPr lang="en-IN" sz="2200" dirty="0">
                    <a:latin typeface="Gill Sans"/>
                    <a:cs typeface="Times New Roman" pitchFamily="18" charset="0"/>
                  </a:rPr>
                  <a:t>Since </a:t>
                </a:r>
                <a14:m>
                  <m:oMath xmlns:m="http://schemas.openxmlformats.org/officeDocument/2006/math">
                    <m:r>
                      <a:rPr lang="en-IN" sz="2200" b="0" i="1" smtClean="0">
                        <a:latin typeface="Cambria Math" panose="02040503050406030204" pitchFamily="18" charset="0"/>
                        <a:cs typeface="Times New Roman" pitchFamily="18" charset="0"/>
                      </a:rPr>
                      <m:t>𝑡</m:t>
                    </m:r>
                    <m:r>
                      <a:rPr lang="en-IN" sz="2200" b="0" i="1" smtClean="0">
                        <a:latin typeface="Cambria Math" panose="02040503050406030204" pitchFamily="18" charset="0"/>
                        <a:cs typeface="Times New Roman" pitchFamily="18" charset="0"/>
                      </a:rPr>
                      <m:t>=−1.29</m:t>
                    </m:r>
                  </m:oMath>
                </a14:m>
                <a:r>
                  <a:rPr lang="en-IN" sz="2200" dirty="0">
                    <a:latin typeface="Gill Sans"/>
                    <a:cs typeface="Times New Roman" pitchFamily="18" charset="0"/>
                  </a:rPr>
                  <a:t>, we cannot reject </a:t>
                </a:r>
                <a14:m>
                  <m:oMath xmlns:m="http://schemas.openxmlformats.org/officeDocument/2006/math">
                    <m:sSub>
                      <m:sSubPr>
                        <m:ctrlPr>
                          <a:rPr lang="en-IN" sz="2200" b="0" i="1" smtClean="0">
                            <a:latin typeface="Cambria Math" panose="02040503050406030204" pitchFamily="18" charset="0"/>
                            <a:cs typeface="Times New Roman" pitchFamily="18" charset="0"/>
                          </a:rPr>
                        </m:ctrlPr>
                      </m:sSubPr>
                      <m:e>
                        <m:r>
                          <a:rPr lang="en-IN" sz="2200" b="0" i="1" smtClean="0">
                            <a:latin typeface="Cambria Math" panose="02040503050406030204" pitchFamily="18" charset="0"/>
                            <a:cs typeface="Times New Roman" pitchFamily="18" charset="0"/>
                          </a:rPr>
                          <m:t>𝐻</m:t>
                        </m:r>
                      </m:e>
                      <m:sub>
                        <m:r>
                          <a:rPr lang="en-IN" sz="2200" b="0" i="1" smtClean="0">
                            <a:latin typeface="Cambria Math" panose="02040503050406030204" pitchFamily="18" charset="0"/>
                            <a:cs typeface="Times New Roman" pitchFamily="18" charset="0"/>
                          </a:rPr>
                          <m:t>0</m:t>
                        </m:r>
                      </m:sub>
                    </m:sSub>
                  </m:oMath>
                </a14:m>
                <a:r>
                  <a:rPr lang="en-IN" sz="2200" dirty="0">
                    <a:latin typeface="Gill Sans"/>
                    <a:cs typeface="Times New Roman" pitchFamily="18" charset="0"/>
                  </a:rPr>
                  <a:t> in favour of </a:t>
                </a:r>
                <a14:m>
                  <m:oMath xmlns:m="http://schemas.openxmlformats.org/officeDocument/2006/math">
                    <m:sSub>
                      <m:sSubPr>
                        <m:ctrlPr>
                          <a:rPr lang="en-IN" sz="2200" b="0" i="1" smtClean="0">
                            <a:latin typeface="Cambria Math" panose="02040503050406030204" pitchFamily="18" charset="0"/>
                            <a:cs typeface="Times New Roman" pitchFamily="18" charset="0"/>
                          </a:rPr>
                        </m:ctrlPr>
                      </m:sSubPr>
                      <m:e>
                        <m:r>
                          <a:rPr lang="en-IN" sz="2200" b="0" i="1" smtClean="0">
                            <a:latin typeface="Cambria Math" panose="02040503050406030204" pitchFamily="18" charset="0"/>
                            <a:cs typeface="Times New Roman" pitchFamily="18" charset="0"/>
                          </a:rPr>
                          <m:t>𝐻</m:t>
                        </m:r>
                      </m:e>
                      <m:sub>
                        <m:r>
                          <a:rPr lang="en-IN" sz="2200" b="0" i="1" smtClean="0">
                            <a:latin typeface="Cambria Math" panose="02040503050406030204" pitchFamily="18" charset="0"/>
                            <a:cs typeface="Times New Roman" pitchFamily="18" charset="0"/>
                          </a:rPr>
                          <m:t>𝑎</m:t>
                        </m:r>
                      </m:sub>
                    </m:sSub>
                  </m:oMath>
                </a14:m>
                <a:endParaRPr lang="en-IN" sz="2200" dirty="0">
                  <a:latin typeface="Gill Sans"/>
                  <a:cs typeface="Times New Roman" pitchFamily="18" charset="0"/>
                </a:endParaRPr>
              </a:p>
            </p:txBody>
          </p:sp>
        </mc:Choice>
        <mc:Fallback xmlns="">
          <p:sp>
            <p:nvSpPr>
              <p:cNvPr id="4" name="Content Placeholder 3">
                <a:extLst>
                  <a:ext uri="{FF2B5EF4-FFF2-40B4-BE49-F238E27FC236}">
                    <a16:creationId xmlns:a16="http://schemas.microsoft.com/office/drawing/2014/main" id="{678E44E2-9BCF-4EE0-878F-DF43EBAC3501}"/>
                  </a:ext>
                </a:extLst>
              </p:cNvPr>
              <p:cNvSpPr txBox="1">
                <a:spLocks noGrp="1" noRot="1" noChangeAspect="1" noMove="1" noResize="1" noEditPoints="1" noAdjustHandles="1" noChangeArrowheads="1" noChangeShapeType="1" noTextEdit="1"/>
              </p:cNvSpPr>
              <p:nvPr>
                <p:ph idx="1"/>
              </p:nvPr>
            </p:nvSpPr>
            <p:spPr>
              <a:xfrm>
                <a:off x="479376" y="889699"/>
                <a:ext cx="10801199" cy="5421036"/>
              </a:xfrm>
              <a:prstGeom prst="rect">
                <a:avLst/>
              </a:prstGeom>
              <a:blipFill>
                <a:blip r:embed="rId2"/>
                <a:stretch>
                  <a:fillRect l="-226" t="-900" r="-903" b="-1350"/>
                </a:stretch>
              </a:blipFill>
            </p:spPr>
            <p:txBody>
              <a:bodyPr/>
              <a:lstStyle/>
              <a:p>
                <a:r>
                  <a:rPr lang="en-US">
                    <a:noFill/>
                  </a:rPr>
                  <a:t> </a:t>
                </a:r>
              </a:p>
            </p:txBody>
          </p:sp>
        </mc:Fallback>
      </mc:AlternateContent>
    </p:spTree>
    <p:extLst>
      <p:ext uri="{BB962C8B-B14F-4D97-AF65-F5344CB8AC3E}">
        <p14:creationId xmlns:p14="http://schemas.microsoft.com/office/powerpoint/2010/main" val="185783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One Sampled Vs Two Sampled Z-test and t-test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310352" y="835145"/>
                <a:ext cx="8893698" cy="5160387"/>
              </a:xfrm>
              <a:prstGeom prst="rect">
                <a:avLst/>
              </a:prstGeom>
              <a:noFill/>
            </p:spPr>
            <p:txBody>
              <a:bodyPr wrap="square" rtlCol="0">
                <a:spAutoFit/>
              </a:bodyPr>
              <a:lstStyle/>
              <a:p>
                <a:pPr algn="just">
                  <a:lnSpc>
                    <a:spcPct val="100000"/>
                  </a:lnSpc>
                </a:pPr>
                <a:r>
                  <a:rPr lang="en-IN" sz="2400" dirty="0">
                    <a:solidFill>
                      <a:srgbClr val="0070C0"/>
                    </a:solidFill>
                    <a:latin typeface="Gill Sans"/>
                    <a:cs typeface="Times New Roman" pitchFamily="18" charset="0"/>
                  </a:rPr>
                  <a:t>One Sampled test: </a:t>
                </a:r>
                <a:r>
                  <a:rPr lang="en-IN" sz="2400" dirty="0">
                    <a:latin typeface="Gill Sans"/>
                    <a:cs typeface="Times New Roman" pitchFamily="18" charset="0"/>
                  </a:rPr>
                  <a:t>One sample mean </a:t>
                </a:r>
                <a14:m>
                  <m:oMath xmlns:m="http://schemas.openxmlformats.org/officeDocument/2006/math">
                    <m:r>
                      <a:rPr lang="en-IN" sz="2400" b="0" i="1" smtClean="0">
                        <a:latin typeface="Cambria Math" panose="02040503050406030204" pitchFamily="18" charset="0"/>
                        <a:cs typeface="Times New Roman" pitchFamily="18" charset="0"/>
                      </a:rPr>
                      <m:t>(</m:t>
                    </m:r>
                    <m:acc>
                      <m:accPr>
                        <m:chr m:val="̅"/>
                        <m:ctrlPr>
                          <a:rPr lang="en-IN" sz="2400" b="0" i="1" smtClean="0">
                            <a:latin typeface="Cambria Math" panose="02040503050406030204" pitchFamily="18" charset="0"/>
                            <a:cs typeface="Times New Roman" pitchFamily="18" charset="0"/>
                          </a:rPr>
                        </m:ctrlPr>
                      </m:accPr>
                      <m:e>
                        <m:r>
                          <a:rPr lang="en-IN" sz="2400" b="0" i="1" smtClean="0">
                            <a:latin typeface="Cambria Math" panose="02040503050406030204" pitchFamily="18" charset="0"/>
                            <a:cs typeface="Times New Roman" pitchFamily="18" charset="0"/>
                          </a:rPr>
                          <m:t>𝑥</m:t>
                        </m:r>
                      </m:e>
                    </m:acc>
                    <m:r>
                      <a:rPr lang="en-IN" sz="2400" b="0" i="1" smtClean="0">
                        <a:latin typeface="Cambria Math" panose="02040503050406030204" pitchFamily="18" charset="0"/>
                        <a:cs typeface="Times New Roman" pitchFamily="18" charset="0"/>
                      </a:rPr>
                      <m:t>)</m:t>
                    </m:r>
                  </m:oMath>
                </a14:m>
                <a:r>
                  <a:rPr lang="en-IN" sz="2400" dirty="0">
                    <a:latin typeface="Gill Sans"/>
                    <a:cs typeface="Times New Roman" pitchFamily="18" charset="0"/>
                  </a:rPr>
                  <a:t> is compared to the population mean </a:t>
                </a:r>
                <a14:m>
                  <m:oMath xmlns:m="http://schemas.openxmlformats.org/officeDocument/2006/math">
                    <m:r>
                      <a:rPr lang="en-IN" sz="2400" b="0" i="1" smtClean="0">
                        <a:latin typeface="Cambria Math" panose="02040503050406030204" pitchFamily="18" charset="0"/>
                        <a:cs typeface="Times New Roman" pitchFamily="18" charset="0"/>
                      </a:rPr>
                      <m:t>(</m:t>
                    </m:r>
                    <m:r>
                      <a:rPr lang="en-IN" sz="2400" b="0" i="1" smtClean="0">
                        <a:latin typeface="Cambria Math" panose="02040503050406030204" pitchFamily="18" charset="0"/>
                        <a:cs typeface="Times New Roman" pitchFamily="18" charset="0"/>
                      </a:rPr>
                      <m:t>𝜇</m:t>
                    </m:r>
                    <m:r>
                      <a:rPr lang="en-IN" sz="2400" b="0" i="1" smtClean="0">
                        <a:latin typeface="Cambria Math" panose="02040503050406030204" pitchFamily="18" charset="0"/>
                        <a:cs typeface="Times New Roman" pitchFamily="18" charset="0"/>
                      </a:rPr>
                      <m:t>)</m:t>
                    </m:r>
                  </m:oMath>
                </a14:m>
                <a:r>
                  <a:rPr lang="en-IN" sz="2400" dirty="0">
                    <a:latin typeface="Gill Sans"/>
                    <a:cs typeface="Times New Roman" pitchFamily="18" charset="0"/>
                  </a:rPr>
                  <a:t> to make an inference</a:t>
                </a:r>
              </a:p>
              <a:p>
                <a:pPr algn="just">
                  <a:lnSpc>
                    <a:spcPct val="100000"/>
                  </a:lnSpc>
                </a:pPr>
                <a:r>
                  <a:rPr lang="en-IN" sz="2400" b="0" dirty="0">
                    <a:solidFill>
                      <a:srgbClr val="0070C0"/>
                    </a:solidFill>
                    <a:latin typeface="Gill Sans"/>
                    <a:cs typeface="Times New Roman" pitchFamily="18" charset="0"/>
                  </a:rPr>
                  <a:t>Two Sampled test: </a:t>
                </a:r>
                <a:r>
                  <a:rPr lang="en-IN" sz="2400" b="0" dirty="0">
                    <a:latin typeface="Gill Sans"/>
                    <a:cs typeface="Times New Roman" pitchFamily="18" charset="0"/>
                  </a:rPr>
                  <a:t>Two samples are compared against one another to make an inference </a:t>
                </a:r>
              </a:p>
              <a:p>
                <a:pPr algn="just">
                  <a:lnSpc>
                    <a:spcPct val="100000"/>
                  </a:lnSpc>
                </a:pPr>
                <a:r>
                  <a:rPr lang="en-IN" sz="2400" dirty="0">
                    <a:solidFill>
                      <a:srgbClr val="0070C0"/>
                    </a:solidFill>
                    <a:latin typeface="Gill Sans"/>
                    <a:cs typeface="Times New Roman" pitchFamily="18" charset="0"/>
                  </a:rPr>
                  <a:t>Independent Two Sampled test: </a:t>
                </a:r>
              </a:p>
              <a:p>
                <a:pPr lvl="1" algn="just">
                  <a:lnSpc>
                    <a:spcPct val="100000"/>
                  </a:lnSpc>
                </a:pPr>
                <a:r>
                  <a:rPr lang="en-IN" sz="2200" dirty="0">
                    <a:latin typeface="Gill Sans"/>
                    <a:cs typeface="Times New Roman" pitchFamily="18" charset="0"/>
                  </a:rPr>
                  <a:t>Two samples are assumed to be drawn from two independent groups or populations (different items measured under different conditions)</a:t>
                </a:r>
              </a:p>
              <a:p>
                <a:pPr lvl="1" algn="just">
                  <a:lnSpc>
                    <a:spcPct val="100000"/>
                  </a:lnSpc>
                </a:pPr>
                <a:r>
                  <a:rPr lang="en-IN" sz="2200" dirty="0" err="1">
                    <a:latin typeface="Gill Sans"/>
                    <a:cs typeface="Times New Roman" pitchFamily="18" charset="0"/>
                  </a:rPr>
                  <a:t>Eg</a:t>
                </a:r>
                <a:r>
                  <a:rPr lang="en-IN" sz="2200" dirty="0">
                    <a:latin typeface="Gill Sans"/>
                    <a:cs typeface="Times New Roman" pitchFamily="18" charset="0"/>
                  </a:rPr>
                  <a:t> 1: Testing the effect of a medical drug on 2 separate groups of people (same effort or different)</a:t>
                </a:r>
              </a:p>
              <a:p>
                <a:pPr lvl="1" algn="just">
                  <a:lnSpc>
                    <a:spcPct val="100000"/>
                  </a:lnSpc>
                </a:pPr>
                <a:r>
                  <a:rPr lang="en-IN" sz="2200" dirty="0" err="1">
                    <a:latin typeface="Gill Sans"/>
                    <a:cs typeface="Times New Roman" pitchFamily="18" charset="0"/>
                  </a:rPr>
                  <a:t>Eg</a:t>
                </a:r>
                <a:r>
                  <a:rPr lang="en-IN" sz="2200" dirty="0">
                    <a:latin typeface="Gill Sans"/>
                    <a:cs typeface="Times New Roman" pitchFamily="18" charset="0"/>
                  </a:rPr>
                  <a:t> 2: Comparing the sales performance of two teams (performance is same or different)</a:t>
                </a:r>
              </a:p>
              <a:p>
                <a:pPr lvl="1" algn="just">
                  <a:lnSpc>
                    <a:spcPct val="100000"/>
                  </a:lnSpc>
                </a:pPr>
                <a:r>
                  <a:rPr lang="en-IN" sz="2200" dirty="0" err="1">
                    <a:latin typeface="Gill Sans"/>
                    <a:cs typeface="Times New Roman" pitchFamily="18" charset="0"/>
                  </a:rPr>
                  <a:t>Eg</a:t>
                </a:r>
                <a:r>
                  <a:rPr lang="en-IN" sz="2200" dirty="0">
                    <a:latin typeface="Gill Sans"/>
                    <a:cs typeface="Times New Roman" pitchFamily="18" charset="0"/>
                  </a:rPr>
                  <a:t> 3: Comparing the quality of a material produced by different machines (Quality is same or different)</a:t>
                </a:r>
              </a:p>
            </p:txBody>
          </p:sp>
        </mc:Choice>
        <mc:Fallback xmlns="">
          <p:sp>
            <p:nvSpPr>
              <p:cNvPr id="4" name="Content Placeholder 3">
                <a:extLst>
                  <a:ext uri="{FF2B5EF4-FFF2-40B4-BE49-F238E27FC236}">
                    <a16:creationId xmlns:a16="http://schemas.microsoft.com/office/drawing/2014/main" id="{678E44E2-9BCF-4EE0-878F-DF43EBAC3501}"/>
                  </a:ext>
                </a:extLst>
              </p:cNvPr>
              <p:cNvSpPr txBox="1">
                <a:spLocks noGrp="1" noRot="1" noChangeAspect="1" noMove="1" noResize="1" noEditPoints="1" noAdjustHandles="1" noChangeArrowheads="1" noChangeShapeType="1" noTextEdit="1"/>
              </p:cNvSpPr>
              <p:nvPr>
                <p:ph idx="1"/>
              </p:nvPr>
            </p:nvSpPr>
            <p:spPr>
              <a:xfrm>
                <a:off x="310352" y="835145"/>
                <a:ext cx="8893698" cy="5160387"/>
              </a:xfrm>
              <a:prstGeom prst="rect">
                <a:avLst/>
              </a:prstGeom>
              <a:blipFill>
                <a:blip r:embed="rId2"/>
                <a:stretch>
                  <a:fillRect l="-274" t="-945" r="-1028" b="-1299"/>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xmlns="" id="{1C5E98F5-838A-9C45-FD56-D279F39C398D}"/>
              </a:ext>
            </a:extLst>
          </p:cNvPr>
          <p:cNvGrpSpPr/>
          <p:nvPr/>
        </p:nvGrpSpPr>
        <p:grpSpPr>
          <a:xfrm>
            <a:off x="9336360" y="1191446"/>
            <a:ext cx="2855640" cy="1728192"/>
            <a:chOff x="8712968" y="980728"/>
            <a:chExt cx="2855640" cy="1728192"/>
          </a:xfrm>
        </p:grpSpPr>
        <p:sp>
          <p:nvSpPr>
            <p:cNvPr id="13" name="Rectangle 12">
              <a:extLst>
                <a:ext uri="{FF2B5EF4-FFF2-40B4-BE49-F238E27FC236}">
                  <a16:creationId xmlns:a16="http://schemas.microsoft.com/office/drawing/2014/main" xmlns="" id="{83AA536D-11DD-14C9-78F4-C0567A72C7C3}"/>
                </a:ext>
              </a:extLst>
            </p:cNvPr>
            <p:cNvSpPr/>
            <p:nvPr/>
          </p:nvSpPr>
          <p:spPr>
            <a:xfrm>
              <a:off x="8712968" y="980728"/>
              <a:ext cx="2855640"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0526D32E-3D8F-AD19-B5EB-CA46D335DC95}"/>
                    </a:ext>
                  </a:extLst>
                </p:cNvPr>
                <p:cNvSpPr txBox="1"/>
                <p:nvPr/>
              </p:nvSpPr>
              <p:spPr>
                <a:xfrm>
                  <a:off x="8760296" y="1146726"/>
                  <a:ext cx="2647010" cy="667747"/>
                </a:xfrm>
                <a:prstGeom prst="rect">
                  <a:avLst/>
                </a:prstGeom>
                <a:noFill/>
              </p:spPr>
              <p:txBody>
                <a:bodyPr wrap="square">
                  <a:spAutoFit/>
                </a:bodyPr>
                <a:lstStyle/>
                <a:p>
                  <a:pPr algn="ctr"/>
                  <a:r>
                    <a:rPr lang="en-IN" sz="2400" dirty="0">
                      <a:latin typeface="Gill Sans"/>
                      <a:cs typeface="Times New Roman" pitchFamily="18" charset="0"/>
                    </a:rPr>
                    <a:t>Z-statistic, </a:t>
                  </a:r>
                  <a14:m>
                    <m:oMath xmlns:m="http://schemas.openxmlformats.org/officeDocument/2006/math">
                      <m:r>
                        <a:rPr lang="en-IN" sz="2400" b="0" i="1" smtClean="0">
                          <a:latin typeface="Cambria Math" panose="02040503050406030204" pitchFamily="18" charset="0"/>
                          <a:cs typeface="Times New Roman" pitchFamily="18" charset="0"/>
                        </a:rPr>
                        <m:t>𝑧</m:t>
                      </m:r>
                      <m:r>
                        <a:rPr lang="en-IN" sz="2400" b="0" i="1" smtClean="0">
                          <a:latin typeface="Cambria Math" panose="02040503050406030204" pitchFamily="18" charset="0"/>
                          <a:cs typeface="Times New Roman" pitchFamily="18" charset="0"/>
                        </a:rPr>
                        <m:t>=</m:t>
                      </m:r>
                      <m:f>
                        <m:fPr>
                          <m:ctrlPr>
                            <a:rPr lang="en-IN" sz="2400" i="1">
                              <a:latin typeface="Cambria Math" panose="02040503050406030204" pitchFamily="18" charset="0"/>
                              <a:cs typeface="Times New Roman" pitchFamily="18" charset="0"/>
                            </a:rPr>
                          </m:ctrlPr>
                        </m:fPr>
                        <m:num>
                          <m:acc>
                            <m:accPr>
                              <m:chr m:val="̅"/>
                              <m:ctrlPr>
                                <a:rPr lang="en-IN" sz="2400" i="1">
                                  <a:latin typeface="Cambria Math" panose="02040503050406030204" pitchFamily="18" charset="0"/>
                                  <a:cs typeface="Times New Roman" pitchFamily="18" charset="0"/>
                                </a:rPr>
                              </m:ctrlPr>
                            </m:accPr>
                            <m:e>
                              <m:r>
                                <a:rPr lang="en-IN" sz="2400" i="1">
                                  <a:latin typeface="Cambria Math" panose="02040503050406030204" pitchFamily="18" charset="0"/>
                                  <a:cs typeface="Times New Roman" pitchFamily="18" charset="0"/>
                                </a:rPr>
                                <m:t>𝑥</m:t>
                              </m:r>
                            </m:e>
                          </m:acc>
                          <m:r>
                            <a:rPr lang="en-IN" sz="2400" i="1">
                              <a:latin typeface="Cambria Math" panose="02040503050406030204" pitchFamily="18" charset="0"/>
                              <a:cs typeface="Times New Roman" pitchFamily="18" charset="0"/>
                            </a:rPr>
                            <m:t>−</m:t>
                          </m:r>
                          <m:r>
                            <a:rPr lang="en-IN" sz="2400" i="1">
                              <a:latin typeface="Cambria Math" panose="02040503050406030204" pitchFamily="18" charset="0"/>
                              <a:cs typeface="Times New Roman" pitchFamily="18" charset="0"/>
                            </a:rPr>
                            <m:t>𝜇</m:t>
                          </m:r>
                        </m:num>
                        <m:den>
                          <m:r>
                            <a:rPr lang="en-IN" sz="2400" i="1">
                              <a:latin typeface="Cambria Math" panose="02040503050406030204" pitchFamily="18" charset="0"/>
                              <a:cs typeface="Times New Roman" pitchFamily="18" charset="0"/>
                            </a:rPr>
                            <m:t>𝜎</m:t>
                          </m:r>
                          <m:r>
                            <a:rPr lang="en-IN" sz="2400" i="1">
                              <a:latin typeface="Cambria Math" panose="02040503050406030204" pitchFamily="18" charset="0"/>
                              <a:cs typeface="Times New Roman" pitchFamily="18" charset="0"/>
                            </a:rPr>
                            <m:t>/</m:t>
                          </m:r>
                          <m:rad>
                            <m:radPr>
                              <m:degHide m:val="on"/>
                              <m:ctrlPr>
                                <a:rPr lang="en-IN" sz="2400" i="1">
                                  <a:latin typeface="Cambria Math" panose="02040503050406030204" pitchFamily="18" charset="0"/>
                                  <a:cs typeface="Times New Roman" pitchFamily="18" charset="0"/>
                                </a:rPr>
                              </m:ctrlPr>
                            </m:radPr>
                            <m:deg/>
                            <m:e>
                              <m:r>
                                <a:rPr lang="en-IN" sz="2400" i="1">
                                  <a:latin typeface="Cambria Math" panose="02040503050406030204" pitchFamily="18" charset="0"/>
                                  <a:cs typeface="Times New Roman" pitchFamily="18" charset="0"/>
                                </a:rPr>
                                <m:t>𝑛</m:t>
                              </m:r>
                            </m:e>
                          </m:rad>
                        </m:den>
                      </m:f>
                    </m:oMath>
                  </a14:m>
                  <a:endParaRPr lang="en-IN" sz="2400" dirty="0">
                    <a:latin typeface="Gill Sans"/>
                    <a:cs typeface="Times New Roman" pitchFamily="18" charset="0"/>
                  </a:endParaRPr>
                </a:p>
              </p:txBody>
            </p:sp>
          </mc:Choice>
          <mc:Fallback xmlns="">
            <p:sp>
              <p:nvSpPr>
                <p:cNvPr id="3" name="TextBox 2">
                  <a:extLst>
                    <a:ext uri="{FF2B5EF4-FFF2-40B4-BE49-F238E27FC236}">
                      <a16:creationId xmlns:a16="http://schemas.microsoft.com/office/drawing/2014/main" id="{0526D32E-3D8F-AD19-B5EB-CA46D335DC95}"/>
                    </a:ext>
                  </a:extLst>
                </p:cNvPr>
                <p:cNvSpPr txBox="1">
                  <a:spLocks noRot="1" noChangeAspect="1" noMove="1" noResize="1" noEditPoints="1" noAdjustHandles="1" noChangeArrowheads="1" noChangeShapeType="1" noTextEdit="1"/>
                </p:cNvSpPr>
                <p:nvPr/>
              </p:nvSpPr>
              <p:spPr>
                <a:xfrm>
                  <a:off x="8760296" y="1146726"/>
                  <a:ext cx="2647010" cy="667747"/>
                </a:xfrm>
                <a:prstGeom prst="rect">
                  <a:avLst/>
                </a:prstGeom>
                <a:blipFill>
                  <a:blip r:embed="rId3"/>
                  <a:stretch>
                    <a:fillRect l="-2759" b="-27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5FF05C5E-D852-B787-9604-5026CB3FB02F}"/>
                    </a:ext>
                  </a:extLst>
                </p:cNvPr>
                <p:cNvSpPr txBox="1"/>
                <p:nvPr/>
              </p:nvSpPr>
              <p:spPr>
                <a:xfrm>
                  <a:off x="8789288" y="1844025"/>
                  <a:ext cx="2647010" cy="668260"/>
                </a:xfrm>
                <a:prstGeom prst="rect">
                  <a:avLst/>
                </a:prstGeom>
                <a:noFill/>
              </p:spPr>
              <p:txBody>
                <a:bodyPr wrap="square">
                  <a:spAutoFit/>
                </a:bodyPr>
                <a:lstStyle/>
                <a:p>
                  <a:pPr algn="ctr"/>
                  <a:r>
                    <a:rPr lang="en-IN" sz="2400" dirty="0">
                      <a:latin typeface="Gill Sans"/>
                      <a:cs typeface="Times New Roman" pitchFamily="18" charset="0"/>
                    </a:rPr>
                    <a:t>t-statistic, </a:t>
                  </a:r>
                  <a14:m>
                    <m:oMath xmlns:m="http://schemas.openxmlformats.org/officeDocument/2006/math">
                      <m:r>
                        <m:rPr>
                          <m:sty m:val="p"/>
                        </m:rPr>
                        <a:rPr lang="en-IN" sz="2400" b="0" i="0" smtClean="0">
                          <a:latin typeface="Cambria Math" panose="02040503050406030204" pitchFamily="18" charset="0"/>
                          <a:cs typeface="Times New Roman" pitchFamily="18" charset="0"/>
                        </a:rPr>
                        <m:t>t</m:t>
                      </m:r>
                      <m:r>
                        <a:rPr lang="en-IN" sz="2400" b="0" i="1" smtClean="0">
                          <a:latin typeface="Cambria Math" panose="02040503050406030204" pitchFamily="18" charset="0"/>
                          <a:cs typeface="Times New Roman" pitchFamily="18" charset="0"/>
                        </a:rPr>
                        <m:t>=</m:t>
                      </m:r>
                      <m:f>
                        <m:fPr>
                          <m:ctrlPr>
                            <a:rPr lang="en-IN" sz="2400" i="1">
                              <a:latin typeface="Cambria Math" panose="02040503050406030204" pitchFamily="18" charset="0"/>
                              <a:cs typeface="Times New Roman" pitchFamily="18" charset="0"/>
                            </a:rPr>
                          </m:ctrlPr>
                        </m:fPr>
                        <m:num>
                          <m:acc>
                            <m:accPr>
                              <m:chr m:val="̅"/>
                              <m:ctrlPr>
                                <a:rPr lang="en-IN" sz="2400" i="1">
                                  <a:latin typeface="Cambria Math" panose="02040503050406030204" pitchFamily="18" charset="0"/>
                                  <a:cs typeface="Times New Roman" pitchFamily="18" charset="0"/>
                                </a:rPr>
                              </m:ctrlPr>
                            </m:accPr>
                            <m:e>
                              <m:r>
                                <a:rPr lang="en-IN" sz="2400" i="1">
                                  <a:latin typeface="Cambria Math" panose="02040503050406030204" pitchFamily="18" charset="0"/>
                                  <a:cs typeface="Times New Roman" pitchFamily="18" charset="0"/>
                                </a:rPr>
                                <m:t>𝑥</m:t>
                              </m:r>
                            </m:e>
                          </m:acc>
                          <m:r>
                            <a:rPr lang="en-IN" sz="2400" i="1">
                              <a:latin typeface="Cambria Math" panose="02040503050406030204" pitchFamily="18" charset="0"/>
                              <a:cs typeface="Times New Roman" pitchFamily="18" charset="0"/>
                            </a:rPr>
                            <m:t>−</m:t>
                          </m:r>
                          <m:r>
                            <a:rPr lang="en-IN" sz="2400" i="1">
                              <a:latin typeface="Cambria Math" panose="02040503050406030204" pitchFamily="18" charset="0"/>
                              <a:cs typeface="Times New Roman" pitchFamily="18" charset="0"/>
                            </a:rPr>
                            <m:t>𝜇</m:t>
                          </m:r>
                        </m:num>
                        <m:den>
                          <m:sSub>
                            <m:sSubPr>
                              <m:ctrlPr>
                                <a:rPr lang="en-IN" sz="2400" i="1">
                                  <a:latin typeface="Cambria Math" panose="02040503050406030204" pitchFamily="18" charset="0"/>
                                  <a:cs typeface="Times New Roman" pitchFamily="18" charset="0"/>
                                </a:rPr>
                              </m:ctrlPr>
                            </m:sSubPr>
                            <m:e>
                              <m:r>
                                <a:rPr lang="en-IN" sz="2400" i="1">
                                  <a:latin typeface="Cambria Math" panose="02040503050406030204" pitchFamily="18" charset="0"/>
                                  <a:cs typeface="Times New Roman" pitchFamily="18" charset="0"/>
                                </a:rPr>
                                <m:t>𝜎</m:t>
                              </m:r>
                            </m:e>
                            <m:sub>
                              <m:r>
                                <a:rPr lang="en-IN" sz="2400" i="1">
                                  <a:latin typeface="Cambria Math" panose="02040503050406030204" pitchFamily="18" charset="0"/>
                                  <a:cs typeface="Times New Roman" pitchFamily="18" charset="0"/>
                                </a:rPr>
                                <m:t>𝑥</m:t>
                              </m:r>
                            </m:sub>
                          </m:sSub>
                          <m:r>
                            <a:rPr lang="en-IN" sz="2400" i="1">
                              <a:latin typeface="Cambria Math" panose="02040503050406030204" pitchFamily="18" charset="0"/>
                              <a:cs typeface="Times New Roman" pitchFamily="18" charset="0"/>
                            </a:rPr>
                            <m:t>/</m:t>
                          </m:r>
                          <m:rad>
                            <m:radPr>
                              <m:degHide m:val="on"/>
                              <m:ctrlPr>
                                <a:rPr lang="en-IN" sz="2400" i="1">
                                  <a:latin typeface="Cambria Math" panose="02040503050406030204" pitchFamily="18" charset="0"/>
                                  <a:cs typeface="Times New Roman" pitchFamily="18" charset="0"/>
                                </a:rPr>
                              </m:ctrlPr>
                            </m:radPr>
                            <m:deg/>
                            <m:e>
                              <m:r>
                                <a:rPr lang="en-IN" sz="2400" i="1">
                                  <a:latin typeface="Cambria Math" panose="02040503050406030204" pitchFamily="18" charset="0"/>
                                  <a:cs typeface="Times New Roman" pitchFamily="18" charset="0"/>
                                </a:rPr>
                                <m:t>𝑛</m:t>
                              </m:r>
                            </m:e>
                          </m:rad>
                        </m:den>
                      </m:f>
                    </m:oMath>
                  </a14:m>
                  <a:endParaRPr lang="en-IN" sz="2400" dirty="0">
                    <a:latin typeface="Gill Sans"/>
                    <a:cs typeface="Times New Roman" pitchFamily="18" charset="0"/>
                  </a:endParaRPr>
                </a:p>
              </p:txBody>
            </p:sp>
          </mc:Choice>
          <mc:Fallback xmlns="">
            <p:sp>
              <p:nvSpPr>
                <p:cNvPr id="12" name="TextBox 11">
                  <a:extLst>
                    <a:ext uri="{FF2B5EF4-FFF2-40B4-BE49-F238E27FC236}">
                      <a16:creationId xmlns:a16="http://schemas.microsoft.com/office/drawing/2014/main" id="{5FF05C5E-D852-B787-9604-5026CB3FB02F}"/>
                    </a:ext>
                  </a:extLst>
                </p:cNvPr>
                <p:cNvSpPr txBox="1">
                  <a:spLocks noRot="1" noChangeAspect="1" noMove="1" noResize="1" noEditPoints="1" noAdjustHandles="1" noChangeArrowheads="1" noChangeShapeType="1" noTextEdit="1"/>
                </p:cNvSpPr>
                <p:nvPr/>
              </p:nvSpPr>
              <p:spPr>
                <a:xfrm>
                  <a:off x="8789288" y="1844025"/>
                  <a:ext cx="2647010" cy="668260"/>
                </a:xfrm>
                <a:prstGeom prst="rect">
                  <a:avLst/>
                </a:prstGeom>
                <a:blipFill>
                  <a:blip r:embed="rId4"/>
                  <a:stretch>
                    <a:fillRect l="-3226" b="-1818"/>
                  </a:stretch>
                </a:blipFill>
              </p:spPr>
              <p:txBody>
                <a:bodyPr/>
                <a:lstStyle/>
                <a:p>
                  <a:r>
                    <a:rPr lang="en-US">
                      <a:noFill/>
                    </a:rPr>
                    <a:t> </a:t>
                  </a:r>
                </a:p>
              </p:txBody>
            </p:sp>
          </mc:Fallback>
        </mc:AlternateContent>
      </p:grpSp>
    </p:spTree>
    <p:extLst>
      <p:ext uri="{BB962C8B-B14F-4D97-AF65-F5344CB8AC3E}">
        <p14:creationId xmlns:p14="http://schemas.microsoft.com/office/powerpoint/2010/main" val="101189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One Sampled Vs Two Sampled Z-test and t-test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310352" y="835145"/>
                <a:ext cx="9170024" cy="5845190"/>
              </a:xfrm>
              <a:prstGeom prst="rect">
                <a:avLst/>
              </a:prstGeom>
              <a:noFill/>
            </p:spPr>
            <p:txBody>
              <a:bodyPr wrap="square" rtlCol="0">
                <a:spAutoFit/>
              </a:bodyPr>
              <a:lstStyle/>
              <a:p>
                <a:pPr algn="just">
                  <a:lnSpc>
                    <a:spcPct val="100000"/>
                  </a:lnSpc>
                </a:pPr>
                <a:r>
                  <a:rPr lang="en-IN" sz="2400" dirty="0">
                    <a:solidFill>
                      <a:srgbClr val="0070C0"/>
                    </a:solidFill>
                    <a:latin typeface="Gill Sans"/>
                    <a:cs typeface="Times New Roman" pitchFamily="18" charset="0"/>
                  </a:rPr>
                  <a:t>One Sampled test: </a:t>
                </a:r>
                <a:r>
                  <a:rPr lang="en-IN" sz="2400" dirty="0">
                    <a:latin typeface="Gill Sans"/>
                    <a:cs typeface="Times New Roman" pitchFamily="18" charset="0"/>
                  </a:rPr>
                  <a:t>One sample mean </a:t>
                </a:r>
                <a14:m>
                  <m:oMath xmlns:m="http://schemas.openxmlformats.org/officeDocument/2006/math">
                    <m:r>
                      <a:rPr lang="en-IN" sz="2400" b="0" i="1" smtClean="0">
                        <a:latin typeface="Cambria Math" panose="02040503050406030204" pitchFamily="18" charset="0"/>
                        <a:cs typeface="Times New Roman" pitchFamily="18" charset="0"/>
                      </a:rPr>
                      <m:t>(</m:t>
                    </m:r>
                    <m:acc>
                      <m:accPr>
                        <m:chr m:val="̅"/>
                        <m:ctrlPr>
                          <a:rPr lang="en-IN" sz="2400" b="0" i="1" smtClean="0">
                            <a:latin typeface="Cambria Math" panose="02040503050406030204" pitchFamily="18" charset="0"/>
                            <a:cs typeface="Times New Roman" pitchFamily="18" charset="0"/>
                          </a:rPr>
                        </m:ctrlPr>
                      </m:accPr>
                      <m:e>
                        <m:r>
                          <a:rPr lang="en-IN" sz="2400" b="0" i="1" smtClean="0">
                            <a:latin typeface="Cambria Math" panose="02040503050406030204" pitchFamily="18" charset="0"/>
                            <a:cs typeface="Times New Roman" pitchFamily="18" charset="0"/>
                          </a:rPr>
                          <m:t>𝑥</m:t>
                        </m:r>
                      </m:e>
                    </m:acc>
                    <m:r>
                      <a:rPr lang="en-IN" sz="2400" b="0" i="1" smtClean="0">
                        <a:latin typeface="Cambria Math" panose="02040503050406030204" pitchFamily="18" charset="0"/>
                        <a:cs typeface="Times New Roman" pitchFamily="18" charset="0"/>
                      </a:rPr>
                      <m:t>)</m:t>
                    </m:r>
                  </m:oMath>
                </a14:m>
                <a:r>
                  <a:rPr lang="en-IN" sz="2400" dirty="0">
                    <a:latin typeface="Gill Sans"/>
                    <a:cs typeface="Times New Roman" pitchFamily="18" charset="0"/>
                  </a:rPr>
                  <a:t> is compared to the population mean </a:t>
                </a:r>
                <a14:m>
                  <m:oMath xmlns:m="http://schemas.openxmlformats.org/officeDocument/2006/math">
                    <m:r>
                      <a:rPr lang="en-IN" sz="2400" b="0" i="1" smtClean="0">
                        <a:latin typeface="Cambria Math" panose="02040503050406030204" pitchFamily="18" charset="0"/>
                        <a:cs typeface="Times New Roman" pitchFamily="18" charset="0"/>
                      </a:rPr>
                      <m:t>(</m:t>
                    </m:r>
                    <m:r>
                      <a:rPr lang="en-IN" sz="2400" b="0" i="1" smtClean="0">
                        <a:latin typeface="Cambria Math" panose="02040503050406030204" pitchFamily="18" charset="0"/>
                        <a:cs typeface="Times New Roman" pitchFamily="18" charset="0"/>
                      </a:rPr>
                      <m:t>𝜇</m:t>
                    </m:r>
                    <m:r>
                      <a:rPr lang="en-IN" sz="2400" b="0" i="1" smtClean="0">
                        <a:latin typeface="Cambria Math" panose="02040503050406030204" pitchFamily="18" charset="0"/>
                        <a:cs typeface="Times New Roman" pitchFamily="18" charset="0"/>
                      </a:rPr>
                      <m:t>)</m:t>
                    </m:r>
                  </m:oMath>
                </a14:m>
                <a:r>
                  <a:rPr lang="en-IN" sz="2400" dirty="0">
                    <a:latin typeface="Gill Sans"/>
                    <a:cs typeface="Times New Roman" pitchFamily="18" charset="0"/>
                  </a:rPr>
                  <a:t> to make an inference</a:t>
                </a:r>
              </a:p>
              <a:p>
                <a:pPr algn="just">
                  <a:lnSpc>
                    <a:spcPct val="100000"/>
                  </a:lnSpc>
                </a:pPr>
                <a:r>
                  <a:rPr lang="en-IN" sz="2400" b="0" dirty="0">
                    <a:solidFill>
                      <a:srgbClr val="0070C0"/>
                    </a:solidFill>
                    <a:latin typeface="Gill Sans"/>
                    <a:cs typeface="Times New Roman" pitchFamily="18" charset="0"/>
                  </a:rPr>
                  <a:t>Two Sampled test: </a:t>
                </a:r>
                <a:r>
                  <a:rPr lang="en-IN" sz="2400" b="0" dirty="0">
                    <a:latin typeface="Gill Sans"/>
                    <a:cs typeface="Times New Roman" pitchFamily="18" charset="0"/>
                  </a:rPr>
                  <a:t>Two samples are compared against one another to make an inference </a:t>
                </a:r>
              </a:p>
              <a:p>
                <a:pPr algn="just">
                  <a:lnSpc>
                    <a:spcPct val="100000"/>
                  </a:lnSpc>
                </a:pPr>
                <a:r>
                  <a:rPr lang="en-IN" sz="2400" dirty="0">
                    <a:solidFill>
                      <a:srgbClr val="0070C0"/>
                    </a:solidFill>
                    <a:latin typeface="Gill Sans"/>
                    <a:cs typeface="Times New Roman" pitchFamily="18" charset="0"/>
                  </a:rPr>
                  <a:t>Independent Two Sampled test: </a:t>
                </a:r>
              </a:p>
              <a:p>
                <a:pPr lvl="1" algn="just">
                  <a:lnSpc>
                    <a:spcPct val="100000"/>
                  </a:lnSpc>
                </a:pPr>
                <a:r>
                  <a:rPr lang="en-IN" sz="2200" dirty="0">
                    <a:latin typeface="Gill Sans"/>
                    <a:cs typeface="Times New Roman" pitchFamily="18" charset="0"/>
                  </a:rPr>
                  <a:t>Two samples are assumed to be drawn from two independent groups </a:t>
                </a:r>
              </a:p>
              <a:p>
                <a:pPr algn="just">
                  <a:lnSpc>
                    <a:spcPct val="100000"/>
                  </a:lnSpc>
                </a:pPr>
                <a:r>
                  <a:rPr lang="en-IN" sz="2400" dirty="0">
                    <a:solidFill>
                      <a:srgbClr val="0070C0"/>
                    </a:solidFill>
                    <a:latin typeface="Gill Sans"/>
                    <a:cs typeface="Times New Roman" pitchFamily="18" charset="0"/>
                  </a:rPr>
                  <a:t>Paired (Dependant) Two Sampled test: </a:t>
                </a:r>
              </a:p>
              <a:p>
                <a:pPr lvl="1" algn="just">
                  <a:lnSpc>
                    <a:spcPct val="100000"/>
                  </a:lnSpc>
                </a:pPr>
                <a:r>
                  <a:rPr lang="en-IN" sz="2200" dirty="0">
                    <a:latin typeface="Gill Sans"/>
                    <a:cs typeface="Times New Roman" pitchFamily="18" charset="0"/>
                  </a:rPr>
                  <a:t>Two samples are assumed to be drawn from dependent groups or populations (same items measured under different conditions)</a:t>
                </a:r>
              </a:p>
              <a:p>
                <a:pPr lvl="1" algn="just">
                  <a:lnSpc>
                    <a:spcPct val="100000"/>
                  </a:lnSpc>
                </a:pPr>
                <a:r>
                  <a:rPr lang="en-IN" sz="2200" dirty="0" err="1">
                    <a:latin typeface="Gill Sans"/>
                    <a:cs typeface="Times New Roman" pitchFamily="18" charset="0"/>
                  </a:rPr>
                  <a:t>Eg</a:t>
                </a:r>
                <a:r>
                  <a:rPr lang="en-IN" sz="2200" dirty="0">
                    <a:latin typeface="Gill Sans"/>
                    <a:cs typeface="Times New Roman" pitchFamily="18" charset="0"/>
                  </a:rPr>
                  <a:t> 1: Comparing the medical condition of a group before and after treatment</a:t>
                </a:r>
              </a:p>
              <a:p>
                <a:pPr lvl="1" algn="just">
                  <a:lnSpc>
                    <a:spcPct val="100000"/>
                  </a:lnSpc>
                </a:pPr>
                <a:r>
                  <a:rPr lang="en-IN" sz="2200" b="0" dirty="0" err="1">
                    <a:latin typeface="Gill Sans"/>
                    <a:cs typeface="Times New Roman" pitchFamily="18" charset="0"/>
                  </a:rPr>
                  <a:t>Eg</a:t>
                </a:r>
                <a:r>
                  <a:rPr lang="en-IN" sz="2200" b="0" dirty="0">
                    <a:latin typeface="Gill Sans"/>
                    <a:cs typeface="Times New Roman" pitchFamily="18" charset="0"/>
                  </a:rPr>
                  <a:t> 2: Sales of a product </a:t>
                </a:r>
                <a:r>
                  <a:rPr lang="en-IN" sz="2200" dirty="0">
                    <a:latin typeface="Gill Sans"/>
                    <a:cs typeface="Times New Roman" pitchFamily="18" charset="0"/>
                  </a:rPr>
                  <a:t>before and after a marketing </a:t>
                </a:r>
                <a:r>
                  <a:rPr lang="en-IN" sz="2200" dirty="0" err="1">
                    <a:latin typeface="Gill Sans"/>
                    <a:cs typeface="Times New Roman" pitchFamily="18" charset="0"/>
                  </a:rPr>
                  <a:t>compaign</a:t>
                </a:r>
                <a:endParaRPr lang="en-IN" sz="2200" dirty="0">
                  <a:latin typeface="Gill Sans"/>
                  <a:cs typeface="Times New Roman" pitchFamily="18" charset="0"/>
                </a:endParaRPr>
              </a:p>
              <a:p>
                <a:pPr lvl="1" algn="just">
                  <a:lnSpc>
                    <a:spcPct val="100000"/>
                  </a:lnSpc>
                </a:pPr>
                <a:r>
                  <a:rPr lang="en-IN" sz="2200" b="0" dirty="0" err="1">
                    <a:latin typeface="Gill Sans"/>
                    <a:cs typeface="Times New Roman" pitchFamily="18" charset="0"/>
                  </a:rPr>
                  <a:t>Eg</a:t>
                </a:r>
                <a:r>
                  <a:rPr lang="en-IN" sz="2200" b="0" dirty="0">
                    <a:latin typeface="Gill Sans"/>
                    <a:cs typeface="Times New Roman" pitchFamily="18" charset="0"/>
                  </a:rPr>
                  <a:t> 3: Quality of material produced before and after change in machine settings</a:t>
                </a:r>
              </a:p>
            </p:txBody>
          </p:sp>
        </mc:Choice>
        <mc:Fallback xmlns="">
          <p:sp>
            <p:nvSpPr>
              <p:cNvPr id="4" name="Content Placeholder 3">
                <a:extLst>
                  <a:ext uri="{FF2B5EF4-FFF2-40B4-BE49-F238E27FC236}">
                    <a16:creationId xmlns:a16="http://schemas.microsoft.com/office/drawing/2014/main" id="{678E44E2-9BCF-4EE0-878F-DF43EBAC3501}"/>
                  </a:ext>
                </a:extLst>
              </p:cNvPr>
              <p:cNvSpPr txBox="1">
                <a:spLocks noGrp="1" noRot="1" noChangeAspect="1" noMove="1" noResize="1" noEditPoints="1" noAdjustHandles="1" noChangeArrowheads="1" noChangeShapeType="1" noTextEdit="1"/>
              </p:cNvSpPr>
              <p:nvPr>
                <p:ph idx="1"/>
              </p:nvPr>
            </p:nvSpPr>
            <p:spPr>
              <a:xfrm>
                <a:off x="310352" y="835145"/>
                <a:ext cx="9170024" cy="5845190"/>
              </a:xfrm>
              <a:prstGeom prst="rect">
                <a:avLst/>
              </a:prstGeom>
              <a:blipFill>
                <a:blip r:embed="rId2"/>
                <a:stretch>
                  <a:fillRect l="-266" t="-834" r="-997"/>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xmlns="" id="{1C5E98F5-838A-9C45-FD56-D279F39C398D}"/>
              </a:ext>
            </a:extLst>
          </p:cNvPr>
          <p:cNvGrpSpPr/>
          <p:nvPr/>
        </p:nvGrpSpPr>
        <p:grpSpPr>
          <a:xfrm>
            <a:off x="9336360" y="2204864"/>
            <a:ext cx="2855640" cy="1728192"/>
            <a:chOff x="8712968" y="980728"/>
            <a:chExt cx="2855640" cy="1728192"/>
          </a:xfrm>
        </p:grpSpPr>
        <p:sp>
          <p:nvSpPr>
            <p:cNvPr id="13" name="Rectangle 12">
              <a:extLst>
                <a:ext uri="{FF2B5EF4-FFF2-40B4-BE49-F238E27FC236}">
                  <a16:creationId xmlns:a16="http://schemas.microsoft.com/office/drawing/2014/main" xmlns="" id="{83AA536D-11DD-14C9-78F4-C0567A72C7C3}"/>
                </a:ext>
              </a:extLst>
            </p:cNvPr>
            <p:cNvSpPr/>
            <p:nvPr/>
          </p:nvSpPr>
          <p:spPr>
            <a:xfrm>
              <a:off x="8712968" y="980728"/>
              <a:ext cx="2855640"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0526D32E-3D8F-AD19-B5EB-CA46D335DC95}"/>
                    </a:ext>
                  </a:extLst>
                </p:cNvPr>
                <p:cNvSpPr txBox="1"/>
                <p:nvPr/>
              </p:nvSpPr>
              <p:spPr>
                <a:xfrm>
                  <a:off x="8760296" y="1146726"/>
                  <a:ext cx="2647010" cy="667747"/>
                </a:xfrm>
                <a:prstGeom prst="rect">
                  <a:avLst/>
                </a:prstGeom>
                <a:noFill/>
              </p:spPr>
              <p:txBody>
                <a:bodyPr wrap="square">
                  <a:spAutoFit/>
                </a:bodyPr>
                <a:lstStyle/>
                <a:p>
                  <a:pPr algn="ctr"/>
                  <a:r>
                    <a:rPr lang="en-IN" sz="2400" dirty="0">
                      <a:latin typeface="Gill Sans"/>
                      <a:cs typeface="Times New Roman" pitchFamily="18" charset="0"/>
                    </a:rPr>
                    <a:t>Z-statistic, </a:t>
                  </a:r>
                  <a14:m>
                    <m:oMath xmlns:m="http://schemas.openxmlformats.org/officeDocument/2006/math">
                      <m:r>
                        <a:rPr lang="en-IN" sz="2400" b="0" i="1" smtClean="0">
                          <a:latin typeface="Cambria Math" panose="02040503050406030204" pitchFamily="18" charset="0"/>
                          <a:cs typeface="Times New Roman" pitchFamily="18" charset="0"/>
                        </a:rPr>
                        <m:t>𝑧</m:t>
                      </m:r>
                      <m:r>
                        <a:rPr lang="en-IN" sz="2400" b="0" i="1" smtClean="0">
                          <a:latin typeface="Cambria Math" panose="02040503050406030204" pitchFamily="18" charset="0"/>
                          <a:cs typeface="Times New Roman" pitchFamily="18" charset="0"/>
                        </a:rPr>
                        <m:t>=</m:t>
                      </m:r>
                      <m:f>
                        <m:fPr>
                          <m:ctrlPr>
                            <a:rPr lang="en-IN" sz="2400" i="1">
                              <a:latin typeface="Cambria Math" panose="02040503050406030204" pitchFamily="18" charset="0"/>
                              <a:cs typeface="Times New Roman" pitchFamily="18" charset="0"/>
                            </a:rPr>
                          </m:ctrlPr>
                        </m:fPr>
                        <m:num>
                          <m:acc>
                            <m:accPr>
                              <m:chr m:val="̅"/>
                              <m:ctrlPr>
                                <a:rPr lang="en-IN" sz="2400" i="1">
                                  <a:latin typeface="Cambria Math" panose="02040503050406030204" pitchFamily="18" charset="0"/>
                                  <a:cs typeface="Times New Roman" pitchFamily="18" charset="0"/>
                                </a:rPr>
                              </m:ctrlPr>
                            </m:accPr>
                            <m:e>
                              <m:r>
                                <a:rPr lang="en-IN" sz="2400" i="1">
                                  <a:latin typeface="Cambria Math" panose="02040503050406030204" pitchFamily="18" charset="0"/>
                                  <a:cs typeface="Times New Roman" pitchFamily="18" charset="0"/>
                                </a:rPr>
                                <m:t>𝑥</m:t>
                              </m:r>
                            </m:e>
                          </m:acc>
                          <m:r>
                            <a:rPr lang="en-IN" sz="2400" i="1">
                              <a:latin typeface="Cambria Math" panose="02040503050406030204" pitchFamily="18" charset="0"/>
                              <a:cs typeface="Times New Roman" pitchFamily="18" charset="0"/>
                            </a:rPr>
                            <m:t>−</m:t>
                          </m:r>
                          <m:r>
                            <a:rPr lang="en-IN" sz="2400" i="1">
                              <a:latin typeface="Cambria Math" panose="02040503050406030204" pitchFamily="18" charset="0"/>
                              <a:cs typeface="Times New Roman" pitchFamily="18" charset="0"/>
                            </a:rPr>
                            <m:t>𝜇</m:t>
                          </m:r>
                        </m:num>
                        <m:den>
                          <m:r>
                            <a:rPr lang="en-IN" sz="2400" i="1">
                              <a:latin typeface="Cambria Math" panose="02040503050406030204" pitchFamily="18" charset="0"/>
                              <a:cs typeface="Times New Roman" pitchFamily="18" charset="0"/>
                            </a:rPr>
                            <m:t>𝜎</m:t>
                          </m:r>
                          <m:r>
                            <a:rPr lang="en-IN" sz="2400" i="1">
                              <a:latin typeface="Cambria Math" panose="02040503050406030204" pitchFamily="18" charset="0"/>
                              <a:cs typeface="Times New Roman" pitchFamily="18" charset="0"/>
                            </a:rPr>
                            <m:t>/</m:t>
                          </m:r>
                          <m:rad>
                            <m:radPr>
                              <m:degHide m:val="on"/>
                              <m:ctrlPr>
                                <a:rPr lang="en-IN" sz="2400" i="1">
                                  <a:latin typeface="Cambria Math" panose="02040503050406030204" pitchFamily="18" charset="0"/>
                                  <a:cs typeface="Times New Roman" pitchFamily="18" charset="0"/>
                                </a:rPr>
                              </m:ctrlPr>
                            </m:radPr>
                            <m:deg/>
                            <m:e>
                              <m:r>
                                <a:rPr lang="en-IN" sz="2400" i="1">
                                  <a:latin typeface="Cambria Math" panose="02040503050406030204" pitchFamily="18" charset="0"/>
                                  <a:cs typeface="Times New Roman" pitchFamily="18" charset="0"/>
                                </a:rPr>
                                <m:t>𝑛</m:t>
                              </m:r>
                            </m:e>
                          </m:rad>
                        </m:den>
                      </m:f>
                    </m:oMath>
                  </a14:m>
                  <a:endParaRPr lang="en-IN" sz="2400" dirty="0">
                    <a:latin typeface="Gill Sans"/>
                    <a:cs typeface="Times New Roman" pitchFamily="18" charset="0"/>
                  </a:endParaRPr>
                </a:p>
              </p:txBody>
            </p:sp>
          </mc:Choice>
          <mc:Fallback xmlns="">
            <p:sp>
              <p:nvSpPr>
                <p:cNvPr id="3" name="TextBox 2">
                  <a:extLst>
                    <a:ext uri="{FF2B5EF4-FFF2-40B4-BE49-F238E27FC236}">
                      <a16:creationId xmlns:a16="http://schemas.microsoft.com/office/drawing/2014/main" id="{0526D32E-3D8F-AD19-B5EB-CA46D335DC95}"/>
                    </a:ext>
                  </a:extLst>
                </p:cNvPr>
                <p:cNvSpPr txBox="1">
                  <a:spLocks noRot="1" noChangeAspect="1" noMove="1" noResize="1" noEditPoints="1" noAdjustHandles="1" noChangeArrowheads="1" noChangeShapeType="1" noTextEdit="1"/>
                </p:cNvSpPr>
                <p:nvPr/>
              </p:nvSpPr>
              <p:spPr>
                <a:xfrm>
                  <a:off x="8760296" y="1146726"/>
                  <a:ext cx="2647010" cy="667747"/>
                </a:xfrm>
                <a:prstGeom prst="rect">
                  <a:avLst/>
                </a:prstGeom>
                <a:blipFill>
                  <a:blip r:embed="rId3"/>
                  <a:stretch>
                    <a:fillRect l="-2759" b="-27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5FF05C5E-D852-B787-9604-5026CB3FB02F}"/>
                    </a:ext>
                  </a:extLst>
                </p:cNvPr>
                <p:cNvSpPr txBox="1"/>
                <p:nvPr/>
              </p:nvSpPr>
              <p:spPr>
                <a:xfrm>
                  <a:off x="8789288" y="1844025"/>
                  <a:ext cx="2647010" cy="668260"/>
                </a:xfrm>
                <a:prstGeom prst="rect">
                  <a:avLst/>
                </a:prstGeom>
                <a:noFill/>
              </p:spPr>
              <p:txBody>
                <a:bodyPr wrap="square">
                  <a:spAutoFit/>
                </a:bodyPr>
                <a:lstStyle/>
                <a:p>
                  <a:pPr algn="ctr"/>
                  <a:r>
                    <a:rPr lang="en-IN" sz="2400" dirty="0">
                      <a:latin typeface="Gill Sans"/>
                      <a:cs typeface="Times New Roman" pitchFamily="18" charset="0"/>
                    </a:rPr>
                    <a:t>t-statistic, </a:t>
                  </a:r>
                  <a14:m>
                    <m:oMath xmlns:m="http://schemas.openxmlformats.org/officeDocument/2006/math">
                      <m:r>
                        <m:rPr>
                          <m:sty m:val="p"/>
                        </m:rPr>
                        <a:rPr lang="en-IN" sz="2400" b="0" i="0" smtClean="0">
                          <a:latin typeface="Cambria Math" panose="02040503050406030204" pitchFamily="18" charset="0"/>
                          <a:cs typeface="Times New Roman" pitchFamily="18" charset="0"/>
                        </a:rPr>
                        <m:t>t</m:t>
                      </m:r>
                      <m:r>
                        <a:rPr lang="en-IN" sz="2400" b="0" i="1" smtClean="0">
                          <a:latin typeface="Cambria Math" panose="02040503050406030204" pitchFamily="18" charset="0"/>
                          <a:cs typeface="Times New Roman" pitchFamily="18" charset="0"/>
                        </a:rPr>
                        <m:t>=</m:t>
                      </m:r>
                      <m:f>
                        <m:fPr>
                          <m:ctrlPr>
                            <a:rPr lang="en-IN" sz="2400" i="1">
                              <a:latin typeface="Cambria Math" panose="02040503050406030204" pitchFamily="18" charset="0"/>
                              <a:cs typeface="Times New Roman" pitchFamily="18" charset="0"/>
                            </a:rPr>
                          </m:ctrlPr>
                        </m:fPr>
                        <m:num>
                          <m:acc>
                            <m:accPr>
                              <m:chr m:val="̅"/>
                              <m:ctrlPr>
                                <a:rPr lang="en-IN" sz="2400" i="1">
                                  <a:latin typeface="Cambria Math" panose="02040503050406030204" pitchFamily="18" charset="0"/>
                                  <a:cs typeface="Times New Roman" pitchFamily="18" charset="0"/>
                                </a:rPr>
                              </m:ctrlPr>
                            </m:accPr>
                            <m:e>
                              <m:r>
                                <a:rPr lang="en-IN" sz="2400" i="1">
                                  <a:latin typeface="Cambria Math" panose="02040503050406030204" pitchFamily="18" charset="0"/>
                                  <a:cs typeface="Times New Roman" pitchFamily="18" charset="0"/>
                                </a:rPr>
                                <m:t>𝑥</m:t>
                              </m:r>
                            </m:e>
                          </m:acc>
                          <m:r>
                            <a:rPr lang="en-IN" sz="2400" i="1">
                              <a:latin typeface="Cambria Math" panose="02040503050406030204" pitchFamily="18" charset="0"/>
                              <a:cs typeface="Times New Roman" pitchFamily="18" charset="0"/>
                            </a:rPr>
                            <m:t>−</m:t>
                          </m:r>
                          <m:r>
                            <a:rPr lang="en-IN" sz="2400" i="1">
                              <a:latin typeface="Cambria Math" panose="02040503050406030204" pitchFamily="18" charset="0"/>
                              <a:cs typeface="Times New Roman" pitchFamily="18" charset="0"/>
                            </a:rPr>
                            <m:t>𝜇</m:t>
                          </m:r>
                        </m:num>
                        <m:den>
                          <m:sSub>
                            <m:sSubPr>
                              <m:ctrlPr>
                                <a:rPr lang="en-IN" sz="2400" i="1">
                                  <a:latin typeface="Cambria Math" panose="02040503050406030204" pitchFamily="18" charset="0"/>
                                  <a:cs typeface="Times New Roman" pitchFamily="18" charset="0"/>
                                </a:rPr>
                              </m:ctrlPr>
                            </m:sSubPr>
                            <m:e>
                              <m:r>
                                <a:rPr lang="en-IN" sz="2400" i="1">
                                  <a:latin typeface="Cambria Math" panose="02040503050406030204" pitchFamily="18" charset="0"/>
                                  <a:cs typeface="Times New Roman" pitchFamily="18" charset="0"/>
                                </a:rPr>
                                <m:t>𝜎</m:t>
                              </m:r>
                            </m:e>
                            <m:sub>
                              <m:r>
                                <a:rPr lang="en-IN" sz="2400" i="1">
                                  <a:latin typeface="Cambria Math" panose="02040503050406030204" pitchFamily="18" charset="0"/>
                                  <a:cs typeface="Times New Roman" pitchFamily="18" charset="0"/>
                                </a:rPr>
                                <m:t>𝑥</m:t>
                              </m:r>
                            </m:sub>
                          </m:sSub>
                          <m:r>
                            <a:rPr lang="en-IN" sz="2400" i="1">
                              <a:latin typeface="Cambria Math" panose="02040503050406030204" pitchFamily="18" charset="0"/>
                              <a:cs typeface="Times New Roman" pitchFamily="18" charset="0"/>
                            </a:rPr>
                            <m:t>/</m:t>
                          </m:r>
                          <m:rad>
                            <m:radPr>
                              <m:degHide m:val="on"/>
                              <m:ctrlPr>
                                <a:rPr lang="en-IN" sz="2400" i="1">
                                  <a:latin typeface="Cambria Math" panose="02040503050406030204" pitchFamily="18" charset="0"/>
                                  <a:cs typeface="Times New Roman" pitchFamily="18" charset="0"/>
                                </a:rPr>
                              </m:ctrlPr>
                            </m:radPr>
                            <m:deg/>
                            <m:e>
                              <m:r>
                                <a:rPr lang="en-IN" sz="2400" i="1">
                                  <a:latin typeface="Cambria Math" panose="02040503050406030204" pitchFamily="18" charset="0"/>
                                  <a:cs typeface="Times New Roman" pitchFamily="18" charset="0"/>
                                </a:rPr>
                                <m:t>𝑛</m:t>
                              </m:r>
                            </m:e>
                          </m:rad>
                        </m:den>
                      </m:f>
                    </m:oMath>
                  </a14:m>
                  <a:endParaRPr lang="en-IN" sz="2400" dirty="0">
                    <a:latin typeface="Gill Sans"/>
                    <a:cs typeface="Times New Roman" pitchFamily="18" charset="0"/>
                  </a:endParaRPr>
                </a:p>
              </p:txBody>
            </p:sp>
          </mc:Choice>
          <mc:Fallback xmlns="">
            <p:sp>
              <p:nvSpPr>
                <p:cNvPr id="12" name="TextBox 11">
                  <a:extLst>
                    <a:ext uri="{FF2B5EF4-FFF2-40B4-BE49-F238E27FC236}">
                      <a16:creationId xmlns:a16="http://schemas.microsoft.com/office/drawing/2014/main" id="{5FF05C5E-D852-B787-9604-5026CB3FB02F}"/>
                    </a:ext>
                  </a:extLst>
                </p:cNvPr>
                <p:cNvSpPr txBox="1">
                  <a:spLocks noRot="1" noChangeAspect="1" noMove="1" noResize="1" noEditPoints="1" noAdjustHandles="1" noChangeArrowheads="1" noChangeShapeType="1" noTextEdit="1"/>
                </p:cNvSpPr>
                <p:nvPr/>
              </p:nvSpPr>
              <p:spPr>
                <a:xfrm>
                  <a:off x="8789288" y="1844025"/>
                  <a:ext cx="2647010" cy="668260"/>
                </a:xfrm>
                <a:prstGeom prst="rect">
                  <a:avLst/>
                </a:prstGeom>
                <a:blipFill>
                  <a:blip r:embed="rId4"/>
                  <a:stretch>
                    <a:fillRect l="-3226" b="-1818"/>
                  </a:stretch>
                </a:blipFill>
              </p:spPr>
              <p:txBody>
                <a:bodyPr/>
                <a:lstStyle/>
                <a:p>
                  <a:r>
                    <a:rPr lang="en-US">
                      <a:noFill/>
                    </a:rPr>
                    <a:t> </a:t>
                  </a:r>
                </a:p>
              </p:txBody>
            </p:sp>
          </mc:Fallback>
        </mc:AlternateContent>
      </p:grpSp>
    </p:spTree>
    <p:extLst>
      <p:ext uri="{BB962C8B-B14F-4D97-AF65-F5344CB8AC3E}">
        <p14:creationId xmlns:p14="http://schemas.microsoft.com/office/powerpoint/2010/main" val="342030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Independent Two Sampled test: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296536" y="1052736"/>
                <a:ext cx="11416088" cy="3559949"/>
              </a:xfrm>
              <a:prstGeom prst="rect">
                <a:avLst/>
              </a:prstGeom>
              <a:noFill/>
            </p:spPr>
            <p:txBody>
              <a:bodyPr wrap="square" rtlCol="0">
                <a:spAutoFit/>
              </a:bodyPr>
              <a:lstStyle/>
              <a:p>
                <a:pPr algn="just">
                  <a:lnSpc>
                    <a:spcPct val="100000"/>
                  </a:lnSpc>
                </a:pPr>
                <a:r>
                  <a:rPr lang="en-IN" sz="2400" dirty="0">
                    <a:latin typeface="Gill Sans"/>
                    <a:cs typeface="Times New Roman" pitchFamily="18" charset="0"/>
                  </a:rPr>
                  <a:t>Two samples are assumed to be drawn from two independent groups or populations (different items measured under different conditions)</a:t>
                </a:r>
              </a:p>
              <a:p>
                <a:pPr algn="just">
                  <a:lnSpc>
                    <a:spcPct val="100000"/>
                  </a:lnSpc>
                </a:pPr>
                <a:r>
                  <a:rPr lang="en-IN" sz="2400" dirty="0">
                    <a:latin typeface="Gill Sans"/>
                    <a:cs typeface="Times New Roman" pitchFamily="18" charset="0"/>
                  </a:rPr>
                  <a:t>Basic principle of hypothesis testing remains the same as one-sampled test</a:t>
                </a:r>
              </a:p>
              <a:p>
                <a:pPr algn="just">
                  <a:lnSpc>
                    <a:spcPct val="100000"/>
                  </a:lnSpc>
                </a:pPr>
                <a:r>
                  <a:rPr lang="en-IN" sz="2400" dirty="0">
                    <a:latin typeface="Gill Sans"/>
                    <a:cs typeface="Times New Roman" pitchFamily="18" charset="0"/>
                  </a:rPr>
                  <a:t>Change in null and alternate hypothesis: Whether both populations have same mean or different mean</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cs typeface="Times New Roman" pitchFamily="18" charset="0"/>
                            </a:rPr>
                          </m:ctrlPr>
                        </m:sSubPr>
                        <m:e>
                          <m:r>
                            <a:rPr lang="en-IN" sz="2400" b="0" i="1" smtClean="0">
                              <a:latin typeface="Cambria Math" panose="02040503050406030204" pitchFamily="18" charset="0"/>
                              <a:cs typeface="Times New Roman" pitchFamily="18" charset="0"/>
                            </a:rPr>
                            <m:t>𝐻</m:t>
                          </m:r>
                        </m:e>
                        <m:sub>
                          <m:r>
                            <a:rPr lang="en-IN" sz="2400" b="0" i="1" smtClean="0">
                              <a:latin typeface="Cambria Math" panose="02040503050406030204" pitchFamily="18" charset="0"/>
                              <a:cs typeface="Times New Roman" pitchFamily="18" charset="0"/>
                            </a:rPr>
                            <m:t>0</m:t>
                          </m:r>
                        </m:sub>
                      </m:sSub>
                      <m:r>
                        <a:rPr lang="en-IN" sz="2400" b="0" i="1" smtClean="0">
                          <a:latin typeface="Cambria Math" panose="02040503050406030204" pitchFamily="18" charset="0"/>
                          <a:cs typeface="Times New Roman" pitchFamily="18" charset="0"/>
                        </a:rPr>
                        <m:t>:</m:t>
                      </m:r>
                      <m:sSub>
                        <m:sSubPr>
                          <m:ctrlPr>
                            <a:rPr lang="en-IN" sz="2400" b="0" i="1" smtClean="0">
                              <a:latin typeface="Cambria Math" panose="02040503050406030204" pitchFamily="18" charset="0"/>
                              <a:cs typeface="Times New Roman" pitchFamily="18" charset="0"/>
                            </a:rPr>
                          </m:ctrlPr>
                        </m:sSubPr>
                        <m:e>
                          <m:r>
                            <a:rPr lang="en-IN" sz="2400" b="0" i="1" smtClean="0">
                              <a:latin typeface="Cambria Math" panose="02040503050406030204" pitchFamily="18" charset="0"/>
                              <a:cs typeface="Times New Roman" pitchFamily="18" charset="0"/>
                            </a:rPr>
                            <m:t>𝜇</m:t>
                          </m:r>
                        </m:e>
                        <m:sub>
                          <m:r>
                            <a:rPr lang="en-IN" sz="2400" b="0" i="1" smtClean="0">
                              <a:latin typeface="Cambria Math" panose="02040503050406030204" pitchFamily="18" charset="0"/>
                              <a:cs typeface="Times New Roman" pitchFamily="18" charset="0"/>
                            </a:rPr>
                            <m:t>1</m:t>
                          </m:r>
                        </m:sub>
                      </m:sSub>
                      <m:r>
                        <a:rPr lang="en-IN" sz="2400" b="0" i="1" smtClean="0">
                          <a:latin typeface="Cambria Math" panose="02040503050406030204" pitchFamily="18" charset="0"/>
                          <a:cs typeface="Times New Roman" pitchFamily="18" charset="0"/>
                        </a:rPr>
                        <m:t>=</m:t>
                      </m:r>
                      <m:sSub>
                        <m:sSubPr>
                          <m:ctrlPr>
                            <a:rPr lang="en-IN" sz="2400" b="0" i="1" smtClean="0">
                              <a:latin typeface="Cambria Math" panose="02040503050406030204" pitchFamily="18" charset="0"/>
                              <a:cs typeface="Times New Roman" pitchFamily="18" charset="0"/>
                            </a:rPr>
                          </m:ctrlPr>
                        </m:sSubPr>
                        <m:e>
                          <m:r>
                            <a:rPr lang="en-IN" sz="2400" b="0" i="1" smtClean="0">
                              <a:latin typeface="Cambria Math" panose="02040503050406030204" pitchFamily="18" charset="0"/>
                              <a:cs typeface="Times New Roman" pitchFamily="18" charset="0"/>
                            </a:rPr>
                            <m:t>𝜇</m:t>
                          </m:r>
                        </m:e>
                        <m:sub>
                          <m:r>
                            <a:rPr lang="en-IN" sz="2400" b="0" i="1" smtClean="0">
                              <a:latin typeface="Cambria Math" panose="02040503050406030204" pitchFamily="18" charset="0"/>
                              <a:cs typeface="Times New Roman" pitchFamily="18" charset="0"/>
                            </a:rPr>
                            <m:t>2</m:t>
                          </m:r>
                        </m:sub>
                      </m:sSub>
                      <m:r>
                        <a:rPr lang="en-IN" sz="2400" b="0" i="0" smtClean="0">
                          <a:latin typeface="Cambria Math" panose="02040503050406030204" pitchFamily="18" charset="0"/>
                          <a:cs typeface="Times New Roman" pitchFamily="18" charset="0"/>
                        </a:rPr>
                        <m:t> ;</m:t>
                      </m:r>
                      <m:sSub>
                        <m:sSubPr>
                          <m:ctrlPr>
                            <a:rPr lang="en-IN" sz="2400" b="0" i="1" smtClean="0">
                              <a:latin typeface="Cambria Math" panose="02040503050406030204" pitchFamily="18" charset="0"/>
                              <a:cs typeface="Times New Roman" pitchFamily="18" charset="0"/>
                            </a:rPr>
                          </m:ctrlPr>
                        </m:sSubPr>
                        <m:e>
                          <m:r>
                            <a:rPr lang="en-IN" sz="2400" b="0" i="1" smtClean="0">
                              <a:latin typeface="Cambria Math" panose="02040503050406030204" pitchFamily="18" charset="0"/>
                              <a:cs typeface="Times New Roman" pitchFamily="18" charset="0"/>
                            </a:rPr>
                            <m:t>𝐻</m:t>
                          </m:r>
                        </m:e>
                        <m:sub>
                          <m:r>
                            <m:rPr>
                              <m:sty m:val="p"/>
                            </m:rPr>
                            <a:rPr lang="en-IN" sz="2400" b="0" i="0" smtClean="0">
                              <a:latin typeface="Cambria Math" panose="02040503050406030204" pitchFamily="18" charset="0"/>
                              <a:cs typeface="Times New Roman" pitchFamily="18" charset="0"/>
                            </a:rPr>
                            <m:t>a</m:t>
                          </m:r>
                        </m:sub>
                      </m:sSub>
                      <m:r>
                        <a:rPr lang="en-IN" sz="2400" b="0" i="0" smtClean="0">
                          <a:latin typeface="Cambria Math" panose="02040503050406030204" pitchFamily="18" charset="0"/>
                          <a:cs typeface="Times New Roman" pitchFamily="18" charset="0"/>
                        </a:rPr>
                        <m:t>:</m:t>
                      </m:r>
                      <m:sSub>
                        <m:sSubPr>
                          <m:ctrlPr>
                            <a:rPr lang="en-IN" sz="2400" b="0" i="1" smtClean="0">
                              <a:latin typeface="Cambria Math" panose="02040503050406030204" pitchFamily="18" charset="0"/>
                              <a:cs typeface="Times New Roman" pitchFamily="18" charset="0"/>
                            </a:rPr>
                          </m:ctrlPr>
                        </m:sSubPr>
                        <m:e>
                          <m:r>
                            <a:rPr lang="en-IN" sz="2400" b="0" i="1" smtClean="0">
                              <a:latin typeface="Cambria Math" panose="02040503050406030204" pitchFamily="18" charset="0"/>
                              <a:cs typeface="Times New Roman" pitchFamily="18" charset="0"/>
                            </a:rPr>
                            <m:t>𝜇</m:t>
                          </m:r>
                        </m:e>
                        <m:sub>
                          <m:r>
                            <a:rPr lang="en-IN" sz="2400" b="0" i="1" smtClean="0">
                              <a:latin typeface="Cambria Math" panose="02040503050406030204" pitchFamily="18" charset="0"/>
                              <a:cs typeface="Times New Roman" pitchFamily="18" charset="0"/>
                            </a:rPr>
                            <m:t>1</m:t>
                          </m:r>
                        </m:sub>
                      </m:sSub>
                      <m:r>
                        <a:rPr lang="en-IN" sz="2400" b="0" i="1" smtClean="0">
                          <a:latin typeface="Cambria Math" panose="02040503050406030204" pitchFamily="18" charset="0"/>
                          <a:cs typeface="Times New Roman" pitchFamily="18" charset="0"/>
                        </a:rPr>
                        <m:t>≠</m:t>
                      </m:r>
                      <m:sSub>
                        <m:sSubPr>
                          <m:ctrlPr>
                            <a:rPr lang="en-IN" sz="2400" b="0" i="1" smtClean="0">
                              <a:latin typeface="Cambria Math" panose="02040503050406030204" pitchFamily="18" charset="0"/>
                              <a:cs typeface="Times New Roman" pitchFamily="18" charset="0"/>
                            </a:rPr>
                          </m:ctrlPr>
                        </m:sSubPr>
                        <m:e>
                          <m:r>
                            <a:rPr lang="en-IN" sz="2400" b="0" i="1" smtClean="0">
                              <a:latin typeface="Cambria Math" panose="02040503050406030204" pitchFamily="18" charset="0"/>
                              <a:cs typeface="Times New Roman" pitchFamily="18" charset="0"/>
                            </a:rPr>
                            <m:t>𝜇</m:t>
                          </m:r>
                        </m:e>
                        <m:sub>
                          <m:r>
                            <a:rPr lang="en-IN" sz="2400" b="0" i="1" smtClean="0">
                              <a:latin typeface="Cambria Math" panose="02040503050406030204" pitchFamily="18" charset="0"/>
                              <a:cs typeface="Times New Roman" pitchFamily="18" charset="0"/>
                            </a:rPr>
                            <m:t>2</m:t>
                          </m:r>
                        </m:sub>
                      </m:sSub>
                    </m:oMath>
                  </m:oMathPara>
                </a14:m>
                <a:endParaRPr lang="en-IN" sz="2400" b="0" dirty="0">
                  <a:latin typeface="Gill Sans"/>
                  <a:cs typeface="Times New Roman" pitchFamily="18" charset="0"/>
                </a:endParaRPr>
              </a:p>
              <a:p>
                <a:pPr algn="just">
                  <a:lnSpc>
                    <a:spcPct val="100000"/>
                  </a:lnSpc>
                </a:pPr>
                <a:r>
                  <a:rPr lang="en-IN" sz="2400" dirty="0">
                    <a:latin typeface="Gill Sans"/>
                    <a:cs typeface="Times New Roman" pitchFamily="18" charset="0"/>
                  </a:rPr>
                  <a:t>Change in statistic:</a:t>
                </a:r>
                <a:endParaRPr lang="en-IN" sz="2400" b="0" dirty="0">
                  <a:latin typeface="Gill Sans"/>
                  <a:cs typeface="Times New Roman" pitchFamily="18" charset="0"/>
                </a:endParaRPr>
              </a:p>
              <a:p>
                <a:pPr algn="just">
                  <a:lnSpc>
                    <a:spcPct val="100000"/>
                  </a:lnSpc>
                </a:pPr>
                <a:endParaRPr lang="en-IN" sz="2400" dirty="0">
                  <a:latin typeface="Gill Sans"/>
                  <a:cs typeface="Times New Roman" pitchFamily="18" charset="0"/>
                </a:endParaRPr>
              </a:p>
            </p:txBody>
          </p:sp>
        </mc:Choice>
        <mc:Fallback xmlns="">
          <p:sp>
            <p:nvSpPr>
              <p:cNvPr id="4" name="Content Placeholder 3">
                <a:extLst>
                  <a:ext uri="{FF2B5EF4-FFF2-40B4-BE49-F238E27FC236}">
                    <a16:creationId xmlns:a16="http://schemas.microsoft.com/office/drawing/2014/main" id="{678E44E2-9BCF-4EE0-878F-DF43EBAC3501}"/>
                  </a:ext>
                </a:extLst>
              </p:cNvPr>
              <p:cNvSpPr txBox="1">
                <a:spLocks noGrp="1" noRot="1" noChangeAspect="1" noMove="1" noResize="1" noEditPoints="1" noAdjustHandles="1" noChangeArrowheads="1" noChangeShapeType="1" noTextEdit="1"/>
              </p:cNvSpPr>
              <p:nvPr>
                <p:ph idx="1"/>
              </p:nvPr>
            </p:nvSpPr>
            <p:spPr>
              <a:xfrm>
                <a:off x="296536" y="1052736"/>
                <a:ext cx="11416088" cy="3559949"/>
              </a:xfrm>
              <a:prstGeom prst="rect">
                <a:avLst/>
              </a:prstGeom>
              <a:blipFill>
                <a:blip r:embed="rId2"/>
                <a:stretch>
                  <a:fillRect l="-214" t="-1370" r="-855"/>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xmlns="" id="{1C5E98F5-838A-9C45-FD56-D279F39C398D}"/>
              </a:ext>
            </a:extLst>
          </p:cNvPr>
          <p:cNvGrpSpPr/>
          <p:nvPr/>
        </p:nvGrpSpPr>
        <p:grpSpPr>
          <a:xfrm>
            <a:off x="1559496" y="4221088"/>
            <a:ext cx="3647728" cy="1224136"/>
            <a:chOff x="8712968" y="980728"/>
            <a:chExt cx="2855640" cy="1728192"/>
          </a:xfrm>
        </p:grpSpPr>
        <p:sp>
          <p:nvSpPr>
            <p:cNvPr id="13" name="Rectangle 12">
              <a:extLst>
                <a:ext uri="{FF2B5EF4-FFF2-40B4-BE49-F238E27FC236}">
                  <a16:creationId xmlns:a16="http://schemas.microsoft.com/office/drawing/2014/main" xmlns="" id="{83AA536D-11DD-14C9-78F4-C0567A72C7C3}"/>
                </a:ext>
              </a:extLst>
            </p:cNvPr>
            <p:cNvSpPr/>
            <p:nvPr/>
          </p:nvSpPr>
          <p:spPr>
            <a:xfrm>
              <a:off x="8712968" y="980728"/>
              <a:ext cx="2855640"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0526D32E-3D8F-AD19-B5EB-CA46D335DC95}"/>
                    </a:ext>
                  </a:extLst>
                </p:cNvPr>
                <p:cNvSpPr txBox="1"/>
                <p:nvPr/>
              </p:nvSpPr>
              <p:spPr>
                <a:xfrm>
                  <a:off x="8760296" y="1146726"/>
                  <a:ext cx="2647010" cy="1540806"/>
                </a:xfrm>
                <a:prstGeom prst="rect">
                  <a:avLst/>
                </a:prstGeom>
                <a:noFill/>
              </p:spPr>
              <p:txBody>
                <a:bodyPr wrap="square">
                  <a:spAutoFit/>
                </a:bodyPr>
                <a:lstStyle/>
                <a:p>
                  <a:pPr algn="ctr"/>
                  <a:r>
                    <a:rPr lang="en-IN" sz="2400" dirty="0">
                      <a:latin typeface="Gill Sans"/>
                      <a:cs typeface="Times New Roman" pitchFamily="18" charset="0"/>
                    </a:rPr>
                    <a:t>Z-statistic, </a:t>
                  </a:r>
                  <a14:m>
                    <m:oMath xmlns:m="http://schemas.openxmlformats.org/officeDocument/2006/math">
                      <m:r>
                        <a:rPr lang="en-IN" sz="2400" b="0" i="1" smtClean="0">
                          <a:latin typeface="Cambria Math" panose="02040503050406030204" pitchFamily="18" charset="0"/>
                          <a:cs typeface="Times New Roman" pitchFamily="18" charset="0"/>
                        </a:rPr>
                        <m:t>𝑧</m:t>
                      </m:r>
                      <m:r>
                        <a:rPr lang="en-IN" sz="2400" b="0" i="1" smtClean="0">
                          <a:latin typeface="Cambria Math" panose="02040503050406030204" pitchFamily="18" charset="0"/>
                          <a:cs typeface="Times New Roman" pitchFamily="18" charset="0"/>
                        </a:rPr>
                        <m:t>=</m:t>
                      </m:r>
                      <m:f>
                        <m:fPr>
                          <m:ctrlPr>
                            <a:rPr lang="en-IN" sz="2400" i="1">
                              <a:latin typeface="Cambria Math" panose="02040503050406030204" pitchFamily="18" charset="0"/>
                              <a:cs typeface="Times New Roman" pitchFamily="18" charset="0"/>
                            </a:rPr>
                          </m:ctrlPr>
                        </m:fPr>
                        <m:num>
                          <m:sSub>
                            <m:sSubPr>
                              <m:ctrlPr>
                                <a:rPr lang="en-IN" sz="2400" b="0" i="1" smtClean="0">
                                  <a:latin typeface="Cambria Math" panose="02040503050406030204" pitchFamily="18" charset="0"/>
                                  <a:cs typeface="Times New Roman" pitchFamily="18" charset="0"/>
                                </a:rPr>
                              </m:ctrlPr>
                            </m:sSubPr>
                            <m:e>
                              <m:acc>
                                <m:accPr>
                                  <m:chr m:val="̅"/>
                                  <m:ctrlPr>
                                    <a:rPr lang="en-IN" sz="2400" i="1">
                                      <a:latin typeface="Cambria Math" panose="02040503050406030204" pitchFamily="18" charset="0"/>
                                      <a:cs typeface="Times New Roman" pitchFamily="18" charset="0"/>
                                    </a:rPr>
                                  </m:ctrlPr>
                                </m:accPr>
                                <m:e>
                                  <m:r>
                                    <a:rPr lang="en-IN" sz="2400" b="0" i="1" smtClean="0">
                                      <a:latin typeface="Cambria Math" panose="02040503050406030204" pitchFamily="18" charset="0"/>
                                      <a:cs typeface="Times New Roman" pitchFamily="18" charset="0"/>
                                    </a:rPr>
                                    <m:t>𝑥</m:t>
                                  </m:r>
                                </m:e>
                              </m:acc>
                            </m:e>
                            <m:sub>
                              <m:r>
                                <a:rPr lang="en-IN" sz="2400" b="0" i="1" smtClean="0">
                                  <a:latin typeface="Cambria Math" panose="02040503050406030204" pitchFamily="18" charset="0"/>
                                  <a:cs typeface="Times New Roman" pitchFamily="18" charset="0"/>
                                </a:rPr>
                                <m:t>1</m:t>
                              </m:r>
                            </m:sub>
                          </m:sSub>
                          <m:r>
                            <a:rPr lang="en-IN" sz="2400" i="1">
                              <a:latin typeface="Cambria Math" panose="02040503050406030204" pitchFamily="18" charset="0"/>
                              <a:cs typeface="Times New Roman" pitchFamily="18" charset="0"/>
                            </a:rPr>
                            <m:t>−</m:t>
                          </m:r>
                          <m:sSub>
                            <m:sSubPr>
                              <m:ctrlPr>
                                <a:rPr lang="en-IN" sz="2400" b="0" i="1" smtClean="0">
                                  <a:latin typeface="Cambria Math" panose="02040503050406030204" pitchFamily="18" charset="0"/>
                                  <a:cs typeface="Times New Roman" pitchFamily="18" charset="0"/>
                                </a:rPr>
                              </m:ctrlPr>
                            </m:sSubPr>
                            <m:e>
                              <m:acc>
                                <m:accPr>
                                  <m:chr m:val="̅"/>
                                  <m:ctrlPr>
                                    <a:rPr lang="en-IN" sz="2400" b="0" i="1" smtClean="0">
                                      <a:latin typeface="Cambria Math" panose="02040503050406030204" pitchFamily="18" charset="0"/>
                                      <a:cs typeface="Times New Roman" pitchFamily="18" charset="0"/>
                                    </a:rPr>
                                  </m:ctrlPr>
                                </m:accPr>
                                <m:e>
                                  <m:r>
                                    <a:rPr lang="en-IN" sz="2400" b="0" i="1" smtClean="0">
                                      <a:latin typeface="Cambria Math" panose="02040503050406030204" pitchFamily="18" charset="0"/>
                                      <a:cs typeface="Times New Roman" pitchFamily="18" charset="0"/>
                                    </a:rPr>
                                    <m:t>𝑥</m:t>
                                  </m:r>
                                </m:e>
                              </m:acc>
                            </m:e>
                            <m:sub>
                              <m:r>
                                <a:rPr lang="en-IN" sz="2400" b="0" i="1" smtClean="0">
                                  <a:latin typeface="Cambria Math" panose="02040503050406030204" pitchFamily="18" charset="0"/>
                                  <a:cs typeface="Times New Roman" pitchFamily="18" charset="0"/>
                                </a:rPr>
                                <m:t>2</m:t>
                              </m:r>
                            </m:sub>
                          </m:sSub>
                        </m:num>
                        <m:den>
                          <m:rad>
                            <m:radPr>
                              <m:degHide m:val="on"/>
                              <m:ctrlPr>
                                <a:rPr lang="en-IN" sz="2400" b="0" i="1" smtClean="0">
                                  <a:latin typeface="Cambria Math" panose="02040503050406030204" pitchFamily="18" charset="0"/>
                                  <a:cs typeface="Times New Roman" pitchFamily="18" charset="0"/>
                                </a:rPr>
                              </m:ctrlPr>
                            </m:radPr>
                            <m:deg/>
                            <m:e>
                              <m:f>
                                <m:fPr>
                                  <m:ctrlPr>
                                    <a:rPr lang="en-IN" sz="2400" b="0" i="1" smtClean="0">
                                      <a:latin typeface="Cambria Math" panose="02040503050406030204" pitchFamily="18" charset="0"/>
                                      <a:cs typeface="Times New Roman" pitchFamily="18" charset="0"/>
                                    </a:rPr>
                                  </m:ctrlPr>
                                </m:fPr>
                                <m:num>
                                  <m:sSubSup>
                                    <m:sSubSupPr>
                                      <m:ctrlPr>
                                        <a:rPr lang="en-IN" sz="2400" b="0" i="1" smtClean="0">
                                          <a:latin typeface="Cambria Math" panose="02040503050406030204" pitchFamily="18" charset="0"/>
                                          <a:cs typeface="Times New Roman" pitchFamily="18" charset="0"/>
                                        </a:rPr>
                                      </m:ctrlPr>
                                    </m:sSubSupPr>
                                    <m:e>
                                      <m:r>
                                        <a:rPr lang="en-IN" sz="2400" b="0" i="1" smtClean="0">
                                          <a:latin typeface="Cambria Math" panose="02040503050406030204" pitchFamily="18" charset="0"/>
                                          <a:cs typeface="Times New Roman" pitchFamily="18" charset="0"/>
                                        </a:rPr>
                                        <m:t>𝜎</m:t>
                                      </m:r>
                                    </m:e>
                                    <m:sub>
                                      <m:r>
                                        <a:rPr lang="en-IN" sz="2400" b="0" i="1" smtClean="0">
                                          <a:latin typeface="Cambria Math" panose="02040503050406030204" pitchFamily="18" charset="0"/>
                                          <a:cs typeface="Times New Roman" pitchFamily="18" charset="0"/>
                                        </a:rPr>
                                        <m:t>1</m:t>
                                      </m:r>
                                    </m:sub>
                                    <m:sup>
                                      <m:r>
                                        <a:rPr lang="en-IN" sz="2400" b="0" i="1" smtClean="0">
                                          <a:latin typeface="Cambria Math" panose="02040503050406030204" pitchFamily="18" charset="0"/>
                                          <a:cs typeface="Times New Roman" pitchFamily="18" charset="0"/>
                                        </a:rPr>
                                        <m:t>2</m:t>
                                      </m:r>
                                    </m:sup>
                                  </m:sSubSup>
                                </m:num>
                                <m:den>
                                  <m:sSub>
                                    <m:sSubPr>
                                      <m:ctrlPr>
                                        <a:rPr lang="en-IN" sz="2400" b="0" i="1" smtClean="0">
                                          <a:latin typeface="Cambria Math" panose="02040503050406030204" pitchFamily="18" charset="0"/>
                                          <a:cs typeface="Times New Roman" pitchFamily="18" charset="0"/>
                                        </a:rPr>
                                      </m:ctrlPr>
                                    </m:sSubPr>
                                    <m:e>
                                      <m:r>
                                        <a:rPr lang="en-IN" sz="2400" b="0" i="1" smtClean="0">
                                          <a:latin typeface="Cambria Math" panose="02040503050406030204" pitchFamily="18" charset="0"/>
                                          <a:cs typeface="Times New Roman" pitchFamily="18" charset="0"/>
                                        </a:rPr>
                                        <m:t>𝑛</m:t>
                                      </m:r>
                                    </m:e>
                                    <m:sub>
                                      <m:r>
                                        <a:rPr lang="en-IN" sz="2400" b="0" i="1" smtClean="0">
                                          <a:latin typeface="Cambria Math" panose="02040503050406030204" pitchFamily="18" charset="0"/>
                                          <a:cs typeface="Times New Roman" pitchFamily="18" charset="0"/>
                                        </a:rPr>
                                        <m:t>1</m:t>
                                      </m:r>
                                    </m:sub>
                                  </m:sSub>
                                </m:den>
                              </m:f>
                              <m:r>
                                <a:rPr lang="en-IN" sz="2400" b="0" i="1" smtClean="0">
                                  <a:latin typeface="Cambria Math" panose="02040503050406030204" pitchFamily="18" charset="0"/>
                                  <a:cs typeface="Times New Roman" pitchFamily="18" charset="0"/>
                                </a:rPr>
                                <m:t>+</m:t>
                              </m:r>
                              <m:f>
                                <m:fPr>
                                  <m:ctrlPr>
                                    <a:rPr lang="en-IN" sz="2400" b="0" i="1" smtClean="0">
                                      <a:latin typeface="Cambria Math" panose="02040503050406030204" pitchFamily="18" charset="0"/>
                                      <a:cs typeface="Times New Roman" pitchFamily="18" charset="0"/>
                                    </a:rPr>
                                  </m:ctrlPr>
                                </m:fPr>
                                <m:num>
                                  <m:sSubSup>
                                    <m:sSubSupPr>
                                      <m:ctrlPr>
                                        <a:rPr lang="en-IN" sz="2400" b="0" i="1" smtClean="0">
                                          <a:latin typeface="Cambria Math" panose="02040503050406030204" pitchFamily="18" charset="0"/>
                                          <a:cs typeface="Times New Roman" pitchFamily="18" charset="0"/>
                                        </a:rPr>
                                      </m:ctrlPr>
                                    </m:sSubSupPr>
                                    <m:e>
                                      <m:r>
                                        <a:rPr lang="en-IN" sz="2400" b="0" i="1" smtClean="0">
                                          <a:latin typeface="Cambria Math" panose="02040503050406030204" pitchFamily="18" charset="0"/>
                                          <a:cs typeface="Times New Roman" pitchFamily="18" charset="0"/>
                                        </a:rPr>
                                        <m:t>𝜎</m:t>
                                      </m:r>
                                    </m:e>
                                    <m:sub>
                                      <m:r>
                                        <a:rPr lang="en-IN" sz="2400" b="0" i="1" smtClean="0">
                                          <a:latin typeface="Cambria Math" panose="02040503050406030204" pitchFamily="18" charset="0"/>
                                          <a:cs typeface="Times New Roman" pitchFamily="18" charset="0"/>
                                        </a:rPr>
                                        <m:t>2</m:t>
                                      </m:r>
                                    </m:sub>
                                    <m:sup>
                                      <m:r>
                                        <a:rPr lang="en-IN" sz="2400" b="0" i="1" smtClean="0">
                                          <a:latin typeface="Cambria Math" panose="02040503050406030204" pitchFamily="18" charset="0"/>
                                          <a:cs typeface="Times New Roman" pitchFamily="18" charset="0"/>
                                        </a:rPr>
                                        <m:t>2</m:t>
                                      </m:r>
                                    </m:sup>
                                  </m:sSubSup>
                                </m:num>
                                <m:den>
                                  <m:sSub>
                                    <m:sSubPr>
                                      <m:ctrlPr>
                                        <a:rPr lang="en-IN" sz="2400" b="0" i="1" smtClean="0">
                                          <a:latin typeface="Cambria Math" panose="02040503050406030204" pitchFamily="18" charset="0"/>
                                          <a:cs typeface="Times New Roman" pitchFamily="18" charset="0"/>
                                        </a:rPr>
                                      </m:ctrlPr>
                                    </m:sSubPr>
                                    <m:e>
                                      <m:r>
                                        <a:rPr lang="en-IN" sz="2400" b="0" i="1" smtClean="0">
                                          <a:latin typeface="Cambria Math" panose="02040503050406030204" pitchFamily="18" charset="0"/>
                                          <a:cs typeface="Times New Roman" pitchFamily="18" charset="0"/>
                                        </a:rPr>
                                        <m:t>𝑛</m:t>
                                      </m:r>
                                    </m:e>
                                    <m:sub>
                                      <m:r>
                                        <a:rPr lang="en-IN" sz="2400" b="0" i="1" smtClean="0">
                                          <a:latin typeface="Cambria Math" panose="02040503050406030204" pitchFamily="18" charset="0"/>
                                          <a:cs typeface="Times New Roman" pitchFamily="18" charset="0"/>
                                        </a:rPr>
                                        <m:t>2</m:t>
                                      </m:r>
                                    </m:sub>
                                  </m:sSub>
                                </m:den>
                              </m:f>
                            </m:e>
                          </m:rad>
                        </m:den>
                      </m:f>
                    </m:oMath>
                  </a14:m>
                  <a:endParaRPr lang="en-IN" sz="2400" dirty="0">
                    <a:latin typeface="Gill Sans"/>
                    <a:cs typeface="Times New Roman" pitchFamily="18" charset="0"/>
                  </a:endParaRPr>
                </a:p>
              </p:txBody>
            </p:sp>
          </mc:Choice>
          <mc:Fallback xmlns="">
            <p:sp>
              <p:nvSpPr>
                <p:cNvPr id="3" name="TextBox 2">
                  <a:extLst>
                    <a:ext uri="{FF2B5EF4-FFF2-40B4-BE49-F238E27FC236}">
                      <a16:creationId xmlns:a16="http://schemas.microsoft.com/office/drawing/2014/main" id="{0526D32E-3D8F-AD19-B5EB-CA46D335DC95}"/>
                    </a:ext>
                  </a:extLst>
                </p:cNvPr>
                <p:cNvSpPr txBox="1">
                  <a:spLocks noRot="1" noChangeAspect="1" noMove="1" noResize="1" noEditPoints="1" noAdjustHandles="1" noChangeArrowheads="1" noChangeShapeType="1" noTextEdit="1"/>
                </p:cNvSpPr>
                <p:nvPr/>
              </p:nvSpPr>
              <p:spPr>
                <a:xfrm>
                  <a:off x="8760296" y="1146726"/>
                  <a:ext cx="2647010" cy="1540806"/>
                </a:xfrm>
                <a:prstGeom prst="rect">
                  <a:avLst/>
                </a:prstGeom>
                <a:blipFill>
                  <a:blip r:embed="rId3"/>
                  <a:stretch>
                    <a:fillRect b="-2235"/>
                  </a:stretch>
                </a:blipFill>
              </p:spPr>
              <p:txBody>
                <a:bodyPr/>
                <a:lstStyle/>
                <a:p>
                  <a:r>
                    <a:rPr lang="en-US">
                      <a:noFill/>
                    </a:rPr>
                    <a:t> </a:t>
                  </a:r>
                </a:p>
              </p:txBody>
            </p:sp>
          </mc:Fallback>
        </mc:AlternateContent>
      </p:grpSp>
      <p:grpSp>
        <p:nvGrpSpPr>
          <p:cNvPr id="5" name="Group 4">
            <a:extLst>
              <a:ext uri="{FF2B5EF4-FFF2-40B4-BE49-F238E27FC236}">
                <a16:creationId xmlns:a16="http://schemas.microsoft.com/office/drawing/2014/main" xmlns="" id="{22140BFB-6CEA-2591-6751-FE780509027B}"/>
              </a:ext>
            </a:extLst>
          </p:cNvPr>
          <p:cNvGrpSpPr/>
          <p:nvPr/>
        </p:nvGrpSpPr>
        <p:grpSpPr>
          <a:xfrm>
            <a:off x="7392144" y="4221088"/>
            <a:ext cx="3647728" cy="1983062"/>
            <a:chOff x="8712968" y="980728"/>
            <a:chExt cx="2855640" cy="1728192"/>
          </a:xfrm>
        </p:grpSpPr>
        <p:sp>
          <p:nvSpPr>
            <p:cNvPr id="6" name="Rectangle 5">
              <a:extLst>
                <a:ext uri="{FF2B5EF4-FFF2-40B4-BE49-F238E27FC236}">
                  <a16:creationId xmlns:a16="http://schemas.microsoft.com/office/drawing/2014/main" xmlns="" id="{27852A92-03A8-0E78-4091-515E2E93FCEF}"/>
                </a:ext>
              </a:extLst>
            </p:cNvPr>
            <p:cNvSpPr/>
            <p:nvPr/>
          </p:nvSpPr>
          <p:spPr>
            <a:xfrm>
              <a:off x="8712968" y="980728"/>
              <a:ext cx="2855640"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532ECBAE-C1CF-47B1-C00D-5DE5086270B0}"/>
                    </a:ext>
                  </a:extLst>
                </p:cNvPr>
                <p:cNvSpPr txBox="1"/>
                <p:nvPr/>
              </p:nvSpPr>
              <p:spPr>
                <a:xfrm>
                  <a:off x="8760296" y="1146726"/>
                  <a:ext cx="2647010" cy="1342776"/>
                </a:xfrm>
                <a:prstGeom prst="rect">
                  <a:avLst/>
                </a:prstGeom>
                <a:noFill/>
              </p:spPr>
              <p:txBody>
                <a:bodyPr wrap="square">
                  <a:spAutoFit/>
                </a:bodyPr>
                <a:lstStyle/>
                <a:p>
                  <a:pPr algn="ctr"/>
                  <a:r>
                    <a:rPr lang="en-IN" sz="2400" dirty="0">
                      <a:latin typeface="Gill Sans"/>
                      <a:cs typeface="Times New Roman" pitchFamily="18" charset="0"/>
                    </a:rPr>
                    <a:t>t-statistic, </a:t>
                  </a:r>
                  <a14:m>
                    <m:oMath xmlns:m="http://schemas.openxmlformats.org/officeDocument/2006/math">
                      <m:r>
                        <a:rPr lang="en-IN" sz="2400" b="0" i="1" smtClean="0">
                          <a:latin typeface="Cambria Math" panose="02040503050406030204" pitchFamily="18" charset="0"/>
                          <a:cs typeface="Times New Roman" pitchFamily="18" charset="0"/>
                        </a:rPr>
                        <m:t>𝑡</m:t>
                      </m:r>
                      <m:r>
                        <a:rPr lang="en-IN" sz="2400" b="0" i="1" smtClean="0">
                          <a:latin typeface="Cambria Math" panose="02040503050406030204" pitchFamily="18" charset="0"/>
                          <a:cs typeface="Times New Roman" pitchFamily="18" charset="0"/>
                        </a:rPr>
                        <m:t>=</m:t>
                      </m:r>
                      <m:f>
                        <m:fPr>
                          <m:ctrlPr>
                            <a:rPr lang="en-IN" sz="2400" i="1">
                              <a:latin typeface="Cambria Math" panose="02040503050406030204" pitchFamily="18" charset="0"/>
                              <a:cs typeface="Times New Roman" pitchFamily="18" charset="0"/>
                            </a:rPr>
                          </m:ctrlPr>
                        </m:fPr>
                        <m:num>
                          <m:sSub>
                            <m:sSubPr>
                              <m:ctrlPr>
                                <a:rPr lang="en-IN" sz="2400" b="0" i="1" smtClean="0">
                                  <a:latin typeface="Cambria Math" panose="02040503050406030204" pitchFamily="18" charset="0"/>
                                  <a:cs typeface="Times New Roman" pitchFamily="18" charset="0"/>
                                </a:rPr>
                              </m:ctrlPr>
                            </m:sSubPr>
                            <m:e>
                              <m:acc>
                                <m:accPr>
                                  <m:chr m:val="̅"/>
                                  <m:ctrlPr>
                                    <a:rPr lang="en-IN" sz="2400" i="1">
                                      <a:latin typeface="Cambria Math" panose="02040503050406030204" pitchFamily="18" charset="0"/>
                                      <a:cs typeface="Times New Roman" pitchFamily="18" charset="0"/>
                                    </a:rPr>
                                  </m:ctrlPr>
                                </m:accPr>
                                <m:e>
                                  <m:r>
                                    <a:rPr lang="en-IN" sz="2400" b="0" i="1" smtClean="0">
                                      <a:latin typeface="Cambria Math" panose="02040503050406030204" pitchFamily="18" charset="0"/>
                                      <a:cs typeface="Times New Roman" pitchFamily="18" charset="0"/>
                                    </a:rPr>
                                    <m:t>𝑥</m:t>
                                  </m:r>
                                </m:e>
                              </m:acc>
                            </m:e>
                            <m:sub>
                              <m:r>
                                <a:rPr lang="en-IN" sz="2400" b="0" i="1" smtClean="0">
                                  <a:latin typeface="Cambria Math" panose="02040503050406030204" pitchFamily="18" charset="0"/>
                                  <a:cs typeface="Times New Roman" pitchFamily="18" charset="0"/>
                                </a:rPr>
                                <m:t>1</m:t>
                              </m:r>
                            </m:sub>
                          </m:sSub>
                          <m:r>
                            <a:rPr lang="en-IN" sz="2400" i="1">
                              <a:latin typeface="Cambria Math" panose="02040503050406030204" pitchFamily="18" charset="0"/>
                              <a:cs typeface="Times New Roman" pitchFamily="18" charset="0"/>
                            </a:rPr>
                            <m:t>−</m:t>
                          </m:r>
                          <m:sSub>
                            <m:sSubPr>
                              <m:ctrlPr>
                                <a:rPr lang="en-IN" sz="2400" b="0" i="1" smtClean="0">
                                  <a:latin typeface="Cambria Math" panose="02040503050406030204" pitchFamily="18" charset="0"/>
                                  <a:cs typeface="Times New Roman" pitchFamily="18" charset="0"/>
                                </a:rPr>
                              </m:ctrlPr>
                            </m:sSubPr>
                            <m:e>
                              <m:acc>
                                <m:accPr>
                                  <m:chr m:val="̅"/>
                                  <m:ctrlPr>
                                    <a:rPr lang="en-IN" sz="2400" b="0" i="1" smtClean="0">
                                      <a:latin typeface="Cambria Math" panose="02040503050406030204" pitchFamily="18" charset="0"/>
                                      <a:cs typeface="Times New Roman" pitchFamily="18" charset="0"/>
                                    </a:rPr>
                                  </m:ctrlPr>
                                </m:accPr>
                                <m:e>
                                  <m:r>
                                    <a:rPr lang="en-IN" sz="2400" b="0" i="1" smtClean="0">
                                      <a:latin typeface="Cambria Math" panose="02040503050406030204" pitchFamily="18" charset="0"/>
                                      <a:cs typeface="Times New Roman" pitchFamily="18" charset="0"/>
                                    </a:rPr>
                                    <m:t>𝑥</m:t>
                                  </m:r>
                                </m:e>
                              </m:acc>
                            </m:e>
                            <m:sub>
                              <m:r>
                                <a:rPr lang="en-IN" sz="2400" b="0" i="1" smtClean="0">
                                  <a:latin typeface="Cambria Math" panose="02040503050406030204" pitchFamily="18" charset="0"/>
                                  <a:cs typeface="Times New Roman" pitchFamily="18" charset="0"/>
                                </a:rPr>
                                <m:t>2</m:t>
                              </m:r>
                            </m:sub>
                          </m:sSub>
                        </m:num>
                        <m:den>
                          <m:rad>
                            <m:radPr>
                              <m:degHide m:val="on"/>
                              <m:ctrlPr>
                                <a:rPr lang="en-IN" sz="2400" b="0" i="1" smtClean="0">
                                  <a:latin typeface="Cambria Math" panose="02040503050406030204" pitchFamily="18" charset="0"/>
                                  <a:cs typeface="Times New Roman" pitchFamily="18" charset="0"/>
                                </a:rPr>
                              </m:ctrlPr>
                            </m:radPr>
                            <m:deg/>
                            <m:e>
                              <m:f>
                                <m:fPr>
                                  <m:ctrlPr>
                                    <a:rPr lang="en-IN" sz="2400" b="0" i="1" smtClean="0">
                                      <a:latin typeface="Cambria Math" panose="02040503050406030204" pitchFamily="18" charset="0"/>
                                      <a:cs typeface="Times New Roman" pitchFamily="18" charset="0"/>
                                    </a:rPr>
                                  </m:ctrlPr>
                                </m:fPr>
                                <m:num>
                                  <m:sSubSup>
                                    <m:sSubSupPr>
                                      <m:ctrlPr>
                                        <a:rPr lang="en-IN" sz="2400" b="0" i="1" smtClean="0">
                                          <a:latin typeface="Cambria Math" panose="02040503050406030204" pitchFamily="18" charset="0"/>
                                          <a:cs typeface="Times New Roman" pitchFamily="18" charset="0"/>
                                        </a:rPr>
                                      </m:ctrlPr>
                                    </m:sSubSupPr>
                                    <m:e>
                                      <m:r>
                                        <a:rPr lang="en-IN" sz="2400" b="0" i="1" smtClean="0">
                                          <a:latin typeface="Cambria Math" panose="02040503050406030204" pitchFamily="18" charset="0"/>
                                          <a:cs typeface="Times New Roman" pitchFamily="18" charset="0"/>
                                        </a:rPr>
                                        <m:t>𝜎</m:t>
                                      </m:r>
                                    </m:e>
                                    <m:sub>
                                      <m:sSub>
                                        <m:sSubPr>
                                          <m:ctrlPr>
                                            <a:rPr lang="en-IN" sz="2400" b="0" i="1" smtClean="0">
                                              <a:latin typeface="Cambria Math" panose="02040503050406030204" pitchFamily="18" charset="0"/>
                                              <a:cs typeface="Times New Roman" pitchFamily="18" charset="0"/>
                                            </a:rPr>
                                          </m:ctrlPr>
                                        </m:sSubPr>
                                        <m:e>
                                          <m:r>
                                            <a:rPr lang="en-IN" sz="2400" b="0" i="1" smtClean="0">
                                              <a:latin typeface="Cambria Math" panose="02040503050406030204" pitchFamily="18" charset="0"/>
                                              <a:cs typeface="Times New Roman" pitchFamily="18" charset="0"/>
                                            </a:rPr>
                                            <m:t>𝑥</m:t>
                                          </m:r>
                                        </m:e>
                                        <m:sub>
                                          <m:r>
                                            <a:rPr lang="en-IN" sz="2400" b="0" i="1" smtClean="0">
                                              <a:latin typeface="Cambria Math" panose="02040503050406030204" pitchFamily="18" charset="0"/>
                                              <a:cs typeface="Times New Roman" pitchFamily="18" charset="0"/>
                                            </a:rPr>
                                            <m:t>1</m:t>
                                          </m:r>
                                        </m:sub>
                                      </m:sSub>
                                    </m:sub>
                                    <m:sup>
                                      <m:r>
                                        <a:rPr lang="en-IN" sz="2400" b="0" i="1" smtClean="0">
                                          <a:latin typeface="Cambria Math" panose="02040503050406030204" pitchFamily="18" charset="0"/>
                                          <a:cs typeface="Times New Roman" pitchFamily="18" charset="0"/>
                                        </a:rPr>
                                        <m:t>2</m:t>
                                      </m:r>
                                    </m:sup>
                                  </m:sSubSup>
                                </m:num>
                                <m:den>
                                  <m:sSub>
                                    <m:sSubPr>
                                      <m:ctrlPr>
                                        <a:rPr lang="en-IN" sz="2400" b="0" i="1" smtClean="0">
                                          <a:latin typeface="Cambria Math" panose="02040503050406030204" pitchFamily="18" charset="0"/>
                                          <a:cs typeface="Times New Roman" pitchFamily="18" charset="0"/>
                                        </a:rPr>
                                      </m:ctrlPr>
                                    </m:sSubPr>
                                    <m:e>
                                      <m:r>
                                        <a:rPr lang="en-IN" sz="2400" b="0" i="1" smtClean="0">
                                          <a:latin typeface="Cambria Math" panose="02040503050406030204" pitchFamily="18" charset="0"/>
                                          <a:cs typeface="Times New Roman" pitchFamily="18" charset="0"/>
                                        </a:rPr>
                                        <m:t>𝑛</m:t>
                                      </m:r>
                                    </m:e>
                                    <m:sub>
                                      <m:r>
                                        <a:rPr lang="en-IN" sz="2400" b="0" i="1" smtClean="0">
                                          <a:latin typeface="Cambria Math" panose="02040503050406030204" pitchFamily="18" charset="0"/>
                                          <a:cs typeface="Times New Roman" pitchFamily="18" charset="0"/>
                                        </a:rPr>
                                        <m:t>1</m:t>
                                      </m:r>
                                    </m:sub>
                                  </m:sSub>
                                </m:den>
                              </m:f>
                              <m:r>
                                <a:rPr lang="en-IN" sz="2400" b="0" i="1" smtClean="0">
                                  <a:latin typeface="Cambria Math" panose="02040503050406030204" pitchFamily="18" charset="0"/>
                                  <a:cs typeface="Times New Roman" pitchFamily="18" charset="0"/>
                                </a:rPr>
                                <m:t>+</m:t>
                              </m:r>
                              <m:f>
                                <m:fPr>
                                  <m:ctrlPr>
                                    <a:rPr lang="en-IN" sz="2400" b="0" i="1" smtClean="0">
                                      <a:latin typeface="Cambria Math" panose="02040503050406030204" pitchFamily="18" charset="0"/>
                                      <a:cs typeface="Times New Roman" pitchFamily="18" charset="0"/>
                                    </a:rPr>
                                  </m:ctrlPr>
                                </m:fPr>
                                <m:num>
                                  <m:sSubSup>
                                    <m:sSubSupPr>
                                      <m:ctrlPr>
                                        <a:rPr lang="en-IN" sz="2400" b="0" i="1" smtClean="0">
                                          <a:latin typeface="Cambria Math" panose="02040503050406030204" pitchFamily="18" charset="0"/>
                                          <a:cs typeface="Times New Roman" pitchFamily="18" charset="0"/>
                                        </a:rPr>
                                      </m:ctrlPr>
                                    </m:sSubSupPr>
                                    <m:e>
                                      <m:r>
                                        <a:rPr lang="en-IN" sz="2400" b="0" i="1" smtClean="0">
                                          <a:latin typeface="Cambria Math" panose="02040503050406030204" pitchFamily="18" charset="0"/>
                                          <a:cs typeface="Times New Roman" pitchFamily="18" charset="0"/>
                                        </a:rPr>
                                        <m:t>𝜎</m:t>
                                      </m:r>
                                    </m:e>
                                    <m:sub>
                                      <m:sSub>
                                        <m:sSubPr>
                                          <m:ctrlPr>
                                            <a:rPr lang="en-IN" sz="2400" b="0" i="1" smtClean="0">
                                              <a:latin typeface="Cambria Math" panose="02040503050406030204" pitchFamily="18" charset="0"/>
                                              <a:cs typeface="Times New Roman" pitchFamily="18" charset="0"/>
                                            </a:rPr>
                                          </m:ctrlPr>
                                        </m:sSubPr>
                                        <m:e>
                                          <m:r>
                                            <a:rPr lang="en-IN" sz="2400" b="0" i="1" smtClean="0">
                                              <a:latin typeface="Cambria Math" panose="02040503050406030204" pitchFamily="18" charset="0"/>
                                              <a:cs typeface="Times New Roman" pitchFamily="18" charset="0"/>
                                            </a:rPr>
                                            <m:t>𝑥</m:t>
                                          </m:r>
                                        </m:e>
                                        <m:sub>
                                          <m:r>
                                            <a:rPr lang="en-IN" sz="2400" b="0" i="1" smtClean="0">
                                              <a:latin typeface="Cambria Math" panose="02040503050406030204" pitchFamily="18" charset="0"/>
                                              <a:cs typeface="Times New Roman" pitchFamily="18" charset="0"/>
                                            </a:rPr>
                                            <m:t>2</m:t>
                                          </m:r>
                                        </m:sub>
                                      </m:sSub>
                                    </m:sub>
                                    <m:sup>
                                      <m:r>
                                        <a:rPr lang="en-IN" sz="2400" b="0" i="1" smtClean="0">
                                          <a:latin typeface="Cambria Math" panose="02040503050406030204" pitchFamily="18" charset="0"/>
                                          <a:cs typeface="Times New Roman" pitchFamily="18" charset="0"/>
                                        </a:rPr>
                                        <m:t>2</m:t>
                                      </m:r>
                                    </m:sup>
                                  </m:sSubSup>
                                </m:num>
                                <m:den>
                                  <m:sSub>
                                    <m:sSubPr>
                                      <m:ctrlPr>
                                        <a:rPr lang="en-IN" sz="2400" b="0" i="1" smtClean="0">
                                          <a:latin typeface="Cambria Math" panose="02040503050406030204" pitchFamily="18" charset="0"/>
                                          <a:cs typeface="Times New Roman" pitchFamily="18" charset="0"/>
                                        </a:rPr>
                                      </m:ctrlPr>
                                    </m:sSubPr>
                                    <m:e>
                                      <m:r>
                                        <a:rPr lang="en-IN" sz="2400" b="0" i="1" smtClean="0">
                                          <a:latin typeface="Cambria Math" panose="02040503050406030204" pitchFamily="18" charset="0"/>
                                          <a:cs typeface="Times New Roman" pitchFamily="18" charset="0"/>
                                        </a:rPr>
                                        <m:t>𝑛</m:t>
                                      </m:r>
                                    </m:e>
                                    <m:sub>
                                      <m:r>
                                        <a:rPr lang="en-IN" sz="2400" b="0" i="1" smtClean="0">
                                          <a:latin typeface="Cambria Math" panose="02040503050406030204" pitchFamily="18" charset="0"/>
                                          <a:cs typeface="Times New Roman" pitchFamily="18" charset="0"/>
                                        </a:rPr>
                                        <m:t>2</m:t>
                                      </m:r>
                                    </m:sub>
                                  </m:sSub>
                                </m:den>
                              </m:f>
                            </m:e>
                          </m:rad>
                        </m:den>
                      </m:f>
                    </m:oMath>
                  </a14:m>
                  <a:endParaRPr lang="en-IN" sz="2400" dirty="0">
                    <a:latin typeface="Gill Sans"/>
                    <a:cs typeface="Times New Roman" pitchFamily="18" charset="0"/>
                  </a:endParaRPr>
                </a:p>
                <a:p>
                  <a:pPr algn="ct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cs typeface="Times New Roman" pitchFamily="18" charset="0"/>
                          </a:rPr>
                          <m:t>𝑑𝑓</m:t>
                        </m:r>
                        <m:r>
                          <a:rPr lang="en-IN" sz="2400" b="0" i="1" smtClean="0">
                            <a:latin typeface="Cambria Math" panose="02040503050406030204" pitchFamily="18" charset="0"/>
                            <a:cs typeface="Times New Roman" pitchFamily="18" charset="0"/>
                          </a:rPr>
                          <m:t>=</m:t>
                        </m:r>
                        <m:sSub>
                          <m:sSubPr>
                            <m:ctrlPr>
                              <a:rPr lang="en-IN" sz="2400" b="0" i="1" smtClean="0">
                                <a:latin typeface="Cambria Math" panose="02040503050406030204" pitchFamily="18" charset="0"/>
                                <a:cs typeface="Times New Roman" pitchFamily="18" charset="0"/>
                              </a:rPr>
                            </m:ctrlPr>
                          </m:sSubPr>
                          <m:e>
                            <m:r>
                              <a:rPr lang="en-IN" sz="2400" b="0" i="1" smtClean="0">
                                <a:latin typeface="Cambria Math" panose="02040503050406030204" pitchFamily="18" charset="0"/>
                                <a:cs typeface="Times New Roman" pitchFamily="18" charset="0"/>
                              </a:rPr>
                              <m:t>𝑛</m:t>
                            </m:r>
                          </m:e>
                          <m:sub>
                            <m:r>
                              <a:rPr lang="en-IN" sz="2400" b="0" i="1" smtClean="0">
                                <a:latin typeface="Cambria Math" panose="02040503050406030204" pitchFamily="18" charset="0"/>
                                <a:cs typeface="Times New Roman" pitchFamily="18" charset="0"/>
                              </a:rPr>
                              <m:t>1</m:t>
                            </m:r>
                          </m:sub>
                        </m:sSub>
                        <m:r>
                          <a:rPr lang="en-IN" sz="2400" b="0" i="1" smtClean="0">
                            <a:latin typeface="Cambria Math" panose="02040503050406030204" pitchFamily="18" charset="0"/>
                            <a:cs typeface="Times New Roman" pitchFamily="18" charset="0"/>
                          </a:rPr>
                          <m:t>+</m:t>
                        </m:r>
                        <m:sSub>
                          <m:sSubPr>
                            <m:ctrlPr>
                              <a:rPr lang="en-IN" sz="2400" b="0" i="1" smtClean="0">
                                <a:latin typeface="Cambria Math" panose="02040503050406030204" pitchFamily="18" charset="0"/>
                                <a:cs typeface="Times New Roman" pitchFamily="18" charset="0"/>
                              </a:rPr>
                            </m:ctrlPr>
                          </m:sSubPr>
                          <m:e>
                            <m:r>
                              <a:rPr lang="en-IN" sz="2400" b="0" i="1" smtClean="0">
                                <a:latin typeface="Cambria Math" panose="02040503050406030204" pitchFamily="18" charset="0"/>
                                <a:cs typeface="Times New Roman" pitchFamily="18" charset="0"/>
                              </a:rPr>
                              <m:t>𝑛</m:t>
                            </m:r>
                          </m:e>
                          <m:sub>
                            <m:r>
                              <a:rPr lang="en-IN" sz="2400" b="0" i="1" smtClean="0">
                                <a:latin typeface="Cambria Math" panose="02040503050406030204" pitchFamily="18" charset="0"/>
                                <a:cs typeface="Times New Roman" pitchFamily="18" charset="0"/>
                              </a:rPr>
                              <m:t>2</m:t>
                            </m:r>
                          </m:sub>
                        </m:sSub>
                        <m:r>
                          <a:rPr lang="en-IN" sz="2400" b="0" i="1" smtClean="0">
                            <a:latin typeface="Cambria Math" panose="02040503050406030204" pitchFamily="18" charset="0"/>
                            <a:cs typeface="Times New Roman" pitchFamily="18" charset="0"/>
                          </a:rPr>
                          <m:t>−1</m:t>
                        </m:r>
                      </m:oMath>
                    </m:oMathPara>
                  </a14:m>
                  <a:endParaRPr lang="en-IN" sz="2400" dirty="0">
                    <a:latin typeface="Gill Sans"/>
                    <a:cs typeface="Times New Roman" pitchFamily="18" charset="0"/>
                  </a:endParaRPr>
                </a:p>
              </p:txBody>
            </p:sp>
          </mc:Choice>
          <mc:Fallback xmlns="">
            <p:sp>
              <p:nvSpPr>
                <p:cNvPr id="7" name="TextBox 6">
                  <a:extLst>
                    <a:ext uri="{FF2B5EF4-FFF2-40B4-BE49-F238E27FC236}">
                      <a16:creationId xmlns:a16="http://schemas.microsoft.com/office/drawing/2014/main" id="{532ECBAE-C1CF-47B1-C00D-5DE5086270B0}"/>
                    </a:ext>
                  </a:extLst>
                </p:cNvPr>
                <p:cNvSpPr txBox="1">
                  <a:spLocks noRot="1" noChangeAspect="1" noMove="1" noResize="1" noEditPoints="1" noAdjustHandles="1" noChangeArrowheads="1" noChangeShapeType="1" noTextEdit="1"/>
                </p:cNvSpPr>
                <p:nvPr/>
              </p:nvSpPr>
              <p:spPr>
                <a:xfrm>
                  <a:off x="8760296" y="1146726"/>
                  <a:ext cx="2647010" cy="1342776"/>
                </a:xfrm>
                <a:prstGeom prst="rect">
                  <a:avLst/>
                </a:prstGeom>
                <a:blipFill>
                  <a:blip r:embed="rId4"/>
                  <a:stretch>
                    <a:fillRect b="-4762"/>
                  </a:stretch>
                </a:blipFill>
              </p:spPr>
              <p:txBody>
                <a:bodyPr/>
                <a:lstStyle/>
                <a:p>
                  <a:r>
                    <a:rPr lang="en-US">
                      <a:noFill/>
                    </a:rPr>
                    <a:t> </a:t>
                  </a:r>
                </a:p>
              </p:txBody>
            </p:sp>
          </mc:Fallback>
        </mc:AlternateContent>
      </p:grpSp>
    </p:spTree>
    <p:extLst>
      <p:ext uri="{BB962C8B-B14F-4D97-AF65-F5344CB8AC3E}">
        <p14:creationId xmlns:p14="http://schemas.microsoft.com/office/powerpoint/2010/main" val="26433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Paired Sampled test:</a:t>
            </a:r>
          </a:p>
        </p:txBody>
      </p:sp>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296536" y="1052736"/>
            <a:ext cx="11416088" cy="1328569"/>
          </a:xfrm>
          <a:prstGeom prst="rect">
            <a:avLst/>
          </a:prstGeom>
          <a:noFill/>
        </p:spPr>
        <p:txBody>
          <a:bodyPr wrap="square" rtlCol="0">
            <a:spAutoFit/>
          </a:bodyPr>
          <a:lstStyle/>
          <a:p>
            <a:pPr algn="just">
              <a:lnSpc>
                <a:spcPct val="100000"/>
              </a:lnSpc>
            </a:pPr>
            <a:r>
              <a:rPr lang="en-IN" sz="2400" dirty="0">
                <a:latin typeface="Gill Sans"/>
                <a:cs typeface="Times New Roman" pitchFamily="18" charset="0"/>
              </a:rPr>
              <a:t>Two samples are assumed to be drawn from dependent groups or populations </a:t>
            </a:r>
          </a:p>
          <a:p>
            <a:pPr algn="just">
              <a:lnSpc>
                <a:spcPct val="100000"/>
              </a:lnSpc>
            </a:pPr>
            <a:r>
              <a:rPr lang="en-IN" sz="2400" dirty="0">
                <a:latin typeface="Gill Sans"/>
                <a:cs typeface="Times New Roman" pitchFamily="18" charset="0"/>
              </a:rPr>
              <a:t>Paired sampled test is exactly same as one-sample tested performed on the difference between the paired samples</a:t>
            </a:r>
            <a:endParaRPr lang="en-IN" sz="2400" b="0" dirty="0">
              <a:latin typeface="Gill Sans"/>
              <a:cs typeface="Times New Roman" pitchFamily="18" charset="0"/>
            </a:endParaRPr>
          </a:p>
        </p:txBody>
      </p:sp>
      <p:grpSp>
        <p:nvGrpSpPr>
          <p:cNvPr id="8" name="Group 7">
            <a:extLst>
              <a:ext uri="{FF2B5EF4-FFF2-40B4-BE49-F238E27FC236}">
                <a16:creationId xmlns:a16="http://schemas.microsoft.com/office/drawing/2014/main" xmlns="" id="{A6880330-3B30-DA1E-FF55-0DC6BB0D70E8}"/>
              </a:ext>
            </a:extLst>
          </p:cNvPr>
          <p:cNvGrpSpPr/>
          <p:nvPr/>
        </p:nvGrpSpPr>
        <p:grpSpPr>
          <a:xfrm>
            <a:off x="1991544" y="2557598"/>
            <a:ext cx="3816424" cy="1955874"/>
            <a:chOff x="8712968" y="980728"/>
            <a:chExt cx="2855640" cy="1728192"/>
          </a:xfrm>
        </p:grpSpPr>
        <p:sp>
          <p:nvSpPr>
            <p:cNvPr id="9" name="Rectangle 8">
              <a:extLst>
                <a:ext uri="{FF2B5EF4-FFF2-40B4-BE49-F238E27FC236}">
                  <a16:creationId xmlns:a16="http://schemas.microsoft.com/office/drawing/2014/main" xmlns="" id="{081C5EF3-1BA6-9F39-86EE-AAF32B5E7BAF}"/>
                </a:ext>
              </a:extLst>
            </p:cNvPr>
            <p:cNvSpPr/>
            <p:nvPr/>
          </p:nvSpPr>
          <p:spPr>
            <a:xfrm>
              <a:off x="8712968" y="980728"/>
              <a:ext cx="2855640"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863BEA80-7388-CE35-D3E6-F3981E471D7D}"/>
                    </a:ext>
                  </a:extLst>
                </p:cNvPr>
                <p:cNvSpPr txBox="1"/>
                <p:nvPr/>
              </p:nvSpPr>
              <p:spPr>
                <a:xfrm>
                  <a:off x="8760296" y="1146726"/>
                  <a:ext cx="2647010" cy="667747"/>
                </a:xfrm>
                <a:prstGeom prst="rect">
                  <a:avLst/>
                </a:prstGeom>
                <a:noFill/>
              </p:spPr>
              <p:txBody>
                <a:bodyPr wrap="square">
                  <a:spAutoFit/>
                </a:bodyPr>
                <a:lstStyle/>
                <a:p>
                  <a:pPr algn="ctr"/>
                  <a:r>
                    <a:rPr lang="en-IN" sz="2400" dirty="0">
                      <a:latin typeface="Gill Sans"/>
                      <a:cs typeface="Times New Roman" pitchFamily="18" charset="0"/>
                    </a:rPr>
                    <a:t>Z-statistic, </a:t>
                  </a:r>
                  <a14:m>
                    <m:oMath xmlns:m="http://schemas.openxmlformats.org/officeDocument/2006/math">
                      <m:r>
                        <a:rPr lang="en-IN" sz="2400" b="0" i="1" smtClean="0">
                          <a:latin typeface="Cambria Math" panose="02040503050406030204" pitchFamily="18" charset="0"/>
                          <a:cs typeface="Times New Roman" pitchFamily="18" charset="0"/>
                        </a:rPr>
                        <m:t>𝑧</m:t>
                      </m:r>
                      <m:r>
                        <a:rPr lang="en-IN" sz="2400" b="0" i="1" smtClean="0">
                          <a:latin typeface="Cambria Math" panose="02040503050406030204" pitchFamily="18" charset="0"/>
                          <a:cs typeface="Times New Roman" pitchFamily="18" charset="0"/>
                        </a:rPr>
                        <m:t>=</m:t>
                      </m:r>
                      <m:f>
                        <m:fPr>
                          <m:ctrlPr>
                            <a:rPr lang="en-IN" sz="2400" i="1">
                              <a:latin typeface="Cambria Math" panose="02040503050406030204" pitchFamily="18" charset="0"/>
                              <a:cs typeface="Times New Roman" pitchFamily="18" charset="0"/>
                            </a:rPr>
                          </m:ctrlPr>
                        </m:fPr>
                        <m:num>
                          <m:sSub>
                            <m:sSubPr>
                              <m:ctrlPr>
                                <a:rPr lang="en-IN" sz="2400" b="0" i="1" smtClean="0">
                                  <a:latin typeface="Cambria Math" panose="02040503050406030204" pitchFamily="18" charset="0"/>
                                  <a:cs typeface="Times New Roman" pitchFamily="18" charset="0"/>
                                </a:rPr>
                              </m:ctrlPr>
                            </m:sSubPr>
                            <m:e>
                              <m:acc>
                                <m:accPr>
                                  <m:chr m:val="̅"/>
                                  <m:ctrlPr>
                                    <a:rPr lang="en-IN" sz="2400" i="1">
                                      <a:latin typeface="Cambria Math" panose="02040503050406030204" pitchFamily="18" charset="0"/>
                                      <a:cs typeface="Times New Roman" pitchFamily="18" charset="0"/>
                                    </a:rPr>
                                  </m:ctrlPr>
                                </m:accPr>
                                <m:e>
                                  <m:r>
                                    <a:rPr lang="en-IN" sz="2400" i="1">
                                      <a:latin typeface="Cambria Math" panose="02040503050406030204" pitchFamily="18" charset="0"/>
                                      <a:cs typeface="Times New Roman" pitchFamily="18" charset="0"/>
                                    </a:rPr>
                                    <m:t>𝑥</m:t>
                                  </m:r>
                                </m:e>
                              </m:acc>
                            </m:e>
                            <m:sub>
                              <m:r>
                                <a:rPr lang="en-IN" sz="2400" b="0" i="1" smtClean="0">
                                  <a:latin typeface="Cambria Math" panose="02040503050406030204" pitchFamily="18" charset="0"/>
                                  <a:cs typeface="Times New Roman" pitchFamily="18" charset="0"/>
                                </a:rPr>
                                <m:t>𝑑</m:t>
                              </m:r>
                            </m:sub>
                          </m:sSub>
                        </m:num>
                        <m:den>
                          <m:r>
                            <a:rPr lang="en-IN" sz="2400" i="1">
                              <a:latin typeface="Cambria Math" panose="02040503050406030204" pitchFamily="18" charset="0"/>
                              <a:cs typeface="Times New Roman" pitchFamily="18" charset="0"/>
                            </a:rPr>
                            <m:t>𝜎</m:t>
                          </m:r>
                          <m:r>
                            <a:rPr lang="en-IN" sz="2400" i="1">
                              <a:latin typeface="Cambria Math" panose="02040503050406030204" pitchFamily="18" charset="0"/>
                              <a:cs typeface="Times New Roman" pitchFamily="18" charset="0"/>
                            </a:rPr>
                            <m:t>/</m:t>
                          </m:r>
                          <m:rad>
                            <m:radPr>
                              <m:degHide m:val="on"/>
                              <m:ctrlPr>
                                <a:rPr lang="en-IN" sz="2400" i="1">
                                  <a:latin typeface="Cambria Math" panose="02040503050406030204" pitchFamily="18" charset="0"/>
                                  <a:cs typeface="Times New Roman" pitchFamily="18" charset="0"/>
                                </a:rPr>
                              </m:ctrlPr>
                            </m:radPr>
                            <m:deg/>
                            <m:e>
                              <m:r>
                                <a:rPr lang="en-IN" sz="2400" i="1">
                                  <a:latin typeface="Cambria Math" panose="02040503050406030204" pitchFamily="18" charset="0"/>
                                  <a:cs typeface="Times New Roman" pitchFamily="18" charset="0"/>
                                </a:rPr>
                                <m:t>𝑛</m:t>
                              </m:r>
                            </m:e>
                          </m:rad>
                        </m:den>
                      </m:f>
                    </m:oMath>
                  </a14:m>
                  <a:endParaRPr lang="en-IN" sz="2400" dirty="0">
                    <a:latin typeface="Gill Sans"/>
                    <a:cs typeface="Times New Roman" pitchFamily="18" charset="0"/>
                  </a:endParaRPr>
                </a:p>
              </p:txBody>
            </p:sp>
          </mc:Choice>
          <mc:Fallback xmlns="">
            <p:sp>
              <p:nvSpPr>
                <p:cNvPr id="10" name="TextBox 9">
                  <a:extLst>
                    <a:ext uri="{FF2B5EF4-FFF2-40B4-BE49-F238E27FC236}">
                      <a16:creationId xmlns:a16="http://schemas.microsoft.com/office/drawing/2014/main" id="{863BEA80-7388-CE35-D3E6-F3981E471D7D}"/>
                    </a:ext>
                  </a:extLst>
                </p:cNvPr>
                <p:cNvSpPr txBox="1">
                  <a:spLocks noRot="1" noChangeAspect="1" noMove="1" noResize="1" noEditPoints="1" noAdjustHandles="1" noChangeArrowheads="1" noChangeShapeType="1" noTextEdit="1"/>
                </p:cNvSpPr>
                <p:nvPr/>
              </p:nvSpPr>
              <p:spPr>
                <a:xfrm>
                  <a:off x="8760296" y="1146726"/>
                  <a:ext cx="2647010" cy="6677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163B47B9-647E-55B3-81A6-A5584EF8C19B}"/>
                    </a:ext>
                  </a:extLst>
                </p:cNvPr>
                <p:cNvSpPr txBox="1"/>
                <p:nvPr/>
              </p:nvSpPr>
              <p:spPr>
                <a:xfrm>
                  <a:off x="8807625" y="1725545"/>
                  <a:ext cx="2647010" cy="752536"/>
                </a:xfrm>
                <a:prstGeom prst="rect">
                  <a:avLst/>
                </a:prstGeom>
                <a:noFill/>
              </p:spPr>
              <p:txBody>
                <a:bodyPr wrap="square">
                  <a:spAutoFit/>
                </a:bodyPr>
                <a:lstStyle/>
                <a:p>
                  <a:pPr algn="ctr"/>
                  <a:r>
                    <a:rPr lang="en-IN" sz="2400" dirty="0">
                      <a:latin typeface="Gill Sans"/>
                      <a:cs typeface="Times New Roman" pitchFamily="18" charset="0"/>
                    </a:rPr>
                    <a:t>t-statistic, </a:t>
                  </a:r>
                  <a14:m>
                    <m:oMath xmlns:m="http://schemas.openxmlformats.org/officeDocument/2006/math">
                      <m:r>
                        <m:rPr>
                          <m:sty m:val="p"/>
                        </m:rPr>
                        <a:rPr lang="en-IN" sz="2400" b="0" i="0" smtClean="0">
                          <a:latin typeface="Cambria Math" panose="02040503050406030204" pitchFamily="18" charset="0"/>
                          <a:cs typeface="Times New Roman" pitchFamily="18" charset="0"/>
                        </a:rPr>
                        <m:t>t</m:t>
                      </m:r>
                      <m:r>
                        <a:rPr lang="en-IN" sz="2400" b="0" i="1" smtClean="0">
                          <a:latin typeface="Cambria Math" panose="02040503050406030204" pitchFamily="18" charset="0"/>
                          <a:cs typeface="Times New Roman" pitchFamily="18" charset="0"/>
                        </a:rPr>
                        <m:t>=</m:t>
                      </m:r>
                      <m:f>
                        <m:fPr>
                          <m:ctrlPr>
                            <a:rPr lang="en-IN" sz="2400" i="1">
                              <a:latin typeface="Cambria Math" panose="02040503050406030204" pitchFamily="18" charset="0"/>
                              <a:cs typeface="Times New Roman" pitchFamily="18" charset="0"/>
                            </a:rPr>
                          </m:ctrlPr>
                        </m:fPr>
                        <m:num>
                          <m:sSub>
                            <m:sSubPr>
                              <m:ctrlPr>
                                <a:rPr lang="en-IN" sz="2400" b="0" i="1" smtClean="0">
                                  <a:latin typeface="Cambria Math" panose="02040503050406030204" pitchFamily="18" charset="0"/>
                                  <a:cs typeface="Times New Roman" pitchFamily="18" charset="0"/>
                                </a:rPr>
                              </m:ctrlPr>
                            </m:sSubPr>
                            <m:e>
                              <m:acc>
                                <m:accPr>
                                  <m:chr m:val="̅"/>
                                  <m:ctrlPr>
                                    <a:rPr lang="en-IN" sz="2400" i="1">
                                      <a:latin typeface="Cambria Math" panose="02040503050406030204" pitchFamily="18" charset="0"/>
                                      <a:cs typeface="Times New Roman" pitchFamily="18" charset="0"/>
                                    </a:rPr>
                                  </m:ctrlPr>
                                </m:accPr>
                                <m:e>
                                  <m:r>
                                    <a:rPr lang="en-IN" sz="2400" i="1">
                                      <a:latin typeface="Cambria Math" panose="02040503050406030204" pitchFamily="18" charset="0"/>
                                      <a:cs typeface="Times New Roman" pitchFamily="18" charset="0"/>
                                    </a:rPr>
                                    <m:t>𝑥</m:t>
                                  </m:r>
                                </m:e>
                              </m:acc>
                            </m:e>
                            <m:sub>
                              <m:r>
                                <a:rPr lang="en-IN" sz="2400" b="0" i="1" smtClean="0">
                                  <a:latin typeface="Cambria Math" panose="02040503050406030204" pitchFamily="18" charset="0"/>
                                  <a:cs typeface="Times New Roman" pitchFamily="18" charset="0"/>
                                </a:rPr>
                                <m:t>𝑑</m:t>
                              </m:r>
                            </m:sub>
                          </m:sSub>
                        </m:num>
                        <m:den>
                          <m:sSub>
                            <m:sSubPr>
                              <m:ctrlPr>
                                <a:rPr lang="en-IN" sz="2400" i="1">
                                  <a:latin typeface="Cambria Math" panose="02040503050406030204" pitchFamily="18" charset="0"/>
                                  <a:cs typeface="Times New Roman" pitchFamily="18" charset="0"/>
                                </a:rPr>
                              </m:ctrlPr>
                            </m:sSubPr>
                            <m:e>
                              <m:r>
                                <a:rPr lang="en-IN" sz="2400" i="1">
                                  <a:latin typeface="Cambria Math" panose="02040503050406030204" pitchFamily="18" charset="0"/>
                                  <a:cs typeface="Times New Roman" pitchFamily="18" charset="0"/>
                                </a:rPr>
                                <m:t>𝜎</m:t>
                              </m:r>
                            </m:e>
                            <m:sub>
                              <m:sSub>
                                <m:sSubPr>
                                  <m:ctrlPr>
                                    <a:rPr lang="en-IN" sz="2400" b="0" i="1" smtClean="0">
                                      <a:latin typeface="Cambria Math" panose="02040503050406030204" pitchFamily="18" charset="0"/>
                                      <a:cs typeface="Times New Roman" pitchFamily="18" charset="0"/>
                                    </a:rPr>
                                  </m:ctrlPr>
                                </m:sSubPr>
                                <m:e>
                                  <m:r>
                                    <a:rPr lang="en-IN" sz="2400" i="1">
                                      <a:latin typeface="Cambria Math" panose="02040503050406030204" pitchFamily="18" charset="0"/>
                                      <a:cs typeface="Times New Roman" pitchFamily="18" charset="0"/>
                                    </a:rPr>
                                    <m:t>𝑥</m:t>
                                  </m:r>
                                </m:e>
                                <m:sub>
                                  <m:r>
                                    <a:rPr lang="en-IN" sz="2400" b="0" i="1" smtClean="0">
                                      <a:latin typeface="Cambria Math" panose="02040503050406030204" pitchFamily="18" charset="0"/>
                                      <a:cs typeface="Times New Roman" pitchFamily="18" charset="0"/>
                                    </a:rPr>
                                    <m:t>𝑑</m:t>
                                  </m:r>
                                </m:sub>
                              </m:sSub>
                            </m:sub>
                          </m:sSub>
                          <m:r>
                            <a:rPr lang="en-IN" sz="2400" i="1">
                              <a:latin typeface="Cambria Math" panose="02040503050406030204" pitchFamily="18" charset="0"/>
                              <a:cs typeface="Times New Roman" pitchFamily="18" charset="0"/>
                            </a:rPr>
                            <m:t>/</m:t>
                          </m:r>
                          <m:rad>
                            <m:radPr>
                              <m:degHide m:val="on"/>
                              <m:ctrlPr>
                                <a:rPr lang="en-IN" sz="2400" i="1">
                                  <a:latin typeface="Cambria Math" panose="02040503050406030204" pitchFamily="18" charset="0"/>
                                  <a:cs typeface="Times New Roman" pitchFamily="18" charset="0"/>
                                </a:rPr>
                              </m:ctrlPr>
                            </m:radPr>
                            <m:deg/>
                            <m:e>
                              <m:r>
                                <a:rPr lang="en-IN" sz="2400" i="1">
                                  <a:latin typeface="Cambria Math" panose="02040503050406030204" pitchFamily="18" charset="0"/>
                                  <a:cs typeface="Times New Roman" pitchFamily="18" charset="0"/>
                                </a:rPr>
                                <m:t>𝑛</m:t>
                              </m:r>
                            </m:e>
                          </m:rad>
                        </m:den>
                      </m:f>
                    </m:oMath>
                  </a14:m>
                  <a:endParaRPr lang="en-IN" sz="2400" dirty="0">
                    <a:latin typeface="Gill Sans"/>
                    <a:cs typeface="Times New Roman" pitchFamily="18" charset="0"/>
                  </a:endParaRPr>
                </a:p>
                <a:p>
                  <a:pPr algn="ct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cs typeface="Times New Roman" pitchFamily="18" charset="0"/>
                          </a:rPr>
                          <m:t>𝑑𝑓</m:t>
                        </m:r>
                        <m:r>
                          <a:rPr lang="en-IN" sz="2400" b="0" i="1" smtClean="0">
                            <a:latin typeface="Cambria Math" panose="02040503050406030204" pitchFamily="18" charset="0"/>
                            <a:cs typeface="Times New Roman" pitchFamily="18" charset="0"/>
                          </a:rPr>
                          <m:t>=</m:t>
                        </m:r>
                        <m:r>
                          <a:rPr lang="en-IN" sz="2400" b="0" i="1" smtClean="0">
                            <a:latin typeface="Cambria Math" panose="02040503050406030204" pitchFamily="18" charset="0"/>
                            <a:cs typeface="Times New Roman" pitchFamily="18" charset="0"/>
                          </a:rPr>
                          <m:t>𝑛</m:t>
                        </m:r>
                        <m:r>
                          <a:rPr lang="en-IN" sz="2400" b="0" i="1" smtClean="0">
                            <a:latin typeface="Cambria Math" panose="02040503050406030204" pitchFamily="18" charset="0"/>
                            <a:cs typeface="Times New Roman" pitchFamily="18" charset="0"/>
                          </a:rPr>
                          <m:t>−1</m:t>
                        </m:r>
                      </m:oMath>
                    </m:oMathPara>
                  </a14:m>
                  <a:endParaRPr lang="en-IN" sz="2400" dirty="0">
                    <a:latin typeface="Gill Sans"/>
                    <a:cs typeface="Times New Roman" pitchFamily="18" charset="0"/>
                  </a:endParaRPr>
                </a:p>
              </p:txBody>
            </p:sp>
          </mc:Choice>
          <mc:Fallback xmlns="">
            <p:sp>
              <p:nvSpPr>
                <p:cNvPr id="11" name="TextBox 10">
                  <a:extLst>
                    <a:ext uri="{FF2B5EF4-FFF2-40B4-BE49-F238E27FC236}">
                      <a16:creationId xmlns:a16="http://schemas.microsoft.com/office/drawing/2014/main" id="{163B47B9-647E-55B3-81A6-A5584EF8C19B}"/>
                    </a:ext>
                  </a:extLst>
                </p:cNvPr>
                <p:cNvSpPr txBox="1">
                  <a:spLocks noRot="1" noChangeAspect="1" noMove="1" noResize="1" noEditPoints="1" noAdjustHandles="1" noChangeArrowheads="1" noChangeShapeType="1" noTextEdit="1"/>
                </p:cNvSpPr>
                <p:nvPr/>
              </p:nvSpPr>
              <p:spPr>
                <a:xfrm>
                  <a:off x="8807625" y="1725545"/>
                  <a:ext cx="2647010" cy="752536"/>
                </a:xfrm>
                <a:prstGeom prst="rect">
                  <a:avLst/>
                </a:prstGeom>
                <a:blipFill>
                  <a:blip r:embed="rId3"/>
                  <a:stretch>
                    <a:fillRect b="-37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xmlns="" id="{2A592AA0-99C8-98FF-63DB-AF412CF0092D}"/>
                  </a:ext>
                </a:extLst>
              </p:cNvPr>
              <p:cNvGraphicFramePr>
                <a:graphicFrameLocks noGrp="1"/>
              </p:cNvGraphicFramePr>
              <p:nvPr>
                <p:extLst>
                  <p:ext uri="{D42A27DB-BD31-4B8C-83A1-F6EECF244321}">
                    <p14:modId xmlns:p14="http://schemas.microsoft.com/office/powerpoint/2010/main" val="3824858351"/>
                  </p:ext>
                </p:extLst>
              </p:nvPr>
            </p:nvGraphicFramePr>
            <p:xfrm>
              <a:off x="6960096" y="2132856"/>
              <a:ext cx="4390876" cy="3734729"/>
            </p:xfrm>
            <a:graphic>
              <a:graphicData uri="http://schemas.openxmlformats.org/drawingml/2006/table">
                <a:tbl>
                  <a:tblPr>
                    <a:tableStyleId>{5C22544A-7EE6-4342-B048-85BDC9FD1C3A}</a:tableStyleId>
                  </a:tblPr>
                  <a:tblGrid>
                    <a:gridCol w="1152356">
                      <a:extLst>
                        <a:ext uri="{9D8B030D-6E8A-4147-A177-3AD203B41FA5}">
                          <a16:colId xmlns:a16="http://schemas.microsoft.com/office/drawing/2014/main" xmlns="" val="581255204"/>
                        </a:ext>
                      </a:extLst>
                    </a:gridCol>
                    <a:gridCol w="1592162">
                      <a:extLst>
                        <a:ext uri="{9D8B030D-6E8A-4147-A177-3AD203B41FA5}">
                          <a16:colId xmlns:a16="http://schemas.microsoft.com/office/drawing/2014/main" xmlns="" val="2722506079"/>
                        </a:ext>
                      </a:extLst>
                    </a:gridCol>
                    <a:gridCol w="1646358">
                      <a:extLst>
                        <a:ext uri="{9D8B030D-6E8A-4147-A177-3AD203B41FA5}">
                          <a16:colId xmlns:a16="http://schemas.microsoft.com/office/drawing/2014/main" xmlns="" val="1165697441"/>
                        </a:ext>
                      </a:extLst>
                    </a:gridCol>
                  </a:tblGrid>
                  <a:tr h="339494">
                    <a:tc>
                      <a:txBody>
                        <a:bodyPr/>
                        <a:lstStyle/>
                        <a:p>
                          <a:pPr algn="ctr" fontAlgn="b"/>
                          <a:r>
                            <a:rPr lang="en-IN" sz="2000" b="1" i="0" u="none" strike="noStrike" dirty="0">
                              <a:solidFill>
                                <a:srgbClr val="002060"/>
                              </a:solidFill>
                              <a:effectLst/>
                              <a:latin typeface="Calibri" panose="020F0502020204030204" pitchFamily="34" charset="0"/>
                            </a:rPr>
                            <a:t>Sample 1</a:t>
                          </a:r>
                        </a:p>
                      </a:txBody>
                      <a:tcPr marL="7620" marR="7620" marT="7620" marB="0" anchor="b"/>
                    </a:tc>
                    <a:tc>
                      <a:txBody>
                        <a:bodyPr/>
                        <a:lstStyle/>
                        <a:p>
                          <a:pPr algn="ctr" fontAlgn="b"/>
                          <a:r>
                            <a:rPr lang="en-IN" sz="2000" b="1" i="0" u="none" strike="noStrike" dirty="0">
                              <a:solidFill>
                                <a:srgbClr val="002060"/>
                              </a:solidFill>
                              <a:effectLst/>
                              <a:latin typeface="Calibri" panose="020F0502020204030204" pitchFamily="34" charset="0"/>
                            </a:rPr>
                            <a:t>Sample 2</a:t>
                          </a:r>
                        </a:p>
                      </a:txBody>
                      <a:tcPr marL="7620" marR="7620" marT="7620" marB="0" anchor="b"/>
                    </a:tc>
                    <a:tc>
                      <a:txBody>
                        <a:bodyPr/>
                        <a:lstStyle/>
                        <a:p>
                          <a:pPr algn="ctr" fontAlgn="b"/>
                          <a:r>
                            <a:rPr lang="en-IN" sz="2000" b="1" u="none" strike="noStrike" dirty="0">
                              <a:solidFill>
                                <a:srgbClr val="002060"/>
                              </a:solidFill>
                              <a:effectLst/>
                            </a:rPr>
                            <a:t>Difference</a:t>
                          </a:r>
                          <a:endParaRPr lang="en-IN" sz="2000" b="1" i="0" u="none" strike="noStrike" dirty="0">
                            <a:solidFill>
                              <a:srgbClr val="00206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332241098"/>
                      </a:ext>
                    </a:extLst>
                  </a:tr>
                  <a:tr h="339494">
                    <a:tc>
                      <a:txBody>
                        <a:bodyPr/>
                        <a:lstStyle/>
                        <a:p>
                          <a:pPr algn="ctr" fontAlgn="b"/>
                          <a:r>
                            <a:rPr lang="en-IN" sz="1800" b="0" i="0" u="none" strike="noStrike" dirty="0">
                              <a:solidFill>
                                <a:srgbClr val="000000"/>
                              </a:solidFill>
                              <a:effectLst/>
                              <a:latin typeface="+mn-lt"/>
                            </a:rPr>
                            <a:t>-1.5</a:t>
                          </a:r>
                        </a:p>
                      </a:txBody>
                      <a:tcPr marL="7620" marR="7620" marT="7620" marB="0" anchor="b"/>
                    </a:tc>
                    <a:tc>
                      <a:txBody>
                        <a:bodyPr/>
                        <a:lstStyle/>
                        <a:p>
                          <a:pPr algn="ctr" fontAlgn="b"/>
                          <a:r>
                            <a:rPr lang="en-IN" sz="1800" b="0" i="0" u="none" strike="noStrike" dirty="0">
                              <a:solidFill>
                                <a:srgbClr val="000000"/>
                              </a:solidFill>
                              <a:effectLst/>
                              <a:latin typeface="+mn-lt"/>
                            </a:rPr>
                            <a:t>-1.4</a:t>
                          </a:r>
                        </a:p>
                      </a:txBody>
                      <a:tcPr marL="7620" marR="7620" marT="7620" marB="0" anchor="b"/>
                    </a:tc>
                    <a:tc>
                      <a:txBody>
                        <a:bodyPr/>
                        <a:lstStyle/>
                        <a:p>
                          <a:pPr algn="ctr" fontAlgn="b"/>
                          <a:r>
                            <a:rPr lang="en-US" sz="1800" b="0" i="0" u="none" strike="noStrike">
                              <a:solidFill>
                                <a:srgbClr val="000000"/>
                              </a:solidFill>
                              <a:effectLst/>
                              <a:latin typeface="+mn-lt"/>
                            </a:rPr>
                            <a:t>-0.1</a:t>
                          </a:r>
                        </a:p>
                      </a:txBody>
                      <a:tcPr marL="6350" marR="6350" marT="6350" marB="0" anchor="b"/>
                    </a:tc>
                    <a:extLst>
                      <a:ext uri="{0D108BD9-81ED-4DB2-BD59-A6C34878D82A}">
                        <a16:rowId xmlns:a16="http://schemas.microsoft.com/office/drawing/2014/main" xmlns="" val="3583669761"/>
                      </a:ext>
                    </a:extLst>
                  </a:tr>
                  <a:tr h="339494">
                    <a:tc>
                      <a:txBody>
                        <a:bodyPr/>
                        <a:lstStyle/>
                        <a:p>
                          <a:pPr algn="ctr" fontAlgn="b"/>
                          <a:r>
                            <a:rPr lang="en-IN" sz="1800" b="0" i="0" u="none" strike="noStrike" dirty="0">
                              <a:solidFill>
                                <a:srgbClr val="000000"/>
                              </a:solidFill>
                              <a:effectLst/>
                              <a:latin typeface="+mn-lt"/>
                            </a:rPr>
                            <a:t>2.1</a:t>
                          </a:r>
                        </a:p>
                      </a:txBody>
                      <a:tcPr marL="7620" marR="7620" marT="7620" marB="0" anchor="b"/>
                    </a:tc>
                    <a:tc>
                      <a:txBody>
                        <a:bodyPr/>
                        <a:lstStyle/>
                        <a:p>
                          <a:pPr algn="ctr" fontAlgn="b"/>
                          <a:r>
                            <a:rPr lang="en-IN" sz="1800" b="0" i="0" u="none" strike="noStrike" dirty="0">
                              <a:solidFill>
                                <a:srgbClr val="000000"/>
                              </a:solidFill>
                              <a:effectLst/>
                              <a:latin typeface="+mn-lt"/>
                            </a:rPr>
                            <a:t>2.3</a:t>
                          </a:r>
                        </a:p>
                      </a:txBody>
                      <a:tcPr marL="7620" marR="7620" marT="7620" marB="0" anchor="b"/>
                    </a:tc>
                    <a:tc>
                      <a:txBody>
                        <a:bodyPr/>
                        <a:lstStyle/>
                        <a:p>
                          <a:pPr algn="ctr" fontAlgn="b"/>
                          <a:r>
                            <a:rPr lang="en-US" sz="1800" b="0" i="0" u="none" strike="noStrike">
                              <a:solidFill>
                                <a:srgbClr val="000000"/>
                              </a:solidFill>
                              <a:effectLst/>
                              <a:latin typeface="+mn-lt"/>
                            </a:rPr>
                            <a:t>-0.2</a:t>
                          </a:r>
                        </a:p>
                      </a:txBody>
                      <a:tcPr marL="6350" marR="6350" marT="6350" marB="0" anchor="b"/>
                    </a:tc>
                    <a:extLst>
                      <a:ext uri="{0D108BD9-81ED-4DB2-BD59-A6C34878D82A}">
                        <a16:rowId xmlns:a16="http://schemas.microsoft.com/office/drawing/2014/main" xmlns="" val="2810795619"/>
                      </a:ext>
                    </a:extLst>
                  </a:tr>
                  <a:tr h="339494">
                    <a:tc>
                      <a:txBody>
                        <a:bodyPr/>
                        <a:lstStyle/>
                        <a:p>
                          <a:pPr algn="ctr" fontAlgn="b"/>
                          <a:r>
                            <a:rPr lang="en-IN" sz="1800" u="none" strike="noStrike" dirty="0">
                              <a:effectLst/>
                              <a:latin typeface="+mn-lt"/>
                            </a:rPr>
                            <a:t>1</a:t>
                          </a:r>
                          <a:endParaRPr lang="en-IN" sz="1800" b="0" i="0" u="none" strike="noStrike" dirty="0">
                            <a:solidFill>
                              <a:srgbClr val="000000"/>
                            </a:solidFill>
                            <a:effectLst/>
                            <a:latin typeface="+mn-lt"/>
                          </a:endParaRPr>
                        </a:p>
                      </a:txBody>
                      <a:tcPr marL="7620" marR="7620" marT="7620" marB="0" anchor="b"/>
                    </a:tc>
                    <a:tc>
                      <a:txBody>
                        <a:bodyPr/>
                        <a:lstStyle/>
                        <a:p>
                          <a:pPr algn="ctr" fontAlgn="b"/>
                          <a:r>
                            <a:rPr lang="en-IN" sz="1800" u="none" strike="noStrike" dirty="0">
                              <a:effectLst/>
                              <a:latin typeface="+mn-lt"/>
                            </a:rPr>
                            <a:t>1.2</a:t>
                          </a:r>
                          <a:endParaRPr lang="en-IN" sz="1800" b="0" i="0" u="none" strike="noStrike" dirty="0">
                            <a:solidFill>
                              <a:srgbClr val="000000"/>
                            </a:solidFill>
                            <a:effectLst/>
                            <a:latin typeface="+mn-lt"/>
                          </a:endParaRPr>
                        </a:p>
                      </a:txBody>
                      <a:tcPr marL="7620" marR="7620" marT="7620" marB="0" anchor="b"/>
                    </a:tc>
                    <a:tc>
                      <a:txBody>
                        <a:bodyPr/>
                        <a:lstStyle/>
                        <a:p>
                          <a:pPr algn="ctr" fontAlgn="b"/>
                          <a:r>
                            <a:rPr lang="en-US" sz="1800" b="0" i="0" u="none" strike="noStrike">
                              <a:solidFill>
                                <a:srgbClr val="000000"/>
                              </a:solidFill>
                              <a:effectLst/>
                              <a:latin typeface="+mn-lt"/>
                            </a:rPr>
                            <a:t>-0.2</a:t>
                          </a:r>
                        </a:p>
                      </a:txBody>
                      <a:tcPr marL="6350" marR="6350" marT="6350" marB="0" anchor="b"/>
                    </a:tc>
                    <a:extLst>
                      <a:ext uri="{0D108BD9-81ED-4DB2-BD59-A6C34878D82A}">
                        <a16:rowId xmlns:a16="http://schemas.microsoft.com/office/drawing/2014/main" xmlns="" val="260628027"/>
                      </a:ext>
                    </a:extLst>
                  </a:tr>
                  <a:tr h="339494">
                    <a:tc>
                      <a:txBody>
                        <a:bodyPr/>
                        <a:lstStyle/>
                        <a:p>
                          <a:pPr algn="ctr" fontAlgn="b"/>
                          <a:r>
                            <a:rPr lang="en-IN" sz="1800" b="0" i="0" u="none" strike="noStrike" dirty="0">
                              <a:solidFill>
                                <a:srgbClr val="000000"/>
                              </a:solidFill>
                              <a:effectLst/>
                              <a:latin typeface="+mn-lt"/>
                            </a:rPr>
                            <a:t>0.6</a:t>
                          </a:r>
                        </a:p>
                      </a:txBody>
                      <a:tcPr marL="7620" marR="7620" marT="7620" marB="0" anchor="b"/>
                    </a:tc>
                    <a:tc>
                      <a:txBody>
                        <a:bodyPr/>
                        <a:lstStyle/>
                        <a:p>
                          <a:pPr algn="ctr" fontAlgn="b"/>
                          <a:r>
                            <a:rPr lang="en-IN" sz="1800" b="0" i="0" u="none" strike="noStrike" dirty="0">
                              <a:solidFill>
                                <a:srgbClr val="000000"/>
                              </a:solidFill>
                              <a:effectLst/>
                              <a:latin typeface="+mn-lt"/>
                            </a:rPr>
                            <a:t>0.4</a:t>
                          </a:r>
                        </a:p>
                      </a:txBody>
                      <a:tcPr marL="7620" marR="7620" marT="7620" marB="0" anchor="b"/>
                    </a:tc>
                    <a:tc>
                      <a:txBody>
                        <a:bodyPr/>
                        <a:lstStyle/>
                        <a:p>
                          <a:pPr algn="ctr" fontAlgn="b"/>
                          <a:r>
                            <a:rPr lang="en-US" sz="1800" b="0" i="0" u="none" strike="noStrike">
                              <a:solidFill>
                                <a:srgbClr val="000000"/>
                              </a:solidFill>
                              <a:effectLst/>
                              <a:latin typeface="+mn-lt"/>
                            </a:rPr>
                            <a:t>0.2</a:t>
                          </a:r>
                        </a:p>
                      </a:txBody>
                      <a:tcPr marL="6350" marR="6350" marT="6350" marB="0" anchor="b"/>
                    </a:tc>
                    <a:extLst>
                      <a:ext uri="{0D108BD9-81ED-4DB2-BD59-A6C34878D82A}">
                        <a16:rowId xmlns:a16="http://schemas.microsoft.com/office/drawing/2014/main" xmlns="" val="2894532574"/>
                      </a:ext>
                    </a:extLst>
                  </a:tr>
                  <a:tr h="339494">
                    <a:tc>
                      <a:txBody>
                        <a:bodyPr/>
                        <a:lstStyle/>
                        <a:p>
                          <a:pPr algn="ctr" fontAlgn="b"/>
                          <a:r>
                            <a:rPr lang="en-IN" sz="1800" b="0" i="0" u="none" strike="noStrike" dirty="0">
                              <a:solidFill>
                                <a:srgbClr val="000000"/>
                              </a:solidFill>
                              <a:effectLst/>
                              <a:latin typeface="+mn-lt"/>
                            </a:rPr>
                            <a:t>2.5</a:t>
                          </a:r>
                        </a:p>
                      </a:txBody>
                      <a:tcPr marL="7620" marR="7620" marT="7620" marB="0" anchor="b"/>
                    </a:tc>
                    <a:tc>
                      <a:txBody>
                        <a:bodyPr/>
                        <a:lstStyle/>
                        <a:p>
                          <a:pPr algn="ctr" fontAlgn="b"/>
                          <a:r>
                            <a:rPr lang="en-IN" sz="1800" u="none" strike="noStrike" dirty="0">
                              <a:effectLst/>
                              <a:latin typeface="+mn-lt"/>
                            </a:rPr>
                            <a:t>2.4</a:t>
                          </a:r>
                          <a:endParaRPr lang="en-IN" sz="1800" b="0" i="0" u="none" strike="noStrike" dirty="0">
                            <a:solidFill>
                              <a:srgbClr val="000000"/>
                            </a:solidFill>
                            <a:effectLst/>
                            <a:latin typeface="+mn-lt"/>
                          </a:endParaRPr>
                        </a:p>
                      </a:txBody>
                      <a:tcPr marL="7620" marR="7620" marT="7620" marB="0" anchor="b"/>
                    </a:tc>
                    <a:tc>
                      <a:txBody>
                        <a:bodyPr/>
                        <a:lstStyle/>
                        <a:p>
                          <a:pPr algn="ctr" fontAlgn="b"/>
                          <a:r>
                            <a:rPr lang="en-US" sz="1800" b="0" i="0" u="none" strike="noStrike">
                              <a:solidFill>
                                <a:srgbClr val="000000"/>
                              </a:solidFill>
                              <a:effectLst/>
                              <a:latin typeface="+mn-lt"/>
                            </a:rPr>
                            <a:t>0.1</a:t>
                          </a:r>
                        </a:p>
                      </a:txBody>
                      <a:tcPr marL="6350" marR="6350" marT="6350" marB="0" anchor="b"/>
                    </a:tc>
                    <a:extLst>
                      <a:ext uri="{0D108BD9-81ED-4DB2-BD59-A6C34878D82A}">
                        <a16:rowId xmlns:a16="http://schemas.microsoft.com/office/drawing/2014/main" xmlns="" val="1124866457"/>
                      </a:ext>
                    </a:extLst>
                  </a:tr>
                  <a:tr h="339494">
                    <a:tc>
                      <a:txBody>
                        <a:bodyPr/>
                        <a:lstStyle/>
                        <a:p>
                          <a:pPr algn="ctr" fontAlgn="b"/>
                          <a:r>
                            <a:rPr lang="en-IN" sz="1800" b="0" i="0" u="none" strike="noStrike" dirty="0">
                              <a:solidFill>
                                <a:srgbClr val="000000"/>
                              </a:solidFill>
                              <a:effectLst/>
                              <a:latin typeface="+mn-lt"/>
                            </a:rPr>
                            <a:t>-2.3</a:t>
                          </a:r>
                        </a:p>
                      </a:txBody>
                      <a:tcPr marL="7620" marR="7620" marT="7620" marB="0" anchor="b"/>
                    </a:tc>
                    <a:tc>
                      <a:txBody>
                        <a:bodyPr/>
                        <a:lstStyle/>
                        <a:p>
                          <a:pPr algn="ctr" fontAlgn="b"/>
                          <a:r>
                            <a:rPr lang="en-IN" sz="1800" u="none" strike="noStrike" dirty="0">
                              <a:effectLst/>
                              <a:latin typeface="+mn-lt"/>
                            </a:rPr>
                            <a:t>-2.8</a:t>
                          </a:r>
                          <a:endParaRPr lang="en-IN" sz="1800" b="0" i="0" u="none" strike="noStrike" dirty="0">
                            <a:solidFill>
                              <a:srgbClr val="000000"/>
                            </a:solidFill>
                            <a:effectLst/>
                            <a:latin typeface="+mn-lt"/>
                          </a:endParaRPr>
                        </a:p>
                      </a:txBody>
                      <a:tcPr marL="7620" marR="7620" marT="7620" marB="0" anchor="b"/>
                    </a:tc>
                    <a:tc>
                      <a:txBody>
                        <a:bodyPr/>
                        <a:lstStyle/>
                        <a:p>
                          <a:pPr algn="ctr" fontAlgn="b"/>
                          <a:r>
                            <a:rPr lang="en-US" sz="1800" b="0" i="0" u="none" strike="noStrike" dirty="0">
                              <a:solidFill>
                                <a:srgbClr val="000000"/>
                              </a:solidFill>
                              <a:effectLst/>
                              <a:latin typeface="+mn-lt"/>
                            </a:rPr>
                            <a:t>0.5</a:t>
                          </a:r>
                        </a:p>
                      </a:txBody>
                      <a:tcPr marL="6350" marR="6350" marT="6350" marB="0" anchor="b"/>
                    </a:tc>
                    <a:extLst>
                      <a:ext uri="{0D108BD9-81ED-4DB2-BD59-A6C34878D82A}">
                        <a16:rowId xmlns:a16="http://schemas.microsoft.com/office/drawing/2014/main" xmlns="" val="2353332129"/>
                      </a:ext>
                    </a:extLst>
                  </a:tr>
                  <a:tr h="339494">
                    <a:tc>
                      <a:txBody>
                        <a:bodyPr/>
                        <a:lstStyle/>
                        <a:p>
                          <a:pPr algn="ctr" fontAlgn="b"/>
                          <a:r>
                            <a:rPr lang="en-IN" sz="1800" b="0" i="0" u="none" strike="noStrike" dirty="0">
                              <a:solidFill>
                                <a:srgbClr val="000000"/>
                              </a:solidFill>
                              <a:effectLst/>
                              <a:latin typeface="+mn-lt"/>
                            </a:rPr>
                            <a:t>-2.6</a:t>
                          </a:r>
                        </a:p>
                      </a:txBody>
                      <a:tcPr marL="7620" marR="7620" marT="7620" marB="0" anchor="b"/>
                    </a:tc>
                    <a:tc>
                      <a:txBody>
                        <a:bodyPr/>
                        <a:lstStyle/>
                        <a:p>
                          <a:pPr algn="ctr" fontAlgn="b"/>
                          <a:r>
                            <a:rPr lang="en-IN" sz="1800" u="none" strike="noStrike" dirty="0">
                              <a:effectLst/>
                              <a:latin typeface="+mn-lt"/>
                            </a:rPr>
                            <a:t>-2.3</a:t>
                          </a:r>
                          <a:endParaRPr lang="en-IN" sz="1800" b="0" i="0" u="none" strike="noStrike" dirty="0">
                            <a:solidFill>
                              <a:srgbClr val="000000"/>
                            </a:solidFill>
                            <a:effectLst/>
                            <a:latin typeface="+mn-lt"/>
                          </a:endParaRPr>
                        </a:p>
                      </a:txBody>
                      <a:tcPr marL="7620" marR="7620" marT="7620" marB="0" anchor="b"/>
                    </a:tc>
                    <a:tc>
                      <a:txBody>
                        <a:bodyPr/>
                        <a:lstStyle/>
                        <a:p>
                          <a:pPr algn="ctr" fontAlgn="b"/>
                          <a:r>
                            <a:rPr lang="en-US" sz="1800" b="0" i="0" u="none" strike="noStrike" dirty="0">
                              <a:solidFill>
                                <a:srgbClr val="000000"/>
                              </a:solidFill>
                              <a:effectLst/>
                              <a:latin typeface="+mn-lt"/>
                            </a:rPr>
                            <a:t>-0.3</a:t>
                          </a:r>
                        </a:p>
                      </a:txBody>
                      <a:tcPr marL="6350" marR="6350" marT="6350" marB="0" anchor="b"/>
                    </a:tc>
                    <a:extLst>
                      <a:ext uri="{0D108BD9-81ED-4DB2-BD59-A6C34878D82A}">
                        <a16:rowId xmlns:a16="http://schemas.microsoft.com/office/drawing/2014/main" xmlns="" val="1644361982"/>
                      </a:ext>
                    </a:extLst>
                  </a:tr>
                  <a:tr h="339494">
                    <a:tc>
                      <a:txBody>
                        <a:bodyPr/>
                        <a:lstStyle/>
                        <a:p>
                          <a:pPr algn="ctr" fontAlgn="b"/>
                          <a:r>
                            <a:rPr lang="en-IN" sz="1800" u="none" strike="noStrike" dirty="0">
                              <a:effectLst/>
                              <a:latin typeface="+mn-lt"/>
                            </a:rPr>
                            <a:t>3</a:t>
                          </a:r>
                          <a:endParaRPr lang="en-IN" sz="1800" b="0" i="0" u="none" strike="noStrike" dirty="0">
                            <a:solidFill>
                              <a:srgbClr val="000000"/>
                            </a:solidFill>
                            <a:effectLst/>
                            <a:latin typeface="+mn-lt"/>
                          </a:endParaRPr>
                        </a:p>
                      </a:txBody>
                      <a:tcPr marL="7620" marR="7620" marT="7620" marB="0" anchor="b"/>
                    </a:tc>
                    <a:tc>
                      <a:txBody>
                        <a:bodyPr/>
                        <a:lstStyle/>
                        <a:p>
                          <a:pPr algn="ctr" fontAlgn="b"/>
                          <a:r>
                            <a:rPr lang="en-IN" sz="1800" u="none" strike="noStrike" dirty="0">
                              <a:effectLst/>
                              <a:latin typeface="+mn-lt"/>
                            </a:rPr>
                            <a:t>2.5</a:t>
                          </a:r>
                          <a:endParaRPr lang="en-IN" sz="1800" b="0" i="0" u="none" strike="noStrike" dirty="0">
                            <a:solidFill>
                              <a:srgbClr val="000000"/>
                            </a:solidFill>
                            <a:effectLst/>
                            <a:latin typeface="+mn-lt"/>
                          </a:endParaRPr>
                        </a:p>
                      </a:txBody>
                      <a:tcPr marL="7620" marR="7620" marT="7620" marB="0" anchor="b"/>
                    </a:tc>
                    <a:tc>
                      <a:txBody>
                        <a:bodyPr/>
                        <a:lstStyle/>
                        <a:p>
                          <a:pPr algn="ctr" fontAlgn="b"/>
                          <a:r>
                            <a:rPr lang="en-US" sz="1800" b="0" i="0" u="none" strike="noStrike" dirty="0">
                              <a:solidFill>
                                <a:srgbClr val="000000"/>
                              </a:solidFill>
                              <a:effectLst/>
                              <a:latin typeface="+mn-lt"/>
                            </a:rPr>
                            <a:t>0.5</a:t>
                          </a:r>
                        </a:p>
                      </a:txBody>
                      <a:tcPr marL="6350" marR="6350" marT="6350" marB="0" anchor="b"/>
                    </a:tc>
                    <a:extLst>
                      <a:ext uri="{0D108BD9-81ED-4DB2-BD59-A6C34878D82A}">
                        <a16:rowId xmlns:a16="http://schemas.microsoft.com/office/drawing/2014/main" xmlns="" val="1093256482"/>
                      </a:ext>
                    </a:extLst>
                  </a:tr>
                  <a:tr h="339494">
                    <a:tc gridSpan="2">
                      <a:txBody>
                        <a:bodyPr/>
                        <a:lstStyle/>
                        <a:p>
                          <a:pPr algn="ctr" fontAlgn="b"/>
                          <a:r>
                            <a:rPr lang="en-IN" sz="2000" b="1" u="none" strike="noStrike" dirty="0">
                              <a:effectLst/>
                            </a:rPr>
                            <a:t>Mean (</a:t>
                          </a:r>
                          <a14:m>
                            <m:oMath xmlns:m="http://schemas.openxmlformats.org/officeDocument/2006/math">
                              <m:sSub>
                                <m:sSubPr>
                                  <m:ctrlPr>
                                    <a:rPr lang="en-IN" sz="2000" b="1" i="1" u="none" strike="noStrike" smtClean="0">
                                      <a:effectLst/>
                                      <a:latin typeface="Cambria Math" panose="02040503050406030204" pitchFamily="18" charset="0"/>
                                    </a:rPr>
                                  </m:ctrlPr>
                                </m:sSubPr>
                                <m:e>
                                  <m:acc>
                                    <m:accPr>
                                      <m:chr m:val="̅"/>
                                      <m:ctrlPr>
                                        <a:rPr lang="en-IN" sz="2000" b="1" i="1" u="none" strike="noStrike" smtClean="0">
                                          <a:effectLst/>
                                          <a:latin typeface="Cambria Math" panose="02040503050406030204" pitchFamily="18" charset="0"/>
                                        </a:rPr>
                                      </m:ctrlPr>
                                    </m:accPr>
                                    <m:e>
                                      <m:r>
                                        <a:rPr lang="en-IN" sz="2000" b="1" i="1" u="none" strike="noStrike" smtClean="0">
                                          <a:effectLst/>
                                          <a:latin typeface="Cambria Math" panose="02040503050406030204" pitchFamily="18" charset="0"/>
                                        </a:rPr>
                                        <m:t>𝒙</m:t>
                                      </m:r>
                                    </m:e>
                                  </m:acc>
                                </m:e>
                                <m:sub>
                                  <m:r>
                                    <a:rPr lang="en-IN" sz="2000" b="1" i="1" u="none" strike="noStrike" smtClean="0">
                                      <a:effectLst/>
                                      <a:latin typeface="Cambria Math" panose="02040503050406030204" pitchFamily="18" charset="0"/>
                                    </a:rPr>
                                    <m:t>𝒅</m:t>
                                  </m:r>
                                </m:sub>
                              </m:sSub>
                            </m:oMath>
                          </a14:m>
                          <a:r>
                            <a:rPr lang="en-IN" sz="2000" b="1" u="none" strike="noStrike" dirty="0">
                              <a:effectLst/>
                            </a:rPr>
                            <a:t>)</a:t>
                          </a:r>
                          <a:endParaRPr lang="en-IN" sz="20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ctr" fontAlgn="b"/>
                          <a:r>
                            <a:rPr lang="en-IN" sz="2000" u="none" strike="noStrike" dirty="0">
                              <a:effectLst/>
                            </a:rPr>
                            <a:t>7</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0.0625</a:t>
                          </a:r>
                        </a:p>
                      </a:txBody>
                      <a:tcPr marL="7620" marR="7620" marT="7620" marB="0" anchor="b"/>
                    </a:tc>
                    <a:extLst>
                      <a:ext uri="{0D108BD9-81ED-4DB2-BD59-A6C34878D82A}">
                        <a16:rowId xmlns:a16="http://schemas.microsoft.com/office/drawing/2014/main" xmlns="" val="3535441530"/>
                      </a:ext>
                    </a:extLst>
                  </a:tr>
                  <a:tr h="339494">
                    <a:tc gridSpan="2">
                      <a:txBody>
                        <a:bodyPr/>
                        <a:lstStyle/>
                        <a:p>
                          <a:pPr algn="ctr" fontAlgn="b"/>
                          <a:r>
                            <a:rPr lang="en-IN" sz="2000" b="1" i="0" u="none" strike="noStrike" dirty="0">
                              <a:solidFill>
                                <a:srgbClr val="000000"/>
                              </a:solidFill>
                              <a:effectLst/>
                              <a:latin typeface="Calibri" panose="020F0502020204030204" pitchFamily="34" charset="0"/>
                            </a:rPr>
                            <a:t>Std deviation (</a:t>
                          </a:r>
                          <a14:m>
                            <m:oMath xmlns:m="http://schemas.openxmlformats.org/officeDocument/2006/math">
                              <m:sSub>
                                <m:sSubPr>
                                  <m:ctrlPr>
                                    <a:rPr lang="en-IN" sz="2000" b="1" i="1" u="none" strike="noStrike" smtClean="0">
                                      <a:solidFill>
                                        <a:srgbClr val="000000"/>
                                      </a:solidFill>
                                      <a:effectLst/>
                                      <a:latin typeface="Cambria Math" panose="02040503050406030204" pitchFamily="18" charset="0"/>
                                    </a:rPr>
                                  </m:ctrlPr>
                                </m:sSubPr>
                                <m:e>
                                  <m:r>
                                    <a:rPr lang="en-IN" sz="2000" b="1" i="1" u="none" strike="noStrike" smtClean="0">
                                      <a:solidFill>
                                        <a:srgbClr val="000000"/>
                                      </a:solidFill>
                                      <a:effectLst/>
                                      <a:latin typeface="Cambria Math" panose="02040503050406030204" pitchFamily="18" charset="0"/>
                                    </a:rPr>
                                    <m:t>𝝈</m:t>
                                  </m:r>
                                </m:e>
                                <m:sub>
                                  <m:sSub>
                                    <m:sSubPr>
                                      <m:ctrlPr>
                                        <a:rPr lang="en-IN" sz="2000" b="1" i="1" u="none" strike="noStrike" smtClean="0">
                                          <a:solidFill>
                                            <a:srgbClr val="000000"/>
                                          </a:solidFill>
                                          <a:effectLst/>
                                          <a:latin typeface="Cambria Math" panose="02040503050406030204" pitchFamily="18" charset="0"/>
                                        </a:rPr>
                                      </m:ctrlPr>
                                    </m:sSubPr>
                                    <m:e>
                                      <m:r>
                                        <a:rPr lang="en-IN" sz="2000" b="1" i="1" u="none" strike="noStrike" smtClean="0">
                                          <a:solidFill>
                                            <a:srgbClr val="000000"/>
                                          </a:solidFill>
                                          <a:effectLst/>
                                          <a:latin typeface="Cambria Math" panose="02040503050406030204" pitchFamily="18" charset="0"/>
                                        </a:rPr>
                                        <m:t>𝒙</m:t>
                                      </m:r>
                                    </m:e>
                                    <m:sub>
                                      <m:r>
                                        <a:rPr lang="en-IN" sz="2000" b="1" i="1" u="none" strike="noStrike" smtClean="0">
                                          <a:solidFill>
                                            <a:srgbClr val="000000"/>
                                          </a:solidFill>
                                          <a:effectLst/>
                                          <a:latin typeface="Cambria Math" panose="02040503050406030204" pitchFamily="18" charset="0"/>
                                        </a:rPr>
                                        <m:t>𝒅</m:t>
                                      </m:r>
                                    </m:sub>
                                  </m:sSub>
                                </m:sub>
                              </m:sSub>
                            </m:oMath>
                          </a14:m>
                          <a:r>
                            <a:rPr lang="en-IN" sz="2000" b="1" i="0" u="none" strike="noStrike" dirty="0">
                              <a:solidFill>
                                <a:srgbClr val="000000"/>
                              </a:solidFill>
                              <a:effectLst/>
                              <a:latin typeface="Calibri" panose="020F0502020204030204" pitchFamily="34" charset="0"/>
                            </a:rPr>
                            <a:t>)</a:t>
                          </a:r>
                        </a:p>
                      </a:txBody>
                      <a:tcPr marL="7620" marR="7620" marT="7620" marB="0" anchor="b"/>
                    </a:tc>
                    <a:tc hMerge="1">
                      <a:txBody>
                        <a:bodyPr/>
                        <a:lstStyle/>
                        <a:p>
                          <a:endParaRPr lang="en-US"/>
                        </a:p>
                      </a:txBody>
                      <a:tcPr/>
                    </a:tc>
                    <a:tc>
                      <a:txBody>
                        <a:bodyPr/>
                        <a:lstStyle/>
                        <a:p>
                          <a:pPr algn="ctr" fontAlgn="b"/>
                          <a:r>
                            <a:rPr lang="en-IN" sz="2000" b="0" i="0" u="none" strike="noStrike" dirty="0">
                              <a:solidFill>
                                <a:srgbClr val="000000"/>
                              </a:solidFill>
                              <a:effectLst/>
                              <a:latin typeface="Calibri" panose="020F0502020204030204" pitchFamily="34" charset="0"/>
                            </a:rPr>
                            <a:t>0.316</a:t>
                          </a:r>
                        </a:p>
                      </a:txBody>
                      <a:tcPr marL="7620" marR="7620" marT="7620" marB="0" anchor="b"/>
                    </a:tc>
                    <a:extLst>
                      <a:ext uri="{0D108BD9-81ED-4DB2-BD59-A6C34878D82A}">
                        <a16:rowId xmlns:a16="http://schemas.microsoft.com/office/drawing/2014/main" xmlns="" val="106003176"/>
                      </a:ext>
                    </a:extLst>
                  </a:tr>
                </a:tbl>
              </a:graphicData>
            </a:graphic>
          </p:graphicFrame>
        </mc:Choice>
        <mc:Fallback xmlns="">
          <p:graphicFrame>
            <p:nvGraphicFramePr>
              <p:cNvPr id="12" name="Table 11">
                <a:extLst>
                  <a:ext uri="{FF2B5EF4-FFF2-40B4-BE49-F238E27FC236}">
                    <a16:creationId xmlns:a16="http://schemas.microsoft.com/office/drawing/2014/main" id="{2A592AA0-99C8-98FF-63DB-AF412CF0092D}"/>
                  </a:ext>
                </a:extLst>
              </p:cNvPr>
              <p:cNvGraphicFramePr>
                <a:graphicFrameLocks noGrp="1"/>
              </p:cNvGraphicFramePr>
              <p:nvPr>
                <p:extLst>
                  <p:ext uri="{D42A27DB-BD31-4B8C-83A1-F6EECF244321}">
                    <p14:modId xmlns:p14="http://schemas.microsoft.com/office/powerpoint/2010/main" val="3824858351"/>
                  </p:ext>
                </p:extLst>
              </p:nvPr>
            </p:nvGraphicFramePr>
            <p:xfrm>
              <a:off x="6960096" y="2132856"/>
              <a:ext cx="4390876" cy="3734729"/>
            </p:xfrm>
            <a:graphic>
              <a:graphicData uri="http://schemas.openxmlformats.org/drawingml/2006/table">
                <a:tbl>
                  <a:tblPr>
                    <a:tableStyleId>{5C22544A-7EE6-4342-B048-85BDC9FD1C3A}</a:tableStyleId>
                  </a:tblPr>
                  <a:tblGrid>
                    <a:gridCol w="1152356">
                      <a:extLst>
                        <a:ext uri="{9D8B030D-6E8A-4147-A177-3AD203B41FA5}">
                          <a16:colId xmlns:a16="http://schemas.microsoft.com/office/drawing/2014/main" val="581255204"/>
                        </a:ext>
                      </a:extLst>
                    </a:gridCol>
                    <a:gridCol w="1592162">
                      <a:extLst>
                        <a:ext uri="{9D8B030D-6E8A-4147-A177-3AD203B41FA5}">
                          <a16:colId xmlns:a16="http://schemas.microsoft.com/office/drawing/2014/main" val="2722506079"/>
                        </a:ext>
                      </a:extLst>
                    </a:gridCol>
                    <a:gridCol w="1646358">
                      <a:extLst>
                        <a:ext uri="{9D8B030D-6E8A-4147-A177-3AD203B41FA5}">
                          <a16:colId xmlns:a16="http://schemas.microsoft.com/office/drawing/2014/main" val="1165697441"/>
                        </a:ext>
                      </a:extLst>
                    </a:gridCol>
                  </a:tblGrid>
                  <a:tr h="339494">
                    <a:tc>
                      <a:txBody>
                        <a:bodyPr/>
                        <a:lstStyle/>
                        <a:p>
                          <a:pPr algn="ctr" fontAlgn="b"/>
                          <a:r>
                            <a:rPr lang="en-IN" sz="2000" b="1" i="0" u="none" strike="noStrike" dirty="0">
                              <a:solidFill>
                                <a:srgbClr val="002060"/>
                              </a:solidFill>
                              <a:effectLst/>
                              <a:latin typeface="Calibri" panose="020F0502020204030204" pitchFamily="34" charset="0"/>
                            </a:rPr>
                            <a:t>Sample 1</a:t>
                          </a:r>
                        </a:p>
                      </a:txBody>
                      <a:tcPr marL="7620" marR="7620" marT="7620" marB="0" anchor="b"/>
                    </a:tc>
                    <a:tc>
                      <a:txBody>
                        <a:bodyPr/>
                        <a:lstStyle/>
                        <a:p>
                          <a:pPr algn="ctr" fontAlgn="b"/>
                          <a:r>
                            <a:rPr lang="en-IN" sz="2000" b="1" i="0" u="none" strike="noStrike" dirty="0">
                              <a:solidFill>
                                <a:srgbClr val="002060"/>
                              </a:solidFill>
                              <a:effectLst/>
                              <a:latin typeface="Calibri" panose="020F0502020204030204" pitchFamily="34" charset="0"/>
                            </a:rPr>
                            <a:t>Sample 2</a:t>
                          </a:r>
                        </a:p>
                      </a:txBody>
                      <a:tcPr marL="7620" marR="7620" marT="7620" marB="0" anchor="b"/>
                    </a:tc>
                    <a:tc>
                      <a:txBody>
                        <a:bodyPr/>
                        <a:lstStyle/>
                        <a:p>
                          <a:pPr algn="ctr" fontAlgn="b"/>
                          <a:r>
                            <a:rPr lang="en-IN" sz="2000" b="1" u="none" strike="noStrike" dirty="0">
                              <a:solidFill>
                                <a:srgbClr val="002060"/>
                              </a:solidFill>
                              <a:effectLst/>
                            </a:rPr>
                            <a:t>Difference</a:t>
                          </a:r>
                          <a:endParaRPr lang="en-IN" sz="2000" b="1" i="0" u="none" strike="noStrike" dirty="0">
                            <a:solidFill>
                              <a:srgbClr val="00206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2241098"/>
                      </a:ext>
                    </a:extLst>
                  </a:tr>
                  <a:tr h="339494">
                    <a:tc>
                      <a:txBody>
                        <a:bodyPr/>
                        <a:lstStyle/>
                        <a:p>
                          <a:pPr algn="ctr" fontAlgn="b"/>
                          <a:r>
                            <a:rPr lang="en-IN" sz="1800" b="0" i="0" u="none" strike="noStrike" dirty="0">
                              <a:solidFill>
                                <a:srgbClr val="000000"/>
                              </a:solidFill>
                              <a:effectLst/>
                              <a:latin typeface="+mn-lt"/>
                            </a:rPr>
                            <a:t>-1.5</a:t>
                          </a:r>
                        </a:p>
                      </a:txBody>
                      <a:tcPr marL="7620" marR="7620" marT="7620" marB="0" anchor="b"/>
                    </a:tc>
                    <a:tc>
                      <a:txBody>
                        <a:bodyPr/>
                        <a:lstStyle/>
                        <a:p>
                          <a:pPr algn="ctr" fontAlgn="b"/>
                          <a:r>
                            <a:rPr lang="en-IN" sz="1800" b="0" i="0" u="none" strike="noStrike" dirty="0">
                              <a:solidFill>
                                <a:srgbClr val="000000"/>
                              </a:solidFill>
                              <a:effectLst/>
                              <a:latin typeface="+mn-lt"/>
                            </a:rPr>
                            <a:t>-1.4</a:t>
                          </a:r>
                        </a:p>
                      </a:txBody>
                      <a:tcPr marL="7620" marR="7620" marT="7620" marB="0" anchor="b"/>
                    </a:tc>
                    <a:tc>
                      <a:txBody>
                        <a:bodyPr/>
                        <a:lstStyle/>
                        <a:p>
                          <a:pPr algn="ctr" fontAlgn="b"/>
                          <a:r>
                            <a:rPr lang="en-US" sz="1800" b="0" i="0" u="none" strike="noStrike">
                              <a:solidFill>
                                <a:srgbClr val="000000"/>
                              </a:solidFill>
                              <a:effectLst/>
                              <a:latin typeface="+mn-lt"/>
                            </a:rPr>
                            <a:t>-0.1</a:t>
                          </a:r>
                        </a:p>
                      </a:txBody>
                      <a:tcPr marL="6350" marR="6350" marT="6350" marB="0" anchor="b"/>
                    </a:tc>
                    <a:extLst>
                      <a:ext uri="{0D108BD9-81ED-4DB2-BD59-A6C34878D82A}">
                        <a16:rowId xmlns:a16="http://schemas.microsoft.com/office/drawing/2014/main" val="3583669761"/>
                      </a:ext>
                    </a:extLst>
                  </a:tr>
                  <a:tr h="339494">
                    <a:tc>
                      <a:txBody>
                        <a:bodyPr/>
                        <a:lstStyle/>
                        <a:p>
                          <a:pPr algn="ctr" fontAlgn="b"/>
                          <a:r>
                            <a:rPr lang="en-IN" sz="1800" b="0" i="0" u="none" strike="noStrike" dirty="0">
                              <a:solidFill>
                                <a:srgbClr val="000000"/>
                              </a:solidFill>
                              <a:effectLst/>
                              <a:latin typeface="+mn-lt"/>
                            </a:rPr>
                            <a:t>2.1</a:t>
                          </a:r>
                        </a:p>
                      </a:txBody>
                      <a:tcPr marL="7620" marR="7620" marT="7620" marB="0" anchor="b"/>
                    </a:tc>
                    <a:tc>
                      <a:txBody>
                        <a:bodyPr/>
                        <a:lstStyle/>
                        <a:p>
                          <a:pPr algn="ctr" fontAlgn="b"/>
                          <a:r>
                            <a:rPr lang="en-IN" sz="1800" b="0" i="0" u="none" strike="noStrike" dirty="0">
                              <a:solidFill>
                                <a:srgbClr val="000000"/>
                              </a:solidFill>
                              <a:effectLst/>
                              <a:latin typeface="+mn-lt"/>
                            </a:rPr>
                            <a:t>2.3</a:t>
                          </a:r>
                        </a:p>
                      </a:txBody>
                      <a:tcPr marL="7620" marR="7620" marT="7620" marB="0" anchor="b"/>
                    </a:tc>
                    <a:tc>
                      <a:txBody>
                        <a:bodyPr/>
                        <a:lstStyle/>
                        <a:p>
                          <a:pPr algn="ctr" fontAlgn="b"/>
                          <a:r>
                            <a:rPr lang="en-US" sz="1800" b="0" i="0" u="none" strike="noStrike">
                              <a:solidFill>
                                <a:srgbClr val="000000"/>
                              </a:solidFill>
                              <a:effectLst/>
                              <a:latin typeface="+mn-lt"/>
                            </a:rPr>
                            <a:t>-0.2</a:t>
                          </a:r>
                        </a:p>
                      </a:txBody>
                      <a:tcPr marL="6350" marR="6350" marT="6350" marB="0" anchor="b"/>
                    </a:tc>
                    <a:extLst>
                      <a:ext uri="{0D108BD9-81ED-4DB2-BD59-A6C34878D82A}">
                        <a16:rowId xmlns:a16="http://schemas.microsoft.com/office/drawing/2014/main" val="2810795619"/>
                      </a:ext>
                    </a:extLst>
                  </a:tr>
                  <a:tr h="339494">
                    <a:tc>
                      <a:txBody>
                        <a:bodyPr/>
                        <a:lstStyle/>
                        <a:p>
                          <a:pPr algn="ctr" fontAlgn="b"/>
                          <a:r>
                            <a:rPr lang="en-IN" sz="1800" u="none" strike="noStrike" dirty="0">
                              <a:effectLst/>
                              <a:latin typeface="+mn-lt"/>
                            </a:rPr>
                            <a:t>1</a:t>
                          </a:r>
                          <a:endParaRPr lang="en-IN" sz="1800" b="0" i="0" u="none" strike="noStrike" dirty="0">
                            <a:solidFill>
                              <a:srgbClr val="000000"/>
                            </a:solidFill>
                            <a:effectLst/>
                            <a:latin typeface="+mn-lt"/>
                          </a:endParaRPr>
                        </a:p>
                      </a:txBody>
                      <a:tcPr marL="7620" marR="7620" marT="7620" marB="0" anchor="b"/>
                    </a:tc>
                    <a:tc>
                      <a:txBody>
                        <a:bodyPr/>
                        <a:lstStyle/>
                        <a:p>
                          <a:pPr algn="ctr" fontAlgn="b"/>
                          <a:r>
                            <a:rPr lang="en-IN" sz="1800" u="none" strike="noStrike" dirty="0">
                              <a:effectLst/>
                              <a:latin typeface="+mn-lt"/>
                            </a:rPr>
                            <a:t>1.2</a:t>
                          </a:r>
                          <a:endParaRPr lang="en-IN" sz="1800" b="0" i="0" u="none" strike="noStrike" dirty="0">
                            <a:solidFill>
                              <a:srgbClr val="000000"/>
                            </a:solidFill>
                            <a:effectLst/>
                            <a:latin typeface="+mn-lt"/>
                          </a:endParaRPr>
                        </a:p>
                      </a:txBody>
                      <a:tcPr marL="7620" marR="7620" marT="7620" marB="0" anchor="b"/>
                    </a:tc>
                    <a:tc>
                      <a:txBody>
                        <a:bodyPr/>
                        <a:lstStyle/>
                        <a:p>
                          <a:pPr algn="ctr" fontAlgn="b"/>
                          <a:r>
                            <a:rPr lang="en-US" sz="1800" b="0" i="0" u="none" strike="noStrike">
                              <a:solidFill>
                                <a:srgbClr val="000000"/>
                              </a:solidFill>
                              <a:effectLst/>
                              <a:latin typeface="+mn-lt"/>
                            </a:rPr>
                            <a:t>-0.2</a:t>
                          </a:r>
                        </a:p>
                      </a:txBody>
                      <a:tcPr marL="6350" marR="6350" marT="6350" marB="0" anchor="b"/>
                    </a:tc>
                    <a:extLst>
                      <a:ext uri="{0D108BD9-81ED-4DB2-BD59-A6C34878D82A}">
                        <a16:rowId xmlns:a16="http://schemas.microsoft.com/office/drawing/2014/main" val="260628027"/>
                      </a:ext>
                    </a:extLst>
                  </a:tr>
                  <a:tr h="339494">
                    <a:tc>
                      <a:txBody>
                        <a:bodyPr/>
                        <a:lstStyle/>
                        <a:p>
                          <a:pPr algn="ctr" fontAlgn="b"/>
                          <a:r>
                            <a:rPr lang="en-IN" sz="1800" b="0" i="0" u="none" strike="noStrike" dirty="0">
                              <a:solidFill>
                                <a:srgbClr val="000000"/>
                              </a:solidFill>
                              <a:effectLst/>
                              <a:latin typeface="+mn-lt"/>
                            </a:rPr>
                            <a:t>0.6</a:t>
                          </a:r>
                        </a:p>
                      </a:txBody>
                      <a:tcPr marL="7620" marR="7620" marT="7620" marB="0" anchor="b"/>
                    </a:tc>
                    <a:tc>
                      <a:txBody>
                        <a:bodyPr/>
                        <a:lstStyle/>
                        <a:p>
                          <a:pPr algn="ctr" fontAlgn="b"/>
                          <a:r>
                            <a:rPr lang="en-IN" sz="1800" b="0" i="0" u="none" strike="noStrike" dirty="0">
                              <a:solidFill>
                                <a:srgbClr val="000000"/>
                              </a:solidFill>
                              <a:effectLst/>
                              <a:latin typeface="+mn-lt"/>
                            </a:rPr>
                            <a:t>0.4</a:t>
                          </a:r>
                        </a:p>
                      </a:txBody>
                      <a:tcPr marL="7620" marR="7620" marT="7620" marB="0" anchor="b"/>
                    </a:tc>
                    <a:tc>
                      <a:txBody>
                        <a:bodyPr/>
                        <a:lstStyle/>
                        <a:p>
                          <a:pPr algn="ctr" fontAlgn="b"/>
                          <a:r>
                            <a:rPr lang="en-US" sz="1800" b="0" i="0" u="none" strike="noStrike">
                              <a:solidFill>
                                <a:srgbClr val="000000"/>
                              </a:solidFill>
                              <a:effectLst/>
                              <a:latin typeface="+mn-lt"/>
                            </a:rPr>
                            <a:t>0.2</a:t>
                          </a:r>
                        </a:p>
                      </a:txBody>
                      <a:tcPr marL="6350" marR="6350" marT="6350" marB="0" anchor="b"/>
                    </a:tc>
                    <a:extLst>
                      <a:ext uri="{0D108BD9-81ED-4DB2-BD59-A6C34878D82A}">
                        <a16:rowId xmlns:a16="http://schemas.microsoft.com/office/drawing/2014/main" val="2894532574"/>
                      </a:ext>
                    </a:extLst>
                  </a:tr>
                  <a:tr h="339494">
                    <a:tc>
                      <a:txBody>
                        <a:bodyPr/>
                        <a:lstStyle/>
                        <a:p>
                          <a:pPr algn="ctr" fontAlgn="b"/>
                          <a:r>
                            <a:rPr lang="en-IN" sz="1800" b="0" i="0" u="none" strike="noStrike" dirty="0">
                              <a:solidFill>
                                <a:srgbClr val="000000"/>
                              </a:solidFill>
                              <a:effectLst/>
                              <a:latin typeface="+mn-lt"/>
                            </a:rPr>
                            <a:t>2.5</a:t>
                          </a:r>
                        </a:p>
                      </a:txBody>
                      <a:tcPr marL="7620" marR="7620" marT="7620" marB="0" anchor="b"/>
                    </a:tc>
                    <a:tc>
                      <a:txBody>
                        <a:bodyPr/>
                        <a:lstStyle/>
                        <a:p>
                          <a:pPr algn="ctr" fontAlgn="b"/>
                          <a:r>
                            <a:rPr lang="en-IN" sz="1800" u="none" strike="noStrike" dirty="0">
                              <a:effectLst/>
                              <a:latin typeface="+mn-lt"/>
                            </a:rPr>
                            <a:t>2.4</a:t>
                          </a:r>
                          <a:endParaRPr lang="en-IN" sz="1800" b="0" i="0" u="none" strike="noStrike" dirty="0">
                            <a:solidFill>
                              <a:srgbClr val="000000"/>
                            </a:solidFill>
                            <a:effectLst/>
                            <a:latin typeface="+mn-lt"/>
                          </a:endParaRPr>
                        </a:p>
                      </a:txBody>
                      <a:tcPr marL="7620" marR="7620" marT="7620" marB="0" anchor="b"/>
                    </a:tc>
                    <a:tc>
                      <a:txBody>
                        <a:bodyPr/>
                        <a:lstStyle/>
                        <a:p>
                          <a:pPr algn="ctr" fontAlgn="b"/>
                          <a:r>
                            <a:rPr lang="en-US" sz="1800" b="0" i="0" u="none" strike="noStrike">
                              <a:solidFill>
                                <a:srgbClr val="000000"/>
                              </a:solidFill>
                              <a:effectLst/>
                              <a:latin typeface="+mn-lt"/>
                            </a:rPr>
                            <a:t>0.1</a:t>
                          </a:r>
                        </a:p>
                      </a:txBody>
                      <a:tcPr marL="6350" marR="6350" marT="6350" marB="0" anchor="b"/>
                    </a:tc>
                    <a:extLst>
                      <a:ext uri="{0D108BD9-81ED-4DB2-BD59-A6C34878D82A}">
                        <a16:rowId xmlns:a16="http://schemas.microsoft.com/office/drawing/2014/main" val="1124866457"/>
                      </a:ext>
                    </a:extLst>
                  </a:tr>
                  <a:tr h="339494">
                    <a:tc>
                      <a:txBody>
                        <a:bodyPr/>
                        <a:lstStyle/>
                        <a:p>
                          <a:pPr algn="ctr" fontAlgn="b"/>
                          <a:r>
                            <a:rPr lang="en-IN" sz="1800" b="0" i="0" u="none" strike="noStrike" dirty="0">
                              <a:solidFill>
                                <a:srgbClr val="000000"/>
                              </a:solidFill>
                              <a:effectLst/>
                              <a:latin typeface="+mn-lt"/>
                            </a:rPr>
                            <a:t>-2.3</a:t>
                          </a:r>
                        </a:p>
                      </a:txBody>
                      <a:tcPr marL="7620" marR="7620" marT="7620" marB="0" anchor="b"/>
                    </a:tc>
                    <a:tc>
                      <a:txBody>
                        <a:bodyPr/>
                        <a:lstStyle/>
                        <a:p>
                          <a:pPr algn="ctr" fontAlgn="b"/>
                          <a:r>
                            <a:rPr lang="en-IN" sz="1800" u="none" strike="noStrike" dirty="0">
                              <a:effectLst/>
                              <a:latin typeface="+mn-lt"/>
                            </a:rPr>
                            <a:t>-2.8</a:t>
                          </a:r>
                          <a:endParaRPr lang="en-IN" sz="1800" b="0" i="0" u="none" strike="noStrike" dirty="0">
                            <a:solidFill>
                              <a:srgbClr val="000000"/>
                            </a:solidFill>
                            <a:effectLst/>
                            <a:latin typeface="+mn-lt"/>
                          </a:endParaRPr>
                        </a:p>
                      </a:txBody>
                      <a:tcPr marL="7620" marR="7620" marT="7620" marB="0" anchor="b"/>
                    </a:tc>
                    <a:tc>
                      <a:txBody>
                        <a:bodyPr/>
                        <a:lstStyle/>
                        <a:p>
                          <a:pPr algn="ctr" fontAlgn="b"/>
                          <a:r>
                            <a:rPr lang="en-US" sz="1800" b="0" i="0" u="none" strike="noStrike" dirty="0">
                              <a:solidFill>
                                <a:srgbClr val="000000"/>
                              </a:solidFill>
                              <a:effectLst/>
                              <a:latin typeface="+mn-lt"/>
                            </a:rPr>
                            <a:t>0.5</a:t>
                          </a:r>
                        </a:p>
                      </a:txBody>
                      <a:tcPr marL="6350" marR="6350" marT="6350" marB="0" anchor="b"/>
                    </a:tc>
                    <a:extLst>
                      <a:ext uri="{0D108BD9-81ED-4DB2-BD59-A6C34878D82A}">
                        <a16:rowId xmlns:a16="http://schemas.microsoft.com/office/drawing/2014/main" val="2353332129"/>
                      </a:ext>
                    </a:extLst>
                  </a:tr>
                  <a:tr h="339494">
                    <a:tc>
                      <a:txBody>
                        <a:bodyPr/>
                        <a:lstStyle/>
                        <a:p>
                          <a:pPr algn="ctr" fontAlgn="b"/>
                          <a:r>
                            <a:rPr lang="en-IN" sz="1800" b="0" i="0" u="none" strike="noStrike" dirty="0">
                              <a:solidFill>
                                <a:srgbClr val="000000"/>
                              </a:solidFill>
                              <a:effectLst/>
                              <a:latin typeface="+mn-lt"/>
                            </a:rPr>
                            <a:t>-2.6</a:t>
                          </a:r>
                        </a:p>
                      </a:txBody>
                      <a:tcPr marL="7620" marR="7620" marT="7620" marB="0" anchor="b"/>
                    </a:tc>
                    <a:tc>
                      <a:txBody>
                        <a:bodyPr/>
                        <a:lstStyle/>
                        <a:p>
                          <a:pPr algn="ctr" fontAlgn="b"/>
                          <a:r>
                            <a:rPr lang="en-IN" sz="1800" u="none" strike="noStrike" dirty="0">
                              <a:effectLst/>
                              <a:latin typeface="+mn-lt"/>
                            </a:rPr>
                            <a:t>-2.3</a:t>
                          </a:r>
                          <a:endParaRPr lang="en-IN" sz="1800" b="0" i="0" u="none" strike="noStrike" dirty="0">
                            <a:solidFill>
                              <a:srgbClr val="000000"/>
                            </a:solidFill>
                            <a:effectLst/>
                            <a:latin typeface="+mn-lt"/>
                          </a:endParaRPr>
                        </a:p>
                      </a:txBody>
                      <a:tcPr marL="7620" marR="7620" marT="7620" marB="0" anchor="b"/>
                    </a:tc>
                    <a:tc>
                      <a:txBody>
                        <a:bodyPr/>
                        <a:lstStyle/>
                        <a:p>
                          <a:pPr algn="ctr" fontAlgn="b"/>
                          <a:r>
                            <a:rPr lang="en-US" sz="1800" b="0" i="0" u="none" strike="noStrike" dirty="0">
                              <a:solidFill>
                                <a:srgbClr val="000000"/>
                              </a:solidFill>
                              <a:effectLst/>
                              <a:latin typeface="+mn-lt"/>
                            </a:rPr>
                            <a:t>-0.3</a:t>
                          </a:r>
                        </a:p>
                      </a:txBody>
                      <a:tcPr marL="6350" marR="6350" marT="6350" marB="0" anchor="b"/>
                    </a:tc>
                    <a:extLst>
                      <a:ext uri="{0D108BD9-81ED-4DB2-BD59-A6C34878D82A}">
                        <a16:rowId xmlns:a16="http://schemas.microsoft.com/office/drawing/2014/main" val="1644361982"/>
                      </a:ext>
                    </a:extLst>
                  </a:tr>
                  <a:tr h="339494">
                    <a:tc>
                      <a:txBody>
                        <a:bodyPr/>
                        <a:lstStyle/>
                        <a:p>
                          <a:pPr algn="ctr" fontAlgn="b"/>
                          <a:r>
                            <a:rPr lang="en-IN" sz="1800" u="none" strike="noStrike" dirty="0">
                              <a:effectLst/>
                              <a:latin typeface="+mn-lt"/>
                            </a:rPr>
                            <a:t>3</a:t>
                          </a:r>
                          <a:endParaRPr lang="en-IN" sz="1800" b="0" i="0" u="none" strike="noStrike" dirty="0">
                            <a:solidFill>
                              <a:srgbClr val="000000"/>
                            </a:solidFill>
                            <a:effectLst/>
                            <a:latin typeface="+mn-lt"/>
                          </a:endParaRPr>
                        </a:p>
                      </a:txBody>
                      <a:tcPr marL="7620" marR="7620" marT="7620" marB="0" anchor="b"/>
                    </a:tc>
                    <a:tc>
                      <a:txBody>
                        <a:bodyPr/>
                        <a:lstStyle/>
                        <a:p>
                          <a:pPr algn="ctr" fontAlgn="b"/>
                          <a:r>
                            <a:rPr lang="en-IN" sz="1800" u="none" strike="noStrike" dirty="0">
                              <a:effectLst/>
                              <a:latin typeface="+mn-lt"/>
                            </a:rPr>
                            <a:t>2.5</a:t>
                          </a:r>
                          <a:endParaRPr lang="en-IN" sz="1800" b="0" i="0" u="none" strike="noStrike" dirty="0">
                            <a:solidFill>
                              <a:srgbClr val="000000"/>
                            </a:solidFill>
                            <a:effectLst/>
                            <a:latin typeface="+mn-lt"/>
                          </a:endParaRPr>
                        </a:p>
                      </a:txBody>
                      <a:tcPr marL="7620" marR="7620" marT="7620" marB="0" anchor="b"/>
                    </a:tc>
                    <a:tc>
                      <a:txBody>
                        <a:bodyPr/>
                        <a:lstStyle/>
                        <a:p>
                          <a:pPr algn="ctr" fontAlgn="b"/>
                          <a:r>
                            <a:rPr lang="en-US" sz="1800" b="0" i="0" u="none" strike="noStrike" dirty="0">
                              <a:solidFill>
                                <a:srgbClr val="000000"/>
                              </a:solidFill>
                              <a:effectLst/>
                              <a:latin typeface="+mn-lt"/>
                            </a:rPr>
                            <a:t>0.5</a:t>
                          </a:r>
                        </a:p>
                      </a:txBody>
                      <a:tcPr marL="6350" marR="6350" marT="6350" marB="0" anchor="b"/>
                    </a:tc>
                    <a:extLst>
                      <a:ext uri="{0D108BD9-81ED-4DB2-BD59-A6C34878D82A}">
                        <a16:rowId xmlns:a16="http://schemas.microsoft.com/office/drawing/2014/main" val="1093256482"/>
                      </a:ext>
                    </a:extLst>
                  </a:tr>
                  <a:tr h="339494">
                    <a:tc gridSpan="2">
                      <a:txBody>
                        <a:bodyPr/>
                        <a:lstStyle/>
                        <a:p>
                          <a:endParaRPr lang="en-US"/>
                        </a:p>
                      </a:txBody>
                      <a:tcPr marL="7620" marR="7620" marT="7620" marB="0" anchor="b">
                        <a:blipFill>
                          <a:blip r:embed="rId4"/>
                          <a:stretch>
                            <a:fillRect l="-222" t="-907143" r="-60532" b="-144643"/>
                          </a:stretch>
                        </a:blipFill>
                      </a:tcPr>
                    </a:tc>
                    <a:tc hMerge="1">
                      <a:txBody>
                        <a:bodyPr/>
                        <a:lstStyle/>
                        <a:p>
                          <a:pPr algn="ctr" fontAlgn="b"/>
                          <a:r>
                            <a:rPr lang="en-IN" sz="2000" u="none" strike="noStrike" dirty="0">
                              <a:effectLst/>
                            </a:rPr>
                            <a:t>7</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0.0625</a:t>
                          </a:r>
                        </a:p>
                      </a:txBody>
                      <a:tcPr marL="7620" marR="7620" marT="7620" marB="0" anchor="b"/>
                    </a:tc>
                    <a:extLst>
                      <a:ext uri="{0D108BD9-81ED-4DB2-BD59-A6C34878D82A}">
                        <a16:rowId xmlns:a16="http://schemas.microsoft.com/office/drawing/2014/main" val="3535441530"/>
                      </a:ext>
                    </a:extLst>
                  </a:tr>
                  <a:tr h="339789">
                    <a:tc gridSpan="2">
                      <a:txBody>
                        <a:bodyPr/>
                        <a:lstStyle/>
                        <a:p>
                          <a:endParaRPr lang="en-US"/>
                        </a:p>
                      </a:txBody>
                      <a:tcPr marL="7620" marR="7620" marT="7620" marB="0" anchor="b">
                        <a:blipFill>
                          <a:blip r:embed="rId4"/>
                          <a:stretch>
                            <a:fillRect l="-222" t="-1007143" r="-60532" b="-44643"/>
                          </a:stretch>
                        </a:blipFill>
                      </a:tcPr>
                    </a:tc>
                    <a:tc hMerge="1">
                      <a:txBody>
                        <a:bodyPr/>
                        <a:lstStyle/>
                        <a:p>
                          <a:endParaRPr lang="en-US"/>
                        </a:p>
                      </a:txBody>
                      <a:tcPr/>
                    </a:tc>
                    <a:tc>
                      <a:txBody>
                        <a:bodyPr/>
                        <a:lstStyle/>
                        <a:p>
                          <a:pPr algn="ctr" fontAlgn="b"/>
                          <a:r>
                            <a:rPr lang="en-IN" sz="2000" b="0" i="0" u="none" strike="noStrike" dirty="0">
                              <a:solidFill>
                                <a:srgbClr val="000000"/>
                              </a:solidFill>
                              <a:effectLst/>
                              <a:latin typeface="Calibri" panose="020F0502020204030204" pitchFamily="34" charset="0"/>
                            </a:rPr>
                            <a:t>0.316</a:t>
                          </a:r>
                        </a:p>
                      </a:txBody>
                      <a:tcPr marL="7620" marR="7620" marT="7620" marB="0" anchor="b"/>
                    </a:tc>
                    <a:extLst>
                      <a:ext uri="{0D108BD9-81ED-4DB2-BD59-A6C34878D82A}">
                        <a16:rowId xmlns:a16="http://schemas.microsoft.com/office/drawing/2014/main" val="106003176"/>
                      </a:ext>
                    </a:extLst>
                  </a:tr>
                </a:tbl>
              </a:graphicData>
            </a:graphic>
          </p:graphicFrame>
        </mc:Fallback>
      </mc:AlternateContent>
      <p:sp>
        <p:nvSpPr>
          <p:cNvPr id="17" name="Rectangle 16">
            <a:extLst>
              <a:ext uri="{FF2B5EF4-FFF2-40B4-BE49-F238E27FC236}">
                <a16:creationId xmlns:a16="http://schemas.microsoft.com/office/drawing/2014/main" xmlns="" id="{214AECC3-D075-09DE-E9D4-325E88FFFF81}"/>
              </a:ext>
            </a:extLst>
          </p:cNvPr>
          <p:cNvSpPr/>
          <p:nvPr/>
        </p:nvSpPr>
        <p:spPr>
          <a:xfrm>
            <a:off x="1055440" y="4869160"/>
            <a:ext cx="5400600" cy="132856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sz="2400" dirty="0">
                <a:solidFill>
                  <a:srgbClr val="0070C0"/>
                </a:solidFill>
                <a:latin typeface="Gill Sans"/>
              </a:rPr>
              <a:t>Note: </a:t>
            </a:r>
            <a:r>
              <a:rPr lang="en-IN" sz="2400" dirty="0">
                <a:latin typeface="Gill Sans"/>
              </a:rPr>
              <a:t>All types of z-tests and t-tests can be applied on proportion of population as well</a:t>
            </a:r>
            <a:endParaRPr lang="en-US" sz="2400" dirty="0">
              <a:latin typeface="Gill Sans"/>
            </a:endParaRPr>
          </a:p>
        </p:txBody>
      </p:sp>
    </p:spTree>
    <p:extLst>
      <p:ext uri="{BB962C8B-B14F-4D97-AF65-F5344CB8AC3E}">
        <p14:creationId xmlns:p14="http://schemas.microsoft.com/office/powerpoint/2010/main" val="333668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Chi-squared test</a:t>
            </a:r>
          </a:p>
        </p:txBody>
      </p:sp>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551384" y="1052736"/>
            <a:ext cx="10873208" cy="4201150"/>
          </a:xfrm>
          <a:prstGeom prst="rect">
            <a:avLst/>
          </a:prstGeom>
          <a:noFill/>
        </p:spPr>
        <p:txBody>
          <a:bodyPr wrap="square" rtlCol="0">
            <a:spAutoFit/>
          </a:bodyPr>
          <a:lstStyle/>
          <a:p>
            <a:pPr algn="just">
              <a:lnSpc>
                <a:spcPct val="100000"/>
              </a:lnSpc>
            </a:pPr>
            <a:r>
              <a:rPr lang="en-IN" sz="2600" dirty="0">
                <a:latin typeface="Gill Sans"/>
                <a:cs typeface="Times New Roman" pitchFamily="18" charset="0"/>
              </a:rPr>
              <a:t>Used when categorical variables are to be compared</a:t>
            </a:r>
          </a:p>
          <a:p>
            <a:pPr algn="just">
              <a:lnSpc>
                <a:spcPct val="100000"/>
              </a:lnSpc>
            </a:pPr>
            <a:r>
              <a:rPr lang="en-IN" sz="2600" dirty="0">
                <a:latin typeface="Gill Sans"/>
                <a:cs typeface="Times New Roman" pitchFamily="18" charset="0"/>
              </a:rPr>
              <a:t>Two types of chi-squared test:</a:t>
            </a:r>
          </a:p>
          <a:p>
            <a:pPr lvl="1" algn="just">
              <a:lnSpc>
                <a:spcPct val="100000"/>
              </a:lnSpc>
            </a:pPr>
            <a:r>
              <a:rPr lang="en-IN" sz="2600" dirty="0">
                <a:solidFill>
                  <a:srgbClr val="0070C0"/>
                </a:solidFill>
                <a:latin typeface="Gill Sans"/>
                <a:cs typeface="Times New Roman" pitchFamily="18" charset="0"/>
              </a:rPr>
              <a:t>Goodness of fit test: </a:t>
            </a:r>
          </a:p>
          <a:p>
            <a:pPr lvl="2" algn="just">
              <a:lnSpc>
                <a:spcPct val="100000"/>
              </a:lnSpc>
            </a:pPr>
            <a:r>
              <a:rPr lang="en-IN" dirty="0">
                <a:latin typeface="Gill Sans"/>
                <a:cs typeface="Times New Roman" pitchFamily="18" charset="0"/>
              </a:rPr>
              <a:t>Determines if sample data of categorical variable matches with population or not</a:t>
            </a:r>
          </a:p>
          <a:p>
            <a:pPr lvl="2" algn="just">
              <a:lnSpc>
                <a:spcPct val="100000"/>
              </a:lnSpc>
            </a:pPr>
            <a:r>
              <a:rPr lang="en-IN" dirty="0" err="1">
                <a:latin typeface="Gill Sans"/>
                <a:cs typeface="Times New Roman" pitchFamily="18" charset="0"/>
              </a:rPr>
              <a:t>Eg</a:t>
            </a:r>
            <a:r>
              <a:rPr lang="en-IN" dirty="0">
                <a:latin typeface="Gill Sans"/>
                <a:cs typeface="Times New Roman" pitchFamily="18" charset="0"/>
              </a:rPr>
              <a:t>: A large bunch of Chocolates of four different flavours are taken. Packed into many packets of 100 chocolates each. Can you confirm if the four flavours are of equal proportion in all the packets, given some packets as samples?</a:t>
            </a:r>
          </a:p>
          <a:p>
            <a:pPr lvl="2" algn="just">
              <a:lnSpc>
                <a:spcPct val="100000"/>
              </a:lnSpc>
            </a:pPr>
            <a:endParaRPr lang="en-IN" sz="2000" dirty="0">
              <a:latin typeface="Gill Sans"/>
              <a:cs typeface="Times New Roman" pitchFamily="18" charset="0"/>
            </a:endParaRPr>
          </a:p>
        </p:txBody>
      </p:sp>
    </p:spTree>
    <p:extLst>
      <p:ext uri="{BB962C8B-B14F-4D97-AF65-F5344CB8AC3E}">
        <p14:creationId xmlns:p14="http://schemas.microsoft.com/office/powerpoint/2010/main" val="133919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Chi-squared test</a:t>
            </a:r>
          </a:p>
        </p:txBody>
      </p:sp>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479376" y="836712"/>
            <a:ext cx="10873208" cy="3988271"/>
          </a:xfrm>
          <a:prstGeom prst="rect">
            <a:avLst/>
          </a:prstGeom>
          <a:noFill/>
        </p:spPr>
        <p:txBody>
          <a:bodyPr wrap="square" rtlCol="0">
            <a:spAutoFit/>
          </a:bodyPr>
          <a:lstStyle/>
          <a:p>
            <a:pPr algn="just">
              <a:lnSpc>
                <a:spcPct val="100000"/>
              </a:lnSpc>
            </a:pPr>
            <a:r>
              <a:rPr lang="en-IN" sz="2600" dirty="0">
                <a:latin typeface="Gill Sans"/>
                <a:cs typeface="Times New Roman" pitchFamily="18" charset="0"/>
              </a:rPr>
              <a:t>Used when categorical variables are to be compared</a:t>
            </a:r>
          </a:p>
          <a:p>
            <a:pPr algn="just">
              <a:lnSpc>
                <a:spcPct val="100000"/>
              </a:lnSpc>
            </a:pPr>
            <a:r>
              <a:rPr lang="en-IN" sz="2600" dirty="0">
                <a:latin typeface="Gill Sans"/>
                <a:cs typeface="Times New Roman" pitchFamily="18" charset="0"/>
              </a:rPr>
              <a:t>Two types of chi-squared test:</a:t>
            </a:r>
          </a:p>
          <a:p>
            <a:pPr lvl="1" algn="just">
              <a:lnSpc>
                <a:spcPct val="100000"/>
              </a:lnSpc>
            </a:pPr>
            <a:r>
              <a:rPr lang="en-IN" sz="2600" dirty="0">
                <a:solidFill>
                  <a:srgbClr val="0070C0"/>
                </a:solidFill>
                <a:latin typeface="Gill Sans"/>
                <a:cs typeface="Times New Roman" pitchFamily="18" charset="0"/>
              </a:rPr>
              <a:t>Goodness of fit test: </a:t>
            </a:r>
          </a:p>
          <a:p>
            <a:pPr lvl="2" algn="just">
              <a:lnSpc>
                <a:spcPct val="100000"/>
              </a:lnSpc>
            </a:pPr>
            <a:r>
              <a:rPr lang="en-IN" dirty="0">
                <a:latin typeface="Gill Sans"/>
                <a:cs typeface="Times New Roman" pitchFamily="18" charset="0"/>
              </a:rPr>
              <a:t>Determines if sample data of categorical variable matches with population or not</a:t>
            </a:r>
            <a:r>
              <a:rPr lang="en-IN" sz="2000" dirty="0">
                <a:latin typeface="Gill Sans"/>
                <a:cs typeface="Times New Roman" pitchFamily="18" charset="0"/>
              </a:rPr>
              <a:t>	</a:t>
            </a:r>
          </a:p>
          <a:p>
            <a:pPr lvl="1" algn="just">
              <a:lnSpc>
                <a:spcPct val="100000"/>
              </a:lnSpc>
            </a:pPr>
            <a:r>
              <a:rPr lang="en-IN" sz="2600" dirty="0">
                <a:solidFill>
                  <a:srgbClr val="0070C0"/>
                </a:solidFill>
                <a:latin typeface="Gill Sans"/>
                <a:cs typeface="Times New Roman" pitchFamily="18" charset="0"/>
              </a:rPr>
              <a:t>Test of independence: </a:t>
            </a:r>
          </a:p>
          <a:p>
            <a:pPr lvl="2" algn="just">
              <a:lnSpc>
                <a:spcPct val="100000"/>
              </a:lnSpc>
            </a:pPr>
            <a:r>
              <a:rPr lang="en-IN" dirty="0">
                <a:latin typeface="Gill Sans"/>
                <a:cs typeface="Times New Roman" pitchFamily="18" charset="0"/>
              </a:rPr>
              <a:t>Determines if two categorical variables are independent or related to one another</a:t>
            </a:r>
          </a:p>
          <a:p>
            <a:pPr lvl="2" algn="just">
              <a:lnSpc>
                <a:spcPct val="100000"/>
              </a:lnSpc>
            </a:pPr>
            <a:r>
              <a:rPr lang="en-IN" dirty="0" err="1">
                <a:latin typeface="Gill Sans"/>
                <a:cs typeface="Times New Roman" pitchFamily="18" charset="0"/>
              </a:rPr>
              <a:t>Eg</a:t>
            </a:r>
            <a:r>
              <a:rPr lang="en-IN" dirty="0">
                <a:latin typeface="Gill Sans"/>
                <a:cs typeface="Times New Roman" pitchFamily="18" charset="0"/>
              </a:rPr>
              <a:t>: Does interest in a subject depend on gender or are they independent? </a:t>
            </a:r>
          </a:p>
        </p:txBody>
      </p:sp>
      <p:graphicFrame>
        <p:nvGraphicFramePr>
          <p:cNvPr id="3" name="Table 4">
            <a:extLst>
              <a:ext uri="{FF2B5EF4-FFF2-40B4-BE49-F238E27FC236}">
                <a16:creationId xmlns:a16="http://schemas.microsoft.com/office/drawing/2014/main" xmlns="" id="{0EE76B58-E741-FF59-4BAC-1E43A039F8EC}"/>
              </a:ext>
            </a:extLst>
          </p:cNvPr>
          <p:cNvGraphicFramePr>
            <a:graphicFrameLocks noGrp="1"/>
          </p:cNvGraphicFramePr>
          <p:nvPr>
            <p:extLst>
              <p:ext uri="{D42A27DB-BD31-4B8C-83A1-F6EECF244321}">
                <p14:modId xmlns:p14="http://schemas.microsoft.com/office/powerpoint/2010/main" val="2781824639"/>
              </p:ext>
            </p:extLst>
          </p:nvPr>
        </p:nvGraphicFramePr>
        <p:xfrm>
          <a:off x="1775520" y="5201047"/>
          <a:ext cx="9001000" cy="1112520"/>
        </p:xfrm>
        <a:graphic>
          <a:graphicData uri="http://schemas.openxmlformats.org/drawingml/2006/table">
            <a:tbl>
              <a:tblPr firstRow="1" bandRow="1">
                <a:tableStyleId>{5C22544A-7EE6-4342-B048-85BDC9FD1C3A}</a:tableStyleId>
              </a:tblPr>
              <a:tblGrid>
                <a:gridCol w="3096344">
                  <a:extLst>
                    <a:ext uri="{9D8B030D-6E8A-4147-A177-3AD203B41FA5}">
                      <a16:colId xmlns:a16="http://schemas.microsoft.com/office/drawing/2014/main" xmlns="" val="739906827"/>
                    </a:ext>
                  </a:extLst>
                </a:gridCol>
                <a:gridCol w="1800200">
                  <a:extLst>
                    <a:ext uri="{9D8B030D-6E8A-4147-A177-3AD203B41FA5}">
                      <a16:colId xmlns:a16="http://schemas.microsoft.com/office/drawing/2014/main" xmlns="" val="2942921142"/>
                    </a:ext>
                  </a:extLst>
                </a:gridCol>
                <a:gridCol w="2304256">
                  <a:extLst>
                    <a:ext uri="{9D8B030D-6E8A-4147-A177-3AD203B41FA5}">
                      <a16:colId xmlns:a16="http://schemas.microsoft.com/office/drawing/2014/main" xmlns="" val="2038414257"/>
                    </a:ext>
                  </a:extLst>
                </a:gridCol>
                <a:gridCol w="1800200">
                  <a:extLst>
                    <a:ext uri="{9D8B030D-6E8A-4147-A177-3AD203B41FA5}">
                      <a16:colId xmlns:a16="http://schemas.microsoft.com/office/drawing/2014/main" xmlns="" val="1385772570"/>
                    </a:ext>
                  </a:extLst>
                </a:gridCol>
              </a:tblGrid>
              <a:tr h="370840">
                <a:tc>
                  <a:txBody>
                    <a:bodyPr/>
                    <a:lstStyle/>
                    <a:p>
                      <a:pPr algn="ctr"/>
                      <a:endParaRPr lang="en-US" dirty="0"/>
                    </a:p>
                  </a:txBody>
                  <a:tcPr/>
                </a:tc>
                <a:tc>
                  <a:txBody>
                    <a:bodyPr/>
                    <a:lstStyle/>
                    <a:p>
                      <a:pPr algn="ctr"/>
                      <a:r>
                        <a:rPr lang="en-IN" dirty="0">
                          <a:solidFill>
                            <a:srgbClr val="002060"/>
                          </a:solidFill>
                        </a:rPr>
                        <a:t>Science</a:t>
                      </a:r>
                      <a:endParaRPr lang="en-US" dirty="0">
                        <a:solidFill>
                          <a:srgbClr val="002060"/>
                        </a:solidFill>
                      </a:endParaRPr>
                    </a:p>
                  </a:txBody>
                  <a:tcPr/>
                </a:tc>
                <a:tc>
                  <a:txBody>
                    <a:bodyPr/>
                    <a:lstStyle/>
                    <a:p>
                      <a:pPr algn="ctr"/>
                      <a:r>
                        <a:rPr lang="en-IN" dirty="0">
                          <a:solidFill>
                            <a:srgbClr val="002060"/>
                          </a:solidFill>
                        </a:rPr>
                        <a:t>Engineering</a:t>
                      </a:r>
                      <a:endParaRPr lang="en-US" dirty="0">
                        <a:solidFill>
                          <a:srgbClr val="002060"/>
                        </a:solidFill>
                      </a:endParaRPr>
                    </a:p>
                  </a:txBody>
                  <a:tcPr/>
                </a:tc>
                <a:tc>
                  <a:txBody>
                    <a:bodyPr/>
                    <a:lstStyle/>
                    <a:p>
                      <a:pPr algn="ctr"/>
                      <a:r>
                        <a:rPr lang="en-IN" dirty="0">
                          <a:solidFill>
                            <a:srgbClr val="002060"/>
                          </a:solidFill>
                        </a:rPr>
                        <a:t>Art</a:t>
                      </a:r>
                      <a:endParaRPr lang="en-US" dirty="0">
                        <a:solidFill>
                          <a:srgbClr val="002060"/>
                        </a:solidFill>
                      </a:endParaRPr>
                    </a:p>
                  </a:txBody>
                  <a:tcPr/>
                </a:tc>
                <a:extLst>
                  <a:ext uri="{0D108BD9-81ED-4DB2-BD59-A6C34878D82A}">
                    <a16:rowId xmlns:a16="http://schemas.microsoft.com/office/drawing/2014/main" xmlns="" val="3645388899"/>
                  </a:ext>
                </a:extLst>
              </a:tr>
              <a:tr h="370840">
                <a:tc>
                  <a:txBody>
                    <a:bodyPr/>
                    <a:lstStyle/>
                    <a:p>
                      <a:pPr algn="ctr"/>
                      <a:r>
                        <a:rPr lang="en-IN" dirty="0"/>
                        <a:t>Male (total=65)</a:t>
                      </a:r>
                      <a:endParaRPr lang="en-US" dirty="0"/>
                    </a:p>
                  </a:txBody>
                  <a:tcPr/>
                </a:tc>
                <a:tc>
                  <a:txBody>
                    <a:bodyPr/>
                    <a:lstStyle/>
                    <a:p>
                      <a:pPr algn="ctr"/>
                      <a:r>
                        <a:rPr lang="en-IN" dirty="0"/>
                        <a:t>20</a:t>
                      </a:r>
                      <a:endParaRPr lang="en-US" dirty="0"/>
                    </a:p>
                  </a:txBody>
                  <a:tcPr/>
                </a:tc>
                <a:tc>
                  <a:txBody>
                    <a:bodyPr/>
                    <a:lstStyle/>
                    <a:p>
                      <a:pPr algn="ctr"/>
                      <a:r>
                        <a:rPr lang="en-IN" dirty="0"/>
                        <a:t>30</a:t>
                      </a:r>
                      <a:endParaRPr lang="en-US" dirty="0"/>
                    </a:p>
                  </a:txBody>
                  <a:tcPr/>
                </a:tc>
                <a:tc>
                  <a:txBody>
                    <a:bodyPr/>
                    <a:lstStyle/>
                    <a:p>
                      <a:pPr algn="ctr"/>
                      <a:r>
                        <a:rPr lang="en-IN" dirty="0"/>
                        <a:t>15</a:t>
                      </a:r>
                      <a:endParaRPr lang="en-US" dirty="0"/>
                    </a:p>
                  </a:txBody>
                  <a:tcPr/>
                </a:tc>
                <a:extLst>
                  <a:ext uri="{0D108BD9-81ED-4DB2-BD59-A6C34878D82A}">
                    <a16:rowId xmlns:a16="http://schemas.microsoft.com/office/drawing/2014/main" xmlns="" val="42199498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Female (total=65)</a:t>
                      </a:r>
                      <a:endParaRPr lang="en-US" dirty="0"/>
                    </a:p>
                  </a:txBody>
                  <a:tcPr/>
                </a:tc>
                <a:tc>
                  <a:txBody>
                    <a:bodyPr/>
                    <a:lstStyle/>
                    <a:p>
                      <a:pPr algn="ctr"/>
                      <a:r>
                        <a:rPr lang="en-IN" dirty="0"/>
                        <a:t>20</a:t>
                      </a:r>
                      <a:endParaRPr lang="en-US" dirty="0"/>
                    </a:p>
                  </a:txBody>
                  <a:tcPr/>
                </a:tc>
                <a:tc>
                  <a:txBody>
                    <a:bodyPr/>
                    <a:lstStyle/>
                    <a:p>
                      <a:pPr algn="ctr"/>
                      <a:r>
                        <a:rPr lang="en-IN" dirty="0"/>
                        <a:t>15</a:t>
                      </a:r>
                      <a:endParaRPr lang="en-US" dirty="0"/>
                    </a:p>
                  </a:txBody>
                  <a:tcPr/>
                </a:tc>
                <a:tc>
                  <a:txBody>
                    <a:bodyPr/>
                    <a:lstStyle/>
                    <a:p>
                      <a:pPr algn="ctr"/>
                      <a:r>
                        <a:rPr lang="en-IN" dirty="0"/>
                        <a:t>30</a:t>
                      </a:r>
                      <a:endParaRPr lang="en-US" dirty="0"/>
                    </a:p>
                  </a:txBody>
                  <a:tcPr/>
                </a:tc>
                <a:extLst>
                  <a:ext uri="{0D108BD9-81ED-4DB2-BD59-A6C34878D82A}">
                    <a16:rowId xmlns:a16="http://schemas.microsoft.com/office/drawing/2014/main" xmlns="" val="329216846"/>
                  </a:ext>
                </a:extLst>
              </a:tr>
            </a:tbl>
          </a:graphicData>
        </a:graphic>
      </p:graphicFrame>
      <p:sp>
        <p:nvSpPr>
          <p:cNvPr id="5" name="TextBox 4">
            <a:extLst>
              <a:ext uri="{FF2B5EF4-FFF2-40B4-BE49-F238E27FC236}">
                <a16:creationId xmlns:a16="http://schemas.microsoft.com/office/drawing/2014/main" xmlns="" id="{CCCE3378-7707-5474-E4A5-A6F50E6197F5}"/>
              </a:ext>
            </a:extLst>
          </p:cNvPr>
          <p:cNvSpPr txBox="1"/>
          <p:nvPr/>
        </p:nvSpPr>
        <p:spPr>
          <a:xfrm>
            <a:off x="5591944" y="4739382"/>
            <a:ext cx="2432461" cy="461665"/>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Contingency table</a:t>
            </a:r>
            <a:endParaRPr lang="en-US" sz="240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449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fade">
                                      <p:cBhvr>
                                        <p:cTn id="15" dur="500"/>
                                        <p:tgtEl>
                                          <p:spTgt spid="4">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Hypothesis Testing</a:t>
            </a:r>
          </a:p>
        </p:txBody>
      </p:sp>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551384" y="980728"/>
            <a:ext cx="10728325" cy="5437386"/>
          </a:xfrm>
          <a:prstGeom prst="rect">
            <a:avLst/>
          </a:prstGeom>
          <a:noFill/>
        </p:spPr>
        <p:txBody>
          <a:bodyPr wrap="square" rtlCol="0">
            <a:spAutoFit/>
          </a:bodyPr>
          <a:lstStyle/>
          <a:p>
            <a:pPr algn="just">
              <a:lnSpc>
                <a:spcPct val="100000"/>
              </a:lnSpc>
            </a:pPr>
            <a:r>
              <a:rPr lang="en-IN" sz="2600" dirty="0">
                <a:solidFill>
                  <a:srgbClr val="0070C0"/>
                </a:solidFill>
                <a:latin typeface="Gill Sans"/>
                <a:cs typeface="Times New Roman" pitchFamily="18" charset="0"/>
              </a:rPr>
              <a:t>Hypothesis testing: </a:t>
            </a:r>
            <a:r>
              <a:rPr lang="en-IN" sz="2600" dirty="0">
                <a:latin typeface="Gill Sans"/>
                <a:cs typeface="Times New Roman" pitchFamily="18" charset="0"/>
              </a:rPr>
              <a:t>Testing a claim (hypothesis) on a parameter or distribution of the population or comparing two parameters using the sample data</a:t>
            </a:r>
          </a:p>
          <a:p>
            <a:pPr lvl="1" algn="just">
              <a:lnSpc>
                <a:spcPct val="100000"/>
              </a:lnSpc>
            </a:pPr>
            <a:r>
              <a:rPr lang="en-IN" sz="2400" dirty="0">
                <a:solidFill>
                  <a:srgbClr val="0070C0"/>
                </a:solidFill>
                <a:latin typeface="Gill Sans"/>
                <a:cs typeface="Times New Roman" pitchFamily="18" charset="0"/>
              </a:rPr>
              <a:t>Examples:</a:t>
            </a:r>
          </a:p>
          <a:p>
            <a:pPr lvl="2" algn="just">
              <a:lnSpc>
                <a:spcPct val="100000"/>
              </a:lnSpc>
            </a:pPr>
            <a:r>
              <a:rPr lang="en-IN" sz="2200" dirty="0">
                <a:latin typeface="Gill Sans"/>
                <a:cs typeface="Times New Roman" pitchFamily="18" charset="0"/>
              </a:rPr>
              <a:t>‘</a:t>
            </a:r>
            <a:r>
              <a:rPr lang="en-IN" sz="2200" dirty="0" err="1">
                <a:latin typeface="Gill Sans"/>
                <a:cs typeface="Times New Roman" pitchFamily="18" charset="0"/>
              </a:rPr>
              <a:t>Hotstar</a:t>
            </a:r>
            <a:r>
              <a:rPr lang="en-IN" sz="2200" dirty="0">
                <a:latin typeface="Gill Sans"/>
                <a:cs typeface="Times New Roman" pitchFamily="18" charset="0"/>
              </a:rPr>
              <a:t>’ is preferred by more than 50% OTT users in India. </a:t>
            </a:r>
          </a:p>
          <a:p>
            <a:pPr lvl="2" algn="just">
              <a:lnSpc>
                <a:spcPct val="100000"/>
              </a:lnSpc>
            </a:pPr>
            <a:r>
              <a:rPr lang="en-IN" sz="2200" dirty="0">
                <a:latin typeface="Gill Sans"/>
                <a:cs typeface="Times New Roman" pitchFamily="18" charset="0"/>
              </a:rPr>
              <a:t>Battery life of mobile model 1 is less than battery life of mobile model 2</a:t>
            </a:r>
          </a:p>
          <a:p>
            <a:pPr lvl="2" algn="just">
              <a:lnSpc>
                <a:spcPct val="100000"/>
              </a:lnSpc>
            </a:pPr>
            <a:r>
              <a:rPr lang="en-IN" sz="2200" dirty="0">
                <a:latin typeface="Gill Sans"/>
                <a:cs typeface="Times New Roman" pitchFamily="18" charset="0"/>
              </a:rPr>
              <a:t>Mean height of a population of people is 6 feet. A sample of people having mean height 5.8 feet and standard deviation 0.4 is representative of the population.</a:t>
            </a:r>
          </a:p>
          <a:p>
            <a:pPr lvl="2" algn="just">
              <a:lnSpc>
                <a:spcPct val="100000"/>
              </a:lnSpc>
            </a:pPr>
            <a:r>
              <a:rPr lang="en-IN" sz="2200" dirty="0">
                <a:latin typeface="Gill Sans"/>
                <a:cs typeface="Times New Roman" pitchFamily="18" charset="0"/>
              </a:rPr>
              <a:t>Quality of steel bars produced in two different steel plants are of same quality (based on some quality parameter).</a:t>
            </a:r>
          </a:p>
          <a:p>
            <a:pPr lvl="2" algn="just">
              <a:lnSpc>
                <a:spcPct val="100000"/>
              </a:lnSpc>
            </a:pPr>
            <a:r>
              <a:rPr lang="en-IN" sz="2200" dirty="0">
                <a:latin typeface="Gill Sans"/>
                <a:cs typeface="Times New Roman" pitchFamily="18" charset="0"/>
              </a:rPr>
              <a:t>Average annual salary of data scientist in India is greater than Rs. 15,00,000</a:t>
            </a:r>
          </a:p>
          <a:p>
            <a:pPr algn="just">
              <a:lnSpc>
                <a:spcPct val="100000"/>
              </a:lnSpc>
            </a:pPr>
            <a:r>
              <a:rPr lang="en-IN" sz="2600" dirty="0">
                <a:latin typeface="Gill Sans"/>
                <a:cs typeface="Times New Roman" pitchFamily="18" charset="0"/>
              </a:rPr>
              <a:t> Is there enough evidence in the sample data to accept or reject the above claims? And with what level of confidence? </a:t>
            </a:r>
            <a:endParaRPr lang="en-IN" sz="2800" dirty="0">
              <a:latin typeface="Gill Sans"/>
              <a:cs typeface="Times New Roman" pitchFamily="18" charset="0"/>
            </a:endParaRPr>
          </a:p>
        </p:txBody>
      </p:sp>
    </p:spTree>
    <p:extLst>
      <p:ext uri="{BB962C8B-B14F-4D97-AF65-F5344CB8AC3E}">
        <p14:creationId xmlns:p14="http://schemas.microsoft.com/office/powerpoint/2010/main" val="340337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500"/>
                                        <p:tgtEl>
                                          <p:spTgt spid="4">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Chi-squared test statistic</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335360" y="875106"/>
                <a:ext cx="6480720" cy="5489388"/>
              </a:xfrm>
              <a:prstGeom prst="rect">
                <a:avLst/>
              </a:prstGeom>
              <a:noFill/>
            </p:spPr>
            <p:txBody>
              <a:bodyPr wrap="square" rtlCol="0">
                <a:spAutoFit/>
              </a:bodyPr>
              <a:lstStyle/>
              <a:p>
                <a:pPr algn="just">
                  <a:lnSpc>
                    <a:spcPct val="100000"/>
                  </a:lnSpc>
                </a:pPr>
                <a:r>
                  <a:rPr lang="en-IN" sz="2600" dirty="0">
                    <a:latin typeface="Gill Sans"/>
                    <a:cs typeface="Times New Roman" pitchFamily="18" charset="0"/>
                  </a:rPr>
                  <a:t>Chi-squared test statistic remains the same for both types of chi-squared tests</a:t>
                </a:r>
              </a:p>
              <a:p>
                <a:pPr marL="457200" lvl="1" indent="0" algn="just">
                  <a:lnSpc>
                    <a:spcPct val="100000"/>
                  </a:lnSpc>
                  <a:buNone/>
                </a:pPr>
                <a14:m>
                  <m:oMathPara xmlns:m="http://schemas.openxmlformats.org/officeDocument/2006/math">
                    <m:oMathParaPr>
                      <m:jc m:val="centerGroup"/>
                    </m:oMathParaPr>
                    <m:oMath xmlns:m="http://schemas.openxmlformats.org/officeDocument/2006/math">
                      <m:sSup>
                        <m:sSupPr>
                          <m:ctrlPr>
                            <a:rPr lang="en-IN" sz="2600" b="0" i="1" smtClean="0">
                              <a:latin typeface="Cambria Math" panose="02040503050406030204" pitchFamily="18" charset="0"/>
                              <a:cs typeface="Times New Roman" pitchFamily="18" charset="0"/>
                            </a:rPr>
                          </m:ctrlPr>
                        </m:sSupPr>
                        <m:e>
                          <m:r>
                            <a:rPr lang="en-IN" sz="2600" b="0" i="1" smtClean="0">
                              <a:latin typeface="Cambria Math" panose="02040503050406030204" pitchFamily="18" charset="0"/>
                              <a:cs typeface="Times New Roman" pitchFamily="18" charset="0"/>
                            </a:rPr>
                            <m:t>𝜒</m:t>
                          </m:r>
                        </m:e>
                        <m:sup>
                          <m:r>
                            <a:rPr lang="en-IN" sz="2600" b="0" i="1" smtClean="0">
                              <a:latin typeface="Cambria Math" panose="02040503050406030204" pitchFamily="18" charset="0"/>
                              <a:cs typeface="Times New Roman" pitchFamily="18" charset="0"/>
                            </a:rPr>
                            <m:t>2</m:t>
                          </m:r>
                        </m:sup>
                      </m:sSup>
                      <m:r>
                        <a:rPr lang="en-IN" sz="2600" b="0" i="1" smtClean="0">
                          <a:latin typeface="Cambria Math" panose="02040503050406030204" pitchFamily="18" charset="0"/>
                          <a:cs typeface="Times New Roman" pitchFamily="18" charset="0"/>
                        </a:rPr>
                        <m:t>=</m:t>
                      </m:r>
                      <m:nary>
                        <m:naryPr>
                          <m:chr m:val="∑"/>
                          <m:ctrlPr>
                            <a:rPr lang="en-IN" sz="2600" b="0" i="1" smtClean="0">
                              <a:latin typeface="Cambria Math" panose="02040503050406030204" pitchFamily="18" charset="0"/>
                              <a:cs typeface="Times New Roman" pitchFamily="18" charset="0"/>
                            </a:rPr>
                          </m:ctrlPr>
                        </m:naryPr>
                        <m:sub>
                          <m:r>
                            <m:rPr>
                              <m:brk m:alnAt="23"/>
                            </m:rPr>
                            <a:rPr lang="en-IN" sz="2600" b="0" i="1" smtClean="0">
                              <a:latin typeface="Cambria Math" panose="02040503050406030204" pitchFamily="18" charset="0"/>
                              <a:cs typeface="Times New Roman" pitchFamily="18" charset="0"/>
                            </a:rPr>
                            <m:t>𝑖</m:t>
                          </m:r>
                          <m:r>
                            <a:rPr lang="en-IN" sz="2600" b="0" i="1" smtClean="0">
                              <a:latin typeface="Cambria Math" panose="02040503050406030204" pitchFamily="18" charset="0"/>
                              <a:cs typeface="Times New Roman" pitchFamily="18" charset="0"/>
                            </a:rPr>
                            <m:t>=1</m:t>
                          </m:r>
                        </m:sub>
                        <m:sup>
                          <m:r>
                            <a:rPr lang="en-IN" sz="2600" b="0" i="1" smtClean="0">
                              <a:latin typeface="Cambria Math" panose="02040503050406030204" pitchFamily="18" charset="0"/>
                              <a:cs typeface="Times New Roman" pitchFamily="18" charset="0"/>
                            </a:rPr>
                            <m:t>𝑗</m:t>
                          </m:r>
                        </m:sup>
                        <m:e>
                          <m:f>
                            <m:fPr>
                              <m:ctrlPr>
                                <a:rPr lang="en-IN" sz="2600" b="0" i="1" smtClean="0">
                                  <a:latin typeface="Cambria Math" panose="02040503050406030204" pitchFamily="18" charset="0"/>
                                  <a:cs typeface="Times New Roman" pitchFamily="18" charset="0"/>
                                </a:rPr>
                              </m:ctrlPr>
                            </m:fPr>
                            <m:num>
                              <m:sSup>
                                <m:sSupPr>
                                  <m:ctrlPr>
                                    <a:rPr lang="en-IN" sz="2600" b="0" i="1" smtClean="0">
                                      <a:latin typeface="Cambria Math" panose="02040503050406030204" pitchFamily="18" charset="0"/>
                                      <a:cs typeface="Times New Roman" pitchFamily="18" charset="0"/>
                                    </a:rPr>
                                  </m:ctrlPr>
                                </m:sSupPr>
                                <m:e>
                                  <m:d>
                                    <m:dPr>
                                      <m:ctrlPr>
                                        <a:rPr lang="en-IN" sz="2600" b="0" i="1" smtClean="0">
                                          <a:latin typeface="Cambria Math" panose="02040503050406030204" pitchFamily="18" charset="0"/>
                                          <a:cs typeface="Times New Roman" pitchFamily="18" charset="0"/>
                                        </a:rPr>
                                      </m:ctrlPr>
                                    </m:dPr>
                                    <m:e>
                                      <m:sSub>
                                        <m:sSubPr>
                                          <m:ctrlPr>
                                            <a:rPr lang="en-IN" sz="2600" b="0" i="1" smtClean="0">
                                              <a:latin typeface="Cambria Math" panose="02040503050406030204" pitchFamily="18" charset="0"/>
                                              <a:cs typeface="Times New Roman" pitchFamily="18" charset="0"/>
                                            </a:rPr>
                                          </m:ctrlPr>
                                        </m:sSubPr>
                                        <m:e>
                                          <m:r>
                                            <a:rPr lang="en-IN" sz="2600" b="0" i="1" smtClean="0">
                                              <a:latin typeface="Cambria Math" panose="02040503050406030204" pitchFamily="18" charset="0"/>
                                              <a:cs typeface="Times New Roman" pitchFamily="18" charset="0"/>
                                            </a:rPr>
                                            <m:t>𝑜</m:t>
                                          </m:r>
                                        </m:e>
                                        <m:sub>
                                          <m:r>
                                            <a:rPr lang="en-IN" sz="2600" b="0" i="1" smtClean="0">
                                              <a:latin typeface="Cambria Math" panose="02040503050406030204" pitchFamily="18" charset="0"/>
                                              <a:cs typeface="Times New Roman" pitchFamily="18" charset="0"/>
                                            </a:rPr>
                                            <m:t>𝑖</m:t>
                                          </m:r>
                                        </m:sub>
                                      </m:sSub>
                                      <m:r>
                                        <a:rPr lang="en-IN" sz="2600" b="0" i="1" smtClean="0">
                                          <a:latin typeface="Cambria Math" panose="02040503050406030204" pitchFamily="18" charset="0"/>
                                          <a:cs typeface="Times New Roman" pitchFamily="18" charset="0"/>
                                        </a:rPr>
                                        <m:t>−</m:t>
                                      </m:r>
                                      <m:sSub>
                                        <m:sSubPr>
                                          <m:ctrlPr>
                                            <a:rPr lang="en-IN" sz="2600" b="0" i="1" smtClean="0">
                                              <a:latin typeface="Cambria Math" panose="02040503050406030204" pitchFamily="18" charset="0"/>
                                              <a:cs typeface="Times New Roman" pitchFamily="18" charset="0"/>
                                            </a:rPr>
                                          </m:ctrlPr>
                                        </m:sSubPr>
                                        <m:e>
                                          <m:r>
                                            <a:rPr lang="en-IN" sz="2600" b="0" i="1" smtClean="0">
                                              <a:latin typeface="Cambria Math" panose="02040503050406030204" pitchFamily="18" charset="0"/>
                                              <a:cs typeface="Times New Roman" pitchFamily="18" charset="0"/>
                                            </a:rPr>
                                            <m:t>𝑒</m:t>
                                          </m:r>
                                        </m:e>
                                        <m:sub>
                                          <m:r>
                                            <a:rPr lang="en-IN" sz="2600" b="0" i="1" smtClean="0">
                                              <a:latin typeface="Cambria Math" panose="02040503050406030204" pitchFamily="18" charset="0"/>
                                              <a:cs typeface="Times New Roman" pitchFamily="18" charset="0"/>
                                            </a:rPr>
                                            <m:t>𝑖</m:t>
                                          </m:r>
                                        </m:sub>
                                      </m:sSub>
                                    </m:e>
                                  </m:d>
                                </m:e>
                                <m:sup>
                                  <m:r>
                                    <a:rPr lang="en-IN" sz="2600" b="0" i="1" smtClean="0">
                                      <a:latin typeface="Cambria Math" panose="02040503050406030204" pitchFamily="18" charset="0"/>
                                      <a:cs typeface="Times New Roman" pitchFamily="18" charset="0"/>
                                    </a:rPr>
                                    <m:t>2</m:t>
                                  </m:r>
                                </m:sup>
                              </m:sSup>
                            </m:num>
                            <m:den>
                              <m:sSub>
                                <m:sSubPr>
                                  <m:ctrlPr>
                                    <a:rPr lang="en-IN" sz="2600" b="0" i="1" smtClean="0">
                                      <a:latin typeface="Cambria Math" panose="02040503050406030204" pitchFamily="18" charset="0"/>
                                      <a:cs typeface="Times New Roman" pitchFamily="18" charset="0"/>
                                    </a:rPr>
                                  </m:ctrlPr>
                                </m:sSubPr>
                                <m:e>
                                  <m:r>
                                    <a:rPr lang="en-IN" sz="2600" b="0" i="1" smtClean="0">
                                      <a:latin typeface="Cambria Math" panose="02040503050406030204" pitchFamily="18" charset="0"/>
                                      <a:cs typeface="Times New Roman" pitchFamily="18" charset="0"/>
                                    </a:rPr>
                                    <m:t>𝑒</m:t>
                                  </m:r>
                                </m:e>
                                <m:sub>
                                  <m:r>
                                    <a:rPr lang="en-IN" sz="2600" b="0" i="1" smtClean="0">
                                      <a:latin typeface="Cambria Math" panose="02040503050406030204" pitchFamily="18" charset="0"/>
                                      <a:cs typeface="Times New Roman" pitchFamily="18" charset="0"/>
                                    </a:rPr>
                                    <m:t>𝑖</m:t>
                                  </m:r>
                                </m:sub>
                              </m:sSub>
                            </m:den>
                          </m:f>
                        </m:e>
                      </m:nary>
                    </m:oMath>
                  </m:oMathPara>
                </a14:m>
                <a:endParaRPr lang="en-IN" sz="2600" dirty="0">
                  <a:latin typeface="Gill Sans"/>
                  <a:cs typeface="Times New Roman" pitchFamily="18" charset="0"/>
                </a:endParaRPr>
              </a:p>
              <a:p>
                <a:pPr lvl="1" algn="just">
                  <a:lnSpc>
                    <a:spcPct val="100000"/>
                  </a:lnSpc>
                </a:pPr>
                <a14:m>
                  <m:oMath xmlns:m="http://schemas.openxmlformats.org/officeDocument/2006/math">
                    <m:sSub>
                      <m:sSubPr>
                        <m:ctrlPr>
                          <a:rPr lang="en-IN" sz="2400" b="0" i="1" smtClean="0">
                            <a:latin typeface="Cambria Math" panose="02040503050406030204" pitchFamily="18" charset="0"/>
                            <a:cs typeface="Times New Roman" pitchFamily="18" charset="0"/>
                          </a:rPr>
                        </m:ctrlPr>
                      </m:sSubPr>
                      <m:e>
                        <m:r>
                          <a:rPr lang="en-IN" sz="2400" b="0" i="1" smtClean="0">
                            <a:latin typeface="Cambria Math" panose="02040503050406030204" pitchFamily="18" charset="0"/>
                            <a:cs typeface="Times New Roman" pitchFamily="18" charset="0"/>
                          </a:rPr>
                          <m:t>𝑜</m:t>
                        </m:r>
                      </m:e>
                      <m:sub>
                        <m:r>
                          <a:rPr lang="en-IN" sz="2400" b="0" i="1" smtClean="0">
                            <a:latin typeface="Cambria Math" panose="02040503050406030204" pitchFamily="18" charset="0"/>
                            <a:cs typeface="Times New Roman" pitchFamily="18" charset="0"/>
                          </a:rPr>
                          <m:t>𝑖</m:t>
                        </m:r>
                      </m:sub>
                    </m:sSub>
                  </m:oMath>
                </a14:m>
                <a:r>
                  <a:rPr lang="en-IN" sz="2400" dirty="0">
                    <a:latin typeface="Gill Sans"/>
                    <a:cs typeface="Times New Roman" pitchFamily="18" charset="0"/>
                  </a:rPr>
                  <a:t>: observed value of </a:t>
                </a:r>
                <a14:m>
                  <m:oMath xmlns:m="http://schemas.openxmlformats.org/officeDocument/2006/math">
                    <m:sSup>
                      <m:sSupPr>
                        <m:ctrlPr>
                          <a:rPr lang="en-IN" sz="2400" b="0" i="1" smtClean="0">
                            <a:latin typeface="Cambria Math" panose="02040503050406030204" pitchFamily="18" charset="0"/>
                            <a:cs typeface="Times New Roman" pitchFamily="18" charset="0"/>
                          </a:rPr>
                        </m:ctrlPr>
                      </m:sSupPr>
                      <m:e>
                        <m:r>
                          <a:rPr lang="en-IN" sz="2400" b="0" i="1" smtClean="0">
                            <a:latin typeface="Cambria Math" panose="02040503050406030204" pitchFamily="18" charset="0"/>
                            <a:cs typeface="Times New Roman" pitchFamily="18" charset="0"/>
                          </a:rPr>
                          <m:t>𝑖</m:t>
                        </m:r>
                      </m:e>
                      <m:sup>
                        <m:r>
                          <a:rPr lang="en-IN" sz="2400" b="0" i="1" smtClean="0">
                            <a:latin typeface="Cambria Math" panose="02040503050406030204" pitchFamily="18" charset="0"/>
                            <a:cs typeface="Times New Roman" pitchFamily="18" charset="0"/>
                          </a:rPr>
                          <m:t>𝑡h</m:t>
                        </m:r>
                      </m:sup>
                    </m:sSup>
                  </m:oMath>
                </a14:m>
                <a:r>
                  <a:rPr lang="en-IN" sz="2400" dirty="0">
                    <a:latin typeface="Gill Sans"/>
                    <a:cs typeface="Times New Roman" pitchFamily="18" charset="0"/>
                  </a:rPr>
                  <a:t> categorical value or </a:t>
                </a:r>
                <a14:m>
                  <m:oMath xmlns:m="http://schemas.openxmlformats.org/officeDocument/2006/math">
                    <m:sSup>
                      <m:sSupPr>
                        <m:ctrlPr>
                          <a:rPr lang="en-IN" sz="2400" b="0" i="1" smtClean="0">
                            <a:latin typeface="Cambria Math" panose="02040503050406030204" pitchFamily="18" charset="0"/>
                            <a:cs typeface="Times New Roman" pitchFamily="18" charset="0"/>
                          </a:rPr>
                        </m:ctrlPr>
                      </m:sSupPr>
                      <m:e>
                        <m:r>
                          <a:rPr lang="en-IN" sz="2400" b="0" i="1" smtClean="0">
                            <a:latin typeface="Cambria Math" panose="02040503050406030204" pitchFamily="18" charset="0"/>
                            <a:cs typeface="Times New Roman" pitchFamily="18" charset="0"/>
                          </a:rPr>
                          <m:t>𝑖</m:t>
                        </m:r>
                      </m:e>
                      <m:sup>
                        <m:r>
                          <a:rPr lang="en-IN" sz="2400" b="0" i="1" smtClean="0">
                            <a:latin typeface="Cambria Math" panose="02040503050406030204" pitchFamily="18" charset="0"/>
                            <a:cs typeface="Times New Roman" pitchFamily="18" charset="0"/>
                          </a:rPr>
                          <m:t>𝑡h</m:t>
                        </m:r>
                      </m:sup>
                    </m:sSup>
                  </m:oMath>
                </a14:m>
                <a:r>
                  <a:rPr lang="en-IN" sz="2400" dirty="0">
                    <a:latin typeface="Gill Sans"/>
                    <a:cs typeface="Times New Roman" pitchFamily="18" charset="0"/>
                  </a:rPr>
                  <a:t> value in contingency table</a:t>
                </a:r>
              </a:p>
              <a:p>
                <a:pPr lvl="1" algn="just">
                  <a:lnSpc>
                    <a:spcPct val="100000"/>
                  </a:lnSpc>
                </a:pPr>
                <a:r>
                  <a:rPr lang="en-IN" sz="2400" dirty="0">
                    <a:latin typeface="Gill Sans"/>
                    <a:cs typeface="Times New Roman" pitchFamily="18" charset="0"/>
                  </a:rPr>
                  <a:t> </a:t>
                </a:r>
                <a14:m>
                  <m:oMath xmlns:m="http://schemas.openxmlformats.org/officeDocument/2006/math">
                    <m:sSub>
                      <m:sSubPr>
                        <m:ctrlPr>
                          <a:rPr lang="en-IN" sz="2400" i="1">
                            <a:latin typeface="Cambria Math" panose="02040503050406030204" pitchFamily="18" charset="0"/>
                            <a:cs typeface="Times New Roman" pitchFamily="18" charset="0"/>
                          </a:rPr>
                        </m:ctrlPr>
                      </m:sSubPr>
                      <m:e>
                        <m:r>
                          <a:rPr lang="en-IN" sz="2400" b="0" i="1" smtClean="0">
                            <a:latin typeface="Cambria Math" panose="02040503050406030204" pitchFamily="18" charset="0"/>
                            <a:cs typeface="Times New Roman" pitchFamily="18" charset="0"/>
                          </a:rPr>
                          <m:t>𝑒</m:t>
                        </m:r>
                      </m:e>
                      <m:sub>
                        <m:r>
                          <a:rPr lang="en-IN" sz="2400" i="1">
                            <a:latin typeface="Cambria Math" panose="02040503050406030204" pitchFamily="18" charset="0"/>
                            <a:cs typeface="Times New Roman" pitchFamily="18" charset="0"/>
                          </a:rPr>
                          <m:t>𝑖</m:t>
                        </m:r>
                      </m:sub>
                    </m:sSub>
                  </m:oMath>
                </a14:m>
                <a:r>
                  <a:rPr lang="en-IN" sz="2400" dirty="0">
                    <a:latin typeface="Gill Sans"/>
                    <a:cs typeface="Times New Roman" pitchFamily="18" charset="0"/>
                  </a:rPr>
                  <a:t>: expected value of </a:t>
                </a:r>
                <a14:m>
                  <m:oMath xmlns:m="http://schemas.openxmlformats.org/officeDocument/2006/math">
                    <m:sSup>
                      <m:sSupPr>
                        <m:ctrlPr>
                          <a:rPr lang="en-IN" sz="2400" i="1">
                            <a:latin typeface="Cambria Math" panose="02040503050406030204" pitchFamily="18" charset="0"/>
                            <a:cs typeface="Times New Roman" pitchFamily="18" charset="0"/>
                          </a:rPr>
                        </m:ctrlPr>
                      </m:sSupPr>
                      <m:e>
                        <m:r>
                          <a:rPr lang="en-IN" sz="2400" i="1">
                            <a:latin typeface="Cambria Math" panose="02040503050406030204" pitchFamily="18" charset="0"/>
                            <a:cs typeface="Times New Roman" pitchFamily="18" charset="0"/>
                          </a:rPr>
                          <m:t>𝑖</m:t>
                        </m:r>
                      </m:e>
                      <m:sup>
                        <m:r>
                          <a:rPr lang="en-IN" sz="2400" i="1">
                            <a:latin typeface="Cambria Math" panose="02040503050406030204" pitchFamily="18" charset="0"/>
                            <a:cs typeface="Times New Roman" pitchFamily="18" charset="0"/>
                          </a:rPr>
                          <m:t>𝑡h</m:t>
                        </m:r>
                      </m:sup>
                    </m:sSup>
                  </m:oMath>
                </a14:m>
                <a:r>
                  <a:rPr lang="en-IN" sz="2400" dirty="0">
                    <a:latin typeface="Gill Sans"/>
                    <a:cs typeface="Times New Roman" pitchFamily="18" charset="0"/>
                  </a:rPr>
                  <a:t> categorical value (</a:t>
                </a:r>
                <a14:m>
                  <m:oMath xmlns:m="http://schemas.openxmlformats.org/officeDocument/2006/math">
                    <m:sSup>
                      <m:sSupPr>
                        <m:ctrlPr>
                          <a:rPr lang="en-IN" sz="2400" i="1">
                            <a:latin typeface="Cambria Math" panose="02040503050406030204" pitchFamily="18" charset="0"/>
                            <a:cs typeface="Times New Roman" pitchFamily="18" charset="0"/>
                          </a:rPr>
                        </m:ctrlPr>
                      </m:sSupPr>
                      <m:e>
                        <m:r>
                          <a:rPr lang="en-IN" sz="2400" i="1">
                            <a:latin typeface="Cambria Math" panose="02040503050406030204" pitchFamily="18" charset="0"/>
                            <a:cs typeface="Times New Roman" pitchFamily="18" charset="0"/>
                          </a:rPr>
                          <m:t>𝑖</m:t>
                        </m:r>
                      </m:e>
                      <m:sup>
                        <m:r>
                          <a:rPr lang="en-IN" sz="2400" i="1">
                            <a:latin typeface="Cambria Math" panose="02040503050406030204" pitchFamily="18" charset="0"/>
                            <a:cs typeface="Times New Roman" pitchFamily="18" charset="0"/>
                          </a:rPr>
                          <m:t>𝑡h</m:t>
                        </m:r>
                      </m:sup>
                    </m:sSup>
                  </m:oMath>
                </a14:m>
                <a:r>
                  <a:rPr lang="en-IN" sz="2400" dirty="0">
                    <a:latin typeface="Gill Sans"/>
                    <a:cs typeface="Times New Roman" pitchFamily="18" charset="0"/>
                  </a:rPr>
                  <a:t> value in contingency table) when null hypothesis is true</a:t>
                </a:r>
              </a:p>
              <a:p>
                <a:pPr algn="just">
                  <a:lnSpc>
                    <a:spcPct val="100000"/>
                  </a:lnSpc>
                </a:pPr>
                <a14:m>
                  <m:oMath xmlns:m="http://schemas.openxmlformats.org/officeDocument/2006/math">
                    <m:sSup>
                      <m:sSupPr>
                        <m:ctrlPr>
                          <a:rPr lang="en-IN" sz="2600" b="0" i="1" smtClean="0">
                            <a:latin typeface="Cambria Math" panose="02040503050406030204" pitchFamily="18" charset="0"/>
                            <a:cs typeface="Times New Roman" pitchFamily="18" charset="0"/>
                          </a:rPr>
                        </m:ctrlPr>
                      </m:sSupPr>
                      <m:e>
                        <m:r>
                          <a:rPr lang="en-IN" sz="2600" b="0" i="1" smtClean="0">
                            <a:latin typeface="Cambria Math" panose="02040503050406030204" pitchFamily="18" charset="0"/>
                            <a:cs typeface="Times New Roman" pitchFamily="18" charset="0"/>
                          </a:rPr>
                          <m:t>𝜒</m:t>
                        </m:r>
                      </m:e>
                      <m:sup>
                        <m:r>
                          <a:rPr lang="en-IN" sz="2600" b="0" i="1" smtClean="0">
                            <a:latin typeface="Cambria Math" panose="02040503050406030204" pitchFamily="18" charset="0"/>
                            <a:cs typeface="Times New Roman" pitchFamily="18" charset="0"/>
                          </a:rPr>
                          <m:t>2</m:t>
                        </m:r>
                      </m:sup>
                    </m:sSup>
                  </m:oMath>
                </a14:m>
                <a:r>
                  <a:rPr lang="en-IN" sz="2600" dirty="0">
                    <a:latin typeface="Gill Sans"/>
                    <a:cs typeface="Times New Roman" pitchFamily="18" charset="0"/>
                  </a:rPr>
                  <a:t> statistic follows a chi-squared distribution</a:t>
                </a:r>
              </a:p>
              <a:p>
                <a:pPr algn="just">
                  <a:lnSpc>
                    <a:spcPct val="100000"/>
                  </a:lnSpc>
                </a:pPr>
                <a:r>
                  <a:rPr lang="en-IN" sz="2600" dirty="0">
                    <a:solidFill>
                      <a:srgbClr val="0070C0"/>
                    </a:solidFill>
                    <a:latin typeface="Gill Sans"/>
                    <a:cs typeface="Times New Roman" pitchFamily="18" charset="0"/>
                  </a:rPr>
                  <a:t>Note: </a:t>
                </a:r>
                <a:r>
                  <a:rPr lang="en-IN" sz="2600" dirty="0">
                    <a:latin typeface="Gill Sans"/>
                    <a:cs typeface="Times New Roman" pitchFamily="18" charset="0"/>
                  </a:rPr>
                  <a:t>Testing principle and steps remain the same as Z-test and t-test</a:t>
                </a:r>
              </a:p>
            </p:txBody>
          </p:sp>
        </mc:Choice>
        <mc:Fallback xmlns="">
          <p:sp>
            <p:nvSpPr>
              <p:cNvPr id="4" name="Content Placeholder 3">
                <a:extLst>
                  <a:ext uri="{FF2B5EF4-FFF2-40B4-BE49-F238E27FC236}">
                    <a16:creationId xmlns:a16="http://schemas.microsoft.com/office/drawing/2014/main" id="{678E44E2-9BCF-4EE0-878F-DF43EBAC3501}"/>
                  </a:ext>
                </a:extLst>
              </p:cNvPr>
              <p:cNvSpPr txBox="1">
                <a:spLocks noGrp="1" noRot="1" noChangeAspect="1" noMove="1" noResize="1" noEditPoints="1" noAdjustHandles="1" noChangeArrowheads="1" noChangeShapeType="1" noTextEdit="1"/>
              </p:cNvSpPr>
              <p:nvPr>
                <p:ph idx="1"/>
              </p:nvPr>
            </p:nvSpPr>
            <p:spPr>
              <a:xfrm>
                <a:off x="335360" y="875106"/>
                <a:ext cx="6480720" cy="5489388"/>
              </a:xfrm>
              <a:prstGeom prst="rect">
                <a:avLst/>
              </a:prstGeom>
              <a:blipFill>
                <a:blip r:embed="rId2"/>
                <a:stretch>
                  <a:fillRect l="-470" t="-1000" r="-1693" b="-1889"/>
                </a:stretch>
              </a:blipFill>
            </p:spPr>
            <p:txBody>
              <a:bodyPr/>
              <a:lstStyle/>
              <a:p>
                <a:r>
                  <a:rPr lang="en-IN">
                    <a:noFill/>
                  </a:rPr>
                  <a:t> </a:t>
                </a:r>
              </a:p>
            </p:txBody>
          </p:sp>
        </mc:Fallback>
      </mc:AlternateContent>
      <p:pic>
        <p:nvPicPr>
          <p:cNvPr id="1026" name="Picture 2">
            <a:extLst>
              <a:ext uri="{FF2B5EF4-FFF2-40B4-BE49-F238E27FC236}">
                <a16:creationId xmlns:a16="http://schemas.microsoft.com/office/drawing/2014/main" xmlns="" id="{573319C2-210F-5419-8BB3-F5956F5A5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472" y="903163"/>
            <a:ext cx="4752528" cy="31683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CB2CB2AA-5FBE-1CA7-A88B-5710A9D461F1}"/>
              </a:ext>
            </a:extLst>
          </p:cNvPr>
          <p:cNvSpPr txBox="1"/>
          <p:nvPr/>
        </p:nvSpPr>
        <p:spPr>
          <a:xfrm>
            <a:off x="8472264" y="4005064"/>
            <a:ext cx="3205237" cy="461665"/>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Chi-squared distribution</a:t>
            </a:r>
            <a:endParaRPr lang="en-US" sz="2400" dirty="0">
              <a:solidFill>
                <a:srgbClr val="0070C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xmlns="" id="{E64AD1D0-B8ED-3623-4F9B-5C71F861A815}"/>
              </a:ext>
            </a:extLst>
          </p:cNvPr>
          <p:cNvSpPr txBox="1"/>
          <p:nvPr/>
        </p:nvSpPr>
        <p:spPr>
          <a:xfrm>
            <a:off x="7430488" y="4725144"/>
            <a:ext cx="4066112" cy="1200329"/>
          </a:xfrm>
          <a:prstGeom prst="rect">
            <a:avLst/>
          </a:prstGeom>
          <a:noFill/>
        </p:spPr>
        <p:txBody>
          <a:bodyPr wrap="square" rtlCol="0">
            <a:spAutoFit/>
          </a:bodyPr>
          <a:lstStyle/>
          <a:p>
            <a:r>
              <a:rPr lang="en-US" dirty="0">
                <a:latin typeface="Gill Sans"/>
              </a:rPr>
              <a:t>Degrees of freedom = (r-1)(c-1) in test</a:t>
            </a:r>
          </a:p>
          <a:p>
            <a:r>
              <a:rPr lang="en-US" dirty="0">
                <a:latin typeface="Gill Sans"/>
              </a:rPr>
              <a:t>of independence</a:t>
            </a:r>
          </a:p>
          <a:p>
            <a:r>
              <a:rPr lang="en-US" dirty="0">
                <a:latin typeface="Gill Sans"/>
              </a:rPr>
              <a:t>r = No. of rows in the contingency table</a:t>
            </a:r>
          </a:p>
          <a:p>
            <a:r>
              <a:rPr lang="en-US" dirty="0">
                <a:latin typeface="Gill Sans"/>
              </a:rPr>
              <a:t>c = No. of columns in the contingency </a:t>
            </a:r>
            <a:endParaRPr lang="en-IN" dirty="0">
              <a:latin typeface="Gill Sans"/>
            </a:endParaRPr>
          </a:p>
        </p:txBody>
      </p:sp>
    </p:spTree>
    <p:extLst>
      <p:ext uri="{BB962C8B-B14F-4D97-AF65-F5344CB8AC3E}">
        <p14:creationId xmlns:p14="http://schemas.microsoft.com/office/powerpoint/2010/main" val="420661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Chi-squared test: Goodness of fit test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551384" y="1052736"/>
                <a:ext cx="10873208" cy="2693045"/>
              </a:xfrm>
              <a:prstGeom prst="rect">
                <a:avLst/>
              </a:prstGeom>
              <a:noFill/>
            </p:spPr>
            <p:txBody>
              <a:bodyPr wrap="square" rtlCol="0">
                <a:spAutoFit/>
              </a:bodyPr>
              <a:lstStyle/>
              <a:p>
                <a:pPr algn="just">
                  <a:lnSpc>
                    <a:spcPct val="100000"/>
                  </a:lnSpc>
                </a:pPr>
                <a:r>
                  <a:rPr lang="en-IN" sz="2400" dirty="0">
                    <a:latin typeface="Gill Sans"/>
                    <a:cs typeface="Times New Roman" pitchFamily="18" charset="0"/>
                  </a:rPr>
                  <a:t>Determines if sample data of categorical variable matches with population or not</a:t>
                </a:r>
              </a:p>
              <a:p>
                <a:pPr algn="just">
                  <a:lnSpc>
                    <a:spcPct val="100000"/>
                  </a:lnSpc>
                </a:pPr>
                <a:r>
                  <a:rPr lang="en-IN" sz="2400" dirty="0" err="1">
                    <a:latin typeface="Gill Sans"/>
                    <a:cs typeface="Times New Roman" pitchFamily="18" charset="0"/>
                  </a:rPr>
                  <a:t>Eg</a:t>
                </a:r>
                <a:r>
                  <a:rPr lang="en-IN" sz="2400" dirty="0">
                    <a:latin typeface="Gill Sans"/>
                    <a:cs typeface="Times New Roman" pitchFamily="18" charset="0"/>
                  </a:rPr>
                  <a:t>: A large bunch of Chocolates of four different flavours are taken. Packed into many packets of 100 chocolates each. Can you verify if the four flavours are of equal proportion in all the packets, given some packets as samples?</a:t>
                </a:r>
              </a:p>
              <a:p>
                <a:pPr algn="just">
                  <a:lnSpc>
                    <a:spcPct val="100000"/>
                  </a:lnSpc>
                </a:pPr>
                <a14:m>
                  <m:oMath xmlns:m="http://schemas.openxmlformats.org/officeDocument/2006/math">
                    <m:sSub>
                      <m:sSubPr>
                        <m:ctrlPr>
                          <a:rPr lang="en-IN" sz="2400" b="0" i="1" dirty="0" smtClean="0">
                            <a:solidFill>
                              <a:srgbClr val="0070C0"/>
                            </a:solidFill>
                            <a:latin typeface="Cambria Math" panose="02040503050406030204" pitchFamily="18" charset="0"/>
                            <a:cs typeface="Times New Roman" pitchFamily="18" charset="0"/>
                          </a:rPr>
                        </m:ctrlPr>
                      </m:sSubPr>
                      <m:e>
                        <m:r>
                          <a:rPr lang="en-IN" sz="2400" b="0" i="1" dirty="0" smtClean="0">
                            <a:solidFill>
                              <a:srgbClr val="0070C0"/>
                            </a:solidFill>
                            <a:latin typeface="Cambria Math" panose="02040503050406030204" pitchFamily="18" charset="0"/>
                            <a:cs typeface="Times New Roman" pitchFamily="18" charset="0"/>
                          </a:rPr>
                          <m:t>𝐻</m:t>
                        </m:r>
                      </m:e>
                      <m:sub>
                        <m:r>
                          <a:rPr lang="en-IN" sz="2400" b="0" i="1" dirty="0" smtClean="0">
                            <a:solidFill>
                              <a:srgbClr val="0070C0"/>
                            </a:solidFill>
                            <a:latin typeface="Cambria Math" panose="02040503050406030204" pitchFamily="18" charset="0"/>
                            <a:cs typeface="Times New Roman" pitchFamily="18" charset="0"/>
                          </a:rPr>
                          <m:t>0</m:t>
                        </m:r>
                      </m:sub>
                    </m:sSub>
                  </m:oMath>
                </a14:m>
                <a:r>
                  <a:rPr lang="en-IN" sz="2400" dirty="0">
                    <a:solidFill>
                      <a:srgbClr val="0070C0"/>
                    </a:solidFill>
                    <a:latin typeface="Gill Sans"/>
                    <a:cs typeface="Times New Roman" pitchFamily="18" charset="0"/>
                  </a:rPr>
                  <a:t>: </a:t>
                </a:r>
                <a:r>
                  <a:rPr lang="en-IN" sz="2400" dirty="0">
                    <a:latin typeface="Gill Sans"/>
                    <a:cs typeface="Times New Roman" pitchFamily="18" charset="0"/>
                  </a:rPr>
                  <a:t>Proportions of flavours of chocolates are equal</a:t>
                </a:r>
              </a:p>
              <a:p>
                <a:pPr algn="just">
                  <a:lnSpc>
                    <a:spcPct val="100000"/>
                  </a:lnSpc>
                </a:pPr>
                <a14:m>
                  <m:oMath xmlns:m="http://schemas.openxmlformats.org/officeDocument/2006/math">
                    <m:sSub>
                      <m:sSubPr>
                        <m:ctrlPr>
                          <a:rPr lang="en-IN" sz="2400" b="0" i="1" dirty="0" smtClean="0">
                            <a:solidFill>
                              <a:srgbClr val="0070C0"/>
                            </a:solidFill>
                            <a:latin typeface="Cambria Math" panose="02040503050406030204" pitchFamily="18" charset="0"/>
                            <a:cs typeface="Times New Roman" pitchFamily="18" charset="0"/>
                          </a:rPr>
                        </m:ctrlPr>
                      </m:sSubPr>
                      <m:e>
                        <m:r>
                          <a:rPr lang="en-IN" sz="2400" b="0" i="1" dirty="0" smtClean="0">
                            <a:solidFill>
                              <a:srgbClr val="0070C0"/>
                            </a:solidFill>
                            <a:latin typeface="Cambria Math" panose="02040503050406030204" pitchFamily="18" charset="0"/>
                            <a:cs typeface="Times New Roman" pitchFamily="18" charset="0"/>
                          </a:rPr>
                          <m:t>𝐻</m:t>
                        </m:r>
                      </m:e>
                      <m:sub>
                        <m:r>
                          <a:rPr lang="en-IN" sz="2400" b="0" i="1" dirty="0" smtClean="0">
                            <a:solidFill>
                              <a:srgbClr val="0070C0"/>
                            </a:solidFill>
                            <a:latin typeface="Cambria Math" panose="02040503050406030204" pitchFamily="18" charset="0"/>
                            <a:cs typeface="Times New Roman" pitchFamily="18" charset="0"/>
                          </a:rPr>
                          <m:t>𝑎</m:t>
                        </m:r>
                      </m:sub>
                    </m:sSub>
                  </m:oMath>
                </a14:m>
                <a:r>
                  <a:rPr lang="en-IN" sz="2400" dirty="0">
                    <a:solidFill>
                      <a:srgbClr val="0070C0"/>
                    </a:solidFill>
                    <a:latin typeface="Gill Sans"/>
                    <a:cs typeface="Times New Roman" pitchFamily="18" charset="0"/>
                  </a:rPr>
                  <a:t>: </a:t>
                </a:r>
                <a:r>
                  <a:rPr lang="en-IN" sz="2400" dirty="0">
                    <a:latin typeface="Gill Sans"/>
                    <a:cs typeface="Times New Roman" pitchFamily="18" charset="0"/>
                  </a:rPr>
                  <a:t>At least one of the proportions is different from the others</a:t>
                </a:r>
              </a:p>
            </p:txBody>
          </p:sp>
        </mc:Choice>
        <mc:Fallback xmlns="">
          <p:sp>
            <p:nvSpPr>
              <p:cNvPr id="4" name="Content Placeholder 3">
                <a:extLst>
                  <a:ext uri="{FF2B5EF4-FFF2-40B4-BE49-F238E27FC236}">
                    <a16:creationId xmlns:a16="http://schemas.microsoft.com/office/drawing/2014/main" id="{678E44E2-9BCF-4EE0-878F-DF43EBAC3501}"/>
                  </a:ext>
                </a:extLst>
              </p:cNvPr>
              <p:cNvSpPr txBox="1">
                <a:spLocks noGrp="1" noRot="1" noChangeAspect="1" noMove="1" noResize="1" noEditPoints="1" noAdjustHandles="1" noChangeArrowheads="1" noChangeShapeType="1" noTextEdit="1"/>
              </p:cNvSpPr>
              <p:nvPr>
                <p:ph idx="1"/>
              </p:nvPr>
            </p:nvSpPr>
            <p:spPr>
              <a:xfrm>
                <a:off x="551384" y="1052736"/>
                <a:ext cx="10873208" cy="2693045"/>
              </a:xfrm>
              <a:prstGeom prst="rect">
                <a:avLst/>
              </a:prstGeom>
              <a:blipFill>
                <a:blip r:embed="rId2"/>
                <a:stretch>
                  <a:fillRect l="-224" t="-1814" r="-897" b="-4308"/>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xmlns="" id="{E22D3FF7-2661-55B6-FDD5-6D79254A91F0}"/>
              </a:ext>
            </a:extLst>
          </p:cNvPr>
          <p:cNvGraphicFramePr>
            <a:graphicFrameLocks noGrp="1"/>
          </p:cNvGraphicFramePr>
          <p:nvPr>
            <p:extLst>
              <p:ext uri="{D42A27DB-BD31-4B8C-83A1-F6EECF244321}">
                <p14:modId xmlns:p14="http://schemas.microsoft.com/office/powerpoint/2010/main" val="942736783"/>
              </p:ext>
            </p:extLst>
          </p:nvPr>
        </p:nvGraphicFramePr>
        <p:xfrm>
          <a:off x="911424" y="3888850"/>
          <a:ext cx="5112568" cy="2397760"/>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xmlns="" val="739906827"/>
                    </a:ext>
                  </a:extLst>
                </a:gridCol>
                <a:gridCol w="2062309">
                  <a:extLst>
                    <a:ext uri="{9D8B030D-6E8A-4147-A177-3AD203B41FA5}">
                      <a16:colId xmlns:a16="http://schemas.microsoft.com/office/drawing/2014/main" xmlns="" val="2942921142"/>
                    </a:ext>
                  </a:extLst>
                </a:gridCol>
                <a:gridCol w="1538091">
                  <a:extLst>
                    <a:ext uri="{9D8B030D-6E8A-4147-A177-3AD203B41FA5}">
                      <a16:colId xmlns:a16="http://schemas.microsoft.com/office/drawing/2014/main" xmlns="" val="2038414257"/>
                    </a:ext>
                  </a:extLst>
                </a:gridCol>
              </a:tblGrid>
              <a:tr h="370840">
                <a:tc>
                  <a:txBody>
                    <a:bodyPr/>
                    <a:lstStyle/>
                    <a:p>
                      <a:pPr algn="ctr"/>
                      <a:r>
                        <a:rPr lang="en-IN" dirty="0">
                          <a:solidFill>
                            <a:srgbClr val="002060"/>
                          </a:solidFill>
                        </a:rPr>
                        <a:t>Chocolate flavour</a:t>
                      </a:r>
                      <a:endParaRPr lang="en-US" dirty="0">
                        <a:solidFill>
                          <a:srgbClr val="002060"/>
                        </a:solidFill>
                      </a:endParaRPr>
                    </a:p>
                  </a:txBody>
                  <a:tcPr/>
                </a:tc>
                <a:tc>
                  <a:txBody>
                    <a:bodyPr/>
                    <a:lstStyle/>
                    <a:p>
                      <a:pPr algn="ctr"/>
                      <a:r>
                        <a:rPr lang="en-IN" dirty="0">
                          <a:solidFill>
                            <a:srgbClr val="002060"/>
                          </a:solidFill>
                        </a:rPr>
                        <a:t>Observed number in 10 packets</a:t>
                      </a:r>
                      <a:endParaRPr lang="en-US" dirty="0">
                        <a:solidFill>
                          <a:srgbClr val="002060"/>
                        </a:solidFill>
                      </a:endParaRPr>
                    </a:p>
                  </a:txBody>
                  <a:tcPr/>
                </a:tc>
                <a:tc>
                  <a:txBody>
                    <a:bodyPr/>
                    <a:lstStyle/>
                    <a:p>
                      <a:pPr algn="ctr"/>
                      <a:r>
                        <a:rPr lang="en-IN" dirty="0">
                          <a:solidFill>
                            <a:srgbClr val="002060"/>
                          </a:solidFill>
                        </a:rPr>
                        <a:t>Expected number</a:t>
                      </a:r>
                      <a:endParaRPr lang="en-US" dirty="0">
                        <a:solidFill>
                          <a:srgbClr val="002060"/>
                        </a:solidFill>
                      </a:endParaRPr>
                    </a:p>
                  </a:txBody>
                  <a:tcPr/>
                </a:tc>
                <a:extLst>
                  <a:ext uri="{0D108BD9-81ED-4DB2-BD59-A6C34878D82A}">
                    <a16:rowId xmlns:a16="http://schemas.microsoft.com/office/drawing/2014/main" xmlns="" val="3645388899"/>
                  </a:ext>
                </a:extLst>
              </a:tr>
              <a:tr h="370840">
                <a:tc>
                  <a:txBody>
                    <a:bodyPr/>
                    <a:lstStyle/>
                    <a:p>
                      <a:pPr algn="ctr"/>
                      <a:r>
                        <a:rPr lang="en-IN" dirty="0"/>
                        <a:t>Apple</a:t>
                      </a:r>
                      <a:endParaRPr lang="en-US" dirty="0"/>
                    </a:p>
                  </a:txBody>
                  <a:tcPr/>
                </a:tc>
                <a:tc>
                  <a:txBody>
                    <a:bodyPr/>
                    <a:lstStyle/>
                    <a:p>
                      <a:pPr algn="ctr"/>
                      <a:r>
                        <a:rPr lang="en-IN" dirty="0"/>
                        <a:t>220</a:t>
                      </a:r>
                      <a:endParaRPr lang="en-US" dirty="0"/>
                    </a:p>
                  </a:txBody>
                  <a:tcPr/>
                </a:tc>
                <a:tc>
                  <a:txBody>
                    <a:bodyPr/>
                    <a:lstStyle/>
                    <a:p>
                      <a:pPr algn="ctr"/>
                      <a:r>
                        <a:rPr lang="en-IN" dirty="0"/>
                        <a:t>250</a:t>
                      </a:r>
                      <a:endParaRPr lang="en-US" dirty="0"/>
                    </a:p>
                  </a:txBody>
                  <a:tcPr/>
                </a:tc>
                <a:extLst>
                  <a:ext uri="{0D108BD9-81ED-4DB2-BD59-A6C34878D82A}">
                    <a16:rowId xmlns:a16="http://schemas.microsoft.com/office/drawing/2014/main" xmlns="" val="42199498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Strawberry</a:t>
                      </a:r>
                      <a:endParaRPr lang="en-US" dirty="0"/>
                    </a:p>
                  </a:txBody>
                  <a:tcPr/>
                </a:tc>
                <a:tc>
                  <a:txBody>
                    <a:bodyPr/>
                    <a:lstStyle/>
                    <a:p>
                      <a:pPr algn="ctr"/>
                      <a:r>
                        <a:rPr lang="en-IN" dirty="0"/>
                        <a:t>260</a:t>
                      </a:r>
                      <a:endParaRPr lang="en-US" dirty="0"/>
                    </a:p>
                  </a:txBody>
                  <a:tcPr/>
                </a:tc>
                <a:tc>
                  <a:txBody>
                    <a:bodyPr/>
                    <a:lstStyle/>
                    <a:p>
                      <a:pPr algn="ctr"/>
                      <a:r>
                        <a:rPr lang="en-IN" dirty="0"/>
                        <a:t>250</a:t>
                      </a:r>
                      <a:endParaRPr lang="en-US" dirty="0"/>
                    </a:p>
                  </a:txBody>
                  <a:tcPr/>
                </a:tc>
                <a:extLst>
                  <a:ext uri="{0D108BD9-81ED-4DB2-BD59-A6C34878D82A}">
                    <a16:rowId xmlns:a16="http://schemas.microsoft.com/office/drawing/2014/main" xmlns="" val="32921684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Orange</a:t>
                      </a:r>
                      <a:endParaRPr lang="en-US" dirty="0"/>
                    </a:p>
                  </a:txBody>
                  <a:tcPr/>
                </a:tc>
                <a:tc>
                  <a:txBody>
                    <a:bodyPr/>
                    <a:lstStyle/>
                    <a:p>
                      <a:pPr algn="ctr"/>
                      <a:r>
                        <a:rPr lang="en-IN" dirty="0"/>
                        <a:t>240</a:t>
                      </a:r>
                      <a:endParaRPr lang="en-US" dirty="0"/>
                    </a:p>
                  </a:txBody>
                  <a:tcPr/>
                </a:tc>
                <a:tc>
                  <a:txBody>
                    <a:bodyPr/>
                    <a:lstStyle/>
                    <a:p>
                      <a:pPr algn="ctr"/>
                      <a:r>
                        <a:rPr lang="en-IN" dirty="0"/>
                        <a:t>250</a:t>
                      </a:r>
                      <a:endParaRPr lang="en-US" dirty="0"/>
                    </a:p>
                  </a:txBody>
                  <a:tcPr/>
                </a:tc>
                <a:extLst>
                  <a:ext uri="{0D108BD9-81ED-4DB2-BD59-A6C34878D82A}">
                    <a16:rowId xmlns:a16="http://schemas.microsoft.com/office/drawing/2014/main" xmlns="" val="139494662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Mango</a:t>
                      </a:r>
                      <a:endParaRPr lang="en-US" dirty="0"/>
                    </a:p>
                  </a:txBody>
                  <a:tcPr/>
                </a:tc>
                <a:tc>
                  <a:txBody>
                    <a:bodyPr/>
                    <a:lstStyle/>
                    <a:p>
                      <a:pPr algn="ctr"/>
                      <a:r>
                        <a:rPr lang="en-IN" dirty="0"/>
                        <a:t>280</a:t>
                      </a:r>
                      <a:endParaRPr lang="en-US" dirty="0"/>
                    </a:p>
                  </a:txBody>
                  <a:tcPr/>
                </a:tc>
                <a:tc>
                  <a:txBody>
                    <a:bodyPr/>
                    <a:lstStyle/>
                    <a:p>
                      <a:pPr algn="ctr"/>
                      <a:r>
                        <a:rPr lang="en-IN" dirty="0"/>
                        <a:t>250</a:t>
                      </a:r>
                      <a:endParaRPr lang="en-US" dirty="0"/>
                    </a:p>
                  </a:txBody>
                  <a:tcPr/>
                </a:tc>
                <a:extLst>
                  <a:ext uri="{0D108BD9-81ED-4DB2-BD59-A6C34878D82A}">
                    <a16:rowId xmlns:a16="http://schemas.microsoft.com/office/drawing/2014/main" xmlns="" val="480717093"/>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B824ED46-18B0-6E38-C84D-1F2BA4C258A3}"/>
                  </a:ext>
                </a:extLst>
              </p:cNvPr>
              <p:cNvSpPr txBox="1"/>
              <p:nvPr/>
            </p:nvSpPr>
            <p:spPr>
              <a:xfrm>
                <a:off x="6519480" y="3651941"/>
                <a:ext cx="5328592" cy="29089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IN" sz="2200" b="0" i="1" smtClean="0">
                              <a:latin typeface="Cambria Math" panose="02040503050406030204" pitchFamily="18" charset="0"/>
                              <a:cs typeface="Times New Roman" pitchFamily="18" charset="0"/>
                            </a:rPr>
                          </m:ctrlPr>
                        </m:sSupPr>
                        <m:e>
                          <m:r>
                            <a:rPr lang="en-IN" sz="2200" b="0" i="1" smtClean="0">
                              <a:latin typeface="Cambria Math" panose="02040503050406030204" pitchFamily="18" charset="0"/>
                              <a:cs typeface="Times New Roman" pitchFamily="18" charset="0"/>
                            </a:rPr>
                            <m:t>𝜒</m:t>
                          </m:r>
                        </m:e>
                        <m:sup>
                          <m:r>
                            <a:rPr lang="en-IN" sz="2200" b="0" i="1" smtClean="0">
                              <a:latin typeface="Cambria Math" panose="02040503050406030204" pitchFamily="18" charset="0"/>
                              <a:cs typeface="Times New Roman" pitchFamily="18" charset="0"/>
                            </a:rPr>
                            <m:t>2</m:t>
                          </m:r>
                        </m:sup>
                      </m:sSup>
                      <m:r>
                        <a:rPr lang="en-IN" sz="2200" b="0" i="1" smtClean="0">
                          <a:latin typeface="Cambria Math" panose="02040503050406030204" pitchFamily="18" charset="0"/>
                          <a:cs typeface="Times New Roman" pitchFamily="18" charset="0"/>
                        </a:rPr>
                        <m:t>=</m:t>
                      </m:r>
                      <m:nary>
                        <m:naryPr>
                          <m:chr m:val="∑"/>
                          <m:ctrlPr>
                            <a:rPr lang="en-IN" sz="2200" b="0" i="1" smtClean="0">
                              <a:latin typeface="Cambria Math" panose="02040503050406030204" pitchFamily="18" charset="0"/>
                              <a:cs typeface="Times New Roman" pitchFamily="18" charset="0"/>
                            </a:rPr>
                          </m:ctrlPr>
                        </m:naryPr>
                        <m:sub>
                          <m:r>
                            <m:rPr>
                              <m:brk m:alnAt="23"/>
                            </m:rPr>
                            <a:rPr lang="en-IN" sz="2200" b="0" i="1" smtClean="0">
                              <a:latin typeface="Cambria Math" panose="02040503050406030204" pitchFamily="18" charset="0"/>
                              <a:cs typeface="Times New Roman" pitchFamily="18" charset="0"/>
                            </a:rPr>
                            <m:t>𝑖</m:t>
                          </m:r>
                          <m:r>
                            <a:rPr lang="en-IN" sz="2200" b="0" i="1" smtClean="0">
                              <a:latin typeface="Cambria Math" panose="02040503050406030204" pitchFamily="18" charset="0"/>
                              <a:cs typeface="Times New Roman" pitchFamily="18" charset="0"/>
                            </a:rPr>
                            <m:t>=1</m:t>
                          </m:r>
                        </m:sub>
                        <m:sup>
                          <m:r>
                            <a:rPr lang="en-IN" sz="2200" b="0" i="1" smtClean="0">
                              <a:latin typeface="Cambria Math" panose="02040503050406030204" pitchFamily="18" charset="0"/>
                              <a:cs typeface="Times New Roman" pitchFamily="18" charset="0"/>
                            </a:rPr>
                            <m:t>𝑗</m:t>
                          </m:r>
                        </m:sup>
                        <m:e>
                          <m:f>
                            <m:fPr>
                              <m:ctrlPr>
                                <a:rPr lang="en-IN" sz="2200" b="0" i="1" smtClean="0">
                                  <a:latin typeface="Cambria Math" panose="02040503050406030204" pitchFamily="18" charset="0"/>
                                  <a:cs typeface="Times New Roman" pitchFamily="18" charset="0"/>
                                </a:rPr>
                              </m:ctrlPr>
                            </m:fPr>
                            <m:num>
                              <m:sSup>
                                <m:sSupPr>
                                  <m:ctrlPr>
                                    <a:rPr lang="en-IN" sz="2200" b="0" i="1" smtClean="0">
                                      <a:latin typeface="Cambria Math" panose="02040503050406030204" pitchFamily="18" charset="0"/>
                                      <a:cs typeface="Times New Roman" pitchFamily="18" charset="0"/>
                                    </a:rPr>
                                  </m:ctrlPr>
                                </m:sSupPr>
                                <m:e>
                                  <m:d>
                                    <m:dPr>
                                      <m:ctrlPr>
                                        <a:rPr lang="en-IN" sz="2200" b="0" i="1" smtClean="0">
                                          <a:latin typeface="Cambria Math" panose="02040503050406030204" pitchFamily="18" charset="0"/>
                                          <a:cs typeface="Times New Roman" pitchFamily="18" charset="0"/>
                                        </a:rPr>
                                      </m:ctrlPr>
                                    </m:dPr>
                                    <m:e>
                                      <m:sSub>
                                        <m:sSubPr>
                                          <m:ctrlPr>
                                            <a:rPr lang="en-IN" sz="2200" b="0" i="1" smtClean="0">
                                              <a:latin typeface="Cambria Math" panose="02040503050406030204" pitchFamily="18" charset="0"/>
                                              <a:cs typeface="Times New Roman" pitchFamily="18" charset="0"/>
                                            </a:rPr>
                                          </m:ctrlPr>
                                        </m:sSubPr>
                                        <m:e>
                                          <m:r>
                                            <a:rPr lang="en-IN" sz="2200" b="0" i="1" smtClean="0">
                                              <a:latin typeface="Cambria Math" panose="02040503050406030204" pitchFamily="18" charset="0"/>
                                              <a:cs typeface="Times New Roman" pitchFamily="18" charset="0"/>
                                            </a:rPr>
                                            <m:t>𝑜</m:t>
                                          </m:r>
                                        </m:e>
                                        <m:sub>
                                          <m:r>
                                            <a:rPr lang="en-IN" sz="2200" b="0" i="1" smtClean="0">
                                              <a:latin typeface="Cambria Math" panose="02040503050406030204" pitchFamily="18" charset="0"/>
                                              <a:cs typeface="Times New Roman" pitchFamily="18" charset="0"/>
                                            </a:rPr>
                                            <m:t>𝑖</m:t>
                                          </m:r>
                                        </m:sub>
                                      </m:sSub>
                                      <m:r>
                                        <a:rPr lang="en-IN" sz="2200" b="0" i="1" smtClean="0">
                                          <a:latin typeface="Cambria Math" panose="02040503050406030204" pitchFamily="18" charset="0"/>
                                          <a:cs typeface="Times New Roman" pitchFamily="18" charset="0"/>
                                        </a:rPr>
                                        <m:t>−</m:t>
                                      </m:r>
                                      <m:sSub>
                                        <m:sSubPr>
                                          <m:ctrlPr>
                                            <a:rPr lang="en-IN" sz="2200" b="0" i="1" smtClean="0">
                                              <a:latin typeface="Cambria Math" panose="02040503050406030204" pitchFamily="18" charset="0"/>
                                              <a:cs typeface="Times New Roman" pitchFamily="18" charset="0"/>
                                            </a:rPr>
                                          </m:ctrlPr>
                                        </m:sSubPr>
                                        <m:e>
                                          <m:r>
                                            <a:rPr lang="en-IN" sz="2200" b="0" i="1" smtClean="0">
                                              <a:latin typeface="Cambria Math" panose="02040503050406030204" pitchFamily="18" charset="0"/>
                                              <a:cs typeface="Times New Roman" pitchFamily="18" charset="0"/>
                                            </a:rPr>
                                            <m:t>𝑒</m:t>
                                          </m:r>
                                        </m:e>
                                        <m:sub>
                                          <m:r>
                                            <a:rPr lang="en-IN" sz="2200" b="0" i="1" smtClean="0">
                                              <a:latin typeface="Cambria Math" panose="02040503050406030204" pitchFamily="18" charset="0"/>
                                              <a:cs typeface="Times New Roman" pitchFamily="18" charset="0"/>
                                            </a:rPr>
                                            <m:t>𝑖</m:t>
                                          </m:r>
                                        </m:sub>
                                      </m:sSub>
                                    </m:e>
                                  </m:d>
                                </m:e>
                                <m:sup>
                                  <m:r>
                                    <a:rPr lang="en-IN" sz="2200" b="0" i="1" smtClean="0">
                                      <a:latin typeface="Cambria Math" panose="02040503050406030204" pitchFamily="18" charset="0"/>
                                      <a:cs typeface="Times New Roman" pitchFamily="18" charset="0"/>
                                    </a:rPr>
                                    <m:t>2</m:t>
                                  </m:r>
                                </m:sup>
                              </m:sSup>
                            </m:num>
                            <m:den>
                              <m:sSub>
                                <m:sSubPr>
                                  <m:ctrlPr>
                                    <a:rPr lang="en-IN" sz="2200" b="0" i="1" smtClean="0">
                                      <a:latin typeface="Cambria Math" panose="02040503050406030204" pitchFamily="18" charset="0"/>
                                      <a:cs typeface="Times New Roman" pitchFamily="18" charset="0"/>
                                    </a:rPr>
                                  </m:ctrlPr>
                                </m:sSubPr>
                                <m:e>
                                  <m:r>
                                    <a:rPr lang="en-IN" sz="2200" b="0" i="1" smtClean="0">
                                      <a:latin typeface="Cambria Math" panose="02040503050406030204" pitchFamily="18" charset="0"/>
                                      <a:cs typeface="Times New Roman" pitchFamily="18" charset="0"/>
                                    </a:rPr>
                                    <m:t>𝑒</m:t>
                                  </m:r>
                                </m:e>
                                <m:sub>
                                  <m:r>
                                    <a:rPr lang="en-IN" sz="2200" b="0" i="1" smtClean="0">
                                      <a:latin typeface="Cambria Math" panose="02040503050406030204" pitchFamily="18" charset="0"/>
                                      <a:cs typeface="Times New Roman" pitchFamily="18" charset="0"/>
                                    </a:rPr>
                                    <m:t>𝑖</m:t>
                                  </m:r>
                                </m:sub>
                              </m:sSub>
                            </m:den>
                          </m:f>
                        </m:e>
                      </m:nary>
                    </m:oMath>
                  </m:oMathPara>
                </a14:m>
                <a:endParaRPr lang="en-US" sz="2200" dirty="0">
                  <a:latin typeface="Gill Sans"/>
                </a:endParaRPr>
              </a:p>
              <a:p>
                <a14:m>
                  <m:oMath xmlns:m="http://schemas.openxmlformats.org/officeDocument/2006/math">
                    <m:sSup>
                      <m:sSupPr>
                        <m:ctrlPr>
                          <a:rPr lang="en-IN" sz="2200" b="0" i="1" smtClean="0">
                            <a:latin typeface="Cambria Math" panose="02040503050406030204" pitchFamily="18" charset="0"/>
                          </a:rPr>
                        </m:ctrlPr>
                      </m:sSupPr>
                      <m:e>
                        <m:r>
                          <a:rPr lang="en-IN" sz="2200" b="0" i="1" smtClean="0">
                            <a:latin typeface="Cambria Math" panose="02040503050406030204" pitchFamily="18" charset="0"/>
                          </a:rPr>
                          <m:t>𝜒</m:t>
                        </m:r>
                      </m:e>
                      <m:sup>
                        <m:r>
                          <a:rPr lang="en-IN" sz="2200" b="0" i="1" smtClean="0">
                            <a:latin typeface="Cambria Math" panose="02040503050406030204" pitchFamily="18" charset="0"/>
                          </a:rPr>
                          <m:t>2</m:t>
                        </m:r>
                      </m:sup>
                    </m:sSup>
                    <m:r>
                      <a:rPr lang="en-IN" sz="2200" b="0" i="1" smtClean="0">
                        <a:latin typeface="Cambria Math" panose="02040503050406030204" pitchFamily="18" charset="0"/>
                      </a:rPr>
                      <m:t>=</m:t>
                    </m:r>
                    <m:sSup>
                      <m:sSupPr>
                        <m:ctrlPr>
                          <a:rPr lang="en-IN" sz="2200" b="0" i="1" smtClean="0">
                            <a:latin typeface="Cambria Math" panose="02040503050406030204" pitchFamily="18" charset="0"/>
                          </a:rPr>
                        </m:ctrlPr>
                      </m:sSupPr>
                      <m:e>
                        <m:f>
                          <m:fPr>
                            <m:ctrlPr>
                              <a:rPr lang="en-IN" sz="2200" b="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250</m:t>
                            </m:r>
                          </m:den>
                        </m:f>
                        <m:r>
                          <a:rPr lang="en-IN" sz="2200" b="0" i="1" smtClean="0">
                            <a:latin typeface="Cambria Math" panose="02040503050406030204" pitchFamily="18" charset="0"/>
                          </a:rPr>
                          <m:t>(</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220−250</m:t>
                            </m:r>
                          </m:e>
                        </m:d>
                      </m:e>
                      <m:sup>
                        <m:r>
                          <a:rPr lang="en-IN" sz="2200" b="0" i="1" smtClean="0">
                            <a:latin typeface="Cambria Math" panose="02040503050406030204" pitchFamily="18" charset="0"/>
                          </a:rPr>
                          <m:t>2</m:t>
                        </m:r>
                      </m:sup>
                    </m:sSup>
                    <m:r>
                      <a:rPr lang="en-IN" sz="2200" b="0" i="1" smtClean="0">
                        <a:latin typeface="Cambria Math" panose="02040503050406030204" pitchFamily="18" charset="0"/>
                      </a:rPr>
                      <m:t>+</m:t>
                    </m:r>
                    <m:sSup>
                      <m:sSupPr>
                        <m:ctrlPr>
                          <a:rPr lang="en-IN" sz="2200" b="0" i="1" smtClean="0">
                            <a:latin typeface="Cambria Math" panose="02040503050406030204" pitchFamily="18" charset="0"/>
                          </a:rPr>
                        </m:ctrlPr>
                      </m:sSupPr>
                      <m:e>
                        <m:d>
                          <m:dPr>
                            <m:ctrlPr>
                              <a:rPr lang="en-IN" sz="2200" b="0" i="1" smtClean="0">
                                <a:latin typeface="Cambria Math" panose="02040503050406030204" pitchFamily="18" charset="0"/>
                              </a:rPr>
                            </m:ctrlPr>
                          </m:dPr>
                          <m:e>
                            <m:r>
                              <a:rPr lang="en-IN" sz="2200" b="0" i="1" smtClean="0">
                                <a:latin typeface="Cambria Math" panose="02040503050406030204" pitchFamily="18" charset="0"/>
                              </a:rPr>
                              <m:t>260−250</m:t>
                            </m:r>
                          </m:e>
                        </m:d>
                      </m:e>
                      <m:sup>
                        <m:r>
                          <a:rPr lang="en-IN" sz="2200" b="0" i="1" smtClean="0">
                            <a:latin typeface="Cambria Math" panose="02040503050406030204" pitchFamily="18" charset="0"/>
                          </a:rPr>
                          <m:t>2</m:t>
                        </m:r>
                      </m:sup>
                    </m:sSup>
                    <m:r>
                      <a:rPr lang="en-IN" sz="2200" b="0" i="1" smtClean="0">
                        <a:latin typeface="Cambria Math" panose="02040503050406030204" pitchFamily="18" charset="0"/>
                      </a:rPr>
                      <m:t>+</m:t>
                    </m:r>
                    <m:sSup>
                      <m:sSupPr>
                        <m:ctrlPr>
                          <a:rPr lang="en-IN" sz="2200" b="0" i="1" smtClean="0">
                            <a:latin typeface="Cambria Math" panose="02040503050406030204" pitchFamily="18" charset="0"/>
                          </a:rPr>
                        </m:ctrlPr>
                      </m:sSupPr>
                      <m:e>
                        <m:d>
                          <m:dPr>
                            <m:ctrlPr>
                              <a:rPr lang="en-IN" sz="2200" b="0" i="1" smtClean="0">
                                <a:latin typeface="Cambria Math" panose="02040503050406030204" pitchFamily="18" charset="0"/>
                              </a:rPr>
                            </m:ctrlPr>
                          </m:dPr>
                          <m:e>
                            <m:r>
                              <a:rPr lang="en-IN" sz="2200" b="0" i="1" smtClean="0">
                                <a:latin typeface="Cambria Math" panose="02040503050406030204" pitchFamily="18" charset="0"/>
                              </a:rPr>
                              <m:t>240−250</m:t>
                            </m:r>
                          </m:e>
                        </m:d>
                      </m:e>
                      <m:sup>
                        <m:r>
                          <a:rPr lang="en-IN" sz="2200" b="0" i="1" smtClean="0">
                            <a:latin typeface="Cambria Math" panose="02040503050406030204" pitchFamily="18" charset="0"/>
                          </a:rPr>
                          <m:t>2</m:t>
                        </m:r>
                      </m:sup>
                    </m:sSup>
                    <m:r>
                      <a:rPr lang="en-IN" sz="2200" b="0" i="1" smtClean="0">
                        <a:latin typeface="Cambria Math" panose="02040503050406030204" pitchFamily="18" charset="0"/>
                      </a:rPr>
                      <m:t>+</m:t>
                    </m:r>
                    <m:sSup>
                      <m:sSupPr>
                        <m:ctrlPr>
                          <a:rPr lang="en-IN" sz="2200" b="0" i="1" smtClean="0">
                            <a:latin typeface="Cambria Math" panose="02040503050406030204" pitchFamily="18" charset="0"/>
                          </a:rPr>
                        </m:ctrlPr>
                      </m:sSupPr>
                      <m:e>
                        <m:d>
                          <m:dPr>
                            <m:ctrlPr>
                              <a:rPr lang="en-IN" sz="2200" b="0" i="1" smtClean="0">
                                <a:latin typeface="Cambria Math" panose="02040503050406030204" pitchFamily="18" charset="0"/>
                              </a:rPr>
                            </m:ctrlPr>
                          </m:dPr>
                          <m:e>
                            <m:r>
                              <a:rPr lang="en-IN" sz="2200" b="0" i="1" smtClean="0">
                                <a:latin typeface="Cambria Math" panose="02040503050406030204" pitchFamily="18" charset="0"/>
                              </a:rPr>
                              <m:t>280−250</m:t>
                            </m:r>
                          </m:e>
                        </m:d>
                      </m:e>
                      <m:sup>
                        <m:r>
                          <a:rPr lang="en-IN" sz="2200" b="0" i="1" smtClean="0">
                            <a:latin typeface="Cambria Math" panose="02040503050406030204" pitchFamily="18" charset="0"/>
                          </a:rPr>
                          <m:t>2</m:t>
                        </m:r>
                      </m:sup>
                    </m:sSup>
                    <m:r>
                      <a:rPr lang="en-IN" sz="2200" b="0" i="1" smtClean="0">
                        <a:latin typeface="Cambria Math" panose="02040503050406030204" pitchFamily="18" charset="0"/>
                      </a:rPr>
                      <m:t> </m:t>
                    </m:r>
                  </m:oMath>
                </a14:m>
                <a:r>
                  <a:rPr lang="en-US" sz="2200" dirty="0">
                    <a:latin typeface="Gill Sans"/>
                  </a:rPr>
                  <a:t>)</a:t>
                </a:r>
              </a:p>
              <a:p>
                <a:pPr/>
                <a14:m>
                  <m:oMathPara xmlns:m="http://schemas.openxmlformats.org/officeDocument/2006/math">
                    <m:oMathParaPr>
                      <m:jc m:val="centerGroup"/>
                    </m:oMathParaPr>
                    <m:oMath xmlns:m="http://schemas.openxmlformats.org/officeDocument/2006/math">
                      <m:sSup>
                        <m:sSupPr>
                          <m:ctrlPr>
                            <a:rPr lang="en-IN" sz="2200" b="0" i="1" smtClean="0">
                              <a:latin typeface="Cambria Math" panose="02040503050406030204" pitchFamily="18" charset="0"/>
                            </a:rPr>
                          </m:ctrlPr>
                        </m:sSupPr>
                        <m:e>
                          <m:r>
                            <a:rPr lang="en-IN" sz="2200" b="0" i="1" smtClean="0">
                              <a:latin typeface="Cambria Math" panose="02040503050406030204" pitchFamily="18" charset="0"/>
                            </a:rPr>
                            <m:t>𝜒</m:t>
                          </m:r>
                        </m:e>
                        <m:sup>
                          <m:r>
                            <a:rPr lang="en-IN" sz="2200" b="0" i="1" smtClean="0">
                              <a:latin typeface="Cambria Math" panose="02040503050406030204" pitchFamily="18" charset="0"/>
                            </a:rPr>
                            <m:t>2</m:t>
                          </m:r>
                        </m:sup>
                      </m:sSup>
                      <m:r>
                        <a:rPr lang="en-IN" sz="2200" b="0" i="1" smtClean="0">
                          <a:latin typeface="Cambria Math" panose="02040503050406030204" pitchFamily="18" charset="0"/>
                        </a:rPr>
                        <m:t>=8</m:t>
                      </m:r>
                    </m:oMath>
                  </m:oMathPara>
                </a14:m>
                <a:endParaRPr lang="en-IN" sz="2200" b="0" dirty="0">
                  <a:latin typeface="Gill Sans"/>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𝑑𝑓</m:t>
                      </m:r>
                      <m:r>
                        <a:rPr lang="en-US" sz="2200" b="0" i="1" smtClean="0">
                          <a:latin typeface="Cambria Math" panose="02040503050406030204" pitchFamily="18" charset="0"/>
                        </a:rPr>
                        <m:t>=4−1=3</m:t>
                      </m:r>
                    </m:oMath>
                  </m:oMathPara>
                </a14:m>
                <a:endParaRPr lang="en-IN" sz="2200" b="0" dirty="0">
                  <a:latin typeface="Gill Sans"/>
                </a:endParaRPr>
              </a:p>
              <a:p>
                <a:pPr marL="342900" indent="-342900">
                  <a:buFont typeface="Arial" panose="020B0604020202020204" pitchFamily="34" charset="0"/>
                  <a:buChar char="•"/>
                </a:pPr>
                <a:r>
                  <a:rPr lang="en-IN" sz="2200" dirty="0">
                    <a:latin typeface="Gill Sans"/>
                  </a:rPr>
                  <a:t>If </a:t>
                </a:r>
                <a14:m>
                  <m:oMath xmlns:m="http://schemas.openxmlformats.org/officeDocument/2006/math">
                    <m:sSup>
                      <m:sSupPr>
                        <m:ctrlPr>
                          <a:rPr lang="en-IN" sz="2200" b="0" i="1" smtClean="0">
                            <a:latin typeface="Cambria Math" panose="02040503050406030204" pitchFamily="18" charset="0"/>
                          </a:rPr>
                        </m:ctrlPr>
                      </m:sSupPr>
                      <m:e>
                        <m:r>
                          <a:rPr lang="en-IN" sz="2200" b="0" i="1" smtClean="0">
                            <a:latin typeface="Cambria Math" panose="02040503050406030204" pitchFamily="18" charset="0"/>
                          </a:rPr>
                          <m:t>𝜒</m:t>
                        </m:r>
                      </m:e>
                      <m:sup>
                        <m:r>
                          <a:rPr lang="en-IN" sz="2200" b="0" i="1" smtClean="0">
                            <a:latin typeface="Cambria Math" panose="02040503050406030204" pitchFamily="18" charset="0"/>
                          </a:rPr>
                          <m:t>2</m:t>
                        </m:r>
                      </m:sup>
                    </m:sSup>
                    <m:r>
                      <a:rPr lang="en-IN" sz="2200" b="0" i="1" smtClean="0">
                        <a:latin typeface="Cambria Math" panose="02040503050406030204" pitchFamily="18" charset="0"/>
                      </a:rPr>
                      <m:t>≥</m:t>
                    </m:r>
                    <m:sSubSup>
                      <m:sSubSupPr>
                        <m:ctrlPr>
                          <a:rPr lang="en-IN" sz="2200" b="0" i="1" smtClean="0">
                            <a:latin typeface="Cambria Math" panose="02040503050406030204" pitchFamily="18" charset="0"/>
                          </a:rPr>
                        </m:ctrlPr>
                      </m:sSubSupPr>
                      <m:e>
                        <m:r>
                          <a:rPr lang="en-IN" sz="2200" b="0" i="1" smtClean="0">
                            <a:latin typeface="Cambria Math" panose="02040503050406030204" pitchFamily="18" charset="0"/>
                          </a:rPr>
                          <m:t>𝜒</m:t>
                        </m:r>
                      </m:e>
                      <m:sub>
                        <m:r>
                          <a:rPr lang="en-IN" sz="2200" b="0" i="1" smtClean="0">
                            <a:latin typeface="Cambria Math" panose="02040503050406030204" pitchFamily="18" charset="0"/>
                          </a:rPr>
                          <m:t>𝑐𝑟𝑖𝑡𝑖𝑐𝑎𝑙</m:t>
                        </m:r>
                      </m:sub>
                      <m:sup>
                        <m:r>
                          <a:rPr lang="en-IN" sz="2200" b="0" i="1" smtClean="0">
                            <a:latin typeface="Cambria Math" panose="02040503050406030204" pitchFamily="18" charset="0"/>
                          </a:rPr>
                          <m:t>2</m:t>
                        </m:r>
                      </m:sup>
                    </m:sSubSup>
                  </m:oMath>
                </a14:m>
                <a:r>
                  <a:rPr lang="en-IN" sz="2200" b="0" dirty="0">
                    <a:latin typeface="Gill Sans"/>
                  </a:rPr>
                  <a:t>, reject </a:t>
                </a:r>
                <a14:m>
                  <m:oMath xmlns:m="http://schemas.openxmlformats.org/officeDocument/2006/math">
                    <m:sSub>
                      <m:sSubPr>
                        <m:ctrlPr>
                          <a:rPr lang="en-IN" sz="2200" b="0" i="1" smtClean="0">
                            <a:latin typeface="Cambria Math" panose="02040503050406030204" pitchFamily="18" charset="0"/>
                          </a:rPr>
                        </m:ctrlPr>
                      </m:sSubPr>
                      <m:e>
                        <m:r>
                          <a:rPr lang="en-IN" sz="2200" b="0" i="1" smtClean="0">
                            <a:latin typeface="Cambria Math" panose="02040503050406030204" pitchFamily="18" charset="0"/>
                          </a:rPr>
                          <m:t>𝐻</m:t>
                        </m:r>
                      </m:e>
                      <m:sub>
                        <m:r>
                          <a:rPr lang="en-IN" sz="2200" b="0" i="1" smtClean="0">
                            <a:latin typeface="Cambria Math" panose="02040503050406030204" pitchFamily="18" charset="0"/>
                          </a:rPr>
                          <m:t>0</m:t>
                        </m:r>
                      </m:sub>
                    </m:sSub>
                  </m:oMath>
                </a14:m>
                <a:endParaRPr lang="en-IN" sz="2200" b="0" dirty="0">
                  <a:latin typeface="Gill Sans"/>
                </a:endParaRPr>
              </a:p>
            </p:txBody>
          </p:sp>
        </mc:Choice>
        <mc:Fallback xmlns="">
          <p:sp>
            <p:nvSpPr>
              <p:cNvPr id="10" name="TextBox 9">
                <a:extLst>
                  <a:ext uri="{FF2B5EF4-FFF2-40B4-BE49-F238E27FC236}">
                    <a16:creationId xmlns:a16="http://schemas.microsoft.com/office/drawing/2014/main" id="{B824ED46-18B0-6E38-C84D-1F2BA4C258A3}"/>
                  </a:ext>
                </a:extLst>
              </p:cNvPr>
              <p:cNvSpPr txBox="1">
                <a:spLocks noRot="1" noChangeAspect="1" noMove="1" noResize="1" noEditPoints="1" noAdjustHandles="1" noChangeArrowheads="1" noChangeShapeType="1" noTextEdit="1"/>
              </p:cNvSpPr>
              <p:nvPr/>
            </p:nvSpPr>
            <p:spPr>
              <a:xfrm>
                <a:off x="6519480" y="3651941"/>
                <a:ext cx="5328592" cy="2908938"/>
              </a:xfrm>
              <a:prstGeom prst="rect">
                <a:avLst/>
              </a:prstGeom>
              <a:blipFill>
                <a:blip r:embed="rId3"/>
                <a:stretch>
                  <a:fillRect l="-1257" b="-3564"/>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xmlns="" id="{9E796A88-5219-69E7-FDF9-F31A4A88468E}"/>
              </a:ext>
            </a:extLst>
          </p:cNvPr>
          <p:cNvSpPr txBox="1"/>
          <p:nvPr/>
        </p:nvSpPr>
        <p:spPr>
          <a:xfrm>
            <a:off x="9048328" y="2505670"/>
            <a:ext cx="2808312"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a:latin typeface="Gill Sans"/>
              </a:rPr>
              <a:t>Degrees of freedom = No of categories - 1</a:t>
            </a:r>
            <a:endParaRPr lang="en-IN" dirty="0">
              <a:latin typeface="Gill Sans"/>
            </a:endParaRPr>
          </a:p>
        </p:txBody>
      </p:sp>
    </p:spTree>
    <p:extLst>
      <p:ext uri="{BB962C8B-B14F-4D97-AF65-F5344CB8AC3E}">
        <p14:creationId xmlns:p14="http://schemas.microsoft.com/office/powerpoint/2010/main" val="345184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Chi-squared test: Test of independence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407368" y="889060"/>
                <a:ext cx="10873208" cy="3944670"/>
              </a:xfrm>
              <a:prstGeom prst="rect">
                <a:avLst/>
              </a:prstGeom>
              <a:noFill/>
            </p:spPr>
            <p:txBody>
              <a:bodyPr wrap="square" rtlCol="0">
                <a:spAutoFit/>
              </a:bodyPr>
              <a:lstStyle/>
              <a:p>
                <a:pPr algn="just">
                  <a:lnSpc>
                    <a:spcPct val="100000"/>
                  </a:lnSpc>
                </a:pPr>
                <a:r>
                  <a:rPr lang="en-IN" sz="2400" dirty="0">
                    <a:latin typeface="Gill Sans"/>
                    <a:cs typeface="Times New Roman" pitchFamily="18" charset="0"/>
                  </a:rPr>
                  <a:t>Determines if two categorical variables are independent or related to one another</a:t>
                </a:r>
              </a:p>
              <a:p>
                <a:pPr algn="just">
                  <a:lnSpc>
                    <a:spcPct val="100000"/>
                  </a:lnSpc>
                </a:pPr>
                <a:r>
                  <a:rPr lang="en-IN" sz="2400" dirty="0" err="1">
                    <a:latin typeface="Gill Sans"/>
                    <a:cs typeface="Times New Roman" pitchFamily="18" charset="0"/>
                  </a:rPr>
                  <a:t>Eg</a:t>
                </a:r>
                <a:r>
                  <a:rPr lang="en-IN" sz="2400" dirty="0">
                    <a:latin typeface="Gill Sans"/>
                    <a:cs typeface="Times New Roman" pitchFamily="18" charset="0"/>
                  </a:rPr>
                  <a:t>: Does interest in a subject depend on gender or are they independent?</a:t>
                </a:r>
              </a:p>
              <a:p>
                <a:pPr algn="just">
                  <a:lnSpc>
                    <a:spcPct val="100000"/>
                  </a:lnSpc>
                </a:pPr>
                <a:endParaRPr lang="en-IN" sz="2400" dirty="0">
                  <a:latin typeface="Gill Sans"/>
                  <a:cs typeface="Times New Roman" pitchFamily="18" charset="0"/>
                </a:endParaRPr>
              </a:p>
              <a:p>
                <a:pPr algn="just">
                  <a:lnSpc>
                    <a:spcPct val="100000"/>
                  </a:lnSpc>
                </a:pPr>
                <a:endParaRPr lang="en-IN" sz="2400" dirty="0">
                  <a:latin typeface="Gill Sans"/>
                  <a:cs typeface="Times New Roman" pitchFamily="18" charset="0"/>
                </a:endParaRPr>
              </a:p>
              <a:p>
                <a:pPr algn="just">
                  <a:lnSpc>
                    <a:spcPct val="100000"/>
                  </a:lnSpc>
                </a:pPr>
                <a:endParaRPr lang="en-IN" sz="2400" dirty="0">
                  <a:latin typeface="Gill Sans"/>
                  <a:cs typeface="Times New Roman" pitchFamily="18" charset="0"/>
                </a:endParaRPr>
              </a:p>
              <a:p>
                <a:pPr marL="0" indent="0" algn="just">
                  <a:lnSpc>
                    <a:spcPct val="100000"/>
                  </a:lnSpc>
                  <a:buNone/>
                </a:pPr>
                <a:endParaRPr lang="en-IN" sz="2400" dirty="0">
                  <a:latin typeface="Gill Sans"/>
                  <a:cs typeface="Times New Roman" pitchFamily="18" charset="0"/>
                </a:endParaRPr>
              </a:p>
              <a:p>
                <a:pPr algn="just">
                  <a:lnSpc>
                    <a:spcPct val="100000"/>
                  </a:lnSpc>
                </a:pPr>
                <a:r>
                  <a:rPr lang="en-IN" sz="2400" dirty="0">
                    <a:latin typeface="Gill Sans"/>
                    <a:cs typeface="Times New Roman" pitchFamily="18" charset="0"/>
                  </a:rPr>
                  <a:t> </a:t>
                </a:r>
                <a14:m>
                  <m:oMath xmlns:m="http://schemas.openxmlformats.org/officeDocument/2006/math">
                    <m:sSub>
                      <m:sSubPr>
                        <m:ctrlPr>
                          <a:rPr lang="en-IN" sz="2400" i="1" dirty="0">
                            <a:solidFill>
                              <a:srgbClr val="0070C0"/>
                            </a:solidFill>
                            <a:latin typeface="Cambria Math" panose="02040503050406030204" pitchFamily="18" charset="0"/>
                            <a:cs typeface="Times New Roman" pitchFamily="18" charset="0"/>
                          </a:rPr>
                        </m:ctrlPr>
                      </m:sSubPr>
                      <m:e>
                        <m:r>
                          <a:rPr lang="en-IN" sz="2400" i="1" dirty="0">
                            <a:solidFill>
                              <a:srgbClr val="0070C0"/>
                            </a:solidFill>
                            <a:latin typeface="Cambria Math" panose="02040503050406030204" pitchFamily="18" charset="0"/>
                            <a:cs typeface="Times New Roman" pitchFamily="18" charset="0"/>
                          </a:rPr>
                          <m:t>𝐻</m:t>
                        </m:r>
                      </m:e>
                      <m:sub>
                        <m:r>
                          <a:rPr lang="en-IN" sz="2400" i="1" dirty="0">
                            <a:solidFill>
                              <a:srgbClr val="0070C0"/>
                            </a:solidFill>
                            <a:latin typeface="Cambria Math" panose="02040503050406030204" pitchFamily="18" charset="0"/>
                            <a:cs typeface="Times New Roman" pitchFamily="18" charset="0"/>
                          </a:rPr>
                          <m:t>0</m:t>
                        </m:r>
                      </m:sub>
                    </m:sSub>
                  </m:oMath>
                </a14:m>
                <a:r>
                  <a:rPr lang="en-IN" sz="2400" dirty="0">
                    <a:solidFill>
                      <a:srgbClr val="0070C0"/>
                    </a:solidFill>
                    <a:latin typeface="Gill Sans"/>
                    <a:cs typeface="Times New Roman" pitchFamily="18" charset="0"/>
                  </a:rPr>
                  <a:t>: </a:t>
                </a:r>
                <a:r>
                  <a:rPr lang="en-IN" sz="2400" dirty="0">
                    <a:latin typeface="Gill Sans"/>
                    <a:cs typeface="Times New Roman" pitchFamily="18" charset="0"/>
                  </a:rPr>
                  <a:t>Gender and subject interest variables are independent</a:t>
                </a:r>
              </a:p>
              <a:p>
                <a:pPr algn="just">
                  <a:lnSpc>
                    <a:spcPct val="100000"/>
                  </a:lnSpc>
                </a:pPr>
                <a14:m>
                  <m:oMath xmlns:m="http://schemas.openxmlformats.org/officeDocument/2006/math">
                    <m:sSub>
                      <m:sSubPr>
                        <m:ctrlPr>
                          <a:rPr lang="en-IN" sz="2400" i="1" dirty="0">
                            <a:solidFill>
                              <a:srgbClr val="0070C0"/>
                            </a:solidFill>
                            <a:latin typeface="Cambria Math" panose="02040503050406030204" pitchFamily="18" charset="0"/>
                            <a:cs typeface="Times New Roman" pitchFamily="18" charset="0"/>
                          </a:rPr>
                        </m:ctrlPr>
                      </m:sSubPr>
                      <m:e>
                        <m:r>
                          <a:rPr lang="en-IN" sz="2400" i="1" dirty="0">
                            <a:solidFill>
                              <a:srgbClr val="0070C0"/>
                            </a:solidFill>
                            <a:latin typeface="Cambria Math" panose="02040503050406030204" pitchFamily="18" charset="0"/>
                            <a:cs typeface="Times New Roman" pitchFamily="18" charset="0"/>
                          </a:rPr>
                          <m:t>𝐻</m:t>
                        </m:r>
                      </m:e>
                      <m:sub>
                        <m:r>
                          <a:rPr lang="en-IN" sz="2400" i="1" dirty="0">
                            <a:solidFill>
                              <a:srgbClr val="0070C0"/>
                            </a:solidFill>
                            <a:latin typeface="Cambria Math" panose="02040503050406030204" pitchFamily="18" charset="0"/>
                            <a:cs typeface="Times New Roman" pitchFamily="18" charset="0"/>
                          </a:rPr>
                          <m:t>𝑎</m:t>
                        </m:r>
                      </m:sub>
                    </m:sSub>
                  </m:oMath>
                </a14:m>
                <a:r>
                  <a:rPr lang="en-IN" sz="2400" dirty="0">
                    <a:solidFill>
                      <a:srgbClr val="0070C0"/>
                    </a:solidFill>
                    <a:latin typeface="Gill Sans"/>
                    <a:cs typeface="Times New Roman" pitchFamily="18" charset="0"/>
                  </a:rPr>
                  <a:t>: </a:t>
                </a:r>
                <a:r>
                  <a:rPr lang="en-IN" sz="2400" dirty="0">
                    <a:latin typeface="Gill Sans"/>
                    <a:cs typeface="Times New Roman" pitchFamily="18" charset="0"/>
                  </a:rPr>
                  <a:t>Gender and subject interest variables are dependant</a:t>
                </a:r>
              </a:p>
            </p:txBody>
          </p:sp>
        </mc:Choice>
        <mc:Fallback xmlns="">
          <p:sp>
            <p:nvSpPr>
              <p:cNvPr id="4" name="Content Placeholder 3">
                <a:extLst>
                  <a:ext uri="{FF2B5EF4-FFF2-40B4-BE49-F238E27FC236}">
                    <a16:creationId xmlns:a16="http://schemas.microsoft.com/office/drawing/2014/main" id="{678E44E2-9BCF-4EE0-878F-DF43EBAC3501}"/>
                  </a:ext>
                </a:extLst>
              </p:cNvPr>
              <p:cNvSpPr txBox="1">
                <a:spLocks noGrp="1" noRot="1" noChangeAspect="1" noMove="1" noResize="1" noEditPoints="1" noAdjustHandles="1" noChangeArrowheads="1" noChangeShapeType="1" noTextEdit="1"/>
              </p:cNvSpPr>
              <p:nvPr>
                <p:ph idx="1"/>
              </p:nvPr>
            </p:nvSpPr>
            <p:spPr>
              <a:xfrm>
                <a:off x="407368" y="889060"/>
                <a:ext cx="10873208" cy="3944670"/>
              </a:xfrm>
              <a:prstGeom prst="rect">
                <a:avLst/>
              </a:prstGeom>
              <a:blipFill>
                <a:blip r:embed="rId2"/>
                <a:stretch>
                  <a:fillRect l="-224" t="-1236" b="-2628"/>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xmlns="" id="{0EE76B58-E741-FF59-4BAC-1E43A039F8EC}"/>
              </a:ext>
            </a:extLst>
          </p:cNvPr>
          <p:cNvGraphicFramePr>
            <a:graphicFrameLocks noGrp="1"/>
          </p:cNvGraphicFramePr>
          <p:nvPr>
            <p:extLst>
              <p:ext uri="{D42A27DB-BD31-4B8C-83A1-F6EECF244321}">
                <p14:modId xmlns:p14="http://schemas.microsoft.com/office/powerpoint/2010/main" val="1748827589"/>
              </p:ext>
            </p:extLst>
          </p:nvPr>
        </p:nvGraphicFramePr>
        <p:xfrm>
          <a:off x="1271464" y="2132856"/>
          <a:ext cx="9001000" cy="1112520"/>
        </p:xfrm>
        <a:graphic>
          <a:graphicData uri="http://schemas.openxmlformats.org/drawingml/2006/table">
            <a:tbl>
              <a:tblPr firstRow="1" bandRow="1">
                <a:tableStyleId>{5C22544A-7EE6-4342-B048-85BDC9FD1C3A}</a:tableStyleId>
              </a:tblPr>
              <a:tblGrid>
                <a:gridCol w="3096344">
                  <a:extLst>
                    <a:ext uri="{9D8B030D-6E8A-4147-A177-3AD203B41FA5}">
                      <a16:colId xmlns:a16="http://schemas.microsoft.com/office/drawing/2014/main" xmlns="" val="739906827"/>
                    </a:ext>
                  </a:extLst>
                </a:gridCol>
                <a:gridCol w="1800200">
                  <a:extLst>
                    <a:ext uri="{9D8B030D-6E8A-4147-A177-3AD203B41FA5}">
                      <a16:colId xmlns:a16="http://schemas.microsoft.com/office/drawing/2014/main" xmlns="" val="2942921142"/>
                    </a:ext>
                  </a:extLst>
                </a:gridCol>
                <a:gridCol w="2304256">
                  <a:extLst>
                    <a:ext uri="{9D8B030D-6E8A-4147-A177-3AD203B41FA5}">
                      <a16:colId xmlns:a16="http://schemas.microsoft.com/office/drawing/2014/main" xmlns="" val="2038414257"/>
                    </a:ext>
                  </a:extLst>
                </a:gridCol>
                <a:gridCol w="1800200">
                  <a:extLst>
                    <a:ext uri="{9D8B030D-6E8A-4147-A177-3AD203B41FA5}">
                      <a16:colId xmlns:a16="http://schemas.microsoft.com/office/drawing/2014/main" xmlns="" val="1385772570"/>
                    </a:ext>
                  </a:extLst>
                </a:gridCol>
              </a:tblGrid>
              <a:tr h="370840">
                <a:tc>
                  <a:txBody>
                    <a:bodyPr/>
                    <a:lstStyle/>
                    <a:p>
                      <a:pPr algn="ctr"/>
                      <a:endParaRPr lang="en-US" dirty="0"/>
                    </a:p>
                  </a:txBody>
                  <a:tcPr/>
                </a:tc>
                <a:tc>
                  <a:txBody>
                    <a:bodyPr/>
                    <a:lstStyle/>
                    <a:p>
                      <a:pPr algn="ctr"/>
                      <a:r>
                        <a:rPr lang="en-IN" dirty="0">
                          <a:solidFill>
                            <a:srgbClr val="002060"/>
                          </a:solidFill>
                        </a:rPr>
                        <a:t>Science</a:t>
                      </a:r>
                      <a:endParaRPr lang="en-US" dirty="0">
                        <a:solidFill>
                          <a:srgbClr val="002060"/>
                        </a:solidFill>
                      </a:endParaRPr>
                    </a:p>
                  </a:txBody>
                  <a:tcPr/>
                </a:tc>
                <a:tc>
                  <a:txBody>
                    <a:bodyPr/>
                    <a:lstStyle/>
                    <a:p>
                      <a:pPr algn="ctr"/>
                      <a:r>
                        <a:rPr lang="en-IN" dirty="0">
                          <a:solidFill>
                            <a:srgbClr val="002060"/>
                          </a:solidFill>
                        </a:rPr>
                        <a:t>Engineering</a:t>
                      </a:r>
                      <a:endParaRPr lang="en-US" dirty="0">
                        <a:solidFill>
                          <a:srgbClr val="002060"/>
                        </a:solidFill>
                      </a:endParaRPr>
                    </a:p>
                  </a:txBody>
                  <a:tcPr/>
                </a:tc>
                <a:tc>
                  <a:txBody>
                    <a:bodyPr/>
                    <a:lstStyle/>
                    <a:p>
                      <a:pPr algn="ctr"/>
                      <a:r>
                        <a:rPr lang="en-IN" dirty="0">
                          <a:solidFill>
                            <a:srgbClr val="002060"/>
                          </a:solidFill>
                        </a:rPr>
                        <a:t>Art</a:t>
                      </a:r>
                      <a:endParaRPr lang="en-US" dirty="0">
                        <a:solidFill>
                          <a:srgbClr val="002060"/>
                        </a:solidFill>
                      </a:endParaRPr>
                    </a:p>
                  </a:txBody>
                  <a:tcPr/>
                </a:tc>
                <a:extLst>
                  <a:ext uri="{0D108BD9-81ED-4DB2-BD59-A6C34878D82A}">
                    <a16:rowId xmlns:a16="http://schemas.microsoft.com/office/drawing/2014/main" xmlns="" val="3645388899"/>
                  </a:ext>
                </a:extLst>
              </a:tr>
              <a:tr h="370840">
                <a:tc>
                  <a:txBody>
                    <a:bodyPr/>
                    <a:lstStyle/>
                    <a:p>
                      <a:pPr algn="ctr"/>
                      <a:r>
                        <a:rPr lang="en-IN" dirty="0"/>
                        <a:t>Male (total=65)</a:t>
                      </a:r>
                      <a:endParaRPr lang="en-US" dirty="0"/>
                    </a:p>
                  </a:txBody>
                  <a:tcPr/>
                </a:tc>
                <a:tc>
                  <a:txBody>
                    <a:bodyPr/>
                    <a:lstStyle/>
                    <a:p>
                      <a:pPr algn="ctr"/>
                      <a:r>
                        <a:rPr lang="en-IN" dirty="0"/>
                        <a:t>20</a:t>
                      </a:r>
                      <a:endParaRPr lang="en-US" dirty="0"/>
                    </a:p>
                  </a:txBody>
                  <a:tcPr/>
                </a:tc>
                <a:tc>
                  <a:txBody>
                    <a:bodyPr/>
                    <a:lstStyle/>
                    <a:p>
                      <a:pPr algn="ctr"/>
                      <a:r>
                        <a:rPr lang="en-IN" dirty="0"/>
                        <a:t>30</a:t>
                      </a:r>
                      <a:endParaRPr lang="en-US" dirty="0"/>
                    </a:p>
                  </a:txBody>
                  <a:tcPr/>
                </a:tc>
                <a:tc>
                  <a:txBody>
                    <a:bodyPr/>
                    <a:lstStyle/>
                    <a:p>
                      <a:pPr algn="ctr"/>
                      <a:r>
                        <a:rPr lang="en-IN" dirty="0"/>
                        <a:t>15</a:t>
                      </a:r>
                      <a:endParaRPr lang="en-US" dirty="0"/>
                    </a:p>
                  </a:txBody>
                  <a:tcPr/>
                </a:tc>
                <a:extLst>
                  <a:ext uri="{0D108BD9-81ED-4DB2-BD59-A6C34878D82A}">
                    <a16:rowId xmlns:a16="http://schemas.microsoft.com/office/drawing/2014/main" xmlns="" val="42199498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Female (total=65)</a:t>
                      </a:r>
                      <a:endParaRPr lang="en-US" dirty="0"/>
                    </a:p>
                  </a:txBody>
                  <a:tcPr/>
                </a:tc>
                <a:tc>
                  <a:txBody>
                    <a:bodyPr/>
                    <a:lstStyle/>
                    <a:p>
                      <a:pPr algn="ctr"/>
                      <a:r>
                        <a:rPr lang="en-IN" dirty="0"/>
                        <a:t>20</a:t>
                      </a:r>
                      <a:endParaRPr lang="en-US" dirty="0"/>
                    </a:p>
                  </a:txBody>
                  <a:tcPr/>
                </a:tc>
                <a:tc>
                  <a:txBody>
                    <a:bodyPr/>
                    <a:lstStyle/>
                    <a:p>
                      <a:pPr algn="ctr"/>
                      <a:r>
                        <a:rPr lang="en-IN" dirty="0"/>
                        <a:t>15</a:t>
                      </a:r>
                      <a:endParaRPr lang="en-US" dirty="0"/>
                    </a:p>
                  </a:txBody>
                  <a:tcPr/>
                </a:tc>
                <a:tc>
                  <a:txBody>
                    <a:bodyPr/>
                    <a:lstStyle/>
                    <a:p>
                      <a:pPr algn="ctr"/>
                      <a:r>
                        <a:rPr lang="en-IN" dirty="0"/>
                        <a:t>30</a:t>
                      </a:r>
                      <a:endParaRPr lang="en-US" dirty="0"/>
                    </a:p>
                  </a:txBody>
                  <a:tcPr/>
                </a:tc>
                <a:extLst>
                  <a:ext uri="{0D108BD9-81ED-4DB2-BD59-A6C34878D82A}">
                    <a16:rowId xmlns:a16="http://schemas.microsoft.com/office/drawing/2014/main" xmlns="" val="329216846"/>
                  </a:ext>
                </a:extLst>
              </a:tr>
            </a:tbl>
          </a:graphicData>
        </a:graphic>
      </p:graphicFrame>
      <p:sp>
        <p:nvSpPr>
          <p:cNvPr id="5" name="TextBox 4">
            <a:extLst>
              <a:ext uri="{FF2B5EF4-FFF2-40B4-BE49-F238E27FC236}">
                <a16:creationId xmlns:a16="http://schemas.microsoft.com/office/drawing/2014/main" xmlns="" id="{CCCE3378-7707-5474-E4A5-A6F50E6197F5}"/>
              </a:ext>
            </a:extLst>
          </p:cNvPr>
          <p:cNvSpPr txBox="1"/>
          <p:nvPr/>
        </p:nvSpPr>
        <p:spPr>
          <a:xfrm>
            <a:off x="5087891" y="1671191"/>
            <a:ext cx="2432461" cy="461665"/>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Contingency table</a:t>
            </a:r>
            <a:endParaRPr lang="en-US" sz="2400" dirty="0">
              <a:solidFill>
                <a:srgbClr val="0070C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xmlns="" id="{5D096938-F061-EEA8-0BEA-144CA87B67BC}"/>
              </a:ext>
            </a:extLst>
          </p:cNvPr>
          <p:cNvSpPr txBox="1"/>
          <p:nvPr/>
        </p:nvSpPr>
        <p:spPr>
          <a:xfrm>
            <a:off x="7968208" y="4980822"/>
            <a:ext cx="4066112"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a:latin typeface="Gill Sans"/>
              </a:rPr>
              <a:t>Degrees of freedom = (r-1)(c-1) </a:t>
            </a:r>
          </a:p>
          <a:p>
            <a:r>
              <a:rPr lang="en-US" dirty="0">
                <a:latin typeface="Gill Sans"/>
              </a:rPr>
              <a:t>r = No. of rows in the contingency table</a:t>
            </a:r>
          </a:p>
          <a:p>
            <a:r>
              <a:rPr lang="en-US" dirty="0">
                <a:latin typeface="Gill Sans"/>
              </a:rPr>
              <a:t>c = No. of columns in the contingency table</a:t>
            </a:r>
            <a:endParaRPr lang="en-IN" dirty="0">
              <a:latin typeface="Gill Sans"/>
            </a:endParaRPr>
          </a:p>
        </p:txBody>
      </p:sp>
    </p:spTree>
    <p:extLst>
      <p:ext uri="{BB962C8B-B14F-4D97-AF65-F5344CB8AC3E}">
        <p14:creationId xmlns:p14="http://schemas.microsoft.com/office/powerpoint/2010/main" val="209649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Chi-squared test: Test of independence</a:t>
            </a:r>
          </a:p>
        </p:txBody>
      </p:sp>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407368" y="889060"/>
            <a:ext cx="10873208" cy="959237"/>
          </a:xfrm>
          <a:prstGeom prst="rect">
            <a:avLst/>
          </a:prstGeom>
          <a:noFill/>
        </p:spPr>
        <p:txBody>
          <a:bodyPr wrap="square" rtlCol="0">
            <a:spAutoFit/>
          </a:bodyPr>
          <a:lstStyle/>
          <a:p>
            <a:pPr algn="just">
              <a:lnSpc>
                <a:spcPct val="100000"/>
              </a:lnSpc>
            </a:pPr>
            <a:r>
              <a:rPr lang="en-IN" sz="2400" dirty="0">
                <a:latin typeface="Gill Sans"/>
                <a:cs typeface="Times New Roman" pitchFamily="18" charset="0"/>
              </a:rPr>
              <a:t>Determines if two categorical variables are independent or related to one another</a:t>
            </a:r>
          </a:p>
          <a:p>
            <a:pPr algn="just">
              <a:lnSpc>
                <a:spcPct val="100000"/>
              </a:lnSpc>
            </a:pPr>
            <a:r>
              <a:rPr lang="en-IN" sz="2400" dirty="0" err="1">
                <a:latin typeface="Gill Sans"/>
                <a:cs typeface="Times New Roman" pitchFamily="18" charset="0"/>
              </a:rPr>
              <a:t>Eg</a:t>
            </a:r>
            <a:r>
              <a:rPr lang="en-IN" sz="2400" dirty="0">
                <a:latin typeface="Gill Sans"/>
                <a:cs typeface="Times New Roman" pitchFamily="18" charset="0"/>
              </a:rPr>
              <a:t>: Does interest in a subject depend on gender or are they independent?</a:t>
            </a:r>
          </a:p>
        </p:txBody>
      </p:sp>
      <p:graphicFrame>
        <p:nvGraphicFramePr>
          <p:cNvPr id="3" name="Table 4">
            <a:extLst>
              <a:ext uri="{FF2B5EF4-FFF2-40B4-BE49-F238E27FC236}">
                <a16:creationId xmlns:a16="http://schemas.microsoft.com/office/drawing/2014/main" xmlns="" id="{0EE76B58-E741-FF59-4BAC-1E43A039F8EC}"/>
              </a:ext>
            </a:extLst>
          </p:cNvPr>
          <p:cNvGraphicFramePr>
            <a:graphicFrameLocks noGrp="1"/>
          </p:cNvGraphicFramePr>
          <p:nvPr>
            <p:extLst>
              <p:ext uri="{D42A27DB-BD31-4B8C-83A1-F6EECF244321}">
                <p14:modId xmlns:p14="http://schemas.microsoft.com/office/powerpoint/2010/main" val="2203820504"/>
              </p:ext>
            </p:extLst>
          </p:nvPr>
        </p:nvGraphicFramePr>
        <p:xfrm>
          <a:off x="551384" y="2283187"/>
          <a:ext cx="7399068" cy="1483360"/>
        </p:xfrm>
        <a:graphic>
          <a:graphicData uri="http://schemas.openxmlformats.org/drawingml/2006/table">
            <a:tbl>
              <a:tblPr firstRow="1" bandRow="1">
                <a:tableStyleId>{5C22544A-7EE6-4342-B048-85BDC9FD1C3A}</a:tableStyleId>
              </a:tblPr>
              <a:tblGrid>
                <a:gridCol w="2545279">
                  <a:extLst>
                    <a:ext uri="{9D8B030D-6E8A-4147-A177-3AD203B41FA5}">
                      <a16:colId xmlns:a16="http://schemas.microsoft.com/office/drawing/2014/main" xmlns="" val="739906827"/>
                    </a:ext>
                  </a:extLst>
                </a:gridCol>
                <a:gridCol w="1479814">
                  <a:extLst>
                    <a:ext uri="{9D8B030D-6E8A-4147-A177-3AD203B41FA5}">
                      <a16:colId xmlns:a16="http://schemas.microsoft.com/office/drawing/2014/main" xmlns="" val="2942921142"/>
                    </a:ext>
                  </a:extLst>
                </a:gridCol>
                <a:gridCol w="1894161">
                  <a:extLst>
                    <a:ext uri="{9D8B030D-6E8A-4147-A177-3AD203B41FA5}">
                      <a16:colId xmlns:a16="http://schemas.microsoft.com/office/drawing/2014/main" xmlns="" val="2038414257"/>
                    </a:ext>
                  </a:extLst>
                </a:gridCol>
                <a:gridCol w="1479814">
                  <a:extLst>
                    <a:ext uri="{9D8B030D-6E8A-4147-A177-3AD203B41FA5}">
                      <a16:colId xmlns:a16="http://schemas.microsoft.com/office/drawing/2014/main" xmlns="" val="1385772570"/>
                    </a:ext>
                  </a:extLst>
                </a:gridCol>
              </a:tblGrid>
              <a:tr h="370840">
                <a:tc>
                  <a:txBody>
                    <a:bodyPr/>
                    <a:lstStyle/>
                    <a:p>
                      <a:pPr algn="ctr"/>
                      <a:endParaRPr lang="en-US" dirty="0"/>
                    </a:p>
                  </a:txBody>
                  <a:tcPr/>
                </a:tc>
                <a:tc>
                  <a:txBody>
                    <a:bodyPr/>
                    <a:lstStyle/>
                    <a:p>
                      <a:pPr algn="ctr"/>
                      <a:r>
                        <a:rPr lang="en-IN" dirty="0">
                          <a:solidFill>
                            <a:srgbClr val="002060"/>
                          </a:solidFill>
                        </a:rPr>
                        <a:t>Science</a:t>
                      </a:r>
                      <a:endParaRPr lang="en-US" dirty="0">
                        <a:solidFill>
                          <a:srgbClr val="002060"/>
                        </a:solidFill>
                      </a:endParaRPr>
                    </a:p>
                  </a:txBody>
                  <a:tcPr/>
                </a:tc>
                <a:tc>
                  <a:txBody>
                    <a:bodyPr/>
                    <a:lstStyle/>
                    <a:p>
                      <a:pPr algn="ctr"/>
                      <a:r>
                        <a:rPr lang="en-IN" dirty="0">
                          <a:solidFill>
                            <a:srgbClr val="002060"/>
                          </a:solidFill>
                        </a:rPr>
                        <a:t>Engineering</a:t>
                      </a:r>
                      <a:endParaRPr lang="en-US" dirty="0">
                        <a:solidFill>
                          <a:srgbClr val="002060"/>
                        </a:solidFill>
                      </a:endParaRPr>
                    </a:p>
                  </a:txBody>
                  <a:tcPr/>
                </a:tc>
                <a:tc>
                  <a:txBody>
                    <a:bodyPr/>
                    <a:lstStyle/>
                    <a:p>
                      <a:pPr algn="ctr"/>
                      <a:r>
                        <a:rPr lang="en-IN" dirty="0">
                          <a:solidFill>
                            <a:srgbClr val="002060"/>
                          </a:solidFill>
                        </a:rPr>
                        <a:t>Art</a:t>
                      </a:r>
                      <a:endParaRPr lang="en-US" dirty="0">
                        <a:solidFill>
                          <a:srgbClr val="002060"/>
                        </a:solidFill>
                      </a:endParaRPr>
                    </a:p>
                  </a:txBody>
                  <a:tcPr/>
                </a:tc>
                <a:extLst>
                  <a:ext uri="{0D108BD9-81ED-4DB2-BD59-A6C34878D82A}">
                    <a16:rowId xmlns:a16="http://schemas.microsoft.com/office/drawing/2014/main" xmlns="" val="3645388899"/>
                  </a:ext>
                </a:extLst>
              </a:tr>
              <a:tr h="370840">
                <a:tc>
                  <a:txBody>
                    <a:bodyPr/>
                    <a:lstStyle/>
                    <a:p>
                      <a:pPr algn="ctr"/>
                      <a:r>
                        <a:rPr lang="en-IN" dirty="0"/>
                        <a:t>Male (total=65)</a:t>
                      </a:r>
                      <a:endParaRPr lang="en-US" dirty="0"/>
                    </a:p>
                  </a:txBody>
                  <a:tcPr/>
                </a:tc>
                <a:tc>
                  <a:txBody>
                    <a:bodyPr/>
                    <a:lstStyle/>
                    <a:p>
                      <a:pPr algn="ctr"/>
                      <a:r>
                        <a:rPr lang="en-IN" dirty="0"/>
                        <a:t>20</a:t>
                      </a:r>
                      <a:endParaRPr lang="en-US" dirty="0"/>
                    </a:p>
                  </a:txBody>
                  <a:tcPr/>
                </a:tc>
                <a:tc>
                  <a:txBody>
                    <a:bodyPr/>
                    <a:lstStyle/>
                    <a:p>
                      <a:pPr algn="ctr"/>
                      <a:r>
                        <a:rPr lang="en-IN" dirty="0"/>
                        <a:t>30</a:t>
                      </a:r>
                      <a:endParaRPr lang="en-US" dirty="0"/>
                    </a:p>
                  </a:txBody>
                  <a:tcPr/>
                </a:tc>
                <a:tc>
                  <a:txBody>
                    <a:bodyPr/>
                    <a:lstStyle/>
                    <a:p>
                      <a:pPr algn="ctr"/>
                      <a:r>
                        <a:rPr lang="en-IN" dirty="0"/>
                        <a:t>15</a:t>
                      </a:r>
                      <a:endParaRPr lang="en-US" dirty="0"/>
                    </a:p>
                  </a:txBody>
                  <a:tcPr/>
                </a:tc>
                <a:extLst>
                  <a:ext uri="{0D108BD9-81ED-4DB2-BD59-A6C34878D82A}">
                    <a16:rowId xmlns:a16="http://schemas.microsoft.com/office/drawing/2014/main" xmlns="" val="42199498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Female (total=65)</a:t>
                      </a:r>
                      <a:endParaRPr lang="en-US" dirty="0"/>
                    </a:p>
                  </a:txBody>
                  <a:tcPr/>
                </a:tc>
                <a:tc>
                  <a:txBody>
                    <a:bodyPr/>
                    <a:lstStyle/>
                    <a:p>
                      <a:pPr algn="ctr"/>
                      <a:r>
                        <a:rPr lang="en-IN" dirty="0"/>
                        <a:t>20</a:t>
                      </a:r>
                      <a:endParaRPr lang="en-US" dirty="0"/>
                    </a:p>
                  </a:txBody>
                  <a:tcPr/>
                </a:tc>
                <a:tc>
                  <a:txBody>
                    <a:bodyPr/>
                    <a:lstStyle/>
                    <a:p>
                      <a:pPr algn="ctr"/>
                      <a:r>
                        <a:rPr lang="en-IN" dirty="0"/>
                        <a:t>15</a:t>
                      </a:r>
                      <a:endParaRPr lang="en-US" dirty="0"/>
                    </a:p>
                  </a:txBody>
                  <a:tcPr/>
                </a:tc>
                <a:tc>
                  <a:txBody>
                    <a:bodyPr/>
                    <a:lstStyle/>
                    <a:p>
                      <a:pPr algn="ctr"/>
                      <a:r>
                        <a:rPr lang="en-IN" dirty="0"/>
                        <a:t>30</a:t>
                      </a:r>
                      <a:endParaRPr lang="en-US" dirty="0"/>
                    </a:p>
                  </a:txBody>
                  <a:tcPr/>
                </a:tc>
                <a:extLst>
                  <a:ext uri="{0D108BD9-81ED-4DB2-BD59-A6C34878D82A}">
                    <a16:rowId xmlns:a16="http://schemas.microsoft.com/office/drawing/2014/main" xmlns="" val="32921684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Column totals</a:t>
                      </a:r>
                      <a:endParaRPr lang="en-US" b="1" dirty="0"/>
                    </a:p>
                  </a:txBody>
                  <a:tcPr/>
                </a:tc>
                <a:tc>
                  <a:txBody>
                    <a:bodyPr/>
                    <a:lstStyle/>
                    <a:p>
                      <a:pPr algn="ctr"/>
                      <a:r>
                        <a:rPr lang="en-IN" b="1" dirty="0"/>
                        <a:t>40</a:t>
                      </a:r>
                      <a:endParaRPr lang="en-US" b="1" dirty="0"/>
                    </a:p>
                  </a:txBody>
                  <a:tcPr/>
                </a:tc>
                <a:tc>
                  <a:txBody>
                    <a:bodyPr/>
                    <a:lstStyle/>
                    <a:p>
                      <a:pPr algn="ctr"/>
                      <a:r>
                        <a:rPr lang="en-IN" b="1" dirty="0"/>
                        <a:t>45</a:t>
                      </a:r>
                      <a:endParaRPr lang="en-US" b="1" dirty="0"/>
                    </a:p>
                  </a:txBody>
                  <a:tcPr/>
                </a:tc>
                <a:tc>
                  <a:txBody>
                    <a:bodyPr/>
                    <a:lstStyle/>
                    <a:p>
                      <a:pPr algn="ctr"/>
                      <a:r>
                        <a:rPr lang="en-IN" b="1" dirty="0"/>
                        <a:t>45</a:t>
                      </a:r>
                      <a:endParaRPr lang="en-US" b="1" dirty="0"/>
                    </a:p>
                  </a:txBody>
                  <a:tcPr/>
                </a:tc>
                <a:extLst>
                  <a:ext uri="{0D108BD9-81ED-4DB2-BD59-A6C34878D82A}">
                    <a16:rowId xmlns:a16="http://schemas.microsoft.com/office/drawing/2014/main" xmlns="" val="1174048068"/>
                  </a:ext>
                </a:extLst>
              </a:tr>
            </a:tbl>
          </a:graphicData>
        </a:graphic>
      </p:graphicFrame>
      <p:sp>
        <p:nvSpPr>
          <p:cNvPr id="5" name="TextBox 4">
            <a:extLst>
              <a:ext uri="{FF2B5EF4-FFF2-40B4-BE49-F238E27FC236}">
                <a16:creationId xmlns:a16="http://schemas.microsoft.com/office/drawing/2014/main" xmlns="" id="{CCCE3378-7707-5474-E4A5-A6F50E6197F5}"/>
              </a:ext>
            </a:extLst>
          </p:cNvPr>
          <p:cNvSpPr txBox="1"/>
          <p:nvPr/>
        </p:nvSpPr>
        <p:spPr>
          <a:xfrm>
            <a:off x="1703512" y="1760646"/>
            <a:ext cx="4704237" cy="461665"/>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Contingency table (observed values)</a:t>
            </a:r>
            <a:endParaRPr lang="en-US" sz="2400" dirty="0">
              <a:solidFill>
                <a:srgbClr val="0070C0"/>
              </a:solidFill>
              <a:latin typeface="Calibri" panose="020F0502020204030204" pitchFamily="34" charset="0"/>
              <a:cs typeface="Calibri" panose="020F0502020204030204" pitchFamily="34" charset="0"/>
            </a:endParaRPr>
          </a:p>
        </p:txBody>
      </p:sp>
      <p:graphicFrame>
        <p:nvGraphicFramePr>
          <p:cNvPr id="11" name="Table 4">
            <a:extLst>
              <a:ext uri="{FF2B5EF4-FFF2-40B4-BE49-F238E27FC236}">
                <a16:creationId xmlns:a16="http://schemas.microsoft.com/office/drawing/2014/main" xmlns="" id="{E0DFBCDD-04C9-A8AF-F6CE-30746EF1D9B7}"/>
              </a:ext>
            </a:extLst>
          </p:cNvPr>
          <p:cNvGraphicFramePr>
            <a:graphicFrameLocks noGrp="1"/>
          </p:cNvGraphicFramePr>
          <p:nvPr>
            <p:extLst>
              <p:ext uri="{D42A27DB-BD31-4B8C-83A1-F6EECF244321}">
                <p14:modId xmlns:p14="http://schemas.microsoft.com/office/powerpoint/2010/main" val="3483820186"/>
              </p:ext>
            </p:extLst>
          </p:nvPr>
        </p:nvGraphicFramePr>
        <p:xfrm>
          <a:off x="551384" y="4268024"/>
          <a:ext cx="7399068" cy="1112520"/>
        </p:xfrm>
        <a:graphic>
          <a:graphicData uri="http://schemas.openxmlformats.org/drawingml/2006/table">
            <a:tbl>
              <a:tblPr firstRow="1" bandRow="1">
                <a:tableStyleId>{5C22544A-7EE6-4342-B048-85BDC9FD1C3A}</a:tableStyleId>
              </a:tblPr>
              <a:tblGrid>
                <a:gridCol w="2545279">
                  <a:extLst>
                    <a:ext uri="{9D8B030D-6E8A-4147-A177-3AD203B41FA5}">
                      <a16:colId xmlns:a16="http://schemas.microsoft.com/office/drawing/2014/main" xmlns="" val="739906827"/>
                    </a:ext>
                  </a:extLst>
                </a:gridCol>
                <a:gridCol w="1479814">
                  <a:extLst>
                    <a:ext uri="{9D8B030D-6E8A-4147-A177-3AD203B41FA5}">
                      <a16:colId xmlns:a16="http://schemas.microsoft.com/office/drawing/2014/main" xmlns="" val="2942921142"/>
                    </a:ext>
                  </a:extLst>
                </a:gridCol>
                <a:gridCol w="1894161">
                  <a:extLst>
                    <a:ext uri="{9D8B030D-6E8A-4147-A177-3AD203B41FA5}">
                      <a16:colId xmlns:a16="http://schemas.microsoft.com/office/drawing/2014/main" xmlns="" val="2038414257"/>
                    </a:ext>
                  </a:extLst>
                </a:gridCol>
                <a:gridCol w="1479814">
                  <a:extLst>
                    <a:ext uri="{9D8B030D-6E8A-4147-A177-3AD203B41FA5}">
                      <a16:colId xmlns:a16="http://schemas.microsoft.com/office/drawing/2014/main" xmlns="" val="1385772570"/>
                    </a:ext>
                  </a:extLst>
                </a:gridCol>
              </a:tblGrid>
              <a:tr h="370840">
                <a:tc>
                  <a:txBody>
                    <a:bodyPr/>
                    <a:lstStyle/>
                    <a:p>
                      <a:pPr algn="ctr"/>
                      <a:endParaRPr lang="en-US" dirty="0"/>
                    </a:p>
                  </a:txBody>
                  <a:tcPr/>
                </a:tc>
                <a:tc>
                  <a:txBody>
                    <a:bodyPr/>
                    <a:lstStyle/>
                    <a:p>
                      <a:pPr algn="ctr"/>
                      <a:r>
                        <a:rPr lang="en-IN" dirty="0">
                          <a:solidFill>
                            <a:srgbClr val="002060"/>
                          </a:solidFill>
                        </a:rPr>
                        <a:t>Science</a:t>
                      </a:r>
                      <a:endParaRPr lang="en-US" dirty="0">
                        <a:solidFill>
                          <a:srgbClr val="002060"/>
                        </a:solidFill>
                      </a:endParaRPr>
                    </a:p>
                  </a:txBody>
                  <a:tcPr/>
                </a:tc>
                <a:tc>
                  <a:txBody>
                    <a:bodyPr/>
                    <a:lstStyle/>
                    <a:p>
                      <a:pPr algn="ctr"/>
                      <a:r>
                        <a:rPr lang="en-IN" dirty="0">
                          <a:solidFill>
                            <a:srgbClr val="002060"/>
                          </a:solidFill>
                        </a:rPr>
                        <a:t>Engineering</a:t>
                      </a:r>
                      <a:endParaRPr lang="en-US" dirty="0">
                        <a:solidFill>
                          <a:srgbClr val="002060"/>
                        </a:solidFill>
                      </a:endParaRPr>
                    </a:p>
                  </a:txBody>
                  <a:tcPr/>
                </a:tc>
                <a:tc>
                  <a:txBody>
                    <a:bodyPr/>
                    <a:lstStyle/>
                    <a:p>
                      <a:pPr algn="ctr"/>
                      <a:r>
                        <a:rPr lang="en-IN" dirty="0">
                          <a:solidFill>
                            <a:srgbClr val="002060"/>
                          </a:solidFill>
                        </a:rPr>
                        <a:t>Art</a:t>
                      </a:r>
                      <a:endParaRPr lang="en-US" dirty="0">
                        <a:solidFill>
                          <a:srgbClr val="002060"/>
                        </a:solidFill>
                      </a:endParaRPr>
                    </a:p>
                  </a:txBody>
                  <a:tcPr/>
                </a:tc>
                <a:extLst>
                  <a:ext uri="{0D108BD9-81ED-4DB2-BD59-A6C34878D82A}">
                    <a16:rowId xmlns:a16="http://schemas.microsoft.com/office/drawing/2014/main" xmlns="" val="3645388899"/>
                  </a:ext>
                </a:extLst>
              </a:tr>
              <a:tr h="370840">
                <a:tc>
                  <a:txBody>
                    <a:bodyPr/>
                    <a:lstStyle/>
                    <a:p>
                      <a:pPr algn="ctr"/>
                      <a:r>
                        <a:rPr lang="en-IN" dirty="0"/>
                        <a:t>Male</a:t>
                      </a:r>
                      <a:endParaRPr lang="en-US" dirty="0"/>
                    </a:p>
                  </a:txBody>
                  <a:tcPr/>
                </a:tc>
                <a:tc>
                  <a:txBody>
                    <a:bodyPr/>
                    <a:lstStyle/>
                    <a:p>
                      <a:pPr algn="ctr"/>
                      <a:r>
                        <a:rPr lang="en-IN" dirty="0"/>
                        <a:t>(40*65)/130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(45*65)/130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(45*65)/130</a:t>
                      </a:r>
                      <a:endParaRPr lang="en-US" dirty="0"/>
                    </a:p>
                  </a:txBody>
                  <a:tcPr/>
                </a:tc>
                <a:extLst>
                  <a:ext uri="{0D108BD9-81ED-4DB2-BD59-A6C34878D82A}">
                    <a16:rowId xmlns:a16="http://schemas.microsoft.com/office/drawing/2014/main" xmlns="" val="42199498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Female </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(40*65)/130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(45*65)/130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(45*65)/130</a:t>
                      </a:r>
                      <a:endParaRPr lang="en-US" dirty="0"/>
                    </a:p>
                  </a:txBody>
                  <a:tcPr/>
                </a:tc>
                <a:extLst>
                  <a:ext uri="{0D108BD9-81ED-4DB2-BD59-A6C34878D82A}">
                    <a16:rowId xmlns:a16="http://schemas.microsoft.com/office/drawing/2014/main" xmlns="" val="329216846"/>
                  </a:ext>
                </a:extLst>
              </a:tr>
            </a:tbl>
          </a:graphicData>
        </a:graphic>
      </p:graphicFrame>
      <p:sp>
        <p:nvSpPr>
          <p:cNvPr id="14" name="Rectangle 13">
            <a:extLst>
              <a:ext uri="{FF2B5EF4-FFF2-40B4-BE49-F238E27FC236}">
                <a16:creationId xmlns:a16="http://schemas.microsoft.com/office/drawing/2014/main" xmlns="" id="{EFA2F8B8-3DDD-B265-67D8-1805CE92E8C9}"/>
              </a:ext>
            </a:extLst>
          </p:cNvPr>
          <p:cNvSpPr/>
          <p:nvPr/>
        </p:nvSpPr>
        <p:spPr>
          <a:xfrm>
            <a:off x="8544272" y="2420888"/>
            <a:ext cx="3096344" cy="134565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xmlns="" id="{C0EAE313-F77F-8FA7-A02A-60E98C73EF3B}"/>
              </a:ext>
            </a:extLst>
          </p:cNvPr>
          <p:cNvSpPr txBox="1"/>
          <p:nvPr/>
        </p:nvSpPr>
        <p:spPr>
          <a:xfrm>
            <a:off x="1991544" y="3827423"/>
            <a:ext cx="4688206" cy="461665"/>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Contingency table (expected values)</a:t>
            </a:r>
            <a:endParaRPr lang="en-US" sz="2400" dirty="0">
              <a:solidFill>
                <a:srgbClr val="0070C0"/>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xmlns="" id="{6753D485-829F-0CB2-03C1-E1731E02EF0A}"/>
                  </a:ext>
                </a:extLst>
              </p:cNvPr>
              <p:cNvSpPr txBox="1"/>
              <p:nvPr/>
            </p:nvSpPr>
            <p:spPr>
              <a:xfrm>
                <a:off x="8760296" y="2586592"/>
                <a:ext cx="2654253" cy="8029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dirty="0" smtClean="0">
                          <a:latin typeface="Cambria Math" panose="02040503050406030204" pitchFamily="18" charset="0"/>
                        </a:rPr>
                        <m:t>𝐸𝑥𝑝𝑒𝑐𝑡𝑒𝑑</m:t>
                      </m:r>
                      <m:r>
                        <a:rPr lang="en-IN" i="1" dirty="0">
                          <a:latin typeface="Cambria Math" panose="02040503050406030204" pitchFamily="18" charset="0"/>
                        </a:rPr>
                        <m:t> </m:t>
                      </m:r>
                      <m:r>
                        <a:rPr lang="en-IN" i="1" dirty="0" smtClean="0">
                          <a:latin typeface="Cambria Math" panose="02040503050406030204" pitchFamily="18" charset="0"/>
                        </a:rPr>
                        <m:t>𝑣𝑎𝑙𝑢𝑒</m:t>
                      </m:r>
                      <m:r>
                        <a:rPr lang="en-IN" i="1" dirty="0">
                          <a:latin typeface="Cambria Math" panose="02040503050406030204" pitchFamily="18" charset="0"/>
                        </a:rPr>
                        <m:t> </m:t>
                      </m:r>
                      <m:r>
                        <a:rPr lang="en-IN" b="0" i="1" smtClean="0">
                          <a:latin typeface="Cambria Math" panose="02040503050406030204" pitchFamily="18" charset="0"/>
                        </a:rPr>
                        <m:t>=</m:t>
                      </m:r>
                    </m:oMath>
                  </m:oMathPara>
                </a14:m>
                <a:endParaRPr lang="en-IN"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IN" b="0" i="1" dirty="0" smtClean="0">
                              <a:latin typeface="Cambria Math" panose="02040503050406030204" pitchFamily="18" charset="0"/>
                            </a:rPr>
                          </m:ctrlPr>
                        </m:fPr>
                        <m:num>
                          <m:r>
                            <a:rPr lang="en-US" i="1" dirty="0" smtClean="0">
                              <a:latin typeface="Cambria Math" panose="02040503050406030204" pitchFamily="18" charset="0"/>
                            </a:rPr>
                            <m:t>𝑅𝑜𝑤</m:t>
                          </m:r>
                          <m:r>
                            <a:rPr lang="en-US" i="1" dirty="0" smtClean="0">
                              <a:latin typeface="Cambria Math" panose="02040503050406030204" pitchFamily="18" charset="0"/>
                            </a:rPr>
                            <m:t> </m:t>
                          </m:r>
                          <m:r>
                            <a:rPr lang="en-US" i="1" dirty="0" smtClean="0">
                              <a:latin typeface="Cambria Math" panose="02040503050406030204" pitchFamily="18" charset="0"/>
                            </a:rPr>
                            <m:t>𝑡𝑜𝑡𝑎𝑙</m:t>
                          </m:r>
                          <m:r>
                            <a:rPr lang="en-US" i="1" dirty="0" smtClean="0">
                              <a:latin typeface="Cambria Math" panose="02040503050406030204" pitchFamily="18" charset="0"/>
                            </a:rPr>
                            <m:t>∗</m:t>
                          </m:r>
                          <m:r>
                            <a:rPr lang="en-US" i="1" dirty="0" smtClean="0">
                              <a:latin typeface="Cambria Math" panose="02040503050406030204" pitchFamily="18" charset="0"/>
                            </a:rPr>
                            <m:t>𝐶𝑜𝑙𝑢𝑚𝑛</m:t>
                          </m:r>
                          <m:r>
                            <a:rPr lang="en-US" i="1" dirty="0" smtClean="0">
                              <a:latin typeface="Cambria Math" panose="02040503050406030204" pitchFamily="18" charset="0"/>
                            </a:rPr>
                            <m:t> </m:t>
                          </m:r>
                          <m:r>
                            <a:rPr lang="en-US" i="1" dirty="0" smtClean="0">
                              <a:latin typeface="Cambria Math" panose="02040503050406030204" pitchFamily="18" charset="0"/>
                            </a:rPr>
                            <m:t>𝑡𝑜𝑡𝑎𝑙</m:t>
                          </m:r>
                        </m:num>
                        <m:den>
                          <m:r>
                            <a:rPr lang="en-IN" b="0" i="1" dirty="0" smtClean="0">
                              <a:latin typeface="Cambria Math" panose="02040503050406030204" pitchFamily="18" charset="0"/>
                            </a:rPr>
                            <m:t>𝐺𝑟𝑎𝑛𝑑</m:t>
                          </m:r>
                          <m:r>
                            <a:rPr lang="en-IN" b="0" i="1" dirty="0" smtClean="0">
                              <a:latin typeface="Cambria Math" panose="02040503050406030204" pitchFamily="18" charset="0"/>
                            </a:rPr>
                            <m:t> </m:t>
                          </m:r>
                          <m:r>
                            <a:rPr lang="en-IN" b="0" i="1" dirty="0" smtClean="0">
                              <a:latin typeface="Cambria Math" panose="02040503050406030204" pitchFamily="18" charset="0"/>
                            </a:rPr>
                            <m:t>𝑡𝑜𝑡𝑎𝑙</m:t>
                          </m:r>
                        </m:den>
                      </m:f>
                    </m:oMath>
                  </m:oMathPara>
                </a14:m>
                <a:endParaRPr lang="en-US" dirty="0"/>
              </a:p>
            </p:txBody>
          </p:sp>
        </mc:Choice>
        <mc:Fallback xmlns="">
          <p:sp>
            <p:nvSpPr>
              <p:cNvPr id="13" name="TextBox 12">
                <a:extLst>
                  <a:ext uri="{FF2B5EF4-FFF2-40B4-BE49-F238E27FC236}">
                    <a16:creationId xmlns:a16="http://schemas.microsoft.com/office/drawing/2014/main" id="{6753D485-829F-0CB2-03C1-E1731E02EF0A}"/>
                  </a:ext>
                </a:extLst>
              </p:cNvPr>
              <p:cNvSpPr txBox="1">
                <a:spLocks noRot="1" noChangeAspect="1" noMove="1" noResize="1" noEditPoints="1" noAdjustHandles="1" noChangeArrowheads="1" noChangeShapeType="1" noTextEdit="1"/>
              </p:cNvSpPr>
              <p:nvPr/>
            </p:nvSpPr>
            <p:spPr>
              <a:xfrm>
                <a:off x="8760296" y="2586592"/>
                <a:ext cx="2654253" cy="802977"/>
              </a:xfrm>
              <a:prstGeom prst="rect">
                <a:avLst/>
              </a:prstGeom>
              <a:blipFill>
                <a:blip r:embed="rId2"/>
                <a:stretch>
                  <a:fillRect/>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xmlns="" id="{41FE47B8-61C0-40FD-F152-7F14191F6BFC}"/>
              </a:ext>
            </a:extLst>
          </p:cNvPr>
          <p:cNvSpPr/>
          <p:nvPr/>
        </p:nvSpPr>
        <p:spPr>
          <a:xfrm>
            <a:off x="8256240" y="4149080"/>
            <a:ext cx="3816424" cy="16561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xmlns="" id="{03C89E61-A4A3-9600-D32F-AA75A0213994}"/>
                  </a:ext>
                </a:extLst>
              </p:cNvPr>
              <p:cNvSpPr txBox="1"/>
              <p:nvPr/>
            </p:nvSpPr>
            <p:spPr>
              <a:xfrm>
                <a:off x="8436260" y="4220683"/>
                <a:ext cx="3528392" cy="15129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IN" sz="2400" b="0" i="1" smtClean="0">
                              <a:latin typeface="Cambria Math" panose="02040503050406030204" pitchFamily="18" charset="0"/>
                              <a:cs typeface="Times New Roman" pitchFamily="18" charset="0"/>
                            </a:rPr>
                          </m:ctrlPr>
                        </m:sSupPr>
                        <m:e>
                          <m:r>
                            <a:rPr lang="en-IN" sz="2400" b="0" i="1" smtClean="0">
                              <a:latin typeface="Cambria Math" panose="02040503050406030204" pitchFamily="18" charset="0"/>
                              <a:cs typeface="Times New Roman" pitchFamily="18" charset="0"/>
                            </a:rPr>
                            <m:t>𝜒</m:t>
                          </m:r>
                        </m:e>
                        <m:sup>
                          <m:r>
                            <a:rPr lang="en-IN" sz="2400" b="0" i="1" smtClean="0">
                              <a:latin typeface="Cambria Math" panose="02040503050406030204" pitchFamily="18" charset="0"/>
                              <a:cs typeface="Times New Roman" pitchFamily="18" charset="0"/>
                            </a:rPr>
                            <m:t>2</m:t>
                          </m:r>
                        </m:sup>
                      </m:sSup>
                      <m:r>
                        <a:rPr lang="en-IN" sz="2400" b="0" i="1" smtClean="0">
                          <a:latin typeface="Cambria Math" panose="02040503050406030204" pitchFamily="18" charset="0"/>
                          <a:cs typeface="Times New Roman" pitchFamily="18" charset="0"/>
                        </a:rPr>
                        <m:t>=</m:t>
                      </m:r>
                      <m:nary>
                        <m:naryPr>
                          <m:chr m:val="∑"/>
                          <m:ctrlPr>
                            <a:rPr lang="en-IN" sz="2400" b="0" i="1" smtClean="0">
                              <a:latin typeface="Cambria Math" panose="02040503050406030204" pitchFamily="18" charset="0"/>
                              <a:cs typeface="Times New Roman" pitchFamily="18" charset="0"/>
                            </a:rPr>
                          </m:ctrlPr>
                        </m:naryPr>
                        <m:sub>
                          <m:r>
                            <m:rPr>
                              <m:brk m:alnAt="23"/>
                            </m:rPr>
                            <a:rPr lang="en-IN" sz="2400" b="0" i="1" smtClean="0">
                              <a:latin typeface="Cambria Math" panose="02040503050406030204" pitchFamily="18" charset="0"/>
                              <a:cs typeface="Times New Roman" pitchFamily="18" charset="0"/>
                            </a:rPr>
                            <m:t>𝑖</m:t>
                          </m:r>
                          <m:r>
                            <a:rPr lang="en-IN" sz="2400" b="0" i="1" smtClean="0">
                              <a:latin typeface="Cambria Math" panose="02040503050406030204" pitchFamily="18" charset="0"/>
                              <a:cs typeface="Times New Roman" pitchFamily="18" charset="0"/>
                            </a:rPr>
                            <m:t>=1</m:t>
                          </m:r>
                        </m:sub>
                        <m:sup>
                          <m:r>
                            <a:rPr lang="en-IN" sz="2400" b="0" i="1" smtClean="0">
                              <a:latin typeface="Cambria Math" panose="02040503050406030204" pitchFamily="18" charset="0"/>
                              <a:cs typeface="Times New Roman" pitchFamily="18" charset="0"/>
                            </a:rPr>
                            <m:t>𝑗</m:t>
                          </m:r>
                        </m:sup>
                        <m:e>
                          <m:f>
                            <m:fPr>
                              <m:ctrlPr>
                                <a:rPr lang="en-IN" sz="2400" b="0" i="1" smtClean="0">
                                  <a:latin typeface="Cambria Math" panose="02040503050406030204" pitchFamily="18" charset="0"/>
                                  <a:cs typeface="Times New Roman" pitchFamily="18" charset="0"/>
                                </a:rPr>
                              </m:ctrlPr>
                            </m:fPr>
                            <m:num>
                              <m:sSup>
                                <m:sSupPr>
                                  <m:ctrlPr>
                                    <a:rPr lang="en-IN" sz="2400" b="0" i="1" smtClean="0">
                                      <a:latin typeface="Cambria Math" panose="02040503050406030204" pitchFamily="18" charset="0"/>
                                      <a:cs typeface="Times New Roman" pitchFamily="18" charset="0"/>
                                    </a:rPr>
                                  </m:ctrlPr>
                                </m:sSupPr>
                                <m:e>
                                  <m:d>
                                    <m:dPr>
                                      <m:ctrlPr>
                                        <a:rPr lang="en-IN" sz="2400" b="0" i="1" smtClean="0">
                                          <a:latin typeface="Cambria Math" panose="02040503050406030204" pitchFamily="18" charset="0"/>
                                          <a:cs typeface="Times New Roman" pitchFamily="18" charset="0"/>
                                        </a:rPr>
                                      </m:ctrlPr>
                                    </m:dPr>
                                    <m:e>
                                      <m:sSub>
                                        <m:sSubPr>
                                          <m:ctrlPr>
                                            <a:rPr lang="en-IN" sz="2400" b="0" i="1" smtClean="0">
                                              <a:latin typeface="Cambria Math" panose="02040503050406030204" pitchFamily="18" charset="0"/>
                                              <a:cs typeface="Times New Roman" pitchFamily="18" charset="0"/>
                                            </a:rPr>
                                          </m:ctrlPr>
                                        </m:sSubPr>
                                        <m:e>
                                          <m:r>
                                            <a:rPr lang="en-IN" sz="2400" b="0" i="1" smtClean="0">
                                              <a:latin typeface="Cambria Math" panose="02040503050406030204" pitchFamily="18" charset="0"/>
                                              <a:cs typeface="Times New Roman" pitchFamily="18" charset="0"/>
                                            </a:rPr>
                                            <m:t>𝑜</m:t>
                                          </m:r>
                                        </m:e>
                                        <m:sub>
                                          <m:r>
                                            <a:rPr lang="en-IN" sz="2400" b="0" i="1" smtClean="0">
                                              <a:latin typeface="Cambria Math" panose="02040503050406030204" pitchFamily="18" charset="0"/>
                                              <a:cs typeface="Times New Roman" pitchFamily="18" charset="0"/>
                                            </a:rPr>
                                            <m:t>𝑖</m:t>
                                          </m:r>
                                        </m:sub>
                                      </m:sSub>
                                      <m:r>
                                        <a:rPr lang="en-IN" sz="2400" b="0" i="1" smtClean="0">
                                          <a:latin typeface="Cambria Math" panose="02040503050406030204" pitchFamily="18" charset="0"/>
                                          <a:cs typeface="Times New Roman" pitchFamily="18" charset="0"/>
                                        </a:rPr>
                                        <m:t>−</m:t>
                                      </m:r>
                                      <m:sSub>
                                        <m:sSubPr>
                                          <m:ctrlPr>
                                            <a:rPr lang="en-IN" sz="2400" b="0" i="1" smtClean="0">
                                              <a:latin typeface="Cambria Math" panose="02040503050406030204" pitchFamily="18" charset="0"/>
                                              <a:cs typeface="Times New Roman" pitchFamily="18" charset="0"/>
                                            </a:rPr>
                                          </m:ctrlPr>
                                        </m:sSubPr>
                                        <m:e>
                                          <m:r>
                                            <a:rPr lang="en-IN" sz="2400" b="0" i="1" smtClean="0">
                                              <a:latin typeface="Cambria Math" panose="02040503050406030204" pitchFamily="18" charset="0"/>
                                              <a:cs typeface="Times New Roman" pitchFamily="18" charset="0"/>
                                            </a:rPr>
                                            <m:t>𝑒</m:t>
                                          </m:r>
                                        </m:e>
                                        <m:sub>
                                          <m:r>
                                            <a:rPr lang="en-IN" sz="2400" b="0" i="1" smtClean="0">
                                              <a:latin typeface="Cambria Math" panose="02040503050406030204" pitchFamily="18" charset="0"/>
                                              <a:cs typeface="Times New Roman" pitchFamily="18" charset="0"/>
                                            </a:rPr>
                                            <m:t>𝑖</m:t>
                                          </m:r>
                                        </m:sub>
                                      </m:sSub>
                                    </m:e>
                                  </m:d>
                                </m:e>
                                <m:sup>
                                  <m:r>
                                    <a:rPr lang="en-IN" sz="2400" b="0" i="1" smtClean="0">
                                      <a:latin typeface="Cambria Math" panose="02040503050406030204" pitchFamily="18" charset="0"/>
                                      <a:cs typeface="Times New Roman" pitchFamily="18" charset="0"/>
                                    </a:rPr>
                                    <m:t>2</m:t>
                                  </m:r>
                                </m:sup>
                              </m:sSup>
                            </m:num>
                            <m:den>
                              <m:sSub>
                                <m:sSubPr>
                                  <m:ctrlPr>
                                    <a:rPr lang="en-IN" sz="2400" b="0" i="1" smtClean="0">
                                      <a:latin typeface="Cambria Math" panose="02040503050406030204" pitchFamily="18" charset="0"/>
                                      <a:cs typeface="Times New Roman" pitchFamily="18" charset="0"/>
                                    </a:rPr>
                                  </m:ctrlPr>
                                </m:sSubPr>
                                <m:e>
                                  <m:r>
                                    <a:rPr lang="en-IN" sz="2400" b="0" i="1" smtClean="0">
                                      <a:latin typeface="Cambria Math" panose="02040503050406030204" pitchFamily="18" charset="0"/>
                                      <a:cs typeface="Times New Roman" pitchFamily="18" charset="0"/>
                                    </a:rPr>
                                    <m:t>𝑒</m:t>
                                  </m:r>
                                </m:e>
                                <m:sub>
                                  <m:r>
                                    <a:rPr lang="en-IN" sz="2400" b="0" i="1" smtClean="0">
                                      <a:latin typeface="Cambria Math" panose="02040503050406030204" pitchFamily="18" charset="0"/>
                                      <a:cs typeface="Times New Roman" pitchFamily="18" charset="0"/>
                                    </a:rPr>
                                    <m:t>𝑖</m:t>
                                  </m:r>
                                </m:sub>
                              </m:sSub>
                            </m:den>
                          </m:f>
                        </m:e>
                      </m:nary>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𝑑𝑓</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2−1</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3−1</m:t>
                          </m:r>
                        </m:e>
                      </m:d>
                      <m:r>
                        <a:rPr lang="en-US" sz="2400" b="0" i="1" smtClean="0">
                          <a:latin typeface="Cambria Math" panose="02040503050406030204" pitchFamily="18" charset="0"/>
                        </a:rPr>
                        <m:t>=2</m:t>
                      </m:r>
                    </m:oMath>
                  </m:oMathPara>
                </a14:m>
                <a:endParaRPr lang="en-US" sz="2400" dirty="0"/>
              </a:p>
            </p:txBody>
          </p:sp>
        </mc:Choice>
        <mc:Fallback xmlns="">
          <p:sp>
            <p:nvSpPr>
              <p:cNvPr id="16" name="TextBox 15">
                <a:extLst>
                  <a:ext uri="{FF2B5EF4-FFF2-40B4-BE49-F238E27FC236}">
                    <a16:creationId xmlns:a16="http://schemas.microsoft.com/office/drawing/2014/main" id="{03C89E61-A4A3-9600-D32F-AA75A0213994}"/>
                  </a:ext>
                </a:extLst>
              </p:cNvPr>
              <p:cNvSpPr txBox="1">
                <a:spLocks noRot="1" noChangeAspect="1" noMove="1" noResize="1" noEditPoints="1" noAdjustHandles="1" noChangeArrowheads="1" noChangeShapeType="1" noTextEdit="1"/>
              </p:cNvSpPr>
              <p:nvPr/>
            </p:nvSpPr>
            <p:spPr>
              <a:xfrm>
                <a:off x="8436260" y="4220683"/>
                <a:ext cx="3528392" cy="1512978"/>
              </a:xfrm>
              <a:prstGeom prst="rect">
                <a:avLst/>
              </a:prstGeom>
              <a:blipFill>
                <a:blip r:embed="rId3"/>
                <a:stretch>
                  <a:fillRect b="-4819"/>
                </a:stretch>
              </a:blipFill>
            </p:spPr>
            <p:txBody>
              <a:bodyPr/>
              <a:lstStyle/>
              <a:p>
                <a:r>
                  <a:rPr lang="en-IN">
                    <a:noFill/>
                  </a:rPr>
                  <a:t> </a:t>
                </a:r>
              </a:p>
            </p:txBody>
          </p:sp>
        </mc:Fallback>
      </mc:AlternateContent>
    </p:spTree>
    <p:extLst>
      <p:ext uri="{BB962C8B-B14F-4D97-AF65-F5344CB8AC3E}">
        <p14:creationId xmlns:p14="http://schemas.microsoft.com/office/powerpoint/2010/main" val="312894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p:bldP spid="13" grpId="0"/>
      <p:bldP spid="17" grpId="0" animBg="1"/>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p:cNvPicPr>
            <a:picLocks noChangeAspect="1" noChangeArrowheads="1"/>
          </p:cNvPicPr>
          <p:nvPr/>
        </p:nvPicPr>
        <p:blipFill>
          <a:blip r:embed="rId3" cstate="print"/>
          <a:srcRect/>
          <a:stretch>
            <a:fillRect/>
          </a:stretch>
        </p:blipFill>
        <p:spPr bwMode="auto">
          <a:xfrm>
            <a:off x="609601" y="2667001"/>
            <a:ext cx="10714191" cy="1524009"/>
          </a:xfrm>
          <a:prstGeom prst="rect">
            <a:avLst/>
          </a:prstGeom>
          <a:noFill/>
          <a:ln w="9525">
            <a:noFill/>
            <a:miter lim="800000"/>
            <a:headEnd/>
            <a:tailEnd/>
          </a:ln>
          <a:effectLst/>
        </p:spPr>
      </p:pic>
      <p:sp>
        <p:nvSpPr>
          <p:cNvPr id="2" name="Title 1"/>
          <p:cNvSpPr>
            <a:spLocks noGrp="1"/>
          </p:cNvSpPr>
          <p:nvPr>
            <p:ph type="title"/>
          </p:nvPr>
        </p:nvSpPr>
        <p:spPr>
          <a:xfrm>
            <a:off x="2032000" y="2590800"/>
            <a:ext cx="8128000" cy="1295400"/>
          </a:xfrm>
          <a:effectLst>
            <a:outerShdw dist="2540000" dir="21540000" sx="1000" sy="1000" algn="ctr" rotWithShape="0">
              <a:srgbClr val="000000"/>
            </a:outerShdw>
          </a:effectLst>
        </p:spPr>
        <p:txBody>
          <a:bodyPr>
            <a:normAutofit/>
          </a:bodyPr>
          <a:lstStyle/>
          <a:p>
            <a:pPr algn="ctr" fontAlgn="auto">
              <a:spcAft>
                <a:spcPts val="0"/>
              </a:spcAft>
              <a:defRPr/>
            </a:pPr>
            <a:r>
              <a:rPr lang="en-US" sz="3600" dirty="0"/>
              <a:t>Types of Errors in Hypothesis Testing</a:t>
            </a:r>
          </a:p>
        </p:txBody>
      </p:sp>
    </p:spTree>
    <p:extLst>
      <p:ext uri="{BB962C8B-B14F-4D97-AF65-F5344CB8AC3E}">
        <p14:creationId xmlns:p14="http://schemas.microsoft.com/office/powerpoint/2010/main" val="1682345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Types of Errors in Hypothesis Testing</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335360" y="923483"/>
                <a:ext cx="11233248" cy="4950073"/>
              </a:xfrm>
              <a:prstGeom prst="rect">
                <a:avLst/>
              </a:prstGeom>
              <a:noFill/>
            </p:spPr>
            <p:txBody>
              <a:bodyPr wrap="square" rtlCol="0">
                <a:spAutoFit/>
              </a:bodyPr>
              <a:lstStyle/>
              <a:p>
                <a:pPr algn="just">
                  <a:lnSpc>
                    <a:spcPct val="100000"/>
                  </a:lnSpc>
                </a:pPr>
                <a:r>
                  <a:rPr lang="en-IN" sz="2600" dirty="0">
                    <a:latin typeface="Gill Sans"/>
                    <a:cs typeface="Times New Roman" pitchFamily="18" charset="0"/>
                  </a:rPr>
                  <a:t>No inference is completely certain in hypothesis testing and therefore, incorrect inferences are possible</a:t>
                </a:r>
              </a:p>
              <a:p>
                <a:pPr algn="just">
                  <a:lnSpc>
                    <a:spcPct val="100000"/>
                  </a:lnSpc>
                </a:pPr>
                <a:r>
                  <a:rPr lang="en-IN" sz="2600" dirty="0">
                    <a:latin typeface="Gill Sans"/>
                    <a:cs typeface="Times New Roman" pitchFamily="18" charset="0"/>
                  </a:rPr>
                  <a:t>Two types of errors are possible in relation to incorrect inferences:</a:t>
                </a:r>
              </a:p>
              <a:p>
                <a:pPr lvl="1" algn="just">
                  <a:lnSpc>
                    <a:spcPct val="100000"/>
                  </a:lnSpc>
                </a:pPr>
                <a:r>
                  <a:rPr lang="en-IN" sz="2600" dirty="0">
                    <a:solidFill>
                      <a:srgbClr val="0070C0"/>
                    </a:solidFill>
                    <a:latin typeface="Gill Sans"/>
                    <a:cs typeface="Times New Roman" pitchFamily="18" charset="0"/>
                  </a:rPr>
                  <a:t>Type I error: </a:t>
                </a:r>
              </a:p>
              <a:p>
                <a:pPr lvl="2" algn="just">
                  <a:lnSpc>
                    <a:spcPct val="100000"/>
                  </a:lnSpc>
                </a:pPr>
                <a:r>
                  <a:rPr lang="en-IN" dirty="0">
                    <a:latin typeface="Gill Sans"/>
                    <a:cs typeface="Times New Roman" pitchFamily="18" charset="0"/>
                  </a:rPr>
                  <a:t>Occurs when null hypothesis is rejected when it actually true</a:t>
                </a:r>
              </a:p>
              <a:p>
                <a:pPr lvl="2" algn="just">
                  <a:lnSpc>
                    <a:spcPct val="100000"/>
                  </a:lnSpc>
                </a:pPr>
                <a:r>
                  <a:rPr lang="en-IN" dirty="0">
                    <a:latin typeface="Gill Sans"/>
                    <a:cs typeface="Times New Roman" pitchFamily="18" charset="0"/>
                  </a:rPr>
                  <a:t>Significance level </a:t>
                </a:r>
                <a14:m>
                  <m:oMath xmlns:m="http://schemas.openxmlformats.org/officeDocument/2006/math">
                    <m:r>
                      <a:rPr lang="en-IN" b="0" i="1" smtClean="0">
                        <a:latin typeface="Cambria Math" panose="02040503050406030204" pitchFamily="18" charset="0"/>
                        <a:cs typeface="Times New Roman" pitchFamily="18" charset="0"/>
                      </a:rPr>
                      <m:t>(</m:t>
                    </m:r>
                    <m:r>
                      <a:rPr lang="en-IN" b="0" i="1" smtClean="0">
                        <a:latin typeface="Cambria Math" panose="02040503050406030204" pitchFamily="18" charset="0"/>
                        <a:cs typeface="Times New Roman" pitchFamily="18" charset="0"/>
                      </a:rPr>
                      <m:t>𝛼</m:t>
                    </m:r>
                    <m:r>
                      <a:rPr lang="en-IN" b="0" i="1" smtClean="0">
                        <a:latin typeface="Cambria Math" panose="02040503050406030204" pitchFamily="18" charset="0"/>
                        <a:cs typeface="Times New Roman" pitchFamily="18" charset="0"/>
                      </a:rPr>
                      <m:t>)</m:t>
                    </m:r>
                  </m:oMath>
                </a14:m>
                <a:r>
                  <a:rPr lang="en-IN" dirty="0">
                    <a:latin typeface="Gill Sans"/>
                    <a:cs typeface="Times New Roman" pitchFamily="18" charset="0"/>
                  </a:rPr>
                  <a:t> is the probability for type-1 error to happen</a:t>
                </a:r>
              </a:p>
              <a:p>
                <a:pPr lvl="2" algn="just">
                  <a:lnSpc>
                    <a:spcPct val="100000"/>
                  </a:lnSpc>
                </a:pPr>
                <a:r>
                  <a:rPr lang="en-IN" dirty="0">
                    <a:latin typeface="Gill Sans"/>
                    <a:cs typeface="Times New Roman" pitchFamily="18" charset="0"/>
                  </a:rPr>
                  <a:t>Type 1 error can be controlled by varying </a:t>
                </a:r>
                <a14:m>
                  <m:oMath xmlns:m="http://schemas.openxmlformats.org/officeDocument/2006/math">
                    <m:r>
                      <a:rPr lang="en-IN" b="0" i="1" smtClean="0">
                        <a:latin typeface="Cambria Math" panose="02040503050406030204" pitchFamily="18" charset="0"/>
                        <a:cs typeface="Times New Roman" pitchFamily="18" charset="0"/>
                      </a:rPr>
                      <m:t>𝛼</m:t>
                    </m:r>
                  </m:oMath>
                </a14:m>
                <a:endParaRPr lang="en-IN" dirty="0">
                  <a:latin typeface="Gill Sans"/>
                  <a:cs typeface="Times New Roman" pitchFamily="18" charset="0"/>
                </a:endParaRPr>
              </a:p>
              <a:p>
                <a:pPr lvl="1" algn="just">
                  <a:lnSpc>
                    <a:spcPct val="100000"/>
                  </a:lnSpc>
                </a:pPr>
                <a:r>
                  <a:rPr lang="en-IN" sz="2600" dirty="0">
                    <a:solidFill>
                      <a:srgbClr val="0070C0"/>
                    </a:solidFill>
                    <a:latin typeface="Gill Sans"/>
                    <a:cs typeface="Times New Roman" pitchFamily="18" charset="0"/>
                  </a:rPr>
                  <a:t>Type 2 error:</a:t>
                </a:r>
              </a:p>
              <a:p>
                <a:pPr lvl="2" algn="just">
                  <a:lnSpc>
                    <a:spcPct val="100000"/>
                  </a:lnSpc>
                </a:pPr>
                <a:r>
                  <a:rPr lang="en-IN" dirty="0">
                    <a:latin typeface="Gill Sans"/>
                    <a:cs typeface="Times New Roman" pitchFamily="18" charset="0"/>
                  </a:rPr>
                  <a:t>Occurs when a false null hypothesis is not rejected</a:t>
                </a:r>
              </a:p>
              <a:p>
                <a:pPr lvl="2" algn="just">
                  <a:lnSpc>
                    <a:spcPct val="100000"/>
                  </a:lnSpc>
                </a:pPr>
                <a:r>
                  <a:rPr lang="en-IN" dirty="0">
                    <a:solidFill>
                      <a:srgbClr val="0070C0"/>
                    </a:solidFill>
                    <a:latin typeface="Gill Sans"/>
                    <a:cs typeface="Times New Roman" pitchFamily="18" charset="0"/>
                  </a:rPr>
                  <a:t>Power of hypothesis test </a:t>
                </a:r>
                <a14:m>
                  <m:oMath xmlns:m="http://schemas.openxmlformats.org/officeDocument/2006/math">
                    <m:r>
                      <a:rPr lang="en-IN" b="0" i="1" smtClean="0">
                        <a:solidFill>
                          <a:srgbClr val="0070C0"/>
                        </a:solidFill>
                        <a:latin typeface="Cambria Math" panose="02040503050406030204" pitchFamily="18" charset="0"/>
                        <a:cs typeface="Times New Roman" pitchFamily="18" charset="0"/>
                      </a:rPr>
                      <m:t>(</m:t>
                    </m:r>
                    <m:r>
                      <a:rPr lang="en-IN" b="0" i="1" smtClean="0">
                        <a:solidFill>
                          <a:srgbClr val="0070C0"/>
                        </a:solidFill>
                        <a:latin typeface="Cambria Math" panose="02040503050406030204" pitchFamily="18" charset="0"/>
                        <a:cs typeface="Times New Roman" pitchFamily="18" charset="0"/>
                      </a:rPr>
                      <m:t>𝛽</m:t>
                    </m:r>
                    <m:r>
                      <a:rPr lang="en-IN" b="0" i="1" smtClean="0">
                        <a:solidFill>
                          <a:srgbClr val="0070C0"/>
                        </a:solidFill>
                        <a:latin typeface="Cambria Math" panose="02040503050406030204" pitchFamily="18" charset="0"/>
                        <a:cs typeface="Times New Roman" pitchFamily="18" charset="0"/>
                      </a:rPr>
                      <m:t>)</m:t>
                    </m:r>
                  </m:oMath>
                </a14:m>
                <a:r>
                  <a:rPr lang="en-IN" dirty="0">
                    <a:solidFill>
                      <a:srgbClr val="0070C0"/>
                    </a:solidFill>
                    <a:latin typeface="Gill Sans"/>
                    <a:cs typeface="Times New Roman" pitchFamily="18" charset="0"/>
                  </a:rPr>
                  <a:t>: </a:t>
                </a:r>
                <a:r>
                  <a:rPr lang="en-IN" dirty="0">
                    <a:latin typeface="Gill Sans"/>
                    <a:cs typeface="Times New Roman" pitchFamily="18" charset="0"/>
                  </a:rPr>
                  <a:t>Probability that type-2 error will not occur</a:t>
                </a:r>
              </a:p>
              <a:p>
                <a:pPr lvl="2" algn="just">
                  <a:lnSpc>
                    <a:spcPct val="100000"/>
                  </a:lnSpc>
                </a:pPr>
                <a:r>
                  <a:rPr lang="en-IN" dirty="0">
                    <a:latin typeface="Gill Sans"/>
                    <a:cs typeface="Times New Roman" pitchFamily="18" charset="0"/>
                  </a:rPr>
                  <a:t>Power is probability of accepting the alternate hypothesis when it is true</a:t>
                </a:r>
              </a:p>
            </p:txBody>
          </p:sp>
        </mc:Choice>
        <mc:Fallback xmlns="">
          <p:sp>
            <p:nvSpPr>
              <p:cNvPr id="4" name="Content Placeholder 3">
                <a:extLst>
                  <a:ext uri="{FF2B5EF4-FFF2-40B4-BE49-F238E27FC236}">
                    <a16:creationId xmlns:a16="http://schemas.microsoft.com/office/drawing/2014/main" id="{678E44E2-9BCF-4EE0-878F-DF43EBAC3501}"/>
                  </a:ext>
                </a:extLst>
              </p:cNvPr>
              <p:cNvSpPr txBox="1">
                <a:spLocks noGrp="1" noRot="1" noChangeAspect="1" noMove="1" noResize="1" noEditPoints="1" noAdjustHandles="1" noChangeArrowheads="1" noChangeShapeType="1" noTextEdit="1"/>
              </p:cNvSpPr>
              <p:nvPr>
                <p:ph idx="1"/>
              </p:nvPr>
            </p:nvSpPr>
            <p:spPr>
              <a:xfrm>
                <a:off x="335360" y="923483"/>
                <a:ext cx="11233248" cy="4950073"/>
              </a:xfrm>
              <a:prstGeom prst="rect">
                <a:avLst/>
              </a:prstGeom>
              <a:blipFill>
                <a:blip r:embed="rId2"/>
                <a:stretch>
                  <a:fillRect l="-271" t="-984" r="-977" b="-1722"/>
                </a:stretch>
              </a:blipFill>
            </p:spPr>
            <p:txBody>
              <a:bodyPr/>
              <a:lstStyle/>
              <a:p>
                <a:r>
                  <a:rPr lang="en-US">
                    <a:noFill/>
                  </a:rPr>
                  <a:t> </a:t>
                </a:r>
              </a:p>
            </p:txBody>
          </p:sp>
        </mc:Fallback>
      </mc:AlternateContent>
    </p:spTree>
    <p:extLst>
      <p:ext uri="{BB962C8B-B14F-4D97-AF65-F5344CB8AC3E}">
        <p14:creationId xmlns:p14="http://schemas.microsoft.com/office/powerpoint/2010/main" val="244657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352" y="366938"/>
            <a:ext cx="9433048" cy="709469"/>
          </a:xfrm>
        </p:spPr>
        <p:txBody>
          <a:bodyPr>
            <a:noAutofit/>
          </a:bodyPr>
          <a:lstStyle/>
          <a:p>
            <a:r>
              <a:rPr lang="en-IN" sz="3600" dirty="0"/>
              <a:t>Summary</a:t>
            </a:r>
          </a:p>
        </p:txBody>
      </p:sp>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731837" y="1076407"/>
            <a:ext cx="10728325" cy="4862870"/>
          </a:xfrm>
          <a:prstGeom prst="rect">
            <a:avLst/>
          </a:prstGeom>
          <a:noFill/>
        </p:spPr>
        <p:txBody>
          <a:bodyPr wrap="square" rtlCol="0">
            <a:spAutoFit/>
          </a:bodyPr>
          <a:lstStyle/>
          <a:p>
            <a:pPr>
              <a:lnSpc>
                <a:spcPct val="100000"/>
              </a:lnSpc>
            </a:pPr>
            <a:r>
              <a:rPr lang="en-IN" sz="2600" dirty="0">
                <a:latin typeface="Gill Sans"/>
                <a:cs typeface="Times New Roman" pitchFamily="18" charset="0"/>
              </a:rPr>
              <a:t>Hypothesis testing is about verifying claims made on the population using sample data</a:t>
            </a:r>
          </a:p>
          <a:p>
            <a:pPr>
              <a:lnSpc>
                <a:spcPct val="100000"/>
              </a:lnSpc>
            </a:pPr>
            <a:r>
              <a:rPr lang="en-IN" sz="2600" dirty="0">
                <a:latin typeface="Gill Sans"/>
                <a:cs typeface="Times New Roman" pitchFamily="18" charset="0"/>
              </a:rPr>
              <a:t>Works on the principle that sample statistic follows a known distribution</a:t>
            </a:r>
          </a:p>
          <a:p>
            <a:pPr>
              <a:lnSpc>
                <a:spcPct val="100000"/>
              </a:lnSpc>
            </a:pPr>
            <a:r>
              <a:rPr lang="en-IN" sz="2600" dirty="0">
                <a:latin typeface="Gill Sans"/>
                <a:cs typeface="Times New Roman" pitchFamily="18" charset="0"/>
              </a:rPr>
              <a:t>Formulated as two opposing statements: null and alternate hypothesis</a:t>
            </a:r>
          </a:p>
          <a:p>
            <a:pPr>
              <a:lnSpc>
                <a:spcPct val="100000"/>
              </a:lnSpc>
            </a:pPr>
            <a:r>
              <a:rPr lang="en-IN" sz="2600" dirty="0">
                <a:latin typeface="Gill Sans"/>
                <a:cs typeface="Times New Roman" pitchFamily="18" charset="0"/>
              </a:rPr>
              <a:t>Outcome could be rejection of null hypothesis or failure to reject null hypothesis at a chosen level of significance</a:t>
            </a:r>
          </a:p>
          <a:p>
            <a:pPr>
              <a:lnSpc>
                <a:spcPct val="100000"/>
              </a:lnSpc>
            </a:pPr>
            <a:r>
              <a:rPr lang="en-IN" sz="2600" dirty="0">
                <a:latin typeface="Gill Sans"/>
                <a:cs typeface="Times New Roman" pitchFamily="18" charset="0"/>
              </a:rPr>
              <a:t>Different types of tests exist based on the type of variable and type of claim</a:t>
            </a:r>
          </a:p>
          <a:p>
            <a:pPr>
              <a:lnSpc>
                <a:spcPct val="100000"/>
              </a:lnSpc>
            </a:pPr>
            <a:r>
              <a:rPr lang="en-IN" sz="2600" dirty="0">
                <a:latin typeface="Gill Sans"/>
                <a:cs typeface="Times New Roman" pitchFamily="18" charset="0"/>
              </a:rPr>
              <a:t>Two types of error (Type-1 and Type-2) could occur in relation to the outcomes of a hypothesis test</a:t>
            </a:r>
          </a:p>
          <a:p>
            <a:pPr>
              <a:lnSpc>
                <a:spcPct val="100000"/>
              </a:lnSpc>
            </a:pPr>
            <a:r>
              <a:rPr lang="en-IN" sz="2600" dirty="0">
                <a:latin typeface="Gill Sans"/>
                <a:cs typeface="Times New Roman" pitchFamily="18" charset="0"/>
              </a:rPr>
              <a:t>Errors could be controlled by varying significance level and sample size</a:t>
            </a:r>
          </a:p>
        </p:txBody>
      </p:sp>
    </p:spTree>
    <p:extLst>
      <p:ext uri="{BB962C8B-B14F-4D97-AF65-F5344CB8AC3E}">
        <p14:creationId xmlns:p14="http://schemas.microsoft.com/office/powerpoint/2010/main" val="36341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5"/>
        <p:cNvGrpSpPr/>
        <p:nvPr/>
      </p:nvGrpSpPr>
      <p:grpSpPr>
        <a:xfrm>
          <a:off x="0" y="0"/>
          <a:ext cx="0" cy="0"/>
          <a:chOff x="0" y="0"/>
          <a:chExt cx="0" cy="0"/>
        </a:xfrm>
      </p:grpSpPr>
      <p:sp>
        <p:nvSpPr>
          <p:cNvPr id="356" name="Google Shape;356;p44"/>
          <p:cNvSpPr txBox="1">
            <a:spLocks noGrp="1"/>
          </p:cNvSpPr>
          <p:nvPr>
            <p:ph type="title"/>
          </p:nvPr>
        </p:nvSpPr>
        <p:spPr>
          <a:xfrm>
            <a:off x="197933" y="5589933"/>
            <a:ext cx="11360800" cy="763600"/>
          </a:xfrm>
          <a:prstGeom prst="rect">
            <a:avLst/>
          </a:prstGeom>
          <a:noFill/>
          <a:ln>
            <a:noFill/>
          </a:ln>
        </p:spPr>
        <p:txBody>
          <a:bodyPr spcFirstLastPara="1" wrap="square" lIns="91433" tIns="45700" rIns="91433" bIns="45700" anchor="ctr" anchorCtr="0">
            <a:noAutofit/>
          </a:bodyPr>
          <a:lstStyle/>
          <a:p>
            <a:pPr algn="r">
              <a:buSzPts val="1100"/>
            </a:pPr>
            <a:r>
              <a:rPr lang="en-US" sz="3867" b="1" dirty="0">
                <a:solidFill>
                  <a:srgbClr val="FFFFFF"/>
                </a:solidFill>
                <a:latin typeface="Montserrat"/>
                <a:ea typeface="Montserrat"/>
                <a:cs typeface="Montserrat"/>
                <a:sym typeface="Montserrat"/>
              </a:rPr>
              <a:t>THANK YOU</a:t>
            </a:r>
            <a:endParaRPr sz="3867" b="1"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4225005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Principle of Hypothesis Testing</a:t>
            </a:r>
          </a:p>
        </p:txBody>
      </p:sp>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255161" y="1058641"/>
            <a:ext cx="6783800" cy="4944943"/>
          </a:xfrm>
          <a:prstGeom prst="rect">
            <a:avLst/>
          </a:prstGeom>
          <a:noFill/>
        </p:spPr>
        <p:txBody>
          <a:bodyPr wrap="square" rtlCol="0">
            <a:spAutoFit/>
          </a:bodyPr>
          <a:lstStyle/>
          <a:p>
            <a:pPr algn="just">
              <a:lnSpc>
                <a:spcPct val="100000"/>
              </a:lnSpc>
            </a:pPr>
            <a:r>
              <a:rPr lang="en-IN" sz="2400" dirty="0">
                <a:solidFill>
                  <a:srgbClr val="0070C0"/>
                </a:solidFill>
                <a:latin typeface="Gill Sans"/>
                <a:cs typeface="Times New Roman" pitchFamily="18" charset="0"/>
              </a:rPr>
              <a:t>Test statistic: </a:t>
            </a:r>
            <a:r>
              <a:rPr lang="en-IN" sz="2400" dirty="0">
                <a:latin typeface="Gill Sans"/>
                <a:cs typeface="Times New Roman" pitchFamily="18" charset="0"/>
              </a:rPr>
              <a:t>A quantity calculated from the sample(s) based on which hypothesis is written</a:t>
            </a:r>
          </a:p>
          <a:p>
            <a:pPr algn="just">
              <a:lnSpc>
                <a:spcPct val="100000"/>
              </a:lnSpc>
            </a:pPr>
            <a:r>
              <a:rPr lang="en-IN" sz="2400" dirty="0">
                <a:solidFill>
                  <a:srgbClr val="0070C0"/>
                </a:solidFill>
                <a:latin typeface="Gill Sans"/>
                <a:cs typeface="Times New Roman" pitchFamily="18" charset="0"/>
              </a:rPr>
              <a:t>Principle: </a:t>
            </a:r>
            <a:r>
              <a:rPr lang="en-IN" sz="2400" dirty="0">
                <a:latin typeface="Gill Sans"/>
                <a:cs typeface="Times New Roman" pitchFamily="18" charset="0"/>
              </a:rPr>
              <a:t>Distribution of the test statistic is known under certain conditions and is used to validate the hypothesis</a:t>
            </a:r>
          </a:p>
          <a:p>
            <a:pPr algn="just">
              <a:lnSpc>
                <a:spcPct val="100000"/>
              </a:lnSpc>
            </a:pPr>
            <a:r>
              <a:rPr lang="en-IN" sz="2400" dirty="0">
                <a:latin typeface="Gill Sans"/>
                <a:cs typeface="Times New Roman" pitchFamily="18" charset="0"/>
              </a:rPr>
              <a:t>Based on where sample falls on the distribution of test statistic, the hypothesis is accepted or rejected</a:t>
            </a:r>
          </a:p>
          <a:p>
            <a:pPr algn="just">
              <a:lnSpc>
                <a:spcPct val="100000"/>
              </a:lnSpc>
            </a:pPr>
            <a:r>
              <a:rPr lang="en-IN" sz="2400" dirty="0">
                <a:latin typeface="Gill Sans"/>
                <a:cs typeface="Times New Roman" pitchFamily="18" charset="0"/>
              </a:rPr>
              <a:t>Sample mean very far from population mean could imply one of the following:</a:t>
            </a:r>
          </a:p>
          <a:p>
            <a:pPr lvl="1" algn="just">
              <a:lnSpc>
                <a:spcPct val="100000"/>
              </a:lnSpc>
            </a:pPr>
            <a:r>
              <a:rPr lang="en-IN" sz="2200" dirty="0">
                <a:latin typeface="Gill Sans"/>
                <a:cs typeface="Times New Roman" pitchFamily="18" charset="0"/>
              </a:rPr>
              <a:t>Sample does not belong to the same population</a:t>
            </a:r>
          </a:p>
          <a:p>
            <a:pPr lvl="1" algn="just">
              <a:lnSpc>
                <a:spcPct val="100000"/>
              </a:lnSpc>
            </a:pPr>
            <a:r>
              <a:rPr lang="en-IN" sz="2200" dirty="0">
                <a:latin typeface="Gill Sans"/>
                <a:cs typeface="Times New Roman" pitchFamily="18" charset="0"/>
              </a:rPr>
              <a:t>Population mean is different from what is assumed in the hypothesis</a:t>
            </a:r>
          </a:p>
        </p:txBody>
      </p:sp>
      <p:pic>
        <p:nvPicPr>
          <p:cNvPr id="7" name="Picture 2">
            <a:extLst>
              <a:ext uri="{FF2B5EF4-FFF2-40B4-BE49-F238E27FC236}">
                <a16:creationId xmlns:a16="http://schemas.microsoft.com/office/drawing/2014/main" xmlns="" id="{05120A9D-F93F-B27E-1F9D-4942466B8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324" y="1594631"/>
            <a:ext cx="4407491" cy="309839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xmlns="" id="{B6F6E535-F991-802F-8323-822424C99432}"/>
              </a:ext>
            </a:extLst>
          </p:cNvPr>
          <p:cNvCxnSpPr>
            <a:stCxn id="7" idx="0"/>
            <a:endCxn id="7" idx="2"/>
          </p:cNvCxnSpPr>
          <p:nvPr/>
        </p:nvCxnSpPr>
        <p:spPr>
          <a:xfrm>
            <a:off x="9760070" y="1594631"/>
            <a:ext cx="0" cy="3098392"/>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xmlns="" id="{1ED7D412-9B9E-97D7-897D-35435311B009}"/>
              </a:ext>
            </a:extLst>
          </p:cNvPr>
          <p:cNvSpPr txBox="1"/>
          <p:nvPr/>
        </p:nvSpPr>
        <p:spPr>
          <a:xfrm>
            <a:off x="8814664" y="4587397"/>
            <a:ext cx="1961306" cy="400110"/>
          </a:xfrm>
          <a:prstGeom prst="rect">
            <a:avLst/>
          </a:prstGeom>
          <a:noFill/>
        </p:spPr>
        <p:txBody>
          <a:bodyPr wrap="none" rtlCol="0">
            <a:spAutoFit/>
          </a:bodyPr>
          <a:lstStyle/>
          <a:p>
            <a:pPr algn="ctr"/>
            <a:r>
              <a:rPr lang="en-IN" sz="2000" dirty="0">
                <a:solidFill>
                  <a:srgbClr val="0070C0"/>
                </a:solidFill>
                <a:latin typeface="Calibri" panose="020F0502020204030204" pitchFamily="34" charset="0"/>
                <a:cs typeface="Calibri" panose="020F0502020204030204" pitchFamily="34" charset="0"/>
              </a:rPr>
              <a:t>Population mean</a:t>
            </a:r>
            <a:endParaRPr lang="en-US" sz="2000" dirty="0">
              <a:solidFill>
                <a:srgbClr val="0070C0"/>
              </a:solidFill>
              <a:latin typeface="Calibri" panose="020F0502020204030204" pitchFamily="34" charset="0"/>
              <a:cs typeface="Calibri" panose="020F0502020204030204" pitchFamily="34" charset="0"/>
            </a:endParaRPr>
          </a:p>
        </p:txBody>
      </p:sp>
      <p:sp>
        <p:nvSpPr>
          <p:cNvPr id="10" name="Oval 9">
            <a:extLst>
              <a:ext uri="{FF2B5EF4-FFF2-40B4-BE49-F238E27FC236}">
                <a16:creationId xmlns:a16="http://schemas.microsoft.com/office/drawing/2014/main" xmlns="" id="{F25FA49F-A870-91DB-720A-1AF2986B6B9C}"/>
              </a:ext>
            </a:extLst>
          </p:cNvPr>
          <p:cNvSpPr/>
          <p:nvPr/>
        </p:nvSpPr>
        <p:spPr>
          <a:xfrm>
            <a:off x="10029555" y="3773987"/>
            <a:ext cx="109490" cy="113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TextBox 10">
            <a:extLst>
              <a:ext uri="{FF2B5EF4-FFF2-40B4-BE49-F238E27FC236}">
                <a16:creationId xmlns:a16="http://schemas.microsoft.com/office/drawing/2014/main" xmlns="" id="{59A719F5-288E-AA41-716F-DDF52A50AB98}"/>
              </a:ext>
            </a:extLst>
          </p:cNvPr>
          <p:cNvSpPr txBox="1"/>
          <p:nvPr/>
        </p:nvSpPr>
        <p:spPr>
          <a:xfrm>
            <a:off x="9721873" y="3250768"/>
            <a:ext cx="941282" cy="523220"/>
          </a:xfrm>
          <a:prstGeom prst="rect">
            <a:avLst/>
          </a:prstGeom>
          <a:noFill/>
        </p:spPr>
        <p:txBody>
          <a:bodyPr wrap="none" rtlCol="0">
            <a:spAutoFit/>
          </a:bodyPr>
          <a:lstStyle/>
          <a:p>
            <a:pPr algn="ctr"/>
            <a:r>
              <a:rPr lang="en-IN" sz="1400" dirty="0">
                <a:solidFill>
                  <a:srgbClr val="0070C0"/>
                </a:solidFill>
                <a:cs typeface="Calibri" panose="020F0502020204030204" pitchFamily="34" charset="0"/>
              </a:rPr>
              <a:t>Sample 1</a:t>
            </a:r>
          </a:p>
          <a:p>
            <a:pPr algn="ctr"/>
            <a:r>
              <a:rPr lang="en-IN" sz="1400" dirty="0">
                <a:solidFill>
                  <a:srgbClr val="0070C0"/>
                </a:solidFill>
                <a:cs typeface="Calibri" panose="020F0502020204030204" pitchFamily="34" charset="0"/>
              </a:rPr>
              <a:t> mean</a:t>
            </a:r>
            <a:endParaRPr lang="en-US" sz="1400" dirty="0">
              <a:solidFill>
                <a:srgbClr val="0070C0"/>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4B76C16C-4FBA-D19B-2D64-C1CAF9EE4BE0}"/>
                  </a:ext>
                </a:extLst>
              </p:cNvPr>
              <p:cNvSpPr txBox="1"/>
              <p:nvPr/>
            </p:nvSpPr>
            <p:spPr>
              <a:xfrm>
                <a:off x="11994776" y="4634447"/>
                <a:ext cx="1972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2000" b="0" i="1" smtClean="0">
                              <a:latin typeface="Cambria Math" panose="02040503050406030204" pitchFamily="18" charset="0"/>
                            </a:rPr>
                          </m:ctrlPr>
                        </m:accPr>
                        <m:e>
                          <m:r>
                            <a:rPr lang="en-IN" sz="2000" b="0" i="1" smtClean="0">
                              <a:latin typeface="Cambria Math" panose="02040503050406030204" pitchFamily="18" charset="0"/>
                            </a:rPr>
                            <m:t>𝑥</m:t>
                          </m:r>
                        </m:e>
                      </m:acc>
                    </m:oMath>
                  </m:oMathPara>
                </a14:m>
                <a:endParaRPr lang="en-US" sz="2000" dirty="0"/>
              </a:p>
            </p:txBody>
          </p:sp>
        </mc:Choice>
        <mc:Fallback xmlns="">
          <p:sp>
            <p:nvSpPr>
              <p:cNvPr id="12" name="TextBox 11">
                <a:extLst>
                  <a:ext uri="{FF2B5EF4-FFF2-40B4-BE49-F238E27FC236}">
                    <a16:creationId xmlns:a16="http://schemas.microsoft.com/office/drawing/2014/main" id="{4B76C16C-4FBA-D19B-2D64-C1CAF9EE4BE0}"/>
                  </a:ext>
                </a:extLst>
              </p:cNvPr>
              <p:cNvSpPr txBox="1">
                <a:spLocks noRot="1" noChangeAspect="1" noMove="1" noResize="1" noEditPoints="1" noAdjustHandles="1" noChangeArrowheads="1" noChangeShapeType="1" noTextEdit="1"/>
              </p:cNvSpPr>
              <p:nvPr/>
            </p:nvSpPr>
            <p:spPr>
              <a:xfrm>
                <a:off x="11994776" y="4634447"/>
                <a:ext cx="197224" cy="307777"/>
              </a:xfrm>
              <a:prstGeom prst="rect">
                <a:avLst/>
              </a:prstGeom>
              <a:blipFill>
                <a:blip r:embed="rId3"/>
                <a:stretch>
                  <a:fillRect l="-21875" r="-90625" b="-1961"/>
                </a:stretch>
              </a:blipFill>
            </p:spPr>
            <p:txBody>
              <a:bodyPr/>
              <a:lstStyle/>
              <a:p>
                <a:r>
                  <a:rPr lang="en-US">
                    <a:noFill/>
                  </a:rPr>
                  <a:t> </a:t>
                </a:r>
              </a:p>
            </p:txBody>
          </p:sp>
        </mc:Fallback>
      </mc:AlternateContent>
      <p:cxnSp>
        <p:nvCxnSpPr>
          <p:cNvPr id="28" name="Straight Connector 27">
            <a:extLst>
              <a:ext uri="{FF2B5EF4-FFF2-40B4-BE49-F238E27FC236}">
                <a16:creationId xmlns:a16="http://schemas.microsoft.com/office/drawing/2014/main" xmlns="" id="{F6ABCF47-3217-B934-47CF-DF0484989E3C}"/>
              </a:ext>
            </a:extLst>
          </p:cNvPr>
          <p:cNvCxnSpPr/>
          <p:nvPr/>
        </p:nvCxnSpPr>
        <p:spPr>
          <a:xfrm>
            <a:off x="8363416" y="4149080"/>
            <a:ext cx="0" cy="453071"/>
          </a:xfrm>
          <a:prstGeom prst="line">
            <a:avLst/>
          </a:prstGeom>
        </p:spPr>
        <p:style>
          <a:lnRef idx="3">
            <a:schemeClr val="accent3"/>
          </a:lnRef>
          <a:fillRef idx="0">
            <a:schemeClr val="accent3"/>
          </a:fillRef>
          <a:effectRef idx="2">
            <a:schemeClr val="accent3"/>
          </a:effectRef>
          <a:fontRef idx="minor">
            <a:schemeClr val="tx1"/>
          </a:fontRef>
        </p:style>
      </p:cxnSp>
      <p:cxnSp>
        <p:nvCxnSpPr>
          <p:cNvPr id="29" name="Straight Connector 28">
            <a:extLst>
              <a:ext uri="{FF2B5EF4-FFF2-40B4-BE49-F238E27FC236}">
                <a16:creationId xmlns:a16="http://schemas.microsoft.com/office/drawing/2014/main" xmlns="" id="{615B2674-A79A-0055-7EF7-91C072AD285F}"/>
              </a:ext>
            </a:extLst>
          </p:cNvPr>
          <p:cNvCxnSpPr/>
          <p:nvPr/>
        </p:nvCxnSpPr>
        <p:spPr>
          <a:xfrm>
            <a:off x="11171728" y="4200065"/>
            <a:ext cx="0" cy="453071"/>
          </a:xfrm>
          <a:prstGeom prst="line">
            <a:avLst/>
          </a:prstGeom>
        </p:spPr>
        <p:style>
          <a:lnRef idx="3">
            <a:schemeClr val="accent3"/>
          </a:lnRef>
          <a:fillRef idx="0">
            <a:schemeClr val="accent3"/>
          </a:fillRef>
          <a:effectRef idx="2">
            <a:schemeClr val="accent3"/>
          </a:effectRef>
          <a:fontRef idx="minor">
            <a:schemeClr val="tx1"/>
          </a:fontRef>
        </p:style>
      </p:cxnSp>
      <p:sp>
        <p:nvSpPr>
          <p:cNvPr id="39" name="Oval 38">
            <a:extLst>
              <a:ext uri="{FF2B5EF4-FFF2-40B4-BE49-F238E27FC236}">
                <a16:creationId xmlns:a16="http://schemas.microsoft.com/office/drawing/2014/main" xmlns="" id="{AF86B7B5-E87F-7D09-C857-7170B1ECFD6C}"/>
              </a:ext>
            </a:extLst>
          </p:cNvPr>
          <p:cNvSpPr/>
          <p:nvPr/>
        </p:nvSpPr>
        <p:spPr>
          <a:xfrm>
            <a:off x="11277337" y="4417383"/>
            <a:ext cx="109490" cy="113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TextBox 39">
            <a:extLst>
              <a:ext uri="{FF2B5EF4-FFF2-40B4-BE49-F238E27FC236}">
                <a16:creationId xmlns:a16="http://schemas.microsoft.com/office/drawing/2014/main" xmlns="" id="{BDA082A9-86F4-8FA8-F8A6-93CDD6B8EB29}"/>
              </a:ext>
            </a:extLst>
          </p:cNvPr>
          <p:cNvSpPr txBox="1"/>
          <p:nvPr/>
        </p:nvSpPr>
        <p:spPr>
          <a:xfrm>
            <a:off x="11064552" y="3871467"/>
            <a:ext cx="971190" cy="523220"/>
          </a:xfrm>
          <a:prstGeom prst="rect">
            <a:avLst/>
          </a:prstGeom>
          <a:noFill/>
        </p:spPr>
        <p:txBody>
          <a:bodyPr wrap="square" rtlCol="0">
            <a:spAutoFit/>
          </a:bodyPr>
          <a:lstStyle/>
          <a:p>
            <a:pPr algn="ctr"/>
            <a:r>
              <a:rPr lang="en-IN" sz="1400" dirty="0">
                <a:solidFill>
                  <a:srgbClr val="0070C0"/>
                </a:solidFill>
                <a:cs typeface="Calibri" panose="020F0502020204030204" pitchFamily="34" charset="0"/>
              </a:rPr>
              <a:t>Sample 2</a:t>
            </a:r>
          </a:p>
          <a:p>
            <a:pPr algn="ctr"/>
            <a:r>
              <a:rPr lang="en-IN" sz="1400" dirty="0">
                <a:solidFill>
                  <a:srgbClr val="0070C0"/>
                </a:solidFill>
                <a:cs typeface="Calibri" panose="020F0502020204030204" pitchFamily="34" charset="0"/>
              </a:rPr>
              <a:t> mean</a:t>
            </a:r>
            <a:endParaRPr lang="en-US" sz="1400" dirty="0">
              <a:solidFill>
                <a:srgbClr val="0070C0"/>
              </a:solidFill>
              <a:latin typeface="Calibri" panose="020F0502020204030204" pitchFamily="34" charset="0"/>
              <a:cs typeface="Calibri" panose="020F0502020204030204" pitchFamily="34" charset="0"/>
            </a:endParaRPr>
          </a:p>
        </p:txBody>
      </p:sp>
      <p:cxnSp>
        <p:nvCxnSpPr>
          <p:cNvPr id="41" name="Straight Arrow Connector 40">
            <a:extLst>
              <a:ext uri="{FF2B5EF4-FFF2-40B4-BE49-F238E27FC236}">
                <a16:creationId xmlns:a16="http://schemas.microsoft.com/office/drawing/2014/main" xmlns="" id="{53A04618-6876-B05F-370B-1BC8AAA19224}"/>
              </a:ext>
            </a:extLst>
          </p:cNvPr>
          <p:cNvCxnSpPr>
            <a:cxnSpLocks/>
          </p:cNvCxnSpPr>
          <p:nvPr/>
        </p:nvCxnSpPr>
        <p:spPr>
          <a:xfrm>
            <a:off x="8155427" y="4566695"/>
            <a:ext cx="1532714" cy="123464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xmlns="" id="{C3E007CF-E8FD-27D5-F5AB-10D99C738BD1}"/>
              </a:ext>
            </a:extLst>
          </p:cNvPr>
          <p:cNvCxnSpPr>
            <a:cxnSpLocks/>
          </p:cNvCxnSpPr>
          <p:nvPr/>
        </p:nvCxnSpPr>
        <p:spPr>
          <a:xfrm flipH="1">
            <a:off x="10016407" y="4566695"/>
            <a:ext cx="1371345" cy="123464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xmlns="" id="{E8FE7305-D414-CF56-315E-56844529ABF2}"/>
              </a:ext>
            </a:extLst>
          </p:cNvPr>
          <p:cNvSpPr txBox="1"/>
          <p:nvPr/>
        </p:nvSpPr>
        <p:spPr>
          <a:xfrm>
            <a:off x="8506711" y="5802860"/>
            <a:ext cx="2721066" cy="400110"/>
          </a:xfrm>
          <a:prstGeom prst="rect">
            <a:avLst/>
          </a:prstGeom>
          <a:noFill/>
        </p:spPr>
        <p:txBody>
          <a:bodyPr wrap="none" rtlCol="0">
            <a:spAutoFit/>
          </a:bodyPr>
          <a:lstStyle/>
          <a:p>
            <a:pPr algn="ctr"/>
            <a:r>
              <a:rPr lang="en-IN" sz="2000" dirty="0">
                <a:solidFill>
                  <a:srgbClr val="0070C0"/>
                </a:solidFill>
                <a:cs typeface="Calibri" panose="020F0502020204030204" pitchFamily="34" charset="0"/>
              </a:rPr>
              <a:t>Tails of the distribution</a:t>
            </a:r>
          </a:p>
        </p:txBody>
      </p:sp>
      <p:sp>
        <p:nvSpPr>
          <p:cNvPr id="44" name="Oval 43">
            <a:extLst>
              <a:ext uri="{FF2B5EF4-FFF2-40B4-BE49-F238E27FC236}">
                <a16:creationId xmlns:a16="http://schemas.microsoft.com/office/drawing/2014/main" xmlns="" id="{044879DF-7B57-2D1C-952D-F087A3A121A5}"/>
              </a:ext>
            </a:extLst>
          </p:cNvPr>
          <p:cNvSpPr/>
          <p:nvPr/>
        </p:nvSpPr>
        <p:spPr>
          <a:xfrm>
            <a:off x="7828336" y="4474055"/>
            <a:ext cx="109490" cy="113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TextBox 44">
            <a:extLst>
              <a:ext uri="{FF2B5EF4-FFF2-40B4-BE49-F238E27FC236}">
                <a16:creationId xmlns:a16="http://schemas.microsoft.com/office/drawing/2014/main" xmlns="" id="{7E6C4462-6B4A-389E-B861-ED06956FB656}"/>
              </a:ext>
            </a:extLst>
          </p:cNvPr>
          <p:cNvSpPr txBox="1"/>
          <p:nvPr/>
        </p:nvSpPr>
        <p:spPr>
          <a:xfrm>
            <a:off x="7252343" y="3950835"/>
            <a:ext cx="1135055" cy="523220"/>
          </a:xfrm>
          <a:prstGeom prst="rect">
            <a:avLst/>
          </a:prstGeom>
          <a:noFill/>
        </p:spPr>
        <p:txBody>
          <a:bodyPr wrap="square" rtlCol="0">
            <a:spAutoFit/>
          </a:bodyPr>
          <a:lstStyle/>
          <a:p>
            <a:pPr algn="ctr"/>
            <a:r>
              <a:rPr lang="en-IN" sz="1400" dirty="0">
                <a:solidFill>
                  <a:srgbClr val="0070C0"/>
                </a:solidFill>
                <a:cs typeface="Calibri" panose="020F0502020204030204" pitchFamily="34" charset="0"/>
              </a:rPr>
              <a:t>Sample 3</a:t>
            </a:r>
          </a:p>
          <a:p>
            <a:pPr algn="ctr"/>
            <a:r>
              <a:rPr lang="en-IN" sz="1400" dirty="0">
                <a:solidFill>
                  <a:srgbClr val="0070C0"/>
                </a:solidFill>
                <a:cs typeface="Calibri" panose="020F0502020204030204" pitchFamily="34" charset="0"/>
              </a:rPr>
              <a:t> mean</a:t>
            </a:r>
            <a:endParaRPr lang="en-US" sz="1400" dirty="0">
              <a:solidFill>
                <a:srgbClr val="0070C0"/>
              </a:solidFill>
              <a:latin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xmlns="" id="{54F804D8-460E-9D19-C714-9733C16B7275}"/>
              </a:ext>
            </a:extLst>
          </p:cNvPr>
          <p:cNvSpPr txBox="1"/>
          <p:nvPr/>
        </p:nvSpPr>
        <p:spPr>
          <a:xfrm>
            <a:off x="7725297" y="1149283"/>
            <a:ext cx="4070089" cy="461665"/>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Sampling distribution of means</a:t>
            </a:r>
            <a:endParaRPr lang="en-US" sz="240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6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par>
                                <p:cTn id="60" presetID="10" presetClass="entr" presetSubtype="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500"/>
                                        <p:tgtEl>
                                          <p:spTgt spid="42"/>
                                        </p:tgtEl>
                                      </p:cBhvr>
                                    </p:animEffect>
                                  </p:childTnLst>
                                </p:cTn>
                              </p:par>
                              <p:par>
                                <p:cTn id="63" presetID="10" presetClass="entr" presetSubtype="0"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fade">
                                      <p:cBhvr>
                                        <p:cTn id="65" dur="500"/>
                                        <p:tgtEl>
                                          <p:spTgt spid="4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500"/>
                                        <p:tgtEl>
                                          <p:spTgt spid="43"/>
                                        </p:tgtEl>
                                      </p:cBhvr>
                                    </p:animEffect>
                                  </p:childTnLst>
                                </p:cTn>
                              </p:par>
                              <p:par>
                                <p:cTn id="69" presetID="10" presetClass="entr" presetSubtype="0" fill="hold" nodeType="withEffect">
                                  <p:stCondLst>
                                    <p:cond delay="0"/>
                                  </p:stCondLst>
                                  <p:childTnLst>
                                    <p:set>
                                      <p:cBhvr>
                                        <p:cTn id="70" dur="1" fill="hold">
                                          <p:stCondLst>
                                            <p:cond delay="0"/>
                                          </p:stCondLst>
                                        </p:cTn>
                                        <p:tgtEl>
                                          <p:spTgt spid="4">
                                            <p:txEl>
                                              <p:pRg st="3" end="3"/>
                                            </p:txEl>
                                          </p:spTgt>
                                        </p:tgtEl>
                                        <p:attrNameLst>
                                          <p:attrName>style.visibility</p:attrName>
                                        </p:attrNameLst>
                                      </p:cBhvr>
                                      <p:to>
                                        <p:strVal val="visible"/>
                                      </p:to>
                                    </p:set>
                                    <p:animEffect transition="in" filter="fade">
                                      <p:cBhvr>
                                        <p:cTn id="71" dur="500"/>
                                        <p:tgtEl>
                                          <p:spTgt spid="4">
                                            <p:txEl>
                                              <p:pRg st="3" end="3"/>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4">
                                            <p:txEl>
                                              <p:pRg st="4" end="4"/>
                                            </p:txEl>
                                          </p:spTgt>
                                        </p:tgtEl>
                                        <p:attrNameLst>
                                          <p:attrName>style.visibility</p:attrName>
                                        </p:attrNameLst>
                                      </p:cBhvr>
                                      <p:to>
                                        <p:strVal val="visible"/>
                                      </p:to>
                                    </p:set>
                                    <p:animEffect transition="in" filter="fade">
                                      <p:cBhvr>
                                        <p:cTn id="74" dur="500"/>
                                        <p:tgtEl>
                                          <p:spTgt spid="4">
                                            <p:txEl>
                                              <p:pRg st="4" end="4"/>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4">
                                            <p:txEl>
                                              <p:pRg st="5" end="5"/>
                                            </p:txEl>
                                          </p:spTgt>
                                        </p:tgtEl>
                                        <p:attrNameLst>
                                          <p:attrName>style.visibility</p:attrName>
                                        </p:attrNameLst>
                                      </p:cBhvr>
                                      <p:to>
                                        <p:strVal val="visible"/>
                                      </p:to>
                                    </p:set>
                                    <p:animEffect transition="in" filter="fade">
                                      <p:cBhvr>
                                        <p:cTn id="7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P spid="39" grpId="0" animBg="1"/>
      <p:bldP spid="40" grpId="0"/>
      <p:bldP spid="43" grpId="0"/>
      <p:bldP spid="44" grpId="0" animBg="1"/>
      <p:bldP spid="45" grpId="0"/>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Hypothesis Testing – Formulation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551384" y="980728"/>
                <a:ext cx="10728325" cy="5006499"/>
              </a:xfrm>
              <a:prstGeom prst="rect">
                <a:avLst/>
              </a:prstGeom>
              <a:noFill/>
            </p:spPr>
            <p:txBody>
              <a:bodyPr wrap="square" rtlCol="0">
                <a:spAutoFit/>
              </a:bodyPr>
              <a:lstStyle/>
              <a:p>
                <a:pPr algn="just">
                  <a:lnSpc>
                    <a:spcPct val="100000"/>
                  </a:lnSpc>
                </a:pPr>
                <a:r>
                  <a:rPr lang="en-IN" sz="2600" dirty="0">
                    <a:latin typeface="Gill Sans"/>
                    <a:cs typeface="Times New Roman" pitchFamily="18" charset="0"/>
                  </a:rPr>
                  <a:t>Hypothesis testing is formulated by choosing two opposing hypothesis which are examined using the sample data</a:t>
                </a:r>
              </a:p>
              <a:p>
                <a:pPr algn="just">
                  <a:lnSpc>
                    <a:spcPct val="100000"/>
                  </a:lnSpc>
                </a:pPr>
                <a:r>
                  <a:rPr lang="en-IN" sz="2600" dirty="0">
                    <a:solidFill>
                      <a:srgbClr val="0070C0"/>
                    </a:solidFill>
                    <a:latin typeface="Gill Sans"/>
                    <a:cs typeface="Times New Roman" pitchFamily="18" charset="0"/>
                  </a:rPr>
                  <a:t>Null hypothesis </a:t>
                </a:r>
                <a14:m>
                  <m:oMath xmlns:m="http://schemas.openxmlformats.org/officeDocument/2006/math">
                    <m:d>
                      <m:dPr>
                        <m:ctrlPr>
                          <a:rPr lang="en-IN" sz="2600" b="0" i="1" smtClean="0">
                            <a:solidFill>
                              <a:srgbClr val="0070C0"/>
                            </a:solidFill>
                            <a:latin typeface="Cambria Math" panose="02040503050406030204" pitchFamily="18" charset="0"/>
                            <a:cs typeface="Times New Roman" pitchFamily="18" charset="0"/>
                          </a:rPr>
                        </m:ctrlPr>
                      </m:dPr>
                      <m:e>
                        <m:sSub>
                          <m:sSubPr>
                            <m:ctrlPr>
                              <a:rPr lang="en-IN" sz="2600" b="0" i="1" smtClean="0">
                                <a:solidFill>
                                  <a:srgbClr val="0070C0"/>
                                </a:solidFill>
                                <a:latin typeface="Cambria Math" panose="02040503050406030204" pitchFamily="18" charset="0"/>
                                <a:cs typeface="Times New Roman" pitchFamily="18" charset="0"/>
                              </a:rPr>
                            </m:ctrlPr>
                          </m:sSubPr>
                          <m:e>
                            <m:r>
                              <a:rPr lang="en-IN" sz="2600" b="0" i="1" smtClean="0">
                                <a:solidFill>
                                  <a:srgbClr val="0070C0"/>
                                </a:solidFill>
                                <a:latin typeface="Cambria Math" panose="02040503050406030204" pitchFamily="18" charset="0"/>
                                <a:cs typeface="Times New Roman" pitchFamily="18" charset="0"/>
                              </a:rPr>
                              <m:t>𝐻</m:t>
                            </m:r>
                          </m:e>
                          <m:sub>
                            <m:r>
                              <a:rPr lang="en-IN" sz="2600" b="0" i="1" smtClean="0">
                                <a:solidFill>
                                  <a:srgbClr val="0070C0"/>
                                </a:solidFill>
                                <a:latin typeface="Cambria Math" panose="02040503050406030204" pitchFamily="18" charset="0"/>
                                <a:cs typeface="Times New Roman" pitchFamily="18" charset="0"/>
                              </a:rPr>
                              <m:t>𝑜</m:t>
                            </m:r>
                          </m:sub>
                        </m:sSub>
                      </m:e>
                    </m:d>
                    <m:r>
                      <a:rPr lang="en-IN" sz="2600" b="0" i="1" smtClean="0">
                        <a:solidFill>
                          <a:srgbClr val="0070C0"/>
                        </a:solidFill>
                        <a:latin typeface="Cambria Math" panose="02040503050406030204" pitchFamily="18" charset="0"/>
                        <a:cs typeface="Times New Roman" pitchFamily="18" charset="0"/>
                      </a:rPr>
                      <m:t>:</m:t>
                    </m:r>
                  </m:oMath>
                </a14:m>
                <a:r>
                  <a:rPr lang="en-IN" sz="2600" dirty="0">
                    <a:solidFill>
                      <a:srgbClr val="0070C0"/>
                    </a:solidFill>
                    <a:latin typeface="Gill Sans"/>
                    <a:cs typeface="Times New Roman" pitchFamily="18" charset="0"/>
                  </a:rPr>
                  <a:t> </a:t>
                </a:r>
                <a:r>
                  <a:rPr lang="en-IN" sz="2600" dirty="0">
                    <a:latin typeface="Gill Sans"/>
                    <a:cs typeface="Times New Roman" pitchFamily="18" charset="0"/>
                  </a:rPr>
                  <a:t>An assumption about the population which is considered to be true until evidence is found against it. Generally, it is opposite to what is claimed</a:t>
                </a:r>
              </a:p>
              <a:p>
                <a:pPr algn="just">
                  <a:lnSpc>
                    <a:spcPct val="100000"/>
                  </a:lnSpc>
                </a:pPr>
                <a:r>
                  <a:rPr lang="en-IN" sz="2600" dirty="0">
                    <a:solidFill>
                      <a:srgbClr val="0070C0"/>
                    </a:solidFill>
                    <a:latin typeface="Gill Sans"/>
                    <a:cs typeface="Times New Roman" pitchFamily="18" charset="0"/>
                  </a:rPr>
                  <a:t>Alternate hypothesis </a:t>
                </a:r>
                <a14:m>
                  <m:oMath xmlns:m="http://schemas.openxmlformats.org/officeDocument/2006/math">
                    <m:d>
                      <m:dPr>
                        <m:ctrlPr>
                          <a:rPr lang="en-IN" sz="2600" b="0" i="1" smtClean="0">
                            <a:solidFill>
                              <a:srgbClr val="0070C0"/>
                            </a:solidFill>
                            <a:latin typeface="Cambria Math" panose="02040503050406030204" pitchFamily="18" charset="0"/>
                            <a:cs typeface="Times New Roman" pitchFamily="18" charset="0"/>
                          </a:rPr>
                        </m:ctrlPr>
                      </m:dPr>
                      <m:e>
                        <m:sSub>
                          <m:sSubPr>
                            <m:ctrlPr>
                              <a:rPr lang="en-IN" sz="2600" b="0" i="1" smtClean="0">
                                <a:solidFill>
                                  <a:srgbClr val="0070C0"/>
                                </a:solidFill>
                                <a:latin typeface="Cambria Math" panose="02040503050406030204" pitchFamily="18" charset="0"/>
                                <a:cs typeface="Times New Roman" pitchFamily="18" charset="0"/>
                              </a:rPr>
                            </m:ctrlPr>
                          </m:sSubPr>
                          <m:e>
                            <m:r>
                              <a:rPr lang="en-IN" sz="2600" b="0" i="1" smtClean="0">
                                <a:solidFill>
                                  <a:srgbClr val="0070C0"/>
                                </a:solidFill>
                                <a:latin typeface="Cambria Math" panose="02040503050406030204" pitchFamily="18" charset="0"/>
                                <a:cs typeface="Times New Roman" pitchFamily="18" charset="0"/>
                              </a:rPr>
                              <m:t>𝐻</m:t>
                            </m:r>
                          </m:e>
                          <m:sub>
                            <m:r>
                              <a:rPr lang="en-IN" sz="2600" b="0" i="1" smtClean="0">
                                <a:solidFill>
                                  <a:srgbClr val="0070C0"/>
                                </a:solidFill>
                                <a:latin typeface="Cambria Math" panose="02040503050406030204" pitchFamily="18" charset="0"/>
                                <a:cs typeface="Times New Roman" pitchFamily="18" charset="0"/>
                              </a:rPr>
                              <m:t>𝑎</m:t>
                            </m:r>
                          </m:sub>
                        </m:sSub>
                      </m:e>
                    </m:d>
                    <m:r>
                      <a:rPr lang="en-IN" sz="2600" b="0" i="1" smtClean="0">
                        <a:solidFill>
                          <a:srgbClr val="0070C0"/>
                        </a:solidFill>
                        <a:latin typeface="Cambria Math" panose="02040503050406030204" pitchFamily="18" charset="0"/>
                        <a:cs typeface="Times New Roman" pitchFamily="18" charset="0"/>
                      </a:rPr>
                      <m:t>:</m:t>
                    </m:r>
                  </m:oMath>
                </a14:m>
                <a:r>
                  <a:rPr lang="en-IN" sz="2600" dirty="0">
                    <a:solidFill>
                      <a:srgbClr val="0070C0"/>
                    </a:solidFill>
                    <a:latin typeface="Gill Sans"/>
                    <a:cs typeface="Times New Roman" pitchFamily="18" charset="0"/>
                  </a:rPr>
                  <a:t> </a:t>
                </a:r>
                <a:r>
                  <a:rPr lang="en-IN" sz="2600" dirty="0">
                    <a:latin typeface="Gill Sans"/>
                    <a:cs typeface="Times New Roman" pitchFamily="18" charset="0"/>
                  </a:rPr>
                  <a:t>It is the opposite of null hypothesis. Generally, it is what we are trying to prove (what is claimed)</a:t>
                </a:r>
              </a:p>
              <a:p>
                <a:pPr algn="just">
                  <a:lnSpc>
                    <a:spcPct val="100000"/>
                  </a:lnSpc>
                </a:pPr>
                <a:r>
                  <a:rPr lang="en-IN" sz="2600" dirty="0">
                    <a:solidFill>
                      <a:srgbClr val="0070C0"/>
                    </a:solidFill>
                    <a:latin typeface="Gill Sans"/>
                    <a:cs typeface="Times New Roman" pitchFamily="18" charset="0"/>
                  </a:rPr>
                  <a:t>Note: </a:t>
                </a:r>
                <a:r>
                  <a:rPr lang="en-IN" sz="2600" dirty="0">
                    <a:latin typeface="Gill Sans"/>
                    <a:cs typeface="Times New Roman" pitchFamily="18" charset="0"/>
                  </a:rPr>
                  <a:t>Null hypothesis and alternate hypothesis should be mutually exclusive i.e., if one is true, the other should be false and vice-versa</a:t>
                </a:r>
              </a:p>
              <a:p>
                <a:pPr algn="just">
                  <a:lnSpc>
                    <a:spcPct val="100000"/>
                  </a:lnSpc>
                </a:pPr>
                <a:r>
                  <a:rPr lang="en-IN" sz="2600" dirty="0">
                    <a:latin typeface="Gill Sans"/>
                    <a:cs typeface="Times New Roman" pitchFamily="18" charset="0"/>
                  </a:rPr>
                  <a:t>Setting up null hypothesis and alternate hypothesis is foremost step and sometimes it can be hard </a:t>
                </a:r>
              </a:p>
            </p:txBody>
          </p:sp>
        </mc:Choice>
        <mc:Fallback xmlns="">
          <p:sp>
            <p:nvSpPr>
              <p:cNvPr id="4" name="Content Placeholder 3">
                <a:extLst>
                  <a:ext uri="{FF2B5EF4-FFF2-40B4-BE49-F238E27FC236}">
                    <a16:creationId xmlns:a16="http://schemas.microsoft.com/office/drawing/2014/main" id="{678E44E2-9BCF-4EE0-878F-DF43EBAC3501}"/>
                  </a:ext>
                </a:extLst>
              </p:cNvPr>
              <p:cNvSpPr txBox="1">
                <a:spLocks noGrp="1" noRot="1" noChangeAspect="1" noMove="1" noResize="1" noEditPoints="1" noAdjustHandles="1" noChangeArrowheads="1" noChangeShapeType="1" noTextEdit="1"/>
              </p:cNvSpPr>
              <p:nvPr>
                <p:ph idx="1"/>
              </p:nvPr>
            </p:nvSpPr>
            <p:spPr>
              <a:xfrm>
                <a:off x="551384" y="980728"/>
                <a:ext cx="10728325" cy="5006499"/>
              </a:xfrm>
              <a:prstGeom prst="rect">
                <a:avLst/>
              </a:prstGeom>
              <a:blipFill>
                <a:blip r:embed="rId2"/>
                <a:stretch>
                  <a:fillRect l="-284" t="-974" r="-1023" b="-2192"/>
                </a:stretch>
              </a:blipFill>
            </p:spPr>
            <p:txBody>
              <a:bodyPr/>
              <a:lstStyle/>
              <a:p>
                <a:r>
                  <a:rPr lang="en-US">
                    <a:noFill/>
                  </a:rPr>
                  <a:t> </a:t>
                </a:r>
              </a:p>
            </p:txBody>
          </p:sp>
        </mc:Fallback>
      </mc:AlternateContent>
    </p:spTree>
    <p:extLst>
      <p:ext uri="{BB962C8B-B14F-4D97-AF65-F5344CB8AC3E}">
        <p14:creationId xmlns:p14="http://schemas.microsoft.com/office/powerpoint/2010/main" val="256049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Null and Alternate Hypotheses – Examples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479376" y="1124744"/>
                <a:ext cx="11233248" cy="5229637"/>
              </a:xfrm>
              <a:prstGeom prst="rect">
                <a:avLst/>
              </a:prstGeom>
              <a:noFill/>
            </p:spPr>
            <p:txBody>
              <a:bodyPr wrap="square" rtlCol="0">
                <a:spAutoFit/>
              </a:bodyPr>
              <a:lstStyle/>
              <a:p>
                <a:pPr algn="just">
                  <a:lnSpc>
                    <a:spcPct val="100000"/>
                  </a:lnSpc>
                </a:pPr>
                <a:r>
                  <a:rPr lang="en-IN" sz="2400" dirty="0">
                    <a:solidFill>
                      <a:srgbClr val="0070C0"/>
                    </a:solidFill>
                    <a:latin typeface="Gill Sans"/>
                    <a:cs typeface="Times New Roman" pitchFamily="18" charset="0"/>
                  </a:rPr>
                  <a:t>Example 1: </a:t>
                </a:r>
                <a:r>
                  <a:rPr lang="en-IN" sz="2400" dirty="0">
                    <a:latin typeface="Gill Sans"/>
                    <a:cs typeface="Times New Roman" pitchFamily="18" charset="0"/>
                  </a:rPr>
                  <a:t>‘</a:t>
                </a:r>
                <a:r>
                  <a:rPr lang="en-IN" sz="2400" dirty="0" err="1">
                    <a:latin typeface="Gill Sans"/>
                    <a:cs typeface="Times New Roman" pitchFamily="18" charset="0"/>
                  </a:rPr>
                  <a:t>Hotstar</a:t>
                </a:r>
                <a:r>
                  <a:rPr lang="en-IN" sz="2400" dirty="0">
                    <a:latin typeface="Gill Sans"/>
                    <a:cs typeface="Times New Roman" pitchFamily="18" charset="0"/>
                  </a:rPr>
                  <a:t>’ is preferred by more than 50% OTT users in India. </a:t>
                </a:r>
              </a:p>
              <a:p>
                <a:pPr lvl="1" algn="just">
                  <a:lnSpc>
                    <a:spcPct val="100000"/>
                  </a:lnSpc>
                </a:pPr>
                <a:r>
                  <a:rPr lang="en-IN" sz="2400" dirty="0">
                    <a:solidFill>
                      <a:srgbClr val="0070C0"/>
                    </a:solidFill>
                    <a:latin typeface="Gill Sans"/>
                    <a:cs typeface="Times New Roman" pitchFamily="18" charset="0"/>
                  </a:rPr>
                  <a:t>Null hypothesis </a:t>
                </a:r>
                <a14:m>
                  <m:oMath xmlns:m="http://schemas.openxmlformats.org/officeDocument/2006/math">
                    <m:d>
                      <m:dPr>
                        <m:ctrlPr>
                          <a:rPr lang="en-IN" sz="2400" b="0" i="1" smtClean="0">
                            <a:solidFill>
                              <a:srgbClr val="0070C0"/>
                            </a:solidFill>
                            <a:latin typeface="Cambria Math" panose="02040503050406030204" pitchFamily="18" charset="0"/>
                            <a:cs typeface="Times New Roman" pitchFamily="18" charset="0"/>
                          </a:rPr>
                        </m:ctrlPr>
                      </m:dPr>
                      <m:e>
                        <m:sSub>
                          <m:sSubPr>
                            <m:ctrlPr>
                              <a:rPr lang="en-IN" sz="2400" b="0" i="1" smtClean="0">
                                <a:solidFill>
                                  <a:srgbClr val="0070C0"/>
                                </a:solidFill>
                                <a:latin typeface="Cambria Math" panose="02040503050406030204" pitchFamily="18" charset="0"/>
                                <a:cs typeface="Times New Roman" pitchFamily="18" charset="0"/>
                              </a:rPr>
                            </m:ctrlPr>
                          </m:sSubPr>
                          <m:e>
                            <m:r>
                              <a:rPr lang="en-IN" sz="2400" b="0" i="1" smtClean="0">
                                <a:solidFill>
                                  <a:srgbClr val="0070C0"/>
                                </a:solidFill>
                                <a:latin typeface="Cambria Math" panose="02040503050406030204" pitchFamily="18" charset="0"/>
                                <a:cs typeface="Times New Roman" pitchFamily="18" charset="0"/>
                              </a:rPr>
                              <m:t>𝐻</m:t>
                            </m:r>
                          </m:e>
                          <m:sub>
                            <m:r>
                              <a:rPr lang="en-IN" sz="2400" b="0" i="1" smtClean="0">
                                <a:solidFill>
                                  <a:srgbClr val="0070C0"/>
                                </a:solidFill>
                                <a:latin typeface="Cambria Math" panose="02040503050406030204" pitchFamily="18" charset="0"/>
                                <a:cs typeface="Times New Roman" pitchFamily="18" charset="0"/>
                              </a:rPr>
                              <m:t>𝑜</m:t>
                            </m:r>
                          </m:sub>
                        </m:sSub>
                      </m:e>
                    </m:d>
                    <m:r>
                      <a:rPr lang="en-IN" sz="2400" b="0" i="1" smtClean="0">
                        <a:solidFill>
                          <a:srgbClr val="0070C0"/>
                        </a:solidFill>
                        <a:latin typeface="Cambria Math" panose="02040503050406030204" pitchFamily="18" charset="0"/>
                        <a:cs typeface="Times New Roman" pitchFamily="18" charset="0"/>
                      </a:rPr>
                      <m:t>:</m:t>
                    </m:r>
                  </m:oMath>
                </a14:m>
                <a:r>
                  <a:rPr lang="en-IN" sz="2400" dirty="0">
                    <a:solidFill>
                      <a:srgbClr val="0070C0"/>
                    </a:solidFill>
                    <a:latin typeface="Gill Sans"/>
                    <a:cs typeface="Times New Roman" pitchFamily="18" charset="0"/>
                  </a:rPr>
                  <a:t> </a:t>
                </a:r>
                <a:r>
                  <a:rPr lang="en-IN" sz="2400" dirty="0">
                    <a:latin typeface="Gill Sans"/>
                    <a:cs typeface="Times New Roman" pitchFamily="18" charset="0"/>
                  </a:rPr>
                  <a:t>Proportion of </a:t>
                </a:r>
                <a:r>
                  <a:rPr lang="en-IN" sz="2400" dirty="0" err="1">
                    <a:latin typeface="Gill Sans"/>
                    <a:cs typeface="Times New Roman" pitchFamily="18" charset="0"/>
                  </a:rPr>
                  <a:t>hotstar</a:t>
                </a:r>
                <a:r>
                  <a:rPr lang="en-IN" sz="2400" dirty="0">
                    <a:latin typeface="Gill Sans"/>
                    <a:cs typeface="Times New Roman" pitchFamily="18" charset="0"/>
                  </a:rPr>
                  <a:t> users in India is </a:t>
                </a:r>
                <a14:m>
                  <m:oMath xmlns:m="http://schemas.openxmlformats.org/officeDocument/2006/math">
                    <m:r>
                      <a:rPr lang="en-IN" sz="2400" b="0" i="1" smtClean="0">
                        <a:latin typeface="Cambria Math" panose="02040503050406030204" pitchFamily="18" charset="0"/>
                        <a:cs typeface="Times New Roman" pitchFamily="18" charset="0"/>
                      </a:rPr>
                      <m:t>≤</m:t>
                    </m:r>
                  </m:oMath>
                </a14:m>
                <a:r>
                  <a:rPr lang="en-IN" sz="2400" dirty="0">
                    <a:latin typeface="Gill Sans"/>
                    <a:cs typeface="Times New Roman" pitchFamily="18" charset="0"/>
                  </a:rPr>
                  <a:t> 50%</a:t>
                </a:r>
              </a:p>
              <a:p>
                <a:pPr lvl="1" algn="just">
                  <a:lnSpc>
                    <a:spcPct val="100000"/>
                  </a:lnSpc>
                </a:pPr>
                <a:r>
                  <a:rPr lang="en-IN" sz="2400" dirty="0">
                    <a:solidFill>
                      <a:srgbClr val="0070C0"/>
                    </a:solidFill>
                    <a:latin typeface="Gill Sans"/>
                    <a:cs typeface="Times New Roman" pitchFamily="18" charset="0"/>
                  </a:rPr>
                  <a:t>Alternate hypothesis </a:t>
                </a:r>
                <a14:m>
                  <m:oMath xmlns:m="http://schemas.openxmlformats.org/officeDocument/2006/math">
                    <m:d>
                      <m:dPr>
                        <m:ctrlPr>
                          <a:rPr lang="en-IN" sz="2400" b="0" i="1" smtClean="0">
                            <a:solidFill>
                              <a:srgbClr val="0070C0"/>
                            </a:solidFill>
                            <a:latin typeface="Cambria Math" panose="02040503050406030204" pitchFamily="18" charset="0"/>
                            <a:cs typeface="Times New Roman" pitchFamily="18" charset="0"/>
                          </a:rPr>
                        </m:ctrlPr>
                      </m:dPr>
                      <m:e>
                        <m:sSub>
                          <m:sSubPr>
                            <m:ctrlPr>
                              <a:rPr lang="en-IN" sz="2400" b="0" i="1" smtClean="0">
                                <a:solidFill>
                                  <a:srgbClr val="0070C0"/>
                                </a:solidFill>
                                <a:latin typeface="Cambria Math" panose="02040503050406030204" pitchFamily="18" charset="0"/>
                                <a:cs typeface="Times New Roman" pitchFamily="18" charset="0"/>
                              </a:rPr>
                            </m:ctrlPr>
                          </m:sSubPr>
                          <m:e>
                            <m:r>
                              <a:rPr lang="en-IN" sz="2400" b="0" i="1" smtClean="0">
                                <a:solidFill>
                                  <a:srgbClr val="0070C0"/>
                                </a:solidFill>
                                <a:latin typeface="Cambria Math" panose="02040503050406030204" pitchFamily="18" charset="0"/>
                                <a:cs typeface="Times New Roman" pitchFamily="18" charset="0"/>
                              </a:rPr>
                              <m:t>𝐻</m:t>
                            </m:r>
                          </m:e>
                          <m:sub>
                            <m:r>
                              <a:rPr lang="en-IN" sz="2400" b="0" i="1" smtClean="0">
                                <a:solidFill>
                                  <a:srgbClr val="0070C0"/>
                                </a:solidFill>
                                <a:latin typeface="Cambria Math" panose="02040503050406030204" pitchFamily="18" charset="0"/>
                                <a:cs typeface="Times New Roman" pitchFamily="18" charset="0"/>
                              </a:rPr>
                              <m:t>𝑎</m:t>
                            </m:r>
                          </m:sub>
                        </m:sSub>
                      </m:e>
                    </m:d>
                    <m:r>
                      <a:rPr lang="en-IN" sz="2400" b="0" i="1" smtClean="0">
                        <a:solidFill>
                          <a:srgbClr val="0070C0"/>
                        </a:solidFill>
                        <a:latin typeface="Cambria Math" panose="02040503050406030204" pitchFamily="18" charset="0"/>
                        <a:cs typeface="Times New Roman" pitchFamily="18" charset="0"/>
                      </a:rPr>
                      <m:t>:</m:t>
                    </m:r>
                  </m:oMath>
                </a14:m>
                <a:r>
                  <a:rPr lang="en-IN" sz="2400" dirty="0">
                    <a:solidFill>
                      <a:srgbClr val="0070C0"/>
                    </a:solidFill>
                    <a:latin typeface="Gill Sans"/>
                    <a:cs typeface="Times New Roman" pitchFamily="18" charset="0"/>
                  </a:rPr>
                  <a:t> </a:t>
                </a:r>
                <a:r>
                  <a:rPr lang="en-IN" sz="2400" dirty="0">
                    <a:latin typeface="Gill Sans"/>
                    <a:cs typeface="Times New Roman" pitchFamily="18" charset="0"/>
                  </a:rPr>
                  <a:t>Proportion of hotstar users in India is </a:t>
                </a:r>
                <a14:m>
                  <m:oMath xmlns:m="http://schemas.openxmlformats.org/officeDocument/2006/math">
                    <m:r>
                      <a:rPr lang="en-IN" sz="2400" b="0" i="1" smtClean="0">
                        <a:latin typeface="Cambria Math" panose="02040503050406030204" pitchFamily="18" charset="0"/>
                        <a:cs typeface="Times New Roman" pitchFamily="18" charset="0"/>
                      </a:rPr>
                      <m:t>&gt;</m:t>
                    </m:r>
                  </m:oMath>
                </a14:m>
                <a:r>
                  <a:rPr lang="en-IN" sz="2400" dirty="0">
                    <a:latin typeface="Gill Sans"/>
                    <a:cs typeface="Times New Roman" pitchFamily="18" charset="0"/>
                  </a:rPr>
                  <a:t> 50%</a:t>
                </a:r>
              </a:p>
              <a:p>
                <a:pPr algn="just">
                  <a:lnSpc>
                    <a:spcPct val="100000"/>
                  </a:lnSpc>
                </a:pPr>
                <a:r>
                  <a:rPr lang="en-IN" sz="2400" dirty="0">
                    <a:solidFill>
                      <a:srgbClr val="0070C0"/>
                    </a:solidFill>
                    <a:latin typeface="Gill Sans"/>
                    <a:cs typeface="Times New Roman" pitchFamily="18" charset="0"/>
                  </a:rPr>
                  <a:t>Example 2: </a:t>
                </a:r>
                <a:r>
                  <a:rPr lang="en-IN" sz="2400" dirty="0">
                    <a:latin typeface="Gill Sans"/>
                    <a:cs typeface="Times New Roman" pitchFamily="18" charset="0"/>
                  </a:rPr>
                  <a:t>Battery life of mobile model 1 is lesser than battery life of mobile model 2</a:t>
                </a:r>
              </a:p>
              <a:p>
                <a:pPr lvl="1" algn="just">
                  <a:lnSpc>
                    <a:spcPct val="100000"/>
                  </a:lnSpc>
                </a:pPr>
                <a:r>
                  <a:rPr lang="en-IN" sz="2400" dirty="0">
                    <a:solidFill>
                      <a:srgbClr val="0070C0"/>
                    </a:solidFill>
                    <a:latin typeface="Gill Sans"/>
                    <a:cs typeface="Times New Roman" pitchFamily="18" charset="0"/>
                  </a:rPr>
                  <a:t>Null hypothesis </a:t>
                </a:r>
                <a14:m>
                  <m:oMath xmlns:m="http://schemas.openxmlformats.org/officeDocument/2006/math">
                    <m:d>
                      <m:dPr>
                        <m:ctrlPr>
                          <a:rPr lang="en-IN" sz="2400" b="0" i="1" smtClean="0">
                            <a:solidFill>
                              <a:srgbClr val="0070C0"/>
                            </a:solidFill>
                            <a:latin typeface="Cambria Math" panose="02040503050406030204" pitchFamily="18" charset="0"/>
                            <a:cs typeface="Times New Roman" pitchFamily="18" charset="0"/>
                          </a:rPr>
                        </m:ctrlPr>
                      </m:dPr>
                      <m:e>
                        <m:sSub>
                          <m:sSubPr>
                            <m:ctrlPr>
                              <a:rPr lang="en-IN" sz="2400" b="0" i="1" smtClean="0">
                                <a:solidFill>
                                  <a:srgbClr val="0070C0"/>
                                </a:solidFill>
                                <a:latin typeface="Cambria Math" panose="02040503050406030204" pitchFamily="18" charset="0"/>
                                <a:cs typeface="Times New Roman" pitchFamily="18" charset="0"/>
                              </a:rPr>
                            </m:ctrlPr>
                          </m:sSubPr>
                          <m:e>
                            <m:r>
                              <a:rPr lang="en-IN" sz="2400" b="0" i="1" smtClean="0">
                                <a:solidFill>
                                  <a:srgbClr val="0070C0"/>
                                </a:solidFill>
                                <a:latin typeface="Cambria Math" panose="02040503050406030204" pitchFamily="18" charset="0"/>
                                <a:cs typeface="Times New Roman" pitchFamily="18" charset="0"/>
                              </a:rPr>
                              <m:t>𝐻</m:t>
                            </m:r>
                          </m:e>
                          <m:sub>
                            <m:r>
                              <a:rPr lang="en-IN" sz="2400" b="0" i="1" smtClean="0">
                                <a:solidFill>
                                  <a:srgbClr val="0070C0"/>
                                </a:solidFill>
                                <a:latin typeface="Cambria Math" panose="02040503050406030204" pitchFamily="18" charset="0"/>
                                <a:cs typeface="Times New Roman" pitchFamily="18" charset="0"/>
                              </a:rPr>
                              <m:t>𝑜</m:t>
                            </m:r>
                          </m:sub>
                        </m:sSub>
                      </m:e>
                    </m:d>
                    <m:r>
                      <a:rPr lang="en-IN" sz="2400" b="0" i="1" smtClean="0">
                        <a:solidFill>
                          <a:srgbClr val="0070C0"/>
                        </a:solidFill>
                        <a:latin typeface="Cambria Math" panose="02040503050406030204" pitchFamily="18" charset="0"/>
                        <a:cs typeface="Times New Roman" pitchFamily="18" charset="0"/>
                      </a:rPr>
                      <m:t>:</m:t>
                    </m:r>
                  </m:oMath>
                </a14:m>
                <a:r>
                  <a:rPr lang="en-IN" sz="2400" dirty="0">
                    <a:solidFill>
                      <a:srgbClr val="0070C0"/>
                    </a:solidFill>
                    <a:latin typeface="Gill Sans"/>
                    <a:cs typeface="Times New Roman" pitchFamily="18" charset="0"/>
                  </a:rPr>
                  <a:t> </a:t>
                </a:r>
                <a:r>
                  <a:rPr lang="en-IN" sz="2400" dirty="0">
                    <a:solidFill>
                      <a:schemeClr val="tx1"/>
                    </a:solidFill>
                    <a:latin typeface="Gill Sans"/>
                    <a:cs typeface="Times New Roman" pitchFamily="18" charset="0"/>
                  </a:rPr>
                  <a:t>Mean battery life of mobile model 1 </a:t>
                </a:r>
                <a14:m>
                  <m:oMath xmlns:m="http://schemas.openxmlformats.org/officeDocument/2006/math">
                    <m:r>
                      <a:rPr lang="en-IN" sz="2400" b="0" i="1" smtClean="0">
                        <a:solidFill>
                          <a:schemeClr val="tx1"/>
                        </a:solidFill>
                        <a:latin typeface="Cambria Math" panose="02040503050406030204" pitchFamily="18" charset="0"/>
                        <a:cs typeface="Times New Roman" pitchFamily="18" charset="0"/>
                      </a:rPr>
                      <m:t>≥</m:t>
                    </m:r>
                  </m:oMath>
                </a14:m>
                <a:r>
                  <a:rPr lang="en-IN" sz="2400" dirty="0">
                    <a:solidFill>
                      <a:schemeClr val="tx1"/>
                    </a:solidFill>
                    <a:latin typeface="Gill Sans"/>
                    <a:cs typeface="Times New Roman" pitchFamily="18" charset="0"/>
                  </a:rPr>
                  <a:t> mean battery life of mobile model 2</a:t>
                </a:r>
              </a:p>
              <a:p>
                <a:pPr lvl="1" algn="just">
                  <a:lnSpc>
                    <a:spcPct val="100000"/>
                  </a:lnSpc>
                </a:pPr>
                <a:r>
                  <a:rPr lang="en-IN" sz="2400" dirty="0">
                    <a:solidFill>
                      <a:srgbClr val="0070C0"/>
                    </a:solidFill>
                    <a:latin typeface="Gill Sans"/>
                    <a:cs typeface="Times New Roman" pitchFamily="18" charset="0"/>
                  </a:rPr>
                  <a:t>Alternate hypothesis </a:t>
                </a:r>
                <a14:m>
                  <m:oMath xmlns:m="http://schemas.openxmlformats.org/officeDocument/2006/math">
                    <m:d>
                      <m:dPr>
                        <m:ctrlPr>
                          <a:rPr lang="en-IN" sz="2400" b="0" i="1" smtClean="0">
                            <a:solidFill>
                              <a:srgbClr val="0070C0"/>
                            </a:solidFill>
                            <a:latin typeface="Cambria Math" panose="02040503050406030204" pitchFamily="18" charset="0"/>
                            <a:cs typeface="Times New Roman" pitchFamily="18" charset="0"/>
                          </a:rPr>
                        </m:ctrlPr>
                      </m:dPr>
                      <m:e>
                        <m:sSub>
                          <m:sSubPr>
                            <m:ctrlPr>
                              <a:rPr lang="en-IN" sz="2400" b="0" i="1" smtClean="0">
                                <a:solidFill>
                                  <a:srgbClr val="0070C0"/>
                                </a:solidFill>
                                <a:latin typeface="Cambria Math" panose="02040503050406030204" pitchFamily="18" charset="0"/>
                                <a:cs typeface="Times New Roman" pitchFamily="18" charset="0"/>
                              </a:rPr>
                            </m:ctrlPr>
                          </m:sSubPr>
                          <m:e>
                            <m:r>
                              <a:rPr lang="en-IN" sz="2400" b="0" i="1" smtClean="0">
                                <a:solidFill>
                                  <a:srgbClr val="0070C0"/>
                                </a:solidFill>
                                <a:latin typeface="Cambria Math" panose="02040503050406030204" pitchFamily="18" charset="0"/>
                                <a:cs typeface="Times New Roman" pitchFamily="18" charset="0"/>
                              </a:rPr>
                              <m:t>𝐻</m:t>
                            </m:r>
                          </m:e>
                          <m:sub>
                            <m:r>
                              <a:rPr lang="en-IN" sz="2400" b="0" i="1" smtClean="0">
                                <a:solidFill>
                                  <a:srgbClr val="0070C0"/>
                                </a:solidFill>
                                <a:latin typeface="Cambria Math" panose="02040503050406030204" pitchFamily="18" charset="0"/>
                                <a:cs typeface="Times New Roman" pitchFamily="18" charset="0"/>
                              </a:rPr>
                              <m:t>𝑎</m:t>
                            </m:r>
                          </m:sub>
                        </m:sSub>
                      </m:e>
                    </m:d>
                    <m:r>
                      <a:rPr lang="en-IN" sz="2400" b="0" i="1" smtClean="0">
                        <a:solidFill>
                          <a:srgbClr val="0070C0"/>
                        </a:solidFill>
                        <a:latin typeface="Cambria Math" panose="02040503050406030204" pitchFamily="18" charset="0"/>
                        <a:cs typeface="Times New Roman" pitchFamily="18" charset="0"/>
                      </a:rPr>
                      <m:t>:</m:t>
                    </m:r>
                  </m:oMath>
                </a14:m>
                <a:r>
                  <a:rPr lang="en-IN" sz="2400" dirty="0">
                    <a:solidFill>
                      <a:srgbClr val="0070C0"/>
                    </a:solidFill>
                    <a:latin typeface="Gill Sans"/>
                    <a:cs typeface="Times New Roman" pitchFamily="18" charset="0"/>
                  </a:rPr>
                  <a:t> </a:t>
                </a:r>
                <a:r>
                  <a:rPr lang="en-IN" sz="2400" dirty="0">
                    <a:latin typeface="Gill Sans"/>
                    <a:cs typeface="Times New Roman" pitchFamily="18" charset="0"/>
                  </a:rPr>
                  <a:t>Mean battery life of mobile model 1 </a:t>
                </a:r>
                <a14:m>
                  <m:oMath xmlns:m="http://schemas.openxmlformats.org/officeDocument/2006/math">
                    <m:r>
                      <a:rPr lang="en-IN" sz="2400" b="0" i="1" smtClean="0">
                        <a:latin typeface="Cambria Math" panose="02040503050406030204" pitchFamily="18" charset="0"/>
                        <a:cs typeface="Times New Roman" pitchFamily="18" charset="0"/>
                      </a:rPr>
                      <m:t>&lt;</m:t>
                    </m:r>
                  </m:oMath>
                </a14:m>
                <a:r>
                  <a:rPr lang="en-IN" sz="2400" dirty="0">
                    <a:latin typeface="Gill Sans"/>
                    <a:cs typeface="Times New Roman" pitchFamily="18" charset="0"/>
                  </a:rPr>
                  <a:t> mean battery life of mobile model 2</a:t>
                </a:r>
              </a:p>
              <a:p>
                <a:pPr algn="just">
                  <a:lnSpc>
                    <a:spcPct val="100000"/>
                  </a:lnSpc>
                </a:pPr>
                <a:r>
                  <a:rPr lang="en-IN" sz="2400" dirty="0">
                    <a:solidFill>
                      <a:srgbClr val="0070C0"/>
                    </a:solidFill>
                    <a:latin typeface="Gill Sans"/>
                    <a:cs typeface="Times New Roman" pitchFamily="18" charset="0"/>
                  </a:rPr>
                  <a:t>Example 3: </a:t>
                </a:r>
                <a:r>
                  <a:rPr lang="en-IN" sz="2400" dirty="0">
                    <a:latin typeface="Gill Sans"/>
                    <a:cs typeface="Times New Roman" pitchFamily="18" charset="0"/>
                  </a:rPr>
                  <a:t>Average annual salary of data scientist in India is greater than Rs. 15,00,000</a:t>
                </a:r>
              </a:p>
              <a:p>
                <a:pPr lvl="1" algn="just">
                  <a:lnSpc>
                    <a:spcPct val="100000"/>
                  </a:lnSpc>
                </a:pPr>
                <a:r>
                  <a:rPr lang="en-IN" sz="2400" dirty="0">
                    <a:solidFill>
                      <a:srgbClr val="0070C0"/>
                    </a:solidFill>
                    <a:latin typeface="Gill Sans"/>
                    <a:cs typeface="Times New Roman" pitchFamily="18" charset="0"/>
                  </a:rPr>
                  <a:t>Null hypothesis </a:t>
                </a:r>
                <a14:m>
                  <m:oMath xmlns:m="http://schemas.openxmlformats.org/officeDocument/2006/math">
                    <m:d>
                      <m:dPr>
                        <m:ctrlPr>
                          <a:rPr lang="en-IN" sz="2400" b="0" i="1" smtClean="0">
                            <a:solidFill>
                              <a:srgbClr val="0070C0"/>
                            </a:solidFill>
                            <a:latin typeface="Cambria Math" panose="02040503050406030204" pitchFamily="18" charset="0"/>
                            <a:cs typeface="Times New Roman" pitchFamily="18" charset="0"/>
                          </a:rPr>
                        </m:ctrlPr>
                      </m:dPr>
                      <m:e>
                        <m:sSub>
                          <m:sSubPr>
                            <m:ctrlPr>
                              <a:rPr lang="en-IN" sz="2400" b="0" i="1" smtClean="0">
                                <a:solidFill>
                                  <a:srgbClr val="0070C0"/>
                                </a:solidFill>
                                <a:latin typeface="Cambria Math" panose="02040503050406030204" pitchFamily="18" charset="0"/>
                                <a:cs typeface="Times New Roman" pitchFamily="18" charset="0"/>
                              </a:rPr>
                            </m:ctrlPr>
                          </m:sSubPr>
                          <m:e>
                            <m:r>
                              <a:rPr lang="en-IN" sz="2400" b="0" i="1" smtClean="0">
                                <a:solidFill>
                                  <a:srgbClr val="0070C0"/>
                                </a:solidFill>
                                <a:latin typeface="Cambria Math" panose="02040503050406030204" pitchFamily="18" charset="0"/>
                                <a:cs typeface="Times New Roman" pitchFamily="18" charset="0"/>
                              </a:rPr>
                              <m:t>𝐻</m:t>
                            </m:r>
                          </m:e>
                          <m:sub>
                            <m:r>
                              <a:rPr lang="en-IN" sz="2400" b="0" i="1" smtClean="0">
                                <a:solidFill>
                                  <a:srgbClr val="0070C0"/>
                                </a:solidFill>
                                <a:latin typeface="Cambria Math" panose="02040503050406030204" pitchFamily="18" charset="0"/>
                                <a:cs typeface="Times New Roman" pitchFamily="18" charset="0"/>
                              </a:rPr>
                              <m:t>𝑜</m:t>
                            </m:r>
                          </m:sub>
                        </m:sSub>
                      </m:e>
                    </m:d>
                    <m:r>
                      <a:rPr lang="en-IN" sz="2400" b="0" i="1" smtClean="0">
                        <a:solidFill>
                          <a:srgbClr val="0070C0"/>
                        </a:solidFill>
                        <a:latin typeface="Cambria Math" panose="02040503050406030204" pitchFamily="18" charset="0"/>
                        <a:cs typeface="Times New Roman" pitchFamily="18" charset="0"/>
                      </a:rPr>
                      <m:t>:</m:t>
                    </m:r>
                  </m:oMath>
                </a14:m>
                <a:r>
                  <a:rPr lang="en-IN" sz="2400" dirty="0">
                    <a:solidFill>
                      <a:srgbClr val="0070C0"/>
                    </a:solidFill>
                    <a:latin typeface="Gill Sans"/>
                    <a:cs typeface="Times New Roman" pitchFamily="18" charset="0"/>
                  </a:rPr>
                  <a:t> </a:t>
                </a:r>
                <a:r>
                  <a:rPr lang="en-IN" sz="2400" dirty="0">
                    <a:solidFill>
                      <a:schemeClr val="tx1"/>
                    </a:solidFill>
                    <a:latin typeface="Gill Sans"/>
                    <a:cs typeface="Times New Roman" pitchFamily="18" charset="0"/>
                  </a:rPr>
                  <a:t>Mean annual salary of data scientist in India </a:t>
                </a:r>
                <a14:m>
                  <m:oMath xmlns:m="http://schemas.openxmlformats.org/officeDocument/2006/math">
                    <m:r>
                      <a:rPr lang="en-IN" sz="2400" b="0" i="1" smtClean="0">
                        <a:solidFill>
                          <a:schemeClr val="tx1"/>
                        </a:solidFill>
                        <a:latin typeface="Cambria Math" panose="02040503050406030204" pitchFamily="18" charset="0"/>
                        <a:cs typeface="Times New Roman" pitchFamily="18" charset="0"/>
                      </a:rPr>
                      <m:t>≤</m:t>
                    </m:r>
                  </m:oMath>
                </a14:m>
                <a:r>
                  <a:rPr lang="en-IN" sz="2400" dirty="0">
                    <a:solidFill>
                      <a:schemeClr val="tx1"/>
                    </a:solidFill>
                    <a:latin typeface="Gill Sans"/>
                    <a:cs typeface="Times New Roman" pitchFamily="18" charset="0"/>
                  </a:rPr>
                  <a:t> Rs. 15,00,000</a:t>
                </a:r>
              </a:p>
              <a:p>
                <a:pPr lvl="1" algn="just">
                  <a:lnSpc>
                    <a:spcPct val="100000"/>
                  </a:lnSpc>
                </a:pPr>
                <a:r>
                  <a:rPr lang="en-IN" sz="2400" dirty="0">
                    <a:solidFill>
                      <a:srgbClr val="0070C0"/>
                    </a:solidFill>
                    <a:latin typeface="Gill Sans"/>
                    <a:cs typeface="Times New Roman" pitchFamily="18" charset="0"/>
                  </a:rPr>
                  <a:t>Alternate hypothesis </a:t>
                </a:r>
                <a14:m>
                  <m:oMath xmlns:m="http://schemas.openxmlformats.org/officeDocument/2006/math">
                    <m:d>
                      <m:dPr>
                        <m:ctrlPr>
                          <a:rPr lang="en-IN" sz="2400" b="0" i="1" smtClean="0">
                            <a:solidFill>
                              <a:srgbClr val="0070C0"/>
                            </a:solidFill>
                            <a:latin typeface="Cambria Math" panose="02040503050406030204" pitchFamily="18" charset="0"/>
                            <a:cs typeface="Times New Roman" pitchFamily="18" charset="0"/>
                          </a:rPr>
                        </m:ctrlPr>
                      </m:dPr>
                      <m:e>
                        <m:sSub>
                          <m:sSubPr>
                            <m:ctrlPr>
                              <a:rPr lang="en-IN" sz="2400" b="0" i="1" smtClean="0">
                                <a:solidFill>
                                  <a:srgbClr val="0070C0"/>
                                </a:solidFill>
                                <a:latin typeface="Cambria Math" panose="02040503050406030204" pitchFamily="18" charset="0"/>
                                <a:cs typeface="Times New Roman" pitchFamily="18" charset="0"/>
                              </a:rPr>
                            </m:ctrlPr>
                          </m:sSubPr>
                          <m:e>
                            <m:r>
                              <a:rPr lang="en-IN" sz="2400" b="0" i="1" smtClean="0">
                                <a:solidFill>
                                  <a:srgbClr val="0070C0"/>
                                </a:solidFill>
                                <a:latin typeface="Cambria Math" panose="02040503050406030204" pitchFamily="18" charset="0"/>
                                <a:cs typeface="Times New Roman" pitchFamily="18" charset="0"/>
                              </a:rPr>
                              <m:t>𝐻</m:t>
                            </m:r>
                          </m:e>
                          <m:sub>
                            <m:r>
                              <a:rPr lang="en-IN" sz="2400" b="0" i="1" smtClean="0">
                                <a:solidFill>
                                  <a:srgbClr val="0070C0"/>
                                </a:solidFill>
                                <a:latin typeface="Cambria Math" panose="02040503050406030204" pitchFamily="18" charset="0"/>
                                <a:cs typeface="Times New Roman" pitchFamily="18" charset="0"/>
                              </a:rPr>
                              <m:t>𝑎</m:t>
                            </m:r>
                          </m:sub>
                        </m:sSub>
                      </m:e>
                    </m:d>
                    <m:r>
                      <a:rPr lang="en-IN" sz="2400" b="0" i="1" smtClean="0">
                        <a:solidFill>
                          <a:srgbClr val="0070C0"/>
                        </a:solidFill>
                        <a:latin typeface="Cambria Math" panose="02040503050406030204" pitchFamily="18" charset="0"/>
                        <a:cs typeface="Times New Roman" pitchFamily="18" charset="0"/>
                      </a:rPr>
                      <m:t>:</m:t>
                    </m:r>
                  </m:oMath>
                </a14:m>
                <a:r>
                  <a:rPr lang="en-IN" sz="2400" dirty="0">
                    <a:solidFill>
                      <a:srgbClr val="0070C0"/>
                    </a:solidFill>
                    <a:latin typeface="Gill Sans"/>
                    <a:cs typeface="Times New Roman" pitchFamily="18" charset="0"/>
                  </a:rPr>
                  <a:t> </a:t>
                </a:r>
                <a:r>
                  <a:rPr lang="en-IN" sz="2400" dirty="0">
                    <a:latin typeface="Gill Sans"/>
                    <a:cs typeface="Times New Roman" pitchFamily="18" charset="0"/>
                  </a:rPr>
                  <a:t>Mean annual salary of data scientist in India </a:t>
                </a:r>
              </a:p>
              <a:p>
                <a:pPr marL="457200" lvl="1" indent="0" algn="r">
                  <a:lnSpc>
                    <a:spcPct val="100000"/>
                  </a:lnSpc>
                  <a:buNone/>
                </a:pPr>
                <a14:m>
                  <m:oMath xmlns:m="http://schemas.openxmlformats.org/officeDocument/2006/math">
                    <m:r>
                      <a:rPr lang="en-IN" sz="2400" b="0" i="1" smtClean="0">
                        <a:latin typeface="Cambria Math" panose="02040503050406030204" pitchFamily="18" charset="0"/>
                        <a:cs typeface="Times New Roman" pitchFamily="18" charset="0"/>
                      </a:rPr>
                      <m:t>&gt;</m:t>
                    </m:r>
                  </m:oMath>
                </a14:m>
                <a:r>
                  <a:rPr lang="en-IN" sz="2400" dirty="0">
                    <a:latin typeface="Gill Sans"/>
                    <a:cs typeface="Times New Roman" pitchFamily="18" charset="0"/>
                  </a:rPr>
                  <a:t>  Rs. 15,00,000</a:t>
                </a:r>
              </a:p>
            </p:txBody>
          </p:sp>
        </mc:Choice>
        <mc:Fallback xmlns="">
          <p:sp>
            <p:nvSpPr>
              <p:cNvPr id="4" name="Content Placeholder 3">
                <a:extLst>
                  <a:ext uri="{FF2B5EF4-FFF2-40B4-BE49-F238E27FC236}">
                    <a16:creationId xmlns:a16="http://schemas.microsoft.com/office/drawing/2014/main" id="{678E44E2-9BCF-4EE0-878F-DF43EBAC3501}"/>
                  </a:ext>
                </a:extLst>
              </p:cNvPr>
              <p:cNvSpPr txBox="1">
                <a:spLocks noGrp="1" noRot="1" noChangeAspect="1" noMove="1" noResize="1" noEditPoints="1" noAdjustHandles="1" noChangeArrowheads="1" noChangeShapeType="1" noTextEdit="1"/>
              </p:cNvSpPr>
              <p:nvPr>
                <p:ph idx="1"/>
              </p:nvPr>
            </p:nvSpPr>
            <p:spPr>
              <a:xfrm>
                <a:off x="479376" y="1124744"/>
                <a:ext cx="11233248" cy="5229637"/>
              </a:xfrm>
              <a:prstGeom prst="rect">
                <a:avLst/>
              </a:prstGeom>
              <a:blipFill>
                <a:blip r:embed="rId2"/>
                <a:stretch>
                  <a:fillRect l="-217" t="-933" r="-869" b="-1867"/>
                </a:stretch>
              </a:blipFill>
            </p:spPr>
            <p:txBody>
              <a:bodyPr/>
              <a:lstStyle/>
              <a:p>
                <a:r>
                  <a:rPr lang="en-US">
                    <a:noFill/>
                  </a:rPr>
                  <a:t> </a:t>
                </a:r>
              </a:p>
            </p:txBody>
          </p:sp>
        </mc:Fallback>
      </mc:AlternateContent>
    </p:spTree>
    <p:extLst>
      <p:ext uri="{BB962C8B-B14F-4D97-AF65-F5344CB8AC3E}">
        <p14:creationId xmlns:p14="http://schemas.microsoft.com/office/powerpoint/2010/main" val="387358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Hypothesis Testing – Outcomes</a:t>
            </a:r>
          </a:p>
        </p:txBody>
      </p:sp>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551384" y="980728"/>
            <a:ext cx="10728325" cy="5098832"/>
          </a:xfrm>
          <a:prstGeom prst="rect">
            <a:avLst/>
          </a:prstGeom>
          <a:noFill/>
        </p:spPr>
        <p:txBody>
          <a:bodyPr wrap="square" rtlCol="0">
            <a:spAutoFit/>
          </a:bodyPr>
          <a:lstStyle/>
          <a:p>
            <a:pPr algn="just">
              <a:lnSpc>
                <a:spcPct val="100000"/>
              </a:lnSpc>
            </a:pPr>
            <a:r>
              <a:rPr lang="en-IN" sz="2600" dirty="0">
                <a:solidFill>
                  <a:srgbClr val="0070C0"/>
                </a:solidFill>
                <a:latin typeface="Gill Sans"/>
                <a:cs typeface="Times New Roman" pitchFamily="18" charset="0"/>
              </a:rPr>
              <a:t>Two outcomes </a:t>
            </a:r>
            <a:r>
              <a:rPr lang="en-IN" sz="2600" dirty="0">
                <a:latin typeface="Gill Sans"/>
                <a:cs typeface="Times New Roman" pitchFamily="18" charset="0"/>
              </a:rPr>
              <a:t>of hypothesis testing:</a:t>
            </a:r>
          </a:p>
          <a:p>
            <a:pPr marL="914400" lvl="1" indent="-457200" algn="just">
              <a:lnSpc>
                <a:spcPct val="100000"/>
              </a:lnSpc>
              <a:buFont typeface="+mj-lt"/>
              <a:buAutoNum type="arabicPeriod"/>
            </a:pPr>
            <a:r>
              <a:rPr lang="en-IN" sz="2400" dirty="0">
                <a:latin typeface="Gill Sans"/>
                <a:cs typeface="Times New Roman" pitchFamily="18" charset="0"/>
              </a:rPr>
              <a:t>Null hypothesis is rejected in favour of alternate hypothesis i.e., alternate hypothesis is accepted i.e., whatever we claim is acceptable</a:t>
            </a:r>
          </a:p>
          <a:p>
            <a:pPr marL="914400" lvl="1" indent="-457200" algn="just">
              <a:lnSpc>
                <a:spcPct val="100000"/>
              </a:lnSpc>
              <a:buFont typeface="+mj-lt"/>
              <a:buAutoNum type="arabicPeriod"/>
            </a:pPr>
            <a:r>
              <a:rPr lang="en-IN" sz="2400" dirty="0">
                <a:latin typeface="Gill Sans"/>
                <a:cs typeface="Times New Roman" pitchFamily="18" charset="0"/>
              </a:rPr>
              <a:t>Failed to reject the null hypothesis i.e., alternate hypothesis cannot be accepted</a:t>
            </a:r>
          </a:p>
          <a:p>
            <a:pPr algn="just">
              <a:lnSpc>
                <a:spcPct val="100000"/>
              </a:lnSpc>
            </a:pPr>
            <a:r>
              <a:rPr lang="en-IN" sz="2600" dirty="0">
                <a:solidFill>
                  <a:srgbClr val="0070C0"/>
                </a:solidFill>
                <a:latin typeface="Gill Sans"/>
                <a:cs typeface="Times New Roman" pitchFamily="18" charset="0"/>
              </a:rPr>
              <a:t>Points to note:</a:t>
            </a:r>
          </a:p>
          <a:p>
            <a:pPr lvl="1" algn="just">
              <a:lnSpc>
                <a:spcPct val="100000"/>
              </a:lnSpc>
            </a:pPr>
            <a:r>
              <a:rPr lang="en-IN" sz="2400" dirty="0">
                <a:latin typeface="Gill Sans"/>
                <a:cs typeface="Times New Roman" pitchFamily="18" charset="0"/>
              </a:rPr>
              <a:t>1</a:t>
            </a:r>
            <a:r>
              <a:rPr lang="en-IN" sz="2400" baseline="30000" dirty="0">
                <a:latin typeface="Gill Sans"/>
                <a:cs typeface="Times New Roman" pitchFamily="18" charset="0"/>
              </a:rPr>
              <a:t>st</a:t>
            </a:r>
            <a:r>
              <a:rPr lang="en-IN" sz="2400" dirty="0">
                <a:latin typeface="Gill Sans"/>
                <a:cs typeface="Times New Roman" pitchFamily="18" charset="0"/>
              </a:rPr>
              <a:t> outcome is when there is enough evidence from the sample to reject null hypothesis</a:t>
            </a:r>
          </a:p>
          <a:p>
            <a:pPr lvl="1" algn="just">
              <a:lnSpc>
                <a:spcPct val="100000"/>
              </a:lnSpc>
            </a:pPr>
            <a:r>
              <a:rPr lang="en-IN" sz="2400" dirty="0">
                <a:latin typeface="Gill Sans"/>
                <a:cs typeface="Times New Roman" pitchFamily="18" charset="0"/>
              </a:rPr>
              <a:t>2</a:t>
            </a:r>
            <a:r>
              <a:rPr lang="en-IN" sz="2400" baseline="30000" dirty="0">
                <a:latin typeface="Gill Sans"/>
                <a:cs typeface="Times New Roman" pitchFamily="18" charset="0"/>
              </a:rPr>
              <a:t>nd</a:t>
            </a:r>
            <a:r>
              <a:rPr lang="en-IN" sz="2400" dirty="0">
                <a:latin typeface="Gill Sans"/>
                <a:cs typeface="Times New Roman" pitchFamily="18" charset="0"/>
              </a:rPr>
              <a:t> outcome is when there is not enough evidence to reject the null hypothesis</a:t>
            </a:r>
          </a:p>
          <a:p>
            <a:pPr lvl="1" algn="just">
              <a:lnSpc>
                <a:spcPct val="100000"/>
              </a:lnSpc>
            </a:pPr>
            <a:r>
              <a:rPr lang="en-IN" sz="2400" dirty="0">
                <a:latin typeface="Gill Sans"/>
                <a:cs typeface="Times New Roman" pitchFamily="18" charset="0"/>
              </a:rPr>
              <a:t>2</a:t>
            </a:r>
            <a:r>
              <a:rPr lang="en-IN" sz="2400" baseline="30000" dirty="0">
                <a:latin typeface="Gill Sans"/>
                <a:cs typeface="Times New Roman" pitchFamily="18" charset="0"/>
              </a:rPr>
              <a:t>nd</a:t>
            </a:r>
            <a:r>
              <a:rPr lang="en-IN" sz="2400" dirty="0">
                <a:latin typeface="Gill Sans"/>
                <a:cs typeface="Times New Roman" pitchFamily="18" charset="0"/>
              </a:rPr>
              <a:t> outcome does not mean there is evidence to accept the null hypothesis</a:t>
            </a:r>
          </a:p>
          <a:p>
            <a:pPr lvl="1" algn="just">
              <a:lnSpc>
                <a:spcPct val="100000"/>
              </a:lnSpc>
            </a:pPr>
            <a:r>
              <a:rPr lang="en-IN" sz="2400" dirty="0">
                <a:latin typeface="Gill Sans"/>
                <a:cs typeface="Times New Roman" pitchFamily="18" charset="0"/>
              </a:rPr>
              <a:t>However, if a decision is required under 2</a:t>
            </a:r>
            <a:r>
              <a:rPr lang="en-IN" sz="2400" baseline="30000" dirty="0">
                <a:latin typeface="Gill Sans"/>
                <a:cs typeface="Times New Roman" pitchFamily="18" charset="0"/>
              </a:rPr>
              <a:t>nd</a:t>
            </a:r>
            <a:r>
              <a:rPr lang="en-IN" sz="2400" dirty="0">
                <a:latin typeface="Gill Sans"/>
                <a:cs typeface="Times New Roman" pitchFamily="18" charset="0"/>
              </a:rPr>
              <a:t> outcome, then null hypothesis can be assumed to be true (status quo)</a:t>
            </a:r>
          </a:p>
        </p:txBody>
      </p:sp>
    </p:spTree>
    <p:extLst>
      <p:ext uri="{BB962C8B-B14F-4D97-AF65-F5344CB8AC3E}">
        <p14:creationId xmlns:p14="http://schemas.microsoft.com/office/powerpoint/2010/main" val="159423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Hypothesis Testing: One tailed Vs Two tailed Test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335360" y="1173771"/>
                <a:ext cx="6823230" cy="4978286"/>
              </a:xfrm>
              <a:prstGeom prst="rect">
                <a:avLst/>
              </a:prstGeom>
              <a:noFill/>
            </p:spPr>
            <p:txBody>
              <a:bodyPr wrap="square" rtlCol="0">
                <a:spAutoFit/>
              </a:bodyPr>
              <a:lstStyle/>
              <a:p>
                <a:pPr algn="just">
                  <a:lnSpc>
                    <a:spcPct val="100000"/>
                  </a:lnSpc>
                </a:pPr>
                <a:r>
                  <a:rPr lang="en-IN" sz="2400" dirty="0">
                    <a:latin typeface="Gill Sans"/>
                    <a:cs typeface="Times New Roman" pitchFamily="18" charset="0"/>
                  </a:rPr>
                  <a:t>Sample statistic falling in the tail of the distribution or not decides the outcome of the hypothesis test</a:t>
                </a:r>
              </a:p>
              <a:p>
                <a:pPr algn="just">
                  <a:lnSpc>
                    <a:spcPct val="100000"/>
                  </a:lnSpc>
                </a:pPr>
                <a:r>
                  <a:rPr lang="en-IN" sz="2400" dirty="0">
                    <a:solidFill>
                      <a:srgbClr val="0070C0"/>
                    </a:solidFill>
                    <a:latin typeface="Gill Sans"/>
                    <a:cs typeface="Times New Roman" pitchFamily="18" charset="0"/>
                  </a:rPr>
                  <a:t>One-tailed test: </a:t>
                </a:r>
              </a:p>
              <a:p>
                <a:pPr lvl="1" algn="just">
                  <a:lnSpc>
                    <a:spcPct val="100000"/>
                  </a:lnSpc>
                </a:pPr>
                <a:r>
                  <a:rPr lang="en-IN" sz="2200" dirty="0">
                    <a:latin typeface="Gill Sans"/>
                    <a:cs typeface="Times New Roman" pitchFamily="18" charset="0"/>
                  </a:rPr>
                  <a:t>Only one tail (right or left) of the distribution decides the outcome of the hypothesis </a:t>
                </a:r>
              </a:p>
              <a:p>
                <a:pPr lvl="1" algn="just">
                  <a:lnSpc>
                    <a:spcPct val="100000"/>
                  </a:lnSpc>
                </a:pPr>
                <a:r>
                  <a:rPr lang="en-IN" sz="2200" dirty="0">
                    <a:solidFill>
                      <a:srgbClr val="0070C0"/>
                    </a:solidFill>
                    <a:latin typeface="Gill Sans"/>
                    <a:cs typeface="Times New Roman" pitchFamily="18" charset="0"/>
                  </a:rPr>
                  <a:t>Right tailed test:</a:t>
                </a:r>
              </a:p>
              <a:p>
                <a:pPr lvl="2" algn="just">
                  <a:lnSpc>
                    <a:spcPct val="100000"/>
                  </a:lnSpc>
                </a:pPr>
                <a:r>
                  <a:rPr lang="en-IN" sz="2000" dirty="0">
                    <a:latin typeface="Gill Sans"/>
                    <a:cs typeface="Times New Roman" pitchFamily="18" charset="0"/>
                  </a:rPr>
                  <a:t> </a:t>
                </a:r>
                <a14:m>
                  <m:oMath xmlns:m="http://schemas.openxmlformats.org/officeDocument/2006/math">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𝐻</m:t>
                        </m:r>
                      </m:e>
                      <m:sub>
                        <m:r>
                          <a:rPr lang="en-IN" sz="2000" b="0" i="1" smtClean="0">
                            <a:latin typeface="Cambria Math" panose="02040503050406030204" pitchFamily="18" charset="0"/>
                            <a:cs typeface="Times New Roman" pitchFamily="18" charset="0"/>
                          </a:rPr>
                          <m:t>𝑎</m:t>
                        </m:r>
                      </m:sub>
                    </m:sSub>
                  </m:oMath>
                </a14:m>
                <a:r>
                  <a:rPr lang="en-IN" sz="2000" dirty="0">
                    <a:latin typeface="Gill Sans"/>
                    <a:cs typeface="Times New Roman" pitchFamily="18" charset="0"/>
                  </a:rPr>
                  <a:t> has a greater than </a:t>
                </a:r>
                <a14:m>
                  <m:oMath xmlns:m="http://schemas.openxmlformats.org/officeDocument/2006/math">
                    <m:r>
                      <a:rPr lang="en-IN" sz="2000" b="0" i="1" smtClean="0">
                        <a:latin typeface="Cambria Math" panose="02040503050406030204" pitchFamily="18" charset="0"/>
                        <a:cs typeface="Times New Roman" pitchFamily="18" charset="0"/>
                      </a:rPr>
                      <m:t>(&gt;)</m:t>
                    </m:r>
                  </m:oMath>
                </a14:m>
                <a:r>
                  <a:rPr lang="en-IN" sz="2000" dirty="0">
                    <a:latin typeface="Gill Sans"/>
                    <a:cs typeface="Times New Roman" pitchFamily="18" charset="0"/>
                  </a:rPr>
                  <a:t> sign </a:t>
                </a:r>
              </a:p>
              <a:p>
                <a:pPr lvl="2" algn="just">
                  <a:lnSpc>
                    <a:spcPct val="100000"/>
                  </a:lnSpc>
                </a:pPr>
                <a:r>
                  <a:rPr lang="en-IN" sz="2000" dirty="0">
                    <a:latin typeface="Gill Sans"/>
                    <a:cs typeface="Times New Roman" pitchFamily="18" charset="0"/>
                  </a:rPr>
                  <a:t>Say, testing whether sample mean is significantly greater than population mean</a:t>
                </a:r>
              </a:p>
              <a:p>
                <a:pPr lvl="1" algn="just">
                  <a:lnSpc>
                    <a:spcPct val="100000"/>
                  </a:lnSpc>
                </a:pPr>
                <a:r>
                  <a:rPr lang="en-IN" sz="2200" dirty="0">
                    <a:solidFill>
                      <a:srgbClr val="0070C0"/>
                    </a:solidFill>
                    <a:latin typeface="Gill Sans"/>
                    <a:cs typeface="Times New Roman" pitchFamily="18" charset="0"/>
                  </a:rPr>
                  <a:t>Left tailed test </a:t>
                </a:r>
              </a:p>
              <a:p>
                <a:pPr lvl="2" algn="just">
                  <a:lnSpc>
                    <a:spcPct val="100000"/>
                  </a:lnSpc>
                </a:pPr>
                <a14:m>
                  <m:oMath xmlns:m="http://schemas.openxmlformats.org/officeDocument/2006/math">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𝐻</m:t>
                        </m:r>
                      </m:e>
                      <m:sub>
                        <m:r>
                          <a:rPr lang="en-IN" sz="2000" b="0" i="1" smtClean="0">
                            <a:latin typeface="Cambria Math" panose="02040503050406030204" pitchFamily="18" charset="0"/>
                            <a:cs typeface="Times New Roman" pitchFamily="18" charset="0"/>
                          </a:rPr>
                          <m:t>𝑎</m:t>
                        </m:r>
                      </m:sub>
                    </m:sSub>
                  </m:oMath>
                </a14:m>
                <a:r>
                  <a:rPr lang="en-IN" sz="2000" dirty="0">
                    <a:latin typeface="Gill Sans"/>
                    <a:cs typeface="Times New Roman" pitchFamily="18" charset="0"/>
                  </a:rPr>
                  <a:t> has a less than </a:t>
                </a:r>
                <a14:m>
                  <m:oMath xmlns:m="http://schemas.openxmlformats.org/officeDocument/2006/math">
                    <m:r>
                      <a:rPr lang="en-IN" sz="2000" b="0" i="1" smtClean="0">
                        <a:latin typeface="Cambria Math" panose="02040503050406030204" pitchFamily="18" charset="0"/>
                        <a:cs typeface="Times New Roman" pitchFamily="18" charset="0"/>
                      </a:rPr>
                      <m:t>(&lt;)</m:t>
                    </m:r>
                  </m:oMath>
                </a14:m>
                <a:r>
                  <a:rPr lang="en-IN" sz="2000" dirty="0">
                    <a:latin typeface="Gill Sans"/>
                    <a:cs typeface="Times New Roman" pitchFamily="18" charset="0"/>
                  </a:rPr>
                  <a:t> sign</a:t>
                </a:r>
              </a:p>
              <a:p>
                <a:pPr lvl="2" algn="just">
                  <a:lnSpc>
                    <a:spcPct val="100000"/>
                  </a:lnSpc>
                </a:pPr>
                <a:r>
                  <a:rPr lang="en-IN" sz="2000" dirty="0">
                    <a:latin typeface="Gill Sans"/>
                    <a:cs typeface="Times New Roman" pitchFamily="18" charset="0"/>
                  </a:rPr>
                  <a:t>Say, testing whether sample mean is significantly greater than population mean</a:t>
                </a:r>
              </a:p>
            </p:txBody>
          </p:sp>
        </mc:Choice>
        <mc:Fallback xmlns="">
          <p:sp>
            <p:nvSpPr>
              <p:cNvPr id="4" name="Content Placeholder 3">
                <a:extLst>
                  <a:ext uri="{FF2B5EF4-FFF2-40B4-BE49-F238E27FC236}">
                    <a16:creationId xmlns:a16="http://schemas.microsoft.com/office/drawing/2014/main" id="{678E44E2-9BCF-4EE0-878F-DF43EBAC3501}"/>
                  </a:ext>
                </a:extLst>
              </p:cNvPr>
              <p:cNvSpPr txBox="1">
                <a:spLocks noGrp="1" noRot="1" noChangeAspect="1" noMove="1" noResize="1" noEditPoints="1" noAdjustHandles="1" noChangeArrowheads="1" noChangeShapeType="1" noTextEdit="1"/>
              </p:cNvSpPr>
              <p:nvPr>
                <p:ph idx="1"/>
              </p:nvPr>
            </p:nvSpPr>
            <p:spPr>
              <a:xfrm>
                <a:off x="335360" y="1173771"/>
                <a:ext cx="6823230" cy="4978286"/>
              </a:xfrm>
              <a:prstGeom prst="rect">
                <a:avLst/>
              </a:prstGeom>
              <a:blipFill>
                <a:blip r:embed="rId2"/>
                <a:stretch>
                  <a:fillRect l="-357" t="-980" r="-1430" b="-1348"/>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xmlns="" id="{F3C2AF73-9191-E3DC-D709-1D5A301AF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2109" y="1594631"/>
            <a:ext cx="4407491" cy="309839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xmlns="" id="{048249CC-9B02-51F7-C7FD-472652D53C94}"/>
              </a:ext>
            </a:extLst>
          </p:cNvPr>
          <p:cNvCxnSpPr>
            <a:stCxn id="3" idx="0"/>
            <a:endCxn id="3" idx="2"/>
          </p:cNvCxnSpPr>
          <p:nvPr/>
        </p:nvCxnSpPr>
        <p:spPr>
          <a:xfrm>
            <a:off x="9755855" y="1594631"/>
            <a:ext cx="0" cy="3098392"/>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xmlns="" id="{60F06602-C367-9E59-74F0-D8B2886D6DDD}"/>
              </a:ext>
            </a:extLst>
          </p:cNvPr>
          <p:cNvSpPr txBox="1"/>
          <p:nvPr/>
        </p:nvSpPr>
        <p:spPr>
          <a:xfrm>
            <a:off x="8810449" y="4587397"/>
            <a:ext cx="1961306" cy="400110"/>
          </a:xfrm>
          <a:prstGeom prst="rect">
            <a:avLst/>
          </a:prstGeom>
          <a:noFill/>
        </p:spPr>
        <p:txBody>
          <a:bodyPr wrap="none" rtlCol="0">
            <a:spAutoFit/>
          </a:bodyPr>
          <a:lstStyle/>
          <a:p>
            <a:pPr algn="ctr"/>
            <a:r>
              <a:rPr lang="en-IN" sz="2000" dirty="0">
                <a:solidFill>
                  <a:srgbClr val="0070C0"/>
                </a:solidFill>
                <a:latin typeface="Calibri" panose="020F0502020204030204" pitchFamily="34" charset="0"/>
                <a:cs typeface="Calibri" panose="020F0502020204030204" pitchFamily="34" charset="0"/>
              </a:rPr>
              <a:t>Population mean</a:t>
            </a:r>
            <a:endParaRPr lang="en-US" sz="2000" dirty="0">
              <a:solidFill>
                <a:srgbClr val="0070C0"/>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83829622-4680-3D6E-E5C9-682FA4AFA4F2}"/>
                  </a:ext>
                </a:extLst>
              </p:cNvPr>
              <p:cNvSpPr txBox="1"/>
              <p:nvPr/>
            </p:nvSpPr>
            <p:spPr>
              <a:xfrm>
                <a:off x="11683729" y="4634447"/>
                <a:ext cx="1972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2000" b="0" i="1" smtClean="0">
                              <a:latin typeface="Cambria Math" panose="02040503050406030204" pitchFamily="18" charset="0"/>
                            </a:rPr>
                          </m:ctrlPr>
                        </m:accPr>
                        <m:e>
                          <m:r>
                            <a:rPr lang="en-IN" sz="2000" b="0" i="1" smtClean="0">
                              <a:latin typeface="Cambria Math" panose="02040503050406030204" pitchFamily="18" charset="0"/>
                            </a:rPr>
                            <m:t>𝑥</m:t>
                          </m:r>
                        </m:e>
                      </m:acc>
                    </m:oMath>
                  </m:oMathPara>
                </a14:m>
                <a:endParaRPr lang="en-US" sz="2000" dirty="0"/>
              </a:p>
            </p:txBody>
          </p:sp>
        </mc:Choice>
        <mc:Fallback xmlns="">
          <p:sp>
            <p:nvSpPr>
              <p:cNvPr id="9" name="TextBox 8">
                <a:extLst>
                  <a:ext uri="{FF2B5EF4-FFF2-40B4-BE49-F238E27FC236}">
                    <a16:creationId xmlns:a16="http://schemas.microsoft.com/office/drawing/2014/main" id="{83829622-4680-3D6E-E5C9-682FA4AFA4F2}"/>
                  </a:ext>
                </a:extLst>
              </p:cNvPr>
              <p:cNvSpPr txBox="1">
                <a:spLocks noRot="1" noChangeAspect="1" noMove="1" noResize="1" noEditPoints="1" noAdjustHandles="1" noChangeArrowheads="1" noChangeShapeType="1" noTextEdit="1"/>
              </p:cNvSpPr>
              <p:nvPr/>
            </p:nvSpPr>
            <p:spPr>
              <a:xfrm>
                <a:off x="11683729" y="4634447"/>
                <a:ext cx="197224" cy="307777"/>
              </a:xfrm>
              <a:prstGeom prst="rect">
                <a:avLst/>
              </a:prstGeom>
              <a:blipFill>
                <a:blip r:embed="rId4"/>
                <a:stretch>
                  <a:fillRect l="-21875" r="-90625" b="-1961"/>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xmlns="" id="{2B926FBB-1589-8E9E-783A-77749F7008DE}"/>
              </a:ext>
            </a:extLst>
          </p:cNvPr>
          <p:cNvCxnSpPr/>
          <p:nvPr/>
        </p:nvCxnSpPr>
        <p:spPr>
          <a:xfrm>
            <a:off x="11167513" y="4200065"/>
            <a:ext cx="0" cy="453071"/>
          </a:xfrm>
          <a:prstGeom prst="line">
            <a:avLst/>
          </a:prstGeom>
        </p:spPr>
        <p:style>
          <a:lnRef idx="3">
            <a:schemeClr val="accent3"/>
          </a:lnRef>
          <a:fillRef idx="0">
            <a:schemeClr val="accent3"/>
          </a:fillRef>
          <a:effectRef idx="2">
            <a:schemeClr val="accent3"/>
          </a:effectRef>
          <a:fontRef idx="minor">
            <a:schemeClr val="tx1"/>
          </a:fontRef>
        </p:style>
      </p:cxnSp>
      <p:sp>
        <p:nvSpPr>
          <p:cNvPr id="12" name="Oval 11">
            <a:extLst>
              <a:ext uri="{FF2B5EF4-FFF2-40B4-BE49-F238E27FC236}">
                <a16:creationId xmlns:a16="http://schemas.microsoft.com/office/drawing/2014/main" xmlns="" id="{68729BD2-1DAF-29B7-6DC0-C922DD2CFC1F}"/>
              </a:ext>
            </a:extLst>
          </p:cNvPr>
          <p:cNvSpPr/>
          <p:nvPr/>
        </p:nvSpPr>
        <p:spPr>
          <a:xfrm>
            <a:off x="11273122" y="4417383"/>
            <a:ext cx="109490" cy="113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TextBox 12">
            <a:extLst>
              <a:ext uri="{FF2B5EF4-FFF2-40B4-BE49-F238E27FC236}">
                <a16:creationId xmlns:a16="http://schemas.microsoft.com/office/drawing/2014/main" xmlns="" id="{17AC7837-6FA8-F9A2-D274-384F47B35D20}"/>
              </a:ext>
            </a:extLst>
          </p:cNvPr>
          <p:cNvSpPr txBox="1"/>
          <p:nvPr/>
        </p:nvSpPr>
        <p:spPr>
          <a:xfrm>
            <a:off x="11233248" y="3871467"/>
            <a:ext cx="971190" cy="523220"/>
          </a:xfrm>
          <a:prstGeom prst="rect">
            <a:avLst/>
          </a:prstGeom>
          <a:noFill/>
        </p:spPr>
        <p:txBody>
          <a:bodyPr wrap="square" rtlCol="0">
            <a:spAutoFit/>
          </a:bodyPr>
          <a:lstStyle/>
          <a:p>
            <a:pPr algn="ctr"/>
            <a:r>
              <a:rPr lang="en-IN" sz="1400" dirty="0">
                <a:solidFill>
                  <a:srgbClr val="0070C0"/>
                </a:solidFill>
                <a:cs typeface="Calibri" panose="020F0502020204030204" pitchFamily="34" charset="0"/>
              </a:rPr>
              <a:t>Sample</a:t>
            </a:r>
          </a:p>
          <a:p>
            <a:pPr algn="ctr"/>
            <a:r>
              <a:rPr lang="en-IN" sz="1400" dirty="0">
                <a:solidFill>
                  <a:srgbClr val="0070C0"/>
                </a:solidFill>
                <a:cs typeface="Calibri" panose="020F0502020204030204" pitchFamily="34" charset="0"/>
              </a:rPr>
              <a:t> mean</a:t>
            </a:r>
            <a:endParaRPr lang="en-US" sz="1400" dirty="0">
              <a:solidFill>
                <a:srgbClr val="0070C0"/>
              </a:solidFill>
              <a:latin typeface="Calibri" panose="020F0502020204030204" pitchFamily="34" charset="0"/>
              <a:cs typeface="Calibri" panose="020F0502020204030204" pitchFamily="34" charset="0"/>
            </a:endParaRPr>
          </a:p>
        </p:txBody>
      </p:sp>
      <p:cxnSp>
        <p:nvCxnSpPr>
          <p:cNvPr id="15" name="Straight Arrow Connector 14">
            <a:extLst>
              <a:ext uri="{FF2B5EF4-FFF2-40B4-BE49-F238E27FC236}">
                <a16:creationId xmlns:a16="http://schemas.microsoft.com/office/drawing/2014/main" xmlns="" id="{F08B42B1-EF67-BA19-6659-6274B453E2F3}"/>
              </a:ext>
            </a:extLst>
          </p:cNvPr>
          <p:cNvCxnSpPr>
            <a:cxnSpLocks/>
          </p:cNvCxnSpPr>
          <p:nvPr/>
        </p:nvCxnSpPr>
        <p:spPr>
          <a:xfrm flipH="1">
            <a:off x="10012192" y="4566695"/>
            <a:ext cx="1371345" cy="123464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xmlns="" id="{E3545E25-62C7-32CB-3829-11D66F1F2AC0}"/>
              </a:ext>
            </a:extLst>
          </p:cNvPr>
          <p:cNvSpPr txBox="1"/>
          <p:nvPr/>
        </p:nvSpPr>
        <p:spPr>
          <a:xfrm>
            <a:off x="8223804" y="5802860"/>
            <a:ext cx="3278463" cy="400110"/>
          </a:xfrm>
          <a:prstGeom prst="rect">
            <a:avLst/>
          </a:prstGeom>
          <a:noFill/>
        </p:spPr>
        <p:txBody>
          <a:bodyPr wrap="none" rtlCol="0">
            <a:spAutoFit/>
          </a:bodyPr>
          <a:lstStyle/>
          <a:p>
            <a:pPr algn="ctr"/>
            <a:r>
              <a:rPr lang="en-IN" sz="2000" dirty="0">
                <a:solidFill>
                  <a:srgbClr val="0070C0"/>
                </a:solidFill>
                <a:cs typeface="Calibri" panose="020F0502020204030204" pitchFamily="34" charset="0"/>
              </a:rPr>
              <a:t>Rejection region in right tail</a:t>
            </a:r>
          </a:p>
        </p:txBody>
      </p:sp>
      <p:sp>
        <p:nvSpPr>
          <p:cNvPr id="19" name="TextBox 18">
            <a:extLst>
              <a:ext uri="{FF2B5EF4-FFF2-40B4-BE49-F238E27FC236}">
                <a16:creationId xmlns:a16="http://schemas.microsoft.com/office/drawing/2014/main" xmlns="" id="{AFB46C94-CBE9-62F6-A38D-A089E7A1F942}"/>
              </a:ext>
            </a:extLst>
          </p:cNvPr>
          <p:cNvSpPr txBox="1"/>
          <p:nvPr/>
        </p:nvSpPr>
        <p:spPr>
          <a:xfrm>
            <a:off x="7721082" y="1149283"/>
            <a:ext cx="4070089" cy="461665"/>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Sampling distribution of means</a:t>
            </a:r>
            <a:endParaRPr lang="en-US" sz="240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891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6" end="6"/>
                                            </p:txEl>
                                          </p:spTgt>
                                        </p:tgtEl>
                                        <p:attrNameLst>
                                          <p:attrName>style.visibility</p:attrName>
                                        </p:attrNameLst>
                                      </p:cBhvr>
                                      <p:to>
                                        <p:strVal val="visible"/>
                                      </p:to>
                                    </p:set>
                                    <p:animEffect transition="in" filter="fade">
                                      <p:cBhvr>
                                        <p:cTn id="60" dur="500"/>
                                        <p:tgtEl>
                                          <p:spTgt spid="4">
                                            <p:txEl>
                                              <p:pRg st="6" end="6"/>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animEffect transition="in" filter="fade">
                                      <p:cBhvr>
                                        <p:cTn id="63" dur="500"/>
                                        <p:tgtEl>
                                          <p:spTgt spid="4">
                                            <p:txEl>
                                              <p:pRg st="7" end="7"/>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8" end="8"/>
                                            </p:txEl>
                                          </p:spTgt>
                                        </p:tgtEl>
                                        <p:attrNameLst>
                                          <p:attrName>style.visibility</p:attrName>
                                        </p:attrNameLst>
                                      </p:cBhvr>
                                      <p:to>
                                        <p:strVal val="visible"/>
                                      </p:to>
                                    </p:set>
                                    <p:animEffect transition="in" filter="fade">
                                      <p:cBhvr>
                                        <p:cTn id="6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animBg="1"/>
      <p:bldP spid="13" grpId="0"/>
      <p:bldP spid="16"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0230"/>
            <a:ext cx="9433048" cy="709469"/>
          </a:xfrm>
        </p:spPr>
        <p:txBody>
          <a:bodyPr>
            <a:noAutofit/>
          </a:bodyPr>
          <a:lstStyle/>
          <a:p>
            <a:r>
              <a:rPr lang="en-IN" sz="3600" dirty="0"/>
              <a:t>Hypothesis Testing: One tailed Vs Two tailed Test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678E44E2-9BCF-4EE0-878F-DF43EBAC3501}"/>
                  </a:ext>
                </a:extLst>
              </p:cNvPr>
              <p:cNvSpPr txBox="1">
                <a:spLocks noGrp="1"/>
              </p:cNvSpPr>
              <p:nvPr>
                <p:ph idx="1"/>
              </p:nvPr>
            </p:nvSpPr>
            <p:spPr>
              <a:xfrm>
                <a:off x="335360" y="1173771"/>
                <a:ext cx="6823230" cy="4978286"/>
              </a:xfrm>
              <a:prstGeom prst="rect">
                <a:avLst/>
              </a:prstGeom>
              <a:noFill/>
            </p:spPr>
            <p:txBody>
              <a:bodyPr wrap="square" rtlCol="0">
                <a:spAutoFit/>
              </a:bodyPr>
              <a:lstStyle/>
              <a:p>
                <a:pPr algn="just">
                  <a:lnSpc>
                    <a:spcPct val="100000"/>
                  </a:lnSpc>
                </a:pPr>
                <a:r>
                  <a:rPr lang="en-IN" sz="2400" dirty="0">
                    <a:latin typeface="Gill Sans"/>
                    <a:cs typeface="Times New Roman" pitchFamily="18" charset="0"/>
                  </a:rPr>
                  <a:t>Sample statistic falling in the tail of the distribution or not decides the outcome of the hypothesis test</a:t>
                </a:r>
              </a:p>
              <a:p>
                <a:pPr algn="just">
                  <a:lnSpc>
                    <a:spcPct val="100000"/>
                  </a:lnSpc>
                </a:pPr>
                <a:r>
                  <a:rPr lang="en-IN" sz="2400" dirty="0">
                    <a:solidFill>
                      <a:srgbClr val="0070C0"/>
                    </a:solidFill>
                    <a:latin typeface="Gill Sans"/>
                    <a:cs typeface="Times New Roman" pitchFamily="18" charset="0"/>
                  </a:rPr>
                  <a:t>One-tailed test: </a:t>
                </a:r>
              </a:p>
              <a:p>
                <a:pPr lvl="1" algn="just">
                  <a:lnSpc>
                    <a:spcPct val="100000"/>
                  </a:lnSpc>
                </a:pPr>
                <a:r>
                  <a:rPr lang="en-IN" sz="2200" dirty="0">
                    <a:latin typeface="Gill Sans"/>
                    <a:cs typeface="Times New Roman" pitchFamily="18" charset="0"/>
                  </a:rPr>
                  <a:t>Only one tail (right or left) of the distribution decides the outcome of the hypothesis </a:t>
                </a:r>
              </a:p>
              <a:p>
                <a:pPr lvl="1" algn="just">
                  <a:lnSpc>
                    <a:spcPct val="100000"/>
                  </a:lnSpc>
                </a:pPr>
                <a:r>
                  <a:rPr lang="en-IN" sz="2200" dirty="0">
                    <a:solidFill>
                      <a:srgbClr val="0070C0"/>
                    </a:solidFill>
                    <a:latin typeface="Gill Sans"/>
                    <a:cs typeface="Times New Roman" pitchFamily="18" charset="0"/>
                  </a:rPr>
                  <a:t>Right tailed test:</a:t>
                </a:r>
              </a:p>
              <a:p>
                <a:pPr lvl="2" algn="just">
                  <a:lnSpc>
                    <a:spcPct val="100000"/>
                  </a:lnSpc>
                </a:pPr>
                <a:r>
                  <a:rPr lang="en-IN" sz="2000" dirty="0">
                    <a:latin typeface="Gill Sans"/>
                    <a:cs typeface="Times New Roman" pitchFamily="18" charset="0"/>
                  </a:rPr>
                  <a:t> </a:t>
                </a:r>
                <a14:m>
                  <m:oMath xmlns:m="http://schemas.openxmlformats.org/officeDocument/2006/math">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𝐻</m:t>
                        </m:r>
                      </m:e>
                      <m:sub>
                        <m:r>
                          <a:rPr lang="en-IN" sz="2000" b="0" i="1" smtClean="0">
                            <a:latin typeface="Cambria Math" panose="02040503050406030204" pitchFamily="18" charset="0"/>
                            <a:cs typeface="Times New Roman" pitchFamily="18" charset="0"/>
                          </a:rPr>
                          <m:t>𝑎</m:t>
                        </m:r>
                      </m:sub>
                    </m:sSub>
                  </m:oMath>
                </a14:m>
                <a:r>
                  <a:rPr lang="en-IN" sz="2000" dirty="0">
                    <a:latin typeface="Gill Sans"/>
                    <a:cs typeface="Times New Roman" pitchFamily="18" charset="0"/>
                  </a:rPr>
                  <a:t> has a greater than </a:t>
                </a:r>
                <a14:m>
                  <m:oMath xmlns:m="http://schemas.openxmlformats.org/officeDocument/2006/math">
                    <m:r>
                      <a:rPr lang="en-IN" sz="2000" b="0" i="1" smtClean="0">
                        <a:latin typeface="Cambria Math" panose="02040503050406030204" pitchFamily="18" charset="0"/>
                        <a:cs typeface="Times New Roman" pitchFamily="18" charset="0"/>
                      </a:rPr>
                      <m:t>(&gt;)</m:t>
                    </m:r>
                  </m:oMath>
                </a14:m>
                <a:r>
                  <a:rPr lang="en-IN" sz="2000" dirty="0">
                    <a:latin typeface="Gill Sans"/>
                    <a:cs typeface="Times New Roman" pitchFamily="18" charset="0"/>
                  </a:rPr>
                  <a:t> sign </a:t>
                </a:r>
              </a:p>
              <a:p>
                <a:pPr lvl="2" algn="just">
                  <a:lnSpc>
                    <a:spcPct val="100000"/>
                  </a:lnSpc>
                </a:pPr>
                <a:r>
                  <a:rPr lang="en-IN" sz="2000" dirty="0">
                    <a:latin typeface="Gill Sans"/>
                    <a:cs typeface="Times New Roman" pitchFamily="18" charset="0"/>
                  </a:rPr>
                  <a:t>Say, testing whether sample mean is significantly greater than population mean</a:t>
                </a:r>
              </a:p>
              <a:p>
                <a:pPr lvl="1" algn="just">
                  <a:lnSpc>
                    <a:spcPct val="100000"/>
                  </a:lnSpc>
                </a:pPr>
                <a:r>
                  <a:rPr lang="en-IN" sz="2200" dirty="0">
                    <a:solidFill>
                      <a:srgbClr val="0070C0"/>
                    </a:solidFill>
                    <a:latin typeface="Gill Sans"/>
                    <a:cs typeface="Times New Roman" pitchFamily="18" charset="0"/>
                  </a:rPr>
                  <a:t>Left tailed test </a:t>
                </a:r>
              </a:p>
              <a:p>
                <a:pPr lvl="2" algn="just">
                  <a:lnSpc>
                    <a:spcPct val="100000"/>
                  </a:lnSpc>
                </a:pPr>
                <a14:m>
                  <m:oMath xmlns:m="http://schemas.openxmlformats.org/officeDocument/2006/math">
                    <m:sSub>
                      <m:sSubPr>
                        <m:ctrlPr>
                          <a:rPr lang="en-IN" sz="2000" b="0" i="1" smtClean="0">
                            <a:latin typeface="Cambria Math" panose="02040503050406030204" pitchFamily="18" charset="0"/>
                            <a:cs typeface="Times New Roman" pitchFamily="18" charset="0"/>
                          </a:rPr>
                        </m:ctrlPr>
                      </m:sSubPr>
                      <m:e>
                        <m:r>
                          <a:rPr lang="en-IN" sz="2000" b="0" i="1" smtClean="0">
                            <a:latin typeface="Cambria Math" panose="02040503050406030204" pitchFamily="18" charset="0"/>
                            <a:cs typeface="Times New Roman" pitchFamily="18" charset="0"/>
                          </a:rPr>
                          <m:t>𝐻</m:t>
                        </m:r>
                      </m:e>
                      <m:sub>
                        <m:r>
                          <a:rPr lang="en-IN" sz="2000" b="0" i="1" smtClean="0">
                            <a:latin typeface="Cambria Math" panose="02040503050406030204" pitchFamily="18" charset="0"/>
                            <a:cs typeface="Times New Roman" pitchFamily="18" charset="0"/>
                          </a:rPr>
                          <m:t>𝑎</m:t>
                        </m:r>
                      </m:sub>
                    </m:sSub>
                  </m:oMath>
                </a14:m>
                <a:r>
                  <a:rPr lang="en-IN" sz="2000" dirty="0">
                    <a:latin typeface="Gill Sans"/>
                    <a:cs typeface="Times New Roman" pitchFamily="18" charset="0"/>
                  </a:rPr>
                  <a:t> has a less than </a:t>
                </a:r>
                <a14:m>
                  <m:oMath xmlns:m="http://schemas.openxmlformats.org/officeDocument/2006/math">
                    <m:r>
                      <a:rPr lang="en-IN" sz="2000" b="0" i="1" smtClean="0">
                        <a:latin typeface="Cambria Math" panose="02040503050406030204" pitchFamily="18" charset="0"/>
                        <a:cs typeface="Times New Roman" pitchFamily="18" charset="0"/>
                      </a:rPr>
                      <m:t>(&lt;)</m:t>
                    </m:r>
                  </m:oMath>
                </a14:m>
                <a:r>
                  <a:rPr lang="en-IN" sz="2000" dirty="0">
                    <a:latin typeface="Gill Sans"/>
                    <a:cs typeface="Times New Roman" pitchFamily="18" charset="0"/>
                  </a:rPr>
                  <a:t> sign</a:t>
                </a:r>
              </a:p>
              <a:p>
                <a:pPr lvl="2" algn="just">
                  <a:lnSpc>
                    <a:spcPct val="100000"/>
                  </a:lnSpc>
                </a:pPr>
                <a:r>
                  <a:rPr lang="en-IN" sz="2000" dirty="0">
                    <a:latin typeface="Gill Sans"/>
                    <a:cs typeface="Times New Roman" pitchFamily="18" charset="0"/>
                  </a:rPr>
                  <a:t>Say, testing whether sample mean is significantly lesser than population mean</a:t>
                </a:r>
              </a:p>
            </p:txBody>
          </p:sp>
        </mc:Choice>
        <mc:Fallback xmlns="">
          <p:sp>
            <p:nvSpPr>
              <p:cNvPr id="4" name="Content Placeholder 3">
                <a:extLst>
                  <a:ext uri="{FF2B5EF4-FFF2-40B4-BE49-F238E27FC236}">
                    <a16:creationId xmlns:a16="http://schemas.microsoft.com/office/drawing/2014/main" id="{678E44E2-9BCF-4EE0-878F-DF43EBAC3501}"/>
                  </a:ext>
                </a:extLst>
              </p:cNvPr>
              <p:cNvSpPr txBox="1">
                <a:spLocks noGrp="1" noRot="1" noChangeAspect="1" noMove="1" noResize="1" noEditPoints="1" noAdjustHandles="1" noChangeArrowheads="1" noChangeShapeType="1" noTextEdit="1"/>
              </p:cNvSpPr>
              <p:nvPr>
                <p:ph idx="1"/>
              </p:nvPr>
            </p:nvSpPr>
            <p:spPr>
              <a:xfrm>
                <a:off x="335360" y="1173771"/>
                <a:ext cx="6823230" cy="4978286"/>
              </a:xfrm>
              <a:prstGeom prst="rect">
                <a:avLst/>
              </a:prstGeom>
              <a:blipFill>
                <a:blip r:embed="rId2"/>
                <a:stretch>
                  <a:fillRect l="-357" t="-980" r="-1430" b="-1348"/>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xmlns="" id="{F3C2AF73-9191-E3DC-D709-1D5A301AF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2109" y="1594631"/>
            <a:ext cx="4407491" cy="309839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xmlns="" id="{048249CC-9B02-51F7-C7FD-472652D53C94}"/>
              </a:ext>
            </a:extLst>
          </p:cNvPr>
          <p:cNvCxnSpPr>
            <a:stCxn id="3" idx="0"/>
            <a:endCxn id="3" idx="2"/>
          </p:cNvCxnSpPr>
          <p:nvPr/>
        </p:nvCxnSpPr>
        <p:spPr>
          <a:xfrm>
            <a:off x="9755855" y="1594631"/>
            <a:ext cx="0" cy="3098392"/>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xmlns="" id="{60F06602-C367-9E59-74F0-D8B2886D6DDD}"/>
              </a:ext>
            </a:extLst>
          </p:cNvPr>
          <p:cNvSpPr txBox="1"/>
          <p:nvPr/>
        </p:nvSpPr>
        <p:spPr>
          <a:xfrm>
            <a:off x="8810449" y="4587397"/>
            <a:ext cx="1961306" cy="400110"/>
          </a:xfrm>
          <a:prstGeom prst="rect">
            <a:avLst/>
          </a:prstGeom>
          <a:noFill/>
        </p:spPr>
        <p:txBody>
          <a:bodyPr wrap="none" rtlCol="0">
            <a:spAutoFit/>
          </a:bodyPr>
          <a:lstStyle/>
          <a:p>
            <a:pPr algn="ctr"/>
            <a:r>
              <a:rPr lang="en-IN" sz="2000" dirty="0">
                <a:solidFill>
                  <a:srgbClr val="0070C0"/>
                </a:solidFill>
                <a:latin typeface="Calibri" panose="020F0502020204030204" pitchFamily="34" charset="0"/>
                <a:cs typeface="Calibri" panose="020F0502020204030204" pitchFamily="34" charset="0"/>
              </a:rPr>
              <a:t>Population mean</a:t>
            </a:r>
            <a:endParaRPr lang="en-US" sz="2000" dirty="0">
              <a:solidFill>
                <a:srgbClr val="0070C0"/>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83829622-4680-3D6E-E5C9-682FA4AFA4F2}"/>
                  </a:ext>
                </a:extLst>
              </p:cNvPr>
              <p:cNvSpPr txBox="1"/>
              <p:nvPr/>
            </p:nvSpPr>
            <p:spPr>
              <a:xfrm>
                <a:off x="11683729" y="4634447"/>
                <a:ext cx="1972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2000" b="0" i="1" smtClean="0">
                              <a:latin typeface="Cambria Math" panose="02040503050406030204" pitchFamily="18" charset="0"/>
                            </a:rPr>
                          </m:ctrlPr>
                        </m:accPr>
                        <m:e>
                          <m:r>
                            <a:rPr lang="en-IN" sz="2000" b="0" i="1" smtClean="0">
                              <a:latin typeface="Cambria Math" panose="02040503050406030204" pitchFamily="18" charset="0"/>
                            </a:rPr>
                            <m:t>𝑥</m:t>
                          </m:r>
                        </m:e>
                      </m:acc>
                    </m:oMath>
                  </m:oMathPara>
                </a14:m>
                <a:endParaRPr lang="en-US" sz="2000" dirty="0"/>
              </a:p>
            </p:txBody>
          </p:sp>
        </mc:Choice>
        <mc:Fallback xmlns="">
          <p:sp>
            <p:nvSpPr>
              <p:cNvPr id="9" name="TextBox 8">
                <a:extLst>
                  <a:ext uri="{FF2B5EF4-FFF2-40B4-BE49-F238E27FC236}">
                    <a16:creationId xmlns:a16="http://schemas.microsoft.com/office/drawing/2014/main" id="{83829622-4680-3D6E-E5C9-682FA4AFA4F2}"/>
                  </a:ext>
                </a:extLst>
              </p:cNvPr>
              <p:cNvSpPr txBox="1">
                <a:spLocks noRot="1" noChangeAspect="1" noMove="1" noResize="1" noEditPoints="1" noAdjustHandles="1" noChangeArrowheads="1" noChangeShapeType="1" noTextEdit="1"/>
              </p:cNvSpPr>
              <p:nvPr/>
            </p:nvSpPr>
            <p:spPr>
              <a:xfrm>
                <a:off x="11683729" y="4634447"/>
                <a:ext cx="197224" cy="307777"/>
              </a:xfrm>
              <a:prstGeom prst="rect">
                <a:avLst/>
              </a:prstGeom>
              <a:blipFill>
                <a:blip r:embed="rId4"/>
                <a:stretch>
                  <a:fillRect l="-21875" r="-90625" b="-1961"/>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xmlns="" id="{1594E500-C78D-6357-53F8-7C7D85C4A66D}"/>
              </a:ext>
            </a:extLst>
          </p:cNvPr>
          <p:cNvCxnSpPr/>
          <p:nvPr/>
        </p:nvCxnSpPr>
        <p:spPr>
          <a:xfrm>
            <a:off x="8359201" y="4149080"/>
            <a:ext cx="0" cy="453071"/>
          </a:xfrm>
          <a:prstGeom prst="line">
            <a:avLst/>
          </a:prstGeom>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xmlns="" id="{1478B73E-7A0F-05EA-64B4-198AAE1A9617}"/>
              </a:ext>
            </a:extLst>
          </p:cNvPr>
          <p:cNvCxnSpPr>
            <a:cxnSpLocks/>
          </p:cNvCxnSpPr>
          <p:nvPr/>
        </p:nvCxnSpPr>
        <p:spPr>
          <a:xfrm>
            <a:off x="8151212" y="4566695"/>
            <a:ext cx="1532714" cy="123464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xmlns="" id="{E3545E25-62C7-32CB-3829-11D66F1F2AC0}"/>
              </a:ext>
            </a:extLst>
          </p:cNvPr>
          <p:cNvSpPr txBox="1"/>
          <p:nvPr/>
        </p:nvSpPr>
        <p:spPr>
          <a:xfrm>
            <a:off x="8302346" y="5802860"/>
            <a:ext cx="3121368" cy="400110"/>
          </a:xfrm>
          <a:prstGeom prst="rect">
            <a:avLst/>
          </a:prstGeom>
          <a:noFill/>
        </p:spPr>
        <p:txBody>
          <a:bodyPr wrap="none" rtlCol="0">
            <a:spAutoFit/>
          </a:bodyPr>
          <a:lstStyle/>
          <a:p>
            <a:pPr algn="ctr"/>
            <a:r>
              <a:rPr lang="en-IN" sz="2000" dirty="0">
                <a:solidFill>
                  <a:srgbClr val="0070C0"/>
                </a:solidFill>
                <a:cs typeface="Calibri" panose="020F0502020204030204" pitchFamily="34" charset="0"/>
              </a:rPr>
              <a:t>Rejection region in left tail</a:t>
            </a:r>
          </a:p>
        </p:txBody>
      </p:sp>
      <p:sp>
        <p:nvSpPr>
          <p:cNvPr id="17" name="Oval 16">
            <a:extLst>
              <a:ext uri="{FF2B5EF4-FFF2-40B4-BE49-F238E27FC236}">
                <a16:creationId xmlns:a16="http://schemas.microsoft.com/office/drawing/2014/main" xmlns="" id="{E5E24172-F1CB-C235-859E-9959EC6705CD}"/>
              </a:ext>
            </a:extLst>
          </p:cNvPr>
          <p:cNvSpPr/>
          <p:nvPr/>
        </p:nvSpPr>
        <p:spPr>
          <a:xfrm>
            <a:off x="7824121" y="4474055"/>
            <a:ext cx="109490" cy="113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TextBox 17">
            <a:extLst>
              <a:ext uri="{FF2B5EF4-FFF2-40B4-BE49-F238E27FC236}">
                <a16:creationId xmlns:a16="http://schemas.microsoft.com/office/drawing/2014/main" xmlns="" id="{E9048322-7A75-310B-2126-A8AFE1DE57AC}"/>
              </a:ext>
            </a:extLst>
          </p:cNvPr>
          <p:cNvSpPr txBox="1"/>
          <p:nvPr/>
        </p:nvSpPr>
        <p:spPr>
          <a:xfrm>
            <a:off x="7248128" y="3950835"/>
            <a:ext cx="1135055" cy="523220"/>
          </a:xfrm>
          <a:prstGeom prst="rect">
            <a:avLst/>
          </a:prstGeom>
          <a:noFill/>
        </p:spPr>
        <p:txBody>
          <a:bodyPr wrap="square" rtlCol="0">
            <a:spAutoFit/>
          </a:bodyPr>
          <a:lstStyle/>
          <a:p>
            <a:pPr algn="ctr"/>
            <a:r>
              <a:rPr lang="en-IN" sz="1400" dirty="0">
                <a:solidFill>
                  <a:srgbClr val="0070C0"/>
                </a:solidFill>
                <a:cs typeface="Calibri" panose="020F0502020204030204" pitchFamily="34" charset="0"/>
              </a:rPr>
              <a:t>Sample</a:t>
            </a:r>
          </a:p>
          <a:p>
            <a:pPr algn="ctr"/>
            <a:r>
              <a:rPr lang="en-IN" sz="1400" dirty="0">
                <a:solidFill>
                  <a:srgbClr val="0070C0"/>
                </a:solidFill>
                <a:cs typeface="Calibri" panose="020F0502020204030204" pitchFamily="34" charset="0"/>
              </a:rPr>
              <a:t> mean</a:t>
            </a:r>
            <a:endParaRPr lang="en-US" sz="1400" dirty="0">
              <a:solidFill>
                <a:srgbClr val="0070C0"/>
              </a:solidFill>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xmlns="" id="{AFB46C94-CBE9-62F6-A38D-A089E7A1F942}"/>
              </a:ext>
            </a:extLst>
          </p:cNvPr>
          <p:cNvSpPr txBox="1"/>
          <p:nvPr/>
        </p:nvSpPr>
        <p:spPr>
          <a:xfrm>
            <a:off x="7721082" y="1149283"/>
            <a:ext cx="4070089" cy="461665"/>
          </a:xfrm>
          <a:prstGeom prst="rect">
            <a:avLst/>
          </a:prstGeom>
          <a:noFill/>
        </p:spPr>
        <p:txBody>
          <a:bodyPr wrap="none" rtlCol="0">
            <a:spAutoFit/>
          </a:bodyPr>
          <a:lstStyle/>
          <a:p>
            <a:pPr algn="ctr"/>
            <a:r>
              <a:rPr lang="en-IN" sz="2400" dirty="0">
                <a:solidFill>
                  <a:srgbClr val="0070C0"/>
                </a:solidFill>
                <a:latin typeface="Calibri" panose="020F0502020204030204" pitchFamily="34" charset="0"/>
                <a:cs typeface="Calibri" panose="020F0502020204030204" pitchFamily="34" charset="0"/>
              </a:rPr>
              <a:t>Sampling distribution of means</a:t>
            </a:r>
            <a:endParaRPr lang="en-US" sz="240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2966586"/>
      </p:ext>
    </p:extLst>
  </p:cSld>
  <p:clrMapOvr>
    <a:masterClrMapping/>
  </p:clrMapOvr>
</p:sld>
</file>

<file path=ppt/theme/theme1.xml><?xml version="1.0" encoding="utf-8"?>
<a:theme xmlns:a="http://schemas.openxmlformats.org/drawingml/2006/main" name="Office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47392</TotalTime>
  <Words>2452</Words>
  <Application>Microsoft Office PowerPoint</Application>
  <PresentationFormat>Widescreen</PresentationFormat>
  <Paragraphs>531</Paragraphs>
  <Slides>37</Slides>
  <Notes>3</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37</vt:i4>
      </vt:variant>
    </vt:vector>
  </HeadingPairs>
  <TitlesOfParts>
    <vt:vector size="52" baseType="lpstr">
      <vt:lpstr>Arial</vt:lpstr>
      <vt:lpstr>Cabin</vt:lpstr>
      <vt:lpstr>Calibri</vt:lpstr>
      <vt:lpstr>Calibri Light</vt:lpstr>
      <vt:lpstr>Cambria Math</vt:lpstr>
      <vt:lpstr>Gill Sans</vt:lpstr>
      <vt:lpstr>Gill Sans MT</vt:lpstr>
      <vt:lpstr>Montserrat</vt:lpstr>
      <vt:lpstr>Noto Sans Symbols</vt:lpstr>
      <vt:lpstr>Times New Roman</vt:lpstr>
      <vt:lpstr>Verdana</vt:lpstr>
      <vt:lpstr>Wingdings 2</vt:lpstr>
      <vt:lpstr>Office Theme</vt:lpstr>
      <vt:lpstr>Custom Design</vt:lpstr>
      <vt:lpstr>Simple Light</vt:lpstr>
      <vt:lpstr>PowerPoint Presentation</vt:lpstr>
      <vt:lpstr>Outline</vt:lpstr>
      <vt:lpstr>Hypothesis Testing</vt:lpstr>
      <vt:lpstr>Principle of Hypothesis Testing</vt:lpstr>
      <vt:lpstr>Hypothesis Testing – Formulation</vt:lpstr>
      <vt:lpstr>Null and Alternate Hypotheses – Examples</vt:lpstr>
      <vt:lpstr>Hypothesis Testing – Outcomes</vt:lpstr>
      <vt:lpstr>Hypothesis Testing: One tailed Vs Two tailed Test</vt:lpstr>
      <vt:lpstr>Hypothesis Testing: One tailed Vs Two tailed Test</vt:lpstr>
      <vt:lpstr>Hypothesis Testing: One tailed Vs Two tailed Test</vt:lpstr>
      <vt:lpstr>One Tailed and Two Tailed Tests – Examples</vt:lpstr>
      <vt:lpstr>Hypothesis Testing:  Two Approaches</vt:lpstr>
      <vt:lpstr>Hypothesis Testing:  Two Approaches</vt:lpstr>
      <vt:lpstr>Hypothesis Testing: Significance Level (α)</vt:lpstr>
      <vt:lpstr>Hypothesis Testing: Summary of Steps</vt:lpstr>
      <vt:lpstr>Various Hypothesis Tests</vt:lpstr>
      <vt:lpstr>Various Hypothesis Tests </vt:lpstr>
      <vt:lpstr>Z-test</vt:lpstr>
      <vt:lpstr>Z-test: Steps to be Followed</vt:lpstr>
      <vt:lpstr>t-test</vt:lpstr>
      <vt:lpstr>t-test: Steps to be Followed</vt:lpstr>
      <vt:lpstr>Example:</vt:lpstr>
      <vt:lpstr>Example:</vt:lpstr>
      <vt:lpstr>One Sampled Vs Two Sampled Z-test and t-test</vt:lpstr>
      <vt:lpstr>One Sampled Vs Two Sampled Z-test and t-test</vt:lpstr>
      <vt:lpstr>Independent Two Sampled test:</vt:lpstr>
      <vt:lpstr>Paired Sampled test:</vt:lpstr>
      <vt:lpstr>Chi-squared test</vt:lpstr>
      <vt:lpstr>Chi-squared test</vt:lpstr>
      <vt:lpstr>Chi-squared test statistic</vt:lpstr>
      <vt:lpstr>Chi-squared test: Goodness of fit test</vt:lpstr>
      <vt:lpstr>Chi-squared test: Test of independence</vt:lpstr>
      <vt:lpstr>Chi-squared test: Test of independence</vt:lpstr>
      <vt:lpstr>Types of Errors in Hypothesis Testing</vt:lpstr>
      <vt:lpstr>Types of Errors in Hypothesis Testing</vt:lpstr>
      <vt:lpstr>Summary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arun srikanth</dc:creator>
  <cp:lastModifiedBy>Microsoft account</cp:lastModifiedBy>
  <cp:revision>1700</cp:revision>
  <dcterms:created xsi:type="dcterms:W3CDTF">2006-08-16T00:00:00Z</dcterms:created>
  <dcterms:modified xsi:type="dcterms:W3CDTF">2023-08-04T11:18:13Z</dcterms:modified>
</cp:coreProperties>
</file>