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49"/>
  </p:notesMasterIdLst>
  <p:sldIdLst>
    <p:sldId id="466" r:id="rId2"/>
    <p:sldId id="631" r:id="rId3"/>
    <p:sldId id="1209" r:id="rId4"/>
    <p:sldId id="1215" r:id="rId5"/>
    <p:sldId id="1210" r:id="rId6"/>
    <p:sldId id="1177" r:id="rId7"/>
    <p:sldId id="1175" r:id="rId8"/>
    <p:sldId id="1176" r:id="rId9"/>
    <p:sldId id="1181" r:id="rId10"/>
    <p:sldId id="1182" r:id="rId11"/>
    <p:sldId id="1183" r:id="rId12"/>
    <p:sldId id="1184" r:id="rId13"/>
    <p:sldId id="1221" r:id="rId14"/>
    <p:sldId id="1186" r:id="rId15"/>
    <p:sldId id="1188" r:id="rId16"/>
    <p:sldId id="1190" r:id="rId17"/>
    <p:sldId id="1193" r:id="rId18"/>
    <p:sldId id="1194" r:id="rId19"/>
    <p:sldId id="1195" r:id="rId20"/>
    <p:sldId id="1196" r:id="rId21"/>
    <p:sldId id="1197" r:id="rId22"/>
    <p:sldId id="1198" r:id="rId23"/>
    <p:sldId id="1199" r:id="rId24"/>
    <p:sldId id="1219" r:id="rId25"/>
    <p:sldId id="1220" r:id="rId26"/>
    <p:sldId id="1205" r:id="rId27"/>
    <p:sldId id="1222" r:id="rId28"/>
    <p:sldId id="1206" r:id="rId29"/>
    <p:sldId id="1202" r:id="rId30"/>
    <p:sldId id="1212" r:id="rId31"/>
    <p:sldId id="1216" r:id="rId32"/>
    <p:sldId id="1214" r:id="rId33"/>
    <p:sldId id="1213" r:id="rId34"/>
    <p:sldId id="1174" r:id="rId35"/>
    <p:sldId id="257" r:id="rId36"/>
    <p:sldId id="258" r:id="rId37"/>
    <p:sldId id="259" r:id="rId38"/>
    <p:sldId id="1217" r:id="rId39"/>
    <p:sldId id="1218" r:id="rId40"/>
    <p:sldId id="874" r:id="rId41"/>
    <p:sldId id="823" r:id="rId42"/>
    <p:sldId id="753" r:id="rId43"/>
    <p:sldId id="875" r:id="rId44"/>
    <p:sldId id="876" r:id="rId45"/>
    <p:sldId id="1041" r:id="rId46"/>
    <p:sldId id="1117" r:id="rId47"/>
    <p:sldId id="113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112" d="100"/>
          <a:sy n="112"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6's in the Long Run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Sheet1!$C$3:$C$1506</c:f>
              <c:numCache>
                <c:formatCode>General</c:formatCode>
                <c:ptCount val="150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numCache>
            </c:numRef>
          </c:cat>
          <c:val>
            <c:numRef>
              <c:f>Sheet1!$F$3:$F$1506</c:f>
              <c:numCache>
                <c:formatCode>0.00</c:formatCode>
                <c:ptCount val="15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6.6666666666666666E-2</c:v>
                </c:pt>
                <c:pt idx="15">
                  <c:v>6.25E-2</c:v>
                </c:pt>
                <c:pt idx="16">
                  <c:v>0.11764705882352941</c:v>
                </c:pt>
                <c:pt idx="17">
                  <c:v>0.1111111111111111</c:v>
                </c:pt>
                <c:pt idx="18">
                  <c:v>0.15789473684210525</c:v>
                </c:pt>
                <c:pt idx="19">
                  <c:v>0.15</c:v>
                </c:pt>
                <c:pt idx="20">
                  <c:v>0.14285714285714285</c:v>
                </c:pt>
                <c:pt idx="21">
                  <c:v>0.13636363636363635</c:v>
                </c:pt>
                <c:pt idx="22">
                  <c:v>0.13043478260869565</c:v>
                </c:pt>
                <c:pt idx="23">
                  <c:v>0.125</c:v>
                </c:pt>
                <c:pt idx="24">
                  <c:v>0.16</c:v>
                </c:pt>
                <c:pt idx="25">
                  <c:v>0.15384615384615385</c:v>
                </c:pt>
                <c:pt idx="26">
                  <c:v>0.18518518518518517</c:v>
                </c:pt>
                <c:pt idx="27">
                  <c:v>0.17857142857142858</c:v>
                </c:pt>
                <c:pt idx="28">
                  <c:v>0.17241379310344829</c:v>
                </c:pt>
                <c:pt idx="29">
                  <c:v>0.16666666666666666</c:v>
                </c:pt>
                <c:pt idx="30">
                  <c:v>0.16129032258064516</c:v>
                </c:pt>
                <c:pt idx="31">
                  <c:v>0.1875</c:v>
                </c:pt>
                <c:pt idx="32">
                  <c:v>0.21212121212121213</c:v>
                </c:pt>
                <c:pt idx="33">
                  <c:v>0.20588235294117646</c:v>
                </c:pt>
                <c:pt idx="34">
                  <c:v>0.2</c:v>
                </c:pt>
                <c:pt idx="35">
                  <c:v>0.19444444444444445</c:v>
                </c:pt>
                <c:pt idx="36">
                  <c:v>0.21621621621621623</c:v>
                </c:pt>
                <c:pt idx="37">
                  <c:v>0.21052631578947367</c:v>
                </c:pt>
                <c:pt idx="38">
                  <c:v>0.20512820512820512</c:v>
                </c:pt>
                <c:pt idx="39">
                  <c:v>0.22500000000000001</c:v>
                </c:pt>
                <c:pt idx="40">
                  <c:v>0.21951219512195122</c:v>
                </c:pt>
                <c:pt idx="41">
                  <c:v>0.21428571428571427</c:v>
                </c:pt>
                <c:pt idx="42">
                  <c:v>0.23255813953488372</c:v>
                </c:pt>
                <c:pt idx="43">
                  <c:v>0.22727272727272727</c:v>
                </c:pt>
                <c:pt idx="44">
                  <c:v>0.22222222222222221</c:v>
                </c:pt>
                <c:pt idx="45">
                  <c:v>0.21739130434782608</c:v>
                </c:pt>
                <c:pt idx="46">
                  <c:v>0.21276595744680851</c:v>
                </c:pt>
                <c:pt idx="47">
                  <c:v>0.20833333333333334</c:v>
                </c:pt>
                <c:pt idx="48">
                  <c:v>0.20408163265306123</c:v>
                </c:pt>
                <c:pt idx="49">
                  <c:v>0.2</c:v>
                </c:pt>
                <c:pt idx="50">
                  <c:v>0.19607843137254902</c:v>
                </c:pt>
                <c:pt idx="51">
                  <c:v>0.19230769230769232</c:v>
                </c:pt>
                <c:pt idx="52">
                  <c:v>0.20754716981132076</c:v>
                </c:pt>
                <c:pt idx="53">
                  <c:v>0.22222222222222221</c:v>
                </c:pt>
                <c:pt idx="54">
                  <c:v>0.21818181818181817</c:v>
                </c:pt>
                <c:pt idx="55">
                  <c:v>0.21428571428571427</c:v>
                </c:pt>
                <c:pt idx="56">
                  <c:v>0.21052631578947367</c:v>
                </c:pt>
                <c:pt idx="57">
                  <c:v>0.22413793103448276</c:v>
                </c:pt>
                <c:pt idx="58">
                  <c:v>0.22033898305084745</c:v>
                </c:pt>
                <c:pt idx="59">
                  <c:v>0.21666666666666667</c:v>
                </c:pt>
                <c:pt idx="60">
                  <c:v>0.21311475409836064</c:v>
                </c:pt>
                <c:pt idx="61">
                  <c:v>0.20967741935483872</c:v>
                </c:pt>
                <c:pt idx="62">
                  <c:v>0.22222222222222221</c:v>
                </c:pt>
                <c:pt idx="63">
                  <c:v>0.21875</c:v>
                </c:pt>
                <c:pt idx="64">
                  <c:v>0.2153846153846154</c:v>
                </c:pt>
                <c:pt idx="65">
                  <c:v>0.21212121212121213</c:v>
                </c:pt>
                <c:pt idx="66">
                  <c:v>0.22388059701492538</c:v>
                </c:pt>
                <c:pt idx="67">
                  <c:v>0.23529411764705882</c:v>
                </c:pt>
                <c:pt idx="68">
                  <c:v>0.2318840579710145</c:v>
                </c:pt>
                <c:pt idx="69">
                  <c:v>0.24285714285714285</c:v>
                </c:pt>
                <c:pt idx="70">
                  <c:v>0.23943661971830985</c:v>
                </c:pt>
                <c:pt idx="71">
                  <c:v>0.2361111111111111</c:v>
                </c:pt>
                <c:pt idx="72">
                  <c:v>0.23287671232876711</c:v>
                </c:pt>
                <c:pt idx="73">
                  <c:v>0.24324324324324326</c:v>
                </c:pt>
                <c:pt idx="74">
                  <c:v>0.24</c:v>
                </c:pt>
                <c:pt idx="75">
                  <c:v>0.23684210526315788</c:v>
                </c:pt>
                <c:pt idx="76">
                  <c:v>0.23376623376623376</c:v>
                </c:pt>
                <c:pt idx="77">
                  <c:v>0.23076923076923078</c:v>
                </c:pt>
                <c:pt idx="78">
                  <c:v>0.22784810126582278</c:v>
                </c:pt>
                <c:pt idx="79">
                  <c:v>0.22500000000000001</c:v>
                </c:pt>
                <c:pt idx="80">
                  <c:v>0.22222222222222221</c:v>
                </c:pt>
                <c:pt idx="81">
                  <c:v>0.21951219512195122</c:v>
                </c:pt>
                <c:pt idx="82">
                  <c:v>0.21686746987951808</c:v>
                </c:pt>
                <c:pt idx="83">
                  <c:v>0.21428571428571427</c:v>
                </c:pt>
                <c:pt idx="84">
                  <c:v>0.21176470588235294</c:v>
                </c:pt>
                <c:pt idx="85">
                  <c:v>0.20930232558139536</c:v>
                </c:pt>
                <c:pt idx="86">
                  <c:v>0.20689655172413793</c:v>
                </c:pt>
                <c:pt idx="87">
                  <c:v>0.20454545454545456</c:v>
                </c:pt>
                <c:pt idx="88">
                  <c:v>0.20224719101123595</c:v>
                </c:pt>
                <c:pt idx="89">
                  <c:v>0.2</c:v>
                </c:pt>
                <c:pt idx="90">
                  <c:v>0.19780219780219779</c:v>
                </c:pt>
                <c:pt idx="91">
                  <c:v>0.20652173913043478</c:v>
                </c:pt>
                <c:pt idx="92">
                  <c:v>0.21505376344086022</c:v>
                </c:pt>
                <c:pt idx="93">
                  <c:v>0.21276595744680851</c:v>
                </c:pt>
                <c:pt idx="94">
                  <c:v>0.21052631578947367</c:v>
                </c:pt>
                <c:pt idx="95">
                  <c:v>0.20833333333333334</c:v>
                </c:pt>
                <c:pt idx="96">
                  <c:v>0.20618556701030927</c:v>
                </c:pt>
                <c:pt idx="97">
                  <c:v>0.20408163265306123</c:v>
                </c:pt>
                <c:pt idx="98">
                  <c:v>0.20202020202020202</c:v>
                </c:pt>
                <c:pt idx="99">
                  <c:v>0.2</c:v>
                </c:pt>
                <c:pt idx="100">
                  <c:v>0.19801980198019803</c:v>
                </c:pt>
                <c:pt idx="101">
                  <c:v>0.19607843137254902</c:v>
                </c:pt>
                <c:pt idx="102">
                  <c:v>0.1941747572815534</c:v>
                </c:pt>
                <c:pt idx="103">
                  <c:v>0.19230769230769232</c:v>
                </c:pt>
                <c:pt idx="104">
                  <c:v>0.19047619047619047</c:v>
                </c:pt>
                <c:pt idx="105">
                  <c:v>0.19811320754716982</c:v>
                </c:pt>
                <c:pt idx="106">
                  <c:v>0.19626168224299065</c:v>
                </c:pt>
                <c:pt idx="107">
                  <c:v>0.19444444444444445</c:v>
                </c:pt>
                <c:pt idx="108">
                  <c:v>0.19266055045871561</c:v>
                </c:pt>
                <c:pt idx="109">
                  <c:v>0.19090909090909092</c:v>
                </c:pt>
                <c:pt idx="110">
                  <c:v>0.1891891891891892</c:v>
                </c:pt>
                <c:pt idx="111">
                  <c:v>0.1875</c:v>
                </c:pt>
                <c:pt idx="112">
                  <c:v>0.18584070796460178</c:v>
                </c:pt>
                <c:pt idx="113">
                  <c:v>0.18421052631578946</c:v>
                </c:pt>
                <c:pt idx="114">
                  <c:v>0.18260869565217391</c:v>
                </c:pt>
                <c:pt idx="115">
                  <c:v>0.18103448275862069</c:v>
                </c:pt>
                <c:pt idx="116">
                  <c:v>0.17948717948717949</c:v>
                </c:pt>
                <c:pt idx="117">
                  <c:v>0.1864406779661017</c:v>
                </c:pt>
                <c:pt idx="118">
                  <c:v>0.18487394957983194</c:v>
                </c:pt>
                <c:pt idx="119">
                  <c:v>0.18333333333333332</c:v>
                </c:pt>
                <c:pt idx="120">
                  <c:v>0.18181818181818182</c:v>
                </c:pt>
                <c:pt idx="121">
                  <c:v>0.18032786885245902</c:v>
                </c:pt>
                <c:pt idx="122">
                  <c:v>0.17886178861788618</c:v>
                </c:pt>
                <c:pt idx="123">
                  <c:v>0.18548387096774194</c:v>
                </c:pt>
                <c:pt idx="124">
                  <c:v>0.184</c:v>
                </c:pt>
                <c:pt idx="125">
                  <c:v>0.18253968253968253</c:v>
                </c:pt>
                <c:pt idx="126">
                  <c:v>0.18110236220472442</c:v>
                </c:pt>
                <c:pt idx="127">
                  <c:v>0.1875</c:v>
                </c:pt>
                <c:pt idx="128">
                  <c:v>0.18604651162790697</c:v>
                </c:pt>
                <c:pt idx="129">
                  <c:v>0.18461538461538463</c:v>
                </c:pt>
                <c:pt idx="130">
                  <c:v>0.18320610687022901</c:v>
                </c:pt>
                <c:pt idx="131">
                  <c:v>0.18181818181818182</c:v>
                </c:pt>
                <c:pt idx="132">
                  <c:v>0.18045112781954886</c:v>
                </c:pt>
                <c:pt idx="133">
                  <c:v>0.17910447761194029</c:v>
                </c:pt>
                <c:pt idx="134">
                  <c:v>0.17777777777777778</c:v>
                </c:pt>
                <c:pt idx="135">
                  <c:v>0.18382352941176472</c:v>
                </c:pt>
                <c:pt idx="136">
                  <c:v>0.18248175182481752</c:v>
                </c:pt>
                <c:pt idx="137">
                  <c:v>0.18840579710144928</c:v>
                </c:pt>
                <c:pt idx="138">
                  <c:v>0.19424460431654678</c:v>
                </c:pt>
                <c:pt idx="139">
                  <c:v>0.19285714285714287</c:v>
                </c:pt>
                <c:pt idx="140">
                  <c:v>0.19148936170212766</c:v>
                </c:pt>
                <c:pt idx="141">
                  <c:v>0.19014084507042253</c:v>
                </c:pt>
                <c:pt idx="142">
                  <c:v>0.19580419580419581</c:v>
                </c:pt>
                <c:pt idx="143">
                  <c:v>0.19444444444444445</c:v>
                </c:pt>
                <c:pt idx="144">
                  <c:v>0.19310344827586207</c:v>
                </c:pt>
                <c:pt idx="145">
                  <c:v>0.19178082191780821</c:v>
                </c:pt>
                <c:pt idx="146">
                  <c:v>0.19047619047619047</c:v>
                </c:pt>
                <c:pt idx="147">
                  <c:v>0.1891891891891892</c:v>
                </c:pt>
                <c:pt idx="148">
                  <c:v>0.18791946308724833</c:v>
                </c:pt>
                <c:pt idx="149">
                  <c:v>0.18666666666666668</c:v>
                </c:pt>
                <c:pt idx="150">
                  <c:v>0.18543046357615894</c:v>
                </c:pt>
                <c:pt idx="151">
                  <c:v>0.18421052631578946</c:v>
                </c:pt>
                <c:pt idx="152">
                  <c:v>0.18300653594771241</c:v>
                </c:pt>
                <c:pt idx="153">
                  <c:v>0.18181818181818182</c:v>
                </c:pt>
                <c:pt idx="154">
                  <c:v>0.18064516129032257</c:v>
                </c:pt>
                <c:pt idx="155">
                  <c:v>0.17948717948717949</c:v>
                </c:pt>
                <c:pt idx="156">
                  <c:v>0.17834394904458598</c:v>
                </c:pt>
                <c:pt idx="157">
                  <c:v>0.17721518987341772</c:v>
                </c:pt>
                <c:pt idx="158">
                  <c:v>0.1761006289308176</c:v>
                </c:pt>
                <c:pt idx="159">
                  <c:v>0.17499999999999999</c:v>
                </c:pt>
                <c:pt idx="160">
                  <c:v>0.17391304347826086</c:v>
                </c:pt>
                <c:pt idx="161">
                  <c:v>0.1728395061728395</c:v>
                </c:pt>
                <c:pt idx="162">
                  <c:v>0.17177914110429449</c:v>
                </c:pt>
                <c:pt idx="163">
                  <c:v>0.17073170731707318</c:v>
                </c:pt>
                <c:pt idx="164">
                  <c:v>0.16969696969696971</c:v>
                </c:pt>
                <c:pt idx="165">
                  <c:v>0.16867469879518071</c:v>
                </c:pt>
                <c:pt idx="166">
                  <c:v>0.16766467065868262</c:v>
                </c:pt>
                <c:pt idx="167">
                  <c:v>0.16666666666666666</c:v>
                </c:pt>
                <c:pt idx="168">
                  <c:v>0.17159763313609466</c:v>
                </c:pt>
                <c:pt idx="169">
                  <c:v>0.17058823529411765</c:v>
                </c:pt>
                <c:pt idx="170">
                  <c:v>0.16959064327485379</c:v>
                </c:pt>
                <c:pt idx="171">
                  <c:v>0.16860465116279069</c:v>
                </c:pt>
                <c:pt idx="172">
                  <c:v>0.16763005780346821</c:v>
                </c:pt>
                <c:pt idx="173">
                  <c:v>0.16666666666666666</c:v>
                </c:pt>
                <c:pt idx="174">
                  <c:v>0.1657142857142857</c:v>
                </c:pt>
                <c:pt idx="175">
                  <c:v>0.16477272727272727</c:v>
                </c:pt>
                <c:pt idx="176">
                  <c:v>0.16384180790960451</c:v>
                </c:pt>
                <c:pt idx="177">
                  <c:v>0.16853932584269662</c:v>
                </c:pt>
                <c:pt idx="178">
                  <c:v>0.16759776536312848</c:v>
                </c:pt>
                <c:pt idx="179">
                  <c:v>0.16666666666666666</c:v>
                </c:pt>
                <c:pt idx="180">
                  <c:v>0.16574585635359115</c:v>
                </c:pt>
                <c:pt idx="181">
                  <c:v>0.16483516483516483</c:v>
                </c:pt>
                <c:pt idx="182">
                  <c:v>0.16393442622950818</c:v>
                </c:pt>
                <c:pt idx="183">
                  <c:v>0.16847826086956522</c:v>
                </c:pt>
                <c:pt idx="184">
                  <c:v>0.16756756756756758</c:v>
                </c:pt>
                <c:pt idx="185">
                  <c:v>0.16666666666666666</c:v>
                </c:pt>
                <c:pt idx="186">
                  <c:v>0.16577540106951871</c:v>
                </c:pt>
                <c:pt idx="187">
                  <c:v>0.16489361702127658</c:v>
                </c:pt>
                <c:pt idx="188">
                  <c:v>0.16402116402116401</c:v>
                </c:pt>
                <c:pt idx="189">
                  <c:v>0.16315789473684211</c:v>
                </c:pt>
                <c:pt idx="190">
                  <c:v>0.16230366492146597</c:v>
                </c:pt>
                <c:pt idx="191">
                  <c:v>0.16145833333333334</c:v>
                </c:pt>
                <c:pt idx="192">
                  <c:v>0.16062176165803108</c:v>
                </c:pt>
                <c:pt idx="193">
                  <c:v>0.15979381443298968</c:v>
                </c:pt>
                <c:pt idx="194">
                  <c:v>0.15897435897435896</c:v>
                </c:pt>
                <c:pt idx="195">
                  <c:v>0.16326530612244897</c:v>
                </c:pt>
                <c:pt idx="196">
                  <c:v>0.16243654822335024</c:v>
                </c:pt>
                <c:pt idx="197">
                  <c:v>0.16161616161616163</c:v>
                </c:pt>
                <c:pt idx="198">
                  <c:v>0.16080402010050251</c:v>
                </c:pt>
                <c:pt idx="199">
                  <c:v>0.16</c:v>
                </c:pt>
                <c:pt idx="200">
                  <c:v>0.15920398009950248</c:v>
                </c:pt>
                <c:pt idx="201">
                  <c:v>0.15841584158415842</c:v>
                </c:pt>
                <c:pt idx="202">
                  <c:v>0.15763546798029557</c:v>
                </c:pt>
                <c:pt idx="203">
                  <c:v>0.15686274509803921</c:v>
                </c:pt>
                <c:pt idx="204">
                  <c:v>0.15609756097560976</c:v>
                </c:pt>
                <c:pt idx="205">
                  <c:v>0.1553398058252427</c:v>
                </c:pt>
                <c:pt idx="206">
                  <c:v>0.15942028985507245</c:v>
                </c:pt>
                <c:pt idx="207">
                  <c:v>0.15865384615384615</c:v>
                </c:pt>
                <c:pt idx="208">
                  <c:v>0.15789473684210525</c:v>
                </c:pt>
                <c:pt idx="209">
                  <c:v>0.15714285714285714</c:v>
                </c:pt>
                <c:pt idx="210">
                  <c:v>0.15639810426540285</c:v>
                </c:pt>
                <c:pt idx="211">
                  <c:v>0.16037735849056603</c:v>
                </c:pt>
                <c:pt idx="212">
                  <c:v>0.15962441314553991</c:v>
                </c:pt>
                <c:pt idx="213">
                  <c:v>0.16355140186915887</c:v>
                </c:pt>
                <c:pt idx="214">
                  <c:v>0.16279069767441862</c:v>
                </c:pt>
                <c:pt idx="215">
                  <c:v>0.16203703703703703</c:v>
                </c:pt>
                <c:pt idx="216">
                  <c:v>0.16129032258064516</c:v>
                </c:pt>
                <c:pt idx="217">
                  <c:v>0.16055045871559634</c:v>
                </c:pt>
                <c:pt idx="218">
                  <c:v>0.15981735159817351</c:v>
                </c:pt>
                <c:pt idx="219">
                  <c:v>0.15909090909090909</c:v>
                </c:pt>
                <c:pt idx="220">
                  <c:v>0.15837104072398189</c:v>
                </c:pt>
                <c:pt idx="221">
                  <c:v>0.15765765765765766</c:v>
                </c:pt>
                <c:pt idx="222">
                  <c:v>0.15695067264573992</c:v>
                </c:pt>
                <c:pt idx="223">
                  <c:v>0.15625</c:v>
                </c:pt>
                <c:pt idx="224">
                  <c:v>0.15555555555555556</c:v>
                </c:pt>
                <c:pt idx="225">
                  <c:v>0.15486725663716813</c:v>
                </c:pt>
                <c:pt idx="226">
                  <c:v>0.15418502202643172</c:v>
                </c:pt>
                <c:pt idx="227">
                  <c:v>0.15350877192982457</c:v>
                </c:pt>
                <c:pt idx="228">
                  <c:v>0.15720524017467249</c:v>
                </c:pt>
                <c:pt idx="229">
                  <c:v>0.16086956521739129</c:v>
                </c:pt>
                <c:pt idx="230">
                  <c:v>0.16017316017316016</c:v>
                </c:pt>
                <c:pt idx="231">
                  <c:v>0.16379310344827586</c:v>
                </c:pt>
                <c:pt idx="232">
                  <c:v>0.1630901287553648</c:v>
                </c:pt>
                <c:pt idx="233">
                  <c:v>0.1623931623931624</c:v>
                </c:pt>
                <c:pt idx="234">
                  <c:v>0.16170212765957448</c:v>
                </c:pt>
                <c:pt idx="235">
                  <c:v>0.16101694915254236</c:v>
                </c:pt>
                <c:pt idx="236">
                  <c:v>0.16033755274261605</c:v>
                </c:pt>
                <c:pt idx="237">
                  <c:v>0.1638655462184874</c:v>
                </c:pt>
                <c:pt idx="238">
                  <c:v>0.16317991631799164</c:v>
                </c:pt>
                <c:pt idx="239">
                  <c:v>0.16250000000000001</c:v>
                </c:pt>
                <c:pt idx="240">
                  <c:v>0.16182572614107885</c:v>
                </c:pt>
                <c:pt idx="241">
                  <c:v>0.16115702479338842</c:v>
                </c:pt>
                <c:pt idx="242">
                  <c:v>0.16049382716049382</c:v>
                </c:pt>
                <c:pt idx="243">
                  <c:v>0.1598360655737705</c:v>
                </c:pt>
                <c:pt idx="244">
                  <c:v>0.15918367346938775</c:v>
                </c:pt>
                <c:pt idx="245">
                  <c:v>0.16260162601626016</c:v>
                </c:pt>
                <c:pt idx="246">
                  <c:v>0.16194331983805668</c:v>
                </c:pt>
                <c:pt idx="247">
                  <c:v>0.16129032258064516</c:v>
                </c:pt>
                <c:pt idx="248">
                  <c:v>0.1606425702811245</c:v>
                </c:pt>
                <c:pt idx="249">
                  <c:v>0.16</c:v>
                </c:pt>
                <c:pt idx="250">
                  <c:v>0.15936254980079681</c:v>
                </c:pt>
                <c:pt idx="251">
                  <c:v>0.1626984126984127</c:v>
                </c:pt>
                <c:pt idx="252">
                  <c:v>0.16600790513833993</c:v>
                </c:pt>
                <c:pt idx="253">
                  <c:v>0.16535433070866143</c:v>
                </c:pt>
                <c:pt idx="254">
                  <c:v>0.16470588235294117</c:v>
                </c:pt>
                <c:pt idx="255">
                  <c:v>0.16796875</c:v>
                </c:pt>
                <c:pt idx="256">
                  <c:v>0.17120622568093385</c:v>
                </c:pt>
                <c:pt idx="257">
                  <c:v>0.17054263565891473</c:v>
                </c:pt>
                <c:pt idx="258">
                  <c:v>0.16988416988416988</c:v>
                </c:pt>
                <c:pt idx="259">
                  <c:v>0.17307692307692307</c:v>
                </c:pt>
                <c:pt idx="260">
                  <c:v>0.17624521072796934</c:v>
                </c:pt>
                <c:pt idx="261">
                  <c:v>0.17938931297709923</c:v>
                </c:pt>
                <c:pt idx="262">
                  <c:v>0.18250950570342206</c:v>
                </c:pt>
                <c:pt idx="263">
                  <c:v>0.18181818181818182</c:v>
                </c:pt>
                <c:pt idx="264">
                  <c:v>0.1811320754716981</c:v>
                </c:pt>
                <c:pt idx="265">
                  <c:v>0.18045112781954886</c:v>
                </c:pt>
                <c:pt idx="266">
                  <c:v>0.1797752808988764</c:v>
                </c:pt>
                <c:pt idx="267">
                  <c:v>0.17910447761194029</c:v>
                </c:pt>
                <c:pt idx="268">
                  <c:v>0.18215613382899629</c:v>
                </c:pt>
                <c:pt idx="269">
                  <c:v>0.18148148148148149</c:v>
                </c:pt>
                <c:pt idx="270">
                  <c:v>0.18081180811808117</c:v>
                </c:pt>
                <c:pt idx="271">
                  <c:v>0.18014705882352941</c:v>
                </c:pt>
                <c:pt idx="272">
                  <c:v>0.17948717948717949</c:v>
                </c:pt>
                <c:pt idx="273">
                  <c:v>0.17883211678832117</c:v>
                </c:pt>
                <c:pt idx="274">
                  <c:v>0.17818181818181819</c:v>
                </c:pt>
                <c:pt idx="275">
                  <c:v>0.18115942028985507</c:v>
                </c:pt>
                <c:pt idx="276">
                  <c:v>0.18050541516245489</c:v>
                </c:pt>
                <c:pt idx="277">
                  <c:v>0.17985611510791366</c:v>
                </c:pt>
                <c:pt idx="278">
                  <c:v>0.18279569892473119</c:v>
                </c:pt>
                <c:pt idx="279">
                  <c:v>0.18214285714285713</c:v>
                </c:pt>
                <c:pt idx="280">
                  <c:v>0.18149466192170818</c:v>
                </c:pt>
                <c:pt idx="281">
                  <c:v>0.18439716312056736</c:v>
                </c:pt>
                <c:pt idx="282">
                  <c:v>0.18374558303886926</c:v>
                </c:pt>
                <c:pt idx="283">
                  <c:v>0.18661971830985916</c:v>
                </c:pt>
                <c:pt idx="284">
                  <c:v>0.18596491228070175</c:v>
                </c:pt>
                <c:pt idx="285">
                  <c:v>0.18531468531468531</c:v>
                </c:pt>
                <c:pt idx="286">
                  <c:v>0.18466898954703834</c:v>
                </c:pt>
                <c:pt idx="287">
                  <c:v>0.18402777777777779</c:v>
                </c:pt>
                <c:pt idx="288">
                  <c:v>0.18339100346020762</c:v>
                </c:pt>
                <c:pt idx="289">
                  <c:v>0.18275862068965518</c:v>
                </c:pt>
                <c:pt idx="290">
                  <c:v>0.18213058419243985</c:v>
                </c:pt>
                <c:pt idx="291">
                  <c:v>0.1815068493150685</c:v>
                </c:pt>
                <c:pt idx="292">
                  <c:v>0.18088737201365188</c:v>
                </c:pt>
                <c:pt idx="293">
                  <c:v>0.18027210884353742</c:v>
                </c:pt>
                <c:pt idx="294">
                  <c:v>0.18305084745762712</c:v>
                </c:pt>
                <c:pt idx="295">
                  <c:v>0.18243243243243243</c:v>
                </c:pt>
                <c:pt idx="296">
                  <c:v>0.18181818181818182</c:v>
                </c:pt>
                <c:pt idx="297">
                  <c:v>0.18120805369127516</c:v>
                </c:pt>
                <c:pt idx="298">
                  <c:v>0.1806020066889632</c:v>
                </c:pt>
                <c:pt idx="299">
                  <c:v>0.18333333333333332</c:v>
                </c:pt>
                <c:pt idx="300">
                  <c:v>0.18604651162790697</c:v>
                </c:pt>
                <c:pt idx="301">
                  <c:v>0.18543046357615894</c:v>
                </c:pt>
                <c:pt idx="302">
                  <c:v>0.18481848184818481</c:v>
                </c:pt>
                <c:pt idx="303">
                  <c:v>0.18421052631578946</c:v>
                </c:pt>
                <c:pt idx="304">
                  <c:v>0.18360655737704917</c:v>
                </c:pt>
                <c:pt idx="305">
                  <c:v>0.18627450980392157</c:v>
                </c:pt>
                <c:pt idx="306">
                  <c:v>0.18566775244299674</c:v>
                </c:pt>
                <c:pt idx="307">
                  <c:v>0.18506493506493507</c:v>
                </c:pt>
                <c:pt idx="308">
                  <c:v>0.18446601941747573</c:v>
                </c:pt>
                <c:pt idx="309">
                  <c:v>0.18387096774193548</c:v>
                </c:pt>
                <c:pt idx="310">
                  <c:v>0.18327974276527331</c:v>
                </c:pt>
                <c:pt idx="311">
                  <c:v>0.18269230769230768</c:v>
                </c:pt>
                <c:pt idx="312">
                  <c:v>0.18210862619808307</c:v>
                </c:pt>
                <c:pt idx="313">
                  <c:v>0.18152866242038215</c:v>
                </c:pt>
                <c:pt idx="314">
                  <c:v>0.18095238095238095</c:v>
                </c:pt>
                <c:pt idx="315">
                  <c:v>0.18037974683544303</c:v>
                </c:pt>
                <c:pt idx="316">
                  <c:v>0.17981072555205047</c:v>
                </c:pt>
                <c:pt idx="317">
                  <c:v>0.17924528301886791</c:v>
                </c:pt>
                <c:pt idx="318">
                  <c:v>0.17868338557993729</c:v>
                </c:pt>
                <c:pt idx="319">
                  <c:v>0.17812500000000001</c:v>
                </c:pt>
                <c:pt idx="320">
                  <c:v>0.17757009345794392</c:v>
                </c:pt>
                <c:pt idx="321">
                  <c:v>0.17701863354037267</c:v>
                </c:pt>
                <c:pt idx="322">
                  <c:v>0.17647058823529413</c:v>
                </c:pt>
                <c:pt idx="323">
                  <c:v>0.17592592592592593</c:v>
                </c:pt>
                <c:pt idx="324">
                  <c:v>0.17538461538461539</c:v>
                </c:pt>
                <c:pt idx="325">
                  <c:v>0.17484662576687116</c:v>
                </c:pt>
                <c:pt idx="326">
                  <c:v>0.17737003058103976</c:v>
                </c:pt>
                <c:pt idx="327">
                  <c:v>0.17682926829268292</c:v>
                </c:pt>
                <c:pt idx="328">
                  <c:v>0.17629179331306991</c:v>
                </c:pt>
                <c:pt idx="329">
                  <c:v>0.17575757575757575</c:v>
                </c:pt>
                <c:pt idx="330">
                  <c:v>0.17522658610271905</c:v>
                </c:pt>
                <c:pt idx="331">
                  <c:v>0.1746987951807229</c:v>
                </c:pt>
                <c:pt idx="332">
                  <c:v>0.17417417417417416</c:v>
                </c:pt>
                <c:pt idx="333">
                  <c:v>0.17365269461077845</c:v>
                </c:pt>
                <c:pt idx="334">
                  <c:v>0.17313432835820897</c:v>
                </c:pt>
                <c:pt idx="335">
                  <c:v>0.17261904761904762</c:v>
                </c:pt>
                <c:pt idx="336">
                  <c:v>0.17507418397626112</c:v>
                </c:pt>
                <c:pt idx="337">
                  <c:v>0.17455621301775148</c:v>
                </c:pt>
                <c:pt idx="338">
                  <c:v>0.17404129793510326</c:v>
                </c:pt>
                <c:pt idx="339">
                  <c:v>0.17352941176470588</c:v>
                </c:pt>
                <c:pt idx="340">
                  <c:v>0.17302052785923755</c:v>
                </c:pt>
                <c:pt idx="341">
                  <c:v>0.17543859649122806</c:v>
                </c:pt>
                <c:pt idx="342">
                  <c:v>0.1749271137026239</c:v>
                </c:pt>
                <c:pt idx="343">
                  <c:v>0.1744186046511628</c:v>
                </c:pt>
                <c:pt idx="344">
                  <c:v>0.17391304347826086</c:v>
                </c:pt>
                <c:pt idx="345">
                  <c:v>0.17630057803468208</c:v>
                </c:pt>
                <c:pt idx="346">
                  <c:v>0.17579250720461095</c:v>
                </c:pt>
                <c:pt idx="347">
                  <c:v>0.17528735632183909</c:v>
                </c:pt>
                <c:pt idx="348">
                  <c:v>0.17478510028653296</c:v>
                </c:pt>
                <c:pt idx="349">
                  <c:v>0.17428571428571429</c:v>
                </c:pt>
                <c:pt idx="350">
                  <c:v>0.1737891737891738</c:v>
                </c:pt>
                <c:pt idx="351">
                  <c:v>0.17329545454545456</c:v>
                </c:pt>
                <c:pt idx="352">
                  <c:v>0.17563739376770537</c:v>
                </c:pt>
                <c:pt idx="353">
                  <c:v>0.1751412429378531</c:v>
                </c:pt>
                <c:pt idx="354">
                  <c:v>0.17464788732394365</c:v>
                </c:pt>
                <c:pt idx="355">
                  <c:v>0.17415730337078653</c:v>
                </c:pt>
                <c:pt idx="356">
                  <c:v>0.17647058823529413</c:v>
                </c:pt>
                <c:pt idx="357">
                  <c:v>0.17597765363128492</c:v>
                </c:pt>
                <c:pt idx="358">
                  <c:v>0.17548746518105848</c:v>
                </c:pt>
                <c:pt idx="359">
                  <c:v>0.17499999999999999</c:v>
                </c:pt>
                <c:pt idx="360">
                  <c:v>0.17451523545706371</c:v>
                </c:pt>
                <c:pt idx="361">
                  <c:v>0.17679558011049723</c:v>
                </c:pt>
                <c:pt idx="362">
                  <c:v>0.17630853994490359</c:v>
                </c:pt>
                <c:pt idx="363">
                  <c:v>0.17857142857142858</c:v>
                </c:pt>
                <c:pt idx="364">
                  <c:v>0.18082191780821918</c:v>
                </c:pt>
                <c:pt idx="365">
                  <c:v>0.18032786885245902</c:v>
                </c:pt>
                <c:pt idx="366">
                  <c:v>0.17983651226158037</c:v>
                </c:pt>
                <c:pt idx="367">
                  <c:v>0.17934782608695651</c:v>
                </c:pt>
                <c:pt idx="368">
                  <c:v>0.17886178861788618</c:v>
                </c:pt>
                <c:pt idx="369">
                  <c:v>0.17837837837837839</c:v>
                </c:pt>
                <c:pt idx="370">
                  <c:v>0.17789757412398921</c:v>
                </c:pt>
                <c:pt idx="371">
                  <c:v>0.17741935483870969</c:v>
                </c:pt>
                <c:pt idx="372">
                  <c:v>0.17694369973190349</c:v>
                </c:pt>
                <c:pt idx="373">
                  <c:v>0.17647058823529413</c:v>
                </c:pt>
                <c:pt idx="374">
                  <c:v>0.17599999999999999</c:v>
                </c:pt>
                <c:pt idx="375">
                  <c:v>0.17553191489361702</c:v>
                </c:pt>
                <c:pt idx="376">
                  <c:v>0.17506631299734748</c:v>
                </c:pt>
                <c:pt idx="377">
                  <c:v>0.17460317460317459</c:v>
                </c:pt>
                <c:pt idx="378">
                  <c:v>0.17414248021108181</c:v>
                </c:pt>
                <c:pt idx="379">
                  <c:v>0.1736842105263158</c:v>
                </c:pt>
                <c:pt idx="380">
                  <c:v>0.17322834645669291</c:v>
                </c:pt>
                <c:pt idx="381">
                  <c:v>0.17277486910994763</c:v>
                </c:pt>
                <c:pt idx="382">
                  <c:v>0.17232375979112272</c:v>
                </c:pt>
                <c:pt idx="383">
                  <c:v>0.171875</c:v>
                </c:pt>
                <c:pt idx="384">
                  <c:v>0.17142857142857143</c:v>
                </c:pt>
                <c:pt idx="385">
                  <c:v>0.17357512953367876</c:v>
                </c:pt>
                <c:pt idx="386">
                  <c:v>0.1731266149870801</c:v>
                </c:pt>
                <c:pt idx="387">
                  <c:v>0.17268041237113402</c:v>
                </c:pt>
                <c:pt idx="388">
                  <c:v>0.17223650385604114</c:v>
                </c:pt>
                <c:pt idx="389">
                  <c:v>0.1717948717948718</c:v>
                </c:pt>
                <c:pt idx="390">
                  <c:v>0.17135549872122763</c:v>
                </c:pt>
                <c:pt idx="391">
                  <c:v>0.17091836734693877</c:v>
                </c:pt>
                <c:pt idx="392">
                  <c:v>0.17302798982188294</c:v>
                </c:pt>
                <c:pt idx="393">
                  <c:v>0.17258883248730963</c:v>
                </c:pt>
                <c:pt idx="394">
                  <c:v>0.17215189873417722</c:v>
                </c:pt>
                <c:pt idx="395">
                  <c:v>0.17171717171717171</c:v>
                </c:pt>
                <c:pt idx="396">
                  <c:v>0.1712846347607053</c:v>
                </c:pt>
                <c:pt idx="397">
                  <c:v>0.17085427135678391</c:v>
                </c:pt>
                <c:pt idx="398">
                  <c:v>0.17042606516290726</c:v>
                </c:pt>
                <c:pt idx="399">
                  <c:v>0.17</c:v>
                </c:pt>
                <c:pt idx="400">
                  <c:v>0.16957605985037408</c:v>
                </c:pt>
                <c:pt idx="401">
                  <c:v>0.1691542288557214</c:v>
                </c:pt>
                <c:pt idx="402">
                  <c:v>0.16873449131513649</c:v>
                </c:pt>
                <c:pt idx="403">
                  <c:v>0.16831683168316833</c:v>
                </c:pt>
                <c:pt idx="404">
                  <c:v>0.17037037037037037</c:v>
                </c:pt>
                <c:pt idx="405">
                  <c:v>0.17241379310344829</c:v>
                </c:pt>
                <c:pt idx="406">
                  <c:v>0.171990171990172</c:v>
                </c:pt>
                <c:pt idx="407">
                  <c:v>0.17156862745098039</c:v>
                </c:pt>
                <c:pt idx="408">
                  <c:v>0.17359413202933985</c:v>
                </c:pt>
                <c:pt idx="409">
                  <c:v>0.17560975609756097</c:v>
                </c:pt>
                <c:pt idx="410">
                  <c:v>0.17518248175182483</c:v>
                </c:pt>
                <c:pt idx="411">
                  <c:v>0.17475728155339806</c:v>
                </c:pt>
                <c:pt idx="412">
                  <c:v>0.17433414043583534</c:v>
                </c:pt>
                <c:pt idx="413">
                  <c:v>0.17391304347826086</c:v>
                </c:pt>
                <c:pt idx="414">
                  <c:v>0.17349397590361446</c:v>
                </c:pt>
                <c:pt idx="415">
                  <c:v>0.17307692307692307</c:v>
                </c:pt>
                <c:pt idx="416">
                  <c:v>0.17266187050359713</c:v>
                </c:pt>
                <c:pt idx="417">
                  <c:v>0.17464114832535885</c:v>
                </c:pt>
                <c:pt idx="418">
                  <c:v>0.17422434367541767</c:v>
                </c:pt>
                <c:pt idx="419">
                  <c:v>0.1738095238095238</c:v>
                </c:pt>
                <c:pt idx="420">
                  <c:v>0.17339667458432304</c:v>
                </c:pt>
                <c:pt idx="421">
                  <c:v>0.17298578199052134</c:v>
                </c:pt>
                <c:pt idx="422">
                  <c:v>0.17257683215130024</c:v>
                </c:pt>
                <c:pt idx="423">
                  <c:v>0.17216981132075471</c:v>
                </c:pt>
                <c:pt idx="424">
                  <c:v>0.17176470588235293</c:v>
                </c:pt>
                <c:pt idx="425">
                  <c:v>0.17136150234741784</c:v>
                </c:pt>
                <c:pt idx="426">
                  <c:v>0.17096018735362997</c:v>
                </c:pt>
                <c:pt idx="427">
                  <c:v>0.17056074766355139</c:v>
                </c:pt>
                <c:pt idx="428">
                  <c:v>0.17016317016317017</c:v>
                </c:pt>
                <c:pt idx="429">
                  <c:v>0.16976744186046511</c:v>
                </c:pt>
                <c:pt idx="430">
                  <c:v>0.16937354988399073</c:v>
                </c:pt>
                <c:pt idx="431">
                  <c:v>0.16898148148148148</c:v>
                </c:pt>
                <c:pt idx="432">
                  <c:v>0.16859122401847576</c:v>
                </c:pt>
                <c:pt idx="433">
                  <c:v>0.16820276497695852</c:v>
                </c:pt>
                <c:pt idx="434">
                  <c:v>0.167816091954023</c:v>
                </c:pt>
                <c:pt idx="435">
                  <c:v>0.16743119266055045</c:v>
                </c:pt>
                <c:pt idx="436">
                  <c:v>0.16704805491990846</c:v>
                </c:pt>
                <c:pt idx="437">
                  <c:v>0.16894977168949771</c:v>
                </c:pt>
                <c:pt idx="438">
                  <c:v>0.16856492027334852</c:v>
                </c:pt>
                <c:pt idx="439">
                  <c:v>0.16818181818181818</c:v>
                </c:pt>
                <c:pt idx="440">
                  <c:v>0.16780045351473924</c:v>
                </c:pt>
                <c:pt idx="441">
                  <c:v>0.167420814479638</c:v>
                </c:pt>
                <c:pt idx="442">
                  <c:v>0.1670428893905192</c:v>
                </c:pt>
                <c:pt idx="443">
                  <c:v>0.16891891891891891</c:v>
                </c:pt>
                <c:pt idx="444">
                  <c:v>0.16853932584269662</c:v>
                </c:pt>
                <c:pt idx="445">
                  <c:v>0.16816143497757849</c:v>
                </c:pt>
                <c:pt idx="446">
                  <c:v>0.16778523489932887</c:v>
                </c:pt>
                <c:pt idx="447">
                  <c:v>0.16741071428571427</c:v>
                </c:pt>
                <c:pt idx="448">
                  <c:v>0.16703786191536749</c:v>
                </c:pt>
                <c:pt idx="449">
                  <c:v>0.16666666666666666</c:v>
                </c:pt>
                <c:pt idx="450">
                  <c:v>0.16629711751662971</c:v>
                </c:pt>
                <c:pt idx="451">
                  <c:v>0.16592920353982302</c:v>
                </c:pt>
                <c:pt idx="452">
                  <c:v>0.16777041942604856</c:v>
                </c:pt>
                <c:pt idx="453">
                  <c:v>0.16740088105726872</c:v>
                </c:pt>
                <c:pt idx="454">
                  <c:v>0.16703296703296702</c:v>
                </c:pt>
                <c:pt idx="455">
                  <c:v>0.16666666666666666</c:v>
                </c:pt>
                <c:pt idx="456">
                  <c:v>0.16630196936542668</c:v>
                </c:pt>
                <c:pt idx="457">
                  <c:v>0.16593886462882096</c:v>
                </c:pt>
                <c:pt idx="458">
                  <c:v>0.16557734204793029</c:v>
                </c:pt>
                <c:pt idx="459">
                  <c:v>0.16521739130434782</c:v>
                </c:pt>
                <c:pt idx="460">
                  <c:v>0.16485900216919741</c:v>
                </c:pt>
                <c:pt idx="461">
                  <c:v>0.16666666666666666</c:v>
                </c:pt>
                <c:pt idx="462">
                  <c:v>0.16630669546436286</c:v>
                </c:pt>
                <c:pt idx="463">
                  <c:v>0.16594827586206898</c:v>
                </c:pt>
                <c:pt idx="464">
                  <c:v>0.16559139784946236</c:v>
                </c:pt>
                <c:pt idx="465">
                  <c:v>0.16523605150214593</c:v>
                </c:pt>
                <c:pt idx="466">
                  <c:v>0.16488222698072805</c:v>
                </c:pt>
                <c:pt idx="467">
                  <c:v>0.16666666666666666</c:v>
                </c:pt>
                <c:pt idx="468">
                  <c:v>0.16631130063965885</c:v>
                </c:pt>
                <c:pt idx="469">
                  <c:v>0.16595744680851063</c:v>
                </c:pt>
                <c:pt idx="470">
                  <c:v>0.16560509554140126</c:v>
                </c:pt>
                <c:pt idx="471">
                  <c:v>0.1652542372881356</c:v>
                </c:pt>
                <c:pt idx="472">
                  <c:v>0.16490486257928119</c:v>
                </c:pt>
                <c:pt idx="473">
                  <c:v>0.16455696202531644</c:v>
                </c:pt>
                <c:pt idx="474">
                  <c:v>0.16631578947368422</c:v>
                </c:pt>
                <c:pt idx="475">
                  <c:v>0.16596638655462184</c:v>
                </c:pt>
                <c:pt idx="476">
                  <c:v>0.16561844863731656</c:v>
                </c:pt>
                <c:pt idx="477">
                  <c:v>0.16736401673640167</c:v>
                </c:pt>
                <c:pt idx="478">
                  <c:v>0.16701461377870563</c:v>
                </c:pt>
                <c:pt idx="479">
                  <c:v>0.16666666666666666</c:v>
                </c:pt>
                <c:pt idx="480">
                  <c:v>0.16632016632016633</c:v>
                </c:pt>
                <c:pt idx="481">
                  <c:v>0.16597510373443983</c:v>
                </c:pt>
                <c:pt idx="482">
                  <c:v>0.16563146997929606</c:v>
                </c:pt>
                <c:pt idx="483">
                  <c:v>0.16528925619834711</c:v>
                </c:pt>
                <c:pt idx="484">
                  <c:v>0.16494845360824742</c:v>
                </c:pt>
                <c:pt idx="485">
                  <c:v>0.16666666666666666</c:v>
                </c:pt>
                <c:pt idx="486">
                  <c:v>0.16632443531827515</c:v>
                </c:pt>
                <c:pt idx="487">
                  <c:v>0.16598360655737704</c:v>
                </c:pt>
                <c:pt idx="488">
                  <c:v>0.16564417177914109</c:v>
                </c:pt>
                <c:pt idx="489">
                  <c:v>0.1653061224489796</c:v>
                </c:pt>
                <c:pt idx="490">
                  <c:v>0.16700610997963339</c:v>
                </c:pt>
                <c:pt idx="491">
                  <c:v>0.16666666666666666</c:v>
                </c:pt>
                <c:pt idx="492">
                  <c:v>0.16632860040567951</c:v>
                </c:pt>
                <c:pt idx="493">
                  <c:v>0.16599190283400811</c:v>
                </c:pt>
                <c:pt idx="494">
                  <c:v>0.16565656565656567</c:v>
                </c:pt>
                <c:pt idx="495">
                  <c:v>0.16532258064516128</c:v>
                </c:pt>
                <c:pt idx="496">
                  <c:v>0.16498993963782696</c:v>
                </c:pt>
                <c:pt idx="497">
                  <c:v>0.1646586345381526</c:v>
                </c:pt>
                <c:pt idx="498">
                  <c:v>0.16432865731462926</c:v>
                </c:pt>
                <c:pt idx="499">
                  <c:v>0.16600000000000001</c:v>
                </c:pt>
                <c:pt idx="500">
                  <c:v>0.16566866267465069</c:v>
                </c:pt>
                <c:pt idx="501">
                  <c:v>0.16533864541832669</c:v>
                </c:pt>
                <c:pt idx="502">
                  <c:v>0.16500994035785288</c:v>
                </c:pt>
                <c:pt idx="503">
                  <c:v>0.16468253968253968</c:v>
                </c:pt>
                <c:pt idx="504">
                  <c:v>0.16435643564356436</c:v>
                </c:pt>
                <c:pt idx="505">
                  <c:v>0.16403162055335968</c:v>
                </c:pt>
                <c:pt idx="506">
                  <c:v>0.16370808678500987</c:v>
                </c:pt>
                <c:pt idx="507">
                  <c:v>0.16338582677165353</c:v>
                </c:pt>
                <c:pt idx="508">
                  <c:v>0.16502946954813361</c:v>
                </c:pt>
                <c:pt idx="509">
                  <c:v>0.16666666666666666</c:v>
                </c:pt>
                <c:pt idx="510">
                  <c:v>0.16634050880626222</c:v>
                </c:pt>
                <c:pt idx="511">
                  <c:v>0.166015625</c:v>
                </c:pt>
                <c:pt idx="512">
                  <c:v>0.16569200779727095</c:v>
                </c:pt>
                <c:pt idx="513">
                  <c:v>0.16536964980544747</c:v>
                </c:pt>
                <c:pt idx="514">
                  <c:v>0.1650485436893204</c:v>
                </c:pt>
                <c:pt idx="515">
                  <c:v>0.16666666666666666</c:v>
                </c:pt>
                <c:pt idx="516">
                  <c:v>0.16634429400386846</c:v>
                </c:pt>
                <c:pt idx="517">
                  <c:v>0.16602316602316602</c:v>
                </c:pt>
                <c:pt idx="518">
                  <c:v>0.16570327552986513</c:v>
                </c:pt>
                <c:pt idx="519">
                  <c:v>0.1673076923076923</c:v>
                </c:pt>
                <c:pt idx="520">
                  <c:v>0.16698656429942418</c:v>
                </c:pt>
                <c:pt idx="521">
                  <c:v>0.16666666666666666</c:v>
                </c:pt>
                <c:pt idx="522">
                  <c:v>0.16634799235181644</c:v>
                </c:pt>
                <c:pt idx="523">
                  <c:v>0.16603053435114504</c:v>
                </c:pt>
                <c:pt idx="524">
                  <c:v>0.16761904761904761</c:v>
                </c:pt>
                <c:pt idx="525">
                  <c:v>0.16730038022813687</c:v>
                </c:pt>
                <c:pt idx="526">
                  <c:v>0.16698292220113853</c:v>
                </c:pt>
                <c:pt idx="527">
                  <c:v>0.16666666666666666</c:v>
                </c:pt>
                <c:pt idx="528">
                  <c:v>0.16635160680529301</c:v>
                </c:pt>
                <c:pt idx="529">
                  <c:v>0.16603773584905659</c:v>
                </c:pt>
                <c:pt idx="530">
                  <c:v>0.16572504708097929</c:v>
                </c:pt>
                <c:pt idx="531">
                  <c:v>0.16541353383458646</c:v>
                </c:pt>
                <c:pt idx="532">
                  <c:v>0.16510318949343339</c:v>
                </c:pt>
                <c:pt idx="533">
                  <c:v>0.16479400749063669</c:v>
                </c:pt>
                <c:pt idx="534">
                  <c:v>0.16448598130841122</c:v>
                </c:pt>
                <c:pt idx="535">
                  <c:v>0.16417910447761194</c:v>
                </c:pt>
                <c:pt idx="536">
                  <c:v>0.16387337057728119</c:v>
                </c:pt>
                <c:pt idx="537">
                  <c:v>0.16356877323420074</c:v>
                </c:pt>
                <c:pt idx="538">
                  <c:v>0.16326530612244897</c:v>
                </c:pt>
                <c:pt idx="539">
                  <c:v>0.16296296296296298</c:v>
                </c:pt>
                <c:pt idx="540">
                  <c:v>0.16266173752310537</c:v>
                </c:pt>
                <c:pt idx="541">
                  <c:v>0.16236162361623616</c:v>
                </c:pt>
                <c:pt idx="542">
                  <c:v>0.16206261510128914</c:v>
                </c:pt>
                <c:pt idx="543">
                  <c:v>0.16176470588235295</c:v>
                </c:pt>
                <c:pt idx="544">
                  <c:v>0.16146788990825689</c:v>
                </c:pt>
                <c:pt idx="545">
                  <c:v>0.16300366300366301</c:v>
                </c:pt>
                <c:pt idx="546">
                  <c:v>0.16270566727605118</c:v>
                </c:pt>
                <c:pt idx="547">
                  <c:v>0.16240875912408759</c:v>
                </c:pt>
                <c:pt idx="548">
                  <c:v>0.16211293260473589</c:v>
                </c:pt>
                <c:pt idx="549">
                  <c:v>0.16181818181818181</c:v>
                </c:pt>
                <c:pt idx="550">
                  <c:v>0.16152450090744103</c:v>
                </c:pt>
                <c:pt idx="551">
                  <c:v>0.16123188405797101</c:v>
                </c:pt>
                <c:pt idx="552">
                  <c:v>0.16274864376130199</c:v>
                </c:pt>
                <c:pt idx="553">
                  <c:v>0.16245487364620939</c:v>
                </c:pt>
                <c:pt idx="554">
                  <c:v>0.16216216216216217</c:v>
                </c:pt>
                <c:pt idx="555">
                  <c:v>0.16187050359712229</c:v>
                </c:pt>
                <c:pt idx="556">
                  <c:v>0.1615798922800718</c:v>
                </c:pt>
                <c:pt idx="557">
                  <c:v>0.16129032258064516</c:v>
                </c:pt>
                <c:pt idx="558">
                  <c:v>0.16100178890876565</c:v>
                </c:pt>
                <c:pt idx="559">
                  <c:v>0.16071428571428573</c:v>
                </c:pt>
                <c:pt idx="560">
                  <c:v>0.16042780748663102</c:v>
                </c:pt>
                <c:pt idx="561">
                  <c:v>0.16014234875444841</c:v>
                </c:pt>
                <c:pt idx="562">
                  <c:v>0.16163410301953818</c:v>
                </c:pt>
                <c:pt idx="563">
                  <c:v>0.16312056737588654</c:v>
                </c:pt>
                <c:pt idx="564">
                  <c:v>0.16283185840707964</c:v>
                </c:pt>
                <c:pt idx="565">
                  <c:v>0.16431095406360424</c:v>
                </c:pt>
                <c:pt idx="566">
                  <c:v>0.16402116402116401</c:v>
                </c:pt>
                <c:pt idx="567">
                  <c:v>0.16373239436619719</c:v>
                </c:pt>
                <c:pt idx="568">
                  <c:v>0.16344463971880491</c:v>
                </c:pt>
                <c:pt idx="569">
                  <c:v>0.1649122807017544</c:v>
                </c:pt>
                <c:pt idx="570">
                  <c:v>0.16462346760070051</c:v>
                </c:pt>
                <c:pt idx="571">
                  <c:v>0.16433566433566432</c:v>
                </c:pt>
                <c:pt idx="572">
                  <c:v>0.16404886561954624</c:v>
                </c:pt>
                <c:pt idx="573">
                  <c:v>0.16376306620209058</c:v>
                </c:pt>
                <c:pt idx="574">
                  <c:v>0.16347826086956521</c:v>
                </c:pt>
                <c:pt idx="575">
                  <c:v>0.16319444444444445</c:v>
                </c:pt>
                <c:pt idx="576">
                  <c:v>0.16464471403812825</c:v>
                </c:pt>
                <c:pt idx="577">
                  <c:v>0.16435986159169549</c:v>
                </c:pt>
                <c:pt idx="578">
                  <c:v>0.16407599309153714</c:v>
                </c:pt>
                <c:pt idx="579">
                  <c:v>0.16379310344827586</c:v>
                </c:pt>
                <c:pt idx="580">
                  <c:v>0.16351118760757316</c:v>
                </c:pt>
                <c:pt idx="581">
                  <c:v>0.16323024054982818</c:v>
                </c:pt>
                <c:pt idx="582">
                  <c:v>0.16295025728987994</c:v>
                </c:pt>
                <c:pt idx="583">
                  <c:v>0.16267123287671234</c:v>
                </c:pt>
                <c:pt idx="584">
                  <c:v>0.1623931623931624</c:v>
                </c:pt>
                <c:pt idx="585">
                  <c:v>0.1621160409556314</c:v>
                </c:pt>
                <c:pt idx="586">
                  <c:v>0.16183986371379896</c:v>
                </c:pt>
                <c:pt idx="587">
                  <c:v>0.16156462585034015</c:v>
                </c:pt>
                <c:pt idx="588">
                  <c:v>0.16129032258064516</c:v>
                </c:pt>
                <c:pt idx="589">
                  <c:v>0.16271186440677965</c:v>
                </c:pt>
                <c:pt idx="590">
                  <c:v>0.16243654822335024</c:v>
                </c:pt>
                <c:pt idx="591">
                  <c:v>0.16216216216216217</c:v>
                </c:pt>
                <c:pt idx="592">
                  <c:v>0.16188870151770657</c:v>
                </c:pt>
                <c:pt idx="593">
                  <c:v>0.16161616161616163</c:v>
                </c:pt>
                <c:pt idx="594">
                  <c:v>0.16134453781512606</c:v>
                </c:pt>
                <c:pt idx="595">
                  <c:v>0.16107382550335569</c:v>
                </c:pt>
                <c:pt idx="596">
                  <c:v>0.1624790619765494</c:v>
                </c:pt>
                <c:pt idx="597">
                  <c:v>0.16220735785953178</c:v>
                </c:pt>
                <c:pt idx="598">
                  <c:v>0.16193656093489148</c:v>
                </c:pt>
                <c:pt idx="599">
                  <c:v>0.16166666666666665</c:v>
                </c:pt>
                <c:pt idx="600">
                  <c:v>0.16139767054908485</c:v>
                </c:pt>
                <c:pt idx="601">
                  <c:v>0.16112956810631229</c:v>
                </c:pt>
                <c:pt idx="602">
                  <c:v>0.16086235489220563</c:v>
                </c:pt>
                <c:pt idx="603">
                  <c:v>0.16059602649006621</c:v>
                </c:pt>
                <c:pt idx="604">
                  <c:v>0.16033057851239668</c:v>
                </c:pt>
                <c:pt idx="605">
                  <c:v>0.16006600660066006</c:v>
                </c:pt>
                <c:pt idx="606">
                  <c:v>0.15980230642504117</c:v>
                </c:pt>
                <c:pt idx="607">
                  <c:v>0.15953947368421054</c:v>
                </c:pt>
                <c:pt idx="608">
                  <c:v>0.15927750410509031</c:v>
                </c:pt>
                <c:pt idx="609">
                  <c:v>0.15901639344262294</c:v>
                </c:pt>
                <c:pt idx="610">
                  <c:v>0.15875613747954173</c:v>
                </c:pt>
                <c:pt idx="611">
                  <c:v>0.15849673202614378</c:v>
                </c:pt>
                <c:pt idx="612">
                  <c:v>0.15823817292006526</c:v>
                </c:pt>
                <c:pt idx="613">
                  <c:v>0.15798045602605862</c:v>
                </c:pt>
                <c:pt idx="614">
                  <c:v>0.15934959349593497</c:v>
                </c:pt>
                <c:pt idx="615">
                  <c:v>0.15909090909090909</c:v>
                </c:pt>
                <c:pt idx="616">
                  <c:v>0.16045380875202594</c:v>
                </c:pt>
                <c:pt idx="617">
                  <c:v>0.16019417475728157</c:v>
                </c:pt>
                <c:pt idx="618">
                  <c:v>0.15993537964458804</c:v>
                </c:pt>
                <c:pt idx="619">
                  <c:v>0.1596774193548387</c:v>
                </c:pt>
                <c:pt idx="620">
                  <c:v>0.15942028985507245</c:v>
                </c:pt>
                <c:pt idx="621">
                  <c:v>0.15916398713826366</c:v>
                </c:pt>
                <c:pt idx="622">
                  <c:v>0.15890850722311398</c:v>
                </c:pt>
                <c:pt idx="623">
                  <c:v>0.15865384615384615</c:v>
                </c:pt>
                <c:pt idx="624">
                  <c:v>0.16</c:v>
                </c:pt>
                <c:pt idx="625">
                  <c:v>0.15974440894568689</c:v>
                </c:pt>
                <c:pt idx="626">
                  <c:v>0.15948963317384371</c:v>
                </c:pt>
                <c:pt idx="627">
                  <c:v>0.160828025477707</c:v>
                </c:pt>
                <c:pt idx="628">
                  <c:v>0.16057233704292528</c:v>
                </c:pt>
                <c:pt idx="629">
                  <c:v>0.16031746031746033</c:v>
                </c:pt>
                <c:pt idx="630">
                  <c:v>0.16006339144215531</c:v>
                </c:pt>
                <c:pt idx="631">
                  <c:v>0.16139240506329114</c:v>
                </c:pt>
                <c:pt idx="632">
                  <c:v>0.16113744075829384</c:v>
                </c:pt>
                <c:pt idx="633">
                  <c:v>0.16088328075709779</c:v>
                </c:pt>
                <c:pt idx="634">
                  <c:v>0.16062992125984252</c:v>
                </c:pt>
                <c:pt idx="635">
                  <c:v>0.16037735849056603</c:v>
                </c:pt>
                <c:pt idx="636">
                  <c:v>0.16012558869701726</c:v>
                </c:pt>
                <c:pt idx="637">
                  <c:v>0.15987460815047022</c:v>
                </c:pt>
                <c:pt idx="638">
                  <c:v>0.16118935837245696</c:v>
                </c:pt>
                <c:pt idx="639">
                  <c:v>0.16093750000000001</c:v>
                </c:pt>
                <c:pt idx="640">
                  <c:v>0.1606864274570983</c:v>
                </c:pt>
                <c:pt idx="641">
                  <c:v>0.16199376947040497</c:v>
                </c:pt>
                <c:pt idx="642">
                  <c:v>0.16174183514774496</c:v>
                </c:pt>
                <c:pt idx="643">
                  <c:v>0.16149068322981366</c:v>
                </c:pt>
                <c:pt idx="644">
                  <c:v>0.16124031007751938</c:v>
                </c:pt>
                <c:pt idx="645">
                  <c:v>0.1609907120743034</c:v>
                </c:pt>
                <c:pt idx="646">
                  <c:v>0.160741885625966</c:v>
                </c:pt>
                <c:pt idx="647">
                  <c:v>0.16049382716049382</c:v>
                </c:pt>
                <c:pt idx="648">
                  <c:v>0.16024653312788906</c:v>
                </c:pt>
                <c:pt idx="649">
                  <c:v>0.16</c:v>
                </c:pt>
                <c:pt idx="650">
                  <c:v>0.1597542242703533</c:v>
                </c:pt>
                <c:pt idx="651">
                  <c:v>0.15950920245398773</c:v>
                </c:pt>
                <c:pt idx="652">
                  <c:v>0.15926493108728942</c:v>
                </c:pt>
                <c:pt idx="653">
                  <c:v>0.15902140672782875</c:v>
                </c:pt>
                <c:pt idx="654">
                  <c:v>0.15877862595419848</c:v>
                </c:pt>
                <c:pt idx="655">
                  <c:v>0.15853658536585366</c:v>
                </c:pt>
                <c:pt idx="656">
                  <c:v>0.15981735159817351</c:v>
                </c:pt>
                <c:pt idx="657">
                  <c:v>0.15957446808510639</c:v>
                </c:pt>
                <c:pt idx="658">
                  <c:v>0.15933232169954475</c:v>
                </c:pt>
                <c:pt idx="659">
                  <c:v>0.15909090909090909</c:v>
                </c:pt>
                <c:pt idx="660">
                  <c:v>0.16036308623298035</c:v>
                </c:pt>
                <c:pt idx="661">
                  <c:v>0.16012084592145015</c:v>
                </c:pt>
                <c:pt idx="662">
                  <c:v>0.15987933634992457</c:v>
                </c:pt>
                <c:pt idx="663">
                  <c:v>0.15963855421686746</c:v>
                </c:pt>
                <c:pt idx="664">
                  <c:v>0.15939849624060151</c:v>
                </c:pt>
                <c:pt idx="665">
                  <c:v>0.15915915915915915</c:v>
                </c:pt>
                <c:pt idx="666">
                  <c:v>0.15892053973013492</c:v>
                </c:pt>
                <c:pt idx="667">
                  <c:v>0.15868263473053892</c:v>
                </c:pt>
                <c:pt idx="668">
                  <c:v>0.15844544095665172</c:v>
                </c:pt>
                <c:pt idx="669">
                  <c:v>0.15820895522388059</c:v>
                </c:pt>
                <c:pt idx="670">
                  <c:v>0.15797317436661698</c:v>
                </c:pt>
                <c:pt idx="671">
                  <c:v>0.15773809523809523</c:v>
                </c:pt>
                <c:pt idx="672">
                  <c:v>0.15898959881129271</c:v>
                </c:pt>
                <c:pt idx="673">
                  <c:v>0.16023738872403562</c:v>
                </c:pt>
                <c:pt idx="674">
                  <c:v>0.16</c:v>
                </c:pt>
                <c:pt idx="675">
                  <c:v>0.15976331360946747</c:v>
                </c:pt>
                <c:pt idx="676">
                  <c:v>0.16100443131462333</c:v>
                </c:pt>
                <c:pt idx="677">
                  <c:v>0.16076696165191739</c:v>
                </c:pt>
                <c:pt idx="678">
                  <c:v>0.16053019145802652</c:v>
                </c:pt>
                <c:pt idx="679">
                  <c:v>0.16176470588235295</c:v>
                </c:pt>
                <c:pt idx="680">
                  <c:v>0.16152716593245228</c:v>
                </c:pt>
                <c:pt idx="681">
                  <c:v>0.1627565982404692</c:v>
                </c:pt>
                <c:pt idx="682">
                  <c:v>0.16251830161054173</c:v>
                </c:pt>
                <c:pt idx="683">
                  <c:v>0.16228070175438597</c:v>
                </c:pt>
                <c:pt idx="684">
                  <c:v>0.16204379562043797</c:v>
                </c:pt>
                <c:pt idx="685">
                  <c:v>0.16180758017492711</c:v>
                </c:pt>
                <c:pt idx="686">
                  <c:v>0.16302765647743814</c:v>
                </c:pt>
                <c:pt idx="687">
                  <c:v>0.16279069767441862</c:v>
                </c:pt>
                <c:pt idx="688">
                  <c:v>0.1625544267053701</c:v>
                </c:pt>
                <c:pt idx="689">
                  <c:v>0.16231884057971013</c:v>
                </c:pt>
                <c:pt idx="690">
                  <c:v>0.16208393632416787</c:v>
                </c:pt>
                <c:pt idx="691">
                  <c:v>0.16329479768786126</c:v>
                </c:pt>
                <c:pt idx="692">
                  <c:v>0.16305916305916307</c:v>
                </c:pt>
                <c:pt idx="693">
                  <c:v>0.16282420749279539</c:v>
                </c:pt>
                <c:pt idx="694">
                  <c:v>0.16258992805755396</c:v>
                </c:pt>
                <c:pt idx="695">
                  <c:v>0.16379310344827586</c:v>
                </c:pt>
                <c:pt idx="696">
                  <c:v>0.16355810616929697</c:v>
                </c:pt>
                <c:pt idx="697">
                  <c:v>0.16332378223495703</c:v>
                </c:pt>
                <c:pt idx="698">
                  <c:v>0.16452074391988555</c:v>
                </c:pt>
                <c:pt idx="699">
                  <c:v>0.16428571428571428</c:v>
                </c:pt>
                <c:pt idx="700">
                  <c:v>0.16405135520684735</c:v>
                </c:pt>
                <c:pt idx="701">
                  <c:v>0.16524216524216523</c:v>
                </c:pt>
                <c:pt idx="702">
                  <c:v>0.16500711237553342</c:v>
                </c:pt>
                <c:pt idx="703">
                  <c:v>0.16477272727272727</c:v>
                </c:pt>
                <c:pt idx="704">
                  <c:v>0.16453900709219857</c:v>
                </c:pt>
                <c:pt idx="705">
                  <c:v>0.1643059490084986</c:v>
                </c:pt>
                <c:pt idx="706">
                  <c:v>0.16407355021216408</c:v>
                </c:pt>
                <c:pt idx="707">
                  <c:v>0.1652542372881356</c:v>
                </c:pt>
                <c:pt idx="708">
                  <c:v>0.16502115655853314</c:v>
                </c:pt>
                <c:pt idx="709">
                  <c:v>0.1647887323943662</c:v>
                </c:pt>
                <c:pt idx="710">
                  <c:v>0.16455696202531644</c:v>
                </c:pt>
                <c:pt idx="711">
                  <c:v>0.16432584269662923</c:v>
                </c:pt>
                <c:pt idx="712">
                  <c:v>0.1640953716690042</c:v>
                </c:pt>
                <c:pt idx="713">
                  <c:v>0.1638655462184874</c:v>
                </c:pt>
                <c:pt idx="714">
                  <c:v>0.16363636363636364</c:v>
                </c:pt>
                <c:pt idx="715">
                  <c:v>0.16340782122905029</c:v>
                </c:pt>
                <c:pt idx="716">
                  <c:v>0.16317991631799164</c:v>
                </c:pt>
                <c:pt idx="717">
                  <c:v>0.16295264623955433</c:v>
                </c:pt>
                <c:pt idx="718">
                  <c:v>0.16272600834492351</c:v>
                </c:pt>
                <c:pt idx="719">
                  <c:v>0.16250000000000001</c:v>
                </c:pt>
                <c:pt idx="720">
                  <c:v>0.16227461858529821</c:v>
                </c:pt>
                <c:pt idx="721">
                  <c:v>0.16204986149584488</c:v>
                </c:pt>
                <c:pt idx="722">
                  <c:v>0.16182572614107885</c:v>
                </c:pt>
                <c:pt idx="723">
                  <c:v>0.16298342541436464</c:v>
                </c:pt>
                <c:pt idx="724">
                  <c:v>0.16413793103448276</c:v>
                </c:pt>
                <c:pt idx="725">
                  <c:v>0.16391184573002754</c:v>
                </c:pt>
                <c:pt idx="726">
                  <c:v>0.16368638239339753</c:v>
                </c:pt>
                <c:pt idx="727">
                  <c:v>0.16346153846153846</c:v>
                </c:pt>
                <c:pt idx="728">
                  <c:v>0.16460905349794239</c:v>
                </c:pt>
                <c:pt idx="729">
                  <c:v>0.16575342465753426</c:v>
                </c:pt>
                <c:pt idx="730">
                  <c:v>0.16689466484268126</c:v>
                </c:pt>
                <c:pt idx="731">
                  <c:v>0.16666666666666666</c:v>
                </c:pt>
                <c:pt idx="732">
                  <c:v>0.16643929058663029</c:v>
                </c:pt>
                <c:pt idx="733">
                  <c:v>0.16621253405994552</c:v>
                </c:pt>
                <c:pt idx="734">
                  <c:v>0.16734693877551021</c:v>
                </c:pt>
                <c:pt idx="735">
                  <c:v>0.1671195652173913</c:v>
                </c:pt>
                <c:pt idx="736">
                  <c:v>0.16689280868385345</c:v>
                </c:pt>
                <c:pt idx="737">
                  <c:v>0.16666666666666666</c:v>
                </c:pt>
                <c:pt idx="738">
                  <c:v>0.16644113667117727</c:v>
                </c:pt>
                <c:pt idx="739">
                  <c:v>0.16621621621621621</c:v>
                </c:pt>
                <c:pt idx="740">
                  <c:v>0.16599190283400811</c:v>
                </c:pt>
                <c:pt idx="741">
                  <c:v>0.16576819407008087</c:v>
                </c:pt>
                <c:pt idx="742">
                  <c:v>0.16554508748317631</c:v>
                </c:pt>
                <c:pt idx="743">
                  <c:v>0.16532258064516128</c:v>
                </c:pt>
                <c:pt idx="744">
                  <c:v>0.1651006711409396</c:v>
                </c:pt>
                <c:pt idx="745">
                  <c:v>0.16487935656836461</c:v>
                </c:pt>
                <c:pt idx="746">
                  <c:v>0.1646586345381526</c:v>
                </c:pt>
                <c:pt idx="747">
                  <c:v>0.16443850267379678</c:v>
                </c:pt>
                <c:pt idx="748">
                  <c:v>0.16555407209612816</c:v>
                </c:pt>
                <c:pt idx="749">
                  <c:v>0.16666666666666666</c:v>
                </c:pt>
                <c:pt idx="750">
                  <c:v>0.16644474034620507</c:v>
                </c:pt>
                <c:pt idx="751">
                  <c:v>0.16622340425531915</c:v>
                </c:pt>
                <c:pt idx="752">
                  <c:v>0.16733067729083664</c:v>
                </c:pt>
                <c:pt idx="753">
                  <c:v>0.16710875331564987</c:v>
                </c:pt>
                <c:pt idx="754">
                  <c:v>0.16688741721854305</c:v>
                </c:pt>
                <c:pt idx="755">
                  <c:v>0.16666666666666666</c:v>
                </c:pt>
                <c:pt idx="756">
                  <c:v>0.16644649933949801</c:v>
                </c:pt>
                <c:pt idx="757">
                  <c:v>0.16622691292875991</c:v>
                </c:pt>
                <c:pt idx="758">
                  <c:v>0.16600790513833993</c:v>
                </c:pt>
                <c:pt idx="759">
                  <c:v>0.16578947368421051</c:v>
                </c:pt>
                <c:pt idx="760">
                  <c:v>0.16688567674113008</c:v>
                </c:pt>
                <c:pt idx="761">
                  <c:v>0.16666666666666666</c:v>
                </c:pt>
                <c:pt idx="762">
                  <c:v>0.16644823066841416</c:v>
                </c:pt>
                <c:pt idx="763">
                  <c:v>0.16753926701570682</c:v>
                </c:pt>
                <c:pt idx="764">
                  <c:v>0.16732026143790849</c:v>
                </c:pt>
                <c:pt idx="765">
                  <c:v>0.16710182767624021</c:v>
                </c:pt>
                <c:pt idx="766">
                  <c:v>0.16688396349413298</c:v>
                </c:pt>
                <c:pt idx="767">
                  <c:v>0.16666666666666666</c:v>
                </c:pt>
                <c:pt idx="768">
                  <c:v>0.16644993498049415</c:v>
                </c:pt>
                <c:pt idx="769">
                  <c:v>0.16623376623376623</c:v>
                </c:pt>
                <c:pt idx="770">
                  <c:v>0.16601815823605706</c:v>
                </c:pt>
                <c:pt idx="771">
                  <c:v>0.16580310880829016</c:v>
                </c:pt>
                <c:pt idx="772">
                  <c:v>0.16558861578266496</c:v>
                </c:pt>
                <c:pt idx="773">
                  <c:v>0.16537467700258399</c:v>
                </c:pt>
                <c:pt idx="774">
                  <c:v>0.16516129032258065</c:v>
                </c:pt>
                <c:pt idx="775">
                  <c:v>0.16623711340206185</c:v>
                </c:pt>
                <c:pt idx="776">
                  <c:v>0.16602316602316602</c:v>
                </c:pt>
                <c:pt idx="777">
                  <c:v>0.16580976863753213</c:v>
                </c:pt>
                <c:pt idx="778">
                  <c:v>0.16559691912708602</c:v>
                </c:pt>
                <c:pt idx="779">
                  <c:v>0.16538461538461538</c:v>
                </c:pt>
                <c:pt idx="780">
                  <c:v>0.16517285531370038</c:v>
                </c:pt>
                <c:pt idx="781">
                  <c:v>0.16496163682864451</c:v>
                </c:pt>
                <c:pt idx="782">
                  <c:v>0.16475095785440613</c:v>
                </c:pt>
                <c:pt idx="783">
                  <c:v>0.16454081632653061</c:v>
                </c:pt>
                <c:pt idx="784">
                  <c:v>0.16433121019108279</c:v>
                </c:pt>
                <c:pt idx="785">
                  <c:v>0.16412213740458015</c:v>
                </c:pt>
                <c:pt idx="786">
                  <c:v>0.16518424396442186</c:v>
                </c:pt>
                <c:pt idx="787">
                  <c:v>0.1649746192893401</c:v>
                </c:pt>
                <c:pt idx="788">
                  <c:v>0.16603295310519645</c:v>
                </c:pt>
                <c:pt idx="789">
                  <c:v>0.16582278481012658</c:v>
                </c:pt>
                <c:pt idx="790">
                  <c:v>0.16561314791403287</c:v>
                </c:pt>
                <c:pt idx="791">
                  <c:v>0.16540404040404041</c:v>
                </c:pt>
                <c:pt idx="792">
                  <c:v>0.16519546027742749</c:v>
                </c:pt>
                <c:pt idx="793">
                  <c:v>0.16498740554156172</c:v>
                </c:pt>
                <c:pt idx="794">
                  <c:v>0.16603773584905659</c:v>
                </c:pt>
                <c:pt idx="795">
                  <c:v>0.16582914572864321</c:v>
                </c:pt>
                <c:pt idx="796">
                  <c:v>0.16562107904642409</c:v>
                </c:pt>
                <c:pt idx="797">
                  <c:v>0.16541353383458646</c:v>
                </c:pt>
                <c:pt idx="798">
                  <c:v>0.16520650813516896</c:v>
                </c:pt>
                <c:pt idx="799">
                  <c:v>0.16500000000000001</c:v>
                </c:pt>
                <c:pt idx="800">
                  <c:v>0.16479400749063669</c:v>
                </c:pt>
                <c:pt idx="801">
                  <c:v>0.16458852867830423</c:v>
                </c:pt>
                <c:pt idx="802">
                  <c:v>0.16438356164383561</c:v>
                </c:pt>
                <c:pt idx="803">
                  <c:v>0.16417910447761194</c:v>
                </c:pt>
                <c:pt idx="804">
                  <c:v>0.1639751552795031</c:v>
                </c:pt>
                <c:pt idx="805">
                  <c:v>0.16377171215880892</c:v>
                </c:pt>
                <c:pt idx="806">
                  <c:v>0.16480793060718713</c:v>
                </c:pt>
                <c:pt idx="807">
                  <c:v>0.16584158415841585</c:v>
                </c:pt>
                <c:pt idx="808">
                  <c:v>0.16563658838071693</c:v>
                </c:pt>
                <c:pt idx="809">
                  <c:v>0.16543209876543211</c:v>
                </c:pt>
                <c:pt idx="810">
                  <c:v>0.16522811344019728</c:v>
                </c:pt>
                <c:pt idx="811">
                  <c:v>0.16502463054187191</c:v>
                </c:pt>
                <c:pt idx="812">
                  <c:v>0.16482164821648215</c:v>
                </c:pt>
                <c:pt idx="813">
                  <c:v>0.16584766584766586</c:v>
                </c:pt>
                <c:pt idx="814">
                  <c:v>0.16564417177914109</c:v>
                </c:pt>
                <c:pt idx="815">
                  <c:v>0.16544117647058823</c:v>
                </c:pt>
                <c:pt idx="816">
                  <c:v>0.16646266829865361</c:v>
                </c:pt>
                <c:pt idx="817">
                  <c:v>0.16625916870415647</c:v>
                </c:pt>
                <c:pt idx="818">
                  <c:v>0.16605616605616605</c:v>
                </c:pt>
                <c:pt idx="819">
                  <c:v>0.16585365853658537</c:v>
                </c:pt>
                <c:pt idx="820">
                  <c:v>0.16565164433617541</c:v>
                </c:pt>
                <c:pt idx="821">
                  <c:v>0.16666666666666666</c:v>
                </c:pt>
                <c:pt idx="822">
                  <c:v>0.16767922235722965</c:v>
                </c:pt>
                <c:pt idx="823">
                  <c:v>0.16747572815533981</c:v>
                </c:pt>
                <c:pt idx="824">
                  <c:v>0.16727272727272727</c:v>
                </c:pt>
                <c:pt idx="825">
                  <c:v>0.16707021791767554</c:v>
                </c:pt>
                <c:pt idx="826">
                  <c:v>0.16686819830713423</c:v>
                </c:pt>
                <c:pt idx="827">
                  <c:v>0.16666666666666666</c:v>
                </c:pt>
                <c:pt idx="828">
                  <c:v>0.16646562123039807</c:v>
                </c:pt>
                <c:pt idx="829">
                  <c:v>0.16626506024096385</c:v>
                </c:pt>
                <c:pt idx="830">
                  <c:v>0.16726835138387486</c:v>
                </c:pt>
                <c:pt idx="831">
                  <c:v>0.16706730769230768</c:v>
                </c:pt>
                <c:pt idx="832">
                  <c:v>0.16686674669867949</c:v>
                </c:pt>
                <c:pt idx="833">
                  <c:v>0.16666666666666666</c:v>
                </c:pt>
                <c:pt idx="834">
                  <c:v>0.16646706586826349</c:v>
                </c:pt>
                <c:pt idx="835">
                  <c:v>0.16626794258373206</c:v>
                </c:pt>
                <c:pt idx="836">
                  <c:v>0.16606929510155316</c:v>
                </c:pt>
                <c:pt idx="837">
                  <c:v>0.16587112171837709</c:v>
                </c:pt>
                <c:pt idx="838">
                  <c:v>0.16567342073897498</c:v>
                </c:pt>
                <c:pt idx="839">
                  <c:v>0.16666666666666666</c:v>
                </c:pt>
                <c:pt idx="840">
                  <c:v>0.16646848989298454</c:v>
                </c:pt>
                <c:pt idx="841">
                  <c:v>0.166270783847981</c:v>
                </c:pt>
                <c:pt idx="842">
                  <c:v>0.166073546856465</c:v>
                </c:pt>
                <c:pt idx="843">
                  <c:v>0.16587677725118483</c:v>
                </c:pt>
                <c:pt idx="844">
                  <c:v>0.16686390532544379</c:v>
                </c:pt>
                <c:pt idx="845">
                  <c:v>0.16784869976359337</c:v>
                </c:pt>
                <c:pt idx="846">
                  <c:v>0.16765053128689492</c:v>
                </c:pt>
                <c:pt idx="847">
                  <c:v>0.16745283018867924</c:v>
                </c:pt>
                <c:pt idx="848">
                  <c:v>0.16843345111896349</c:v>
                </c:pt>
                <c:pt idx="849">
                  <c:v>0.16823529411764707</c:v>
                </c:pt>
                <c:pt idx="850">
                  <c:v>0.1692126909518214</c:v>
                </c:pt>
                <c:pt idx="851">
                  <c:v>0.17018779342723006</c:v>
                </c:pt>
                <c:pt idx="852">
                  <c:v>0.16998827667057445</c:v>
                </c:pt>
                <c:pt idx="853">
                  <c:v>0.16978922716627634</c:v>
                </c:pt>
                <c:pt idx="854">
                  <c:v>0.16959064327485379</c:v>
                </c:pt>
                <c:pt idx="855">
                  <c:v>0.16939252336448599</c:v>
                </c:pt>
                <c:pt idx="856">
                  <c:v>0.16919486581096849</c:v>
                </c:pt>
                <c:pt idx="857">
                  <c:v>0.17016317016317017</c:v>
                </c:pt>
                <c:pt idx="858">
                  <c:v>0.16996507566938301</c:v>
                </c:pt>
                <c:pt idx="859">
                  <c:v>0.16976744186046511</c:v>
                </c:pt>
                <c:pt idx="860">
                  <c:v>0.16957026713124274</c:v>
                </c:pt>
                <c:pt idx="861">
                  <c:v>0.17053364269141533</c:v>
                </c:pt>
                <c:pt idx="862">
                  <c:v>0.17033603707995365</c:v>
                </c:pt>
                <c:pt idx="863">
                  <c:v>0.1701388888888889</c:v>
                </c:pt>
                <c:pt idx="864">
                  <c:v>0.16994219653179191</c:v>
                </c:pt>
                <c:pt idx="865">
                  <c:v>0.16974595842956119</c:v>
                </c:pt>
                <c:pt idx="866">
                  <c:v>0.16955017301038061</c:v>
                </c:pt>
                <c:pt idx="867">
                  <c:v>0.17050691244239632</c:v>
                </c:pt>
                <c:pt idx="868">
                  <c:v>0.17031070195627157</c:v>
                </c:pt>
                <c:pt idx="869">
                  <c:v>0.17126436781609194</c:v>
                </c:pt>
                <c:pt idx="870">
                  <c:v>0.17106773823191734</c:v>
                </c:pt>
                <c:pt idx="871">
                  <c:v>0.17087155963302753</c:v>
                </c:pt>
                <c:pt idx="872">
                  <c:v>0.17067583046964491</c:v>
                </c:pt>
                <c:pt idx="873">
                  <c:v>0.17048054919908467</c:v>
                </c:pt>
                <c:pt idx="874">
                  <c:v>0.17028571428571429</c:v>
                </c:pt>
                <c:pt idx="875">
                  <c:v>0.17009132420091325</c:v>
                </c:pt>
                <c:pt idx="876">
                  <c:v>0.16989737742303307</c:v>
                </c:pt>
                <c:pt idx="877">
                  <c:v>0.17084282460136674</c:v>
                </c:pt>
                <c:pt idx="878">
                  <c:v>0.17064846416382254</c:v>
                </c:pt>
                <c:pt idx="879">
                  <c:v>0.17045454545454544</c:v>
                </c:pt>
                <c:pt idx="880">
                  <c:v>0.170261066969353</c:v>
                </c:pt>
                <c:pt idx="881">
                  <c:v>0.1712018140589569</c:v>
                </c:pt>
                <c:pt idx="882">
                  <c:v>0.1710079275198188</c:v>
                </c:pt>
                <c:pt idx="883">
                  <c:v>0.17081447963800905</c:v>
                </c:pt>
                <c:pt idx="884">
                  <c:v>0.17062146892655367</c:v>
                </c:pt>
                <c:pt idx="885">
                  <c:v>0.17042889390519186</c:v>
                </c:pt>
                <c:pt idx="886">
                  <c:v>0.17023675310033823</c:v>
                </c:pt>
                <c:pt idx="887">
                  <c:v>0.17004504504504506</c:v>
                </c:pt>
                <c:pt idx="888">
                  <c:v>0.16985376827896512</c:v>
                </c:pt>
                <c:pt idx="889">
                  <c:v>0.16966292134831459</c:v>
                </c:pt>
                <c:pt idx="890">
                  <c:v>0.16947250280583614</c:v>
                </c:pt>
                <c:pt idx="891">
                  <c:v>0.16928251121076232</c:v>
                </c:pt>
                <c:pt idx="892">
                  <c:v>0.1690929451287794</c:v>
                </c:pt>
                <c:pt idx="893">
                  <c:v>0.16890380313199105</c:v>
                </c:pt>
                <c:pt idx="894">
                  <c:v>0.16871508379888267</c:v>
                </c:pt>
                <c:pt idx="895">
                  <c:v>0.16852678571428573</c:v>
                </c:pt>
                <c:pt idx="896">
                  <c:v>0.16833890746934224</c:v>
                </c:pt>
                <c:pt idx="897">
                  <c:v>0.16815144766146994</c:v>
                </c:pt>
                <c:pt idx="898">
                  <c:v>0.16796440489432704</c:v>
                </c:pt>
                <c:pt idx="899">
                  <c:v>0.16777777777777778</c:v>
                </c:pt>
                <c:pt idx="900">
                  <c:v>0.16759156492785793</c:v>
                </c:pt>
                <c:pt idx="901">
                  <c:v>0.16740576496674059</c:v>
                </c:pt>
                <c:pt idx="902">
                  <c:v>0.16722037652270211</c:v>
                </c:pt>
                <c:pt idx="903">
                  <c:v>0.16703539823008851</c:v>
                </c:pt>
                <c:pt idx="904">
                  <c:v>0.16795580110497238</c:v>
                </c:pt>
                <c:pt idx="905">
                  <c:v>0.16777041942604856</c:v>
                </c:pt>
                <c:pt idx="906">
                  <c:v>0.16758544652701213</c:v>
                </c:pt>
                <c:pt idx="907">
                  <c:v>0.16740088105726872</c:v>
                </c:pt>
                <c:pt idx="908">
                  <c:v>0.16721672167216722</c:v>
                </c:pt>
                <c:pt idx="909">
                  <c:v>0.16703296703296702</c:v>
                </c:pt>
                <c:pt idx="910">
                  <c:v>0.16684961580680571</c:v>
                </c:pt>
                <c:pt idx="911">
                  <c:v>0.16666666666666666</c:v>
                </c:pt>
                <c:pt idx="912">
                  <c:v>0.16648411829134721</c:v>
                </c:pt>
                <c:pt idx="913">
                  <c:v>0.16630196936542668</c:v>
                </c:pt>
                <c:pt idx="914">
                  <c:v>0.16612021857923498</c:v>
                </c:pt>
                <c:pt idx="915">
                  <c:v>0.16593886462882096</c:v>
                </c:pt>
                <c:pt idx="916">
                  <c:v>0.16575790621592149</c:v>
                </c:pt>
                <c:pt idx="917">
                  <c:v>0.16557734204793029</c:v>
                </c:pt>
                <c:pt idx="918">
                  <c:v>0.16539717083786726</c:v>
                </c:pt>
                <c:pt idx="919">
                  <c:v>0.16630434782608697</c:v>
                </c:pt>
                <c:pt idx="920">
                  <c:v>0.16720955483170466</c:v>
                </c:pt>
                <c:pt idx="921">
                  <c:v>0.16702819956616052</c:v>
                </c:pt>
                <c:pt idx="922">
                  <c:v>0.16793066088840736</c:v>
                </c:pt>
                <c:pt idx="923">
                  <c:v>0.16774891774891776</c:v>
                </c:pt>
                <c:pt idx="924">
                  <c:v>0.16756756756756758</c:v>
                </c:pt>
                <c:pt idx="925">
                  <c:v>0.16738660907127431</c:v>
                </c:pt>
                <c:pt idx="926">
                  <c:v>0.16720604099244876</c:v>
                </c:pt>
                <c:pt idx="927">
                  <c:v>0.16702586206896552</c:v>
                </c:pt>
                <c:pt idx="928">
                  <c:v>0.16684607104413349</c:v>
                </c:pt>
                <c:pt idx="929">
                  <c:v>0.16774193548387098</c:v>
                </c:pt>
                <c:pt idx="930">
                  <c:v>0.16756176154672395</c:v>
                </c:pt>
                <c:pt idx="931">
                  <c:v>0.16845493562231759</c:v>
                </c:pt>
                <c:pt idx="932">
                  <c:v>0.16827438370846731</c:v>
                </c:pt>
                <c:pt idx="933">
                  <c:v>0.16809421841541755</c:v>
                </c:pt>
                <c:pt idx="934">
                  <c:v>0.16791443850267379</c:v>
                </c:pt>
                <c:pt idx="935">
                  <c:v>0.16773504273504272</c:v>
                </c:pt>
                <c:pt idx="936">
                  <c:v>0.16755602988260407</c:v>
                </c:pt>
                <c:pt idx="937">
                  <c:v>0.1673773987206823</c:v>
                </c:pt>
                <c:pt idx="938">
                  <c:v>0.16719914802981894</c:v>
                </c:pt>
                <c:pt idx="939">
                  <c:v>0.16702127659574467</c:v>
                </c:pt>
                <c:pt idx="940">
                  <c:v>0.16790648246546228</c:v>
                </c:pt>
                <c:pt idx="941">
                  <c:v>0.16878980891719744</c:v>
                </c:pt>
                <c:pt idx="942">
                  <c:v>0.16861081654294804</c:v>
                </c:pt>
                <c:pt idx="943">
                  <c:v>0.16949152542372881</c:v>
                </c:pt>
                <c:pt idx="944">
                  <c:v>0.1693121693121693</c:v>
                </c:pt>
                <c:pt idx="945">
                  <c:v>0.16913319238900634</c:v>
                </c:pt>
                <c:pt idx="946">
                  <c:v>0.16895459345300951</c:v>
                </c:pt>
                <c:pt idx="947">
                  <c:v>0.16877637130801687</c:v>
                </c:pt>
                <c:pt idx="948">
                  <c:v>0.16859852476290832</c:v>
                </c:pt>
                <c:pt idx="949">
                  <c:v>0.16842105263157894</c:v>
                </c:pt>
                <c:pt idx="950">
                  <c:v>0.16824395373291273</c:v>
                </c:pt>
                <c:pt idx="951">
                  <c:v>0.16806722689075632</c:v>
                </c:pt>
                <c:pt idx="952">
                  <c:v>0.16789087093389296</c:v>
                </c:pt>
                <c:pt idx="953">
                  <c:v>0.16771488469601678</c:v>
                </c:pt>
                <c:pt idx="954">
                  <c:v>0.16753926701570682</c:v>
                </c:pt>
                <c:pt idx="955">
                  <c:v>0.16736401673640167</c:v>
                </c:pt>
                <c:pt idx="956">
                  <c:v>0.16718913270637409</c:v>
                </c:pt>
                <c:pt idx="957">
                  <c:v>0.16701461377870563</c:v>
                </c:pt>
                <c:pt idx="958">
                  <c:v>0.16684045881126172</c:v>
                </c:pt>
                <c:pt idx="959">
                  <c:v>0.16666666666666666</c:v>
                </c:pt>
                <c:pt idx="960">
                  <c:v>0.16649323621227888</c:v>
                </c:pt>
                <c:pt idx="961">
                  <c:v>0.16632016632016633</c:v>
                </c:pt>
                <c:pt idx="962">
                  <c:v>0.16614745586708204</c:v>
                </c:pt>
                <c:pt idx="963">
                  <c:v>0.16597510373443983</c:v>
                </c:pt>
                <c:pt idx="964">
                  <c:v>0.16683937823834197</c:v>
                </c:pt>
                <c:pt idx="965">
                  <c:v>0.16666666666666666</c:v>
                </c:pt>
                <c:pt idx="966">
                  <c:v>0.16649431230610134</c:v>
                </c:pt>
                <c:pt idx="967">
                  <c:v>0.16632231404958678</c:v>
                </c:pt>
                <c:pt idx="968">
                  <c:v>0.16615067079463364</c:v>
                </c:pt>
                <c:pt idx="969">
                  <c:v>0.16597938144329896</c:v>
                </c:pt>
                <c:pt idx="970">
                  <c:v>0.16580844490216273</c:v>
                </c:pt>
                <c:pt idx="971">
                  <c:v>0.16563786008230452</c:v>
                </c:pt>
                <c:pt idx="972">
                  <c:v>0.16546762589928057</c:v>
                </c:pt>
                <c:pt idx="973">
                  <c:v>0.16529774127310062</c:v>
                </c:pt>
                <c:pt idx="974">
                  <c:v>0.16512820512820514</c:v>
                </c:pt>
                <c:pt idx="975">
                  <c:v>0.16495901639344263</c:v>
                </c:pt>
                <c:pt idx="976">
                  <c:v>0.1647901740020471</c:v>
                </c:pt>
                <c:pt idx="977">
                  <c:v>0.16462167689161555</c:v>
                </c:pt>
                <c:pt idx="978">
                  <c:v>0.1644535240040858</c:v>
                </c:pt>
                <c:pt idx="979">
                  <c:v>0.16428571428571428</c:v>
                </c:pt>
                <c:pt idx="980">
                  <c:v>0.16411824668705402</c:v>
                </c:pt>
                <c:pt idx="981">
                  <c:v>0.16395112016293278</c:v>
                </c:pt>
                <c:pt idx="982">
                  <c:v>0.16480162767039674</c:v>
                </c:pt>
                <c:pt idx="983">
                  <c:v>0.16565040650406504</c:v>
                </c:pt>
                <c:pt idx="984">
                  <c:v>0.16548223350253807</c:v>
                </c:pt>
                <c:pt idx="985">
                  <c:v>0.16531440162271804</c:v>
                </c:pt>
                <c:pt idx="986">
                  <c:v>0.1651469098277609</c:v>
                </c:pt>
                <c:pt idx="987">
                  <c:v>0.16497975708502025</c:v>
                </c:pt>
                <c:pt idx="988">
                  <c:v>0.16481294236602628</c:v>
                </c:pt>
                <c:pt idx="989">
                  <c:v>0.16464646464646465</c:v>
                </c:pt>
                <c:pt idx="990">
                  <c:v>0.16448032290615539</c:v>
                </c:pt>
                <c:pt idx="991">
                  <c:v>0.16431451612903225</c:v>
                </c:pt>
                <c:pt idx="992">
                  <c:v>0.16414904330312186</c:v>
                </c:pt>
                <c:pt idx="993">
                  <c:v>0.16398390342052313</c:v>
                </c:pt>
                <c:pt idx="994">
                  <c:v>0.16381909547738693</c:v>
                </c:pt>
                <c:pt idx="995">
                  <c:v>0.16365461847389559</c:v>
                </c:pt>
                <c:pt idx="996">
                  <c:v>0.16349047141424272</c:v>
                </c:pt>
                <c:pt idx="997">
                  <c:v>0.16432865731462926</c:v>
                </c:pt>
                <c:pt idx="998">
                  <c:v>0.16416416416416416</c:v>
                </c:pt>
                <c:pt idx="999">
                  <c:v>0.16400000000000001</c:v>
                </c:pt>
                <c:pt idx="1000">
                  <c:v>0.16383616383616384</c:v>
                </c:pt>
                <c:pt idx="1001">
                  <c:v>0.16467065868263472</c:v>
                </c:pt>
                <c:pt idx="1002">
                  <c:v>0.16450648055832504</c:v>
                </c:pt>
                <c:pt idx="1003">
                  <c:v>0.16434262948207171</c:v>
                </c:pt>
                <c:pt idx="1004">
                  <c:v>0.16417910447761194</c:v>
                </c:pt>
                <c:pt idx="1005">
                  <c:v>0.16401590457256462</c:v>
                </c:pt>
                <c:pt idx="1006">
                  <c:v>0.16484607745779542</c:v>
                </c:pt>
                <c:pt idx="1007">
                  <c:v>0.16468253968253968</c:v>
                </c:pt>
                <c:pt idx="1008">
                  <c:v>0.16451932606541131</c:v>
                </c:pt>
                <c:pt idx="1009">
                  <c:v>0.16534653465346535</c:v>
                </c:pt>
                <c:pt idx="1010">
                  <c:v>0.16518298714144411</c:v>
                </c:pt>
                <c:pt idx="1011">
                  <c:v>0.16501976284584979</c:v>
                </c:pt>
                <c:pt idx="1012">
                  <c:v>0.16584402764067127</c:v>
                </c:pt>
                <c:pt idx="1013">
                  <c:v>0.16666666666666666</c:v>
                </c:pt>
                <c:pt idx="1014">
                  <c:v>0.1665024630541872</c:v>
                </c:pt>
                <c:pt idx="1015">
                  <c:v>0.16633858267716536</c:v>
                </c:pt>
                <c:pt idx="1016">
                  <c:v>0.16617502458210423</c:v>
                </c:pt>
                <c:pt idx="1017">
                  <c:v>0.16601178781925344</c:v>
                </c:pt>
                <c:pt idx="1018">
                  <c:v>0.16584887144259078</c:v>
                </c:pt>
                <c:pt idx="1019">
                  <c:v>0.16568627450980392</c:v>
                </c:pt>
                <c:pt idx="1020">
                  <c:v>0.16552399608227228</c:v>
                </c:pt>
                <c:pt idx="1021">
                  <c:v>0.16536203522504891</c:v>
                </c:pt>
                <c:pt idx="1022">
                  <c:v>0.16617790811339198</c:v>
                </c:pt>
                <c:pt idx="1023">
                  <c:v>0.166015625</c:v>
                </c:pt>
                <c:pt idx="1024">
                  <c:v>0.16585365853658537</c:v>
                </c:pt>
                <c:pt idx="1025">
                  <c:v>0.16569200779727095</c:v>
                </c:pt>
                <c:pt idx="1026">
                  <c:v>0.16553067185978579</c:v>
                </c:pt>
                <c:pt idx="1027">
                  <c:v>0.16536964980544747</c:v>
                </c:pt>
                <c:pt idx="1028">
                  <c:v>0.16618075801749271</c:v>
                </c:pt>
                <c:pt idx="1029">
                  <c:v>0.16601941747572815</c:v>
                </c:pt>
                <c:pt idx="1030">
                  <c:v>0.1658583899127061</c:v>
                </c:pt>
                <c:pt idx="1031">
                  <c:v>0.16569767441860464</c:v>
                </c:pt>
                <c:pt idx="1032">
                  <c:v>0.16553727008712488</c:v>
                </c:pt>
                <c:pt idx="1033">
                  <c:v>0.16537717601547389</c:v>
                </c:pt>
                <c:pt idx="1034">
                  <c:v>0.16521739130434782</c:v>
                </c:pt>
                <c:pt idx="1035">
                  <c:v>0.16505791505791506</c:v>
                </c:pt>
                <c:pt idx="1036">
                  <c:v>0.16489874638379942</c:v>
                </c:pt>
                <c:pt idx="1037">
                  <c:v>0.16473988439306358</c:v>
                </c:pt>
                <c:pt idx="1038">
                  <c:v>0.1645813282001925</c:v>
                </c:pt>
                <c:pt idx="1039">
                  <c:v>0.16442307692307692</c:v>
                </c:pt>
                <c:pt idx="1040">
                  <c:v>0.16426512968299711</c:v>
                </c:pt>
                <c:pt idx="1041">
                  <c:v>0.16410748560460653</c:v>
                </c:pt>
                <c:pt idx="1042">
                  <c:v>0.16395014381591563</c:v>
                </c:pt>
                <c:pt idx="1043">
                  <c:v>0.16475095785440613</c:v>
                </c:pt>
                <c:pt idx="1044">
                  <c:v>0.16459330143540671</c:v>
                </c:pt>
                <c:pt idx="1045">
                  <c:v>0.16443594646271512</c:v>
                </c:pt>
                <c:pt idx="1046">
                  <c:v>0.16427889207258833</c:v>
                </c:pt>
                <c:pt idx="1047">
                  <c:v>0.16412213740458015</c:v>
                </c:pt>
                <c:pt idx="1048">
                  <c:v>0.16396568160152525</c:v>
                </c:pt>
                <c:pt idx="1049">
                  <c:v>0.16380952380952382</c:v>
                </c:pt>
                <c:pt idx="1050">
                  <c:v>0.16365366317792579</c:v>
                </c:pt>
                <c:pt idx="1051">
                  <c:v>0.1634980988593156</c:v>
                </c:pt>
                <c:pt idx="1052">
                  <c:v>0.16334283000949668</c:v>
                </c:pt>
                <c:pt idx="1053">
                  <c:v>0.16318785578747627</c:v>
                </c:pt>
                <c:pt idx="1054">
                  <c:v>0.16398104265402844</c:v>
                </c:pt>
                <c:pt idx="1055">
                  <c:v>0.16477272727272727</c:v>
                </c:pt>
                <c:pt idx="1056">
                  <c:v>0.16556291390728478</c:v>
                </c:pt>
                <c:pt idx="1057">
                  <c:v>0.16540642722117202</c:v>
                </c:pt>
                <c:pt idx="1058">
                  <c:v>0.16525023607176581</c:v>
                </c:pt>
                <c:pt idx="1059">
                  <c:v>0.1650943396226415</c:v>
                </c:pt>
                <c:pt idx="1060">
                  <c:v>0.16493873704052781</c:v>
                </c:pt>
                <c:pt idx="1061">
                  <c:v>0.1647834274952919</c:v>
                </c:pt>
                <c:pt idx="1062">
                  <c:v>0.16462841015992474</c:v>
                </c:pt>
                <c:pt idx="1063">
                  <c:v>0.16447368421052633</c:v>
                </c:pt>
                <c:pt idx="1064">
                  <c:v>0.16431924882629109</c:v>
                </c:pt>
                <c:pt idx="1065">
                  <c:v>0.16416510318949343</c:v>
                </c:pt>
                <c:pt idx="1066">
                  <c:v>0.16494845360824742</c:v>
                </c:pt>
                <c:pt idx="1067">
                  <c:v>0.16479400749063669</c:v>
                </c:pt>
                <c:pt idx="1068">
                  <c:v>0.1646398503274088</c:v>
                </c:pt>
                <c:pt idx="1069">
                  <c:v>0.16448598130841122</c:v>
                </c:pt>
                <c:pt idx="1070">
                  <c:v>0.16433239962651727</c:v>
                </c:pt>
                <c:pt idx="1071">
                  <c:v>0.16417910447761194</c:v>
                </c:pt>
                <c:pt idx="1072">
                  <c:v>0.16402609506057783</c:v>
                </c:pt>
                <c:pt idx="1073">
                  <c:v>0.16480446927374301</c:v>
                </c:pt>
                <c:pt idx="1074">
                  <c:v>0.16465116279069766</c:v>
                </c:pt>
                <c:pt idx="1075">
                  <c:v>0.16449814126394052</c:v>
                </c:pt>
                <c:pt idx="1076">
                  <c:v>0.16434540389972144</c:v>
                </c:pt>
                <c:pt idx="1077">
                  <c:v>0.16419294990723562</c:v>
                </c:pt>
                <c:pt idx="1078">
                  <c:v>0.164967562557924</c:v>
                </c:pt>
                <c:pt idx="1079">
                  <c:v>0.16574074074074074</c:v>
                </c:pt>
                <c:pt idx="1080">
                  <c:v>0.16558741905642924</c:v>
                </c:pt>
                <c:pt idx="1081">
                  <c:v>0.16543438077634012</c:v>
                </c:pt>
                <c:pt idx="1082">
                  <c:v>0.16528162511542013</c:v>
                </c:pt>
                <c:pt idx="1083">
                  <c:v>0.16512915129151293</c:v>
                </c:pt>
                <c:pt idx="1084">
                  <c:v>0.16497695852534563</c:v>
                </c:pt>
                <c:pt idx="1085">
                  <c:v>0.16482504604051565</c:v>
                </c:pt>
                <c:pt idx="1086">
                  <c:v>0.16467341306347746</c:v>
                </c:pt>
                <c:pt idx="1087">
                  <c:v>0.16452205882352941</c:v>
                </c:pt>
                <c:pt idx="1088">
                  <c:v>0.16437098255280075</c:v>
                </c:pt>
                <c:pt idx="1089">
                  <c:v>0.16422018348623854</c:v>
                </c:pt>
                <c:pt idx="1090">
                  <c:v>0.16406966086159486</c:v>
                </c:pt>
                <c:pt idx="1091">
                  <c:v>0.16391941391941392</c:v>
                </c:pt>
                <c:pt idx="1092">
                  <c:v>0.1637694419030192</c:v>
                </c:pt>
                <c:pt idx="1093">
                  <c:v>0.16361974405850091</c:v>
                </c:pt>
                <c:pt idx="1094">
                  <c:v>0.16438356164383561</c:v>
                </c:pt>
                <c:pt idx="1095">
                  <c:v>0.16423357664233576</c:v>
                </c:pt>
                <c:pt idx="1096">
                  <c:v>0.16408386508659981</c:v>
                </c:pt>
                <c:pt idx="1097">
                  <c:v>0.16393442622950818</c:v>
                </c:pt>
                <c:pt idx="1098">
                  <c:v>0.1637852593266606</c:v>
                </c:pt>
                <c:pt idx="1099">
                  <c:v>0.16363636363636364</c:v>
                </c:pt>
                <c:pt idx="1100">
                  <c:v>0.16348773841961853</c:v>
                </c:pt>
                <c:pt idx="1101">
                  <c:v>0.16333938294010888</c:v>
                </c:pt>
                <c:pt idx="1102">
                  <c:v>0.16409791477787852</c:v>
                </c:pt>
                <c:pt idx="1103">
                  <c:v>0.16394927536231885</c:v>
                </c:pt>
                <c:pt idx="1104">
                  <c:v>0.16380090497737557</c:v>
                </c:pt>
                <c:pt idx="1105">
                  <c:v>0.16365280289330922</c:v>
                </c:pt>
                <c:pt idx="1106">
                  <c:v>0.16350496838301717</c:v>
                </c:pt>
                <c:pt idx="1107">
                  <c:v>0.16425992779783394</c:v>
                </c:pt>
                <c:pt idx="1108">
                  <c:v>0.16411181244364292</c:v>
                </c:pt>
                <c:pt idx="1109">
                  <c:v>0.16396396396396395</c:v>
                </c:pt>
                <c:pt idx="1110">
                  <c:v>0.16381638163816381</c:v>
                </c:pt>
                <c:pt idx="1111">
                  <c:v>0.16366906474820145</c:v>
                </c:pt>
                <c:pt idx="1112">
                  <c:v>0.16352201257861634</c:v>
                </c:pt>
                <c:pt idx="1113">
                  <c:v>0.16427289048473967</c:v>
                </c:pt>
                <c:pt idx="1114">
                  <c:v>0.16412556053811658</c:v>
                </c:pt>
                <c:pt idx="1115">
                  <c:v>0.16397849462365591</c:v>
                </c:pt>
                <c:pt idx="1116">
                  <c:v>0.16472694717994629</c:v>
                </c:pt>
                <c:pt idx="1117">
                  <c:v>0.16457960644007155</c:v>
                </c:pt>
                <c:pt idx="1118">
                  <c:v>0.16443252904378911</c:v>
                </c:pt>
                <c:pt idx="1119">
                  <c:v>0.16428571428571428</c:v>
                </c:pt>
                <c:pt idx="1120">
                  <c:v>0.16413916146297949</c:v>
                </c:pt>
                <c:pt idx="1121">
                  <c:v>0.16399286987522282</c:v>
                </c:pt>
                <c:pt idx="1122">
                  <c:v>0.16384683882457701</c:v>
                </c:pt>
                <c:pt idx="1123">
                  <c:v>0.16370106761565836</c:v>
                </c:pt>
                <c:pt idx="1124">
                  <c:v>0.16355555555555557</c:v>
                </c:pt>
                <c:pt idx="1125">
                  <c:v>0.16341030195381884</c:v>
                </c:pt>
                <c:pt idx="1126">
                  <c:v>0.16326530612244897</c:v>
                </c:pt>
                <c:pt idx="1127">
                  <c:v>0.16312056737588654</c:v>
                </c:pt>
                <c:pt idx="1128">
                  <c:v>0.16297608503100089</c:v>
                </c:pt>
                <c:pt idx="1129">
                  <c:v>0.16283185840707964</c:v>
                </c:pt>
                <c:pt idx="1130">
                  <c:v>0.16268788682581786</c:v>
                </c:pt>
                <c:pt idx="1131">
                  <c:v>0.16254416961130741</c:v>
                </c:pt>
                <c:pt idx="1132">
                  <c:v>0.16328331862312445</c:v>
                </c:pt>
                <c:pt idx="1133">
                  <c:v>0.16313932980599646</c:v>
                </c:pt>
                <c:pt idx="1134">
                  <c:v>0.16299559471365638</c:v>
                </c:pt>
                <c:pt idx="1135">
                  <c:v>0.16285211267605634</c:v>
                </c:pt>
                <c:pt idx="1136">
                  <c:v>0.16270888302550571</c:v>
                </c:pt>
                <c:pt idx="1137">
                  <c:v>0.1625659050966608</c:v>
                </c:pt>
                <c:pt idx="1138">
                  <c:v>0.16242317822651448</c:v>
                </c:pt>
                <c:pt idx="1139">
                  <c:v>0.16228070175438597</c:v>
                </c:pt>
                <c:pt idx="1140">
                  <c:v>0.16213847502191062</c:v>
                </c:pt>
                <c:pt idx="1141">
                  <c:v>0.16199649737302976</c:v>
                </c:pt>
                <c:pt idx="1142">
                  <c:v>0.16185476815398075</c:v>
                </c:pt>
                <c:pt idx="1143">
                  <c:v>0.16171328671328672</c:v>
                </c:pt>
                <c:pt idx="1144">
                  <c:v>0.16157205240174671</c:v>
                </c:pt>
                <c:pt idx="1145">
                  <c:v>0.16143106457242584</c:v>
                </c:pt>
                <c:pt idx="1146">
                  <c:v>0.16129032258064516</c:v>
                </c:pt>
                <c:pt idx="1147">
                  <c:v>0.16114982578397213</c:v>
                </c:pt>
                <c:pt idx="1148">
                  <c:v>0.16100957354221063</c:v>
                </c:pt>
                <c:pt idx="1149">
                  <c:v>0.16086956521739129</c:v>
                </c:pt>
                <c:pt idx="1150">
                  <c:v>0.16072980017376196</c:v>
                </c:pt>
                <c:pt idx="1151">
                  <c:v>0.16059027777777779</c:v>
                </c:pt>
                <c:pt idx="1152">
                  <c:v>0.16131830008673026</c:v>
                </c:pt>
                <c:pt idx="1153">
                  <c:v>0.16117850953206239</c:v>
                </c:pt>
                <c:pt idx="1154">
                  <c:v>0.16103896103896104</c:v>
                </c:pt>
                <c:pt idx="1155">
                  <c:v>0.16089965397923875</c:v>
                </c:pt>
                <c:pt idx="1156">
                  <c:v>0.16076058772687987</c:v>
                </c:pt>
                <c:pt idx="1157">
                  <c:v>0.1614853195164076</c:v>
                </c:pt>
                <c:pt idx="1158">
                  <c:v>0.16134598792062121</c:v>
                </c:pt>
                <c:pt idx="1159">
                  <c:v>0.16120689655172413</c:v>
                </c:pt>
                <c:pt idx="1160">
                  <c:v>0.16106804478897502</c:v>
                </c:pt>
                <c:pt idx="1161">
                  <c:v>0.16092943201376936</c:v>
                </c:pt>
                <c:pt idx="1162">
                  <c:v>0.16079105760963028</c:v>
                </c:pt>
                <c:pt idx="1163">
                  <c:v>0.16065292096219932</c:v>
                </c:pt>
                <c:pt idx="1164">
                  <c:v>0.16051502145922747</c:v>
                </c:pt>
                <c:pt idx="1165">
                  <c:v>0.16037735849056603</c:v>
                </c:pt>
                <c:pt idx="1166">
                  <c:v>0.16023993144815768</c:v>
                </c:pt>
                <c:pt idx="1167">
                  <c:v>0.1601027397260274</c:v>
                </c:pt>
                <c:pt idx="1168">
                  <c:v>0.15996578272027373</c:v>
                </c:pt>
                <c:pt idx="1169">
                  <c:v>0.15982905982905982</c:v>
                </c:pt>
                <c:pt idx="1170">
                  <c:v>0.16054654141759181</c:v>
                </c:pt>
                <c:pt idx="1171">
                  <c:v>0.16040955631399317</c:v>
                </c:pt>
                <c:pt idx="1172">
                  <c:v>0.16027280477408354</c:v>
                </c:pt>
                <c:pt idx="1173">
                  <c:v>0.16013628620102216</c:v>
                </c:pt>
                <c:pt idx="1174">
                  <c:v>0.16</c:v>
                </c:pt>
                <c:pt idx="1175">
                  <c:v>0.1598639455782313</c:v>
                </c:pt>
                <c:pt idx="1176">
                  <c:v>0.16057774001699235</c:v>
                </c:pt>
                <c:pt idx="1177">
                  <c:v>0.16044142614601017</c:v>
                </c:pt>
                <c:pt idx="1178">
                  <c:v>0.16030534351145037</c:v>
                </c:pt>
                <c:pt idx="1179">
                  <c:v>0.16016949152542373</c:v>
                </c:pt>
                <c:pt idx="1180">
                  <c:v>0.16003386960203217</c:v>
                </c:pt>
                <c:pt idx="1181">
                  <c:v>0.15989847715736041</c:v>
                </c:pt>
                <c:pt idx="1182">
                  <c:v>0.15976331360946747</c:v>
                </c:pt>
                <c:pt idx="1183">
                  <c:v>0.15962837837837837</c:v>
                </c:pt>
                <c:pt idx="1184">
                  <c:v>0.15949367088607594</c:v>
                </c:pt>
                <c:pt idx="1185">
                  <c:v>0.15935919055649242</c:v>
                </c:pt>
                <c:pt idx="1186">
                  <c:v>0.16006739679865206</c:v>
                </c:pt>
                <c:pt idx="1187">
                  <c:v>0.15993265993265993</c:v>
                </c:pt>
                <c:pt idx="1188">
                  <c:v>0.16063919259882253</c:v>
                </c:pt>
                <c:pt idx="1189">
                  <c:v>0.16050420168067228</c:v>
                </c:pt>
                <c:pt idx="1190">
                  <c:v>0.16036943744752308</c:v>
                </c:pt>
                <c:pt idx="1191">
                  <c:v>0.16023489932885907</c:v>
                </c:pt>
                <c:pt idx="1192">
                  <c:v>0.16010058675607711</c:v>
                </c:pt>
                <c:pt idx="1193">
                  <c:v>0.15996649916247907</c:v>
                </c:pt>
                <c:pt idx="1194">
                  <c:v>0.1606694560669456</c:v>
                </c:pt>
                <c:pt idx="1195">
                  <c:v>0.16053511705685619</c:v>
                </c:pt>
                <c:pt idx="1196">
                  <c:v>0.16040100250626566</c:v>
                </c:pt>
                <c:pt idx="1197">
                  <c:v>0.16110183639398998</c:v>
                </c:pt>
                <c:pt idx="1198">
                  <c:v>0.16096747289407839</c:v>
                </c:pt>
                <c:pt idx="1199">
                  <c:v>0.16083333333333333</c:v>
                </c:pt>
                <c:pt idx="1200">
                  <c:v>0.16069941715237301</c:v>
                </c:pt>
                <c:pt idx="1201">
                  <c:v>0.1605657237936772</c:v>
                </c:pt>
                <c:pt idx="1202">
                  <c:v>0.16043225270157938</c:v>
                </c:pt>
                <c:pt idx="1203">
                  <c:v>0.16029900332225913</c:v>
                </c:pt>
                <c:pt idx="1204">
                  <c:v>0.16016597510373445</c:v>
                </c:pt>
                <c:pt idx="1205">
                  <c:v>0.16003316749585406</c:v>
                </c:pt>
                <c:pt idx="1206">
                  <c:v>0.16072908036454017</c:v>
                </c:pt>
                <c:pt idx="1207">
                  <c:v>0.16059602649006621</c:v>
                </c:pt>
                <c:pt idx="1208">
                  <c:v>0.16046319272125723</c:v>
                </c:pt>
                <c:pt idx="1209">
                  <c:v>0.16033057851239668</c:v>
                </c:pt>
                <c:pt idx="1210">
                  <c:v>0.16019818331957061</c:v>
                </c:pt>
                <c:pt idx="1211">
                  <c:v>0.16006600660066006</c:v>
                </c:pt>
                <c:pt idx="1212">
                  <c:v>0.15993404781533388</c:v>
                </c:pt>
                <c:pt idx="1213">
                  <c:v>0.15980230642504117</c:v>
                </c:pt>
                <c:pt idx="1214">
                  <c:v>0.15967078189300413</c:v>
                </c:pt>
                <c:pt idx="1215">
                  <c:v>0.15953947368421054</c:v>
                </c:pt>
                <c:pt idx="1216">
                  <c:v>0.15940838126540674</c:v>
                </c:pt>
                <c:pt idx="1217">
                  <c:v>0.15927750410509031</c:v>
                </c:pt>
                <c:pt idx="1218">
                  <c:v>0.15914684167350288</c:v>
                </c:pt>
                <c:pt idx="1219">
                  <c:v>0.1598360655737705</c:v>
                </c:pt>
                <c:pt idx="1220">
                  <c:v>0.15970515970515969</c:v>
                </c:pt>
                <c:pt idx="1221">
                  <c:v>0.15957446808510639</c:v>
                </c:pt>
                <c:pt idx="1222">
                  <c:v>0.16026165167620604</c:v>
                </c:pt>
                <c:pt idx="1223">
                  <c:v>0.16013071895424835</c:v>
                </c:pt>
                <c:pt idx="1224">
                  <c:v>0.16</c:v>
                </c:pt>
                <c:pt idx="1225">
                  <c:v>0.1598694942903752</c:v>
                </c:pt>
                <c:pt idx="1226">
                  <c:v>0.15973920130399347</c:v>
                </c:pt>
                <c:pt idx="1227">
                  <c:v>0.15960912052117263</c:v>
                </c:pt>
                <c:pt idx="1228">
                  <c:v>0.16029292107404394</c:v>
                </c:pt>
                <c:pt idx="1229">
                  <c:v>0.16016260162601625</c:v>
                </c:pt>
                <c:pt idx="1230">
                  <c:v>0.16003249390739235</c:v>
                </c:pt>
                <c:pt idx="1231">
                  <c:v>0.16071428571428573</c:v>
                </c:pt>
                <c:pt idx="1232">
                  <c:v>0.16058394160583941</c:v>
                </c:pt>
                <c:pt idx="1233">
                  <c:v>0.16045380875202594</c:v>
                </c:pt>
                <c:pt idx="1234">
                  <c:v>0.16032388663967612</c:v>
                </c:pt>
                <c:pt idx="1235">
                  <c:v>0.16019417475728157</c:v>
                </c:pt>
                <c:pt idx="1236">
                  <c:v>0.16006467259498788</c:v>
                </c:pt>
                <c:pt idx="1237">
                  <c:v>0.16074313408723748</c:v>
                </c:pt>
                <c:pt idx="1238">
                  <c:v>0.16061339790153351</c:v>
                </c:pt>
                <c:pt idx="1239">
                  <c:v>0.16048387096774194</c:v>
                </c:pt>
                <c:pt idx="1240">
                  <c:v>0.16035455278001612</c:v>
                </c:pt>
                <c:pt idx="1241">
                  <c:v>0.1610305958132045</c:v>
                </c:pt>
                <c:pt idx="1242">
                  <c:v>0.16090104585679807</c:v>
                </c:pt>
                <c:pt idx="1243">
                  <c:v>0.16157556270096463</c:v>
                </c:pt>
                <c:pt idx="1244">
                  <c:v>0.16224899598393575</c:v>
                </c:pt>
                <c:pt idx="1245">
                  <c:v>0.16211878009630817</c:v>
                </c:pt>
                <c:pt idx="1246">
                  <c:v>0.1619887730553328</c:v>
                </c:pt>
                <c:pt idx="1247">
                  <c:v>0.16185897435897437</c:v>
                </c:pt>
                <c:pt idx="1248">
                  <c:v>0.16253002401921537</c:v>
                </c:pt>
                <c:pt idx="1249">
                  <c:v>0.16239999999999999</c:v>
                </c:pt>
                <c:pt idx="1250">
                  <c:v>0.16227018385291767</c:v>
                </c:pt>
                <c:pt idx="1251">
                  <c:v>0.1621405750798722</c:v>
                </c:pt>
                <c:pt idx="1252">
                  <c:v>0.16201117318435754</c:v>
                </c:pt>
                <c:pt idx="1253">
                  <c:v>0.16188197767145135</c:v>
                </c:pt>
                <c:pt idx="1254">
                  <c:v>0.16175298804780877</c:v>
                </c:pt>
                <c:pt idx="1255">
                  <c:v>0.16242038216560509</c:v>
                </c:pt>
                <c:pt idx="1256">
                  <c:v>0.162291169451074</c:v>
                </c:pt>
                <c:pt idx="1257">
                  <c:v>0.16216216216216217</c:v>
                </c:pt>
                <c:pt idx="1258">
                  <c:v>0.16282764098490865</c:v>
                </c:pt>
                <c:pt idx="1259">
                  <c:v>0.1626984126984127</c:v>
                </c:pt>
                <c:pt idx="1260">
                  <c:v>0.16256938937351309</c:v>
                </c:pt>
                <c:pt idx="1261">
                  <c:v>0.16244057052297939</c:v>
                </c:pt>
                <c:pt idx="1262">
                  <c:v>0.1623119556611243</c:v>
                </c:pt>
                <c:pt idx="1263">
                  <c:v>0.16218354430379747</c:v>
                </c:pt>
                <c:pt idx="1264">
                  <c:v>0.16205533596837945</c:v>
                </c:pt>
                <c:pt idx="1265">
                  <c:v>0.16192733017377567</c:v>
                </c:pt>
                <c:pt idx="1266">
                  <c:v>0.16179952644041043</c:v>
                </c:pt>
                <c:pt idx="1267">
                  <c:v>0.16167192429022081</c:v>
                </c:pt>
                <c:pt idx="1268">
                  <c:v>0.16154452324665092</c:v>
                </c:pt>
                <c:pt idx="1269">
                  <c:v>0.16141732283464566</c:v>
                </c:pt>
                <c:pt idx="1270">
                  <c:v>0.16129032258064516</c:v>
                </c:pt>
                <c:pt idx="1271">
                  <c:v>0.16194968553459119</c:v>
                </c:pt>
                <c:pt idx="1272">
                  <c:v>0.16182246661429694</c:v>
                </c:pt>
                <c:pt idx="1273">
                  <c:v>0.16169544740973313</c:v>
                </c:pt>
                <c:pt idx="1274">
                  <c:v>0.16156862745098038</c:v>
                </c:pt>
                <c:pt idx="1275">
                  <c:v>0.16222570532915362</c:v>
                </c:pt>
                <c:pt idx="1276">
                  <c:v>0.16288175411119812</c:v>
                </c:pt>
                <c:pt idx="1277">
                  <c:v>0.16275430359937401</c:v>
                </c:pt>
                <c:pt idx="1278">
                  <c:v>0.16262705238467554</c:v>
                </c:pt>
                <c:pt idx="1279">
                  <c:v>0.16328124999999999</c:v>
                </c:pt>
                <c:pt idx="1280">
                  <c:v>0.16315378610460576</c:v>
                </c:pt>
                <c:pt idx="1281">
                  <c:v>0.16380655226209048</c:v>
                </c:pt>
                <c:pt idx="1282">
                  <c:v>0.16367887763055339</c:v>
                </c:pt>
                <c:pt idx="1283">
                  <c:v>0.16355140186915887</c:v>
                </c:pt>
                <c:pt idx="1284">
                  <c:v>0.16342412451361868</c:v>
                </c:pt>
                <c:pt idx="1285">
                  <c:v>0.16329704510108864</c:v>
                </c:pt>
                <c:pt idx="1286">
                  <c:v>0.16394716394716394</c:v>
                </c:pt>
                <c:pt idx="1287">
                  <c:v>0.16381987577639751</c:v>
                </c:pt>
                <c:pt idx="1288">
                  <c:v>0.16369278510473234</c:v>
                </c:pt>
                <c:pt idx="1289">
                  <c:v>0.16356589147286821</c:v>
                </c:pt>
                <c:pt idx="1290">
                  <c:v>0.16343919442292795</c:v>
                </c:pt>
                <c:pt idx="1291">
                  <c:v>0.16331269349845201</c:v>
                </c:pt>
                <c:pt idx="1292">
                  <c:v>0.16395978344934262</c:v>
                </c:pt>
                <c:pt idx="1293">
                  <c:v>0.16383307573415765</c:v>
                </c:pt>
                <c:pt idx="1294">
                  <c:v>0.16447876447876447</c:v>
                </c:pt>
                <c:pt idx="1295">
                  <c:v>0.16512345679012347</c:v>
                </c:pt>
                <c:pt idx="1296">
                  <c:v>0.16499614494988435</c:v>
                </c:pt>
                <c:pt idx="1297">
                  <c:v>0.16486902927580893</c:v>
                </c:pt>
                <c:pt idx="1298">
                  <c:v>0.16474210931485758</c:v>
                </c:pt>
                <c:pt idx="1299">
                  <c:v>0.16461538461538461</c:v>
                </c:pt>
                <c:pt idx="1300">
                  <c:v>0.16448885472713298</c:v>
                </c:pt>
                <c:pt idx="1301">
                  <c:v>0.1651305683563748</c:v>
                </c:pt>
                <c:pt idx="1302">
                  <c:v>0.16500383729854182</c:v>
                </c:pt>
                <c:pt idx="1303">
                  <c:v>0.16487730061349692</c:v>
                </c:pt>
                <c:pt idx="1304">
                  <c:v>0.16475095785440613</c:v>
                </c:pt>
                <c:pt idx="1305">
                  <c:v>0.16462480857580397</c:v>
                </c:pt>
                <c:pt idx="1306">
                  <c:v>0.16449885233358838</c:v>
                </c:pt>
                <c:pt idx="1307">
                  <c:v>0.1643730886850153</c:v>
                </c:pt>
                <c:pt idx="1308">
                  <c:v>0.16424751718869365</c:v>
                </c:pt>
                <c:pt idx="1309">
                  <c:v>0.16412213740458015</c:v>
                </c:pt>
                <c:pt idx="1310">
                  <c:v>0.16399694889397406</c:v>
                </c:pt>
                <c:pt idx="1311">
                  <c:v>0.1638719512195122</c:v>
                </c:pt>
                <c:pt idx="1312">
                  <c:v>0.16374714394516374</c:v>
                </c:pt>
                <c:pt idx="1313">
                  <c:v>0.16438356164383561</c:v>
                </c:pt>
                <c:pt idx="1314">
                  <c:v>0.16425855513307985</c:v>
                </c:pt>
                <c:pt idx="1315">
                  <c:v>0.16489361702127658</c:v>
                </c:pt>
                <c:pt idx="1316">
                  <c:v>0.16476841305998483</c:v>
                </c:pt>
                <c:pt idx="1317">
                  <c:v>0.1646433990895296</c:v>
                </c:pt>
                <c:pt idx="1318">
                  <c:v>0.16451857467778619</c:v>
                </c:pt>
                <c:pt idx="1319">
                  <c:v>0.1643939393939394</c:v>
                </c:pt>
                <c:pt idx="1320">
                  <c:v>0.16426949280847841</c:v>
                </c:pt>
                <c:pt idx="1321">
                  <c:v>0.16414523449319213</c:v>
                </c:pt>
                <c:pt idx="1322">
                  <c:v>0.16477702191987906</c:v>
                </c:pt>
                <c:pt idx="1323">
                  <c:v>0.16540785498489427</c:v>
                </c:pt>
                <c:pt idx="1324">
                  <c:v>0.16528301886792454</c:v>
                </c:pt>
                <c:pt idx="1325">
                  <c:v>0.16591251885369532</c:v>
                </c:pt>
                <c:pt idx="1326">
                  <c:v>0.16654107008289373</c:v>
                </c:pt>
                <c:pt idx="1327">
                  <c:v>0.1664156626506024</c:v>
                </c:pt>
                <c:pt idx="1328">
                  <c:v>0.16629044394281414</c:v>
                </c:pt>
                <c:pt idx="1329">
                  <c:v>0.1661654135338346</c:v>
                </c:pt>
                <c:pt idx="1330">
                  <c:v>0.16604057099924868</c:v>
                </c:pt>
                <c:pt idx="1331">
                  <c:v>0.16591591591591592</c:v>
                </c:pt>
                <c:pt idx="1332">
                  <c:v>0.16579144786196548</c:v>
                </c:pt>
                <c:pt idx="1333">
                  <c:v>0.16566716641679161</c:v>
                </c:pt>
                <c:pt idx="1334">
                  <c:v>0.16629213483146069</c:v>
                </c:pt>
                <c:pt idx="1335">
                  <c:v>0.16616766467065869</c:v>
                </c:pt>
                <c:pt idx="1336">
                  <c:v>0.16604338070306657</c:v>
                </c:pt>
                <c:pt idx="1337">
                  <c:v>0.16591928251121077</c:v>
                </c:pt>
                <c:pt idx="1338">
                  <c:v>0.16579536967886482</c:v>
                </c:pt>
                <c:pt idx="1339">
                  <c:v>0.16567164179104477</c:v>
                </c:pt>
                <c:pt idx="1340">
                  <c:v>0.16554809843400448</c:v>
                </c:pt>
                <c:pt idx="1341">
                  <c:v>0.16542473919523099</c:v>
                </c:pt>
                <c:pt idx="1342">
                  <c:v>0.16530156366344007</c:v>
                </c:pt>
                <c:pt idx="1343">
                  <c:v>0.16517857142857142</c:v>
                </c:pt>
                <c:pt idx="1344">
                  <c:v>0.16505576208178438</c:v>
                </c:pt>
                <c:pt idx="1345">
                  <c:v>0.16493313521545319</c:v>
                </c:pt>
                <c:pt idx="1346">
                  <c:v>0.16481069042316257</c:v>
                </c:pt>
                <c:pt idx="1347">
                  <c:v>0.16468842729970326</c:v>
                </c:pt>
                <c:pt idx="1348">
                  <c:v>0.16456634544106746</c:v>
                </c:pt>
                <c:pt idx="1349">
                  <c:v>0.16518518518518518</c:v>
                </c:pt>
                <c:pt idx="1350">
                  <c:v>0.16506291635825315</c:v>
                </c:pt>
                <c:pt idx="1351">
                  <c:v>0.16494082840236687</c:v>
                </c:pt>
                <c:pt idx="1352">
                  <c:v>0.1655580192165558</c:v>
                </c:pt>
                <c:pt idx="1353">
                  <c:v>0.16543574593796159</c:v>
                </c:pt>
                <c:pt idx="1354">
                  <c:v>0.16605166051660517</c:v>
                </c:pt>
                <c:pt idx="1355">
                  <c:v>0.16592920353982302</c:v>
                </c:pt>
                <c:pt idx="1356">
                  <c:v>0.16580692704495209</c:v>
                </c:pt>
                <c:pt idx="1357">
                  <c:v>0.16568483063328424</c:v>
                </c:pt>
                <c:pt idx="1358">
                  <c:v>0.16629874908020603</c:v>
                </c:pt>
                <c:pt idx="1359">
                  <c:v>0.16617647058823529</c:v>
                </c:pt>
                <c:pt idx="1360">
                  <c:v>0.16605437178545188</c:v>
                </c:pt>
                <c:pt idx="1361">
                  <c:v>0.16593245227606462</c:v>
                </c:pt>
                <c:pt idx="1362">
                  <c:v>0.1665443873807777</c:v>
                </c:pt>
                <c:pt idx="1363">
                  <c:v>0.16642228739002932</c:v>
                </c:pt>
                <c:pt idx="1364">
                  <c:v>0.16630036630036629</c:v>
                </c:pt>
                <c:pt idx="1365">
                  <c:v>0.16617862371888725</c:v>
                </c:pt>
                <c:pt idx="1366">
                  <c:v>0.16605705925384054</c:v>
                </c:pt>
                <c:pt idx="1367">
                  <c:v>0.16593567251461988</c:v>
                </c:pt>
                <c:pt idx="1368">
                  <c:v>0.1658144631117604</c:v>
                </c:pt>
                <c:pt idx="1369">
                  <c:v>0.16569343065693432</c:v>
                </c:pt>
                <c:pt idx="1370">
                  <c:v>0.16630196936542668</c:v>
                </c:pt>
                <c:pt idx="1371">
                  <c:v>0.16690962099125364</c:v>
                </c:pt>
                <c:pt idx="1372">
                  <c:v>0.16678805535324107</c:v>
                </c:pt>
                <c:pt idx="1373">
                  <c:v>0.16739446870451238</c:v>
                </c:pt>
                <c:pt idx="1374">
                  <c:v>0.16727272727272727</c:v>
                </c:pt>
                <c:pt idx="1375">
                  <c:v>0.16715116279069767</c:v>
                </c:pt>
                <c:pt idx="1376">
                  <c:v>0.16702977487291212</c:v>
                </c:pt>
                <c:pt idx="1377">
                  <c:v>0.16690856313497823</c:v>
                </c:pt>
                <c:pt idx="1378">
                  <c:v>0.16678752719361856</c:v>
                </c:pt>
                <c:pt idx="1379">
                  <c:v>0.16666666666666666</c:v>
                </c:pt>
                <c:pt idx="1380">
                  <c:v>0.16654598117306299</c:v>
                </c:pt>
                <c:pt idx="1381">
                  <c:v>0.16642547033285093</c:v>
                </c:pt>
                <c:pt idx="1382">
                  <c:v>0.16630513376717282</c:v>
                </c:pt>
                <c:pt idx="1383">
                  <c:v>0.16618497109826588</c:v>
                </c:pt>
                <c:pt idx="1384">
                  <c:v>0.16606498194945848</c:v>
                </c:pt>
                <c:pt idx="1385">
                  <c:v>0.16594516594516595</c:v>
                </c:pt>
                <c:pt idx="1386">
                  <c:v>0.1658255227108868</c:v>
                </c:pt>
                <c:pt idx="1387">
                  <c:v>0.16570605187319884</c:v>
                </c:pt>
                <c:pt idx="1388">
                  <c:v>0.16558675305975523</c:v>
                </c:pt>
                <c:pt idx="1389">
                  <c:v>0.16618705035971224</c:v>
                </c:pt>
                <c:pt idx="1390">
                  <c:v>0.16606757728253055</c:v>
                </c:pt>
                <c:pt idx="1391">
                  <c:v>0.16594827586206898</c:v>
                </c:pt>
                <c:pt idx="1392">
                  <c:v>0.16582914572864321</c:v>
                </c:pt>
                <c:pt idx="1393">
                  <c:v>0.16571018651362984</c:v>
                </c:pt>
                <c:pt idx="1394">
                  <c:v>0.16630824372759856</c:v>
                </c:pt>
                <c:pt idx="1395">
                  <c:v>0.166189111747851</c:v>
                </c:pt>
                <c:pt idx="1396">
                  <c:v>0.16607015032211883</c:v>
                </c:pt>
                <c:pt idx="1397">
                  <c:v>0.16595135908440631</c:v>
                </c:pt>
                <c:pt idx="1398">
                  <c:v>0.16654753395282346</c:v>
                </c:pt>
                <c:pt idx="1399">
                  <c:v>0.16642857142857143</c:v>
                </c:pt>
                <c:pt idx="1400">
                  <c:v>0.16630977872947894</c:v>
                </c:pt>
                <c:pt idx="1401">
                  <c:v>0.16619115549215407</c:v>
                </c:pt>
                <c:pt idx="1402">
                  <c:v>0.1660727013542409</c:v>
                </c:pt>
                <c:pt idx="1403">
                  <c:v>0.16666666666666666</c:v>
                </c:pt>
                <c:pt idx="1404">
                  <c:v>0.16654804270462634</c:v>
                </c:pt>
                <c:pt idx="1405">
                  <c:v>0.16642958748221906</c:v>
                </c:pt>
                <c:pt idx="1406">
                  <c:v>0.16631130063965885</c:v>
                </c:pt>
                <c:pt idx="1407">
                  <c:v>0.16619318181818182</c:v>
                </c:pt>
                <c:pt idx="1408">
                  <c:v>0.16607523066004259</c:v>
                </c:pt>
                <c:pt idx="1409">
                  <c:v>0.16595744680851063</c:v>
                </c:pt>
                <c:pt idx="1410">
                  <c:v>0.16583982990786675</c:v>
                </c:pt>
                <c:pt idx="1411">
                  <c:v>0.16572237960339944</c:v>
                </c:pt>
                <c:pt idx="1412">
                  <c:v>0.16560509554140126</c:v>
                </c:pt>
                <c:pt idx="1413">
                  <c:v>0.16548797736916548</c:v>
                </c:pt>
                <c:pt idx="1414">
                  <c:v>0.16537102473498233</c:v>
                </c:pt>
                <c:pt idx="1415">
                  <c:v>0.1652542372881356</c:v>
                </c:pt>
                <c:pt idx="1416">
                  <c:v>0.16513761467889909</c:v>
                </c:pt>
                <c:pt idx="1417">
                  <c:v>0.16502115655853314</c:v>
                </c:pt>
                <c:pt idx="1418">
                  <c:v>0.16490486257928119</c:v>
                </c:pt>
                <c:pt idx="1419">
                  <c:v>0.1647887323943662</c:v>
                </c:pt>
                <c:pt idx="1420">
                  <c:v>0.16467276565798733</c:v>
                </c:pt>
                <c:pt idx="1421">
                  <c:v>0.16455696202531644</c:v>
                </c:pt>
                <c:pt idx="1422">
                  <c:v>0.16444132115249474</c:v>
                </c:pt>
                <c:pt idx="1423">
                  <c:v>0.16432584269662923</c:v>
                </c:pt>
                <c:pt idx="1424">
                  <c:v>0.16421052631578947</c:v>
                </c:pt>
                <c:pt idx="1425">
                  <c:v>0.1640953716690042</c:v>
                </c:pt>
                <c:pt idx="1426">
                  <c:v>0.16468114926419061</c:v>
                </c:pt>
                <c:pt idx="1427">
                  <c:v>0.16456582633053221</c:v>
                </c:pt>
                <c:pt idx="1428">
                  <c:v>0.16515045486354094</c:v>
                </c:pt>
                <c:pt idx="1429">
                  <c:v>0.16503496503496504</c:v>
                </c:pt>
                <c:pt idx="1430">
                  <c:v>0.16491963661774983</c:v>
                </c:pt>
                <c:pt idx="1431">
                  <c:v>0.16480446927374301</c:v>
                </c:pt>
                <c:pt idx="1432">
                  <c:v>0.16538729937194696</c:v>
                </c:pt>
                <c:pt idx="1433">
                  <c:v>0.16527196652719664</c:v>
                </c:pt>
                <c:pt idx="1434">
                  <c:v>0.1651567944250871</c:v>
                </c:pt>
                <c:pt idx="1435">
                  <c:v>0.16504178272980502</c:v>
                </c:pt>
                <c:pt idx="1436">
                  <c:v>0.16562282533054976</c:v>
                </c:pt>
                <c:pt idx="1437">
                  <c:v>0.16550764951321278</c:v>
                </c:pt>
                <c:pt idx="1438">
                  <c:v>0.16539263377345378</c:v>
                </c:pt>
                <c:pt idx="1439">
                  <c:v>0.16597222222222222</c:v>
                </c:pt>
                <c:pt idx="1440">
                  <c:v>0.16585704371963914</c:v>
                </c:pt>
                <c:pt idx="1441">
                  <c:v>0.16643550624133149</c:v>
                </c:pt>
                <c:pt idx="1442">
                  <c:v>0.16632016632016633</c:v>
                </c:pt>
                <c:pt idx="1443">
                  <c:v>0.16620498614958448</c:v>
                </c:pt>
                <c:pt idx="1444">
                  <c:v>0.16678200692041523</c:v>
                </c:pt>
                <c:pt idx="1445">
                  <c:v>0.16666666666666666</c:v>
                </c:pt>
                <c:pt idx="1446">
                  <c:v>0.16655148583275742</c:v>
                </c:pt>
                <c:pt idx="1447">
                  <c:v>0.1664364640883978</c:v>
                </c:pt>
                <c:pt idx="1448">
                  <c:v>0.16701173222912352</c:v>
                </c:pt>
                <c:pt idx="1449">
                  <c:v>0.16689655172413792</c:v>
                </c:pt>
                <c:pt idx="1450">
                  <c:v>0.16678152997932461</c:v>
                </c:pt>
                <c:pt idx="1451">
                  <c:v>0.16666666666666666</c:v>
                </c:pt>
                <c:pt idx="1452">
                  <c:v>0.16655196145905024</c:v>
                </c:pt>
                <c:pt idx="1453">
                  <c:v>0.16643741403026135</c:v>
                </c:pt>
                <c:pt idx="1454">
                  <c:v>0.16632302405498281</c:v>
                </c:pt>
                <c:pt idx="1455">
                  <c:v>0.1662087912087912</c:v>
                </c:pt>
                <c:pt idx="1456">
                  <c:v>0.16609471516815374</c:v>
                </c:pt>
                <c:pt idx="1457">
                  <c:v>0.16598079561042525</c:v>
                </c:pt>
                <c:pt idx="1458">
                  <c:v>0.16586703221384511</c:v>
                </c:pt>
                <c:pt idx="1459">
                  <c:v>0.16575342465753426</c:v>
                </c:pt>
                <c:pt idx="1460">
                  <c:v>0.16563997262149213</c:v>
                </c:pt>
                <c:pt idx="1461">
                  <c:v>0.16552667578659372</c:v>
                </c:pt>
                <c:pt idx="1462">
                  <c:v>0.16541353383458646</c:v>
                </c:pt>
                <c:pt idx="1463">
                  <c:v>0.16530054644808742</c:v>
                </c:pt>
                <c:pt idx="1464">
                  <c:v>0.16518771331058021</c:v>
                </c:pt>
                <c:pt idx="1465">
                  <c:v>0.165075034106412</c:v>
                </c:pt>
                <c:pt idx="1466">
                  <c:v>0.16564417177914109</c:v>
                </c:pt>
                <c:pt idx="1467">
                  <c:v>0.16621253405994552</c:v>
                </c:pt>
                <c:pt idx="1468">
                  <c:v>0.16678012253233493</c:v>
                </c:pt>
                <c:pt idx="1469">
                  <c:v>0.16666666666666666</c:v>
                </c:pt>
                <c:pt idx="1470">
                  <c:v>0.1672331747110809</c:v>
                </c:pt>
                <c:pt idx="1471">
                  <c:v>0.1671195652173913</c:v>
                </c:pt>
                <c:pt idx="1472">
                  <c:v>0.16700610997963339</c:v>
                </c:pt>
                <c:pt idx="1473">
                  <c:v>0.16689280868385345</c:v>
                </c:pt>
                <c:pt idx="1474">
                  <c:v>0.16745762711864406</c:v>
                </c:pt>
                <c:pt idx="1475">
                  <c:v>0.16734417344173441</c:v>
                </c:pt>
                <c:pt idx="1476">
                  <c:v>0.16723087339201084</c:v>
                </c:pt>
                <c:pt idx="1477">
                  <c:v>0.16711772665764546</c:v>
                </c:pt>
                <c:pt idx="1478">
                  <c:v>0.16700473292765383</c:v>
                </c:pt>
                <c:pt idx="1479">
                  <c:v>0.16756756756756758</c:v>
                </c:pt>
                <c:pt idx="1480">
                  <c:v>0.1674544226873734</c:v>
                </c:pt>
                <c:pt idx="1481">
                  <c:v>0.16734143049932523</c:v>
                </c:pt>
                <c:pt idx="1482">
                  <c:v>0.16790289952798382</c:v>
                </c:pt>
                <c:pt idx="1483">
                  <c:v>0.16778975741239893</c:v>
                </c:pt>
                <c:pt idx="1484">
                  <c:v>0.16767676767676767</c:v>
                </c:pt>
                <c:pt idx="1485">
                  <c:v>0.16756393001345896</c:v>
                </c:pt>
                <c:pt idx="1486">
                  <c:v>0.16745124411566914</c:v>
                </c:pt>
                <c:pt idx="1487">
                  <c:v>0.16733870967741934</c:v>
                </c:pt>
                <c:pt idx="1488">
                  <c:v>0.16722632639355273</c:v>
                </c:pt>
                <c:pt idx="1489">
                  <c:v>0.16711409395973154</c:v>
                </c:pt>
                <c:pt idx="1490">
                  <c:v>0.16700201207243462</c:v>
                </c:pt>
                <c:pt idx="1491">
                  <c:v>0.16689008042895442</c:v>
                </c:pt>
                <c:pt idx="1492">
                  <c:v>0.1667782987273945</c:v>
                </c:pt>
                <c:pt idx="1493">
                  <c:v>0.16733601070950468</c:v>
                </c:pt>
                <c:pt idx="1494">
                  <c:v>0.16789297658862876</c:v>
                </c:pt>
                <c:pt idx="1495">
                  <c:v>0.16844919786096257</c:v>
                </c:pt>
                <c:pt idx="1496">
                  <c:v>0.16833667334669339</c:v>
                </c:pt>
                <c:pt idx="1497">
                  <c:v>0.16822429906542055</c:v>
                </c:pt>
                <c:pt idx="1498">
                  <c:v>0.16811207471647766</c:v>
                </c:pt>
                <c:pt idx="1499">
                  <c:v>0.16800000000000001</c:v>
                </c:pt>
                <c:pt idx="1500">
                  <c:v>0.16788807461692204</c:v>
                </c:pt>
                <c:pt idx="1501">
                  <c:v>0.16777629826897469</c:v>
                </c:pt>
                <c:pt idx="1502">
                  <c:v>0.16766467065868262</c:v>
                </c:pt>
                <c:pt idx="1503">
                  <c:v>0.16755319148936171</c:v>
                </c:pt>
              </c:numCache>
            </c:numRef>
          </c:val>
          <c:smooth val="0"/>
          <c:extLst>
            <c:ext xmlns:c16="http://schemas.microsoft.com/office/drawing/2014/chart" uri="{C3380CC4-5D6E-409C-BE32-E72D297353CC}">
              <c16:uniqueId val="{00000000-FEF0-4742-99C4-A26A957BD4C1}"/>
            </c:ext>
          </c:extLst>
        </c:ser>
        <c:dLbls>
          <c:showLegendKey val="0"/>
          <c:showVal val="0"/>
          <c:showCatName val="0"/>
          <c:showSerName val="0"/>
          <c:showPercent val="0"/>
          <c:showBubbleSize val="0"/>
        </c:dLbls>
        <c:smooth val="0"/>
        <c:axId val="477373832"/>
        <c:axId val="477352840"/>
      </c:lineChart>
      <c:catAx>
        <c:axId val="477373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352840"/>
        <c:crosses val="autoZero"/>
        <c:auto val="1"/>
        <c:lblAlgn val="ctr"/>
        <c:lblOffset val="100"/>
        <c:noMultiLvlLbl val="0"/>
      </c:catAx>
      <c:valAx>
        <c:axId val="4773528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373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Same Birthday</a:t>
            </a:r>
          </a:p>
        </c:rich>
      </c:tx>
      <c:layout>
        <c:manualLayout>
          <c:xMode val="edge"/>
          <c:yMode val="edge"/>
          <c:x val="0.31421843811829653"/>
          <c:y val="5.209540432391855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Sheet1!$H$6</c:f>
              <c:strCache>
                <c:ptCount val="1"/>
                <c:pt idx="0">
                  <c:v>Probability</c:v>
                </c:pt>
              </c:strCache>
            </c:strRef>
          </c:tx>
          <c:spPr>
            <a:ln w="28575" cap="rnd">
              <a:solidFill>
                <a:schemeClr val="accent1"/>
              </a:solidFill>
              <a:round/>
            </a:ln>
            <a:effectLst/>
          </c:spPr>
          <c:marker>
            <c:symbol val="none"/>
          </c:marker>
          <c:cat>
            <c:numRef>
              <c:f>Sheet1!$D$7:$D$56</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cat>
          <c:val>
            <c:numRef>
              <c:f>Sheet1!$H$7:$H$56</c:f>
              <c:numCache>
                <c:formatCode>General</c:formatCode>
                <c:ptCount val="50"/>
                <c:pt idx="0">
                  <c:v>0</c:v>
                </c:pt>
                <c:pt idx="1">
                  <c:v>2.739726027397249E-3</c:v>
                </c:pt>
                <c:pt idx="2">
                  <c:v>8.2041658847813448E-3</c:v>
                </c:pt>
                <c:pt idx="3">
                  <c:v>1.6355912466550326E-2</c:v>
                </c:pt>
                <c:pt idx="4">
                  <c:v>2.713557369979358E-2</c:v>
                </c:pt>
                <c:pt idx="5">
                  <c:v>4.0462483649111536E-2</c:v>
                </c:pt>
                <c:pt idx="6">
                  <c:v>5.6235703095975365E-2</c:v>
                </c:pt>
                <c:pt idx="7">
                  <c:v>7.4335292351669024E-2</c:v>
                </c:pt>
                <c:pt idx="8">
                  <c:v>9.4623833889166731E-2</c:v>
                </c:pt>
                <c:pt idx="9">
                  <c:v>0.11694817771107757</c:v>
                </c:pt>
                <c:pt idx="10">
                  <c:v>0.14114137832173312</c:v>
                </c:pt>
                <c:pt idx="11">
                  <c:v>0.16702478883806438</c:v>
                </c:pt>
                <c:pt idx="12">
                  <c:v>0.19441027523242949</c:v>
                </c:pt>
                <c:pt idx="13">
                  <c:v>0.223102512004973</c:v>
                </c:pt>
                <c:pt idx="14">
                  <c:v>0.25290131976368646</c:v>
                </c:pt>
                <c:pt idx="15">
                  <c:v>0.28360400525285001</c:v>
                </c:pt>
                <c:pt idx="16">
                  <c:v>0.31500766529656066</c:v>
                </c:pt>
                <c:pt idx="17">
                  <c:v>0.34691141787178936</c:v>
                </c:pt>
                <c:pt idx="18">
                  <c:v>0.37911852603153673</c:v>
                </c:pt>
                <c:pt idx="19">
                  <c:v>0.41143838358058005</c:v>
                </c:pt>
                <c:pt idx="20">
                  <c:v>0.44368833516520578</c:v>
                </c:pt>
                <c:pt idx="21">
                  <c:v>0.47569530766255019</c:v>
                </c:pt>
                <c:pt idx="22">
                  <c:v>0.50729723432398544</c:v>
                </c:pt>
                <c:pt idx="23">
                  <c:v>0.53834425791452878</c:v>
                </c:pt>
                <c:pt idx="24">
                  <c:v>0.5686997039694639</c:v>
                </c:pt>
                <c:pt idx="25">
                  <c:v>0.59824082013593904</c:v>
                </c:pt>
                <c:pt idx="26">
                  <c:v>0.62685928226324195</c:v>
                </c:pt>
                <c:pt idx="27">
                  <c:v>0.65446147234239938</c:v>
                </c:pt>
                <c:pt idx="28">
                  <c:v>0.68096853747777697</c:v>
                </c:pt>
                <c:pt idx="29">
                  <c:v>0.70631624271926863</c:v>
                </c:pt>
                <c:pt idx="30">
                  <c:v>0.73045463372864372</c:v>
                </c:pt>
                <c:pt idx="31">
                  <c:v>0.75334752785032066</c:v>
                </c:pt>
                <c:pt idx="32">
                  <c:v>0.77497185417577197</c:v>
                </c:pt>
                <c:pt idx="33">
                  <c:v>0.79531686462015427</c:v>
                </c:pt>
                <c:pt idx="34">
                  <c:v>0.8143832388747152</c:v>
                </c:pt>
                <c:pt idx="35">
                  <c:v>0.83218210637987955</c:v>
                </c:pt>
                <c:pt idx="36">
                  <c:v>0.84873400821638456</c:v>
                </c:pt>
                <c:pt idx="37">
                  <c:v>0.86406782108212088</c:v>
                </c:pt>
                <c:pt idx="38">
                  <c:v>0.87821966436672205</c:v>
                </c:pt>
                <c:pt idx="39">
                  <c:v>0.89123180981794903</c:v>
                </c:pt>
                <c:pt idx="40">
                  <c:v>0.90315161148173539</c:v>
                </c:pt>
                <c:pt idx="41">
                  <c:v>0.91403047156186923</c:v>
                </c:pt>
                <c:pt idx="42">
                  <c:v>0.92392285565611987</c:v>
                </c:pt>
                <c:pt idx="43">
                  <c:v>0.93288536855142634</c:v>
                </c:pt>
                <c:pt idx="44">
                  <c:v>0.94097589946577487</c:v>
                </c:pt>
                <c:pt idx="45">
                  <c:v>0.94825284336725468</c:v>
                </c:pt>
                <c:pt idx="46">
                  <c:v>0.95477440283329928</c:v>
                </c:pt>
                <c:pt idx="47">
                  <c:v>0.96059797287942239</c:v>
                </c:pt>
                <c:pt idx="48">
                  <c:v>0.96577960932267648</c:v>
                </c:pt>
                <c:pt idx="49">
                  <c:v>0.97037357957798842</c:v>
                </c:pt>
              </c:numCache>
            </c:numRef>
          </c:val>
          <c:smooth val="0"/>
          <c:extLst>
            <c:ext xmlns:c16="http://schemas.microsoft.com/office/drawing/2014/chart" uri="{C3380CC4-5D6E-409C-BE32-E72D297353CC}">
              <c16:uniqueId val="{00000000-2A3E-4C5F-A9A6-DBAB8BAA232F}"/>
            </c:ext>
          </c:extLst>
        </c:ser>
        <c:dLbls>
          <c:showLegendKey val="0"/>
          <c:showVal val="0"/>
          <c:showCatName val="0"/>
          <c:showSerName val="0"/>
          <c:showPercent val="0"/>
          <c:showBubbleSize val="0"/>
        </c:dLbls>
        <c:smooth val="0"/>
        <c:axId val="437522712"/>
        <c:axId val="437522384"/>
      </c:lineChart>
      <c:catAx>
        <c:axId val="437522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Students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522384"/>
        <c:crosses val="autoZero"/>
        <c:auto val="1"/>
        <c:lblAlgn val="ctr"/>
        <c:lblOffset val="100"/>
        <c:noMultiLvlLbl val="0"/>
      </c:catAx>
      <c:valAx>
        <c:axId val="437522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522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Two Dice sum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Sheet2!$J$2:$J$12</c:f>
              <c:numCache>
                <c:formatCode>General</c:formatCode>
                <c:ptCount val="11"/>
                <c:pt idx="0">
                  <c:v>2</c:v>
                </c:pt>
                <c:pt idx="1">
                  <c:v>3</c:v>
                </c:pt>
                <c:pt idx="2">
                  <c:v>4</c:v>
                </c:pt>
                <c:pt idx="3">
                  <c:v>5</c:v>
                </c:pt>
                <c:pt idx="4">
                  <c:v>6</c:v>
                </c:pt>
                <c:pt idx="5">
                  <c:v>7</c:v>
                </c:pt>
                <c:pt idx="6">
                  <c:v>8</c:v>
                </c:pt>
                <c:pt idx="7">
                  <c:v>9</c:v>
                </c:pt>
                <c:pt idx="8">
                  <c:v>10</c:v>
                </c:pt>
                <c:pt idx="9">
                  <c:v>11</c:v>
                </c:pt>
                <c:pt idx="10">
                  <c:v>12</c:v>
                </c:pt>
              </c:numCache>
            </c:numRef>
          </c:cat>
          <c:val>
            <c:numRef>
              <c:f>Sheet2!$K$2:$K$12</c:f>
              <c:numCache>
                <c:formatCode>General</c:formatCode>
                <c:ptCount val="11"/>
                <c:pt idx="0">
                  <c:v>13</c:v>
                </c:pt>
                <c:pt idx="1">
                  <c:v>35</c:v>
                </c:pt>
                <c:pt idx="2">
                  <c:v>43</c:v>
                </c:pt>
                <c:pt idx="3">
                  <c:v>63</c:v>
                </c:pt>
                <c:pt idx="4">
                  <c:v>65</c:v>
                </c:pt>
                <c:pt idx="5">
                  <c:v>99</c:v>
                </c:pt>
                <c:pt idx="6">
                  <c:v>56</c:v>
                </c:pt>
                <c:pt idx="7">
                  <c:v>46</c:v>
                </c:pt>
                <c:pt idx="8">
                  <c:v>39</c:v>
                </c:pt>
                <c:pt idx="9">
                  <c:v>23</c:v>
                </c:pt>
                <c:pt idx="10">
                  <c:v>18</c:v>
                </c:pt>
              </c:numCache>
            </c:numRef>
          </c:val>
          <c:extLst>
            <c:ext xmlns:c16="http://schemas.microsoft.com/office/drawing/2014/chart" uri="{C3380CC4-5D6E-409C-BE32-E72D297353CC}">
              <c16:uniqueId val="{00000000-F5D3-408C-BDCC-5BF5FA66BE77}"/>
            </c:ext>
          </c:extLst>
        </c:ser>
        <c:dLbls>
          <c:showLegendKey val="0"/>
          <c:showVal val="0"/>
          <c:showCatName val="0"/>
          <c:showSerName val="0"/>
          <c:showPercent val="0"/>
          <c:showBubbleSize val="0"/>
        </c:dLbls>
        <c:gapWidth val="219"/>
        <c:overlap val="-27"/>
        <c:axId val="461081560"/>
        <c:axId val="461082216"/>
      </c:barChart>
      <c:catAx>
        <c:axId val="461081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082216"/>
        <c:crosses val="autoZero"/>
        <c:auto val="1"/>
        <c:lblAlgn val="ctr"/>
        <c:lblOffset val="100"/>
        <c:noMultiLvlLbl val="0"/>
      </c:catAx>
      <c:valAx>
        <c:axId val="461082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081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Binomial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'Travel Time3'!$F$5</c:f>
              <c:strCache>
                <c:ptCount val="1"/>
                <c:pt idx="0">
                  <c:v>Binomial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'Travel Time3'!$A$6:$A$55</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'Travel Time3'!$F$6:$F$55</c:f>
              <c:numCache>
                <c:formatCode>0.00E+00</c:formatCode>
                <c:ptCount val="50"/>
                <c:pt idx="0">
                  <c:v>4.4408899999999999E-14</c:v>
                </c:pt>
                <c:pt idx="1">
                  <c:v>1.08802E-12</c:v>
                </c:pt>
                <c:pt idx="2">
                  <c:v>1.7408299999999999E-11</c:v>
                </c:pt>
                <c:pt idx="3">
                  <c:v>2.0454700000000001E-10</c:v>
                </c:pt>
                <c:pt idx="4">
                  <c:v>1.8818400000000002E-9</c:v>
                </c:pt>
                <c:pt idx="5">
                  <c:v>1.4113800000000001E-8</c:v>
                </c:pt>
                <c:pt idx="6">
                  <c:v>8.8715199999999995E-8</c:v>
                </c:pt>
                <c:pt idx="7">
                  <c:v>4.7684399999999998E-7</c:v>
                </c:pt>
                <c:pt idx="8">
                  <c:v>2.2252700000000001E-6</c:v>
                </c:pt>
                <c:pt idx="9">
                  <c:v>9.1236199999999999E-6</c:v>
                </c:pt>
                <c:pt idx="10">
                  <c:v>3.3176799999999997E-5</c:v>
                </c:pt>
                <c:pt idx="11" formatCode="General">
                  <c:v>1.0782500000000001E-4</c:v>
                </c:pt>
                <c:pt idx="12" formatCode="General">
                  <c:v>3.1517900000000001E-4</c:v>
                </c:pt>
                <c:pt idx="13" formatCode="General">
                  <c:v>8.32974E-4</c:v>
                </c:pt>
                <c:pt idx="14" formatCode="General">
                  <c:v>1.9991380000000001E-3</c:v>
                </c:pt>
                <c:pt idx="15" formatCode="General">
                  <c:v>4.3731150000000003E-3</c:v>
                </c:pt>
                <c:pt idx="16" formatCode="General">
                  <c:v>8.7462300000000007E-3</c:v>
                </c:pt>
                <c:pt idx="17" formatCode="General">
                  <c:v>1.6034755000000001E-2</c:v>
                </c:pt>
                <c:pt idx="18" formatCode="General">
                  <c:v>2.7005903000000001E-2</c:v>
                </c:pt>
                <c:pt idx="19" formatCode="General">
                  <c:v>4.1859148999999998E-2</c:v>
                </c:pt>
                <c:pt idx="20" formatCode="General">
                  <c:v>5.9798785E-2</c:v>
                </c:pt>
                <c:pt idx="21" formatCode="General">
                  <c:v>7.8825671E-2</c:v>
                </c:pt>
                <c:pt idx="22" formatCode="General">
                  <c:v>9.5961686000000004E-2</c:v>
                </c:pt>
                <c:pt idx="23" formatCode="General">
                  <c:v>0.107956897</c:v>
                </c:pt>
                <c:pt idx="24" formatCode="General">
                  <c:v>0.11227517300000001</c:v>
                </c:pt>
                <c:pt idx="25" formatCode="General">
                  <c:v>0.107956897</c:v>
                </c:pt>
                <c:pt idx="26" formatCode="General">
                  <c:v>9.5961686000000004E-2</c:v>
                </c:pt>
                <c:pt idx="27" formatCode="General">
                  <c:v>7.8825671E-2</c:v>
                </c:pt>
                <c:pt idx="28" formatCode="General">
                  <c:v>5.9798785E-2</c:v>
                </c:pt>
                <c:pt idx="29" formatCode="General">
                  <c:v>4.1859148999999998E-2</c:v>
                </c:pt>
                <c:pt idx="30" formatCode="General">
                  <c:v>2.7005903000000001E-2</c:v>
                </c:pt>
                <c:pt idx="31" formatCode="General">
                  <c:v>1.6034755000000001E-2</c:v>
                </c:pt>
                <c:pt idx="32" formatCode="General">
                  <c:v>8.7462300000000007E-3</c:v>
                </c:pt>
                <c:pt idx="33" formatCode="General">
                  <c:v>4.3731150000000003E-3</c:v>
                </c:pt>
                <c:pt idx="34" formatCode="General">
                  <c:v>1.9991380000000001E-3</c:v>
                </c:pt>
                <c:pt idx="35" formatCode="General">
                  <c:v>8.32974E-4</c:v>
                </c:pt>
                <c:pt idx="36" formatCode="General">
                  <c:v>3.1517900000000001E-4</c:v>
                </c:pt>
                <c:pt idx="37" formatCode="General">
                  <c:v>1.0782500000000001E-4</c:v>
                </c:pt>
                <c:pt idx="38">
                  <c:v>3.3176799999999997E-5</c:v>
                </c:pt>
                <c:pt idx="39">
                  <c:v>9.1236199999999999E-6</c:v>
                </c:pt>
                <c:pt idx="40">
                  <c:v>2.2252700000000001E-6</c:v>
                </c:pt>
                <c:pt idx="41">
                  <c:v>4.7684399999999998E-7</c:v>
                </c:pt>
                <c:pt idx="42">
                  <c:v>8.8715199999999995E-8</c:v>
                </c:pt>
                <c:pt idx="43">
                  <c:v>1.4113800000000001E-8</c:v>
                </c:pt>
                <c:pt idx="44">
                  <c:v>1.8818400000000002E-9</c:v>
                </c:pt>
                <c:pt idx="45">
                  <c:v>2.0454700000000001E-10</c:v>
                </c:pt>
                <c:pt idx="46">
                  <c:v>1.7408299999999999E-11</c:v>
                </c:pt>
                <c:pt idx="47">
                  <c:v>1.08802E-12</c:v>
                </c:pt>
                <c:pt idx="48">
                  <c:v>4.4408899999999999E-14</c:v>
                </c:pt>
                <c:pt idx="49">
                  <c:v>8.8817800000000003E-16</c:v>
                </c:pt>
              </c:numCache>
            </c:numRef>
          </c:yVal>
          <c:smooth val="1"/>
          <c:extLst>
            <c:ext xmlns:c16="http://schemas.microsoft.com/office/drawing/2014/chart" uri="{C3380CC4-5D6E-409C-BE32-E72D297353CC}">
              <c16:uniqueId val="{00000000-34F7-4254-BBD1-F59A5DB9BE4D}"/>
            </c:ext>
          </c:extLst>
        </c:ser>
        <c:ser>
          <c:idx val="1"/>
          <c:order val="1"/>
          <c:tx>
            <c:strRef>
              <c:f>'Travel Time3'!$Q$5</c:f>
              <c:strCache>
                <c:ptCount val="1"/>
                <c:pt idx="0">
                  <c:v>Normal</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'Travel Time3'!$A$6:$A$55</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'Travel Time3'!$Q$6:$Q$55</c:f>
              <c:numCache>
                <c:formatCode>General</c:formatCode>
                <c:ptCount val="50"/>
                <c:pt idx="0">
                  <c:v>1.1125260689810869E-11</c:v>
                </c:pt>
                <c:pt idx="1">
                  <c:v>7.290945002381978E-11</c:v>
                </c:pt>
                <c:pt idx="2">
                  <c:v>4.4107646946834241E-10</c:v>
                </c:pt>
                <c:pt idx="3">
                  <c:v>2.4632040986683438E-9</c:v>
                </c:pt>
                <c:pt idx="4">
                  <c:v>1.2698234671866602E-8</c:v>
                </c:pt>
                <c:pt idx="5">
                  <c:v>6.0428628932224707E-8</c:v>
                </c:pt>
                <c:pt idx="6">
                  <c:v>2.6545968447165893E-7</c:v>
                </c:pt>
                <c:pt idx="7">
                  <c:v>1.0764921036680712E-6</c:v>
                </c:pt>
                <c:pt idx="8">
                  <c:v>4.0297635533235608E-6</c:v>
                </c:pt>
                <c:pt idx="9">
                  <c:v>1.3925305194674811E-5</c:v>
                </c:pt>
                <c:pt idx="10">
                  <c:v>4.4420794420566709E-5</c:v>
                </c:pt>
                <c:pt idx="11">
                  <c:v>1.3080500497232819E-4</c:v>
                </c:pt>
                <c:pt idx="12">
                  <c:v>3.5556486808777484E-4</c:v>
                </c:pt>
                <c:pt idx="13">
                  <c:v>8.9221550649162058E-4</c:v>
                </c:pt>
                <c:pt idx="14">
                  <c:v>2.066698535409207E-3</c:v>
                </c:pt>
                <c:pt idx="15">
                  <c:v>4.4191723332011063E-3</c:v>
                </c:pt>
                <c:pt idx="16">
                  <c:v>8.7229058633945342E-3</c:v>
                </c:pt>
                <c:pt idx="17">
                  <c:v>1.589417076772779E-2</c:v>
                </c:pt>
                <c:pt idx="18">
                  <c:v>2.6734434700353919E-2</c:v>
                </c:pt>
                <c:pt idx="19">
                  <c:v>4.1510749742059476E-2</c:v>
                </c:pt>
                <c:pt idx="20">
                  <c:v>5.9498578625746895E-2</c:v>
                </c:pt>
                <c:pt idx="21">
                  <c:v>7.8724343171428721E-2</c:v>
                </c:pt>
                <c:pt idx="22">
                  <c:v>9.6154129883930781E-2</c:v>
                </c:pt>
                <c:pt idx="23">
                  <c:v>0.1084134787104863</c:v>
                </c:pt>
                <c:pt idx="24">
                  <c:v>0.11283791670955126</c:v>
                </c:pt>
                <c:pt idx="25">
                  <c:v>0.1084134787104863</c:v>
                </c:pt>
                <c:pt idx="26">
                  <c:v>9.6154129883930781E-2</c:v>
                </c:pt>
                <c:pt idx="27">
                  <c:v>7.8724343171428721E-2</c:v>
                </c:pt>
                <c:pt idx="28">
                  <c:v>5.9498578625746895E-2</c:v>
                </c:pt>
                <c:pt idx="29">
                  <c:v>4.1510749742059476E-2</c:v>
                </c:pt>
                <c:pt idx="30">
                  <c:v>2.6734434700353919E-2</c:v>
                </c:pt>
                <c:pt idx="31">
                  <c:v>1.589417076772779E-2</c:v>
                </c:pt>
                <c:pt idx="32">
                  <c:v>8.7229058633945342E-3</c:v>
                </c:pt>
                <c:pt idx="33">
                  <c:v>4.4191723332011063E-3</c:v>
                </c:pt>
                <c:pt idx="34">
                  <c:v>2.066698535409207E-3</c:v>
                </c:pt>
                <c:pt idx="35">
                  <c:v>8.9221550649162058E-4</c:v>
                </c:pt>
                <c:pt idx="36">
                  <c:v>3.5556486808777484E-4</c:v>
                </c:pt>
                <c:pt idx="37">
                  <c:v>1.3080500497232819E-4</c:v>
                </c:pt>
                <c:pt idx="38">
                  <c:v>4.4420794420566709E-5</c:v>
                </c:pt>
                <c:pt idx="39">
                  <c:v>1.3925305194674811E-5</c:v>
                </c:pt>
                <c:pt idx="40">
                  <c:v>4.0297635533235608E-6</c:v>
                </c:pt>
                <c:pt idx="41">
                  <c:v>1.0764921036680712E-6</c:v>
                </c:pt>
                <c:pt idx="42">
                  <c:v>2.6545968447165893E-7</c:v>
                </c:pt>
                <c:pt idx="43">
                  <c:v>6.0428628932224707E-8</c:v>
                </c:pt>
                <c:pt idx="44">
                  <c:v>1.2698234671866602E-8</c:v>
                </c:pt>
                <c:pt idx="45">
                  <c:v>2.4632040986683438E-9</c:v>
                </c:pt>
                <c:pt idx="46">
                  <c:v>4.4107646946834241E-10</c:v>
                </c:pt>
                <c:pt idx="47">
                  <c:v>7.290945002381978E-11</c:v>
                </c:pt>
                <c:pt idx="48">
                  <c:v>1.1125260689810869E-11</c:v>
                </c:pt>
                <c:pt idx="49">
                  <c:v>1.5670866531017391E-12</c:v>
                </c:pt>
              </c:numCache>
            </c:numRef>
          </c:yVal>
          <c:smooth val="1"/>
          <c:extLst>
            <c:ext xmlns:c16="http://schemas.microsoft.com/office/drawing/2014/chart" uri="{C3380CC4-5D6E-409C-BE32-E72D297353CC}">
              <c16:uniqueId val="{00000001-34F7-4254-BBD1-F59A5DB9BE4D}"/>
            </c:ext>
          </c:extLst>
        </c:ser>
        <c:dLbls>
          <c:showLegendKey val="0"/>
          <c:showVal val="0"/>
          <c:showCatName val="0"/>
          <c:showSerName val="0"/>
          <c:showPercent val="0"/>
          <c:showBubbleSize val="0"/>
        </c:dLbls>
        <c:axId val="450820808"/>
        <c:axId val="450820480"/>
      </c:scatterChart>
      <c:valAx>
        <c:axId val="450820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820480"/>
        <c:crosses val="autoZero"/>
        <c:crossBetween val="midCat"/>
      </c:valAx>
      <c:valAx>
        <c:axId val="450820480"/>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8208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121313251141056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Sheet1!$E$26</c:f>
              <c:strCache>
                <c:ptCount val="1"/>
                <c:pt idx="0">
                  <c:v>Probability (X =k)</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Sheet1!$D$27:$D$36</c:f>
              <c:numCache>
                <c:formatCode>General</c:formatCode>
                <c:ptCount val="10"/>
                <c:pt idx="0">
                  <c:v>0</c:v>
                </c:pt>
                <c:pt idx="1">
                  <c:v>1</c:v>
                </c:pt>
                <c:pt idx="2">
                  <c:v>2</c:v>
                </c:pt>
                <c:pt idx="3">
                  <c:v>3</c:v>
                </c:pt>
                <c:pt idx="4">
                  <c:v>4</c:v>
                </c:pt>
                <c:pt idx="5">
                  <c:v>5</c:v>
                </c:pt>
                <c:pt idx="6">
                  <c:v>6</c:v>
                </c:pt>
                <c:pt idx="7">
                  <c:v>7</c:v>
                </c:pt>
                <c:pt idx="8">
                  <c:v>8</c:v>
                </c:pt>
                <c:pt idx="9">
                  <c:v>9</c:v>
                </c:pt>
              </c:numCache>
            </c:numRef>
          </c:xVal>
          <c:yVal>
            <c:numRef>
              <c:f>Sheet1!$E$27:$E$36</c:f>
              <c:numCache>
                <c:formatCode>0.00</c:formatCode>
                <c:ptCount val="10"/>
                <c:pt idx="0">
                  <c:v>4.9787068367863944E-2</c:v>
                </c:pt>
                <c:pt idx="1">
                  <c:v>0.14936120510359183</c:v>
                </c:pt>
                <c:pt idx="2">
                  <c:v>0.22404180765538775</c:v>
                </c:pt>
                <c:pt idx="3">
                  <c:v>0.22404180765538775</c:v>
                </c:pt>
                <c:pt idx="4">
                  <c:v>0.16803135574154082</c:v>
                </c:pt>
                <c:pt idx="5">
                  <c:v>0.10081881344492448</c:v>
                </c:pt>
                <c:pt idx="6">
                  <c:v>5.0409406722462247E-2</c:v>
                </c:pt>
                <c:pt idx="7">
                  <c:v>2.160403145248382E-2</c:v>
                </c:pt>
                <c:pt idx="8">
                  <c:v>8.1015117946814322E-3</c:v>
                </c:pt>
                <c:pt idx="9">
                  <c:v>2.7005039315604771E-3</c:v>
                </c:pt>
              </c:numCache>
            </c:numRef>
          </c:yVal>
          <c:smooth val="0"/>
          <c:extLst>
            <c:ext xmlns:c16="http://schemas.microsoft.com/office/drawing/2014/chart" uri="{C3380CC4-5D6E-409C-BE32-E72D297353CC}">
              <c16:uniqueId val="{00000000-9394-4390-B71B-31BC00210DE7}"/>
            </c:ext>
          </c:extLst>
        </c:ser>
        <c:dLbls>
          <c:showLegendKey val="0"/>
          <c:showVal val="0"/>
          <c:showCatName val="0"/>
          <c:showSerName val="0"/>
          <c:showPercent val="0"/>
          <c:showBubbleSize val="0"/>
        </c:dLbls>
        <c:axId val="425764056"/>
        <c:axId val="425760120"/>
      </c:scatterChart>
      <c:valAx>
        <c:axId val="425764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Purchases k </a:t>
                </a:r>
              </a:p>
            </c:rich>
          </c:tx>
          <c:layout>
            <c:manualLayout>
              <c:xMode val="edge"/>
              <c:yMode val="edge"/>
              <c:x val="0.39454746281714786"/>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760120"/>
        <c:crosses val="autoZero"/>
        <c:crossBetween val="midCat"/>
      </c:valAx>
      <c:valAx>
        <c:axId val="425760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7640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Binomial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'Travel Time3'!$F$5</c:f>
              <c:strCache>
                <c:ptCount val="1"/>
                <c:pt idx="0">
                  <c:v>Binomial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'Travel Time3'!$A$6:$A$55</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'Travel Time3'!$F$6:$F$55</c:f>
              <c:numCache>
                <c:formatCode>0.00E+00</c:formatCode>
                <c:ptCount val="50"/>
                <c:pt idx="0">
                  <c:v>4.4408899999999999E-14</c:v>
                </c:pt>
                <c:pt idx="1">
                  <c:v>1.08802E-12</c:v>
                </c:pt>
                <c:pt idx="2">
                  <c:v>1.7408299999999999E-11</c:v>
                </c:pt>
                <c:pt idx="3">
                  <c:v>2.0454700000000001E-10</c:v>
                </c:pt>
                <c:pt idx="4">
                  <c:v>1.8818400000000002E-9</c:v>
                </c:pt>
                <c:pt idx="5">
                  <c:v>1.4113800000000001E-8</c:v>
                </c:pt>
                <c:pt idx="6">
                  <c:v>8.8715199999999995E-8</c:v>
                </c:pt>
                <c:pt idx="7">
                  <c:v>4.7684399999999998E-7</c:v>
                </c:pt>
                <c:pt idx="8">
                  <c:v>2.2252700000000001E-6</c:v>
                </c:pt>
                <c:pt idx="9">
                  <c:v>9.1236199999999999E-6</c:v>
                </c:pt>
                <c:pt idx="10">
                  <c:v>3.3176799999999997E-5</c:v>
                </c:pt>
                <c:pt idx="11" formatCode="General">
                  <c:v>1.0782500000000001E-4</c:v>
                </c:pt>
                <c:pt idx="12" formatCode="General">
                  <c:v>3.1517900000000001E-4</c:v>
                </c:pt>
                <c:pt idx="13" formatCode="General">
                  <c:v>8.32974E-4</c:v>
                </c:pt>
                <c:pt idx="14" formatCode="General">
                  <c:v>1.9991380000000001E-3</c:v>
                </c:pt>
                <c:pt idx="15" formatCode="General">
                  <c:v>4.3731150000000003E-3</c:v>
                </c:pt>
                <c:pt idx="16" formatCode="General">
                  <c:v>8.7462300000000007E-3</c:v>
                </c:pt>
                <c:pt idx="17" formatCode="General">
                  <c:v>1.6034755000000001E-2</c:v>
                </c:pt>
                <c:pt idx="18" formatCode="General">
                  <c:v>2.7005903000000001E-2</c:v>
                </c:pt>
                <c:pt idx="19" formatCode="General">
                  <c:v>4.1859148999999998E-2</c:v>
                </c:pt>
                <c:pt idx="20" formatCode="General">
                  <c:v>5.9798785E-2</c:v>
                </c:pt>
                <c:pt idx="21" formatCode="General">
                  <c:v>7.8825671E-2</c:v>
                </c:pt>
                <c:pt idx="22" formatCode="General">
                  <c:v>9.5961686000000004E-2</c:v>
                </c:pt>
                <c:pt idx="23" formatCode="General">
                  <c:v>0.107956897</c:v>
                </c:pt>
                <c:pt idx="24" formatCode="General">
                  <c:v>0.11227517300000001</c:v>
                </c:pt>
                <c:pt idx="25" formatCode="General">
                  <c:v>0.107956897</c:v>
                </c:pt>
                <c:pt idx="26" formatCode="General">
                  <c:v>9.5961686000000004E-2</c:v>
                </c:pt>
                <c:pt idx="27" formatCode="General">
                  <c:v>7.8825671E-2</c:v>
                </c:pt>
                <c:pt idx="28" formatCode="General">
                  <c:v>5.9798785E-2</c:v>
                </c:pt>
                <c:pt idx="29" formatCode="General">
                  <c:v>4.1859148999999998E-2</c:v>
                </c:pt>
                <c:pt idx="30" formatCode="General">
                  <c:v>2.7005903000000001E-2</c:v>
                </c:pt>
                <c:pt idx="31" formatCode="General">
                  <c:v>1.6034755000000001E-2</c:v>
                </c:pt>
                <c:pt idx="32" formatCode="General">
                  <c:v>8.7462300000000007E-3</c:v>
                </c:pt>
                <c:pt idx="33" formatCode="General">
                  <c:v>4.3731150000000003E-3</c:v>
                </c:pt>
                <c:pt idx="34" formatCode="General">
                  <c:v>1.9991380000000001E-3</c:v>
                </c:pt>
                <c:pt idx="35" formatCode="General">
                  <c:v>8.32974E-4</c:v>
                </c:pt>
                <c:pt idx="36" formatCode="General">
                  <c:v>3.1517900000000001E-4</c:v>
                </c:pt>
                <c:pt idx="37" formatCode="General">
                  <c:v>1.0782500000000001E-4</c:v>
                </c:pt>
                <c:pt idx="38">
                  <c:v>3.3176799999999997E-5</c:v>
                </c:pt>
                <c:pt idx="39">
                  <c:v>9.1236199999999999E-6</c:v>
                </c:pt>
                <c:pt idx="40">
                  <c:v>2.2252700000000001E-6</c:v>
                </c:pt>
                <c:pt idx="41">
                  <c:v>4.7684399999999998E-7</c:v>
                </c:pt>
                <c:pt idx="42">
                  <c:v>8.8715199999999995E-8</c:v>
                </c:pt>
                <c:pt idx="43">
                  <c:v>1.4113800000000001E-8</c:v>
                </c:pt>
                <c:pt idx="44">
                  <c:v>1.8818400000000002E-9</c:v>
                </c:pt>
                <c:pt idx="45">
                  <c:v>2.0454700000000001E-10</c:v>
                </c:pt>
                <c:pt idx="46">
                  <c:v>1.7408299999999999E-11</c:v>
                </c:pt>
                <c:pt idx="47">
                  <c:v>1.08802E-12</c:v>
                </c:pt>
                <c:pt idx="48">
                  <c:v>4.4408899999999999E-14</c:v>
                </c:pt>
                <c:pt idx="49">
                  <c:v>8.8817800000000003E-16</c:v>
                </c:pt>
              </c:numCache>
            </c:numRef>
          </c:yVal>
          <c:smooth val="1"/>
          <c:extLst>
            <c:ext xmlns:c16="http://schemas.microsoft.com/office/drawing/2014/chart" uri="{C3380CC4-5D6E-409C-BE32-E72D297353CC}">
              <c16:uniqueId val="{00000000-34F7-4254-BBD1-F59A5DB9BE4D}"/>
            </c:ext>
          </c:extLst>
        </c:ser>
        <c:ser>
          <c:idx val="1"/>
          <c:order val="1"/>
          <c:tx>
            <c:strRef>
              <c:f>'Travel Time3'!$Q$5</c:f>
              <c:strCache>
                <c:ptCount val="1"/>
                <c:pt idx="0">
                  <c:v>Normal</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'Travel Time3'!$A$6:$A$55</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'Travel Time3'!$Q$6:$Q$55</c:f>
              <c:numCache>
                <c:formatCode>General</c:formatCode>
                <c:ptCount val="50"/>
                <c:pt idx="0">
                  <c:v>1.1125260689810869E-11</c:v>
                </c:pt>
                <c:pt idx="1">
                  <c:v>7.290945002381978E-11</c:v>
                </c:pt>
                <c:pt idx="2">
                  <c:v>4.4107646946834241E-10</c:v>
                </c:pt>
                <c:pt idx="3">
                  <c:v>2.4632040986683438E-9</c:v>
                </c:pt>
                <c:pt idx="4">
                  <c:v>1.2698234671866602E-8</c:v>
                </c:pt>
                <c:pt idx="5">
                  <c:v>6.0428628932224707E-8</c:v>
                </c:pt>
                <c:pt idx="6">
                  <c:v>2.6545968447165893E-7</c:v>
                </c:pt>
                <c:pt idx="7">
                  <c:v>1.0764921036680712E-6</c:v>
                </c:pt>
                <c:pt idx="8">
                  <c:v>4.0297635533235608E-6</c:v>
                </c:pt>
                <c:pt idx="9">
                  <c:v>1.3925305194674811E-5</c:v>
                </c:pt>
                <c:pt idx="10">
                  <c:v>4.4420794420566709E-5</c:v>
                </c:pt>
                <c:pt idx="11">
                  <c:v>1.3080500497232819E-4</c:v>
                </c:pt>
                <c:pt idx="12">
                  <c:v>3.5556486808777484E-4</c:v>
                </c:pt>
                <c:pt idx="13">
                  <c:v>8.9221550649162058E-4</c:v>
                </c:pt>
                <c:pt idx="14">
                  <c:v>2.066698535409207E-3</c:v>
                </c:pt>
                <c:pt idx="15">
                  <c:v>4.4191723332011063E-3</c:v>
                </c:pt>
                <c:pt idx="16">
                  <c:v>8.7229058633945342E-3</c:v>
                </c:pt>
                <c:pt idx="17">
                  <c:v>1.589417076772779E-2</c:v>
                </c:pt>
                <c:pt idx="18">
                  <c:v>2.6734434700353919E-2</c:v>
                </c:pt>
                <c:pt idx="19">
                  <c:v>4.1510749742059476E-2</c:v>
                </c:pt>
                <c:pt idx="20">
                  <c:v>5.9498578625746895E-2</c:v>
                </c:pt>
                <c:pt idx="21">
                  <c:v>7.8724343171428721E-2</c:v>
                </c:pt>
                <c:pt idx="22">
                  <c:v>9.6154129883930781E-2</c:v>
                </c:pt>
                <c:pt idx="23">
                  <c:v>0.1084134787104863</c:v>
                </c:pt>
                <c:pt idx="24">
                  <c:v>0.11283791670955126</c:v>
                </c:pt>
                <c:pt idx="25">
                  <c:v>0.1084134787104863</c:v>
                </c:pt>
                <c:pt idx="26">
                  <c:v>9.6154129883930781E-2</c:v>
                </c:pt>
                <c:pt idx="27">
                  <c:v>7.8724343171428721E-2</c:v>
                </c:pt>
                <c:pt idx="28">
                  <c:v>5.9498578625746895E-2</c:v>
                </c:pt>
                <c:pt idx="29">
                  <c:v>4.1510749742059476E-2</c:v>
                </c:pt>
                <c:pt idx="30">
                  <c:v>2.6734434700353919E-2</c:v>
                </c:pt>
                <c:pt idx="31">
                  <c:v>1.589417076772779E-2</c:v>
                </c:pt>
                <c:pt idx="32">
                  <c:v>8.7229058633945342E-3</c:v>
                </c:pt>
                <c:pt idx="33">
                  <c:v>4.4191723332011063E-3</c:v>
                </c:pt>
                <c:pt idx="34">
                  <c:v>2.066698535409207E-3</c:v>
                </c:pt>
                <c:pt idx="35">
                  <c:v>8.9221550649162058E-4</c:v>
                </c:pt>
                <c:pt idx="36">
                  <c:v>3.5556486808777484E-4</c:v>
                </c:pt>
                <c:pt idx="37">
                  <c:v>1.3080500497232819E-4</c:v>
                </c:pt>
                <c:pt idx="38">
                  <c:v>4.4420794420566709E-5</c:v>
                </c:pt>
                <c:pt idx="39">
                  <c:v>1.3925305194674811E-5</c:v>
                </c:pt>
                <c:pt idx="40">
                  <c:v>4.0297635533235608E-6</c:v>
                </c:pt>
                <c:pt idx="41">
                  <c:v>1.0764921036680712E-6</c:v>
                </c:pt>
                <c:pt idx="42">
                  <c:v>2.6545968447165893E-7</c:v>
                </c:pt>
                <c:pt idx="43">
                  <c:v>6.0428628932224707E-8</c:v>
                </c:pt>
                <c:pt idx="44">
                  <c:v>1.2698234671866602E-8</c:v>
                </c:pt>
                <c:pt idx="45">
                  <c:v>2.4632040986683438E-9</c:v>
                </c:pt>
                <c:pt idx="46">
                  <c:v>4.4107646946834241E-10</c:v>
                </c:pt>
                <c:pt idx="47">
                  <c:v>7.290945002381978E-11</c:v>
                </c:pt>
                <c:pt idx="48">
                  <c:v>1.1125260689810869E-11</c:v>
                </c:pt>
                <c:pt idx="49">
                  <c:v>1.5670866531017391E-12</c:v>
                </c:pt>
              </c:numCache>
            </c:numRef>
          </c:yVal>
          <c:smooth val="1"/>
          <c:extLst>
            <c:ext xmlns:c16="http://schemas.microsoft.com/office/drawing/2014/chart" uri="{C3380CC4-5D6E-409C-BE32-E72D297353CC}">
              <c16:uniqueId val="{00000001-34F7-4254-BBD1-F59A5DB9BE4D}"/>
            </c:ext>
          </c:extLst>
        </c:ser>
        <c:dLbls>
          <c:showLegendKey val="0"/>
          <c:showVal val="0"/>
          <c:showCatName val="0"/>
          <c:showSerName val="0"/>
          <c:showPercent val="0"/>
          <c:showBubbleSize val="0"/>
        </c:dLbls>
        <c:axId val="450820808"/>
        <c:axId val="450820480"/>
      </c:scatterChart>
      <c:valAx>
        <c:axId val="450820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820480"/>
        <c:crosses val="autoZero"/>
        <c:crossBetween val="midCat"/>
      </c:valAx>
      <c:valAx>
        <c:axId val="450820480"/>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8208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Sample Proportion of p = 0.06, when SS = 100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MLE!$C$3</c:f>
              <c:strCache>
                <c:ptCount val="1"/>
                <c:pt idx="0">
                  <c:v>SS = 100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MLE!$B$4:$B$22</c:f>
              <c:numCache>
                <c:formatCode>General</c:formatCode>
                <c:ptCount val="19"/>
                <c:pt idx="0">
                  <c:v>0.01</c:v>
                </c:pt>
                <c:pt idx="1">
                  <c:v>0.02</c:v>
                </c:pt>
                <c:pt idx="2">
                  <c:v>0.03</c:v>
                </c:pt>
                <c:pt idx="3">
                  <c:v>0.04</c:v>
                </c:pt>
                <c:pt idx="4">
                  <c:v>0.05</c:v>
                </c:pt>
                <c:pt idx="5">
                  <c:v>6.0000000000000005E-2</c:v>
                </c:pt>
                <c:pt idx="6">
                  <c:v>7.0000000000000007E-2</c:v>
                </c:pt>
                <c:pt idx="7">
                  <c:v>0.08</c:v>
                </c:pt>
                <c:pt idx="8">
                  <c:v>0.09</c:v>
                </c:pt>
                <c:pt idx="9">
                  <c:v>9.9999999999999992E-2</c:v>
                </c:pt>
                <c:pt idx="10">
                  <c:v>0.10999999999999999</c:v>
                </c:pt>
                <c:pt idx="11">
                  <c:v>0.11999999999999998</c:v>
                </c:pt>
                <c:pt idx="12">
                  <c:v>0.12999999999999998</c:v>
                </c:pt>
                <c:pt idx="13">
                  <c:v>0.13999999999999999</c:v>
                </c:pt>
                <c:pt idx="14">
                  <c:v>0.15</c:v>
                </c:pt>
                <c:pt idx="15">
                  <c:v>0.16</c:v>
                </c:pt>
                <c:pt idx="16">
                  <c:v>0.17</c:v>
                </c:pt>
                <c:pt idx="17">
                  <c:v>0.18000000000000002</c:v>
                </c:pt>
                <c:pt idx="18">
                  <c:v>0.19000000000000003</c:v>
                </c:pt>
              </c:numCache>
            </c:numRef>
          </c:xVal>
          <c:yVal>
            <c:numRef>
              <c:f>MLE!$C$4:$C$22</c:f>
              <c:numCache>
                <c:formatCode>0.000</c:formatCode>
                <c:ptCount val="19"/>
                <c:pt idx="0">
                  <c:v>4.6345080262178508E-4</c:v>
                </c:pt>
                <c:pt idx="1">
                  <c:v>1.1421586561678498E-2</c:v>
                </c:pt>
                <c:pt idx="2">
                  <c:v>4.9609619470018046E-2</c:v>
                </c:pt>
                <c:pt idx="3">
                  <c:v>0.10523281793624802</c:v>
                </c:pt>
                <c:pt idx="4">
                  <c:v>0.15001485605869092</c:v>
                </c:pt>
                <c:pt idx="5">
                  <c:v>0.16566130840548804</c:v>
                </c:pt>
                <c:pt idx="6">
                  <c:v>0.15285538758804515</c:v>
                </c:pt>
                <c:pt idx="7">
                  <c:v>0.12327954956095805</c:v>
                </c:pt>
                <c:pt idx="8">
                  <c:v>8.9462551715103117E-2</c:v>
                </c:pt>
                <c:pt idx="9">
                  <c:v>5.9578728948850593E-2</c:v>
                </c:pt>
                <c:pt idx="10">
                  <c:v>3.6924283947071888E-2</c:v>
                </c:pt>
                <c:pt idx="11">
                  <c:v>2.151562691141248E-2</c:v>
                </c:pt>
                <c:pt idx="12">
                  <c:v>1.1878598585919652E-2</c:v>
                </c:pt>
                <c:pt idx="13">
                  <c:v>6.2505463132557313E-3</c:v>
                </c:pt>
                <c:pt idx="14">
                  <c:v>3.1493571770387445E-3</c:v>
                </c:pt>
                <c:pt idx="15">
                  <c:v>1.5249939902593577E-3</c:v>
                </c:pt>
                <c:pt idx="16">
                  <c:v>7.1175341254295214E-4</c:v>
                </c:pt>
                <c:pt idx="17">
                  <c:v>3.2094639445801455E-4</c:v>
                </c:pt>
                <c:pt idx="18">
                  <c:v>1.4009051336213364E-4</c:v>
                </c:pt>
              </c:numCache>
            </c:numRef>
          </c:yVal>
          <c:smooth val="0"/>
          <c:extLst>
            <c:ext xmlns:c16="http://schemas.microsoft.com/office/drawing/2014/chart" uri="{C3380CC4-5D6E-409C-BE32-E72D297353CC}">
              <c16:uniqueId val="{00000000-74D2-49A6-99C5-5607A03A4638}"/>
            </c:ext>
          </c:extLst>
        </c:ser>
        <c:dLbls>
          <c:showLegendKey val="0"/>
          <c:showVal val="0"/>
          <c:showCatName val="0"/>
          <c:showSerName val="0"/>
          <c:showPercent val="0"/>
          <c:showBubbleSize val="0"/>
        </c:dLbls>
        <c:axId val="495329920"/>
        <c:axId val="495330904"/>
      </c:scatterChart>
      <c:valAx>
        <c:axId val="4953299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rgbClr val="FF0000"/>
                    </a:solidFill>
                  </a:rPr>
                  <a:t> </a:t>
                </a:r>
                <a:r>
                  <a:rPr lang="el-GR" b="1">
                    <a:solidFill>
                      <a:srgbClr val="FF0000"/>
                    </a:solidFill>
                  </a:rPr>
                  <a:t>π</a:t>
                </a:r>
                <a:r>
                  <a:rPr lang="en-IN" b="1">
                    <a:solidFill>
                      <a:srgbClr val="FF0000"/>
                    </a:solidFill>
                  </a:rPr>
                  <a:t> </a:t>
                </a:r>
                <a:r>
                  <a:rPr lang="en-IN"/>
                  <a:t>Value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330904"/>
        <c:crosses val="autoZero"/>
        <c:crossBetween val="midCat"/>
      </c:valAx>
      <c:valAx>
        <c:axId val="495330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Likelihood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3299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Sheet1!$E$26</c:f>
              <c:strCache>
                <c:ptCount val="1"/>
                <c:pt idx="0">
                  <c:v>Probability (X =k)</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Sheet1!$D$27:$D$36</c:f>
              <c:numCache>
                <c:formatCode>General</c:formatCode>
                <c:ptCount val="10"/>
                <c:pt idx="0">
                  <c:v>0</c:v>
                </c:pt>
                <c:pt idx="1">
                  <c:v>1</c:v>
                </c:pt>
                <c:pt idx="2">
                  <c:v>2</c:v>
                </c:pt>
                <c:pt idx="3">
                  <c:v>3</c:v>
                </c:pt>
                <c:pt idx="4">
                  <c:v>4</c:v>
                </c:pt>
                <c:pt idx="5">
                  <c:v>5</c:v>
                </c:pt>
                <c:pt idx="6">
                  <c:v>6</c:v>
                </c:pt>
                <c:pt idx="7">
                  <c:v>7</c:v>
                </c:pt>
                <c:pt idx="8">
                  <c:v>8</c:v>
                </c:pt>
                <c:pt idx="9">
                  <c:v>9</c:v>
                </c:pt>
              </c:numCache>
            </c:numRef>
          </c:xVal>
          <c:yVal>
            <c:numRef>
              <c:f>Sheet1!$E$27:$E$36</c:f>
              <c:numCache>
                <c:formatCode>0.00</c:formatCode>
                <c:ptCount val="10"/>
                <c:pt idx="0">
                  <c:v>4.9787068367863944E-2</c:v>
                </c:pt>
                <c:pt idx="1">
                  <c:v>0.14936120510359183</c:v>
                </c:pt>
                <c:pt idx="2">
                  <c:v>0.22404180765538775</c:v>
                </c:pt>
                <c:pt idx="3">
                  <c:v>0.22404180765538775</c:v>
                </c:pt>
                <c:pt idx="4">
                  <c:v>0.16803135574154082</c:v>
                </c:pt>
                <c:pt idx="5">
                  <c:v>0.10081881344492448</c:v>
                </c:pt>
                <c:pt idx="6">
                  <c:v>5.0409406722462247E-2</c:v>
                </c:pt>
                <c:pt idx="7">
                  <c:v>2.160403145248382E-2</c:v>
                </c:pt>
                <c:pt idx="8">
                  <c:v>8.1015117946814322E-3</c:v>
                </c:pt>
                <c:pt idx="9">
                  <c:v>2.7005039315604771E-3</c:v>
                </c:pt>
              </c:numCache>
            </c:numRef>
          </c:yVal>
          <c:smooth val="0"/>
          <c:extLst>
            <c:ext xmlns:c16="http://schemas.microsoft.com/office/drawing/2014/chart" uri="{C3380CC4-5D6E-409C-BE32-E72D297353CC}">
              <c16:uniqueId val="{00000000-AA5A-4B8F-8AEF-5B873797729E}"/>
            </c:ext>
          </c:extLst>
        </c:ser>
        <c:dLbls>
          <c:showLegendKey val="0"/>
          <c:showVal val="0"/>
          <c:showCatName val="0"/>
          <c:showSerName val="0"/>
          <c:showPercent val="0"/>
          <c:showBubbleSize val="0"/>
        </c:dLbls>
        <c:axId val="425764056"/>
        <c:axId val="425760120"/>
      </c:scatterChart>
      <c:valAx>
        <c:axId val="425764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Purchases k </a:t>
                </a:r>
              </a:p>
            </c:rich>
          </c:tx>
          <c:layout>
            <c:manualLayout>
              <c:xMode val="edge"/>
              <c:yMode val="edge"/>
              <c:x val="0.39454746281714786"/>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760120"/>
        <c:crosses val="autoZero"/>
        <c:crossBetween val="midCat"/>
      </c:valAx>
      <c:valAx>
        <c:axId val="425760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7640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201-ACB3-4370-B127-71C599B4A3B4}" type="datetimeFigureOut">
              <a:rPr lang="en-US" smtClean="0"/>
              <a:t>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0CF567-3CD1-459F-B487-634EA7B3CEBE}" type="slidenum">
              <a:rPr lang="en-US" smtClean="0"/>
              <a:t>‹#›</a:t>
            </a:fld>
            <a:endParaRPr lang="en-US"/>
          </a:p>
        </p:txBody>
      </p:sp>
    </p:spTree>
    <p:extLst>
      <p:ext uri="{BB962C8B-B14F-4D97-AF65-F5344CB8AC3E}">
        <p14:creationId xmlns:p14="http://schemas.microsoft.com/office/powerpoint/2010/main" val="185266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8E74683-E286-4584-BA1B-A8C52AF26F19}" type="slidenum">
              <a:rPr lang="en-US" sz="1200"/>
              <a:pPr/>
              <a:t>8</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19283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9900" cy="3836988"/>
          </a:xfrm>
        </p:spPr>
      </p:sp>
      <p:sp>
        <p:nvSpPr>
          <p:cNvPr id="3" name="Notes Placeholder 2"/>
          <p:cNvSpPr>
            <a:spLocks noGrp="1"/>
          </p:cNvSpPr>
          <p:nvPr>
            <p:ph type="body" idx="1"/>
          </p:nvPr>
        </p:nvSpPr>
        <p:spPr/>
        <p:txBody>
          <a:bodyPr/>
          <a:lstStyle/>
          <a:p>
            <a:r>
              <a:rPr lang="en-IN" dirty="0"/>
              <a:t>Notes for Nandan:</a:t>
            </a:r>
          </a:p>
          <a:p>
            <a:pPr marL="228600" indent="-228600">
              <a:buAutoNum type="arabicPeriod"/>
            </a:pPr>
            <a:r>
              <a:rPr lang="en-IN" dirty="0"/>
              <a:t>Sales/Marketing: Choose a set of people to get satisfaction survey or choose a set of people to promote something to find out if it is an attractive feature</a:t>
            </a:r>
          </a:p>
          <a:p>
            <a:pPr marL="228600" indent="-228600">
              <a:buAutoNum type="arabicPeriod"/>
            </a:pPr>
            <a:r>
              <a:rPr lang="en-IN" dirty="0"/>
              <a:t>Credit: We need details on the credit demographic of different types of car purchasers. Take a sample and ask a credit rating agency</a:t>
            </a:r>
          </a:p>
          <a:p>
            <a:pPr marL="228600" indent="-228600">
              <a:buAutoNum type="arabicPeriod"/>
            </a:pPr>
            <a:r>
              <a:rPr lang="en-IN" dirty="0"/>
              <a:t>Operations: We have a rich data set of people of how long people spend in our showrooms and whether they purchased a product or not. Take a random sample to help capacity planning. </a:t>
            </a:r>
          </a:p>
          <a:p>
            <a:endParaRPr lang="en-IN" dirty="0"/>
          </a:p>
        </p:txBody>
      </p:sp>
      <p:sp>
        <p:nvSpPr>
          <p:cNvPr id="4" name="Slide Number Placeholder 3"/>
          <p:cNvSpPr>
            <a:spLocks noGrp="1"/>
          </p:cNvSpPr>
          <p:nvPr>
            <p:ph type="sldNum" sz="quarter" idx="10"/>
          </p:nvPr>
        </p:nvSpPr>
        <p:spPr/>
        <p:txBody>
          <a:bodyPr/>
          <a:lstStyle/>
          <a:p>
            <a:pPr>
              <a:defRPr/>
            </a:pPr>
            <a:fld id="{6545EB16-1616-48C3-8AE6-46CF05E8DCE4}" type="slidenum">
              <a:rPr lang="en-US" smtClean="0"/>
              <a:pPr>
                <a:defRPr/>
              </a:pPr>
              <a:t>15</a:t>
            </a:fld>
            <a:endParaRPr lang="en-US" dirty="0"/>
          </a:p>
        </p:txBody>
      </p:sp>
    </p:spTree>
    <p:extLst>
      <p:ext uri="{BB962C8B-B14F-4D97-AF65-F5344CB8AC3E}">
        <p14:creationId xmlns:p14="http://schemas.microsoft.com/office/powerpoint/2010/main" val="132958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9900" cy="3836988"/>
          </a:xfrm>
        </p:spPr>
      </p:sp>
      <p:sp>
        <p:nvSpPr>
          <p:cNvPr id="3" name="Notes Placeholder 2"/>
          <p:cNvSpPr>
            <a:spLocks noGrp="1"/>
          </p:cNvSpPr>
          <p:nvPr>
            <p:ph type="body" idx="1"/>
          </p:nvPr>
        </p:nvSpPr>
        <p:spPr/>
        <p:txBody>
          <a:bodyPr/>
          <a:lstStyle/>
          <a:p>
            <a:r>
              <a:rPr lang="en-IN" dirty="0"/>
              <a:t>Notes for Nandan:</a:t>
            </a:r>
          </a:p>
          <a:p>
            <a:pPr marL="228600" indent="-228600">
              <a:buAutoNum type="arabicPeriod"/>
            </a:pPr>
            <a:r>
              <a:rPr lang="en-IN" dirty="0"/>
              <a:t>Sales/Marketing: Choose a set of people to get satisfaction survey or choose a set of people to promote something to find out if it is an attractive feature</a:t>
            </a:r>
          </a:p>
          <a:p>
            <a:pPr marL="228600" indent="-228600">
              <a:buAutoNum type="arabicPeriod"/>
            </a:pPr>
            <a:r>
              <a:rPr lang="en-IN" dirty="0"/>
              <a:t>Credit: We need details on the credit demographic of different types of car purchasers. Take a sample and ask a credit rating agency</a:t>
            </a:r>
          </a:p>
          <a:p>
            <a:pPr marL="228600" indent="-228600">
              <a:buAutoNum type="arabicPeriod"/>
            </a:pPr>
            <a:r>
              <a:rPr lang="en-IN" dirty="0"/>
              <a:t>Operations: We have a rich data set of people of how long people spend in our showrooms and whether they purchased a product or not. Take a random sample to help capacity planning. </a:t>
            </a:r>
          </a:p>
          <a:p>
            <a:endParaRPr lang="en-IN" dirty="0"/>
          </a:p>
        </p:txBody>
      </p:sp>
      <p:sp>
        <p:nvSpPr>
          <p:cNvPr id="4" name="Slide Number Placeholder 3"/>
          <p:cNvSpPr>
            <a:spLocks noGrp="1"/>
          </p:cNvSpPr>
          <p:nvPr>
            <p:ph type="sldNum" sz="quarter" idx="10"/>
          </p:nvPr>
        </p:nvSpPr>
        <p:spPr/>
        <p:txBody>
          <a:bodyPr/>
          <a:lstStyle/>
          <a:p>
            <a:pPr>
              <a:defRPr/>
            </a:pPr>
            <a:fld id="{6545EB16-1616-48C3-8AE6-46CF05E8DCE4}" type="slidenum">
              <a:rPr lang="en-US" smtClean="0"/>
              <a:pPr>
                <a:defRPr/>
              </a:pPr>
              <a:t>16</a:t>
            </a:fld>
            <a:endParaRPr lang="en-US" dirty="0"/>
          </a:p>
        </p:txBody>
      </p:sp>
    </p:spTree>
    <p:extLst>
      <p:ext uri="{BB962C8B-B14F-4D97-AF65-F5344CB8AC3E}">
        <p14:creationId xmlns:p14="http://schemas.microsoft.com/office/powerpoint/2010/main" val="3181860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F2F735-3965-42E5-A553-E96CF130442C}" type="slidenum">
              <a:rPr lang="en-GB" smtClean="0"/>
              <a:t>39</a:t>
            </a:fld>
            <a:endParaRPr lang="en-GB"/>
          </a:p>
        </p:txBody>
      </p:sp>
    </p:spTree>
    <p:extLst>
      <p:ext uri="{BB962C8B-B14F-4D97-AF65-F5344CB8AC3E}">
        <p14:creationId xmlns:p14="http://schemas.microsoft.com/office/powerpoint/2010/main" val="238511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45EB16-1616-48C3-8AE6-46CF05E8DCE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269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503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124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092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5" name="Footer Placeholder 4"/>
          <p:cNvSpPr>
            <a:spLocks noGrp="1"/>
          </p:cNvSpPr>
          <p:nvPr>
            <p:ph type="ftr" sz="quarter" idx="13"/>
          </p:nvPr>
        </p:nvSpPr>
        <p:spPr/>
        <p:txBody>
          <a:bodyPr/>
          <a:lstStyle/>
          <a:p>
            <a:pPr>
              <a:defRPr/>
            </a:pPr>
            <a:r>
              <a:rPr lang="en-US" dirty="0"/>
              <a:t>14</a:t>
            </a:r>
            <a:r>
              <a:rPr lang="en-US" baseline="30000" dirty="0"/>
              <a:t>st</a:t>
            </a:r>
            <a:r>
              <a:rPr lang="en-US" dirty="0"/>
              <a:t> Aug, 2012</a:t>
            </a:r>
          </a:p>
        </p:txBody>
      </p:sp>
      <p:sp>
        <p:nvSpPr>
          <p:cNvPr id="7" name="Slide Number Placeholder 6"/>
          <p:cNvSpPr>
            <a:spLocks noGrp="1"/>
          </p:cNvSpPr>
          <p:nvPr>
            <p:ph type="sldNum" sz="quarter" idx="14"/>
          </p:nvPr>
        </p:nvSpPr>
        <p:spPr/>
        <p:txBody>
          <a:bodyPr/>
          <a:lstStyle/>
          <a:p>
            <a:pPr>
              <a:defRPr/>
            </a:pPr>
            <a:fld id="{14E634A9-4649-4019-AF23-6398A079BB36}" type="slidenum">
              <a:rPr lang="en-US" smtClean="0"/>
              <a:pPr>
                <a:defRPr/>
              </a:pPr>
              <a:t>‹#›</a:t>
            </a:fld>
            <a:endParaRPr lang="en-US" dirty="0"/>
          </a:p>
        </p:txBody>
      </p:sp>
      <p:sp>
        <p:nvSpPr>
          <p:cNvPr id="8" name="Title 7"/>
          <p:cNvSpPr>
            <a:spLocks noGrp="1"/>
          </p:cNvSpPr>
          <p:nvPr>
            <p:ph type="title"/>
          </p:nvPr>
        </p:nvSpPr>
        <p:spPr/>
        <p:txBody>
          <a:bodyPr/>
          <a:lstStyle/>
          <a:p>
            <a:r>
              <a:rPr lang="en-US" dirty="0"/>
              <a:t>Click to edit Master title style</a:t>
            </a:r>
            <a:endParaRPr lang="en-IN" dirty="0"/>
          </a:p>
        </p:txBody>
      </p:sp>
    </p:spTree>
    <p:extLst>
      <p:ext uri="{BB962C8B-B14F-4D97-AF65-F5344CB8AC3E}">
        <p14:creationId xmlns:p14="http://schemas.microsoft.com/office/powerpoint/2010/main" val="209756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71673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082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083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7/8/2023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151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7/8/2023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839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7/8/2023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432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348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853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B261-8843-42D1-AAFC-05E20E2D9B97}" type="datetimeFigureOut">
              <a:rPr lang="en-US" smtClean="0"/>
              <a:t>7/8/2023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61386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4.svg"/><Relationship Id="rId7" Type="http://schemas.openxmlformats.org/officeDocument/2006/relationships/image" Target="../media/image11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s>
</file>

<file path=ppt/slides/_rels/slide25.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6.png"/><Relationship Id="rId7" Type="http://schemas.openxmlformats.org/officeDocument/2006/relationships/image" Target="../media/image16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emf"/><Relationship Id="rId9"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chart" Target="../charts/chart5.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chart" Target="../charts/char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10" Type="http://schemas.openxmlformats.org/officeDocument/2006/relationships/image" Target="../media/image36.jpg"/><Relationship Id="rId4" Type="http://schemas.openxmlformats.org/officeDocument/2006/relationships/image" Target="../media/image30.jpg"/><Relationship Id="rId9" Type="http://schemas.openxmlformats.org/officeDocument/2006/relationships/image" Target="../media/image3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dirty="0"/>
              <a:t>P</a:t>
            </a:r>
            <a:r>
              <a:rPr lang="en-US" sz="4800" dirty="0">
                <a:solidFill>
                  <a:srgbClr val="00B0F0"/>
                </a:solidFill>
              </a:rPr>
              <a:t>r</a:t>
            </a:r>
            <a:r>
              <a:rPr lang="en-US" sz="4800" dirty="0"/>
              <a:t>o</a:t>
            </a:r>
            <a:r>
              <a:rPr lang="en-US" sz="4800" dirty="0">
                <a:solidFill>
                  <a:srgbClr val="FF0000"/>
                </a:solidFill>
              </a:rPr>
              <a:t>b</a:t>
            </a:r>
            <a:r>
              <a:rPr lang="en-US" sz="4800" dirty="0"/>
              <a:t>a</a:t>
            </a:r>
            <a:r>
              <a:rPr lang="en-US" sz="4800" dirty="0">
                <a:solidFill>
                  <a:srgbClr val="7030A0"/>
                </a:solidFill>
              </a:rPr>
              <a:t>b</a:t>
            </a:r>
            <a:r>
              <a:rPr lang="en-US" sz="4800" dirty="0">
                <a:solidFill>
                  <a:srgbClr val="00B050"/>
                </a:solidFill>
              </a:rPr>
              <a:t>i</a:t>
            </a:r>
            <a:r>
              <a:rPr lang="en-US" sz="4800" dirty="0"/>
              <a:t>l</a:t>
            </a:r>
            <a:r>
              <a:rPr lang="en-US" sz="4800" dirty="0">
                <a:solidFill>
                  <a:srgbClr val="0070C0"/>
                </a:solidFill>
              </a:rPr>
              <a:t>i</a:t>
            </a:r>
            <a:r>
              <a:rPr lang="en-US" sz="4800" dirty="0"/>
              <a:t>t</a:t>
            </a:r>
            <a:r>
              <a:rPr lang="en-US" sz="4800" dirty="0">
                <a:solidFill>
                  <a:srgbClr val="FFC000"/>
                </a:solidFill>
              </a:rPr>
              <a:t>y</a:t>
            </a:r>
            <a:br>
              <a:rPr lang="en-US" sz="4800" dirty="0"/>
            </a:br>
            <a:br>
              <a:rPr lang="en-US" sz="4800" dirty="0"/>
            </a:br>
            <a:br>
              <a:rPr lang="en-US" sz="4800" dirty="0"/>
            </a:br>
            <a:endParaRPr lang="en-US" sz="4800" b="1" dirty="0"/>
          </a:p>
        </p:txBody>
      </p:sp>
      <p:sp>
        <p:nvSpPr>
          <p:cNvPr id="3" name="Subtitle 2"/>
          <p:cNvSpPr>
            <a:spLocks noGrp="1"/>
          </p:cNvSpPr>
          <p:nvPr>
            <p:ph type="subTitle" idx="1"/>
          </p:nvPr>
        </p:nvSpPr>
        <p:spPr>
          <a:xfrm>
            <a:off x="1524000" y="4551948"/>
            <a:ext cx="9144000" cy="1655762"/>
          </a:xfrm>
        </p:spPr>
        <p:txBody>
          <a:bodyPr/>
          <a:lstStyle/>
          <a:p>
            <a:r>
              <a:rPr lang="en-US" dirty="0"/>
              <a:t>July 08</a:t>
            </a:r>
            <a:r>
              <a:rPr lang="en-US" baseline="30000" dirty="0"/>
              <a:t>th</a:t>
            </a:r>
            <a:r>
              <a:rPr lang="en-US" dirty="0"/>
              <a:t>, 2023</a:t>
            </a:r>
          </a:p>
        </p:txBody>
      </p:sp>
    </p:spTree>
    <p:extLst>
      <p:ext uri="{BB962C8B-B14F-4D97-AF65-F5344CB8AC3E}">
        <p14:creationId xmlns:p14="http://schemas.microsoft.com/office/powerpoint/2010/main" val="378385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5309-0045-4029-81CF-ACD01BBB08AD}"/>
              </a:ext>
            </a:extLst>
          </p:cNvPr>
          <p:cNvSpPr>
            <a:spLocks noGrp="1"/>
          </p:cNvSpPr>
          <p:nvPr>
            <p:ph type="title"/>
          </p:nvPr>
        </p:nvSpPr>
        <p:spPr>
          <a:xfrm>
            <a:off x="172375" y="107672"/>
            <a:ext cx="10515600" cy="549275"/>
          </a:xfrm>
        </p:spPr>
        <p:txBody>
          <a:bodyPr>
            <a:normAutofit fontScale="90000"/>
          </a:bodyPr>
          <a:lstStyle/>
          <a:p>
            <a:r>
              <a:rPr lang="en-IN" dirty="0"/>
              <a:t>Quantifying Randomness</a:t>
            </a:r>
          </a:p>
        </p:txBody>
      </p:sp>
      <p:sp>
        <p:nvSpPr>
          <p:cNvPr id="3" name="Content Placeholder 2">
            <a:extLst>
              <a:ext uri="{FF2B5EF4-FFF2-40B4-BE49-F238E27FC236}">
                <a16:creationId xmlns:a16="http://schemas.microsoft.com/office/drawing/2014/main" id="{CE8D2B3A-CB2B-428E-83DE-5943BC74890D}"/>
              </a:ext>
            </a:extLst>
          </p:cNvPr>
          <p:cNvSpPr>
            <a:spLocks noGrp="1"/>
          </p:cNvSpPr>
          <p:nvPr>
            <p:ph idx="1"/>
          </p:nvPr>
        </p:nvSpPr>
        <p:spPr>
          <a:xfrm>
            <a:off x="0" y="1180730"/>
            <a:ext cx="11930740" cy="1961965"/>
          </a:xfrm>
        </p:spPr>
        <p:txBody>
          <a:bodyPr>
            <a:normAutofit/>
          </a:bodyPr>
          <a:lstStyle/>
          <a:p>
            <a:r>
              <a:rPr lang="en-IN" dirty="0"/>
              <a:t>Lets take the example of rolling the dice again</a:t>
            </a:r>
          </a:p>
          <a:p>
            <a:r>
              <a:rPr lang="en-IN" dirty="0"/>
              <a:t>If two teams experiment (with 10 trials) to understand what is the proportion of the outcome being “6”, we may get something like this..</a:t>
            </a:r>
          </a:p>
        </p:txBody>
      </p:sp>
      <p:graphicFrame>
        <p:nvGraphicFramePr>
          <p:cNvPr id="4" name="Table 3">
            <a:extLst>
              <a:ext uri="{FF2B5EF4-FFF2-40B4-BE49-F238E27FC236}">
                <a16:creationId xmlns:a16="http://schemas.microsoft.com/office/drawing/2014/main" id="{910BE0F1-7E2E-4F3B-8327-A1E62F2C9C4E}"/>
              </a:ext>
            </a:extLst>
          </p:cNvPr>
          <p:cNvGraphicFramePr>
            <a:graphicFrameLocks noGrp="1"/>
          </p:cNvGraphicFramePr>
          <p:nvPr>
            <p:extLst>
              <p:ext uri="{D42A27DB-BD31-4B8C-83A1-F6EECF244321}">
                <p14:modId xmlns:p14="http://schemas.microsoft.com/office/powerpoint/2010/main" val="2492087896"/>
              </p:ext>
            </p:extLst>
          </p:nvPr>
        </p:nvGraphicFramePr>
        <p:xfrm>
          <a:off x="1993330" y="2715576"/>
          <a:ext cx="6502400" cy="3009900"/>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923365685"/>
                    </a:ext>
                  </a:extLst>
                </a:gridCol>
                <a:gridCol w="609600">
                  <a:extLst>
                    <a:ext uri="{9D8B030D-6E8A-4147-A177-3AD203B41FA5}">
                      <a16:colId xmlns:a16="http://schemas.microsoft.com/office/drawing/2014/main" val="2683646085"/>
                    </a:ext>
                  </a:extLst>
                </a:gridCol>
                <a:gridCol w="609600">
                  <a:extLst>
                    <a:ext uri="{9D8B030D-6E8A-4147-A177-3AD203B41FA5}">
                      <a16:colId xmlns:a16="http://schemas.microsoft.com/office/drawing/2014/main" val="3736397139"/>
                    </a:ext>
                  </a:extLst>
                </a:gridCol>
                <a:gridCol w="1714500">
                  <a:extLst>
                    <a:ext uri="{9D8B030D-6E8A-4147-A177-3AD203B41FA5}">
                      <a16:colId xmlns:a16="http://schemas.microsoft.com/office/drawing/2014/main" val="514753478"/>
                    </a:ext>
                  </a:extLst>
                </a:gridCol>
                <a:gridCol w="609600">
                  <a:extLst>
                    <a:ext uri="{9D8B030D-6E8A-4147-A177-3AD203B41FA5}">
                      <a16:colId xmlns:a16="http://schemas.microsoft.com/office/drawing/2014/main" val="4104861376"/>
                    </a:ext>
                  </a:extLst>
                </a:gridCol>
                <a:gridCol w="609600">
                  <a:extLst>
                    <a:ext uri="{9D8B030D-6E8A-4147-A177-3AD203B41FA5}">
                      <a16:colId xmlns:a16="http://schemas.microsoft.com/office/drawing/2014/main" val="405306854"/>
                    </a:ext>
                  </a:extLst>
                </a:gridCol>
                <a:gridCol w="1663700">
                  <a:extLst>
                    <a:ext uri="{9D8B030D-6E8A-4147-A177-3AD203B41FA5}">
                      <a16:colId xmlns:a16="http://schemas.microsoft.com/office/drawing/2014/main" val="2979751021"/>
                    </a:ext>
                  </a:extLst>
                </a:gridCol>
              </a:tblGrid>
              <a:tr h="182880">
                <a:tc>
                  <a:txBody>
                    <a:bodyPr/>
                    <a:lstStyle/>
                    <a:p>
                      <a:pPr algn="l" fontAlgn="b"/>
                      <a:r>
                        <a:rPr lang="en-IN" sz="1600" u="none" strike="noStrike">
                          <a:effectLst/>
                        </a:rPr>
                        <a:t>Roll (Trial)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0" i="0" u="none" strike="noStrike" dirty="0">
                          <a:solidFill>
                            <a:srgbClr val="FF0000"/>
                          </a:solidFill>
                          <a:effectLst/>
                          <a:latin typeface="Calibri" panose="020F0502020204030204" pitchFamily="34" charset="0"/>
                        </a:rPr>
                        <a:t>T</a:t>
                      </a:r>
                      <a:r>
                        <a:rPr lang="en-IN" sz="1600" b="0" i="0" u="none" strike="noStrike" dirty="0">
                          <a:solidFill>
                            <a:srgbClr val="FF0000"/>
                          </a:solidFill>
                          <a:effectLst/>
                          <a:latin typeface="Calibri" panose="020F0502020204030204" pitchFamily="34" charset="0"/>
                        </a:rPr>
                        <a:t>eam I</a:t>
                      </a: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Cumulative Proportion of 6's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0" i="0" u="none" strike="noStrike" dirty="0">
                          <a:solidFill>
                            <a:srgbClr val="FF0000"/>
                          </a:solidFill>
                          <a:effectLst/>
                          <a:latin typeface="Calibri" panose="020F0502020204030204" pitchFamily="34" charset="0"/>
                        </a:rPr>
                        <a:t>Team II</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Cumulative Proportion of 6's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4884056"/>
                  </a:ext>
                </a:extLst>
              </a:tr>
              <a:tr h="182880">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0/1</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7609744"/>
                  </a:ext>
                </a:extLst>
              </a:tr>
              <a:tr h="182880">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3841266"/>
                  </a:ext>
                </a:extLst>
              </a:tr>
              <a:tr h="182880">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1/3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9937786"/>
                  </a:ext>
                </a:extLst>
              </a:tr>
              <a:tr h="182880">
                <a:tc>
                  <a:txBody>
                    <a:bodyPr/>
                    <a:lstStyle/>
                    <a:p>
                      <a:pPr algn="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4403054"/>
                  </a:ext>
                </a:extLst>
              </a:tr>
              <a:tr h="182880">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9434082"/>
                  </a:ext>
                </a:extLst>
              </a:tr>
              <a:tr h="182880">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3935877"/>
                  </a:ext>
                </a:extLst>
              </a:tr>
              <a:tr h="182880">
                <a:tc>
                  <a:txBody>
                    <a:bodyPr/>
                    <a:lstStyle/>
                    <a:p>
                      <a:pPr algn="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617902"/>
                  </a:ext>
                </a:extLst>
              </a:tr>
              <a:tr h="182880">
                <a:tc>
                  <a:txBody>
                    <a:bodyPr/>
                    <a:lstStyle/>
                    <a:p>
                      <a:pPr algn="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1655030"/>
                  </a:ext>
                </a:extLst>
              </a:tr>
              <a:tr h="182880">
                <a:tc>
                  <a:txBody>
                    <a:bodyPr/>
                    <a:lstStyle/>
                    <a:p>
                      <a:pPr algn="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5763179"/>
                  </a:ext>
                </a:extLst>
              </a:tr>
              <a:tr h="182880">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solidFill>
                            <a:srgbClr val="FF0000"/>
                          </a:solidFill>
                          <a:effectLst/>
                        </a:rPr>
                        <a:t>3/10</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solidFill>
                            <a:srgbClr val="FF0000"/>
                          </a:solidFill>
                          <a:effectLst/>
                        </a:rPr>
                        <a:t>1/10</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6265200"/>
                  </a:ext>
                </a:extLst>
              </a:tr>
            </a:tbl>
          </a:graphicData>
        </a:graphic>
      </p:graphicFrame>
      <p:sp>
        <p:nvSpPr>
          <p:cNvPr id="5" name="TextBox 4">
            <a:extLst>
              <a:ext uri="{FF2B5EF4-FFF2-40B4-BE49-F238E27FC236}">
                <a16:creationId xmlns:a16="http://schemas.microsoft.com/office/drawing/2014/main" id="{417BF643-9A0B-4DF2-B055-D0DE4782A259}"/>
              </a:ext>
            </a:extLst>
          </p:cNvPr>
          <p:cNvSpPr txBox="1"/>
          <p:nvPr/>
        </p:nvSpPr>
        <p:spPr>
          <a:xfrm>
            <a:off x="261152" y="5868570"/>
            <a:ext cx="10203402" cy="369332"/>
          </a:xfrm>
          <a:prstGeom prst="rect">
            <a:avLst/>
          </a:prstGeom>
          <a:noFill/>
        </p:spPr>
        <p:txBody>
          <a:bodyPr wrap="square" rtlCol="0">
            <a:spAutoFit/>
          </a:bodyPr>
          <a:lstStyle/>
          <a:p>
            <a:r>
              <a:rPr lang="en-IN" dirty="0"/>
              <a:t>You may have vastly different predictions with small number of trials – Expected of a random phenomenon</a:t>
            </a:r>
          </a:p>
        </p:txBody>
      </p:sp>
      <p:sp>
        <p:nvSpPr>
          <p:cNvPr id="6" name="TextBox 5">
            <a:extLst>
              <a:ext uri="{FF2B5EF4-FFF2-40B4-BE49-F238E27FC236}">
                <a16:creationId xmlns:a16="http://schemas.microsoft.com/office/drawing/2014/main" id="{6FCFBEBE-60CD-47BF-8AD9-42BFBFFDE325}"/>
              </a:ext>
            </a:extLst>
          </p:cNvPr>
          <p:cNvSpPr txBox="1"/>
          <p:nvPr/>
        </p:nvSpPr>
        <p:spPr>
          <a:xfrm>
            <a:off x="261152" y="6380996"/>
            <a:ext cx="10203402" cy="369332"/>
          </a:xfrm>
          <a:prstGeom prst="rect">
            <a:avLst/>
          </a:prstGeom>
          <a:noFill/>
        </p:spPr>
        <p:txBody>
          <a:bodyPr wrap="square" rtlCol="0">
            <a:spAutoFit/>
          </a:bodyPr>
          <a:lstStyle/>
          <a:p>
            <a:r>
              <a:rPr lang="en-IN" dirty="0"/>
              <a:t>At the end of 250 trials, proportion of 6’s – 50/250, and at the end of 1000 trials – 170/1000</a:t>
            </a:r>
          </a:p>
        </p:txBody>
      </p:sp>
    </p:spTree>
    <p:extLst>
      <p:ext uri="{BB962C8B-B14F-4D97-AF65-F5344CB8AC3E}">
        <p14:creationId xmlns:p14="http://schemas.microsoft.com/office/powerpoint/2010/main" val="29996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B349-696A-4484-A2B6-C8CC5D4F792E}"/>
              </a:ext>
            </a:extLst>
          </p:cNvPr>
          <p:cNvSpPr>
            <a:spLocks noGrp="1"/>
          </p:cNvSpPr>
          <p:nvPr>
            <p:ph type="title"/>
          </p:nvPr>
        </p:nvSpPr>
        <p:spPr>
          <a:xfrm>
            <a:off x="0" y="134306"/>
            <a:ext cx="10515600" cy="620296"/>
          </a:xfrm>
        </p:spPr>
        <p:txBody>
          <a:bodyPr>
            <a:normAutofit fontScale="90000"/>
          </a:bodyPr>
          <a:lstStyle/>
          <a:p>
            <a:r>
              <a:rPr lang="en-IN" dirty="0"/>
              <a:t>Quantifying Randomness - Probability</a:t>
            </a:r>
          </a:p>
        </p:txBody>
      </p:sp>
      <p:sp>
        <p:nvSpPr>
          <p:cNvPr id="3" name="Content Placeholder 2">
            <a:extLst>
              <a:ext uri="{FF2B5EF4-FFF2-40B4-BE49-F238E27FC236}">
                <a16:creationId xmlns:a16="http://schemas.microsoft.com/office/drawing/2014/main" id="{F6CBA884-44B0-4F58-A33F-C86FE569AD55}"/>
              </a:ext>
            </a:extLst>
          </p:cNvPr>
          <p:cNvSpPr>
            <a:spLocks noGrp="1"/>
          </p:cNvSpPr>
          <p:nvPr>
            <p:ph idx="1"/>
          </p:nvPr>
        </p:nvSpPr>
        <p:spPr>
          <a:xfrm>
            <a:off x="0" y="802696"/>
            <a:ext cx="8669784" cy="2743200"/>
          </a:xfrm>
        </p:spPr>
        <p:txBody>
          <a:bodyPr>
            <a:normAutofit/>
          </a:bodyPr>
          <a:lstStyle/>
          <a:p>
            <a:r>
              <a:rPr lang="en-IN" dirty="0"/>
              <a:t>If the number of trials are large (or as they say “In the Long Run”),the proportion of 6’s will be closer to 1/6.</a:t>
            </a:r>
          </a:p>
          <a:p>
            <a:r>
              <a:rPr lang="en-IN" dirty="0"/>
              <a:t>We are able to put a number of to the outcome.</a:t>
            </a:r>
          </a:p>
          <a:p>
            <a:r>
              <a:rPr lang="en-IN" dirty="0">
                <a:solidFill>
                  <a:srgbClr val="FF0000"/>
                </a:solidFill>
              </a:rPr>
              <a:t>Probability</a:t>
            </a:r>
            <a:r>
              <a:rPr lang="en-IN" dirty="0"/>
              <a:t> – The probability of a particular outcome is the proportion of times that particular outcome would occur in a </a:t>
            </a:r>
            <a:r>
              <a:rPr lang="en-IN" dirty="0">
                <a:solidFill>
                  <a:srgbClr val="FF0000"/>
                </a:solidFill>
              </a:rPr>
              <a:t>long run </a:t>
            </a:r>
            <a:r>
              <a:rPr lang="en-IN" dirty="0"/>
              <a:t>of observations</a:t>
            </a:r>
          </a:p>
        </p:txBody>
      </p:sp>
      <p:graphicFrame>
        <p:nvGraphicFramePr>
          <p:cNvPr id="5" name="Chart 4">
            <a:extLst>
              <a:ext uri="{FF2B5EF4-FFF2-40B4-BE49-F238E27FC236}">
                <a16:creationId xmlns:a16="http://schemas.microsoft.com/office/drawing/2014/main" id="{0CC31F8E-E9FC-4066-8016-3149EB50435C}"/>
              </a:ext>
            </a:extLst>
          </p:cNvPr>
          <p:cNvGraphicFramePr>
            <a:graphicFrameLocks/>
          </p:cNvGraphicFramePr>
          <p:nvPr/>
        </p:nvGraphicFramePr>
        <p:xfrm>
          <a:off x="6667868" y="360816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8986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C1E-38CB-4510-B7A3-6BC1C36C41C2}"/>
              </a:ext>
            </a:extLst>
          </p:cNvPr>
          <p:cNvSpPr>
            <a:spLocks noGrp="1"/>
          </p:cNvSpPr>
          <p:nvPr>
            <p:ph type="title"/>
          </p:nvPr>
        </p:nvSpPr>
        <p:spPr>
          <a:xfrm>
            <a:off x="261260" y="90988"/>
            <a:ext cx="10515600" cy="690248"/>
          </a:xfrm>
        </p:spPr>
        <p:txBody>
          <a:bodyPr>
            <a:normAutofit fontScale="90000"/>
          </a:bodyPr>
          <a:lstStyle/>
          <a:p>
            <a:r>
              <a:rPr lang="en-IN" dirty="0"/>
              <a:t>Experiments and Outcomes</a:t>
            </a:r>
          </a:p>
        </p:txBody>
      </p:sp>
      <p:sp>
        <p:nvSpPr>
          <p:cNvPr id="3" name="Content Placeholder 2">
            <a:extLst>
              <a:ext uri="{FF2B5EF4-FFF2-40B4-BE49-F238E27FC236}">
                <a16:creationId xmlns:a16="http://schemas.microsoft.com/office/drawing/2014/main" id="{437CBCB5-FC9E-42F3-BA2A-D34ACA209433}"/>
              </a:ext>
            </a:extLst>
          </p:cNvPr>
          <p:cNvSpPr>
            <a:spLocks noGrp="1"/>
          </p:cNvSpPr>
          <p:nvPr>
            <p:ph idx="1"/>
          </p:nvPr>
        </p:nvSpPr>
        <p:spPr>
          <a:xfrm>
            <a:off x="88777" y="1162976"/>
            <a:ext cx="11958221" cy="5184558"/>
          </a:xfrm>
        </p:spPr>
        <p:txBody>
          <a:bodyPr>
            <a:normAutofit/>
          </a:bodyPr>
          <a:lstStyle/>
          <a:p>
            <a:pPr marL="0" indent="0">
              <a:buNone/>
            </a:pPr>
            <a:r>
              <a:rPr lang="en-IN" dirty="0"/>
              <a:t> Let us say, we toss a coin three times:</a:t>
            </a:r>
          </a:p>
          <a:p>
            <a:pPr lvl="1"/>
            <a:r>
              <a:rPr lang="en-IN" dirty="0"/>
              <a:t>Why? – We may like to ascertain whether the coin is </a:t>
            </a:r>
            <a:r>
              <a:rPr lang="en-IN" i="1" dirty="0"/>
              <a:t>fair</a:t>
            </a:r>
          </a:p>
          <a:p>
            <a:pPr marL="0" indent="0">
              <a:buNone/>
            </a:pPr>
            <a:r>
              <a:rPr lang="en-IN" dirty="0"/>
              <a:t>A quality control unit decides to sample “n” products out of “N” produced and classifies each of the n products as “Quality Passed”, or Quality Failed”</a:t>
            </a:r>
          </a:p>
          <a:p>
            <a:pPr marL="0" indent="0">
              <a:buNone/>
            </a:pPr>
            <a:r>
              <a:rPr lang="en-IN" dirty="0"/>
              <a:t>The above are examples of “</a:t>
            </a:r>
            <a:r>
              <a:rPr lang="en-IN" dirty="0">
                <a:solidFill>
                  <a:srgbClr val="FF0000"/>
                </a:solidFill>
              </a:rPr>
              <a:t>Experiments</a:t>
            </a:r>
            <a:r>
              <a:rPr lang="en-IN" dirty="0"/>
              <a:t>”, or </a:t>
            </a:r>
            <a:r>
              <a:rPr lang="en-IN" dirty="0">
                <a:solidFill>
                  <a:srgbClr val="FF0000"/>
                </a:solidFill>
              </a:rPr>
              <a:t>Sample Studies</a:t>
            </a:r>
            <a:r>
              <a:rPr lang="en-IN" dirty="0"/>
              <a:t>”</a:t>
            </a:r>
          </a:p>
          <a:p>
            <a:pPr marL="0" indent="0">
              <a:buNone/>
            </a:pPr>
            <a:r>
              <a:rPr lang="en-IN" dirty="0"/>
              <a:t>What are the different possible results when we toss a coin three times? </a:t>
            </a:r>
          </a:p>
        </p:txBody>
      </p:sp>
      <p:graphicFrame>
        <p:nvGraphicFramePr>
          <p:cNvPr id="7" name="Table 6">
            <a:extLst>
              <a:ext uri="{FF2B5EF4-FFF2-40B4-BE49-F238E27FC236}">
                <a16:creationId xmlns:a16="http://schemas.microsoft.com/office/drawing/2014/main" id="{31F62945-6DE1-4249-9C7A-AC58C7C232AF}"/>
              </a:ext>
            </a:extLst>
          </p:cNvPr>
          <p:cNvGraphicFramePr>
            <a:graphicFrameLocks noGrp="1"/>
          </p:cNvGraphicFramePr>
          <p:nvPr/>
        </p:nvGraphicFramePr>
        <p:xfrm>
          <a:off x="2654416" y="4299802"/>
          <a:ext cx="5943600" cy="1104900"/>
        </p:xfrm>
        <a:graphic>
          <a:graphicData uri="http://schemas.openxmlformats.org/drawingml/2006/table">
            <a:tbl>
              <a:tblPr>
                <a:tableStyleId>{5C22544A-7EE6-4342-B048-85BDC9FD1C3A}</a:tableStyleId>
              </a:tblPr>
              <a:tblGrid>
                <a:gridCol w="751514">
                  <a:extLst>
                    <a:ext uri="{9D8B030D-6E8A-4147-A177-3AD203B41FA5}">
                      <a16:colId xmlns:a16="http://schemas.microsoft.com/office/drawing/2014/main" val="1299503819"/>
                    </a:ext>
                  </a:extLst>
                </a:gridCol>
                <a:gridCol w="924886">
                  <a:extLst>
                    <a:ext uri="{9D8B030D-6E8A-4147-A177-3AD203B41FA5}">
                      <a16:colId xmlns:a16="http://schemas.microsoft.com/office/drawing/2014/main" val="1303918939"/>
                    </a:ext>
                  </a:extLst>
                </a:gridCol>
                <a:gridCol w="609600">
                  <a:extLst>
                    <a:ext uri="{9D8B030D-6E8A-4147-A177-3AD203B41FA5}">
                      <a16:colId xmlns:a16="http://schemas.microsoft.com/office/drawing/2014/main" val="4023951518"/>
                    </a:ext>
                  </a:extLst>
                </a:gridCol>
                <a:gridCol w="609600">
                  <a:extLst>
                    <a:ext uri="{9D8B030D-6E8A-4147-A177-3AD203B41FA5}">
                      <a16:colId xmlns:a16="http://schemas.microsoft.com/office/drawing/2014/main" val="3423970133"/>
                    </a:ext>
                  </a:extLst>
                </a:gridCol>
                <a:gridCol w="609600">
                  <a:extLst>
                    <a:ext uri="{9D8B030D-6E8A-4147-A177-3AD203B41FA5}">
                      <a16:colId xmlns:a16="http://schemas.microsoft.com/office/drawing/2014/main" val="4269483684"/>
                    </a:ext>
                  </a:extLst>
                </a:gridCol>
                <a:gridCol w="609600">
                  <a:extLst>
                    <a:ext uri="{9D8B030D-6E8A-4147-A177-3AD203B41FA5}">
                      <a16:colId xmlns:a16="http://schemas.microsoft.com/office/drawing/2014/main" val="636657538"/>
                    </a:ext>
                  </a:extLst>
                </a:gridCol>
                <a:gridCol w="609600">
                  <a:extLst>
                    <a:ext uri="{9D8B030D-6E8A-4147-A177-3AD203B41FA5}">
                      <a16:colId xmlns:a16="http://schemas.microsoft.com/office/drawing/2014/main" val="1747264790"/>
                    </a:ext>
                  </a:extLst>
                </a:gridCol>
                <a:gridCol w="609600">
                  <a:extLst>
                    <a:ext uri="{9D8B030D-6E8A-4147-A177-3AD203B41FA5}">
                      <a16:colId xmlns:a16="http://schemas.microsoft.com/office/drawing/2014/main" val="2158215166"/>
                    </a:ext>
                  </a:extLst>
                </a:gridCol>
                <a:gridCol w="609600">
                  <a:extLst>
                    <a:ext uri="{9D8B030D-6E8A-4147-A177-3AD203B41FA5}">
                      <a16:colId xmlns:a16="http://schemas.microsoft.com/office/drawing/2014/main" val="4280053678"/>
                    </a:ext>
                  </a:extLst>
                </a:gridCol>
              </a:tblGrid>
              <a:tr h="190500">
                <a:tc>
                  <a:txBody>
                    <a:bodyPr/>
                    <a:lstStyle/>
                    <a:p>
                      <a:pPr algn="l" fontAlgn="b"/>
                      <a:r>
                        <a:rPr lang="en-IN" sz="1400" b="1" u="none" strike="noStrike">
                          <a:effectLst/>
                        </a:rPr>
                        <a:t>Toss 1</a:t>
                      </a:r>
                      <a:endParaRPr lang="en-IN" sz="1400" b="1" i="0" u="none" strike="noStrike">
                        <a:solidFill>
                          <a:srgbClr val="000000"/>
                        </a:solidFill>
                        <a:effectLst/>
                        <a:latin typeface="Calibri" panose="020F0502020204030204" pitchFamily="34" charset="0"/>
                      </a:endParaRPr>
                    </a:p>
                  </a:txBody>
                  <a:tcPr marL="9525" marR="9525" marT="9525" marB="0" anchor="b"/>
                </a:tc>
                <a:tc gridSpan="4">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83835301"/>
                  </a:ext>
                </a:extLst>
              </a:tr>
              <a:tr h="190500">
                <a:tc>
                  <a:txBody>
                    <a:bodyPr/>
                    <a:lstStyle/>
                    <a:p>
                      <a:pPr algn="l" fontAlgn="b"/>
                      <a:r>
                        <a:rPr lang="en-IN" sz="1400" b="1" u="none" strike="noStrike">
                          <a:effectLst/>
                        </a:rPr>
                        <a:t>Toss 2</a:t>
                      </a:r>
                      <a:endParaRPr lang="en-IN" sz="1400" b="1"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IN" sz="1400" b="1" u="none" strike="noStrike" dirty="0">
                          <a:effectLst/>
                        </a:rPr>
                        <a:t>Heads</a:t>
                      </a:r>
                      <a:endParaRPr lang="en-IN"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gridSpan="2">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gridSpan="2">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gridSpan="2">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3690745519"/>
                  </a:ext>
                </a:extLst>
              </a:tr>
              <a:tr h="190500">
                <a:tc>
                  <a:txBody>
                    <a:bodyPr/>
                    <a:lstStyle/>
                    <a:p>
                      <a:pPr algn="l" fontAlgn="b"/>
                      <a:r>
                        <a:rPr lang="en-IN" sz="1400" b="1" u="none" strike="noStrike">
                          <a:effectLst/>
                        </a:rPr>
                        <a:t>Toss 3</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7248922"/>
                  </a:ext>
                </a:extLst>
              </a:tr>
              <a:tr h="190500">
                <a:tc>
                  <a:txBody>
                    <a:bodyPr/>
                    <a:lstStyle/>
                    <a:p>
                      <a:pPr algn="l" fontAlgn="b"/>
                      <a:r>
                        <a:rPr lang="en-IN" sz="1400" b="1" u="none" strike="noStrike" dirty="0">
                          <a:effectLst/>
                        </a:rPr>
                        <a:t>Summary Result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HHH</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HHT</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HTH</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HTT</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THH</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THT</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TTH</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dirty="0">
                          <a:effectLst/>
                        </a:rPr>
                        <a:t>TTT</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1973279"/>
                  </a:ext>
                </a:extLst>
              </a:tr>
            </a:tbl>
          </a:graphicData>
        </a:graphic>
      </p:graphicFrame>
      <p:cxnSp>
        <p:nvCxnSpPr>
          <p:cNvPr id="9" name="Straight Arrow Connector 8">
            <a:extLst>
              <a:ext uri="{FF2B5EF4-FFF2-40B4-BE49-F238E27FC236}">
                <a16:creationId xmlns:a16="http://schemas.microsoft.com/office/drawing/2014/main" id="{D4BF7A90-E233-4BF6-B45D-081B2D01D431}"/>
              </a:ext>
            </a:extLst>
          </p:cNvPr>
          <p:cNvCxnSpPr/>
          <p:nvPr/>
        </p:nvCxnSpPr>
        <p:spPr>
          <a:xfrm flipV="1">
            <a:off x="3263318" y="5465058"/>
            <a:ext cx="587229" cy="41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0020BD-452A-4E16-BA8D-93BBBCDDA87F}"/>
              </a:ext>
            </a:extLst>
          </p:cNvPr>
          <p:cNvCxnSpPr>
            <a:cxnSpLocks/>
          </p:cNvCxnSpPr>
          <p:nvPr/>
        </p:nvCxnSpPr>
        <p:spPr>
          <a:xfrm flipH="1" flipV="1">
            <a:off x="5189094" y="5432009"/>
            <a:ext cx="800645" cy="44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ADE97E-F6B7-4A37-B622-ED3B0F047BEF}"/>
              </a:ext>
            </a:extLst>
          </p:cNvPr>
          <p:cNvSpPr txBox="1"/>
          <p:nvPr/>
        </p:nvSpPr>
        <p:spPr>
          <a:xfrm>
            <a:off x="3011648" y="5989739"/>
            <a:ext cx="6168704" cy="369332"/>
          </a:xfrm>
          <a:prstGeom prst="rect">
            <a:avLst/>
          </a:prstGeom>
          <a:noFill/>
        </p:spPr>
        <p:txBody>
          <a:bodyPr wrap="square" rtlCol="0">
            <a:spAutoFit/>
          </a:bodyPr>
          <a:lstStyle/>
          <a:p>
            <a:r>
              <a:rPr lang="en-IN" dirty="0"/>
              <a:t>Each possible result of the experiment is called an “</a:t>
            </a:r>
            <a:r>
              <a:rPr lang="en-IN" dirty="0">
                <a:solidFill>
                  <a:srgbClr val="FF0000"/>
                </a:solidFill>
              </a:rPr>
              <a:t>Outcome</a:t>
            </a:r>
            <a:r>
              <a:rPr lang="en-IN" dirty="0"/>
              <a:t>”</a:t>
            </a:r>
          </a:p>
        </p:txBody>
      </p:sp>
      <p:cxnSp>
        <p:nvCxnSpPr>
          <p:cNvPr id="4" name="Straight Arrow Connector 3">
            <a:extLst>
              <a:ext uri="{FF2B5EF4-FFF2-40B4-BE49-F238E27FC236}">
                <a16:creationId xmlns:a16="http://schemas.microsoft.com/office/drawing/2014/main" id="{9C1C72CC-03DE-9E69-74F5-C3BCE2D2FD1A}"/>
              </a:ext>
            </a:extLst>
          </p:cNvPr>
          <p:cNvCxnSpPr>
            <a:cxnSpLocks/>
          </p:cNvCxnSpPr>
          <p:nvPr/>
        </p:nvCxnSpPr>
        <p:spPr>
          <a:xfrm flipH="1" flipV="1">
            <a:off x="8058129" y="4953650"/>
            <a:ext cx="800645" cy="44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776B5B0-24AD-32A1-90E6-FC8CD4015A24}"/>
              </a:ext>
            </a:extLst>
          </p:cNvPr>
          <p:cNvCxnSpPr>
            <a:cxnSpLocks/>
          </p:cNvCxnSpPr>
          <p:nvPr/>
        </p:nvCxnSpPr>
        <p:spPr>
          <a:xfrm flipH="1">
            <a:off x="8195345" y="4045910"/>
            <a:ext cx="663429" cy="544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F1DD9E-1701-2A0D-31B3-E87EA4DD7CD2}"/>
              </a:ext>
            </a:extLst>
          </p:cNvPr>
          <p:cNvSpPr txBox="1"/>
          <p:nvPr/>
        </p:nvSpPr>
        <p:spPr>
          <a:xfrm>
            <a:off x="8837655" y="4442060"/>
            <a:ext cx="1484852" cy="369332"/>
          </a:xfrm>
          <a:prstGeom prst="rect">
            <a:avLst/>
          </a:prstGeom>
          <a:noFill/>
        </p:spPr>
        <p:txBody>
          <a:bodyPr wrap="square" rtlCol="0">
            <a:spAutoFit/>
          </a:bodyPr>
          <a:lstStyle/>
          <a:p>
            <a:r>
              <a:rPr lang="en-US" dirty="0">
                <a:solidFill>
                  <a:srgbClr val="FF0000"/>
                </a:solidFill>
              </a:rPr>
              <a:t>Outcomes</a:t>
            </a:r>
            <a:endParaRPr lang="en-IN" dirty="0">
              <a:solidFill>
                <a:srgbClr val="FF0000"/>
              </a:solidFill>
            </a:endParaRPr>
          </a:p>
        </p:txBody>
      </p:sp>
    </p:spTree>
    <p:extLst>
      <p:ext uri="{BB962C8B-B14F-4D97-AF65-F5344CB8AC3E}">
        <p14:creationId xmlns:p14="http://schemas.microsoft.com/office/powerpoint/2010/main" val="99272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C1E-38CB-4510-B7A3-6BC1C36C41C2}"/>
              </a:ext>
            </a:extLst>
          </p:cNvPr>
          <p:cNvSpPr>
            <a:spLocks noGrp="1"/>
          </p:cNvSpPr>
          <p:nvPr>
            <p:ph type="title"/>
          </p:nvPr>
        </p:nvSpPr>
        <p:spPr>
          <a:xfrm>
            <a:off x="261260" y="90988"/>
            <a:ext cx="10515600" cy="690248"/>
          </a:xfrm>
        </p:spPr>
        <p:txBody>
          <a:bodyPr>
            <a:normAutofit fontScale="90000"/>
          </a:bodyPr>
          <a:lstStyle/>
          <a:p>
            <a:r>
              <a:rPr lang="en-IN" dirty="0"/>
              <a:t>Sample Space and Events</a:t>
            </a:r>
          </a:p>
        </p:txBody>
      </p:sp>
      <p:sp>
        <p:nvSpPr>
          <p:cNvPr id="3" name="Content Placeholder 2">
            <a:extLst>
              <a:ext uri="{FF2B5EF4-FFF2-40B4-BE49-F238E27FC236}">
                <a16:creationId xmlns:a16="http://schemas.microsoft.com/office/drawing/2014/main" id="{437CBCB5-FC9E-42F3-BA2A-D34ACA209433}"/>
              </a:ext>
            </a:extLst>
          </p:cNvPr>
          <p:cNvSpPr>
            <a:spLocks noGrp="1"/>
          </p:cNvSpPr>
          <p:nvPr>
            <p:ph idx="1"/>
          </p:nvPr>
        </p:nvSpPr>
        <p:spPr>
          <a:xfrm>
            <a:off x="88777" y="781236"/>
            <a:ext cx="11958221" cy="5566298"/>
          </a:xfrm>
        </p:spPr>
        <p:txBody>
          <a:bodyPr>
            <a:normAutofit/>
          </a:bodyPr>
          <a:lstStyle/>
          <a:p>
            <a:r>
              <a:rPr lang="en-IN" dirty="0">
                <a:solidFill>
                  <a:srgbClr val="FF0000"/>
                </a:solidFill>
              </a:rPr>
              <a:t>Sample Space </a:t>
            </a:r>
            <a:r>
              <a:rPr lang="en-IN" dirty="0"/>
              <a:t>is the set of all possible outcomes in a random phenomenon</a:t>
            </a:r>
          </a:p>
          <a:p>
            <a:r>
              <a:rPr lang="en-IN" dirty="0"/>
              <a:t>e.g. Let us say, we roll a die: X = The top face of the die, a random variable</a:t>
            </a:r>
          </a:p>
          <a:p>
            <a:r>
              <a:rPr lang="en-IN" dirty="0"/>
              <a:t>The sample space is: {</a:t>
            </a:r>
            <a:r>
              <a:rPr lang="en-IN" dirty="0">
                <a:solidFill>
                  <a:srgbClr val="FF0000"/>
                </a:solidFill>
              </a:rPr>
              <a:t>1, </a:t>
            </a:r>
            <a:r>
              <a:rPr lang="en-IN" dirty="0"/>
              <a:t>2,</a:t>
            </a:r>
            <a:r>
              <a:rPr lang="en-IN" dirty="0">
                <a:solidFill>
                  <a:srgbClr val="FF0000"/>
                </a:solidFill>
              </a:rPr>
              <a:t>3,</a:t>
            </a:r>
            <a:r>
              <a:rPr lang="en-IN" dirty="0"/>
              <a:t>4,</a:t>
            </a:r>
            <a:r>
              <a:rPr lang="en-IN" dirty="0">
                <a:solidFill>
                  <a:srgbClr val="FF0000"/>
                </a:solidFill>
              </a:rPr>
              <a:t>5</a:t>
            </a:r>
            <a:r>
              <a:rPr lang="en-IN" dirty="0"/>
              <a:t>,6} – six Possible outcomes</a:t>
            </a:r>
          </a:p>
          <a:p>
            <a:pPr marL="0" indent="0">
              <a:buNone/>
            </a:pPr>
            <a:endParaRPr lang="en-IN" dirty="0"/>
          </a:p>
          <a:p>
            <a:r>
              <a:rPr lang="en-IN" dirty="0"/>
              <a:t>An </a:t>
            </a:r>
            <a:r>
              <a:rPr lang="en-IN" dirty="0">
                <a:solidFill>
                  <a:srgbClr val="FF0000"/>
                </a:solidFill>
              </a:rPr>
              <a:t>Event</a:t>
            </a:r>
            <a:r>
              <a:rPr lang="en-IN" dirty="0"/>
              <a:t> is a subset of the sample space and some examples are:</a:t>
            </a:r>
          </a:p>
          <a:p>
            <a:r>
              <a:rPr lang="en-IN" sz="2800" dirty="0">
                <a:solidFill>
                  <a:srgbClr val="FF0000"/>
                </a:solidFill>
              </a:rPr>
              <a:t>Event A: </a:t>
            </a:r>
            <a:r>
              <a:rPr lang="en-IN" sz="2800" dirty="0"/>
              <a:t>Getting an Even number: {</a:t>
            </a:r>
            <a:r>
              <a:rPr lang="en-IN" sz="2800" dirty="0">
                <a:solidFill>
                  <a:srgbClr val="FF0000"/>
                </a:solidFill>
              </a:rPr>
              <a:t>2, </a:t>
            </a:r>
            <a:r>
              <a:rPr lang="en-IN" sz="2800" dirty="0"/>
              <a:t>4,</a:t>
            </a:r>
            <a:r>
              <a:rPr lang="en-IN" sz="2800" dirty="0">
                <a:solidFill>
                  <a:srgbClr val="FF0000"/>
                </a:solidFill>
              </a:rPr>
              <a:t>6</a:t>
            </a:r>
            <a:r>
              <a:rPr lang="en-IN" sz="2800" dirty="0"/>
              <a:t>} – three possible outcomes</a:t>
            </a:r>
          </a:p>
          <a:p>
            <a:r>
              <a:rPr lang="en-IN" sz="2800" dirty="0">
                <a:solidFill>
                  <a:srgbClr val="FF0000"/>
                </a:solidFill>
              </a:rPr>
              <a:t>Event B: </a:t>
            </a:r>
            <a:r>
              <a:rPr lang="en-IN" sz="2800" dirty="0"/>
              <a:t>Getting a perfect square: {</a:t>
            </a:r>
            <a:r>
              <a:rPr lang="en-IN" sz="2800" dirty="0">
                <a:solidFill>
                  <a:srgbClr val="FF0000"/>
                </a:solidFill>
              </a:rPr>
              <a:t>1, </a:t>
            </a:r>
            <a:r>
              <a:rPr lang="en-IN" sz="2800" dirty="0"/>
              <a:t>4} – two possible outcomes</a:t>
            </a:r>
          </a:p>
          <a:p>
            <a:endParaRPr lang="en-IN" sz="2800" dirty="0">
              <a:solidFill>
                <a:srgbClr val="FF0000"/>
              </a:solidFill>
            </a:endParaRPr>
          </a:p>
          <a:p>
            <a:endParaRPr lang="en-IN" sz="2800" dirty="0">
              <a:solidFill>
                <a:srgbClr val="FF0000"/>
              </a:solidFill>
            </a:endParaRPr>
          </a:p>
        </p:txBody>
      </p:sp>
      <p:sp>
        <p:nvSpPr>
          <p:cNvPr id="4" name="TextBox 3">
            <a:extLst>
              <a:ext uri="{FF2B5EF4-FFF2-40B4-BE49-F238E27FC236}">
                <a16:creationId xmlns:a16="http://schemas.microsoft.com/office/drawing/2014/main" id="{407D7F18-2882-40BB-B858-4AAC9227CBDA}"/>
              </a:ext>
            </a:extLst>
          </p:cNvPr>
          <p:cNvSpPr txBox="1"/>
          <p:nvPr/>
        </p:nvSpPr>
        <p:spPr>
          <a:xfrm>
            <a:off x="145002" y="4335804"/>
            <a:ext cx="11461072" cy="830997"/>
          </a:xfrm>
          <a:prstGeom prst="rect">
            <a:avLst/>
          </a:prstGeom>
          <a:noFill/>
        </p:spPr>
        <p:txBody>
          <a:bodyPr wrap="square" rtlCol="0">
            <a:spAutoFit/>
          </a:bodyPr>
          <a:lstStyle/>
          <a:p>
            <a:r>
              <a:rPr lang="en-IN" sz="2400" dirty="0"/>
              <a:t>Q: If </a:t>
            </a:r>
            <a:r>
              <a:rPr lang="en-IN" sz="2400" b="1" dirty="0">
                <a:solidFill>
                  <a:srgbClr val="FF0000"/>
                </a:solidFill>
              </a:rPr>
              <a:t>Event C </a:t>
            </a:r>
            <a:r>
              <a:rPr lang="en-IN" sz="2400" dirty="0"/>
              <a:t>is defined as “ Getting a prime number”, </a:t>
            </a:r>
            <a:r>
              <a:rPr lang="en-IN" sz="2400" dirty="0">
                <a:solidFill>
                  <a:srgbClr val="FF0000"/>
                </a:solidFill>
              </a:rPr>
              <a:t>How many outcomes </a:t>
            </a:r>
            <a:r>
              <a:rPr lang="en-IN" sz="2400" dirty="0"/>
              <a:t>will be there in the event space, and </a:t>
            </a:r>
            <a:r>
              <a:rPr lang="en-IN" sz="2400" dirty="0">
                <a:solidFill>
                  <a:srgbClr val="FF0000"/>
                </a:solidFill>
              </a:rPr>
              <a:t>what are those outcomes</a:t>
            </a:r>
            <a:r>
              <a:rPr lang="en-IN" sz="2400" dirty="0"/>
              <a:t>?</a:t>
            </a:r>
          </a:p>
        </p:txBody>
      </p:sp>
      <p:sp>
        <p:nvSpPr>
          <p:cNvPr id="6" name="TextBox 5">
            <a:extLst>
              <a:ext uri="{FF2B5EF4-FFF2-40B4-BE49-F238E27FC236}">
                <a16:creationId xmlns:a16="http://schemas.microsoft.com/office/drawing/2014/main" id="{D4959747-8C66-647D-5024-F92B7C5919C7}"/>
              </a:ext>
            </a:extLst>
          </p:cNvPr>
          <p:cNvSpPr txBox="1"/>
          <p:nvPr/>
        </p:nvSpPr>
        <p:spPr>
          <a:xfrm>
            <a:off x="261259" y="5434002"/>
            <a:ext cx="10384369" cy="800219"/>
          </a:xfrm>
          <a:prstGeom prst="rect">
            <a:avLst/>
          </a:prstGeom>
          <a:noFill/>
        </p:spPr>
        <p:txBody>
          <a:bodyPr wrap="square" rtlCol="0">
            <a:spAutoFit/>
          </a:bodyPr>
          <a:lstStyle/>
          <a:p>
            <a:r>
              <a:rPr lang="en-IN" sz="2800" dirty="0">
                <a:solidFill>
                  <a:srgbClr val="FF0000"/>
                </a:solidFill>
              </a:rPr>
              <a:t>Event C: </a:t>
            </a:r>
            <a:r>
              <a:rPr lang="en-IN" sz="2800" dirty="0"/>
              <a:t>Getting a prime number: {2, </a:t>
            </a:r>
            <a:r>
              <a:rPr lang="en-IN" sz="2800" dirty="0">
                <a:solidFill>
                  <a:srgbClr val="FF0000"/>
                </a:solidFill>
              </a:rPr>
              <a:t>3, </a:t>
            </a:r>
            <a:r>
              <a:rPr lang="en-IN" sz="2800" dirty="0"/>
              <a:t>5} – three possible outcomes</a:t>
            </a:r>
          </a:p>
          <a:p>
            <a:endParaRPr lang="en-IN" dirty="0"/>
          </a:p>
        </p:txBody>
      </p:sp>
    </p:spTree>
    <p:extLst>
      <p:ext uri="{BB962C8B-B14F-4D97-AF65-F5344CB8AC3E}">
        <p14:creationId xmlns:p14="http://schemas.microsoft.com/office/powerpoint/2010/main" val="289365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6769-6557-45D9-9CC4-2AFE715176B4}"/>
              </a:ext>
            </a:extLst>
          </p:cNvPr>
          <p:cNvSpPr>
            <a:spLocks noGrp="1"/>
          </p:cNvSpPr>
          <p:nvPr>
            <p:ph type="title"/>
          </p:nvPr>
        </p:nvSpPr>
        <p:spPr>
          <a:xfrm>
            <a:off x="109969" y="98796"/>
            <a:ext cx="10515600" cy="851116"/>
          </a:xfrm>
        </p:spPr>
        <p:txBody>
          <a:bodyPr/>
          <a:lstStyle/>
          <a:p>
            <a:r>
              <a:rPr lang="en-IN" dirty="0"/>
              <a:t>Probabilities for an Event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549888-0D7A-4CE2-A372-7CD3EA21434F}"/>
                  </a:ext>
                </a:extLst>
              </p:cNvPr>
              <p:cNvSpPr>
                <a:spLocks noGrp="1"/>
              </p:cNvSpPr>
              <p:nvPr>
                <p:ph idx="1"/>
              </p:nvPr>
            </p:nvSpPr>
            <p:spPr>
              <a:xfrm>
                <a:off x="109969" y="1718391"/>
                <a:ext cx="10818181" cy="4351338"/>
              </a:xfrm>
            </p:spPr>
            <p:txBody>
              <a:bodyPr>
                <a:normAutofit/>
              </a:bodyPr>
              <a:lstStyle/>
              <a:p>
                <a:r>
                  <a:rPr lang="en-IN" dirty="0"/>
                  <a:t>The Probability of each individual </a:t>
                </a:r>
                <a:r>
                  <a:rPr lang="en-IN" dirty="0">
                    <a:solidFill>
                      <a:srgbClr val="FF0000"/>
                    </a:solidFill>
                  </a:rPr>
                  <a:t>outcome</a:t>
                </a:r>
                <a:r>
                  <a:rPr lang="en-IN" dirty="0"/>
                  <a:t> is between 0 and 1</a:t>
                </a:r>
              </a:p>
              <a:p>
                <a:pPr lvl="1"/>
                <a:r>
                  <a:rPr lang="en-US" sz="2000" dirty="0"/>
                  <a:t>0 ≤ P(HHH) ≤ </a:t>
                </a:r>
                <a14:m>
                  <m:oMath xmlns:m="http://schemas.openxmlformats.org/officeDocument/2006/math">
                    <m:r>
                      <a:rPr lang="en-US" sz="2000" i="0">
                        <a:latin typeface="Cambria Math" panose="02040503050406030204" pitchFamily="18" charset="0"/>
                      </a:rPr>
                      <m:t>1</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and</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so</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on</m:t>
                    </m:r>
                  </m:oMath>
                </a14:m>
                <a:r>
                  <a:rPr lang="en-US" sz="2000" dirty="0"/>
                  <a:t> </a:t>
                </a:r>
              </a:p>
              <a:p>
                <a:r>
                  <a:rPr lang="en-US" dirty="0"/>
                  <a:t>The </a:t>
                </a:r>
                <a:r>
                  <a:rPr lang="en-US" dirty="0">
                    <a:solidFill>
                      <a:srgbClr val="FF0000"/>
                    </a:solidFill>
                  </a:rPr>
                  <a:t>total</a:t>
                </a:r>
                <a:r>
                  <a:rPr lang="en-US" dirty="0"/>
                  <a:t> of all individual outcome probabilities equals 1.</a:t>
                </a:r>
              </a:p>
              <a:p>
                <a:r>
                  <a:rPr lang="en-US" dirty="0"/>
                  <a:t>The Probability of event A, is </a:t>
                </a:r>
              </a:p>
              <a:p>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𝑁𝑢𝑚𝑏𝑒𝑟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𝑜𝑢𝑡𝑐𝑜𝑚𝑒𝑠</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𝑒𝑣𝑒𝑛𝑡</m:t>
                        </m:r>
                        <m:r>
                          <a:rPr lang="en-IN" b="0" i="1" smtClean="0">
                            <a:latin typeface="Cambria Math" panose="02040503050406030204" pitchFamily="18" charset="0"/>
                          </a:rPr>
                          <m:t> </m:t>
                        </m:r>
                        <m:r>
                          <a:rPr lang="en-IN" b="0" i="1" smtClean="0">
                            <a:latin typeface="Cambria Math" panose="02040503050406030204" pitchFamily="18" charset="0"/>
                          </a:rPr>
                          <m:t>𝐴</m:t>
                        </m:r>
                      </m:num>
                      <m:den>
                        <m:r>
                          <a:rPr lang="en-IN" b="0" i="1" smtClean="0">
                            <a:latin typeface="Cambria Math" panose="02040503050406030204" pitchFamily="18" charset="0"/>
                          </a:rPr>
                          <m:t>𝑁𝑢𝑚𝑏𝑒𝑟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𝑜𝑢𝑡𝑐𝑜𝑚𝑒𝑠</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𝑠𝑎𝑚𝑝𝑙𝑒</m:t>
                        </m:r>
                        <m:r>
                          <a:rPr lang="en-IN" b="0" i="1" smtClean="0">
                            <a:latin typeface="Cambria Math" panose="02040503050406030204" pitchFamily="18" charset="0"/>
                          </a:rPr>
                          <m:t> </m:t>
                        </m:r>
                        <m:r>
                          <a:rPr lang="en-IN" b="0" i="1" smtClean="0">
                            <a:latin typeface="Cambria Math" panose="02040503050406030204" pitchFamily="18" charset="0"/>
                          </a:rPr>
                          <m:t>𝑠𝑝𝑎𝑐𝑒</m:t>
                        </m:r>
                      </m:den>
                    </m:f>
                  </m:oMath>
                </a14:m>
                <a:endParaRPr lang="en-US" dirty="0"/>
              </a:p>
              <a:p>
                <a:r>
                  <a:rPr lang="en-IN" dirty="0">
                    <a:solidFill>
                      <a:srgbClr val="FF0000"/>
                    </a:solidFill>
                  </a:rPr>
                  <a:t>Event A: </a:t>
                </a:r>
                <a:r>
                  <a:rPr lang="en-IN" dirty="0"/>
                  <a:t>Getting an Even number: {</a:t>
                </a:r>
                <a:r>
                  <a:rPr lang="en-IN" dirty="0">
                    <a:solidFill>
                      <a:srgbClr val="FF0000"/>
                    </a:solidFill>
                  </a:rPr>
                  <a:t>2, </a:t>
                </a:r>
                <a:r>
                  <a:rPr lang="en-IN" dirty="0"/>
                  <a:t>4,</a:t>
                </a:r>
                <a:r>
                  <a:rPr lang="en-IN" dirty="0">
                    <a:solidFill>
                      <a:srgbClr val="FF0000"/>
                    </a:solidFill>
                  </a:rPr>
                  <a:t>6</a:t>
                </a:r>
                <a:r>
                  <a:rPr lang="en-IN" dirty="0"/>
                  <a:t>} – Three possible outcomes </a:t>
                </a:r>
              </a:p>
              <a:p>
                <a:r>
                  <a:rPr lang="en-IN" dirty="0"/>
                  <a:t>Sample space is: {</a:t>
                </a:r>
                <a:r>
                  <a:rPr lang="en-IN" dirty="0">
                    <a:solidFill>
                      <a:srgbClr val="FF0000"/>
                    </a:solidFill>
                  </a:rPr>
                  <a:t>1, </a:t>
                </a:r>
                <a:r>
                  <a:rPr lang="en-IN" dirty="0"/>
                  <a:t>2,</a:t>
                </a:r>
                <a:r>
                  <a:rPr lang="en-IN" dirty="0">
                    <a:solidFill>
                      <a:srgbClr val="FF0000"/>
                    </a:solidFill>
                  </a:rPr>
                  <a:t>3,</a:t>
                </a:r>
                <a:r>
                  <a:rPr lang="en-IN" dirty="0"/>
                  <a:t>4,</a:t>
                </a:r>
                <a:r>
                  <a:rPr lang="en-IN" dirty="0">
                    <a:solidFill>
                      <a:srgbClr val="FF0000"/>
                    </a:solidFill>
                  </a:rPr>
                  <a:t>5</a:t>
                </a:r>
                <a:r>
                  <a:rPr lang="en-IN" dirty="0"/>
                  <a:t>,6} – Six possible outcomes </a:t>
                </a:r>
              </a:p>
              <a:p>
                <a:r>
                  <a:rPr lang="en-US" dirty="0"/>
                  <a:t>P(X= an even number) = 3/6 = 0.5</a:t>
                </a:r>
              </a:p>
              <a:p>
                <a:pPr marL="0" indent="0">
                  <a:buNone/>
                </a:pPr>
                <a:endParaRPr lang="en-US" i="1"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1C549888-0D7A-4CE2-A372-7CD3EA21434F}"/>
                  </a:ext>
                </a:extLst>
              </p:cNvPr>
              <p:cNvSpPr>
                <a:spLocks noGrp="1" noRot="1" noChangeAspect="1" noMove="1" noResize="1" noEditPoints="1" noAdjustHandles="1" noChangeArrowheads="1" noChangeShapeType="1" noTextEdit="1"/>
              </p:cNvSpPr>
              <p:nvPr>
                <p:ph idx="1"/>
              </p:nvPr>
            </p:nvSpPr>
            <p:spPr>
              <a:xfrm>
                <a:off x="109969" y="1718391"/>
                <a:ext cx="10818181" cy="4351338"/>
              </a:xfrm>
              <a:blipFill>
                <a:blip r:embed="rId2"/>
                <a:stretch>
                  <a:fillRect l="-1014" t="-238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8E993766-8C94-467E-8540-D117F5ECA879}"/>
              </a:ext>
            </a:extLst>
          </p:cNvPr>
          <p:cNvSpPr txBox="1"/>
          <p:nvPr/>
        </p:nvSpPr>
        <p:spPr>
          <a:xfrm>
            <a:off x="337351" y="5956917"/>
            <a:ext cx="10218199" cy="523220"/>
          </a:xfrm>
          <a:prstGeom prst="rect">
            <a:avLst/>
          </a:prstGeom>
          <a:noFill/>
        </p:spPr>
        <p:txBody>
          <a:bodyPr wrap="square" rtlCol="0">
            <a:spAutoFit/>
          </a:bodyPr>
          <a:lstStyle/>
          <a:p>
            <a:r>
              <a:rPr lang="en-IN" sz="2800" dirty="0"/>
              <a:t>Probability (X= a prime number) = 3/6 = 0.5</a:t>
            </a:r>
          </a:p>
        </p:txBody>
      </p:sp>
    </p:spTree>
    <p:extLst>
      <p:ext uri="{BB962C8B-B14F-4D97-AF65-F5344CB8AC3E}">
        <p14:creationId xmlns:p14="http://schemas.microsoft.com/office/powerpoint/2010/main" val="77800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1" y="56735"/>
            <a:ext cx="10515600" cy="559882"/>
          </a:xfrm>
        </p:spPr>
        <p:txBody>
          <a:bodyPr>
            <a:normAutofit fontScale="90000"/>
          </a:bodyPr>
          <a:lstStyle/>
          <a:p>
            <a:r>
              <a:rPr lang="en-US" dirty="0"/>
              <a:t>Independent Events</a:t>
            </a:r>
          </a:p>
        </p:txBody>
      </p:sp>
      <p:sp>
        <p:nvSpPr>
          <p:cNvPr id="3" name="TextBox 2">
            <a:extLst>
              <a:ext uri="{FF2B5EF4-FFF2-40B4-BE49-F238E27FC236}">
                <a16:creationId xmlns:a16="http://schemas.microsoft.com/office/drawing/2014/main" id="{C9EF0903-1D63-27C7-44E3-7CCE67EEA1DE}"/>
              </a:ext>
            </a:extLst>
          </p:cNvPr>
          <p:cNvSpPr txBox="1"/>
          <p:nvPr/>
        </p:nvSpPr>
        <p:spPr>
          <a:xfrm>
            <a:off x="243162" y="771361"/>
            <a:ext cx="9915788" cy="646331"/>
          </a:xfrm>
          <a:prstGeom prst="rect">
            <a:avLst/>
          </a:prstGeom>
          <a:noFill/>
        </p:spPr>
        <p:txBody>
          <a:bodyPr wrap="square" rtlCol="0">
            <a:spAutoFit/>
          </a:bodyPr>
          <a:lstStyle/>
          <a:p>
            <a:r>
              <a:rPr lang="en-US" sz="1800" dirty="0"/>
              <a:t>Definition: Two events are independent if occurrence of one has no influence on occurrence of other</a:t>
            </a:r>
            <a:endParaRPr lang="en-IN" sz="1800" dirty="0"/>
          </a:p>
          <a:p>
            <a:endParaRPr lang="en-IN" dirty="0"/>
          </a:p>
        </p:txBody>
      </p:sp>
      <p:sp>
        <p:nvSpPr>
          <p:cNvPr id="5" name="TextBox 4">
            <a:extLst>
              <a:ext uri="{FF2B5EF4-FFF2-40B4-BE49-F238E27FC236}">
                <a16:creationId xmlns:a16="http://schemas.microsoft.com/office/drawing/2014/main" id="{227AE324-DC69-8D78-4C95-271FB34B3836}"/>
              </a:ext>
            </a:extLst>
          </p:cNvPr>
          <p:cNvSpPr txBox="1"/>
          <p:nvPr/>
        </p:nvSpPr>
        <p:spPr>
          <a:xfrm>
            <a:off x="243165" y="1285070"/>
            <a:ext cx="10301796" cy="646331"/>
          </a:xfrm>
          <a:prstGeom prst="rect">
            <a:avLst/>
          </a:prstGeom>
          <a:noFill/>
        </p:spPr>
        <p:txBody>
          <a:bodyPr wrap="square" rtlCol="0">
            <a:spAutoFit/>
          </a:bodyPr>
          <a:lstStyle/>
          <a:p>
            <a:r>
              <a:rPr lang="en-US" sz="1800" dirty="0"/>
              <a:t>Example: Lets throw a die twice. </a:t>
            </a:r>
            <a:r>
              <a:rPr lang="en-US" dirty="0"/>
              <a:t>What is the probability of getting 1 in first throw, and 5 in second throw?</a:t>
            </a:r>
            <a:endParaRPr lang="en-IN" sz="1800" dirty="0"/>
          </a:p>
          <a:p>
            <a:endParaRPr lang="en-IN" dirty="0"/>
          </a:p>
        </p:txBody>
      </p:sp>
      <p:sp>
        <p:nvSpPr>
          <p:cNvPr id="4" name="TextBox 3">
            <a:extLst>
              <a:ext uri="{FF2B5EF4-FFF2-40B4-BE49-F238E27FC236}">
                <a16:creationId xmlns:a16="http://schemas.microsoft.com/office/drawing/2014/main" id="{1B174A66-6779-0114-DE07-59E6396F809E}"/>
              </a:ext>
            </a:extLst>
          </p:cNvPr>
          <p:cNvSpPr txBox="1"/>
          <p:nvPr/>
        </p:nvSpPr>
        <p:spPr>
          <a:xfrm>
            <a:off x="243165" y="1697792"/>
            <a:ext cx="10301796" cy="1200329"/>
          </a:xfrm>
          <a:prstGeom prst="rect">
            <a:avLst/>
          </a:prstGeom>
          <a:noFill/>
        </p:spPr>
        <p:txBody>
          <a:bodyPr wrap="square" rtlCol="0">
            <a:spAutoFit/>
          </a:bodyPr>
          <a:lstStyle/>
          <a:p>
            <a:r>
              <a:rPr lang="en-US" sz="1800" dirty="0"/>
              <a:t>Sample Space: { (1,1), (1,2)….(1,6), (2,1), (2,2), …(2,6)…..(6,1), (6,2)….(6,6) } – 36 Possibilities</a:t>
            </a:r>
          </a:p>
          <a:p>
            <a:r>
              <a:rPr lang="en-US" sz="1800" dirty="0"/>
              <a:t>Event Space: {(1,5)} – One possibility</a:t>
            </a:r>
          </a:p>
          <a:p>
            <a:r>
              <a:rPr lang="en-US" dirty="0"/>
              <a:t>Probability (1,5) = 1/36</a:t>
            </a:r>
            <a:r>
              <a:rPr lang="en-US" sz="1800" dirty="0"/>
              <a:t>       </a:t>
            </a:r>
            <a:endParaRPr lang="en-IN" sz="1800" dirty="0"/>
          </a:p>
          <a:p>
            <a:endParaRPr lang="en-IN" dirty="0"/>
          </a:p>
        </p:txBody>
      </p:sp>
      <p:sp>
        <p:nvSpPr>
          <p:cNvPr id="7" name="TextBox 6">
            <a:extLst>
              <a:ext uri="{FF2B5EF4-FFF2-40B4-BE49-F238E27FC236}">
                <a16:creationId xmlns:a16="http://schemas.microsoft.com/office/drawing/2014/main" id="{D2BCE09B-1709-320C-4AA2-4FBD781FF247}"/>
              </a:ext>
            </a:extLst>
          </p:cNvPr>
          <p:cNvSpPr txBox="1"/>
          <p:nvPr/>
        </p:nvSpPr>
        <p:spPr>
          <a:xfrm>
            <a:off x="243162" y="2582789"/>
            <a:ext cx="11065194" cy="646331"/>
          </a:xfrm>
          <a:prstGeom prst="rect">
            <a:avLst/>
          </a:prstGeom>
          <a:noFill/>
        </p:spPr>
        <p:txBody>
          <a:bodyPr wrap="square" rtlCol="0">
            <a:spAutoFit/>
          </a:bodyPr>
          <a:lstStyle/>
          <a:p>
            <a:r>
              <a:rPr lang="en-US" dirty="0"/>
              <a:t>But we know that the two throws of the die are independent. i.e. What happens in the first throw </a:t>
            </a:r>
            <a:r>
              <a:rPr lang="en-US" i="1" dirty="0">
                <a:solidFill>
                  <a:srgbClr val="FF0000"/>
                </a:solidFill>
              </a:rPr>
              <a:t>does not affect </a:t>
            </a:r>
            <a:r>
              <a:rPr lang="en-US" dirty="0"/>
              <a:t>what happens in the second throw. </a:t>
            </a:r>
            <a:endParaRPr lang="en-IN" dirty="0"/>
          </a:p>
        </p:txBody>
      </p:sp>
      <p:sp>
        <p:nvSpPr>
          <p:cNvPr id="8" name="TextBox 7">
            <a:extLst>
              <a:ext uri="{FF2B5EF4-FFF2-40B4-BE49-F238E27FC236}">
                <a16:creationId xmlns:a16="http://schemas.microsoft.com/office/drawing/2014/main" id="{3777E7BB-380F-2A27-D360-165CE8A04908}"/>
              </a:ext>
            </a:extLst>
          </p:cNvPr>
          <p:cNvSpPr txBox="1"/>
          <p:nvPr/>
        </p:nvSpPr>
        <p:spPr>
          <a:xfrm>
            <a:off x="243162" y="3310843"/>
            <a:ext cx="8816829" cy="646331"/>
          </a:xfrm>
          <a:prstGeom prst="rect">
            <a:avLst/>
          </a:prstGeom>
          <a:noFill/>
        </p:spPr>
        <p:txBody>
          <a:bodyPr wrap="square" rtlCol="0">
            <a:spAutoFit/>
          </a:bodyPr>
          <a:lstStyle/>
          <a:p>
            <a:r>
              <a:rPr lang="en-US" dirty="0"/>
              <a:t>i.e. If we consider each throw as an event (A and B) these two events are independent. </a:t>
            </a:r>
            <a:endParaRPr lang="en-IN" dirty="0"/>
          </a:p>
          <a:p>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38073B0-724D-C0EC-ADBA-C6236C573B4A}"/>
                  </a:ext>
                </a:extLst>
              </p:cNvPr>
              <p:cNvSpPr txBox="1"/>
              <p:nvPr/>
            </p:nvSpPr>
            <p:spPr>
              <a:xfrm>
                <a:off x="243159" y="3783118"/>
                <a:ext cx="11065197" cy="923330"/>
              </a:xfrm>
              <a:prstGeom prst="rect">
                <a:avLst/>
              </a:prstGeom>
              <a:noFill/>
            </p:spPr>
            <p:txBody>
              <a:bodyPr wrap="square" rtlCol="0">
                <a:spAutoFit/>
              </a:bodyPr>
              <a:lstStyle/>
              <a:p>
                <a:r>
                  <a:rPr lang="en-US" dirty="0">
                    <a:solidFill>
                      <a:srgbClr val="FF0000"/>
                    </a:solidFill>
                  </a:rPr>
                  <a:t>The product rule </a:t>
                </a:r>
                <a:r>
                  <a:rPr lang="en-US" dirty="0"/>
                  <a:t>states that if two events A, and B are independent, then, Probability of A </a:t>
                </a:r>
                <a:r>
                  <a:rPr lang="en-US" dirty="0">
                    <a:solidFill>
                      <a:srgbClr val="FF0000"/>
                    </a:solidFill>
                  </a:rPr>
                  <a:t>and</a:t>
                </a:r>
                <a:r>
                  <a:rPr lang="en-US" dirty="0"/>
                  <a:t> B occurring is given by</a:t>
                </a:r>
              </a:p>
              <a:p>
                <a:pPr/>
                <a14:m>
                  <m:oMathPara xmlns:m="http://schemas.openxmlformats.org/officeDocument/2006/math">
                    <m:oMathParaPr>
                      <m:jc m:val="left"/>
                    </m:oMathParaPr>
                    <m:oMath xmlns:m="http://schemas.openxmlformats.org/officeDocument/2006/math">
                      <m:r>
                        <a:rPr lang="en-US" i="1" smtClean="0">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𝐴</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d>
                        <m:dPr>
                          <m:ctrlPr>
                            <a:rPr lang="en-US" i="1">
                              <a:solidFill>
                                <a:srgbClr val="FF0000"/>
                              </a:solidFill>
                              <a:latin typeface="Cambria Math" panose="02040503050406030204" pitchFamily="18" charset="0"/>
                              <a:ea typeface="Cambria Math" panose="02040503050406030204" pitchFamily="18" charset="0"/>
                            </a:rPr>
                          </m:ctrlPr>
                        </m:dPr>
                        <m:e>
                          <m:r>
                            <a:rPr lang="en-US" i="1">
                              <a:solidFill>
                                <a:srgbClr val="FF0000"/>
                              </a:solidFill>
                              <a:latin typeface="Cambria Math" panose="02040503050406030204" pitchFamily="18" charset="0"/>
                              <a:ea typeface="Cambria Math" panose="02040503050406030204" pitchFamily="18" charset="0"/>
                            </a:rPr>
                            <m:t>𝐴</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r>
                        <a:rPr lang="en-US" i="1">
                          <a:solidFill>
                            <a:srgbClr val="FF0000"/>
                          </a:solidFill>
                          <a:latin typeface="Cambria Math" panose="02040503050406030204" pitchFamily="18" charset="0"/>
                          <a:ea typeface="Cambria Math" panose="02040503050406030204" pitchFamily="18" charset="0"/>
                        </a:rPr>
                        <m:t>)</m:t>
                      </m:r>
                    </m:oMath>
                  </m:oMathPara>
                </a14:m>
                <a:endParaRPr lang="en-IN" dirty="0"/>
              </a:p>
              <a:p>
                <a:endParaRPr lang="en-US" dirty="0"/>
              </a:p>
            </p:txBody>
          </p:sp>
        </mc:Choice>
        <mc:Fallback xmlns="">
          <p:sp>
            <p:nvSpPr>
              <p:cNvPr id="10" name="TextBox 9">
                <a:extLst>
                  <a:ext uri="{FF2B5EF4-FFF2-40B4-BE49-F238E27FC236}">
                    <a16:creationId xmlns:a16="http://schemas.microsoft.com/office/drawing/2014/main" id="{B38073B0-724D-C0EC-ADBA-C6236C573B4A}"/>
                  </a:ext>
                </a:extLst>
              </p:cNvPr>
              <p:cNvSpPr txBox="1">
                <a:spLocks noRot="1" noChangeAspect="1" noMove="1" noResize="1" noEditPoints="1" noAdjustHandles="1" noChangeArrowheads="1" noChangeShapeType="1" noTextEdit="1"/>
              </p:cNvSpPr>
              <p:nvPr/>
            </p:nvSpPr>
            <p:spPr>
              <a:xfrm>
                <a:off x="243159" y="3783118"/>
                <a:ext cx="11065197" cy="923330"/>
              </a:xfrm>
              <a:prstGeom prst="rect">
                <a:avLst/>
              </a:prstGeom>
              <a:blipFill>
                <a:blip r:embed="rId3"/>
                <a:stretch>
                  <a:fillRect l="-496" t="-3974" r="-220"/>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65563F2C-1092-0283-676F-6377150827F0}"/>
              </a:ext>
            </a:extLst>
          </p:cNvPr>
          <p:cNvSpPr txBox="1"/>
          <p:nvPr/>
        </p:nvSpPr>
        <p:spPr>
          <a:xfrm>
            <a:off x="243159" y="4584193"/>
            <a:ext cx="7315319" cy="369332"/>
          </a:xfrm>
          <a:prstGeom prst="rect">
            <a:avLst/>
          </a:prstGeom>
          <a:noFill/>
        </p:spPr>
        <p:txBody>
          <a:bodyPr wrap="square" rtlCol="0">
            <a:spAutoFit/>
          </a:bodyPr>
          <a:lstStyle/>
          <a:p>
            <a:r>
              <a:rPr lang="en-US" dirty="0"/>
              <a:t>Therefore, P(1,5) = P(1 in throw 1) x P(5 in throw 2) = (1/6) x (1/6) = 1/36  </a:t>
            </a:r>
            <a:endParaRPr lang="en-IN" dirty="0"/>
          </a:p>
        </p:txBody>
      </p:sp>
      <p:sp>
        <p:nvSpPr>
          <p:cNvPr id="12" name="TextBox 11">
            <a:extLst>
              <a:ext uri="{FF2B5EF4-FFF2-40B4-BE49-F238E27FC236}">
                <a16:creationId xmlns:a16="http://schemas.microsoft.com/office/drawing/2014/main" id="{42CA3500-0642-B534-E023-84FEE16DB16A}"/>
              </a:ext>
            </a:extLst>
          </p:cNvPr>
          <p:cNvSpPr txBox="1"/>
          <p:nvPr/>
        </p:nvSpPr>
        <p:spPr>
          <a:xfrm>
            <a:off x="243159" y="5178723"/>
            <a:ext cx="10998089" cy="1477328"/>
          </a:xfrm>
          <a:prstGeom prst="rect">
            <a:avLst/>
          </a:prstGeom>
          <a:noFill/>
        </p:spPr>
        <p:txBody>
          <a:bodyPr wrap="square" rtlCol="0">
            <a:spAutoFit/>
          </a:bodyPr>
          <a:lstStyle/>
          <a:p>
            <a:r>
              <a:rPr lang="en-IN" u="sng" dirty="0"/>
              <a:t>Example of dependent events:</a:t>
            </a:r>
          </a:p>
          <a:p>
            <a:r>
              <a:rPr lang="en-IN" dirty="0"/>
              <a:t>Two card players are dealt two cards each by turn. You receive the first card, and it is a spade. (Probability: 13/52). The other player gets his first card. Then you get your second card: What is the probability that the second card you received is also a spade ??? – </a:t>
            </a:r>
            <a:r>
              <a:rPr lang="en-IN" dirty="0">
                <a:solidFill>
                  <a:srgbClr val="FF0000"/>
                </a:solidFill>
              </a:rPr>
              <a:t>This probability depends on what suit did the other player get</a:t>
            </a:r>
          </a:p>
          <a:p>
            <a:pPr marL="342900" indent="-342900">
              <a:buAutoNum type="arabicPeriod"/>
            </a:pPr>
            <a:endParaRPr lang="en-IN" dirty="0"/>
          </a:p>
        </p:txBody>
      </p:sp>
    </p:spTree>
    <p:extLst>
      <p:ext uri="{BB962C8B-B14F-4D97-AF65-F5344CB8AC3E}">
        <p14:creationId xmlns:p14="http://schemas.microsoft.com/office/powerpoint/2010/main" val="54337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7" grpId="0"/>
      <p:bldP spid="8"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38" y="76071"/>
            <a:ext cx="10515600" cy="502769"/>
          </a:xfrm>
        </p:spPr>
        <p:txBody>
          <a:bodyPr>
            <a:normAutofit fontScale="90000"/>
          </a:bodyPr>
          <a:lstStyle/>
          <a:p>
            <a:r>
              <a:rPr lang="en-US" dirty="0"/>
              <a:t>Mutually Exclusive Events</a:t>
            </a:r>
          </a:p>
        </p:txBody>
      </p:sp>
      <p:sp>
        <p:nvSpPr>
          <p:cNvPr id="3" name="TextBox 2">
            <a:extLst>
              <a:ext uri="{FF2B5EF4-FFF2-40B4-BE49-F238E27FC236}">
                <a16:creationId xmlns:a16="http://schemas.microsoft.com/office/drawing/2014/main" id="{A5288824-622E-84C1-A021-FCD0D5B63A65}"/>
              </a:ext>
            </a:extLst>
          </p:cNvPr>
          <p:cNvSpPr txBox="1"/>
          <p:nvPr/>
        </p:nvSpPr>
        <p:spPr>
          <a:xfrm>
            <a:off x="276837" y="746241"/>
            <a:ext cx="10041622" cy="646331"/>
          </a:xfrm>
          <a:prstGeom prst="rect">
            <a:avLst/>
          </a:prstGeom>
          <a:noFill/>
        </p:spPr>
        <p:txBody>
          <a:bodyPr wrap="square" rtlCol="0">
            <a:spAutoFit/>
          </a:bodyPr>
          <a:lstStyle/>
          <a:p>
            <a:r>
              <a:rPr lang="en-US" sz="1800" dirty="0"/>
              <a:t>Definition: Two events are mutually exclusive if occurrence of one prevents the occurrence of the other</a:t>
            </a:r>
          </a:p>
          <a:p>
            <a:r>
              <a:rPr lang="en-US" dirty="0"/>
              <a:t>i.e. </a:t>
            </a:r>
            <a:r>
              <a:rPr lang="en-IN" dirty="0"/>
              <a:t>Mutually Exclusive events are events which do not have any common outcomes</a:t>
            </a:r>
          </a:p>
        </p:txBody>
      </p:sp>
      <p:sp>
        <p:nvSpPr>
          <p:cNvPr id="6" name="TextBox 5">
            <a:extLst>
              <a:ext uri="{FF2B5EF4-FFF2-40B4-BE49-F238E27FC236}">
                <a16:creationId xmlns:a16="http://schemas.microsoft.com/office/drawing/2014/main" id="{A2FA1013-D1B2-4D2E-6EA2-963B45819399}"/>
              </a:ext>
            </a:extLst>
          </p:cNvPr>
          <p:cNvSpPr txBox="1"/>
          <p:nvPr/>
        </p:nvSpPr>
        <p:spPr>
          <a:xfrm>
            <a:off x="226503" y="1493240"/>
            <a:ext cx="9563449" cy="1754326"/>
          </a:xfrm>
          <a:prstGeom prst="rect">
            <a:avLst/>
          </a:prstGeom>
          <a:noFill/>
        </p:spPr>
        <p:txBody>
          <a:bodyPr wrap="square" rtlCol="0">
            <a:spAutoFit/>
          </a:bodyPr>
          <a:lstStyle/>
          <a:p>
            <a:r>
              <a:rPr lang="en-IN" dirty="0"/>
              <a:t>e.g. Let us say, we roll a die: X = The top face of the die, a random variable</a:t>
            </a:r>
          </a:p>
          <a:p>
            <a:r>
              <a:rPr lang="en-IN" dirty="0"/>
              <a:t>The sample space is: {</a:t>
            </a:r>
            <a:r>
              <a:rPr lang="en-IN" dirty="0">
                <a:solidFill>
                  <a:srgbClr val="FF0000"/>
                </a:solidFill>
              </a:rPr>
              <a:t>1, </a:t>
            </a:r>
            <a:r>
              <a:rPr lang="en-IN" dirty="0"/>
              <a:t>2,</a:t>
            </a:r>
            <a:r>
              <a:rPr lang="en-IN" dirty="0">
                <a:solidFill>
                  <a:srgbClr val="FF0000"/>
                </a:solidFill>
              </a:rPr>
              <a:t>3,</a:t>
            </a:r>
            <a:r>
              <a:rPr lang="en-IN" dirty="0"/>
              <a:t>4,</a:t>
            </a:r>
            <a:r>
              <a:rPr lang="en-IN" dirty="0">
                <a:solidFill>
                  <a:srgbClr val="FF0000"/>
                </a:solidFill>
              </a:rPr>
              <a:t>5</a:t>
            </a:r>
            <a:r>
              <a:rPr lang="en-IN" dirty="0"/>
              <a:t>,6} – six Possible outcomes</a:t>
            </a:r>
          </a:p>
          <a:p>
            <a:r>
              <a:rPr lang="en-IN" sz="1800" dirty="0">
                <a:solidFill>
                  <a:srgbClr val="FF0000"/>
                </a:solidFill>
              </a:rPr>
              <a:t>Event J: </a:t>
            </a:r>
            <a:r>
              <a:rPr lang="en-IN" sz="1800" dirty="0"/>
              <a:t>Getting an </a:t>
            </a:r>
            <a:r>
              <a:rPr lang="en-IN" dirty="0"/>
              <a:t>e</a:t>
            </a:r>
            <a:r>
              <a:rPr lang="en-IN" sz="1800" dirty="0"/>
              <a:t>ven number: {</a:t>
            </a:r>
            <a:r>
              <a:rPr lang="en-IN" sz="1800" dirty="0">
                <a:solidFill>
                  <a:srgbClr val="FF0000"/>
                </a:solidFill>
              </a:rPr>
              <a:t>2, </a:t>
            </a:r>
            <a:r>
              <a:rPr lang="en-IN" sz="1800" dirty="0"/>
              <a:t>4,</a:t>
            </a:r>
            <a:r>
              <a:rPr lang="en-IN" sz="1800" dirty="0">
                <a:solidFill>
                  <a:srgbClr val="FF0000"/>
                </a:solidFill>
              </a:rPr>
              <a:t>6</a:t>
            </a:r>
            <a:r>
              <a:rPr lang="en-IN" sz="1800" dirty="0"/>
              <a:t>} – three possible outcomes</a:t>
            </a:r>
          </a:p>
          <a:p>
            <a:r>
              <a:rPr lang="en-IN" sz="1800" dirty="0">
                <a:solidFill>
                  <a:srgbClr val="FF0000"/>
                </a:solidFill>
              </a:rPr>
              <a:t>Event K: </a:t>
            </a:r>
            <a:r>
              <a:rPr lang="en-IN" sz="1800" dirty="0"/>
              <a:t>Getting a perfect square: {</a:t>
            </a:r>
            <a:r>
              <a:rPr lang="en-IN" sz="1800" dirty="0">
                <a:solidFill>
                  <a:srgbClr val="FF0000"/>
                </a:solidFill>
              </a:rPr>
              <a:t>1, </a:t>
            </a:r>
            <a:r>
              <a:rPr lang="en-IN" sz="1800" dirty="0"/>
              <a:t>4} – two possible outcomes</a:t>
            </a:r>
          </a:p>
          <a:p>
            <a:r>
              <a:rPr lang="en-IN" sz="1800" dirty="0">
                <a:solidFill>
                  <a:srgbClr val="FF0000"/>
                </a:solidFill>
              </a:rPr>
              <a:t>Event M: </a:t>
            </a:r>
            <a:r>
              <a:rPr lang="en-IN" sz="1800" dirty="0"/>
              <a:t>Getting a prime number: {2, </a:t>
            </a:r>
            <a:r>
              <a:rPr lang="en-IN" sz="1800" dirty="0">
                <a:solidFill>
                  <a:srgbClr val="FF0000"/>
                </a:solidFill>
              </a:rPr>
              <a:t>3, </a:t>
            </a:r>
            <a:r>
              <a:rPr lang="en-IN" sz="1800" dirty="0"/>
              <a:t>5} – three possible </a:t>
            </a:r>
            <a:r>
              <a:rPr lang="en-IN" dirty="0"/>
              <a:t>outcomes</a:t>
            </a:r>
            <a:endParaRPr lang="en-IN" sz="1800" dirty="0"/>
          </a:p>
          <a:p>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85DC56-26C0-1218-4279-4E9B5F30AD95}"/>
                  </a:ext>
                </a:extLst>
              </p:cNvPr>
              <p:cNvSpPr txBox="1"/>
              <p:nvPr/>
            </p:nvSpPr>
            <p:spPr>
              <a:xfrm>
                <a:off x="226503" y="2967335"/>
                <a:ext cx="11459361" cy="646331"/>
              </a:xfrm>
              <a:prstGeom prst="rect">
                <a:avLst/>
              </a:prstGeom>
              <a:noFill/>
            </p:spPr>
            <p:txBody>
              <a:bodyPr wrap="square" rtlCol="0">
                <a:spAutoFit/>
              </a:bodyPr>
              <a:lstStyle/>
              <a:p>
                <a:r>
                  <a:rPr lang="en-US" dirty="0">
                    <a:solidFill>
                      <a:srgbClr val="FF0000"/>
                    </a:solidFill>
                  </a:rPr>
                  <a:t>The addition rule </a:t>
                </a:r>
                <a:r>
                  <a:rPr lang="en-US" dirty="0"/>
                  <a:t>states that if two events A, and B are mutually exclusive, then, Probability of A </a:t>
                </a:r>
                <a:r>
                  <a:rPr lang="en-US" dirty="0">
                    <a:solidFill>
                      <a:srgbClr val="FF0000"/>
                    </a:solidFill>
                  </a:rPr>
                  <a:t>or</a:t>
                </a:r>
                <a:r>
                  <a:rPr lang="en-US" dirty="0"/>
                  <a:t> B occurring is given by</a:t>
                </a:r>
              </a:p>
              <a:p>
                <a:pPr/>
                <a14:m>
                  <m:oMathPara xmlns:m="http://schemas.openxmlformats.org/officeDocument/2006/math">
                    <m:oMathParaPr>
                      <m:jc m:val="left"/>
                    </m:oMathParaPr>
                    <m:oMath xmlns:m="http://schemas.openxmlformats.org/officeDocument/2006/math">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𝐴</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d>
                        <m:dPr>
                          <m:ctrlPr>
                            <a:rPr lang="en-US" i="1">
                              <a:solidFill>
                                <a:srgbClr val="FF0000"/>
                              </a:solidFill>
                              <a:latin typeface="Cambria Math" panose="02040503050406030204" pitchFamily="18" charset="0"/>
                              <a:ea typeface="Cambria Math" panose="02040503050406030204" pitchFamily="18" charset="0"/>
                            </a:rPr>
                          </m:ctrlPr>
                        </m:dPr>
                        <m:e>
                          <m:r>
                            <a:rPr lang="en-US" i="1">
                              <a:solidFill>
                                <a:srgbClr val="FF0000"/>
                              </a:solidFill>
                              <a:latin typeface="Cambria Math" panose="02040503050406030204" pitchFamily="18" charset="0"/>
                              <a:ea typeface="Cambria Math" panose="02040503050406030204" pitchFamily="18" charset="0"/>
                            </a:rPr>
                            <m:t>𝐴</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r>
                        <a:rPr lang="en-US" i="1">
                          <a:solidFill>
                            <a:srgbClr val="FF0000"/>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0E85DC56-26C0-1218-4279-4E9B5F30AD95}"/>
                  </a:ext>
                </a:extLst>
              </p:cNvPr>
              <p:cNvSpPr txBox="1">
                <a:spLocks noRot="1" noChangeAspect="1" noMove="1" noResize="1" noEditPoints="1" noAdjustHandles="1" noChangeArrowheads="1" noChangeShapeType="1" noTextEdit="1"/>
              </p:cNvSpPr>
              <p:nvPr/>
            </p:nvSpPr>
            <p:spPr>
              <a:xfrm>
                <a:off x="226503" y="2967335"/>
                <a:ext cx="11459361" cy="646331"/>
              </a:xfrm>
              <a:prstGeom prst="rect">
                <a:avLst/>
              </a:prstGeom>
              <a:blipFill>
                <a:blip r:embed="rId3"/>
                <a:stretch>
                  <a:fillRect l="-426" t="-5660" r="-266" b="-6604"/>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EFB59812-D94A-22BF-B0C6-77084C96D673}"/>
              </a:ext>
            </a:extLst>
          </p:cNvPr>
          <p:cNvSpPr txBox="1"/>
          <p:nvPr/>
        </p:nvSpPr>
        <p:spPr>
          <a:xfrm>
            <a:off x="226503" y="3620066"/>
            <a:ext cx="9471170" cy="369332"/>
          </a:xfrm>
          <a:prstGeom prst="rect">
            <a:avLst/>
          </a:prstGeom>
          <a:noFill/>
        </p:spPr>
        <p:txBody>
          <a:bodyPr wrap="square" rtlCol="0">
            <a:spAutoFit/>
          </a:bodyPr>
          <a:lstStyle/>
          <a:p>
            <a:r>
              <a:rPr lang="en-US" dirty="0"/>
              <a:t>Events K, and M are mutually exclusive, as there are no common outcomes between the two events</a:t>
            </a:r>
            <a:endParaRPr lang="en-IN" dirty="0"/>
          </a:p>
        </p:txBody>
      </p:sp>
      <p:sp>
        <p:nvSpPr>
          <p:cNvPr id="9" name="TextBox 8">
            <a:extLst>
              <a:ext uri="{FF2B5EF4-FFF2-40B4-BE49-F238E27FC236}">
                <a16:creationId xmlns:a16="http://schemas.microsoft.com/office/drawing/2014/main" id="{3DDA5161-8A8E-6ED5-7544-7D3487373D17}"/>
              </a:ext>
            </a:extLst>
          </p:cNvPr>
          <p:cNvSpPr txBox="1"/>
          <p:nvPr/>
        </p:nvSpPr>
        <p:spPr>
          <a:xfrm>
            <a:off x="226502" y="4017203"/>
            <a:ext cx="11039912" cy="369332"/>
          </a:xfrm>
          <a:prstGeom prst="rect">
            <a:avLst/>
          </a:prstGeom>
          <a:noFill/>
        </p:spPr>
        <p:txBody>
          <a:bodyPr wrap="square" rtlCol="0">
            <a:spAutoFit/>
          </a:bodyPr>
          <a:lstStyle/>
          <a:p>
            <a:r>
              <a:rPr lang="en-IN" b="0" i="0" dirty="0">
                <a:solidFill>
                  <a:srgbClr val="202124"/>
                </a:solidFill>
                <a:effectLst/>
                <a:latin typeface="Google Sans"/>
              </a:rPr>
              <a:t>∴ P((X=perfect square) </a:t>
            </a:r>
            <a:r>
              <a:rPr lang="en-IN" b="0" i="0" dirty="0">
                <a:solidFill>
                  <a:srgbClr val="FF0000"/>
                </a:solidFill>
                <a:effectLst/>
                <a:latin typeface="Google Sans"/>
              </a:rPr>
              <a:t>or</a:t>
            </a:r>
            <a:r>
              <a:rPr lang="en-IN" b="0" i="0" dirty="0">
                <a:solidFill>
                  <a:srgbClr val="202124"/>
                </a:solidFill>
                <a:effectLst/>
                <a:latin typeface="Google Sans"/>
              </a:rPr>
              <a:t> (X=prime number)) = P(X=perfect square) </a:t>
            </a:r>
            <a:r>
              <a:rPr lang="en-IN" b="0" i="0" dirty="0">
                <a:solidFill>
                  <a:srgbClr val="FF0000"/>
                </a:solidFill>
                <a:effectLst/>
                <a:latin typeface="Google Sans"/>
              </a:rPr>
              <a:t>+</a:t>
            </a:r>
            <a:r>
              <a:rPr lang="en-IN" b="0" i="0" dirty="0">
                <a:solidFill>
                  <a:srgbClr val="202124"/>
                </a:solidFill>
                <a:effectLst/>
                <a:latin typeface="Google Sans"/>
              </a:rPr>
              <a:t> P(X=prime number) = (2/6) </a:t>
            </a:r>
            <a:r>
              <a:rPr lang="en-IN" b="0" i="0" dirty="0">
                <a:solidFill>
                  <a:srgbClr val="FF0000"/>
                </a:solidFill>
                <a:effectLst/>
                <a:latin typeface="Google Sans"/>
              </a:rPr>
              <a:t>+</a:t>
            </a:r>
            <a:r>
              <a:rPr lang="en-IN" b="0" i="0" dirty="0">
                <a:solidFill>
                  <a:srgbClr val="202124"/>
                </a:solidFill>
                <a:effectLst/>
                <a:latin typeface="Google Sans"/>
              </a:rPr>
              <a:t> (3/6) = </a:t>
            </a:r>
            <a:r>
              <a:rPr lang="en-IN" b="0" i="0" dirty="0">
                <a:solidFill>
                  <a:srgbClr val="FF0000"/>
                </a:solidFill>
                <a:effectLst/>
                <a:latin typeface="Google Sans"/>
              </a:rPr>
              <a:t>5/6</a:t>
            </a:r>
            <a:r>
              <a:rPr lang="en-IN" b="0" i="0" dirty="0">
                <a:solidFill>
                  <a:srgbClr val="202124"/>
                </a:solidFill>
                <a:effectLst/>
                <a:latin typeface="Google Sans"/>
              </a:rPr>
              <a:t>  </a:t>
            </a:r>
            <a:endParaRPr lang="en-IN" dirty="0"/>
          </a:p>
        </p:txBody>
      </p:sp>
      <p:sp>
        <p:nvSpPr>
          <p:cNvPr id="10" name="TextBox 9">
            <a:extLst>
              <a:ext uri="{FF2B5EF4-FFF2-40B4-BE49-F238E27FC236}">
                <a16:creationId xmlns:a16="http://schemas.microsoft.com/office/drawing/2014/main" id="{66C7B3A7-9FA7-7DEE-D652-C52A6CA47FBE}"/>
              </a:ext>
            </a:extLst>
          </p:cNvPr>
          <p:cNvSpPr txBox="1"/>
          <p:nvPr/>
        </p:nvSpPr>
        <p:spPr>
          <a:xfrm>
            <a:off x="226503" y="4530055"/>
            <a:ext cx="10347935" cy="369332"/>
          </a:xfrm>
          <a:prstGeom prst="rect">
            <a:avLst/>
          </a:prstGeom>
          <a:noFill/>
        </p:spPr>
        <p:txBody>
          <a:bodyPr wrap="square" rtlCol="0">
            <a:spAutoFit/>
          </a:bodyPr>
          <a:lstStyle/>
          <a:p>
            <a:r>
              <a:rPr lang="en-US" dirty="0">
                <a:solidFill>
                  <a:srgbClr val="FF0000"/>
                </a:solidFill>
              </a:rPr>
              <a:t>Q: </a:t>
            </a:r>
            <a:r>
              <a:rPr lang="en-US" dirty="0"/>
              <a:t>What would be the P((X = Even Number) </a:t>
            </a:r>
            <a:r>
              <a:rPr lang="en-US" dirty="0">
                <a:solidFill>
                  <a:srgbClr val="FF0000"/>
                </a:solidFill>
              </a:rPr>
              <a:t>or</a:t>
            </a:r>
            <a:r>
              <a:rPr lang="en-US" dirty="0"/>
              <a:t> </a:t>
            </a:r>
            <a:r>
              <a:rPr lang="en-IN" b="0" i="0" dirty="0">
                <a:solidFill>
                  <a:srgbClr val="202124"/>
                </a:solidFill>
                <a:effectLst/>
                <a:latin typeface="Google Sans"/>
              </a:rPr>
              <a:t>(X=perfect square))</a:t>
            </a:r>
            <a:r>
              <a:rPr lang="en-IN" b="0" i="0" dirty="0">
                <a:solidFill>
                  <a:srgbClr val="FF0000"/>
                </a:solidFill>
                <a:effectLst/>
                <a:latin typeface="Google Sans"/>
              </a:rPr>
              <a:t>?</a:t>
            </a:r>
            <a:r>
              <a:rPr lang="en-IN" b="0" i="0" dirty="0">
                <a:solidFill>
                  <a:srgbClr val="202124"/>
                </a:solidFill>
                <a:effectLst/>
                <a:latin typeface="Google Sans"/>
              </a:rPr>
              <a:t> </a:t>
            </a:r>
            <a:endParaRPr lang="en-IN" dirty="0"/>
          </a:p>
        </p:txBody>
      </p:sp>
      <p:sp>
        <p:nvSpPr>
          <p:cNvPr id="11" name="TextBox 10">
            <a:extLst>
              <a:ext uri="{FF2B5EF4-FFF2-40B4-BE49-F238E27FC236}">
                <a16:creationId xmlns:a16="http://schemas.microsoft.com/office/drawing/2014/main" id="{EAC18281-D798-0978-0146-E8F54B7B770E}"/>
              </a:ext>
            </a:extLst>
          </p:cNvPr>
          <p:cNvSpPr txBox="1"/>
          <p:nvPr/>
        </p:nvSpPr>
        <p:spPr>
          <a:xfrm>
            <a:off x="276837" y="4928696"/>
            <a:ext cx="9471170" cy="369332"/>
          </a:xfrm>
          <a:prstGeom prst="rect">
            <a:avLst/>
          </a:prstGeom>
          <a:noFill/>
        </p:spPr>
        <p:txBody>
          <a:bodyPr wrap="square" rtlCol="0">
            <a:spAutoFit/>
          </a:bodyPr>
          <a:lstStyle/>
          <a:p>
            <a:r>
              <a:rPr lang="en-US" dirty="0"/>
              <a:t>Events K, and J are </a:t>
            </a:r>
            <a:r>
              <a:rPr lang="en-US" dirty="0">
                <a:solidFill>
                  <a:srgbClr val="FF0000"/>
                </a:solidFill>
              </a:rPr>
              <a:t>NOT</a:t>
            </a:r>
            <a:r>
              <a:rPr lang="en-US" dirty="0"/>
              <a:t> mutually exclusive, as 4 is a common outcome in the two event sets</a:t>
            </a:r>
            <a:endParaRPr lang="en-IN"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D8AF318-6F2C-9DB4-6A47-24F2633A5145}"/>
                  </a:ext>
                </a:extLst>
              </p:cNvPr>
              <p:cNvSpPr txBox="1"/>
              <p:nvPr/>
            </p:nvSpPr>
            <p:spPr>
              <a:xfrm>
                <a:off x="226502" y="5443485"/>
                <a:ext cx="11459361" cy="646331"/>
              </a:xfrm>
              <a:prstGeom prst="rect">
                <a:avLst/>
              </a:prstGeom>
              <a:noFill/>
            </p:spPr>
            <p:txBody>
              <a:bodyPr wrap="square" rtlCol="0">
                <a:spAutoFit/>
              </a:bodyPr>
              <a:lstStyle/>
              <a:p>
                <a:r>
                  <a:rPr lang="en-US" dirty="0"/>
                  <a:t>If two events A, and B are </a:t>
                </a:r>
                <a:r>
                  <a:rPr lang="en-US" dirty="0">
                    <a:solidFill>
                      <a:srgbClr val="FF0000"/>
                    </a:solidFill>
                  </a:rPr>
                  <a:t>NOT</a:t>
                </a:r>
                <a:r>
                  <a:rPr lang="en-US" dirty="0"/>
                  <a:t> mutually exclusive, then, Probability of A </a:t>
                </a:r>
                <a:r>
                  <a:rPr lang="en-US" dirty="0">
                    <a:solidFill>
                      <a:srgbClr val="FF0000"/>
                    </a:solidFill>
                  </a:rPr>
                  <a:t>or</a:t>
                </a:r>
                <a:r>
                  <a:rPr lang="en-US" dirty="0"/>
                  <a:t> B occurring is given by</a:t>
                </a:r>
              </a:p>
              <a:p>
                <a14:m>
                  <m:oMath xmlns:m="http://schemas.openxmlformats.org/officeDocument/2006/math">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𝐴</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d>
                      <m:dPr>
                        <m:ctrlPr>
                          <a:rPr lang="en-US" i="1">
                            <a:solidFill>
                              <a:srgbClr val="FF0000"/>
                            </a:solidFill>
                            <a:latin typeface="Cambria Math" panose="02040503050406030204" pitchFamily="18" charset="0"/>
                            <a:ea typeface="Cambria Math" panose="02040503050406030204" pitchFamily="18" charset="0"/>
                          </a:rPr>
                        </m:ctrlPr>
                      </m:dPr>
                      <m:e>
                        <m:r>
                          <a:rPr lang="en-US" i="1">
                            <a:solidFill>
                              <a:srgbClr val="FF0000"/>
                            </a:solidFill>
                            <a:latin typeface="Cambria Math" panose="02040503050406030204" pitchFamily="18" charset="0"/>
                            <a:ea typeface="Cambria Math" panose="02040503050406030204" pitchFamily="18" charset="0"/>
                          </a:rPr>
                          <m:t>𝐴</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r>
                      <a:rPr lang="en-US" i="1">
                        <a:solidFill>
                          <a:srgbClr val="FF0000"/>
                        </a:solidFill>
                        <a:latin typeface="Cambria Math" panose="02040503050406030204" pitchFamily="18" charset="0"/>
                        <a:ea typeface="Cambria Math" panose="02040503050406030204" pitchFamily="18" charset="0"/>
                      </a:rPr>
                      <m:t>)</m:t>
                    </m:r>
                  </m:oMath>
                </a14:m>
                <a:r>
                  <a:rPr lang="en-US" dirty="0"/>
                  <a:t> - </a:t>
                </a:r>
                <a14:m>
                  <m:oMath xmlns:m="http://schemas.openxmlformats.org/officeDocument/2006/math">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𝐴</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e>
                    </m:d>
                  </m:oMath>
                </a14:m>
                <a:r>
                  <a:rPr lang="en-US" dirty="0"/>
                  <a:t> </a:t>
                </a:r>
              </a:p>
            </p:txBody>
          </p:sp>
        </mc:Choice>
        <mc:Fallback xmlns="">
          <p:sp>
            <p:nvSpPr>
              <p:cNvPr id="12" name="TextBox 11">
                <a:extLst>
                  <a:ext uri="{FF2B5EF4-FFF2-40B4-BE49-F238E27FC236}">
                    <a16:creationId xmlns:a16="http://schemas.microsoft.com/office/drawing/2014/main" id="{1D8AF318-6F2C-9DB4-6A47-24F2633A5145}"/>
                  </a:ext>
                </a:extLst>
              </p:cNvPr>
              <p:cNvSpPr txBox="1">
                <a:spLocks noRot="1" noChangeAspect="1" noMove="1" noResize="1" noEditPoints="1" noAdjustHandles="1" noChangeArrowheads="1" noChangeShapeType="1" noTextEdit="1"/>
              </p:cNvSpPr>
              <p:nvPr/>
            </p:nvSpPr>
            <p:spPr>
              <a:xfrm>
                <a:off x="226502" y="5443485"/>
                <a:ext cx="11459361" cy="646331"/>
              </a:xfrm>
              <a:prstGeom prst="rect">
                <a:avLst/>
              </a:prstGeom>
              <a:blipFill>
                <a:blip r:embed="rId4"/>
                <a:stretch>
                  <a:fillRect l="-426" t="-5660" b="-14151"/>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C89DA3A4-6309-2E02-2F70-922C2383AD1D}"/>
              </a:ext>
            </a:extLst>
          </p:cNvPr>
          <p:cNvSpPr txBox="1"/>
          <p:nvPr/>
        </p:nvSpPr>
        <p:spPr>
          <a:xfrm>
            <a:off x="276837" y="6191717"/>
            <a:ext cx="10347935" cy="369332"/>
          </a:xfrm>
          <a:prstGeom prst="rect">
            <a:avLst/>
          </a:prstGeom>
          <a:noFill/>
        </p:spPr>
        <p:txBody>
          <a:bodyPr wrap="square" rtlCol="0">
            <a:spAutoFit/>
          </a:bodyPr>
          <a:lstStyle/>
          <a:p>
            <a:r>
              <a:rPr lang="en-IN" dirty="0">
                <a:solidFill>
                  <a:srgbClr val="202124"/>
                </a:solidFill>
                <a:latin typeface="Google Sans"/>
              </a:rPr>
              <a:t>∴  </a:t>
            </a:r>
            <a:r>
              <a:rPr lang="en-US" dirty="0"/>
              <a:t>P((X = Even Number) </a:t>
            </a:r>
            <a:r>
              <a:rPr lang="en-US" dirty="0">
                <a:solidFill>
                  <a:srgbClr val="FF0000"/>
                </a:solidFill>
              </a:rPr>
              <a:t>or</a:t>
            </a:r>
            <a:r>
              <a:rPr lang="en-US" dirty="0"/>
              <a:t> </a:t>
            </a:r>
            <a:r>
              <a:rPr lang="en-IN" b="0" i="0" dirty="0">
                <a:solidFill>
                  <a:srgbClr val="202124"/>
                </a:solidFill>
                <a:effectLst/>
                <a:latin typeface="Google Sans"/>
              </a:rPr>
              <a:t>(X=perfect square))</a:t>
            </a:r>
            <a:r>
              <a:rPr lang="en-IN" dirty="0">
                <a:solidFill>
                  <a:srgbClr val="FF0000"/>
                </a:solidFill>
                <a:latin typeface="Google Sans"/>
              </a:rPr>
              <a:t> </a:t>
            </a:r>
            <a:r>
              <a:rPr lang="en-IN" dirty="0">
                <a:latin typeface="Google Sans"/>
              </a:rPr>
              <a:t>= (3/6) + (2/6) – (1/6) = </a:t>
            </a:r>
            <a:r>
              <a:rPr lang="en-IN" dirty="0">
                <a:solidFill>
                  <a:srgbClr val="FF0000"/>
                </a:solidFill>
                <a:latin typeface="Google Sans"/>
              </a:rPr>
              <a:t>4/6</a:t>
            </a:r>
            <a:r>
              <a:rPr lang="en-IN" i="0" dirty="0">
                <a:effectLst/>
                <a:latin typeface="Google Sans"/>
              </a:rPr>
              <a:t> </a:t>
            </a:r>
            <a:endParaRPr lang="en-IN" dirty="0"/>
          </a:p>
        </p:txBody>
      </p:sp>
    </p:spTree>
    <p:extLst>
      <p:ext uri="{BB962C8B-B14F-4D97-AF65-F5344CB8AC3E}">
        <p14:creationId xmlns:p14="http://schemas.microsoft.com/office/powerpoint/2010/main" val="336617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75C4-ED95-4110-B222-0F487EDEA482}"/>
              </a:ext>
            </a:extLst>
          </p:cNvPr>
          <p:cNvSpPr>
            <a:spLocks noGrp="1"/>
          </p:cNvSpPr>
          <p:nvPr>
            <p:ph type="title"/>
          </p:nvPr>
        </p:nvSpPr>
        <p:spPr>
          <a:xfrm>
            <a:off x="0" y="72163"/>
            <a:ext cx="10515600" cy="744584"/>
          </a:xfrm>
        </p:spPr>
        <p:txBody>
          <a:bodyPr/>
          <a:lstStyle/>
          <a:p>
            <a:r>
              <a:rPr lang="en-IN" dirty="0"/>
              <a:t>Useful Counting Techniques</a:t>
            </a:r>
          </a:p>
        </p:txBody>
      </p:sp>
      <p:sp>
        <p:nvSpPr>
          <p:cNvPr id="3" name="Content Placeholder 2">
            <a:extLst>
              <a:ext uri="{FF2B5EF4-FFF2-40B4-BE49-F238E27FC236}">
                <a16:creationId xmlns:a16="http://schemas.microsoft.com/office/drawing/2014/main" id="{8A1E37E9-AEF2-4344-A183-C7B67DF1BC92}"/>
              </a:ext>
            </a:extLst>
          </p:cNvPr>
          <p:cNvSpPr>
            <a:spLocks noGrp="1"/>
          </p:cNvSpPr>
          <p:nvPr>
            <p:ph idx="1"/>
          </p:nvPr>
        </p:nvSpPr>
        <p:spPr>
          <a:xfrm>
            <a:off x="74721" y="1053267"/>
            <a:ext cx="10515600" cy="615735"/>
          </a:xfrm>
        </p:spPr>
        <p:txBody>
          <a:bodyPr/>
          <a:lstStyle/>
          <a:p>
            <a:r>
              <a:rPr lang="en-IN" dirty="0"/>
              <a:t>Most of the computations of probability involves “Counting”</a:t>
            </a:r>
          </a:p>
        </p:txBody>
      </p:sp>
      <p:sp>
        <p:nvSpPr>
          <p:cNvPr id="4" name="TextBox 3">
            <a:extLst>
              <a:ext uri="{FF2B5EF4-FFF2-40B4-BE49-F238E27FC236}">
                <a16:creationId xmlns:a16="http://schemas.microsoft.com/office/drawing/2014/main" id="{1302A025-DAA1-46ED-B091-2345F4DD9E62}"/>
              </a:ext>
            </a:extLst>
          </p:cNvPr>
          <p:cNvSpPr txBox="1"/>
          <p:nvPr/>
        </p:nvSpPr>
        <p:spPr>
          <a:xfrm>
            <a:off x="248575" y="1873188"/>
            <a:ext cx="10768613" cy="1200329"/>
          </a:xfrm>
          <a:prstGeom prst="rect">
            <a:avLst/>
          </a:prstGeom>
          <a:noFill/>
        </p:spPr>
        <p:txBody>
          <a:bodyPr wrap="square" rtlCol="0">
            <a:spAutoFit/>
          </a:bodyPr>
          <a:lstStyle/>
          <a:p>
            <a:r>
              <a:rPr lang="en-IN" sz="2400" dirty="0"/>
              <a:t>In a restaurant, there is an option of “a” number of (say 6) dishes, and b number of (say 5) beverages, and you could pick one of each. How many different choices are available to you?</a:t>
            </a:r>
          </a:p>
        </p:txBody>
      </p:sp>
      <p:sp>
        <p:nvSpPr>
          <p:cNvPr id="5" name="TextBox 4">
            <a:extLst>
              <a:ext uri="{FF2B5EF4-FFF2-40B4-BE49-F238E27FC236}">
                <a16:creationId xmlns:a16="http://schemas.microsoft.com/office/drawing/2014/main" id="{0C6B4256-DB10-43E0-A9BF-55EDAF853052}"/>
              </a:ext>
            </a:extLst>
          </p:cNvPr>
          <p:cNvSpPr txBox="1"/>
          <p:nvPr/>
        </p:nvSpPr>
        <p:spPr>
          <a:xfrm>
            <a:off x="248575" y="4075314"/>
            <a:ext cx="10963922" cy="830997"/>
          </a:xfrm>
          <a:prstGeom prst="rect">
            <a:avLst/>
          </a:prstGeom>
          <a:noFill/>
        </p:spPr>
        <p:txBody>
          <a:bodyPr wrap="square" rtlCol="0">
            <a:spAutoFit/>
          </a:bodyPr>
          <a:lstStyle/>
          <a:p>
            <a:r>
              <a:rPr lang="en-IN" sz="2400" dirty="0"/>
              <a:t>If you are given “n” (say 4) different alphabets, and are asked to form “r” (say 3) letter PIN codes, (You can reuse an alphabet), how many codes can be generated?  </a:t>
            </a:r>
          </a:p>
        </p:txBody>
      </p:sp>
      <p:sp>
        <p:nvSpPr>
          <p:cNvPr id="6" name="TextBox 5">
            <a:extLst>
              <a:ext uri="{FF2B5EF4-FFF2-40B4-BE49-F238E27FC236}">
                <a16:creationId xmlns:a16="http://schemas.microsoft.com/office/drawing/2014/main" id="{478D0C95-4729-4641-92E9-88338B1F11CA}"/>
              </a:ext>
            </a:extLst>
          </p:cNvPr>
          <p:cNvSpPr txBox="1"/>
          <p:nvPr/>
        </p:nvSpPr>
        <p:spPr>
          <a:xfrm>
            <a:off x="248574" y="5264289"/>
            <a:ext cx="5370991" cy="461665"/>
          </a:xfrm>
          <a:prstGeom prst="rect">
            <a:avLst/>
          </a:prstGeom>
          <a:noFill/>
        </p:spPr>
        <p:txBody>
          <a:bodyPr wrap="square" rtlCol="0">
            <a:spAutoFit/>
          </a:bodyPr>
          <a:lstStyle/>
          <a:p>
            <a:r>
              <a:rPr lang="en-IN" sz="2400" b="1" dirty="0"/>
              <a:t>Ans: 4x4x4 = 64 =  n</a:t>
            </a:r>
            <a:r>
              <a:rPr lang="en-IN" sz="2400" b="1" baseline="30000" dirty="0"/>
              <a:t>r</a:t>
            </a:r>
            <a:endParaRPr lang="en-IN" sz="2400" b="1" dirty="0"/>
          </a:p>
        </p:txBody>
      </p:sp>
      <p:sp>
        <p:nvSpPr>
          <p:cNvPr id="7" name="TextBox 6">
            <a:extLst>
              <a:ext uri="{FF2B5EF4-FFF2-40B4-BE49-F238E27FC236}">
                <a16:creationId xmlns:a16="http://schemas.microsoft.com/office/drawing/2014/main" id="{355E08FD-7EDD-4B72-8003-CA459F0C60A8}"/>
              </a:ext>
            </a:extLst>
          </p:cNvPr>
          <p:cNvSpPr txBox="1"/>
          <p:nvPr/>
        </p:nvSpPr>
        <p:spPr>
          <a:xfrm>
            <a:off x="248575" y="3255671"/>
            <a:ext cx="5370991" cy="461665"/>
          </a:xfrm>
          <a:prstGeom prst="rect">
            <a:avLst/>
          </a:prstGeom>
          <a:noFill/>
        </p:spPr>
        <p:txBody>
          <a:bodyPr wrap="square" rtlCol="0">
            <a:spAutoFit/>
          </a:bodyPr>
          <a:lstStyle/>
          <a:p>
            <a:r>
              <a:rPr lang="en-IN" sz="2400" b="1" dirty="0"/>
              <a:t>Ans: 6x5 = 30</a:t>
            </a:r>
          </a:p>
        </p:txBody>
      </p:sp>
    </p:spTree>
    <p:extLst>
      <p:ext uri="{BB962C8B-B14F-4D97-AF65-F5344CB8AC3E}">
        <p14:creationId xmlns:p14="http://schemas.microsoft.com/office/powerpoint/2010/main" val="166922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75C4-ED95-4110-B222-0F487EDEA482}"/>
              </a:ext>
            </a:extLst>
          </p:cNvPr>
          <p:cNvSpPr>
            <a:spLocks noGrp="1"/>
          </p:cNvSpPr>
          <p:nvPr>
            <p:ph type="title"/>
          </p:nvPr>
        </p:nvSpPr>
        <p:spPr>
          <a:xfrm>
            <a:off x="0" y="72163"/>
            <a:ext cx="10515600" cy="744584"/>
          </a:xfrm>
        </p:spPr>
        <p:txBody>
          <a:bodyPr/>
          <a:lstStyle/>
          <a:p>
            <a:r>
              <a:rPr lang="en-IN" dirty="0"/>
              <a:t>Useful Counting Techniques</a:t>
            </a:r>
          </a:p>
        </p:txBody>
      </p:sp>
      <p:sp>
        <p:nvSpPr>
          <p:cNvPr id="5" name="TextBox 4">
            <a:extLst>
              <a:ext uri="{FF2B5EF4-FFF2-40B4-BE49-F238E27FC236}">
                <a16:creationId xmlns:a16="http://schemas.microsoft.com/office/drawing/2014/main" id="{0C6B4256-DB10-43E0-A9BF-55EDAF853052}"/>
              </a:ext>
            </a:extLst>
          </p:cNvPr>
          <p:cNvSpPr txBox="1"/>
          <p:nvPr/>
        </p:nvSpPr>
        <p:spPr>
          <a:xfrm>
            <a:off x="110970" y="3224656"/>
            <a:ext cx="10963922" cy="830997"/>
          </a:xfrm>
          <a:prstGeom prst="rect">
            <a:avLst/>
          </a:prstGeom>
          <a:noFill/>
        </p:spPr>
        <p:txBody>
          <a:bodyPr wrap="square" rtlCol="0">
            <a:spAutoFit/>
          </a:bodyPr>
          <a:lstStyle/>
          <a:p>
            <a:r>
              <a:rPr lang="en-IN" sz="2400" dirty="0"/>
              <a:t>If you are given four different alphabets, and are asked to form two letter PIN codes, (You can use each alphabet only once), how many codes can be generated?  </a:t>
            </a:r>
          </a:p>
        </p:txBody>
      </p:sp>
      <p:sp>
        <p:nvSpPr>
          <p:cNvPr id="6" name="TextBox 5">
            <a:extLst>
              <a:ext uri="{FF2B5EF4-FFF2-40B4-BE49-F238E27FC236}">
                <a16:creationId xmlns:a16="http://schemas.microsoft.com/office/drawing/2014/main" id="{478D0C95-4729-4641-92E9-88338B1F11CA}"/>
              </a:ext>
            </a:extLst>
          </p:cNvPr>
          <p:cNvSpPr txBox="1"/>
          <p:nvPr/>
        </p:nvSpPr>
        <p:spPr>
          <a:xfrm>
            <a:off x="110970" y="2014804"/>
            <a:ext cx="5370991" cy="369332"/>
          </a:xfrm>
          <a:prstGeom prst="rect">
            <a:avLst/>
          </a:prstGeom>
          <a:noFill/>
        </p:spPr>
        <p:txBody>
          <a:bodyPr wrap="square" rtlCol="0">
            <a:spAutoFit/>
          </a:bodyPr>
          <a:lstStyle/>
          <a:p>
            <a:r>
              <a:rPr lang="en-IN" b="1" dirty="0"/>
              <a:t>Ans: 4x3x2x1 = 24 =  n x (n-1) x (n-2) x …..x 2 x1 = n!</a:t>
            </a:r>
          </a:p>
        </p:txBody>
      </p:sp>
      <p:sp>
        <p:nvSpPr>
          <p:cNvPr id="7" name="TextBox 6">
            <a:extLst>
              <a:ext uri="{FF2B5EF4-FFF2-40B4-BE49-F238E27FC236}">
                <a16:creationId xmlns:a16="http://schemas.microsoft.com/office/drawing/2014/main" id="{9BE01189-9FB0-4E88-93FD-94F3A14B7B61}"/>
              </a:ext>
            </a:extLst>
          </p:cNvPr>
          <p:cNvSpPr txBox="1"/>
          <p:nvPr/>
        </p:nvSpPr>
        <p:spPr>
          <a:xfrm>
            <a:off x="110970" y="2328809"/>
            <a:ext cx="7563775" cy="369332"/>
          </a:xfrm>
          <a:prstGeom prst="rect">
            <a:avLst/>
          </a:prstGeom>
          <a:noFill/>
        </p:spPr>
        <p:txBody>
          <a:bodyPr wrap="square" rtlCol="0">
            <a:spAutoFit/>
          </a:bodyPr>
          <a:lstStyle/>
          <a:p>
            <a:r>
              <a:rPr lang="en-IN" b="1" dirty="0"/>
              <a:t>Total number of ordered sequences for “n” distinguishable objects is n!</a:t>
            </a:r>
          </a:p>
        </p:txBody>
      </p:sp>
      <p:sp>
        <p:nvSpPr>
          <p:cNvPr id="9" name="TextBox 8">
            <a:extLst>
              <a:ext uri="{FF2B5EF4-FFF2-40B4-BE49-F238E27FC236}">
                <a16:creationId xmlns:a16="http://schemas.microsoft.com/office/drawing/2014/main" id="{02763260-DA39-41E4-B39A-750699FFB48F}"/>
              </a:ext>
            </a:extLst>
          </p:cNvPr>
          <p:cNvSpPr txBox="1"/>
          <p:nvPr/>
        </p:nvSpPr>
        <p:spPr>
          <a:xfrm>
            <a:off x="110970" y="1000277"/>
            <a:ext cx="10963922" cy="830997"/>
          </a:xfrm>
          <a:prstGeom prst="rect">
            <a:avLst/>
          </a:prstGeom>
          <a:noFill/>
        </p:spPr>
        <p:txBody>
          <a:bodyPr wrap="square" rtlCol="0">
            <a:spAutoFit/>
          </a:bodyPr>
          <a:lstStyle/>
          <a:p>
            <a:r>
              <a:rPr lang="en-IN" sz="2400" dirty="0"/>
              <a:t>If you are given “n” (say 4) different alphabets, and are asked to form “r” (say 4) letter PIN codes, (You can use each alphabet only once), how many codes can be generated?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B6F2FB2-5C36-46DE-B098-3EE46EDE6D3F}"/>
                  </a:ext>
                </a:extLst>
              </p:cNvPr>
              <p:cNvSpPr txBox="1"/>
              <p:nvPr/>
            </p:nvSpPr>
            <p:spPr>
              <a:xfrm>
                <a:off x="110970" y="4344063"/>
                <a:ext cx="5370991" cy="662233"/>
              </a:xfrm>
              <a:prstGeom prst="rect">
                <a:avLst/>
              </a:prstGeom>
              <a:noFill/>
            </p:spPr>
            <p:txBody>
              <a:bodyPr wrap="square" rtlCol="0">
                <a:spAutoFit/>
              </a:bodyPr>
              <a:lstStyle/>
              <a:p>
                <a:r>
                  <a:rPr lang="en-IN" b="1" dirty="0"/>
                  <a:t>Ans: 4x3 = 12 = </a:t>
                </a:r>
                <a14:m>
                  <m:oMath xmlns:m="http://schemas.openxmlformats.org/officeDocument/2006/math">
                    <m:f>
                      <m:fPr>
                        <m:ctrlPr>
                          <a:rPr lang="en-US" b="1" i="1" smtClean="0">
                            <a:latin typeface="Cambria Math" panose="02040503050406030204" pitchFamily="18" charset="0"/>
                          </a:rPr>
                        </m:ctrlPr>
                      </m:fPr>
                      <m:num>
                        <m:r>
                          <a:rPr lang="en-IN" b="1" i="1" smtClean="0">
                            <a:latin typeface="Cambria Math" panose="02040503050406030204" pitchFamily="18" charset="0"/>
                          </a:rPr>
                          <m:t>𝟒</m:t>
                        </m:r>
                        <m:r>
                          <a:rPr lang="en-IN" b="1" i="1" smtClean="0">
                            <a:latin typeface="Cambria Math" panose="02040503050406030204" pitchFamily="18" charset="0"/>
                          </a:rPr>
                          <m:t>∗</m:t>
                        </m:r>
                        <m:r>
                          <a:rPr lang="en-IN" b="1" i="1" smtClean="0">
                            <a:latin typeface="Cambria Math" panose="02040503050406030204" pitchFamily="18" charset="0"/>
                          </a:rPr>
                          <m:t>𝟑</m:t>
                        </m:r>
                        <m:r>
                          <a:rPr lang="en-IN" b="1" i="1" smtClean="0">
                            <a:latin typeface="Cambria Math" panose="02040503050406030204" pitchFamily="18" charset="0"/>
                          </a:rPr>
                          <m:t>∗</m:t>
                        </m:r>
                        <m:r>
                          <a:rPr lang="en-IN" b="1" i="1" smtClean="0">
                            <a:latin typeface="Cambria Math" panose="02040503050406030204" pitchFamily="18" charset="0"/>
                          </a:rPr>
                          <m:t>𝟐</m:t>
                        </m:r>
                        <m:r>
                          <a:rPr lang="en-IN" b="1" i="1" smtClean="0">
                            <a:latin typeface="Cambria Math" panose="02040503050406030204" pitchFamily="18" charset="0"/>
                          </a:rPr>
                          <m:t>∗</m:t>
                        </m:r>
                        <m:r>
                          <a:rPr lang="en-IN" b="1" i="1" smtClean="0">
                            <a:latin typeface="Cambria Math" panose="02040503050406030204" pitchFamily="18" charset="0"/>
                          </a:rPr>
                          <m:t>𝟏</m:t>
                        </m:r>
                      </m:num>
                      <m:den>
                        <m:r>
                          <a:rPr lang="en-US" b="1" i="1" smtClean="0">
                            <a:latin typeface="Cambria Math" panose="02040503050406030204" pitchFamily="18" charset="0"/>
                          </a:rPr>
                          <m:t>𝟐</m:t>
                        </m:r>
                        <m:r>
                          <a:rPr lang="en-IN" b="1" i="1" smtClean="0">
                            <a:latin typeface="Cambria Math" panose="02040503050406030204" pitchFamily="18" charset="0"/>
                          </a:rPr>
                          <m:t>∗</m:t>
                        </m:r>
                        <m:r>
                          <a:rPr lang="en-IN" b="1" i="1" smtClean="0">
                            <a:latin typeface="Cambria Math" panose="02040503050406030204" pitchFamily="18" charset="0"/>
                          </a:rPr>
                          <m:t>𝟏</m:t>
                        </m:r>
                      </m:den>
                    </m:f>
                  </m:oMath>
                </a14:m>
                <a:r>
                  <a:rPr lang="en-IN" b="1" dirty="0"/>
                  <a:t> = </a:t>
                </a:r>
                <a14:m>
                  <m:oMath xmlns:m="http://schemas.openxmlformats.org/officeDocument/2006/math">
                    <m:f>
                      <m:fPr>
                        <m:ctrlPr>
                          <a:rPr lang="en-US" sz="2400" b="1" i="1" smtClean="0">
                            <a:latin typeface="Cambria Math" panose="02040503050406030204" pitchFamily="18" charset="0"/>
                          </a:rPr>
                        </m:ctrlPr>
                      </m:fPr>
                      <m:num>
                        <m:r>
                          <a:rPr lang="en-IN" sz="2400" b="1" i="1" smtClean="0">
                            <a:latin typeface="Cambria Math" panose="02040503050406030204" pitchFamily="18" charset="0"/>
                          </a:rPr>
                          <m:t>𝒏</m:t>
                        </m:r>
                        <m:r>
                          <a:rPr lang="en-IN" sz="2400" b="1" i="1" smtClean="0">
                            <a:latin typeface="Cambria Math" panose="02040503050406030204" pitchFamily="18" charset="0"/>
                          </a:rPr>
                          <m:t>!</m:t>
                        </m:r>
                      </m:num>
                      <m:den>
                        <m:d>
                          <m:dPr>
                            <m:ctrlPr>
                              <a:rPr lang="en-IN" sz="2400" b="1" i="1" smtClean="0">
                                <a:latin typeface="Cambria Math" panose="02040503050406030204" pitchFamily="18" charset="0"/>
                              </a:rPr>
                            </m:ctrlPr>
                          </m:dPr>
                          <m:e>
                            <m:r>
                              <a:rPr lang="en-IN" sz="2400" b="1" i="1" smtClean="0">
                                <a:latin typeface="Cambria Math" panose="02040503050406030204" pitchFamily="18" charset="0"/>
                              </a:rPr>
                              <m:t>𝒏</m:t>
                            </m:r>
                            <m:r>
                              <a:rPr lang="en-IN" sz="2400" b="1" i="1" smtClean="0">
                                <a:latin typeface="Cambria Math" panose="02040503050406030204" pitchFamily="18" charset="0"/>
                              </a:rPr>
                              <m:t>−</m:t>
                            </m:r>
                            <m:r>
                              <a:rPr lang="en-IN" sz="2400" b="1" i="1" smtClean="0">
                                <a:latin typeface="Cambria Math" panose="02040503050406030204" pitchFamily="18" charset="0"/>
                              </a:rPr>
                              <m:t>𝒓</m:t>
                            </m:r>
                          </m:e>
                        </m:d>
                        <m:r>
                          <a:rPr lang="en-IN" sz="2400" b="1" i="1" smtClean="0">
                            <a:latin typeface="Cambria Math" panose="02040503050406030204" pitchFamily="18" charset="0"/>
                          </a:rPr>
                          <m:t>!</m:t>
                        </m:r>
                      </m:den>
                    </m:f>
                  </m:oMath>
                </a14:m>
                <a:endParaRPr lang="en-IN" sz="2400" b="1" dirty="0"/>
              </a:p>
            </p:txBody>
          </p:sp>
        </mc:Choice>
        <mc:Fallback xmlns="">
          <p:sp>
            <p:nvSpPr>
              <p:cNvPr id="10" name="TextBox 9">
                <a:extLst>
                  <a:ext uri="{FF2B5EF4-FFF2-40B4-BE49-F238E27FC236}">
                    <a16:creationId xmlns:a16="http://schemas.microsoft.com/office/drawing/2014/main" id="{BB6F2FB2-5C36-46DE-B098-3EE46EDE6D3F}"/>
                  </a:ext>
                </a:extLst>
              </p:cNvPr>
              <p:cNvSpPr txBox="1">
                <a:spLocks noRot="1" noChangeAspect="1" noMove="1" noResize="1" noEditPoints="1" noAdjustHandles="1" noChangeArrowheads="1" noChangeShapeType="1" noTextEdit="1"/>
              </p:cNvSpPr>
              <p:nvPr/>
            </p:nvSpPr>
            <p:spPr>
              <a:xfrm>
                <a:off x="110970" y="4344063"/>
                <a:ext cx="5370991" cy="662233"/>
              </a:xfrm>
              <a:prstGeom prst="rect">
                <a:avLst/>
              </a:prstGeom>
              <a:blipFill>
                <a:blip r:embed="rId2"/>
                <a:stretch>
                  <a:fillRect l="-908"/>
                </a:stretch>
              </a:blipFill>
            </p:spPr>
            <p:txBody>
              <a:bodyPr/>
              <a:lstStyle/>
              <a:p>
                <a:r>
                  <a:rPr lang="en-IN">
                    <a:noFill/>
                  </a:rPr>
                  <a:t> </a:t>
                </a:r>
              </a:p>
            </p:txBody>
          </p:sp>
        </mc:Fallback>
      </mc:AlternateContent>
      <p:sp>
        <p:nvSpPr>
          <p:cNvPr id="15" name="Content Placeholder 2">
            <a:extLst>
              <a:ext uri="{FF2B5EF4-FFF2-40B4-BE49-F238E27FC236}">
                <a16:creationId xmlns:a16="http://schemas.microsoft.com/office/drawing/2014/main" id="{81D3DC49-6F67-4910-B8C8-6757B5560F32}"/>
              </a:ext>
            </a:extLst>
          </p:cNvPr>
          <p:cNvSpPr txBox="1">
            <a:spLocks/>
          </p:cNvSpPr>
          <p:nvPr/>
        </p:nvSpPr>
        <p:spPr>
          <a:xfrm>
            <a:off x="110970" y="5449035"/>
            <a:ext cx="10515600" cy="61573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FF0000"/>
                </a:solidFill>
              </a:rPr>
              <a:t>In both the problems above the order in which the alphabets appear is important. (i.e. </a:t>
            </a:r>
            <a:r>
              <a:rPr lang="en-IN" i="1" dirty="0">
                <a:solidFill>
                  <a:srgbClr val="FF0000"/>
                </a:solidFill>
              </a:rPr>
              <a:t>“ab”, and “</a:t>
            </a:r>
            <a:r>
              <a:rPr lang="en-IN" i="1" dirty="0" err="1">
                <a:solidFill>
                  <a:srgbClr val="FF0000"/>
                </a:solidFill>
              </a:rPr>
              <a:t>ba</a:t>
            </a:r>
            <a:r>
              <a:rPr lang="en-IN" i="1" dirty="0">
                <a:solidFill>
                  <a:srgbClr val="FF0000"/>
                </a:solidFill>
              </a:rPr>
              <a:t>” </a:t>
            </a:r>
            <a:r>
              <a:rPr lang="en-IN" dirty="0">
                <a:solidFill>
                  <a:srgbClr val="FF0000"/>
                </a:solidFill>
              </a:rPr>
              <a:t>are two different PIN codes)</a:t>
            </a:r>
          </a:p>
          <a:p>
            <a:endParaRPr lang="en-IN" dirty="0"/>
          </a:p>
        </p:txBody>
      </p:sp>
    </p:spTree>
    <p:extLst>
      <p:ext uri="{BB962C8B-B14F-4D97-AF65-F5344CB8AC3E}">
        <p14:creationId xmlns:p14="http://schemas.microsoft.com/office/powerpoint/2010/main" val="2077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75C4-ED95-4110-B222-0F487EDEA482}"/>
              </a:ext>
            </a:extLst>
          </p:cNvPr>
          <p:cNvSpPr>
            <a:spLocks noGrp="1"/>
          </p:cNvSpPr>
          <p:nvPr>
            <p:ph type="title"/>
          </p:nvPr>
        </p:nvSpPr>
        <p:spPr>
          <a:xfrm>
            <a:off x="0" y="72163"/>
            <a:ext cx="10515600" cy="744584"/>
          </a:xfrm>
        </p:spPr>
        <p:txBody>
          <a:bodyPr/>
          <a:lstStyle/>
          <a:p>
            <a:r>
              <a:rPr lang="en-IN" dirty="0"/>
              <a:t>Useful Counting Techniques</a:t>
            </a:r>
          </a:p>
        </p:txBody>
      </p:sp>
      <p:sp>
        <p:nvSpPr>
          <p:cNvPr id="5" name="TextBox 4">
            <a:extLst>
              <a:ext uri="{FF2B5EF4-FFF2-40B4-BE49-F238E27FC236}">
                <a16:creationId xmlns:a16="http://schemas.microsoft.com/office/drawing/2014/main" id="{0C6B4256-DB10-43E0-A9BF-55EDAF853052}"/>
              </a:ext>
            </a:extLst>
          </p:cNvPr>
          <p:cNvSpPr txBox="1"/>
          <p:nvPr/>
        </p:nvSpPr>
        <p:spPr>
          <a:xfrm>
            <a:off x="0" y="934375"/>
            <a:ext cx="10963922" cy="461665"/>
          </a:xfrm>
          <a:prstGeom prst="rect">
            <a:avLst/>
          </a:prstGeom>
          <a:noFill/>
        </p:spPr>
        <p:txBody>
          <a:bodyPr wrap="square" rtlCol="0">
            <a:spAutoFit/>
          </a:bodyPr>
          <a:lstStyle/>
          <a:p>
            <a:endParaRPr lang="en-IN" sz="24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E01189-9FB0-4E88-93FD-94F3A14B7B61}"/>
                  </a:ext>
                </a:extLst>
              </p:cNvPr>
              <p:cNvSpPr txBox="1"/>
              <p:nvPr/>
            </p:nvSpPr>
            <p:spPr>
              <a:xfrm>
                <a:off x="110970" y="4710184"/>
                <a:ext cx="7819629" cy="528927"/>
              </a:xfrm>
              <a:prstGeom prst="rect">
                <a:avLst/>
              </a:prstGeom>
              <a:noFill/>
            </p:spPr>
            <p:txBody>
              <a:bodyPr wrap="square" rtlCol="0">
                <a:spAutoFit/>
              </a:bodyPr>
              <a:lstStyle/>
              <a:p>
                <a:r>
                  <a:rPr lang="en-IN" b="1" dirty="0"/>
                  <a:t>The term above is referred to as Binomial coefficient and is notated as </a:t>
                </a:r>
                <a14:m>
                  <m:oMath xmlns:m="http://schemas.openxmlformats.org/officeDocument/2006/math">
                    <m:d>
                      <m:dPr>
                        <m:ctrlPr>
                          <a:rPr lang="pt-BR" sz="2400" i="1">
                            <a:latin typeface="Cambria Math" panose="02040503050406030204" pitchFamily="18" charset="0"/>
                          </a:rPr>
                        </m:ctrlPr>
                      </m:dPr>
                      <m:e>
                        <m:f>
                          <m:fPr>
                            <m:type m:val="noBar"/>
                            <m:ctrlPr>
                              <a:rPr lang="pt-BR" sz="2400" i="1">
                                <a:latin typeface="Cambria Math" panose="02040503050406030204" pitchFamily="18" charset="0"/>
                              </a:rPr>
                            </m:ctrlPr>
                          </m:fPr>
                          <m:num>
                            <m:r>
                              <a:rPr lang="pt-BR" sz="2400" i="1">
                                <a:latin typeface="Cambria Math" panose="02040503050406030204" pitchFamily="18" charset="0"/>
                              </a:rPr>
                              <m:t>𝑛</m:t>
                            </m:r>
                          </m:num>
                          <m:den>
                            <m:r>
                              <a:rPr lang="en-IN" sz="2400" b="0" i="1" smtClean="0">
                                <a:latin typeface="Cambria Math" panose="02040503050406030204" pitchFamily="18" charset="0"/>
                              </a:rPr>
                              <m:t>𝑟</m:t>
                            </m:r>
                          </m:den>
                        </m:f>
                      </m:e>
                    </m:d>
                  </m:oMath>
                </a14:m>
                <a:r>
                  <a:rPr lang="en-IN" b="1" dirty="0"/>
                  <a:t>   </a:t>
                </a:r>
              </a:p>
            </p:txBody>
          </p:sp>
        </mc:Choice>
        <mc:Fallback xmlns="">
          <p:sp>
            <p:nvSpPr>
              <p:cNvPr id="7" name="TextBox 6">
                <a:extLst>
                  <a:ext uri="{FF2B5EF4-FFF2-40B4-BE49-F238E27FC236}">
                    <a16:creationId xmlns:a16="http://schemas.microsoft.com/office/drawing/2014/main" id="{9BE01189-9FB0-4E88-93FD-94F3A14B7B61}"/>
                  </a:ext>
                </a:extLst>
              </p:cNvPr>
              <p:cNvSpPr txBox="1">
                <a:spLocks noRot="1" noChangeAspect="1" noMove="1" noResize="1" noEditPoints="1" noAdjustHandles="1" noChangeArrowheads="1" noChangeShapeType="1" noTextEdit="1"/>
              </p:cNvSpPr>
              <p:nvPr/>
            </p:nvSpPr>
            <p:spPr>
              <a:xfrm>
                <a:off x="110970" y="4710184"/>
                <a:ext cx="7819629" cy="528927"/>
              </a:xfrm>
              <a:prstGeom prst="rect">
                <a:avLst/>
              </a:prstGeom>
              <a:blipFill>
                <a:blip r:embed="rId2"/>
                <a:stretch>
                  <a:fillRect l="-624" b="-8140"/>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F3131EFF-19B3-4AB2-AEA8-740340C6A9D4}"/>
              </a:ext>
            </a:extLst>
          </p:cNvPr>
          <p:cNvSpPr txBox="1"/>
          <p:nvPr/>
        </p:nvSpPr>
        <p:spPr>
          <a:xfrm>
            <a:off x="0" y="1396040"/>
            <a:ext cx="10515600" cy="830997"/>
          </a:xfrm>
          <a:prstGeom prst="rect">
            <a:avLst/>
          </a:prstGeom>
          <a:noFill/>
        </p:spPr>
        <p:txBody>
          <a:bodyPr wrap="square" rtlCol="0">
            <a:spAutoFit/>
          </a:bodyPr>
          <a:lstStyle/>
          <a:p>
            <a:r>
              <a:rPr lang="en-IN" sz="2400" dirty="0"/>
              <a:t>Consider this problem: there are “n” (say 4) teams in a tournament (A,B,C,D), and each team plays the other once (i.e. “r” =2). How many matches are there in total? </a:t>
            </a:r>
          </a:p>
        </p:txBody>
      </p:sp>
      <p:sp>
        <p:nvSpPr>
          <p:cNvPr id="9" name="TextBox 8">
            <a:extLst>
              <a:ext uri="{FF2B5EF4-FFF2-40B4-BE49-F238E27FC236}">
                <a16:creationId xmlns:a16="http://schemas.microsoft.com/office/drawing/2014/main" id="{751C1BBC-BAD3-4EA1-ACE2-8E87D0A822B9}"/>
              </a:ext>
            </a:extLst>
          </p:cNvPr>
          <p:cNvSpPr txBox="1"/>
          <p:nvPr/>
        </p:nvSpPr>
        <p:spPr>
          <a:xfrm>
            <a:off x="110970" y="2610558"/>
            <a:ext cx="10102789" cy="1015663"/>
          </a:xfrm>
          <a:prstGeom prst="rect">
            <a:avLst/>
          </a:prstGeom>
          <a:noFill/>
        </p:spPr>
        <p:txBody>
          <a:bodyPr wrap="square" rtlCol="0">
            <a:spAutoFit/>
          </a:bodyPr>
          <a:lstStyle/>
          <a:p>
            <a:r>
              <a:rPr lang="en-IN" sz="2400" dirty="0"/>
              <a:t>(A,B), (A,C), (A,D), (B,C),(B,D), (C,D) – Six in total </a:t>
            </a:r>
          </a:p>
          <a:p>
            <a:endParaRPr lang="en-IN" dirty="0"/>
          </a:p>
          <a:p>
            <a:r>
              <a:rPr lang="en-IN" dirty="0"/>
              <a:t>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614B6E0-44CC-40E6-97A3-C9BCEDC90956}"/>
                  </a:ext>
                </a:extLst>
              </p:cNvPr>
              <p:cNvSpPr txBox="1"/>
              <p:nvPr/>
            </p:nvSpPr>
            <p:spPr>
              <a:xfrm>
                <a:off x="110970" y="3678625"/>
                <a:ext cx="6050133" cy="662233"/>
              </a:xfrm>
              <a:prstGeom prst="rect">
                <a:avLst/>
              </a:prstGeom>
              <a:noFill/>
            </p:spPr>
            <p:txBody>
              <a:bodyPr wrap="square" rtlCol="0">
                <a:spAutoFit/>
              </a:bodyPr>
              <a:lstStyle/>
              <a:p>
                <a:r>
                  <a:rPr lang="en-IN" sz="2400" b="1" dirty="0"/>
                  <a:t>Y</a:t>
                </a:r>
                <a14:m>
                  <m:oMath xmlns:m="http://schemas.openxmlformats.org/officeDocument/2006/math">
                    <m:r>
                      <a:rPr lang="en-IN" sz="2400" b="1" i="0" smtClean="0">
                        <a:latin typeface="Cambria Math" panose="02040503050406030204" pitchFamily="18" charset="0"/>
                      </a:rPr>
                      <m:t>𝐨𝐮</m:t>
                    </m:r>
                    <m:r>
                      <a:rPr lang="en-IN" sz="2400" b="1" i="0" smtClean="0">
                        <a:latin typeface="Cambria Math" panose="02040503050406030204" pitchFamily="18" charset="0"/>
                      </a:rPr>
                      <m:t> </m:t>
                    </m:r>
                    <m:r>
                      <a:rPr lang="en-IN" sz="2400" b="1" i="0" smtClean="0">
                        <a:latin typeface="Cambria Math" panose="02040503050406030204" pitchFamily="18" charset="0"/>
                      </a:rPr>
                      <m:t>𝐜𝐚𝐧</m:t>
                    </m:r>
                    <m:r>
                      <a:rPr lang="en-IN" sz="2400" b="1" i="0" smtClean="0">
                        <a:latin typeface="Cambria Math" panose="02040503050406030204" pitchFamily="18" charset="0"/>
                      </a:rPr>
                      <m:t> </m:t>
                    </m:r>
                    <m:r>
                      <a:rPr lang="en-IN" sz="2400" b="1" i="0" smtClean="0">
                        <a:latin typeface="Cambria Math" panose="02040503050406030204" pitchFamily="18" charset="0"/>
                      </a:rPr>
                      <m:t>𝐬𝐡𝐨𝐰</m:t>
                    </m:r>
                    <m:r>
                      <a:rPr lang="en-IN" sz="2400" b="1" i="0" smtClean="0">
                        <a:latin typeface="Cambria Math" panose="02040503050406030204" pitchFamily="18" charset="0"/>
                      </a:rPr>
                      <m:t> </m:t>
                    </m:r>
                    <m:r>
                      <a:rPr lang="en-IN" sz="2400" b="1" i="0" smtClean="0">
                        <a:latin typeface="Cambria Math" panose="02040503050406030204" pitchFamily="18" charset="0"/>
                      </a:rPr>
                      <m:t>𝐭𝐡𝐢𝐬</m:t>
                    </m:r>
                    <m:r>
                      <a:rPr lang="en-IN" sz="2400" b="1" i="0" smtClean="0">
                        <a:latin typeface="Cambria Math" panose="02040503050406030204" pitchFamily="18" charset="0"/>
                      </a:rPr>
                      <m:t> </m:t>
                    </m:r>
                    <m:r>
                      <a:rPr lang="en-IN" sz="2400" b="1" i="0" smtClean="0">
                        <a:latin typeface="Cambria Math" panose="02040503050406030204" pitchFamily="18" charset="0"/>
                      </a:rPr>
                      <m:t>𝐭𝐨</m:t>
                    </m:r>
                    <m:r>
                      <a:rPr lang="en-IN" sz="2400" b="1" i="0" smtClean="0">
                        <a:latin typeface="Cambria Math" panose="02040503050406030204" pitchFamily="18" charset="0"/>
                      </a:rPr>
                      <m:t> </m:t>
                    </m:r>
                    <m:r>
                      <a:rPr lang="en-IN" sz="2400" b="1" i="0" smtClean="0">
                        <a:latin typeface="Cambria Math" panose="02040503050406030204" pitchFamily="18" charset="0"/>
                      </a:rPr>
                      <m:t>𝐛𝐞</m:t>
                    </m:r>
                    <m:r>
                      <a:rPr lang="en-IN" sz="2400" b="1" i="0" smtClean="0">
                        <a:latin typeface="Cambria Math" panose="02040503050406030204" pitchFamily="18" charset="0"/>
                      </a:rPr>
                      <m:t> </m:t>
                    </m:r>
                    <m:r>
                      <a:rPr lang="en-IN" sz="2400" b="1" i="0" smtClean="0">
                        <a:latin typeface="Cambria Math" panose="02040503050406030204" pitchFamily="18" charset="0"/>
                      </a:rPr>
                      <m:t>𝐞𝐪𝐮𝐚𝐥</m:t>
                    </m:r>
                    <m:r>
                      <a:rPr lang="en-IN" sz="2400" b="1" i="0" smtClean="0">
                        <a:latin typeface="Cambria Math" panose="02040503050406030204" pitchFamily="18" charset="0"/>
                      </a:rPr>
                      <m:t> </m:t>
                    </m:r>
                    <m:r>
                      <a:rPr lang="en-IN" sz="2400" b="1" i="0" smtClean="0">
                        <a:latin typeface="Cambria Math" panose="02040503050406030204" pitchFamily="18" charset="0"/>
                      </a:rPr>
                      <m:t>𝐭𝐨</m:t>
                    </m:r>
                    <m:r>
                      <a:rPr lang="en-IN" sz="2400" b="1" i="0" smtClean="0">
                        <a:latin typeface="Cambria Math" panose="02040503050406030204" pitchFamily="18" charset="0"/>
                      </a:rPr>
                      <m:t> </m:t>
                    </m:r>
                    <m:f>
                      <m:fPr>
                        <m:ctrlPr>
                          <a:rPr lang="en-US" sz="2400" b="1" i="1" smtClean="0">
                            <a:latin typeface="Cambria Math" panose="02040503050406030204" pitchFamily="18" charset="0"/>
                          </a:rPr>
                        </m:ctrlPr>
                      </m:fPr>
                      <m:num>
                        <m:r>
                          <a:rPr lang="en-IN" sz="2400" b="1" i="1" smtClean="0">
                            <a:latin typeface="Cambria Math" panose="02040503050406030204" pitchFamily="18" charset="0"/>
                          </a:rPr>
                          <m:t>𝒏</m:t>
                        </m:r>
                        <m:r>
                          <a:rPr lang="en-IN" sz="2400" b="1" i="1" smtClean="0">
                            <a:latin typeface="Cambria Math" panose="02040503050406030204" pitchFamily="18" charset="0"/>
                          </a:rPr>
                          <m:t>!</m:t>
                        </m:r>
                      </m:num>
                      <m:den>
                        <m:r>
                          <a:rPr lang="en-IN" sz="2400" b="1" i="1" smtClean="0">
                            <a:latin typeface="Cambria Math" panose="02040503050406030204" pitchFamily="18" charset="0"/>
                          </a:rPr>
                          <m:t>𝒓</m:t>
                        </m:r>
                        <m:r>
                          <a:rPr lang="en-IN" sz="2400" b="1" i="1" smtClean="0">
                            <a:latin typeface="Cambria Math" panose="02040503050406030204" pitchFamily="18" charset="0"/>
                          </a:rPr>
                          <m:t>!</m:t>
                        </m:r>
                        <m:d>
                          <m:dPr>
                            <m:ctrlPr>
                              <a:rPr lang="en-IN" sz="2400" b="1" i="1" smtClean="0">
                                <a:latin typeface="Cambria Math" panose="02040503050406030204" pitchFamily="18" charset="0"/>
                              </a:rPr>
                            </m:ctrlPr>
                          </m:dPr>
                          <m:e>
                            <m:r>
                              <a:rPr lang="en-IN" sz="2400" b="1" i="1" smtClean="0">
                                <a:latin typeface="Cambria Math" panose="02040503050406030204" pitchFamily="18" charset="0"/>
                              </a:rPr>
                              <m:t>𝒏</m:t>
                            </m:r>
                            <m:r>
                              <a:rPr lang="en-IN" sz="2400" b="1" i="1" smtClean="0">
                                <a:latin typeface="Cambria Math" panose="02040503050406030204" pitchFamily="18" charset="0"/>
                              </a:rPr>
                              <m:t>−</m:t>
                            </m:r>
                            <m:r>
                              <a:rPr lang="en-IN" sz="2400" b="1" i="1" smtClean="0">
                                <a:latin typeface="Cambria Math" panose="02040503050406030204" pitchFamily="18" charset="0"/>
                              </a:rPr>
                              <m:t>𝒓</m:t>
                            </m:r>
                          </m:e>
                        </m:d>
                        <m:r>
                          <a:rPr lang="en-IN" sz="2400" b="1" i="1" smtClean="0">
                            <a:latin typeface="Cambria Math" panose="02040503050406030204" pitchFamily="18" charset="0"/>
                          </a:rPr>
                          <m:t>!</m:t>
                        </m:r>
                      </m:den>
                    </m:f>
                  </m:oMath>
                </a14:m>
                <a:endParaRPr lang="en-IN" sz="2400" b="1" dirty="0"/>
              </a:p>
            </p:txBody>
          </p:sp>
        </mc:Choice>
        <mc:Fallback xmlns="">
          <p:sp>
            <p:nvSpPr>
              <p:cNvPr id="12" name="TextBox 11">
                <a:extLst>
                  <a:ext uri="{FF2B5EF4-FFF2-40B4-BE49-F238E27FC236}">
                    <a16:creationId xmlns:a16="http://schemas.microsoft.com/office/drawing/2014/main" id="{7614B6E0-44CC-40E6-97A3-C9BCEDC90956}"/>
                  </a:ext>
                </a:extLst>
              </p:cNvPr>
              <p:cNvSpPr txBox="1">
                <a:spLocks noRot="1" noChangeAspect="1" noMove="1" noResize="1" noEditPoints="1" noAdjustHandles="1" noChangeArrowheads="1" noChangeShapeType="1" noTextEdit="1"/>
              </p:cNvSpPr>
              <p:nvPr/>
            </p:nvSpPr>
            <p:spPr>
              <a:xfrm>
                <a:off x="110970" y="3678625"/>
                <a:ext cx="6050133" cy="662233"/>
              </a:xfrm>
              <a:prstGeom prst="rect">
                <a:avLst/>
              </a:prstGeom>
              <a:blipFill>
                <a:blip r:embed="rId3"/>
                <a:stretch>
                  <a:fillRect l="-1511" b="-2752"/>
                </a:stretch>
              </a:blipFill>
            </p:spPr>
            <p:txBody>
              <a:bodyPr/>
              <a:lstStyle/>
              <a:p>
                <a:r>
                  <a:rPr lang="en-IN">
                    <a:noFill/>
                  </a:rPr>
                  <a:t> </a:t>
                </a:r>
              </a:p>
            </p:txBody>
          </p:sp>
        </mc:Fallback>
      </mc:AlternateContent>
    </p:spTree>
    <p:extLst>
      <p:ext uri="{BB962C8B-B14F-4D97-AF65-F5344CB8AC3E}">
        <p14:creationId xmlns:p14="http://schemas.microsoft.com/office/powerpoint/2010/main" val="279499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FDA9-E5F7-4966-A0A3-87271387CA31}"/>
              </a:ext>
            </a:extLst>
          </p:cNvPr>
          <p:cNvSpPr>
            <a:spLocks noGrp="1"/>
          </p:cNvSpPr>
          <p:nvPr>
            <p:ph type="title"/>
          </p:nvPr>
        </p:nvSpPr>
        <p:spPr>
          <a:xfrm>
            <a:off x="65843" y="18255"/>
            <a:ext cx="10515600" cy="1325563"/>
          </a:xfrm>
        </p:spPr>
        <p:txBody>
          <a:bodyPr/>
          <a:lstStyle/>
          <a:p>
            <a:r>
              <a:rPr lang="en-IN" dirty="0"/>
              <a:t>Today</a:t>
            </a:r>
          </a:p>
        </p:txBody>
      </p:sp>
      <p:sp>
        <p:nvSpPr>
          <p:cNvPr id="3" name="Content Placeholder 2">
            <a:extLst>
              <a:ext uri="{FF2B5EF4-FFF2-40B4-BE49-F238E27FC236}">
                <a16:creationId xmlns:a16="http://schemas.microsoft.com/office/drawing/2014/main" id="{C20BFF89-74AF-4386-9E14-0A8D09EA7445}"/>
              </a:ext>
            </a:extLst>
          </p:cNvPr>
          <p:cNvSpPr>
            <a:spLocks noGrp="1"/>
          </p:cNvSpPr>
          <p:nvPr>
            <p:ph idx="1"/>
          </p:nvPr>
        </p:nvSpPr>
        <p:spPr>
          <a:xfrm>
            <a:off x="65843" y="1154097"/>
            <a:ext cx="10515600" cy="5468645"/>
          </a:xfrm>
        </p:spPr>
        <p:txBody>
          <a:bodyPr>
            <a:normAutofit/>
          </a:bodyPr>
          <a:lstStyle/>
          <a:p>
            <a:r>
              <a:rPr lang="en-US" dirty="0"/>
              <a:t>Why do we need “Probability”</a:t>
            </a:r>
          </a:p>
          <a:p>
            <a:r>
              <a:rPr lang="en-US" dirty="0"/>
              <a:t>Computing Probabilities</a:t>
            </a:r>
          </a:p>
          <a:p>
            <a:r>
              <a:rPr lang="en-US" dirty="0"/>
              <a:t>Probability distributions</a:t>
            </a:r>
          </a:p>
          <a:p>
            <a:r>
              <a:rPr lang="en-US" dirty="0"/>
              <a:t>Joint, Marginal, and Conditional Probabilities</a:t>
            </a:r>
          </a:p>
          <a:p>
            <a:r>
              <a:rPr lang="en-US" dirty="0"/>
              <a:t>Sampling Methods</a:t>
            </a:r>
          </a:p>
          <a:p>
            <a:pPr marL="0" indent="0">
              <a:buNone/>
            </a:pPr>
            <a:br>
              <a:rPr lang="en-US" dirty="0"/>
            </a:br>
            <a:endParaRPr lang="en-US" dirty="0"/>
          </a:p>
        </p:txBody>
      </p:sp>
    </p:spTree>
    <p:extLst>
      <p:ext uri="{BB962C8B-B14F-4D97-AF65-F5344CB8AC3E}">
        <p14:creationId xmlns:p14="http://schemas.microsoft.com/office/powerpoint/2010/main" val="364766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4C5E-49D3-4380-95A5-CB5AE02CA22E}"/>
              </a:ext>
            </a:extLst>
          </p:cNvPr>
          <p:cNvSpPr>
            <a:spLocks noGrp="1"/>
          </p:cNvSpPr>
          <p:nvPr>
            <p:ph type="title"/>
          </p:nvPr>
        </p:nvSpPr>
        <p:spPr>
          <a:xfrm>
            <a:off x="119108" y="81041"/>
            <a:ext cx="11516421" cy="744584"/>
          </a:xfrm>
        </p:spPr>
        <p:txBody>
          <a:bodyPr>
            <a:normAutofit fontScale="90000"/>
          </a:bodyPr>
          <a:lstStyle/>
          <a:p>
            <a:r>
              <a:rPr lang="en-IN" dirty="0"/>
              <a:t>Computing probabilities using Rules and  techniques</a:t>
            </a:r>
          </a:p>
        </p:txBody>
      </p:sp>
      <p:sp>
        <p:nvSpPr>
          <p:cNvPr id="4" name="TextBox 3">
            <a:extLst>
              <a:ext uri="{FF2B5EF4-FFF2-40B4-BE49-F238E27FC236}">
                <a16:creationId xmlns:a16="http://schemas.microsoft.com/office/drawing/2014/main" id="{90EE9B0C-A1AD-4B75-B34E-B39D0F49C683}"/>
              </a:ext>
            </a:extLst>
          </p:cNvPr>
          <p:cNvSpPr txBox="1"/>
          <p:nvPr/>
        </p:nvSpPr>
        <p:spPr>
          <a:xfrm>
            <a:off x="119109" y="910126"/>
            <a:ext cx="11919011" cy="830997"/>
          </a:xfrm>
          <a:prstGeom prst="rect">
            <a:avLst/>
          </a:prstGeom>
          <a:noFill/>
        </p:spPr>
        <p:txBody>
          <a:bodyPr wrap="square" rtlCol="0">
            <a:spAutoFit/>
          </a:bodyPr>
          <a:lstStyle/>
          <a:p>
            <a:r>
              <a:rPr lang="en-IN" sz="2400" dirty="0">
                <a:solidFill>
                  <a:srgbClr val="FF0000"/>
                </a:solidFill>
              </a:rPr>
              <a:t>An urn contains 12 red dice and 18 blue dice. If you are asked to draw 6 dice from the urn randomly,  What is the probability that you will draw 3 red dice?</a:t>
            </a:r>
          </a:p>
        </p:txBody>
      </p:sp>
      <p:sp>
        <p:nvSpPr>
          <p:cNvPr id="5" name="TextBox 4">
            <a:extLst>
              <a:ext uri="{FF2B5EF4-FFF2-40B4-BE49-F238E27FC236}">
                <a16:creationId xmlns:a16="http://schemas.microsoft.com/office/drawing/2014/main" id="{74B9B610-CFBA-44BF-9A25-D81D999E340E}"/>
              </a:ext>
            </a:extLst>
          </p:cNvPr>
          <p:cNvSpPr txBox="1"/>
          <p:nvPr/>
        </p:nvSpPr>
        <p:spPr>
          <a:xfrm>
            <a:off x="239697" y="1908699"/>
            <a:ext cx="10573305" cy="369332"/>
          </a:xfrm>
          <a:prstGeom prst="rect">
            <a:avLst/>
          </a:prstGeom>
          <a:noFill/>
        </p:spPr>
        <p:txBody>
          <a:bodyPr wrap="square" rtlCol="0">
            <a:spAutoFit/>
          </a:bodyPr>
          <a:lstStyle/>
          <a:p>
            <a:r>
              <a:rPr lang="en-IN" dirty="0"/>
              <a:t>Problems of this type are called the “urn” model problems.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DD0F85-04BC-4C3C-B6A2-3967DAF7DD06}"/>
                  </a:ext>
                </a:extLst>
              </p:cNvPr>
              <p:cNvSpPr txBox="1"/>
              <p:nvPr/>
            </p:nvSpPr>
            <p:spPr>
              <a:xfrm>
                <a:off x="236737" y="4821624"/>
                <a:ext cx="11684019" cy="426848"/>
              </a:xfrm>
              <a:prstGeom prst="rect">
                <a:avLst/>
              </a:prstGeom>
              <a:noFill/>
            </p:spPr>
            <p:txBody>
              <a:bodyPr wrap="square" rtlCol="0">
                <a:spAutoFit/>
              </a:bodyPr>
              <a:lstStyle/>
              <a:p>
                <a:r>
                  <a:rPr lang="en-IN" dirty="0"/>
                  <a:t>Total number of ways you can draw 3 Red and 3 Blue dice from a total of 12 Red and 18 Blue dice is </a:t>
                </a:r>
                <a14:m>
                  <m:oMath xmlns:m="http://schemas.openxmlformats.org/officeDocument/2006/math">
                    <m:d>
                      <m:dPr>
                        <m:ctrlPr>
                          <a:rPr lang="pt-BR" i="1">
                            <a:latin typeface="Cambria Math" panose="02040503050406030204" pitchFamily="18" charset="0"/>
                          </a:rPr>
                        </m:ctrlPr>
                      </m:dPr>
                      <m:e>
                        <m:f>
                          <m:fPr>
                            <m:type m:val="noBar"/>
                            <m:ctrlPr>
                              <a:rPr lang="pt-BR" i="1">
                                <a:latin typeface="Cambria Math" panose="02040503050406030204" pitchFamily="18" charset="0"/>
                              </a:rPr>
                            </m:ctrlPr>
                          </m:fPr>
                          <m:num>
                            <m:r>
                              <a:rPr lang="en-IN" i="1">
                                <a:latin typeface="Cambria Math" panose="02040503050406030204" pitchFamily="18" charset="0"/>
                              </a:rPr>
                              <m:t>12</m:t>
                            </m:r>
                          </m:num>
                          <m:den>
                            <m:r>
                              <a:rPr lang="en-IN" i="1">
                                <a:latin typeface="Cambria Math" panose="02040503050406030204" pitchFamily="18" charset="0"/>
                              </a:rPr>
                              <m:t>3</m:t>
                            </m:r>
                          </m:den>
                        </m:f>
                      </m:e>
                    </m:d>
                    <m:r>
                      <a:rPr lang="en-IN" i="1">
                        <a:latin typeface="Cambria Math" panose="02040503050406030204" pitchFamily="18" charset="0"/>
                      </a:rPr>
                      <m:t> </m:t>
                    </m:r>
                    <m:d>
                      <m:dPr>
                        <m:ctrlPr>
                          <a:rPr lang="pt-BR" i="1">
                            <a:latin typeface="Cambria Math" panose="02040503050406030204" pitchFamily="18" charset="0"/>
                          </a:rPr>
                        </m:ctrlPr>
                      </m:dPr>
                      <m:e>
                        <m:f>
                          <m:fPr>
                            <m:type m:val="noBar"/>
                            <m:ctrlPr>
                              <a:rPr lang="pt-BR" i="1">
                                <a:latin typeface="Cambria Math" panose="02040503050406030204" pitchFamily="18" charset="0"/>
                              </a:rPr>
                            </m:ctrlPr>
                          </m:fPr>
                          <m:num>
                            <m:r>
                              <a:rPr lang="en-IN" b="0" i="1" smtClean="0">
                                <a:latin typeface="Cambria Math" panose="02040503050406030204" pitchFamily="18" charset="0"/>
                              </a:rPr>
                              <m:t>18</m:t>
                            </m:r>
                          </m:num>
                          <m:den>
                            <m:r>
                              <a:rPr lang="en-IN" b="0" i="1" smtClean="0">
                                <a:latin typeface="Cambria Math" panose="02040503050406030204" pitchFamily="18" charset="0"/>
                              </a:rPr>
                              <m:t>3</m:t>
                            </m:r>
                          </m:den>
                        </m:f>
                      </m:e>
                    </m:d>
                  </m:oMath>
                </a14:m>
                <a:r>
                  <a:rPr lang="en-IN" dirty="0"/>
                  <a:t> - </a:t>
                </a:r>
                <a:r>
                  <a:rPr lang="en-IN" dirty="0">
                    <a:solidFill>
                      <a:srgbClr val="FF0000"/>
                    </a:solidFill>
                  </a:rPr>
                  <a:t>Event Space </a:t>
                </a:r>
              </a:p>
            </p:txBody>
          </p:sp>
        </mc:Choice>
        <mc:Fallback xmlns="">
          <p:sp>
            <p:nvSpPr>
              <p:cNvPr id="6" name="TextBox 5">
                <a:extLst>
                  <a:ext uri="{FF2B5EF4-FFF2-40B4-BE49-F238E27FC236}">
                    <a16:creationId xmlns:a16="http://schemas.microsoft.com/office/drawing/2014/main" id="{4FDD0F85-04BC-4C3C-B6A2-3967DAF7DD06}"/>
                  </a:ext>
                </a:extLst>
              </p:cNvPr>
              <p:cNvSpPr txBox="1">
                <a:spLocks noRot="1" noChangeAspect="1" noMove="1" noResize="1" noEditPoints="1" noAdjustHandles="1" noChangeArrowheads="1" noChangeShapeType="1" noTextEdit="1"/>
              </p:cNvSpPr>
              <p:nvPr/>
            </p:nvSpPr>
            <p:spPr>
              <a:xfrm>
                <a:off x="236737" y="4821624"/>
                <a:ext cx="11684019" cy="426848"/>
              </a:xfrm>
              <a:prstGeom prst="rect">
                <a:avLst/>
              </a:prstGeom>
              <a:blipFill>
                <a:blip r:embed="rId2"/>
                <a:stretch>
                  <a:fillRect l="-469" t="-1429" b="-1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22E2BD9-8B38-4022-95F5-8750CA690761}"/>
                  </a:ext>
                </a:extLst>
              </p:cNvPr>
              <p:cNvSpPr txBox="1"/>
              <p:nvPr/>
            </p:nvSpPr>
            <p:spPr>
              <a:xfrm>
                <a:off x="239697" y="2532479"/>
                <a:ext cx="9108489" cy="425437"/>
              </a:xfrm>
              <a:prstGeom prst="rect">
                <a:avLst/>
              </a:prstGeom>
              <a:noFill/>
            </p:spPr>
            <p:txBody>
              <a:bodyPr wrap="square" rtlCol="0">
                <a:spAutoFit/>
              </a:bodyPr>
              <a:lstStyle/>
              <a:p>
                <a:r>
                  <a:rPr lang="en-IN" dirty="0"/>
                  <a:t>Total number of ways you can draw 6 dice from a total of 30 dice is </a:t>
                </a:r>
                <a14:m>
                  <m:oMath xmlns:m="http://schemas.openxmlformats.org/officeDocument/2006/math">
                    <m:d>
                      <m:dPr>
                        <m:ctrlPr>
                          <a:rPr lang="pt-BR" i="1">
                            <a:latin typeface="Cambria Math" panose="02040503050406030204" pitchFamily="18" charset="0"/>
                          </a:rPr>
                        </m:ctrlPr>
                      </m:dPr>
                      <m:e>
                        <m:f>
                          <m:fPr>
                            <m:type m:val="noBar"/>
                            <m:ctrlPr>
                              <a:rPr lang="pt-BR" i="1">
                                <a:latin typeface="Cambria Math" panose="02040503050406030204" pitchFamily="18" charset="0"/>
                              </a:rPr>
                            </m:ctrlPr>
                          </m:fPr>
                          <m:num>
                            <m:r>
                              <a:rPr lang="en-IN" b="0" i="1" smtClean="0">
                                <a:latin typeface="Cambria Math" panose="02040503050406030204" pitchFamily="18" charset="0"/>
                              </a:rPr>
                              <m:t>30</m:t>
                            </m:r>
                          </m:num>
                          <m:den>
                            <m:r>
                              <a:rPr lang="en-IN" b="0" i="1" smtClean="0">
                                <a:latin typeface="Cambria Math" panose="02040503050406030204" pitchFamily="18" charset="0"/>
                              </a:rPr>
                              <m:t>6</m:t>
                            </m:r>
                          </m:den>
                        </m:f>
                      </m:e>
                    </m:d>
                  </m:oMath>
                </a14:m>
                <a:r>
                  <a:rPr lang="en-IN" dirty="0"/>
                  <a:t> - </a:t>
                </a:r>
                <a:r>
                  <a:rPr lang="en-IN" dirty="0">
                    <a:solidFill>
                      <a:srgbClr val="FF0000"/>
                    </a:solidFill>
                  </a:rPr>
                  <a:t>Sample Space </a:t>
                </a:r>
              </a:p>
            </p:txBody>
          </p:sp>
        </mc:Choice>
        <mc:Fallback xmlns="">
          <p:sp>
            <p:nvSpPr>
              <p:cNvPr id="7" name="TextBox 6">
                <a:extLst>
                  <a:ext uri="{FF2B5EF4-FFF2-40B4-BE49-F238E27FC236}">
                    <a16:creationId xmlns:a16="http://schemas.microsoft.com/office/drawing/2014/main" id="{222E2BD9-8B38-4022-95F5-8750CA690761}"/>
                  </a:ext>
                </a:extLst>
              </p:cNvPr>
              <p:cNvSpPr txBox="1">
                <a:spLocks noRot="1" noChangeAspect="1" noMove="1" noResize="1" noEditPoints="1" noAdjustHandles="1" noChangeArrowheads="1" noChangeShapeType="1" noTextEdit="1"/>
              </p:cNvSpPr>
              <p:nvPr/>
            </p:nvSpPr>
            <p:spPr>
              <a:xfrm>
                <a:off x="239697" y="2532479"/>
                <a:ext cx="9108489" cy="425437"/>
              </a:xfrm>
              <a:prstGeom prst="rect">
                <a:avLst/>
              </a:prstGeom>
              <a:blipFill>
                <a:blip r:embed="rId3"/>
                <a:stretch>
                  <a:fillRect l="-535" b="-1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82D5DE4-10A7-48C2-B1F7-5499B2E431BC}"/>
                  </a:ext>
                </a:extLst>
              </p:cNvPr>
              <p:cNvSpPr txBox="1"/>
              <p:nvPr/>
            </p:nvSpPr>
            <p:spPr>
              <a:xfrm>
                <a:off x="236737" y="3175367"/>
                <a:ext cx="9108489" cy="425437"/>
              </a:xfrm>
              <a:prstGeom prst="rect">
                <a:avLst/>
              </a:prstGeom>
              <a:noFill/>
            </p:spPr>
            <p:txBody>
              <a:bodyPr wrap="square" rtlCol="0">
                <a:spAutoFit/>
              </a:bodyPr>
              <a:lstStyle/>
              <a:p>
                <a:r>
                  <a:rPr lang="en-IN" dirty="0"/>
                  <a:t>Total number of ways you can draw 3 red dice from a total of 12 red dice is </a:t>
                </a:r>
                <a14:m>
                  <m:oMath xmlns:m="http://schemas.openxmlformats.org/officeDocument/2006/math">
                    <m:d>
                      <m:dPr>
                        <m:ctrlPr>
                          <a:rPr lang="pt-BR" i="1">
                            <a:latin typeface="Cambria Math" panose="02040503050406030204" pitchFamily="18" charset="0"/>
                          </a:rPr>
                        </m:ctrlPr>
                      </m:dPr>
                      <m:e>
                        <m:f>
                          <m:fPr>
                            <m:type m:val="noBar"/>
                            <m:ctrlPr>
                              <a:rPr lang="pt-BR" i="1">
                                <a:latin typeface="Cambria Math" panose="02040503050406030204" pitchFamily="18" charset="0"/>
                              </a:rPr>
                            </m:ctrlPr>
                          </m:fPr>
                          <m:num>
                            <m:r>
                              <a:rPr lang="en-IN" b="0" i="1" smtClean="0">
                                <a:latin typeface="Cambria Math" panose="02040503050406030204" pitchFamily="18" charset="0"/>
                              </a:rPr>
                              <m:t>12</m:t>
                            </m:r>
                          </m:num>
                          <m:den>
                            <m:r>
                              <a:rPr lang="en-IN" b="0" i="1" smtClean="0">
                                <a:latin typeface="Cambria Math" panose="02040503050406030204" pitchFamily="18" charset="0"/>
                              </a:rPr>
                              <m:t>3</m:t>
                            </m:r>
                          </m:den>
                        </m:f>
                      </m:e>
                    </m:d>
                  </m:oMath>
                </a14:m>
                <a:r>
                  <a:rPr lang="en-IN" dirty="0"/>
                  <a:t> </a:t>
                </a:r>
              </a:p>
            </p:txBody>
          </p:sp>
        </mc:Choice>
        <mc:Fallback xmlns="">
          <p:sp>
            <p:nvSpPr>
              <p:cNvPr id="8" name="TextBox 7">
                <a:extLst>
                  <a:ext uri="{FF2B5EF4-FFF2-40B4-BE49-F238E27FC236}">
                    <a16:creationId xmlns:a16="http://schemas.microsoft.com/office/drawing/2014/main" id="{182D5DE4-10A7-48C2-B1F7-5499B2E431BC}"/>
                  </a:ext>
                </a:extLst>
              </p:cNvPr>
              <p:cNvSpPr txBox="1">
                <a:spLocks noRot="1" noChangeAspect="1" noMove="1" noResize="1" noEditPoints="1" noAdjustHandles="1" noChangeArrowheads="1" noChangeShapeType="1" noTextEdit="1"/>
              </p:cNvSpPr>
              <p:nvPr/>
            </p:nvSpPr>
            <p:spPr>
              <a:xfrm>
                <a:off x="236737" y="3175367"/>
                <a:ext cx="9108489" cy="425437"/>
              </a:xfrm>
              <a:prstGeom prst="rect">
                <a:avLst/>
              </a:prstGeom>
              <a:blipFill>
                <a:blip r:embed="rId4"/>
                <a:stretch>
                  <a:fillRect l="-602" t="-1429" b="-1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778220B-24A2-4E0D-A2DA-039DF6A3C33A}"/>
                  </a:ext>
                </a:extLst>
              </p:cNvPr>
              <p:cNvSpPr txBox="1"/>
              <p:nvPr/>
            </p:nvSpPr>
            <p:spPr>
              <a:xfrm>
                <a:off x="236737" y="5882112"/>
                <a:ext cx="8034291" cy="799193"/>
              </a:xfrm>
              <a:prstGeom prst="rect">
                <a:avLst/>
              </a:prstGeom>
              <a:noFill/>
            </p:spPr>
            <p:txBody>
              <a:bodyPr wrap="square" rtlCol="0">
                <a:spAutoFit/>
              </a:bodyPr>
              <a:lstStyle/>
              <a:p>
                <a:r>
                  <a:rPr lang="en-IN" dirty="0"/>
                  <a:t>Probability of (3 R, From 12 R and 18 B, given n= 6) = </a:t>
                </a:r>
                <a14:m>
                  <m:oMath xmlns:m="http://schemas.openxmlformats.org/officeDocument/2006/math">
                    <m:f>
                      <m:fPr>
                        <m:ctrlPr>
                          <a:rPr lang="en-US" sz="2400" i="1" smtClean="0">
                            <a:latin typeface="Cambria Math" panose="02040503050406030204" pitchFamily="18" charset="0"/>
                          </a:rPr>
                        </m:ctrlPr>
                      </m:fPr>
                      <m:num>
                        <m:d>
                          <m:dPr>
                            <m:ctrlPr>
                              <a:rPr lang="pt-BR" sz="2400" i="1">
                                <a:latin typeface="Cambria Math" panose="02040503050406030204" pitchFamily="18" charset="0"/>
                              </a:rPr>
                            </m:ctrlPr>
                          </m:dPr>
                          <m:e>
                            <m:f>
                              <m:fPr>
                                <m:type m:val="noBar"/>
                                <m:ctrlPr>
                                  <a:rPr lang="pt-BR" sz="2400" i="1">
                                    <a:latin typeface="Cambria Math" panose="02040503050406030204" pitchFamily="18" charset="0"/>
                                  </a:rPr>
                                </m:ctrlPr>
                              </m:fPr>
                              <m:num>
                                <m:r>
                                  <a:rPr lang="en-IN" sz="2400" i="1">
                                    <a:latin typeface="Cambria Math" panose="02040503050406030204" pitchFamily="18" charset="0"/>
                                  </a:rPr>
                                  <m:t>12</m:t>
                                </m:r>
                              </m:num>
                              <m:den>
                                <m:r>
                                  <a:rPr lang="en-IN" sz="2400" i="1">
                                    <a:latin typeface="Cambria Math" panose="02040503050406030204" pitchFamily="18" charset="0"/>
                                  </a:rPr>
                                  <m:t>3</m:t>
                                </m:r>
                              </m:den>
                            </m:f>
                          </m:e>
                        </m:d>
                        <m:d>
                          <m:dPr>
                            <m:ctrlPr>
                              <a:rPr lang="pt-BR" sz="2400" i="1">
                                <a:latin typeface="Cambria Math" panose="02040503050406030204" pitchFamily="18" charset="0"/>
                              </a:rPr>
                            </m:ctrlPr>
                          </m:dPr>
                          <m:e>
                            <m:f>
                              <m:fPr>
                                <m:type m:val="noBar"/>
                                <m:ctrlPr>
                                  <a:rPr lang="pt-BR" sz="2400" i="1">
                                    <a:latin typeface="Cambria Math" panose="02040503050406030204" pitchFamily="18" charset="0"/>
                                  </a:rPr>
                                </m:ctrlPr>
                              </m:fPr>
                              <m:num>
                                <m:r>
                                  <a:rPr lang="en-IN" sz="2400" i="1">
                                    <a:latin typeface="Cambria Math" panose="02040503050406030204" pitchFamily="18" charset="0"/>
                                  </a:rPr>
                                  <m:t>18</m:t>
                                </m:r>
                              </m:num>
                              <m:den>
                                <m:r>
                                  <a:rPr lang="en-IN" sz="2400" i="1">
                                    <a:latin typeface="Cambria Math" panose="02040503050406030204" pitchFamily="18" charset="0"/>
                                  </a:rPr>
                                  <m:t>3</m:t>
                                </m:r>
                              </m:den>
                            </m:f>
                          </m:e>
                        </m:d>
                      </m:num>
                      <m:den>
                        <m:d>
                          <m:dPr>
                            <m:ctrlPr>
                              <a:rPr lang="pt-BR" sz="2400" i="1">
                                <a:latin typeface="Cambria Math" panose="02040503050406030204" pitchFamily="18" charset="0"/>
                              </a:rPr>
                            </m:ctrlPr>
                          </m:dPr>
                          <m:e>
                            <m:f>
                              <m:fPr>
                                <m:type m:val="noBar"/>
                                <m:ctrlPr>
                                  <a:rPr lang="pt-BR" sz="2400" i="1">
                                    <a:latin typeface="Cambria Math" panose="02040503050406030204" pitchFamily="18" charset="0"/>
                                  </a:rPr>
                                </m:ctrlPr>
                              </m:fPr>
                              <m:num>
                                <m:r>
                                  <a:rPr lang="en-IN" sz="2400" i="1">
                                    <a:latin typeface="Cambria Math" panose="02040503050406030204" pitchFamily="18" charset="0"/>
                                  </a:rPr>
                                  <m:t>30</m:t>
                                </m:r>
                              </m:num>
                              <m:den>
                                <m:r>
                                  <a:rPr lang="en-IN" sz="2400" i="1">
                                    <a:latin typeface="Cambria Math" panose="02040503050406030204" pitchFamily="18" charset="0"/>
                                  </a:rPr>
                                  <m:t>6</m:t>
                                </m:r>
                              </m:den>
                            </m:f>
                          </m:e>
                        </m:d>
                      </m:den>
                    </m:f>
                  </m:oMath>
                </a14:m>
                <a:r>
                  <a:rPr lang="en-IN" sz="2400" dirty="0"/>
                  <a:t> = 0.302 </a:t>
                </a:r>
              </a:p>
            </p:txBody>
          </p:sp>
        </mc:Choice>
        <mc:Fallback xmlns="">
          <p:sp>
            <p:nvSpPr>
              <p:cNvPr id="9" name="TextBox 8">
                <a:extLst>
                  <a:ext uri="{FF2B5EF4-FFF2-40B4-BE49-F238E27FC236}">
                    <a16:creationId xmlns:a16="http://schemas.microsoft.com/office/drawing/2014/main" id="{3778220B-24A2-4E0D-A2DA-039DF6A3C33A}"/>
                  </a:ext>
                </a:extLst>
              </p:cNvPr>
              <p:cNvSpPr txBox="1">
                <a:spLocks noRot="1" noChangeAspect="1" noMove="1" noResize="1" noEditPoints="1" noAdjustHandles="1" noChangeArrowheads="1" noChangeShapeType="1" noTextEdit="1"/>
              </p:cNvSpPr>
              <p:nvPr/>
            </p:nvSpPr>
            <p:spPr>
              <a:xfrm>
                <a:off x="236737" y="5882112"/>
                <a:ext cx="8034291" cy="799193"/>
              </a:xfrm>
              <a:prstGeom prst="rect">
                <a:avLst/>
              </a:prstGeom>
              <a:blipFill>
                <a:blip r:embed="rId5"/>
                <a:stretch>
                  <a:fillRect l="-6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F5BC50E-B57F-FF2C-4B8A-8322AF11EDA2}"/>
                  </a:ext>
                </a:extLst>
              </p:cNvPr>
              <p:cNvSpPr txBox="1"/>
              <p:nvPr/>
            </p:nvSpPr>
            <p:spPr>
              <a:xfrm>
                <a:off x="236737" y="3999829"/>
                <a:ext cx="9108489" cy="425437"/>
              </a:xfrm>
              <a:prstGeom prst="rect">
                <a:avLst/>
              </a:prstGeom>
              <a:noFill/>
            </p:spPr>
            <p:txBody>
              <a:bodyPr wrap="square" rtlCol="0">
                <a:spAutoFit/>
              </a:bodyPr>
              <a:lstStyle/>
              <a:p>
                <a:r>
                  <a:rPr lang="en-IN" dirty="0"/>
                  <a:t>Total number of ways you can draw 3 Blue dice from a total of 18 Blue dice is </a:t>
                </a:r>
                <a14:m>
                  <m:oMath xmlns:m="http://schemas.openxmlformats.org/officeDocument/2006/math">
                    <m:d>
                      <m:dPr>
                        <m:ctrlPr>
                          <a:rPr lang="pt-BR" i="1">
                            <a:latin typeface="Cambria Math" panose="02040503050406030204" pitchFamily="18" charset="0"/>
                          </a:rPr>
                        </m:ctrlPr>
                      </m:dPr>
                      <m:e>
                        <m:f>
                          <m:fPr>
                            <m:type m:val="noBar"/>
                            <m:ctrlPr>
                              <a:rPr lang="pt-BR" i="1">
                                <a:latin typeface="Cambria Math" panose="02040503050406030204" pitchFamily="18" charset="0"/>
                              </a:rPr>
                            </m:ctrlPr>
                          </m:fPr>
                          <m:num>
                            <m:r>
                              <a:rPr lang="en-IN" b="0" i="1" smtClean="0">
                                <a:latin typeface="Cambria Math" panose="02040503050406030204" pitchFamily="18" charset="0"/>
                              </a:rPr>
                              <m:t>18</m:t>
                            </m:r>
                          </m:num>
                          <m:den>
                            <m:r>
                              <a:rPr lang="en-IN" b="0" i="1" smtClean="0">
                                <a:latin typeface="Cambria Math" panose="02040503050406030204" pitchFamily="18" charset="0"/>
                              </a:rPr>
                              <m:t>3</m:t>
                            </m:r>
                          </m:den>
                        </m:f>
                      </m:e>
                    </m:d>
                  </m:oMath>
                </a14:m>
                <a:r>
                  <a:rPr lang="en-IN" dirty="0"/>
                  <a:t> </a:t>
                </a:r>
              </a:p>
            </p:txBody>
          </p:sp>
        </mc:Choice>
        <mc:Fallback xmlns="">
          <p:sp>
            <p:nvSpPr>
              <p:cNvPr id="3" name="TextBox 2">
                <a:extLst>
                  <a:ext uri="{FF2B5EF4-FFF2-40B4-BE49-F238E27FC236}">
                    <a16:creationId xmlns:a16="http://schemas.microsoft.com/office/drawing/2014/main" id="{6F5BC50E-B57F-FF2C-4B8A-8322AF11EDA2}"/>
                  </a:ext>
                </a:extLst>
              </p:cNvPr>
              <p:cNvSpPr txBox="1">
                <a:spLocks noRot="1" noChangeAspect="1" noMove="1" noResize="1" noEditPoints="1" noAdjustHandles="1" noChangeArrowheads="1" noChangeShapeType="1" noTextEdit="1"/>
              </p:cNvSpPr>
              <p:nvPr/>
            </p:nvSpPr>
            <p:spPr>
              <a:xfrm>
                <a:off x="236737" y="3999829"/>
                <a:ext cx="9108489" cy="425437"/>
              </a:xfrm>
              <a:prstGeom prst="rect">
                <a:avLst/>
              </a:prstGeom>
              <a:blipFill>
                <a:blip r:embed="rId6"/>
                <a:stretch>
                  <a:fillRect l="-602" b="-15714"/>
                </a:stretch>
              </a:blipFill>
            </p:spPr>
            <p:txBody>
              <a:bodyPr/>
              <a:lstStyle/>
              <a:p>
                <a:r>
                  <a:rPr lang="en-IN">
                    <a:noFill/>
                  </a:rPr>
                  <a:t> </a:t>
                </a:r>
              </a:p>
            </p:txBody>
          </p:sp>
        </mc:Fallback>
      </mc:AlternateContent>
    </p:spTree>
    <p:extLst>
      <p:ext uri="{BB962C8B-B14F-4D97-AF65-F5344CB8AC3E}">
        <p14:creationId xmlns:p14="http://schemas.microsoft.com/office/powerpoint/2010/main" val="142226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D02A-56F0-4546-AD30-C13746A50A43}"/>
              </a:ext>
            </a:extLst>
          </p:cNvPr>
          <p:cNvSpPr>
            <a:spLocks noGrp="1"/>
          </p:cNvSpPr>
          <p:nvPr>
            <p:ph type="title"/>
          </p:nvPr>
        </p:nvSpPr>
        <p:spPr>
          <a:xfrm>
            <a:off x="0" y="46542"/>
            <a:ext cx="11518084" cy="558702"/>
          </a:xfrm>
        </p:spPr>
        <p:txBody>
          <a:bodyPr>
            <a:normAutofit fontScale="90000"/>
          </a:bodyPr>
          <a:lstStyle/>
          <a:p>
            <a:r>
              <a:rPr lang="en-IN" dirty="0"/>
              <a:t>Same Birthday Problem – Using Rules and Techniques</a:t>
            </a:r>
          </a:p>
        </p:txBody>
      </p:sp>
      <p:sp>
        <p:nvSpPr>
          <p:cNvPr id="4" name="TextBox 3">
            <a:extLst>
              <a:ext uri="{FF2B5EF4-FFF2-40B4-BE49-F238E27FC236}">
                <a16:creationId xmlns:a16="http://schemas.microsoft.com/office/drawing/2014/main" id="{99CFB516-FFF1-43C1-B61C-433C4526876F}"/>
              </a:ext>
            </a:extLst>
          </p:cNvPr>
          <p:cNvSpPr txBox="1"/>
          <p:nvPr/>
        </p:nvSpPr>
        <p:spPr>
          <a:xfrm>
            <a:off x="0" y="540772"/>
            <a:ext cx="11919011" cy="830997"/>
          </a:xfrm>
          <a:prstGeom prst="rect">
            <a:avLst/>
          </a:prstGeom>
          <a:noFill/>
        </p:spPr>
        <p:txBody>
          <a:bodyPr wrap="square" rtlCol="0">
            <a:spAutoFit/>
          </a:bodyPr>
          <a:lstStyle/>
          <a:p>
            <a:r>
              <a:rPr lang="en-IN" sz="2400" dirty="0">
                <a:solidFill>
                  <a:srgbClr val="FF0000"/>
                </a:solidFill>
              </a:rPr>
              <a:t>You land up at this old school meeting where there are 50 people including you. What is the probability that at least two of you share the same birthday?</a:t>
            </a:r>
          </a:p>
        </p:txBody>
      </p:sp>
      <p:sp>
        <p:nvSpPr>
          <p:cNvPr id="5" name="TextBox 4">
            <a:extLst>
              <a:ext uri="{FF2B5EF4-FFF2-40B4-BE49-F238E27FC236}">
                <a16:creationId xmlns:a16="http://schemas.microsoft.com/office/drawing/2014/main" id="{F4E99E76-F2C1-4237-836B-A380A249927C}"/>
              </a:ext>
            </a:extLst>
          </p:cNvPr>
          <p:cNvSpPr txBox="1"/>
          <p:nvPr/>
        </p:nvSpPr>
        <p:spPr>
          <a:xfrm>
            <a:off x="0" y="1325891"/>
            <a:ext cx="3516198" cy="369332"/>
          </a:xfrm>
          <a:prstGeom prst="rect">
            <a:avLst/>
          </a:prstGeom>
          <a:noFill/>
        </p:spPr>
        <p:txBody>
          <a:bodyPr wrap="square" rtlCol="0">
            <a:spAutoFit/>
          </a:bodyPr>
          <a:lstStyle/>
          <a:p>
            <a:r>
              <a:rPr lang="en-IN" dirty="0"/>
              <a:t>Standard Approach – by </a:t>
            </a:r>
            <a:r>
              <a:rPr lang="en-IN" dirty="0">
                <a:solidFill>
                  <a:srgbClr val="FF0000"/>
                </a:solidFill>
              </a:rPr>
              <a:t>counting</a:t>
            </a:r>
          </a:p>
        </p:txBody>
      </p:sp>
      <p:sp>
        <p:nvSpPr>
          <p:cNvPr id="6" name="TextBox 5">
            <a:extLst>
              <a:ext uri="{FF2B5EF4-FFF2-40B4-BE49-F238E27FC236}">
                <a16:creationId xmlns:a16="http://schemas.microsoft.com/office/drawing/2014/main" id="{D4C78012-C602-4238-BFEC-7DC3AC654D92}"/>
              </a:ext>
            </a:extLst>
          </p:cNvPr>
          <p:cNvSpPr txBox="1"/>
          <p:nvPr/>
        </p:nvSpPr>
        <p:spPr>
          <a:xfrm>
            <a:off x="-2" y="1664121"/>
            <a:ext cx="11586327" cy="369332"/>
          </a:xfrm>
          <a:prstGeom prst="rect">
            <a:avLst/>
          </a:prstGeom>
          <a:noFill/>
        </p:spPr>
        <p:txBody>
          <a:bodyPr wrap="square" rtlCol="0">
            <a:spAutoFit/>
          </a:bodyPr>
          <a:lstStyle/>
          <a:p>
            <a:r>
              <a:rPr lang="en-IN" dirty="0"/>
              <a:t>Probability of </a:t>
            </a:r>
            <a:r>
              <a:rPr lang="en-IN" dirty="0">
                <a:solidFill>
                  <a:srgbClr val="FF0000"/>
                </a:solidFill>
              </a:rPr>
              <a:t>at least </a:t>
            </a:r>
            <a:r>
              <a:rPr lang="en-IN" dirty="0"/>
              <a:t>two of the students having the same birthday = 1 – (Probability of no one having the same birthday)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96C7CDB-D933-41C9-8D17-B6F47AAE1997}"/>
                  </a:ext>
                </a:extLst>
              </p:cNvPr>
              <p:cNvSpPr txBox="1"/>
              <p:nvPr/>
            </p:nvSpPr>
            <p:spPr>
              <a:xfrm>
                <a:off x="-2" y="2008218"/>
                <a:ext cx="11586327" cy="529119"/>
              </a:xfrm>
              <a:prstGeom prst="rect">
                <a:avLst/>
              </a:prstGeom>
              <a:noFill/>
            </p:spPr>
            <p:txBody>
              <a:bodyPr wrap="square" rtlCol="0">
                <a:spAutoFit/>
              </a:bodyPr>
              <a:lstStyle/>
              <a:p>
                <a:r>
                  <a:rPr lang="en-IN" dirty="0"/>
                  <a:t>Probability of no one having the same birthday = </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𝑐𝑜𝑢𝑛𝑡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𝑝𝑜𝑠𝑠𝑖𝑏𝑖𝑙𝑖𝑡𝑖𝑒𝑠</m:t>
                        </m:r>
                        <m:r>
                          <a:rPr lang="en-IN" b="0" i="1" smtClean="0">
                            <a:latin typeface="Cambria Math" panose="02040503050406030204" pitchFamily="18" charset="0"/>
                          </a:rPr>
                          <m:t> </m:t>
                        </m:r>
                        <m:r>
                          <a:rPr lang="en-IN" b="0" i="1" smtClean="0">
                            <a:latin typeface="Cambria Math" panose="02040503050406030204" pitchFamily="18" charset="0"/>
                          </a:rPr>
                          <m:t>𝑤h𝑒𝑟𝑒</m:t>
                        </m:r>
                        <m:r>
                          <a:rPr lang="en-IN" b="0" i="1" smtClean="0">
                            <a:latin typeface="Cambria Math" panose="02040503050406030204" pitchFamily="18" charset="0"/>
                          </a:rPr>
                          <m:t> </m:t>
                        </m:r>
                        <m:r>
                          <a:rPr lang="en-IN" b="0" i="1" smtClean="0">
                            <a:latin typeface="Cambria Math" panose="02040503050406030204" pitchFamily="18" charset="0"/>
                          </a:rPr>
                          <m:t>𝑛𝑜</m:t>
                        </m:r>
                        <m:r>
                          <a:rPr lang="en-IN" b="0" i="1" smtClean="0">
                            <a:latin typeface="Cambria Math" panose="02040503050406030204" pitchFamily="18" charset="0"/>
                          </a:rPr>
                          <m:t> </m:t>
                        </m:r>
                        <m:r>
                          <a:rPr lang="en-IN" b="0" i="1" smtClean="0">
                            <a:latin typeface="Cambria Math" panose="02040503050406030204" pitchFamily="18" charset="0"/>
                          </a:rPr>
                          <m:t>𝑜𝑛𝑒</m:t>
                        </m:r>
                        <m:r>
                          <a:rPr lang="en-IN" b="0" i="1" smtClean="0">
                            <a:latin typeface="Cambria Math" panose="02040503050406030204" pitchFamily="18" charset="0"/>
                          </a:rPr>
                          <m:t> </m:t>
                        </m:r>
                        <m:r>
                          <a:rPr lang="en-IN" b="0" i="1" smtClean="0">
                            <a:latin typeface="Cambria Math" panose="02040503050406030204" pitchFamily="18" charset="0"/>
                          </a:rPr>
                          <m:t>h𝑎𝑠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𝑠𝑎𝑚𝑒</m:t>
                        </m:r>
                        <m:r>
                          <a:rPr lang="en-IN" b="0" i="1" smtClean="0">
                            <a:latin typeface="Cambria Math" panose="02040503050406030204" pitchFamily="18" charset="0"/>
                          </a:rPr>
                          <m:t> </m:t>
                        </m:r>
                        <m:r>
                          <a:rPr lang="en-IN" b="0" i="1" smtClean="0">
                            <a:latin typeface="Cambria Math" panose="02040503050406030204" pitchFamily="18" charset="0"/>
                          </a:rPr>
                          <m:t>𝑏𝑖𝑟𝑡h𝑑𝑎𝑦</m:t>
                        </m:r>
                        <m:r>
                          <a:rPr lang="en-IN" b="0" i="1" smtClean="0">
                            <a:latin typeface="Cambria Math" panose="02040503050406030204" pitchFamily="18" charset="0"/>
                          </a:rPr>
                          <m:t> (</m:t>
                        </m:r>
                        <m:r>
                          <a:rPr lang="en-IN" b="0" i="1" smtClean="0">
                            <a:latin typeface="Cambria Math" panose="02040503050406030204" pitchFamily="18" charset="0"/>
                          </a:rPr>
                          <m:t>𝐸𝑣𝑒𝑛𝑡</m:t>
                        </m:r>
                        <m:r>
                          <a:rPr lang="en-IN" b="0" i="1" smtClean="0">
                            <a:latin typeface="Cambria Math" panose="02040503050406030204" pitchFamily="18" charset="0"/>
                          </a:rPr>
                          <m:t> </m:t>
                        </m:r>
                        <m:r>
                          <a:rPr lang="en-IN" b="0" i="1" smtClean="0">
                            <a:latin typeface="Cambria Math" panose="02040503050406030204" pitchFamily="18" charset="0"/>
                          </a:rPr>
                          <m:t>𝑆𝑝𝑎𝑐𝑒</m:t>
                        </m:r>
                        <m:r>
                          <a:rPr lang="en-IN" b="0" i="1" smtClean="0">
                            <a:latin typeface="Cambria Math" panose="02040503050406030204" pitchFamily="18" charset="0"/>
                          </a:rPr>
                          <m:t>)</m:t>
                        </m:r>
                      </m:num>
                      <m:den>
                        <m:r>
                          <a:rPr lang="en-IN" b="0" i="1" smtClean="0">
                            <a:latin typeface="Cambria Math" panose="02040503050406030204" pitchFamily="18" charset="0"/>
                          </a:rPr>
                          <m:t>𝐶𝑜𝑢𝑛𝑡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𝑝𝑜𝑠𝑠𝑖𝑏𝑖𝑙𝑖𝑡𝑖𝑒𝑠</m:t>
                        </m:r>
                        <m:r>
                          <a:rPr lang="en-IN" b="0" i="1" smtClean="0">
                            <a:latin typeface="Cambria Math" panose="02040503050406030204" pitchFamily="18" charset="0"/>
                          </a:rPr>
                          <m:t> (</m:t>
                        </m:r>
                        <m:r>
                          <a:rPr lang="en-IN" b="0" i="1" smtClean="0">
                            <a:latin typeface="Cambria Math" panose="02040503050406030204" pitchFamily="18" charset="0"/>
                          </a:rPr>
                          <m:t>𝑆𝑎𝑚𝑝𝑒</m:t>
                        </m:r>
                        <m:r>
                          <a:rPr lang="en-IN" b="0" i="1" smtClean="0">
                            <a:latin typeface="Cambria Math" panose="02040503050406030204" pitchFamily="18" charset="0"/>
                          </a:rPr>
                          <m:t> </m:t>
                        </m:r>
                        <m:r>
                          <a:rPr lang="en-IN" b="0" i="1" smtClean="0">
                            <a:latin typeface="Cambria Math" panose="02040503050406030204" pitchFamily="18" charset="0"/>
                          </a:rPr>
                          <m:t>𝑆𝑝𝑎𝑐𝑒</m:t>
                        </m:r>
                        <m:r>
                          <a:rPr lang="en-IN" b="0" i="1" smtClean="0">
                            <a:latin typeface="Cambria Math" panose="02040503050406030204" pitchFamily="18" charset="0"/>
                          </a:rPr>
                          <m:t>)</m:t>
                        </m:r>
                      </m:den>
                    </m:f>
                  </m:oMath>
                </a14:m>
                <a:endParaRPr lang="en-IN" dirty="0"/>
              </a:p>
            </p:txBody>
          </p:sp>
        </mc:Choice>
        <mc:Fallback xmlns="">
          <p:sp>
            <p:nvSpPr>
              <p:cNvPr id="7" name="TextBox 6">
                <a:extLst>
                  <a:ext uri="{FF2B5EF4-FFF2-40B4-BE49-F238E27FC236}">
                    <a16:creationId xmlns:a16="http://schemas.microsoft.com/office/drawing/2014/main" id="{796C7CDB-D933-41C9-8D17-B6F47AAE1997}"/>
                  </a:ext>
                </a:extLst>
              </p:cNvPr>
              <p:cNvSpPr txBox="1">
                <a:spLocks noRot="1" noChangeAspect="1" noMove="1" noResize="1" noEditPoints="1" noAdjustHandles="1" noChangeArrowheads="1" noChangeShapeType="1" noTextEdit="1"/>
              </p:cNvSpPr>
              <p:nvPr/>
            </p:nvSpPr>
            <p:spPr>
              <a:xfrm>
                <a:off x="-2" y="2008218"/>
                <a:ext cx="11586327" cy="529119"/>
              </a:xfrm>
              <a:prstGeom prst="rect">
                <a:avLst/>
              </a:prstGeom>
              <a:blipFill>
                <a:blip r:embed="rId2"/>
                <a:stretch>
                  <a:fillRect l="-421" b="-6897"/>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25389663-479B-4414-B8AF-4B7A18C72F1F}"/>
              </a:ext>
            </a:extLst>
          </p:cNvPr>
          <p:cNvSpPr txBox="1"/>
          <p:nvPr/>
        </p:nvSpPr>
        <p:spPr>
          <a:xfrm>
            <a:off x="-2" y="2441794"/>
            <a:ext cx="8078771" cy="369332"/>
          </a:xfrm>
          <a:prstGeom prst="rect">
            <a:avLst/>
          </a:prstGeom>
          <a:noFill/>
        </p:spPr>
        <p:txBody>
          <a:bodyPr wrap="square" rtlCol="0">
            <a:spAutoFit/>
          </a:bodyPr>
          <a:lstStyle/>
          <a:p>
            <a:r>
              <a:rPr lang="en-IN" dirty="0"/>
              <a:t>Count of all possibilities (sample Space)</a:t>
            </a:r>
          </a:p>
        </p:txBody>
      </p:sp>
      <p:graphicFrame>
        <p:nvGraphicFramePr>
          <p:cNvPr id="9" name="Table 9">
            <a:extLst>
              <a:ext uri="{FF2B5EF4-FFF2-40B4-BE49-F238E27FC236}">
                <a16:creationId xmlns:a16="http://schemas.microsoft.com/office/drawing/2014/main" id="{6FD84E99-43E6-4A21-8E1B-B3118C176E60}"/>
              </a:ext>
            </a:extLst>
          </p:cNvPr>
          <p:cNvGraphicFramePr>
            <a:graphicFrameLocks noGrp="1"/>
          </p:cNvGraphicFramePr>
          <p:nvPr/>
        </p:nvGraphicFramePr>
        <p:xfrm>
          <a:off x="4321" y="2811126"/>
          <a:ext cx="8310120" cy="1395846"/>
        </p:xfrm>
        <a:graphic>
          <a:graphicData uri="http://schemas.openxmlformats.org/drawingml/2006/table">
            <a:tbl>
              <a:tblPr firstRow="1" bandRow="1">
                <a:tableStyleId>{5C22544A-7EE6-4342-B048-85BDC9FD1C3A}</a:tableStyleId>
              </a:tblPr>
              <a:tblGrid>
                <a:gridCol w="1551102">
                  <a:extLst>
                    <a:ext uri="{9D8B030D-6E8A-4147-A177-3AD203B41FA5}">
                      <a16:colId xmlns:a16="http://schemas.microsoft.com/office/drawing/2014/main" val="1592326636"/>
                    </a:ext>
                  </a:extLst>
                </a:gridCol>
                <a:gridCol w="669303">
                  <a:extLst>
                    <a:ext uri="{9D8B030D-6E8A-4147-A177-3AD203B41FA5}">
                      <a16:colId xmlns:a16="http://schemas.microsoft.com/office/drawing/2014/main" val="2698183324"/>
                    </a:ext>
                  </a:extLst>
                </a:gridCol>
                <a:gridCol w="622169">
                  <a:extLst>
                    <a:ext uri="{9D8B030D-6E8A-4147-A177-3AD203B41FA5}">
                      <a16:colId xmlns:a16="http://schemas.microsoft.com/office/drawing/2014/main" val="2489461445"/>
                    </a:ext>
                  </a:extLst>
                </a:gridCol>
                <a:gridCol w="725864">
                  <a:extLst>
                    <a:ext uri="{9D8B030D-6E8A-4147-A177-3AD203B41FA5}">
                      <a16:colId xmlns:a16="http://schemas.microsoft.com/office/drawing/2014/main" val="1649675389"/>
                    </a:ext>
                  </a:extLst>
                </a:gridCol>
                <a:gridCol w="824453">
                  <a:extLst>
                    <a:ext uri="{9D8B030D-6E8A-4147-A177-3AD203B41FA5}">
                      <a16:colId xmlns:a16="http://schemas.microsoft.com/office/drawing/2014/main" val="3134825667"/>
                    </a:ext>
                  </a:extLst>
                </a:gridCol>
                <a:gridCol w="1027522">
                  <a:extLst>
                    <a:ext uri="{9D8B030D-6E8A-4147-A177-3AD203B41FA5}">
                      <a16:colId xmlns:a16="http://schemas.microsoft.com/office/drawing/2014/main" val="141454249"/>
                    </a:ext>
                  </a:extLst>
                </a:gridCol>
                <a:gridCol w="970961">
                  <a:extLst>
                    <a:ext uri="{9D8B030D-6E8A-4147-A177-3AD203B41FA5}">
                      <a16:colId xmlns:a16="http://schemas.microsoft.com/office/drawing/2014/main" val="3773622571"/>
                    </a:ext>
                  </a:extLst>
                </a:gridCol>
                <a:gridCol w="848412">
                  <a:extLst>
                    <a:ext uri="{9D8B030D-6E8A-4147-A177-3AD203B41FA5}">
                      <a16:colId xmlns:a16="http://schemas.microsoft.com/office/drawing/2014/main" val="1132186770"/>
                    </a:ext>
                  </a:extLst>
                </a:gridCol>
                <a:gridCol w="1070334">
                  <a:extLst>
                    <a:ext uri="{9D8B030D-6E8A-4147-A177-3AD203B41FA5}">
                      <a16:colId xmlns:a16="http://schemas.microsoft.com/office/drawing/2014/main" val="2715652611"/>
                    </a:ext>
                  </a:extLst>
                </a:gridCol>
              </a:tblGrid>
              <a:tr h="523355">
                <a:tc>
                  <a:txBody>
                    <a:bodyPr/>
                    <a:lstStyle/>
                    <a:p>
                      <a:r>
                        <a:rPr lang="en-IN" dirty="0"/>
                        <a:t>Student</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49</a:t>
                      </a:r>
                    </a:p>
                    <a:p>
                      <a:pPr algn="ctr"/>
                      <a:endParaRPr lang="en-IN" dirty="0"/>
                    </a:p>
                  </a:txBody>
                  <a:tcPr/>
                </a:tc>
                <a:tc>
                  <a:txBody>
                    <a:bodyPr/>
                    <a:lstStyle/>
                    <a:p>
                      <a:pPr algn="ctr"/>
                      <a:r>
                        <a:rPr lang="en-IN" dirty="0"/>
                        <a:t>50</a:t>
                      </a:r>
                    </a:p>
                  </a:txBody>
                  <a:tcPr/>
                </a:tc>
                <a:extLst>
                  <a:ext uri="{0D108BD9-81ED-4DB2-BD59-A6C34878D82A}">
                    <a16:rowId xmlns:a16="http://schemas.microsoft.com/office/drawing/2014/main" val="2581930707"/>
                  </a:ext>
                </a:extLst>
              </a:tr>
              <a:tr h="755766">
                <a:tc>
                  <a:txBody>
                    <a:bodyPr/>
                    <a:lstStyle/>
                    <a:p>
                      <a:r>
                        <a:rPr lang="en-IN" dirty="0"/>
                        <a:t>Possible days of birth</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extLst>
                  <a:ext uri="{0D108BD9-81ED-4DB2-BD59-A6C34878D82A}">
                    <a16:rowId xmlns:a16="http://schemas.microsoft.com/office/drawing/2014/main" val="890419509"/>
                  </a:ext>
                </a:extLst>
              </a:tr>
            </a:tbl>
          </a:graphicData>
        </a:graphic>
      </p:graphicFrame>
      <p:graphicFrame>
        <p:nvGraphicFramePr>
          <p:cNvPr id="12" name="Table 9">
            <a:extLst>
              <a:ext uri="{FF2B5EF4-FFF2-40B4-BE49-F238E27FC236}">
                <a16:creationId xmlns:a16="http://schemas.microsoft.com/office/drawing/2014/main" id="{35311A4F-FF0C-4D9D-8629-C705BAEEAD0E}"/>
              </a:ext>
            </a:extLst>
          </p:cNvPr>
          <p:cNvGraphicFramePr>
            <a:graphicFrameLocks noGrp="1"/>
          </p:cNvGraphicFramePr>
          <p:nvPr/>
        </p:nvGraphicFramePr>
        <p:xfrm>
          <a:off x="0" y="4943995"/>
          <a:ext cx="8324650" cy="1395846"/>
        </p:xfrm>
        <a:graphic>
          <a:graphicData uri="http://schemas.openxmlformats.org/drawingml/2006/table">
            <a:tbl>
              <a:tblPr firstRow="1" bandRow="1">
                <a:tableStyleId>{5C22544A-7EE6-4342-B048-85BDC9FD1C3A}</a:tableStyleId>
              </a:tblPr>
              <a:tblGrid>
                <a:gridCol w="1508289">
                  <a:extLst>
                    <a:ext uri="{9D8B030D-6E8A-4147-A177-3AD203B41FA5}">
                      <a16:colId xmlns:a16="http://schemas.microsoft.com/office/drawing/2014/main" val="1592326636"/>
                    </a:ext>
                  </a:extLst>
                </a:gridCol>
                <a:gridCol w="659876">
                  <a:extLst>
                    <a:ext uri="{9D8B030D-6E8A-4147-A177-3AD203B41FA5}">
                      <a16:colId xmlns:a16="http://schemas.microsoft.com/office/drawing/2014/main" val="2698183324"/>
                    </a:ext>
                  </a:extLst>
                </a:gridCol>
                <a:gridCol w="716437">
                  <a:extLst>
                    <a:ext uri="{9D8B030D-6E8A-4147-A177-3AD203B41FA5}">
                      <a16:colId xmlns:a16="http://schemas.microsoft.com/office/drawing/2014/main" val="2489461445"/>
                    </a:ext>
                  </a:extLst>
                </a:gridCol>
                <a:gridCol w="829559">
                  <a:extLst>
                    <a:ext uri="{9D8B030D-6E8A-4147-A177-3AD203B41FA5}">
                      <a16:colId xmlns:a16="http://schemas.microsoft.com/office/drawing/2014/main" val="1649675389"/>
                    </a:ext>
                  </a:extLst>
                </a:gridCol>
                <a:gridCol w="961534">
                  <a:extLst>
                    <a:ext uri="{9D8B030D-6E8A-4147-A177-3AD203B41FA5}">
                      <a16:colId xmlns:a16="http://schemas.microsoft.com/office/drawing/2014/main" val="3134825667"/>
                    </a:ext>
                  </a:extLst>
                </a:gridCol>
                <a:gridCol w="876693">
                  <a:extLst>
                    <a:ext uri="{9D8B030D-6E8A-4147-A177-3AD203B41FA5}">
                      <a16:colId xmlns:a16="http://schemas.microsoft.com/office/drawing/2014/main" val="141454249"/>
                    </a:ext>
                  </a:extLst>
                </a:gridCol>
                <a:gridCol w="838986">
                  <a:extLst>
                    <a:ext uri="{9D8B030D-6E8A-4147-A177-3AD203B41FA5}">
                      <a16:colId xmlns:a16="http://schemas.microsoft.com/office/drawing/2014/main" val="3773622571"/>
                    </a:ext>
                  </a:extLst>
                </a:gridCol>
                <a:gridCol w="848412">
                  <a:extLst>
                    <a:ext uri="{9D8B030D-6E8A-4147-A177-3AD203B41FA5}">
                      <a16:colId xmlns:a16="http://schemas.microsoft.com/office/drawing/2014/main" val="1132186770"/>
                    </a:ext>
                  </a:extLst>
                </a:gridCol>
                <a:gridCol w="1084864">
                  <a:extLst>
                    <a:ext uri="{9D8B030D-6E8A-4147-A177-3AD203B41FA5}">
                      <a16:colId xmlns:a16="http://schemas.microsoft.com/office/drawing/2014/main" val="2715652611"/>
                    </a:ext>
                  </a:extLst>
                </a:gridCol>
              </a:tblGrid>
              <a:tr h="523355">
                <a:tc>
                  <a:txBody>
                    <a:bodyPr/>
                    <a:lstStyle/>
                    <a:p>
                      <a:r>
                        <a:rPr lang="en-IN" dirty="0"/>
                        <a:t>Student</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49</a:t>
                      </a:r>
                    </a:p>
                    <a:p>
                      <a:pPr algn="ctr"/>
                      <a:endParaRPr lang="en-IN" dirty="0"/>
                    </a:p>
                  </a:txBody>
                  <a:tcPr/>
                </a:tc>
                <a:tc>
                  <a:txBody>
                    <a:bodyPr/>
                    <a:lstStyle/>
                    <a:p>
                      <a:pPr algn="ctr"/>
                      <a:r>
                        <a:rPr lang="en-IN" dirty="0"/>
                        <a:t>50</a:t>
                      </a:r>
                    </a:p>
                  </a:txBody>
                  <a:tcPr/>
                </a:tc>
                <a:extLst>
                  <a:ext uri="{0D108BD9-81ED-4DB2-BD59-A6C34878D82A}">
                    <a16:rowId xmlns:a16="http://schemas.microsoft.com/office/drawing/2014/main" val="2581930707"/>
                  </a:ext>
                </a:extLst>
              </a:tr>
              <a:tr h="755766">
                <a:tc>
                  <a:txBody>
                    <a:bodyPr/>
                    <a:lstStyle/>
                    <a:p>
                      <a:r>
                        <a:rPr lang="en-IN" dirty="0"/>
                        <a:t>Possible days of birth</a:t>
                      </a:r>
                    </a:p>
                  </a:txBody>
                  <a:tcPr/>
                </a:tc>
                <a:tc>
                  <a:txBody>
                    <a:bodyPr/>
                    <a:lstStyle/>
                    <a:p>
                      <a:pPr algn="ctr"/>
                      <a:r>
                        <a:rPr lang="en-IN" dirty="0"/>
                        <a:t>365</a:t>
                      </a:r>
                    </a:p>
                  </a:txBody>
                  <a:tcPr/>
                </a:tc>
                <a:tc>
                  <a:txBody>
                    <a:bodyPr/>
                    <a:lstStyle/>
                    <a:p>
                      <a:pPr algn="ctr"/>
                      <a:r>
                        <a:rPr lang="en-IN" dirty="0"/>
                        <a:t>364</a:t>
                      </a:r>
                    </a:p>
                  </a:txBody>
                  <a:tcPr/>
                </a:tc>
                <a:tc>
                  <a:txBody>
                    <a:bodyPr/>
                    <a:lstStyle/>
                    <a:p>
                      <a:pPr algn="ctr"/>
                      <a:r>
                        <a:rPr lang="en-IN" dirty="0"/>
                        <a:t>363</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IN" dirty="0"/>
                        <a:t>317</a:t>
                      </a:r>
                    </a:p>
                  </a:txBody>
                  <a:tcPr/>
                </a:tc>
                <a:tc>
                  <a:txBody>
                    <a:bodyPr/>
                    <a:lstStyle/>
                    <a:p>
                      <a:pPr algn="ctr"/>
                      <a:r>
                        <a:rPr lang="en-IN" dirty="0"/>
                        <a:t>316</a:t>
                      </a:r>
                    </a:p>
                  </a:txBody>
                  <a:tcPr/>
                </a:tc>
                <a:extLst>
                  <a:ext uri="{0D108BD9-81ED-4DB2-BD59-A6C34878D82A}">
                    <a16:rowId xmlns:a16="http://schemas.microsoft.com/office/drawing/2014/main" val="890419509"/>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6678EB5-9B10-4A39-999C-155850E87418}"/>
                  </a:ext>
                </a:extLst>
              </p:cNvPr>
              <p:cNvSpPr/>
              <p:nvPr/>
            </p:nvSpPr>
            <p:spPr>
              <a:xfrm>
                <a:off x="-150829" y="4531537"/>
                <a:ext cx="81213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𝑐𝑜𝑢𝑛𝑡</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𝑎𝑙𝑙</m:t>
                      </m:r>
                      <m:r>
                        <a:rPr lang="en-IN" i="1">
                          <a:latin typeface="Cambria Math" panose="02040503050406030204" pitchFamily="18" charset="0"/>
                        </a:rPr>
                        <m:t> </m:t>
                      </m:r>
                      <m:r>
                        <a:rPr lang="en-IN" i="1">
                          <a:latin typeface="Cambria Math" panose="02040503050406030204" pitchFamily="18" charset="0"/>
                        </a:rPr>
                        <m:t>𝑝𝑜𝑠𝑠𝑖𝑏𝑖𝑙𝑖𝑡𝑖𝑒𝑠</m:t>
                      </m:r>
                      <m:r>
                        <a:rPr lang="en-IN" i="1">
                          <a:latin typeface="Cambria Math" panose="02040503050406030204" pitchFamily="18" charset="0"/>
                        </a:rPr>
                        <m:t> </m:t>
                      </m:r>
                      <m:r>
                        <a:rPr lang="en-IN" i="1">
                          <a:latin typeface="Cambria Math" panose="02040503050406030204" pitchFamily="18" charset="0"/>
                        </a:rPr>
                        <m:t>𝑤h𝑒𝑟𝑒</m:t>
                      </m:r>
                      <m:r>
                        <a:rPr lang="en-IN" i="1">
                          <a:latin typeface="Cambria Math" panose="02040503050406030204" pitchFamily="18" charset="0"/>
                        </a:rPr>
                        <m:t> </m:t>
                      </m:r>
                      <m:r>
                        <a:rPr lang="en-IN" i="1">
                          <a:latin typeface="Cambria Math" panose="02040503050406030204" pitchFamily="18" charset="0"/>
                        </a:rPr>
                        <m:t>𝑛𝑜</m:t>
                      </m:r>
                      <m:r>
                        <a:rPr lang="en-IN" i="1">
                          <a:latin typeface="Cambria Math" panose="02040503050406030204" pitchFamily="18" charset="0"/>
                        </a:rPr>
                        <m:t> </m:t>
                      </m:r>
                      <m:r>
                        <a:rPr lang="en-IN" i="1">
                          <a:latin typeface="Cambria Math" panose="02040503050406030204" pitchFamily="18" charset="0"/>
                        </a:rPr>
                        <m:t>𝑜𝑛𝑒</m:t>
                      </m:r>
                      <m:r>
                        <a:rPr lang="en-IN" i="1">
                          <a:latin typeface="Cambria Math" panose="02040503050406030204" pitchFamily="18" charset="0"/>
                        </a:rPr>
                        <m:t> </m:t>
                      </m:r>
                      <m:r>
                        <a:rPr lang="en-IN" i="1">
                          <a:latin typeface="Cambria Math" panose="02040503050406030204" pitchFamily="18" charset="0"/>
                        </a:rPr>
                        <m:t>h𝑎𝑠</m:t>
                      </m:r>
                      <m:r>
                        <a:rPr lang="en-IN" i="1">
                          <a:latin typeface="Cambria Math" panose="02040503050406030204" pitchFamily="18" charset="0"/>
                        </a:rPr>
                        <m:t> </m:t>
                      </m:r>
                      <m:r>
                        <a:rPr lang="en-IN" i="1">
                          <a:latin typeface="Cambria Math" panose="02040503050406030204" pitchFamily="18" charset="0"/>
                        </a:rPr>
                        <m:t>𝑡h𝑒</m:t>
                      </m:r>
                      <m:r>
                        <a:rPr lang="en-IN" i="1">
                          <a:latin typeface="Cambria Math" panose="02040503050406030204" pitchFamily="18" charset="0"/>
                        </a:rPr>
                        <m:t> </m:t>
                      </m:r>
                      <m:r>
                        <a:rPr lang="en-IN" i="1">
                          <a:latin typeface="Cambria Math" panose="02040503050406030204" pitchFamily="18" charset="0"/>
                        </a:rPr>
                        <m:t>𝑠𝑎𝑚𝑒</m:t>
                      </m:r>
                      <m:r>
                        <a:rPr lang="en-IN" i="1">
                          <a:latin typeface="Cambria Math" panose="02040503050406030204" pitchFamily="18" charset="0"/>
                        </a:rPr>
                        <m:t> </m:t>
                      </m:r>
                      <m:r>
                        <a:rPr lang="en-IN" i="1">
                          <a:latin typeface="Cambria Math" panose="02040503050406030204" pitchFamily="18" charset="0"/>
                        </a:rPr>
                        <m:t>𝑏𝑖𝑟𝑡h𝑑𝑎𝑦</m:t>
                      </m:r>
                      <m:r>
                        <a:rPr lang="en-IN" i="1">
                          <a:latin typeface="Cambria Math" panose="02040503050406030204" pitchFamily="18" charset="0"/>
                        </a:rPr>
                        <m:t> (</m:t>
                      </m:r>
                      <m:r>
                        <a:rPr lang="en-IN" i="1">
                          <a:latin typeface="Cambria Math" panose="02040503050406030204" pitchFamily="18" charset="0"/>
                        </a:rPr>
                        <m:t>𝐸𝑣𝑒𝑛𝑡</m:t>
                      </m:r>
                      <m:r>
                        <a:rPr lang="en-IN" i="1">
                          <a:latin typeface="Cambria Math" panose="02040503050406030204" pitchFamily="18" charset="0"/>
                        </a:rPr>
                        <m:t> </m:t>
                      </m:r>
                      <m:r>
                        <a:rPr lang="en-IN" i="1">
                          <a:latin typeface="Cambria Math" panose="02040503050406030204" pitchFamily="18" charset="0"/>
                        </a:rPr>
                        <m:t>𝑆𝑝𝑎𝑐𝑒</m:t>
                      </m:r>
                      <m:r>
                        <a:rPr lang="en-IN" i="1">
                          <a:latin typeface="Cambria Math" panose="02040503050406030204" pitchFamily="18" charset="0"/>
                        </a:rPr>
                        <m:t>)</m:t>
                      </m:r>
                    </m:oMath>
                  </m:oMathPara>
                </a14:m>
                <a:endParaRPr lang="en-IN" dirty="0"/>
              </a:p>
            </p:txBody>
          </p:sp>
        </mc:Choice>
        <mc:Fallback xmlns="">
          <p:sp>
            <p:nvSpPr>
              <p:cNvPr id="13" name="Rectangle 12">
                <a:extLst>
                  <a:ext uri="{FF2B5EF4-FFF2-40B4-BE49-F238E27FC236}">
                    <a16:creationId xmlns:a16="http://schemas.microsoft.com/office/drawing/2014/main" id="{96678EB5-9B10-4A39-999C-155850E87418}"/>
                  </a:ext>
                </a:extLst>
              </p:cNvPr>
              <p:cNvSpPr>
                <a:spLocks noRot="1" noChangeAspect="1" noMove="1" noResize="1" noEditPoints="1" noAdjustHandles="1" noChangeArrowheads="1" noChangeShapeType="1" noTextEdit="1"/>
              </p:cNvSpPr>
              <p:nvPr/>
            </p:nvSpPr>
            <p:spPr>
              <a:xfrm>
                <a:off x="-150829" y="4531537"/>
                <a:ext cx="8121390" cy="369332"/>
              </a:xfrm>
              <a:prstGeom prst="rect">
                <a:avLst/>
              </a:prstGeom>
              <a:blipFill>
                <a:blip r:embed="rId3"/>
                <a:stretch>
                  <a:fillRect b="-13115"/>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C721F0BF-C4CD-47B3-9CE6-80C1AC678485}"/>
              </a:ext>
            </a:extLst>
          </p:cNvPr>
          <p:cNvSpPr txBox="1"/>
          <p:nvPr/>
        </p:nvSpPr>
        <p:spPr>
          <a:xfrm>
            <a:off x="-29852" y="4135998"/>
            <a:ext cx="3575901" cy="369332"/>
          </a:xfrm>
          <a:prstGeom prst="rect">
            <a:avLst/>
          </a:prstGeom>
          <a:noFill/>
        </p:spPr>
        <p:txBody>
          <a:bodyPr wrap="square" rtlCol="0">
            <a:spAutoFit/>
          </a:bodyPr>
          <a:lstStyle/>
          <a:p>
            <a:r>
              <a:rPr lang="en-IN" dirty="0"/>
              <a:t>Total number of possibilities = 365</a:t>
            </a:r>
            <a:r>
              <a:rPr lang="en-IN" baseline="30000" dirty="0"/>
              <a:t>50</a:t>
            </a:r>
            <a:r>
              <a:rPr lang="en-IN" dirty="0"/>
              <a:t> </a:t>
            </a:r>
          </a:p>
        </p:txBody>
      </p:sp>
      <p:sp>
        <p:nvSpPr>
          <p:cNvPr id="15" name="TextBox 14">
            <a:extLst>
              <a:ext uri="{FF2B5EF4-FFF2-40B4-BE49-F238E27FC236}">
                <a16:creationId xmlns:a16="http://schemas.microsoft.com/office/drawing/2014/main" id="{B2C296D6-7C3D-4C73-8D6D-4BAC89FE6FB7}"/>
              </a:ext>
            </a:extLst>
          </p:cNvPr>
          <p:cNvSpPr txBox="1"/>
          <p:nvPr/>
        </p:nvSpPr>
        <p:spPr>
          <a:xfrm>
            <a:off x="-59703" y="6299774"/>
            <a:ext cx="6074609" cy="369332"/>
          </a:xfrm>
          <a:prstGeom prst="rect">
            <a:avLst/>
          </a:prstGeom>
          <a:noFill/>
        </p:spPr>
        <p:txBody>
          <a:bodyPr wrap="square" rtlCol="0">
            <a:spAutoFit/>
          </a:bodyPr>
          <a:lstStyle/>
          <a:p>
            <a:r>
              <a:rPr lang="en-IN" dirty="0"/>
              <a:t>Total number of possibilities = 365*364*363*……..*317*316</a:t>
            </a:r>
          </a:p>
        </p:txBody>
      </p:sp>
      <p:sp>
        <p:nvSpPr>
          <p:cNvPr id="16" name="TextBox 15">
            <a:extLst>
              <a:ext uri="{FF2B5EF4-FFF2-40B4-BE49-F238E27FC236}">
                <a16:creationId xmlns:a16="http://schemas.microsoft.com/office/drawing/2014/main" id="{018EEED8-D4FD-4BE1-B6ED-558B0B8F737D}"/>
              </a:ext>
            </a:extLst>
          </p:cNvPr>
          <p:cNvSpPr txBox="1"/>
          <p:nvPr/>
        </p:nvSpPr>
        <p:spPr>
          <a:xfrm>
            <a:off x="8471934" y="2913616"/>
            <a:ext cx="3429786" cy="646331"/>
          </a:xfrm>
          <a:prstGeom prst="rect">
            <a:avLst/>
          </a:prstGeom>
          <a:noFill/>
        </p:spPr>
        <p:txBody>
          <a:bodyPr wrap="square" rtlCol="0">
            <a:spAutoFit/>
          </a:bodyPr>
          <a:lstStyle/>
          <a:p>
            <a:r>
              <a:rPr lang="en-IN" dirty="0"/>
              <a:t>Probability that at least two share a birthday  = </a:t>
            </a:r>
            <a:r>
              <a:rPr lang="en-IN" dirty="0">
                <a:solidFill>
                  <a:srgbClr val="FF0000"/>
                </a:solidFill>
              </a:rPr>
              <a:t>0.97</a:t>
            </a:r>
          </a:p>
        </p:txBody>
      </p:sp>
      <p:graphicFrame>
        <p:nvGraphicFramePr>
          <p:cNvPr id="17" name="Chart 16">
            <a:extLst>
              <a:ext uri="{FF2B5EF4-FFF2-40B4-BE49-F238E27FC236}">
                <a16:creationId xmlns:a16="http://schemas.microsoft.com/office/drawing/2014/main" id="{2F42A9BD-D5F2-4D5F-9620-228921B01CE3}"/>
              </a:ext>
            </a:extLst>
          </p:cNvPr>
          <p:cNvGraphicFramePr>
            <a:graphicFrameLocks/>
          </p:cNvGraphicFramePr>
          <p:nvPr/>
        </p:nvGraphicFramePr>
        <p:xfrm>
          <a:off x="8489225" y="4079184"/>
          <a:ext cx="3429786" cy="19502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761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3" grpId="0"/>
      <p:bldP spid="14" grpId="0"/>
      <p:bldP spid="15" grpId="0"/>
      <p:bldP spid="16" grpId="0"/>
      <p:bldGraphic spid="1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800" dirty="0"/>
            </a:br>
            <a:br>
              <a:rPr lang="en-US" sz="4800" dirty="0"/>
            </a:br>
            <a:r>
              <a:rPr lang="en-US" sz="4800" dirty="0"/>
              <a:t>Probability</a:t>
            </a:r>
            <a:br>
              <a:rPr lang="en-US" sz="4800" dirty="0"/>
            </a:br>
            <a:r>
              <a:rPr lang="en-US" sz="4800" dirty="0"/>
              <a:t>Distributions</a:t>
            </a:r>
            <a:br>
              <a:rPr lang="en-US" sz="4800" dirty="0"/>
            </a:br>
            <a:endParaRPr lang="en-US" sz="4800" b="1" dirty="0"/>
          </a:p>
        </p:txBody>
      </p:sp>
    </p:spTree>
    <p:extLst>
      <p:ext uri="{BB962C8B-B14F-4D97-AF65-F5344CB8AC3E}">
        <p14:creationId xmlns:p14="http://schemas.microsoft.com/office/powerpoint/2010/main" val="3748054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E91F-B599-4FC1-A179-23B1ED7DED9C}"/>
              </a:ext>
            </a:extLst>
          </p:cNvPr>
          <p:cNvSpPr>
            <a:spLocks noGrp="1"/>
          </p:cNvSpPr>
          <p:nvPr>
            <p:ph type="title"/>
          </p:nvPr>
        </p:nvSpPr>
        <p:spPr>
          <a:xfrm>
            <a:off x="65843" y="72163"/>
            <a:ext cx="10515600" cy="629174"/>
          </a:xfrm>
        </p:spPr>
        <p:txBody>
          <a:bodyPr>
            <a:normAutofit/>
          </a:bodyPr>
          <a:lstStyle/>
          <a:p>
            <a:r>
              <a:rPr lang="en-IN" sz="3600" dirty="0"/>
              <a:t>Probability Distribution Functions – By Example</a:t>
            </a:r>
          </a:p>
        </p:txBody>
      </p:sp>
      <p:pic>
        <p:nvPicPr>
          <p:cNvPr id="4" name="Picture 3">
            <a:extLst>
              <a:ext uri="{FF2B5EF4-FFF2-40B4-BE49-F238E27FC236}">
                <a16:creationId xmlns:a16="http://schemas.microsoft.com/office/drawing/2014/main" id="{ADAE2ACA-A00F-4BB9-98FE-70C7F4BFF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43" y="1006452"/>
            <a:ext cx="2286000" cy="1714500"/>
          </a:xfrm>
          <a:prstGeom prst="rect">
            <a:avLst/>
          </a:prstGeom>
        </p:spPr>
      </p:pic>
      <p:sp>
        <p:nvSpPr>
          <p:cNvPr id="5" name="TextBox 4">
            <a:extLst>
              <a:ext uri="{FF2B5EF4-FFF2-40B4-BE49-F238E27FC236}">
                <a16:creationId xmlns:a16="http://schemas.microsoft.com/office/drawing/2014/main" id="{59EC176C-4E06-4A40-A97D-DDC42D03711F}"/>
              </a:ext>
            </a:extLst>
          </p:cNvPr>
          <p:cNvSpPr txBox="1"/>
          <p:nvPr/>
        </p:nvSpPr>
        <p:spPr>
          <a:xfrm>
            <a:off x="2494626" y="997900"/>
            <a:ext cx="6667130" cy="646331"/>
          </a:xfrm>
          <a:prstGeom prst="rect">
            <a:avLst/>
          </a:prstGeom>
          <a:noFill/>
        </p:spPr>
        <p:txBody>
          <a:bodyPr wrap="square" rtlCol="0">
            <a:spAutoFit/>
          </a:bodyPr>
          <a:lstStyle/>
          <a:p>
            <a:r>
              <a:rPr lang="en-IN" dirty="0"/>
              <a:t>Each die can turn up with any one of 6 values {1,2,3,4,5,6}. For two dice, there are a </a:t>
            </a:r>
            <a:r>
              <a:rPr lang="en-IN" dirty="0">
                <a:solidFill>
                  <a:srgbClr val="FF0000"/>
                </a:solidFill>
              </a:rPr>
              <a:t>total</a:t>
            </a:r>
            <a:r>
              <a:rPr lang="en-IN" dirty="0"/>
              <a:t> of 6x6 = </a:t>
            </a:r>
            <a:r>
              <a:rPr lang="en-IN" dirty="0">
                <a:solidFill>
                  <a:srgbClr val="FF0000"/>
                </a:solidFill>
              </a:rPr>
              <a:t>36</a:t>
            </a:r>
            <a:r>
              <a:rPr lang="en-IN" dirty="0"/>
              <a:t> combinations {Sample Space}</a:t>
            </a:r>
          </a:p>
        </p:txBody>
      </p:sp>
      <p:sp>
        <p:nvSpPr>
          <p:cNvPr id="7" name="TextBox 6">
            <a:extLst>
              <a:ext uri="{FF2B5EF4-FFF2-40B4-BE49-F238E27FC236}">
                <a16:creationId xmlns:a16="http://schemas.microsoft.com/office/drawing/2014/main" id="{B039DD50-A8A6-49C4-A083-95129726A2A0}"/>
              </a:ext>
            </a:extLst>
          </p:cNvPr>
          <p:cNvSpPr txBox="1"/>
          <p:nvPr/>
        </p:nvSpPr>
        <p:spPr>
          <a:xfrm>
            <a:off x="2494626" y="1829441"/>
            <a:ext cx="6667130" cy="646331"/>
          </a:xfrm>
          <a:prstGeom prst="rect">
            <a:avLst/>
          </a:prstGeom>
          <a:noFill/>
        </p:spPr>
        <p:txBody>
          <a:bodyPr wrap="square" rtlCol="0">
            <a:spAutoFit/>
          </a:bodyPr>
          <a:lstStyle/>
          <a:p>
            <a:r>
              <a:rPr lang="en-IN" dirty="0"/>
              <a:t>The sum of the two die values cannot be 0, or 1, and also cannot be greater than 12</a:t>
            </a:r>
          </a:p>
        </p:txBody>
      </p:sp>
      <p:sp>
        <p:nvSpPr>
          <p:cNvPr id="8" name="TextBox 7">
            <a:extLst>
              <a:ext uri="{FF2B5EF4-FFF2-40B4-BE49-F238E27FC236}">
                <a16:creationId xmlns:a16="http://schemas.microsoft.com/office/drawing/2014/main" id="{7C1EB6CC-E848-42DF-8BD2-AB7CED7EDB3F}"/>
              </a:ext>
            </a:extLst>
          </p:cNvPr>
          <p:cNvSpPr txBox="1"/>
          <p:nvPr/>
        </p:nvSpPr>
        <p:spPr>
          <a:xfrm>
            <a:off x="-11837" y="2826016"/>
            <a:ext cx="9496886" cy="369332"/>
          </a:xfrm>
          <a:prstGeom prst="rect">
            <a:avLst/>
          </a:prstGeom>
          <a:noFill/>
        </p:spPr>
        <p:txBody>
          <a:bodyPr wrap="square" rtlCol="0">
            <a:spAutoFit/>
          </a:bodyPr>
          <a:lstStyle/>
          <a:p>
            <a:r>
              <a:rPr lang="en-IN" dirty="0"/>
              <a:t>We can get a sum of 2, through only one combination: {1,1}. Hence </a:t>
            </a:r>
            <a:r>
              <a:rPr lang="en-IN" dirty="0">
                <a:solidFill>
                  <a:srgbClr val="FF0000"/>
                </a:solidFill>
              </a:rPr>
              <a:t>probability of sum = 2, is 1/36</a:t>
            </a:r>
          </a:p>
        </p:txBody>
      </p:sp>
      <p:sp>
        <p:nvSpPr>
          <p:cNvPr id="9" name="TextBox 8">
            <a:extLst>
              <a:ext uri="{FF2B5EF4-FFF2-40B4-BE49-F238E27FC236}">
                <a16:creationId xmlns:a16="http://schemas.microsoft.com/office/drawing/2014/main" id="{D1238E75-BB61-451C-9F41-FFA1914F162A}"/>
              </a:ext>
            </a:extLst>
          </p:cNvPr>
          <p:cNvSpPr txBox="1"/>
          <p:nvPr/>
        </p:nvSpPr>
        <p:spPr>
          <a:xfrm>
            <a:off x="-11837" y="3266414"/>
            <a:ext cx="12046998" cy="369332"/>
          </a:xfrm>
          <a:prstGeom prst="rect">
            <a:avLst/>
          </a:prstGeom>
          <a:noFill/>
        </p:spPr>
        <p:txBody>
          <a:bodyPr wrap="square" rtlCol="0">
            <a:spAutoFit/>
          </a:bodyPr>
          <a:lstStyle/>
          <a:p>
            <a:r>
              <a:rPr lang="en-IN" dirty="0"/>
              <a:t>We can get a sum of 6, through the following combinations: {1,5}, {5,1}, {2,4}, {4,2}, {3,3}.Hence </a:t>
            </a:r>
            <a:r>
              <a:rPr lang="en-IN" dirty="0">
                <a:solidFill>
                  <a:srgbClr val="FF0000"/>
                </a:solidFill>
              </a:rPr>
              <a:t>probability of sum = 6, is 5/36</a:t>
            </a:r>
          </a:p>
        </p:txBody>
      </p:sp>
      <p:graphicFrame>
        <p:nvGraphicFramePr>
          <p:cNvPr id="10" name="Table 10">
            <a:extLst>
              <a:ext uri="{FF2B5EF4-FFF2-40B4-BE49-F238E27FC236}">
                <a16:creationId xmlns:a16="http://schemas.microsoft.com/office/drawing/2014/main" id="{FFAD0C67-844D-4193-8985-7012D9017C96}"/>
              </a:ext>
            </a:extLst>
          </p:cNvPr>
          <p:cNvGraphicFramePr>
            <a:graphicFrameLocks noGrp="1"/>
          </p:cNvGraphicFramePr>
          <p:nvPr/>
        </p:nvGraphicFramePr>
        <p:xfrm>
          <a:off x="65843" y="3735606"/>
          <a:ext cx="9579515" cy="746071"/>
        </p:xfrm>
        <a:graphic>
          <a:graphicData uri="http://schemas.openxmlformats.org/drawingml/2006/table">
            <a:tbl>
              <a:tblPr firstRow="1" bandRow="1">
                <a:tableStyleId>{5C22544A-7EE6-4342-B048-85BDC9FD1C3A}</a:tableStyleId>
              </a:tblPr>
              <a:tblGrid>
                <a:gridCol w="1185908">
                  <a:extLst>
                    <a:ext uri="{9D8B030D-6E8A-4147-A177-3AD203B41FA5}">
                      <a16:colId xmlns:a16="http://schemas.microsoft.com/office/drawing/2014/main" val="3939857607"/>
                    </a:ext>
                  </a:extLst>
                </a:gridCol>
                <a:gridCol w="621437">
                  <a:extLst>
                    <a:ext uri="{9D8B030D-6E8A-4147-A177-3AD203B41FA5}">
                      <a16:colId xmlns:a16="http://schemas.microsoft.com/office/drawing/2014/main" val="3588717295"/>
                    </a:ext>
                  </a:extLst>
                </a:gridCol>
                <a:gridCol w="621437">
                  <a:extLst>
                    <a:ext uri="{9D8B030D-6E8A-4147-A177-3AD203B41FA5}">
                      <a16:colId xmlns:a16="http://schemas.microsoft.com/office/drawing/2014/main" val="2059680000"/>
                    </a:ext>
                  </a:extLst>
                </a:gridCol>
                <a:gridCol w="639192">
                  <a:extLst>
                    <a:ext uri="{9D8B030D-6E8A-4147-A177-3AD203B41FA5}">
                      <a16:colId xmlns:a16="http://schemas.microsoft.com/office/drawing/2014/main" val="2560925734"/>
                    </a:ext>
                  </a:extLst>
                </a:gridCol>
                <a:gridCol w="656948">
                  <a:extLst>
                    <a:ext uri="{9D8B030D-6E8A-4147-A177-3AD203B41FA5}">
                      <a16:colId xmlns:a16="http://schemas.microsoft.com/office/drawing/2014/main" val="1607050578"/>
                    </a:ext>
                  </a:extLst>
                </a:gridCol>
                <a:gridCol w="696391">
                  <a:extLst>
                    <a:ext uri="{9D8B030D-6E8A-4147-A177-3AD203B41FA5}">
                      <a16:colId xmlns:a16="http://schemas.microsoft.com/office/drawing/2014/main" val="2840969842"/>
                    </a:ext>
                  </a:extLst>
                </a:gridCol>
                <a:gridCol w="736886">
                  <a:extLst>
                    <a:ext uri="{9D8B030D-6E8A-4147-A177-3AD203B41FA5}">
                      <a16:colId xmlns:a16="http://schemas.microsoft.com/office/drawing/2014/main" val="735463121"/>
                    </a:ext>
                  </a:extLst>
                </a:gridCol>
                <a:gridCol w="736886">
                  <a:extLst>
                    <a:ext uri="{9D8B030D-6E8A-4147-A177-3AD203B41FA5}">
                      <a16:colId xmlns:a16="http://schemas.microsoft.com/office/drawing/2014/main" val="715483666"/>
                    </a:ext>
                  </a:extLst>
                </a:gridCol>
                <a:gridCol w="736886">
                  <a:extLst>
                    <a:ext uri="{9D8B030D-6E8A-4147-A177-3AD203B41FA5}">
                      <a16:colId xmlns:a16="http://schemas.microsoft.com/office/drawing/2014/main" val="1859967944"/>
                    </a:ext>
                  </a:extLst>
                </a:gridCol>
                <a:gridCol w="736886">
                  <a:extLst>
                    <a:ext uri="{9D8B030D-6E8A-4147-A177-3AD203B41FA5}">
                      <a16:colId xmlns:a16="http://schemas.microsoft.com/office/drawing/2014/main" val="760822502"/>
                    </a:ext>
                  </a:extLst>
                </a:gridCol>
                <a:gridCol w="736886">
                  <a:extLst>
                    <a:ext uri="{9D8B030D-6E8A-4147-A177-3AD203B41FA5}">
                      <a16:colId xmlns:a16="http://schemas.microsoft.com/office/drawing/2014/main" val="1371378183"/>
                    </a:ext>
                  </a:extLst>
                </a:gridCol>
                <a:gridCol w="736886">
                  <a:extLst>
                    <a:ext uri="{9D8B030D-6E8A-4147-A177-3AD203B41FA5}">
                      <a16:colId xmlns:a16="http://schemas.microsoft.com/office/drawing/2014/main" val="1447406121"/>
                    </a:ext>
                  </a:extLst>
                </a:gridCol>
                <a:gridCol w="736886">
                  <a:extLst>
                    <a:ext uri="{9D8B030D-6E8A-4147-A177-3AD203B41FA5}">
                      <a16:colId xmlns:a16="http://schemas.microsoft.com/office/drawing/2014/main" val="2175015848"/>
                    </a:ext>
                  </a:extLst>
                </a:gridCol>
              </a:tblGrid>
              <a:tr h="370352">
                <a:tc>
                  <a:txBody>
                    <a:bodyPr/>
                    <a:lstStyle/>
                    <a:p>
                      <a:r>
                        <a:rPr lang="en-IN" dirty="0"/>
                        <a:t>Sum</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4</a:t>
                      </a:r>
                    </a:p>
                  </a:txBody>
                  <a:tcPr/>
                </a:tc>
                <a:tc>
                  <a:txBody>
                    <a:bodyPr/>
                    <a:lstStyle/>
                    <a:p>
                      <a:pPr algn="ctr"/>
                      <a:r>
                        <a:rPr lang="en-IN" dirty="0"/>
                        <a:t>5</a:t>
                      </a:r>
                    </a:p>
                  </a:txBody>
                  <a:tcPr/>
                </a:tc>
                <a:tc>
                  <a:txBody>
                    <a:bodyPr/>
                    <a:lstStyle/>
                    <a:p>
                      <a:pPr algn="ctr"/>
                      <a:r>
                        <a:rPr lang="en-IN" dirty="0"/>
                        <a:t>6</a:t>
                      </a:r>
                    </a:p>
                  </a:txBody>
                  <a:tcPr/>
                </a:tc>
                <a:tc>
                  <a:txBody>
                    <a:bodyPr/>
                    <a:lstStyle/>
                    <a:p>
                      <a:pPr algn="ctr"/>
                      <a:r>
                        <a:rPr lang="en-IN" dirty="0"/>
                        <a:t>7</a:t>
                      </a:r>
                    </a:p>
                  </a:txBody>
                  <a:tcPr/>
                </a:tc>
                <a:tc>
                  <a:txBody>
                    <a:bodyPr/>
                    <a:lstStyle/>
                    <a:p>
                      <a:pPr algn="ctr"/>
                      <a:r>
                        <a:rPr lang="en-IN" dirty="0"/>
                        <a:t>8</a:t>
                      </a:r>
                    </a:p>
                  </a:txBody>
                  <a:tcPr/>
                </a:tc>
                <a:tc>
                  <a:txBody>
                    <a:bodyPr/>
                    <a:lstStyle/>
                    <a:p>
                      <a:pPr algn="ctr"/>
                      <a:r>
                        <a:rPr lang="en-IN" dirty="0"/>
                        <a:t>9</a:t>
                      </a:r>
                    </a:p>
                  </a:txBody>
                  <a:tcPr/>
                </a:tc>
                <a:tc>
                  <a:txBody>
                    <a:bodyPr/>
                    <a:lstStyle/>
                    <a:p>
                      <a:pPr algn="ctr"/>
                      <a:r>
                        <a:rPr lang="en-IN" dirty="0"/>
                        <a:t>10</a:t>
                      </a:r>
                    </a:p>
                  </a:txBody>
                  <a:tcPr/>
                </a:tc>
                <a:tc>
                  <a:txBody>
                    <a:bodyPr/>
                    <a:lstStyle/>
                    <a:p>
                      <a:pPr algn="ctr"/>
                      <a:r>
                        <a:rPr lang="en-IN" dirty="0"/>
                        <a:t>11</a:t>
                      </a:r>
                    </a:p>
                  </a:txBody>
                  <a:tcPr/>
                </a:tc>
                <a:tc>
                  <a:txBody>
                    <a:bodyPr/>
                    <a:lstStyle/>
                    <a:p>
                      <a:pPr algn="ctr"/>
                      <a:r>
                        <a:rPr lang="en-IN" dirty="0"/>
                        <a:t>12</a:t>
                      </a:r>
                    </a:p>
                  </a:txBody>
                  <a:tcPr/>
                </a:tc>
                <a:tc>
                  <a:txBody>
                    <a:bodyPr/>
                    <a:lstStyle/>
                    <a:p>
                      <a:pPr algn="ctr"/>
                      <a:r>
                        <a:rPr lang="en-IN" dirty="0"/>
                        <a:t>Total</a:t>
                      </a:r>
                    </a:p>
                  </a:txBody>
                  <a:tcPr/>
                </a:tc>
                <a:extLst>
                  <a:ext uri="{0D108BD9-81ED-4DB2-BD59-A6C34878D82A}">
                    <a16:rowId xmlns:a16="http://schemas.microsoft.com/office/drawing/2014/main" val="3293137748"/>
                  </a:ext>
                </a:extLst>
              </a:tr>
              <a:tr h="375719">
                <a:tc>
                  <a:txBody>
                    <a:bodyPr/>
                    <a:lstStyle/>
                    <a:p>
                      <a:r>
                        <a:rPr lang="en-IN" dirty="0">
                          <a:solidFill>
                            <a:srgbClr val="FF0000"/>
                          </a:solidFill>
                        </a:rPr>
                        <a:t>Probability</a:t>
                      </a:r>
                    </a:p>
                  </a:txBody>
                  <a:tcPr/>
                </a:tc>
                <a:tc>
                  <a:txBody>
                    <a:bodyPr/>
                    <a:lstStyle/>
                    <a:p>
                      <a:pPr algn="ctr"/>
                      <a:r>
                        <a:rPr lang="en-IN" dirty="0">
                          <a:solidFill>
                            <a:srgbClr val="FF0000"/>
                          </a:solidFill>
                        </a:rPr>
                        <a:t>1/36</a:t>
                      </a:r>
                    </a:p>
                  </a:txBody>
                  <a:tcPr/>
                </a:tc>
                <a:tc>
                  <a:txBody>
                    <a:bodyPr/>
                    <a:lstStyle/>
                    <a:p>
                      <a:pPr algn="ctr"/>
                      <a:r>
                        <a:rPr lang="en-IN" dirty="0">
                          <a:solidFill>
                            <a:srgbClr val="FF0000"/>
                          </a:solidFill>
                        </a:rPr>
                        <a:t>2/36</a:t>
                      </a:r>
                    </a:p>
                  </a:txBody>
                  <a:tcPr/>
                </a:tc>
                <a:tc>
                  <a:txBody>
                    <a:bodyPr/>
                    <a:lstStyle/>
                    <a:p>
                      <a:pPr algn="ctr"/>
                      <a:r>
                        <a:rPr lang="en-IN" dirty="0">
                          <a:solidFill>
                            <a:srgbClr val="FF0000"/>
                          </a:solidFill>
                        </a:rPr>
                        <a:t>3/36</a:t>
                      </a:r>
                    </a:p>
                  </a:txBody>
                  <a:tcPr/>
                </a:tc>
                <a:tc>
                  <a:txBody>
                    <a:bodyPr/>
                    <a:lstStyle/>
                    <a:p>
                      <a:pPr algn="ctr"/>
                      <a:r>
                        <a:rPr lang="en-IN" dirty="0">
                          <a:solidFill>
                            <a:srgbClr val="FF0000"/>
                          </a:solidFill>
                        </a:rPr>
                        <a:t>4/36</a:t>
                      </a:r>
                    </a:p>
                  </a:txBody>
                  <a:tcPr/>
                </a:tc>
                <a:tc>
                  <a:txBody>
                    <a:bodyPr/>
                    <a:lstStyle/>
                    <a:p>
                      <a:pPr algn="ctr"/>
                      <a:r>
                        <a:rPr lang="en-IN" dirty="0">
                          <a:solidFill>
                            <a:srgbClr val="FF0000"/>
                          </a:solidFill>
                        </a:rPr>
                        <a:t>5/36</a:t>
                      </a:r>
                    </a:p>
                  </a:txBody>
                  <a:tcPr/>
                </a:tc>
                <a:tc>
                  <a:txBody>
                    <a:bodyPr/>
                    <a:lstStyle/>
                    <a:p>
                      <a:pPr algn="ctr"/>
                      <a:r>
                        <a:rPr lang="en-IN" dirty="0">
                          <a:solidFill>
                            <a:srgbClr val="FF0000"/>
                          </a:solidFill>
                        </a:rPr>
                        <a:t>6/36</a:t>
                      </a:r>
                    </a:p>
                  </a:txBody>
                  <a:tcPr/>
                </a:tc>
                <a:tc>
                  <a:txBody>
                    <a:bodyPr/>
                    <a:lstStyle/>
                    <a:p>
                      <a:pPr algn="ctr"/>
                      <a:r>
                        <a:rPr lang="en-IN" dirty="0">
                          <a:solidFill>
                            <a:srgbClr val="FF0000"/>
                          </a:solidFill>
                        </a:rPr>
                        <a:t>5/36</a:t>
                      </a:r>
                    </a:p>
                  </a:txBody>
                  <a:tcPr/>
                </a:tc>
                <a:tc>
                  <a:txBody>
                    <a:bodyPr/>
                    <a:lstStyle/>
                    <a:p>
                      <a:pPr algn="ctr"/>
                      <a:r>
                        <a:rPr lang="en-IN" dirty="0">
                          <a:solidFill>
                            <a:srgbClr val="FF0000"/>
                          </a:solidFill>
                        </a:rPr>
                        <a:t>4/36</a:t>
                      </a:r>
                    </a:p>
                  </a:txBody>
                  <a:tcPr/>
                </a:tc>
                <a:tc>
                  <a:txBody>
                    <a:bodyPr/>
                    <a:lstStyle/>
                    <a:p>
                      <a:pPr algn="ctr"/>
                      <a:r>
                        <a:rPr lang="en-IN" dirty="0">
                          <a:solidFill>
                            <a:srgbClr val="FF0000"/>
                          </a:solidFill>
                        </a:rPr>
                        <a:t>3/36</a:t>
                      </a:r>
                    </a:p>
                  </a:txBody>
                  <a:tcPr/>
                </a:tc>
                <a:tc>
                  <a:txBody>
                    <a:bodyPr/>
                    <a:lstStyle/>
                    <a:p>
                      <a:pPr algn="ctr"/>
                      <a:r>
                        <a:rPr lang="en-IN" dirty="0">
                          <a:solidFill>
                            <a:srgbClr val="FF0000"/>
                          </a:solidFill>
                        </a:rPr>
                        <a:t>2/36</a:t>
                      </a:r>
                    </a:p>
                  </a:txBody>
                  <a:tcPr/>
                </a:tc>
                <a:tc>
                  <a:txBody>
                    <a:bodyPr/>
                    <a:lstStyle/>
                    <a:p>
                      <a:pPr algn="ctr"/>
                      <a:r>
                        <a:rPr lang="en-IN" dirty="0">
                          <a:solidFill>
                            <a:srgbClr val="FF0000"/>
                          </a:solidFill>
                        </a:rPr>
                        <a:t>1/36</a:t>
                      </a:r>
                    </a:p>
                  </a:txBody>
                  <a:tcPr/>
                </a:tc>
                <a:tc>
                  <a:txBody>
                    <a:bodyPr/>
                    <a:lstStyle/>
                    <a:p>
                      <a:pPr algn="ctr"/>
                      <a:r>
                        <a:rPr lang="en-IN" dirty="0">
                          <a:solidFill>
                            <a:srgbClr val="FF0000"/>
                          </a:solidFill>
                        </a:rPr>
                        <a:t>1</a:t>
                      </a:r>
                    </a:p>
                  </a:txBody>
                  <a:tcPr/>
                </a:tc>
                <a:extLst>
                  <a:ext uri="{0D108BD9-81ED-4DB2-BD59-A6C34878D82A}">
                    <a16:rowId xmlns:a16="http://schemas.microsoft.com/office/drawing/2014/main" val="4092929660"/>
                  </a:ext>
                </a:extLst>
              </a:tr>
            </a:tbl>
          </a:graphicData>
        </a:graphic>
      </p:graphicFrame>
      <p:pic>
        <p:nvPicPr>
          <p:cNvPr id="12" name="Picture 11">
            <a:extLst>
              <a:ext uri="{FF2B5EF4-FFF2-40B4-BE49-F238E27FC236}">
                <a16:creationId xmlns:a16="http://schemas.microsoft.com/office/drawing/2014/main" id="{F54711A5-BCD1-40DB-94CC-074FDB8D1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448" y="4564369"/>
            <a:ext cx="4479776" cy="2223288"/>
          </a:xfrm>
          <a:prstGeom prst="rect">
            <a:avLst/>
          </a:prstGeom>
        </p:spPr>
      </p:pic>
      <p:sp>
        <p:nvSpPr>
          <p:cNvPr id="13" name="TextBox 12">
            <a:extLst>
              <a:ext uri="{FF2B5EF4-FFF2-40B4-BE49-F238E27FC236}">
                <a16:creationId xmlns:a16="http://schemas.microsoft.com/office/drawing/2014/main" id="{4BC7D6D7-25F7-448C-B0C0-90977179CF6E}"/>
              </a:ext>
            </a:extLst>
          </p:cNvPr>
          <p:cNvSpPr txBox="1"/>
          <p:nvPr/>
        </p:nvSpPr>
        <p:spPr>
          <a:xfrm>
            <a:off x="65843" y="4650400"/>
            <a:ext cx="6880194" cy="369332"/>
          </a:xfrm>
          <a:prstGeom prst="rect">
            <a:avLst/>
          </a:prstGeom>
          <a:noFill/>
        </p:spPr>
        <p:txBody>
          <a:bodyPr wrap="square" rtlCol="0">
            <a:spAutoFit/>
          </a:bodyPr>
          <a:lstStyle/>
          <a:p>
            <a:r>
              <a:rPr lang="en-IN" dirty="0"/>
              <a:t>A plot of the probabilities, is called the probability distribution function</a:t>
            </a:r>
          </a:p>
        </p:txBody>
      </p:sp>
      <p:sp>
        <p:nvSpPr>
          <p:cNvPr id="14" name="TextBox 13">
            <a:extLst>
              <a:ext uri="{FF2B5EF4-FFF2-40B4-BE49-F238E27FC236}">
                <a16:creationId xmlns:a16="http://schemas.microsoft.com/office/drawing/2014/main" id="{BA4426C7-E559-455E-8FE4-6156C2B76125}"/>
              </a:ext>
            </a:extLst>
          </p:cNvPr>
          <p:cNvSpPr txBox="1"/>
          <p:nvPr/>
        </p:nvSpPr>
        <p:spPr>
          <a:xfrm>
            <a:off x="65843" y="5040475"/>
            <a:ext cx="6880194" cy="646331"/>
          </a:xfrm>
          <a:prstGeom prst="rect">
            <a:avLst/>
          </a:prstGeom>
          <a:noFill/>
        </p:spPr>
        <p:txBody>
          <a:bodyPr wrap="square" rtlCol="0">
            <a:spAutoFit/>
          </a:bodyPr>
          <a:lstStyle/>
          <a:p>
            <a:r>
              <a:rPr lang="en-IN" dirty="0"/>
              <a:t>For discrete random variables such plot , is called the probability </a:t>
            </a:r>
            <a:r>
              <a:rPr lang="en-IN" dirty="0">
                <a:solidFill>
                  <a:srgbClr val="FF0000"/>
                </a:solidFill>
              </a:rPr>
              <a:t>mass</a:t>
            </a:r>
            <a:r>
              <a:rPr lang="en-IN" dirty="0"/>
              <a:t> function (pmf)</a:t>
            </a:r>
          </a:p>
        </p:txBody>
      </p:sp>
      <p:sp>
        <p:nvSpPr>
          <p:cNvPr id="16" name="TextBox 15">
            <a:extLst>
              <a:ext uri="{FF2B5EF4-FFF2-40B4-BE49-F238E27FC236}">
                <a16:creationId xmlns:a16="http://schemas.microsoft.com/office/drawing/2014/main" id="{E50187A6-D915-402F-BA22-A92CEE012179}"/>
              </a:ext>
            </a:extLst>
          </p:cNvPr>
          <p:cNvSpPr txBox="1"/>
          <p:nvPr/>
        </p:nvSpPr>
        <p:spPr>
          <a:xfrm>
            <a:off x="65843" y="5676013"/>
            <a:ext cx="6880194" cy="646331"/>
          </a:xfrm>
          <a:prstGeom prst="rect">
            <a:avLst/>
          </a:prstGeom>
          <a:noFill/>
        </p:spPr>
        <p:txBody>
          <a:bodyPr wrap="square" rtlCol="0">
            <a:spAutoFit/>
          </a:bodyPr>
          <a:lstStyle/>
          <a:p>
            <a:r>
              <a:rPr lang="en-IN" dirty="0"/>
              <a:t>For continuous random variables such plot , is called the probability </a:t>
            </a:r>
            <a:r>
              <a:rPr lang="en-IN" dirty="0">
                <a:solidFill>
                  <a:srgbClr val="FF0000"/>
                </a:solidFill>
              </a:rPr>
              <a:t>density</a:t>
            </a:r>
            <a:r>
              <a:rPr lang="en-IN" dirty="0"/>
              <a:t> function (pdf)</a:t>
            </a:r>
          </a:p>
        </p:txBody>
      </p:sp>
      <p:sp>
        <p:nvSpPr>
          <p:cNvPr id="17" name="TextBox 16">
            <a:extLst>
              <a:ext uri="{FF2B5EF4-FFF2-40B4-BE49-F238E27FC236}">
                <a16:creationId xmlns:a16="http://schemas.microsoft.com/office/drawing/2014/main" id="{541067D5-8662-42F9-8CD8-C4F3AE797441}"/>
              </a:ext>
            </a:extLst>
          </p:cNvPr>
          <p:cNvSpPr txBox="1"/>
          <p:nvPr/>
        </p:nvSpPr>
        <p:spPr>
          <a:xfrm>
            <a:off x="65843" y="6416506"/>
            <a:ext cx="6880194" cy="369332"/>
          </a:xfrm>
          <a:prstGeom prst="rect">
            <a:avLst/>
          </a:prstGeom>
          <a:noFill/>
        </p:spPr>
        <p:txBody>
          <a:bodyPr wrap="square" rtlCol="0">
            <a:spAutoFit/>
          </a:bodyPr>
          <a:lstStyle/>
          <a:p>
            <a:r>
              <a:rPr lang="en-IN" dirty="0"/>
              <a:t>You can describe such functions as appropriate mathematical equations</a:t>
            </a:r>
          </a:p>
        </p:txBody>
      </p:sp>
      <p:sp>
        <p:nvSpPr>
          <p:cNvPr id="18" name="TextBox 17">
            <a:extLst>
              <a:ext uri="{FF2B5EF4-FFF2-40B4-BE49-F238E27FC236}">
                <a16:creationId xmlns:a16="http://schemas.microsoft.com/office/drawing/2014/main" id="{5F39535A-33AA-4B54-A9F7-F6ECCD938E4B}"/>
              </a:ext>
            </a:extLst>
          </p:cNvPr>
          <p:cNvSpPr txBox="1"/>
          <p:nvPr/>
        </p:nvSpPr>
        <p:spPr>
          <a:xfrm>
            <a:off x="-11837" y="654666"/>
            <a:ext cx="3666478" cy="369332"/>
          </a:xfrm>
          <a:prstGeom prst="rect">
            <a:avLst/>
          </a:prstGeom>
          <a:noFill/>
        </p:spPr>
        <p:txBody>
          <a:bodyPr wrap="square" rtlCol="0">
            <a:spAutoFit/>
          </a:bodyPr>
          <a:lstStyle/>
          <a:p>
            <a:r>
              <a:rPr lang="en-IN" dirty="0">
                <a:solidFill>
                  <a:srgbClr val="FF0000"/>
                </a:solidFill>
              </a:rPr>
              <a:t>Throwing two dice together</a:t>
            </a:r>
          </a:p>
        </p:txBody>
      </p:sp>
    </p:spTree>
    <p:extLst>
      <p:ext uri="{BB962C8B-B14F-4D97-AF65-F5344CB8AC3E}">
        <p14:creationId xmlns:p14="http://schemas.microsoft.com/office/powerpoint/2010/main" val="112026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3" grpId="0"/>
      <p:bldP spid="14"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836B-AD06-4FB8-9B32-5A47BD3A031F}"/>
              </a:ext>
            </a:extLst>
          </p:cNvPr>
          <p:cNvSpPr>
            <a:spLocks noGrp="1"/>
          </p:cNvSpPr>
          <p:nvPr>
            <p:ph type="title"/>
          </p:nvPr>
        </p:nvSpPr>
        <p:spPr>
          <a:xfrm>
            <a:off x="91580" y="71511"/>
            <a:ext cx="10515600" cy="649942"/>
          </a:xfrm>
        </p:spPr>
        <p:txBody>
          <a:bodyPr>
            <a:normAutofit fontScale="90000"/>
          </a:bodyPr>
          <a:lstStyle/>
          <a:p>
            <a:r>
              <a:rPr lang="en-IN" dirty="0"/>
              <a:t>Computing Probabilities from distributions</a:t>
            </a:r>
          </a:p>
        </p:txBody>
      </p:sp>
      <p:pic>
        <p:nvPicPr>
          <p:cNvPr id="5" name="Graphic 4">
            <a:extLst>
              <a:ext uri="{FF2B5EF4-FFF2-40B4-BE49-F238E27FC236}">
                <a16:creationId xmlns:a16="http://schemas.microsoft.com/office/drawing/2014/main" id="{5D140E69-B7A2-4A92-86BD-B9501D924E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155" y="2739005"/>
            <a:ext cx="1600200" cy="1228725"/>
          </a:xfrm>
          <a:prstGeom prst="rect">
            <a:avLst/>
          </a:prstGeom>
        </p:spPr>
      </p:pic>
      <p:sp>
        <p:nvSpPr>
          <p:cNvPr id="6" name="Isosceles Triangle 5">
            <a:extLst>
              <a:ext uri="{FF2B5EF4-FFF2-40B4-BE49-F238E27FC236}">
                <a16:creationId xmlns:a16="http://schemas.microsoft.com/office/drawing/2014/main" id="{2E341E81-C70D-496B-811A-DD3612572447}"/>
              </a:ext>
            </a:extLst>
          </p:cNvPr>
          <p:cNvSpPr/>
          <p:nvPr/>
        </p:nvSpPr>
        <p:spPr>
          <a:xfrm>
            <a:off x="4295164" y="2443293"/>
            <a:ext cx="4068660" cy="1971413"/>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cxnSp>
        <p:nvCxnSpPr>
          <p:cNvPr id="8" name="Straight Connector 7">
            <a:extLst>
              <a:ext uri="{FF2B5EF4-FFF2-40B4-BE49-F238E27FC236}">
                <a16:creationId xmlns:a16="http://schemas.microsoft.com/office/drawing/2014/main" id="{FFC61FB9-4A73-4678-A0C6-14CDC824585F}"/>
              </a:ext>
            </a:extLst>
          </p:cNvPr>
          <p:cNvCxnSpPr>
            <a:cxnSpLocks/>
            <a:endCxn id="6" idx="2"/>
          </p:cNvCxnSpPr>
          <p:nvPr/>
        </p:nvCxnSpPr>
        <p:spPr>
          <a:xfrm>
            <a:off x="4295164" y="2267039"/>
            <a:ext cx="0" cy="21476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8DBA6B-8CD4-4FC9-9DA2-83AC79688353}"/>
              </a:ext>
            </a:extLst>
          </p:cNvPr>
          <p:cNvSpPr txBox="1"/>
          <p:nvPr/>
        </p:nvSpPr>
        <p:spPr>
          <a:xfrm>
            <a:off x="4173535" y="4340432"/>
            <a:ext cx="1434514" cy="369332"/>
          </a:xfrm>
          <a:prstGeom prst="rect">
            <a:avLst/>
          </a:prstGeom>
          <a:noFill/>
        </p:spPr>
        <p:txBody>
          <a:bodyPr wrap="square" rtlCol="0">
            <a:spAutoFit/>
          </a:bodyPr>
          <a:lstStyle/>
          <a:p>
            <a:r>
              <a:rPr lang="en-IN" dirty="0"/>
              <a:t>a = 1</a:t>
            </a:r>
          </a:p>
        </p:txBody>
      </p:sp>
      <p:sp>
        <p:nvSpPr>
          <p:cNvPr id="10" name="TextBox 9">
            <a:extLst>
              <a:ext uri="{FF2B5EF4-FFF2-40B4-BE49-F238E27FC236}">
                <a16:creationId xmlns:a16="http://schemas.microsoft.com/office/drawing/2014/main" id="{B0ADA1FF-08D1-45C0-A383-15D658EAE098}"/>
              </a:ext>
            </a:extLst>
          </p:cNvPr>
          <p:cNvSpPr txBox="1"/>
          <p:nvPr/>
        </p:nvSpPr>
        <p:spPr>
          <a:xfrm>
            <a:off x="8258964" y="4340432"/>
            <a:ext cx="1434514" cy="369332"/>
          </a:xfrm>
          <a:prstGeom prst="rect">
            <a:avLst/>
          </a:prstGeom>
          <a:noFill/>
        </p:spPr>
        <p:txBody>
          <a:bodyPr wrap="square" rtlCol="0">
            <a:spAutoFit/>
          </a:bodyPr>
          <a:lstStyle/>
          <a:p>
            <a:r>
              <a:rPr lang="en-IN" dirty="0"/>
              <a:t>b = 13</a:t>
            </a:r>
          </a:p>
        </p:txBody>
      </p:sp>
      <p:sp>
        <p:nvSpPr>
          <p:cNvPr id="11" name="TextBox 10">
            <a:extLst>
              <a:ext uri="{FF2B5EF4-FFF2-40B4-BE49-F238E27FC236}">
                <a16:creationId xmlns:a16="http://schemas.microsoft.com/office/drawing/2014/main" id="{E2CD1D98-A127-4AB6-AD8C-859D09F5A2EB}"/>
              </a:ext>
            </a:extLst>
          </p:cNvPr>
          <p:cNvSpPr txBox="1"/>
          <p:nvPr/>
        </p:nvSpPr>
        <p:spPr>
          <a:xfrm>
            <a:off x="6040077" y="4340432"/>
            <a:ext cx="1434514" cy="369332"/>
          </a:xfrm>
          <a:prstGeom prst="rect">
            <a:avLst/>
          </a:prstGeom>
          <a:noFill/>
        </p:spPr>
        <p:txBody>
          <a:bodyPr wrap="square" rtlCol="0">
            <a:spAutoFit/>
          </a:bodyPr>
          <a:lstStyle/>
          <a:p>
            <a:r>
              <a:rPr lang="en-IN" dirty="0"/>
              <a:t>c = 7</a:t>
            </a:r>
          </a:p>
        </p:txBody>
      </p:sp>
      <p:cxnSp>
        <p:nvCxnSpPr>
          <p:cNvPr id="12" name="Straight Connector 11">
            <a:extLst>
              <a:ext uri="{FF2B5EF4-FFF2-40B4-BE49-F238E27FC236}">
                <a16:creationId xmlns:a16="http://schemas.microsoft.com/office/drawing/2014/main" id="{04FEA864-34DF-4C2B-86BF-5465B92742DB}"/>
              </a:ext>
            </a:extLst>
          </p:cNvPr>
          <p:cNvCxnSpPr/>
          <p:nvPr/>
        </p:nvCxnSpPr>
        <p:spPr>
          <a:xfrm>
            <a:off x="6329493" y="2464288"/>
            <a:ext cx="1" cy="194624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607533-FF8E-4476-BC83-C1561630FF8E}"/>
              </a:ext>
            </a:extLst>
          </p:cNvPr>
          <p:cNvSpPr txBox="1"/>
          <p:nvPr/>
        </p:nvSpPr>
        <p:spPr>
          <a:xfrm>
            <a:off x="4201151" y="2215708"/>
            <a:ext cx="2667699" cy="369332"/>
          </a:xfrm>
          <a:prstGeom prst="rect">
            <a:avLst/>
          </a:prstGeom>
          <a:noFill/>
        </p:spPr>
        <p:txBody>
          <a:bodyPr wrap="square" rtlCol="0">
            <a:spAutoFit/>
          </a:bodyPr>
          <a:lstStyle/>
          <a:p>
            <a:r>
              <a:rPr lang="en-IN" dirty="0">
                <a:solidFill>
                  <a:srgbClr val="00B0F0"/>
                </a:solidFill>
              </a:rPr>
              <a: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A2DF9DB-DA3A-4061-BCAF-575516EB1C78}"/>
                  </a:ext>
                </a:extLst>
              </p:cNvPr>
              <p:cNvSpPr txBox="1"/>
              <p:nvPr/>
            </p:nvSpPr>
            <p:spPr>
              <a:xfrm>
                <a:off x="377155" y="4708102"/>
                <a:ext cx="2600264" cy="428900"/>
              </a:xfrm>
              <a:prstGeom prst="rect">
                <a:avLst/>
              </a:prstGeom>
              <a:noFill/>
            </p:spPr>
            <p:txBody>
              <a:bodyPr wrap="none" lIns="0" tIns="0" rIns="0" bIns="0" rtlCol="0">
                <a:spAutoFit/>
              </a:bodyPr>
              <a:lstStyle/>
              <a:p>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=7)=</m:t>
                    </m:r>
                    <m:f>
                      <m:fPr>
                        <m:ctrlPr>
                          <a:rPr lang="en-US"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(13−1)</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6</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6</m:t>
                        </m:r>
                      </m:num>
                      <m:den>
                        <m:r>
                          <a:rPr lang="en-IN" b="0" i="1" smtClean="0">
                            <a:latin typeface="Cambria Math" panose="02040503050406030204" pitchFamily="18" charset="0"/>
                          </a:rPr>
                          <m:t>36</m:t>
                        </m:r>
                      </m:den>
                    </m:f>
                  </m:oMath>
                </a14:m>
                <a:r>
                  <a:rPr lang="en-IN" dirty="0"/>
                  <a:t> </a:t>
                </a:r>
              </a:p>
            </p:txBody>
          </p:sp>
        </mc:Choice>
        <mc:Fallback xmlns="">
          <p:sp>
            <p:nvSpPr>
              <p:cNvPr id="14" name="TextBox 13">
                <a:extLst>
                  <a:ext uri="{FF2B5EF4-FFF2-40B4-BE49-F238E27FC236}">
                    <a16:creationId xmlns:a16="http://schemas.microsoft.com/office/drawing/2014/main" id="{4A2DF9DB-DA3A-4061-BCAF-575516EB1C78}"/>
                  </a:ext>
                </a:extLst>
              </p:cNvPr>
              <p:cNvSpPr txBox="1">
                <a:spLocks noRot="1" noChangeAspect="1" noMove="1" noResize="1" noEditPoints="1" noAdjustHandles="1" noChangeArrowheads="1" noChangeShapeType="1" noTextEdit="1"/>
              </p:cNvSpPr>
              <p:nvPr/>
            </p:nvSpPr>
            <p:spPr>
              <a:xfrm>
                <a:off x="377155" y="4708102"/>
                <a:ext cx="2600264" cy="428900"/>
              </a:xfrm>
              <a:prstGeom prst="rect">
                <a:avLst/>
              </a:prstGeom>
              <a:blipFill>
                <a:blip r:embed="rId4"/>
                <a:stretch>
                  <a:fillRect l="-3286" t="-4225" b="-183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D501DD-D6A4-4FB2-8DB1-B8012A833918}"/>
                  </a:ext>
                </a:extLst>
              </p:cNvPr>
              <p:cNvSpPr txBox="1"/>
              <p:nvPr/>
            </p:nvSpPr>
            <p:spPr>
              <a:xfrm>
                <a:off x="377155" y="5398574"/>
                <a:ext cx="4698979" cy="441211"/>
              </a:xfrm>
              <a:prstGeom prst="rect">
                <a:avLst/>
              </a:prstGeom>
              <a:noFill/>
            </p:spPr>
            <p:txBody>
              <a:bodyPr wrap="none" lIns="0" tIns="0" rIns="0" bIns="0" rtlCol="0">
                <a:spAutoFit/>
              </a:bodyPr>
              <a:lstStyle/>
              <a:p>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=5)=</m:t>
                    </m:r>
                    <m:f>
                      <m:fPr>
                        <m:ctrlPr>
                          <a:rPr lang="en-US"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num>
                      <m:den>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US"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2(</m:t>
                        </m:r>
                        <m:r>
                          <a:rPr lang="en-IN" b="0" i="1" smtClean="0">
                            <a:latin typeface="Cambria Math" panose="02040503050406030204" pitchFamily="18" charset="0"/>
                          </a:rPr>
                          <m:t>5</m:t>
                        </m:r>
                        <m:r>
                          <a:rPr lang="en-IN" i="1">
                            <a:latin typeface="Cambria Math" panose="02040503050406030204" pitchFamily="18" charset="0"/>
                          </a:rPr>
                          <m:t>−</m:t>
                        </m:r>
                        <m:r>
                          <a:rPr lang="en-IN" b="0" i="1" smtClean="0">
                            <a:latin typeface="Cambria Math" panose="02040503050406030204" pitchFamily="18" charset="0"/>
                          </a:rPr>
                          <m:t>1</m:t>
                        </m:r>
                        <m:r>
                          <a:rPr lang="en-IN" i="1">
                            <a:latin typeface="Cambria Math" panose="02040503050406030204" pitchFamily="18" charset="0"/>
                          </a:rPr>
                          <m:t>)</m:t>
                        </m:r>
                      </m:num>
                      <m:den>
                        <m:r>
                          <a:rPr lang="en-IN" i="1">
                            <a:latin typeface="Cambria Math" panose="02040503050406030204" pitchFamily="18" charset="0"/>
                          </a:rPr>
                          <m:t>(</m:t>
                        </m:r>
                        <m:r>
                          <a:rPr lang="en-IN" b="0" i="1" smtClean="0">
                            <a:latin typeface="Cambria Math" panose="02040503050406030204" pitchFamily="18" charset="0"/>
                          </a:rPr>
                          <m:t>13</m:t>
                        </m:r>
                        <m:r>
                          <a:rPr lang="en-IN" i="1">
                            <a:latin typeface="Cambria Math" panose="02040503050406030204" pitchFamily="18" charset="0"/>
                          </a:rPr>
                          <m:t>−</m:t>
                        </m:r>
                        <m:r>
                          <a:rPr lang="en-IN" b="0" i="1" smtClean="0">
                            <a:latin typeface="Cambria Math" panose="02040503050406030204" pitchFamily="18" charset="0"/>
                          </a:rPr>
                          <m:t>1</m:t>
                        </m:r>
                        <m:r>
                          <a:rPr lang="en-IN" i="1">
                            <a:latin typeface="Cambria Math" panose="02040503050406030204" pitchFamily="18" charset="0"/>
                          </a:rPr>
                          <m:t>)(</m:t>
                        </m:r>
                        <m:r>
                          <a:rPr lang="en-IN" b="0" i="1" smtClean="0">
                            <a:latin typeface="Cambria Math" panose="02040503050406030204" pitchFamily="18" charset="0"/>
                          </a:rPr>
                          <m:t>7</m:t>
                        </m:r>
                        <m:r>
                          <a:rPr lang="en-IN" i="1">
                            <a:latin typeface="Cambria Math" panose="02040503050406030204" pitchFamily="18" charset="0"/>
                          </a:rPr>
                          <m:t>−</m:t>
                        </m:r>
                        <m:r>
                          <a:rPr lang="en-IN" b="0" i="1" smtClean="0">
                            <a:latin typeface="Cambria Math" panose="02040503050406030204" pitchFamily="18" charset="0"/>
                          </a:rPr>
                          <m:t>1</m:t>
                        </m:r>
                        <m:r>
                          <a:rPr lang="en-IN" i="1">
                            <a:latin typeface="Cambria Math" panose="02040503050406030204" pitchFamily="18" charset="0"/>
                          </a:rPr>
                          <m:t>)</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8</m:t>
                        </m:r>
                      </m:num>
                      <m:den>
                        <m:r>
                          <a:rPr lang="en-IN" b="0" i="1" smtClean="0">
                            <a:latin typeface="Cambria Math" panose="02040503050406030204" pitchFamily="18" charset="0"/>
                          </a:rPr>
                          <m:t>(12)(6)</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4</m:t>
                        </m:r>
                      </m:num>
                      <m:den>
                        <m:r>
                          <a:rPr lang="en-IN" b="0" i="1" smtClean="0">
                            <a:latin typeface="Cambria Math" panose="02040503050406030204" pitchFamily="18" charset="0"/>
                          </a:rPr>
                          <m:t>36</m:t>
                        </m:r>
                      </m:den>
                    </m:f>
                  </m:oMath>
                </a14:m>
                <a:r>
                  <a:rPr lang="en-IN" dirty="0"/>
                  <a:t> </a:t>
                </a:r>
              </a:p>
            </p:txBody>
          </p:sp>
        </mc:Choice>
        <mc:Fallback xmlns="">
          <p:sp>
            <p:nvSpPr>
              <p:cNvPr id="15" name="TextBox 14">
                <a:extLst>
                  <a:ext uri="{FF2B5EF4-FFF2-40B4-BE49-F238E27FC236}">
                    <a16:creationId xmlns:a16="http://schemas.microsoft.com/office/drawing/2014/main" id="{B0D501DD-D6A4-4FB2-8DB1-B8012A833918}"/>
                  </a:ext>
                </a:extLst>
              </p:cNvPr>
              <p:cNvSpPr txBox="1">
                <a:spLocks noRot="1" noChangeAspect="1" noMove="1" noResize="1" noEditPoints="1" noAdjustHandles="1" noChangeArrowheads="1" noChangeShapeType="1" noTextEdit="1"/>
              </p:cNvSpPr>
              <p:nvPr/>
            </p:nvSpPr>
            <p:spPr>
              <a:xfrm>
                <a:off x="377155" y="5398574"/>
                <a:ext cx="4698979" cy="441211"/>
              </a:xfrm>
              <a:prstGeom prst="rect">
                <a:avLst/>
              </a:prstGeom>
              <a:blipFill>
                <a:blip r:embed="rId5"/>
                <a:stretch>
                  <a:fillRect l="-1816" t="-2778" b="-180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C0559E3-3915-48FD-9FE4-4A1AE8051E0B}"/>
                  </a:ext>
                </a:extLst>
              </p:cNvPr>
              <p:cNvSpPr txBox="1"/>
              <p:nvPr/>
            </p:nvSpPr>
            <p:spPr>
              <a:xfrm>
                <a:off x="377155" y="6024865"/>
                <a:ext cx="6491695" cy="441211"/>
              </a:xfrm>
              <a:prstGeom prst="rect">
                <a:avLst/>
              </a:prstGeom>
              <a:noFill/>
            </p:spPr>
            <p:txBody>
              <a:bodyPr wrap="square" lIns="0" tIns="0" rIns="0" bIns="0" rtlCol="0">
                <a:spAutoFit/>
              </a:bodyPr>
              <a:lstStyle/>
              <a:p>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=10)=</m:t>
                    </m:r>
                    <m:f>
                      <m:fPr>
                        <m:ctrlPr>
                          <a:rPr lang="en-US"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num>
                      <m:den>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US"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2(</m:t>
                        </m:r>
                        <m:r>
                          <a:rPr lang="en-IN" b="0" i="1" smtClean="0">
                            <a:latin typeface="Cambria Math" panose="02040503050406030204" pitchFamily="18" charset="0"/>
                          </a:rPr>
                          <m:t>13</m:t>
                        </m:r>
                        <m:r>
                          <a:rPr lang="en-IN" i="1">
                            <a:latin typeface="Cambria Math" panose="02040503050406030204" pitchFamily="18" charset="0"/>
                          </a:rPr>
                          <m:t>−</m:t>
                        </m:r>
                        <m:r>
                          <a:rPr lang="en-IN" b="0" i="1" smtClean="0">
                            <a:latin typeface="Cambria Math" panose="02040503050406030204" pitchFamily="18" charset="0"/>
                          </a:rPr>
                          <m:t>10</m:t>
                        </m:r>
                        <m:r>
                          <a:rPr lang="en-IN" i="1">
                            <a:latin typeface="Cambria Math" panose="02040503050406030204" pitchFamily="18" charset="0"/>
                          </a:rPr>
                          <m:t>)</m:t>
                        </m:r>
                      </m:num>
                      <m:den>
                        <m:r>
                          <a:rPr lang="en-IN" i="1">
                            <a:latin typeface="Cambria Math" panose="02040503050406030204" pitchFamily="18" charset="0"/>
                          </a:rPr>
                          <m:t>(</m:t>
                        </m:r>
                        <m:r>
                          <a:rPr lang="en-IN" b="0" i="1" smtClean="0">
                            <a:latin typeface="Cambria Math" panose="02040503050406030204" pitchFamily="18" charset="0"/>
                          </a:rPr>
                          <m:t>13−1</m:t>
                        </m:r>
                        <m:r>
                          <a:rPr lang="en-IN" i="1">
                            <a:latin typeface="Cambria Math" panose="02040503050406030204" pitchFamily="18" charset="0"/>
                          </a:rPr>
                          <m:t>)(</m:t>
                        </m:r>
                        <m:r>
                          <a:rPr lang="en-IN" b="0" i="1" smtClean="0">
                            <a:latin typeface="Cambria Math" panose="02040503050406030204" pitchFamily="18" charset="0"/>
                          </a:rPr>
                          <m:t>13−7</m:t>
                        </m:r>
                        <m:r>
                          <a:rPr lang="en-IN" i="1">
                            <a:latin typeface="Cambria Math" panose="02040503050406030204" pitchFamily="18" charset="0"/>
                          </a:rPr>
                          <m:t>)</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6</m:t>
                        </m:r>
                      </m:num>
                      <m:den>
                        <m:r>
                          <a:rPr lang="en-IN" b="0" i="1" smtClean="0">
                            <a:latin typeface="Cambria Math" panose="02040503050406030204" pitchFamily="18" charset="0"/>
                          </a:rPr>
                          <m:t>(12)(6)</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36</m:t>
                        </m:r>
                      </m:den>
                    </m:f>
                  </m:oMath>
                </a14:m>
                <a:r>
                  <a:rPr lang="en-IN" dirty="0"/>
                  <a:t> </a:t>
                </a:r>
              </a:p>
            </p:txBody>
          </p:sp>
        </mc:Choice>
        <mc:Fallback xmlns="">
          <p:sp>
            <p:nvSpPr>
              <p:cNvPr id="16" name="TextBox 15">
                <a:extLst>
                  <a:ext uri="{FF2B5EF4-FFF2-40B4-BE49-F238E27FC236}">
                    <a16:creationId xmlns:a16="http://schemas.microsoft.com/office/drawing/2014/main" id="{3C0559E3-3915-48FD-9FE4-4A1AE8051E0B}"/>
                  </a:ext>
                </a:extLst>
              </p:cNvPr>
              <p:cNvSpPr txBox="1">
                <a:spLocks noRot="1" noChangeAspect="1" noMove="1" noResize="1" noEditPoints="1" noAdjustHandles="1" noChangeArrowheads="1" noChangeShapeType="1" noTextEdit="1"/>
              </p:cNvSpPr>
              <p:nvPr/>
            </p:nvSpPr>
            <p:spPr>
              <a:xfrm>
                <a:off x="377155" y="6024865"/>
                <a:ext cx="6491695" cy="441211"/>
              </a:xfrm>
              <a:prstGeom prst="rect">
                <a:avLst/>
              </a:prstGeom>
              <a:blipFill>
                <a:blip r:embed="rId6"/>
                <a:stretch>
                  <a:fillRect l="-1315" t="-2740" b="-178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82A0FA7-4C09-4F83-9C89-DFE6FF6CFB42}"/>
                  </a:ext>
                </a:extLst>
              </p:cNvPr>
              <p:cNvSpPr txBox="1"/>
              <p:nvPr/>
            </p:nvSpPr>
            <p:spPr>
              <a:xfrm>
                <a:off x="2325393" y="2188300"/>
                <a:ext cx="1954638" cy="569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US" i="1" smtClean="0">
                              <a:latin typeface="Cambria Math" panose="02040503050406030204" pitchFamily="18" charset="0"/>
                            </a:rPr>
                            <m:t>𝑎</m:t>
                          </m:r>
                          <m:r>
                            <a:rPr lang="en-IN" b="0" i="1" smtClean="0">
                              <a:latin typeface="Cambria Math" panose="02040503050406030204" pitchFamily="18" charset="0"/>
                            </a:rPr>
                            <m:t>)</m:t>
                          </m:r>
                        </m:den>
                      </m:f>
                    </m:oMath>
                  </m:oMathPara>
                </a14:m>
                <a:endParaRPr lang="en-IN" dirty="0"/>
              </a:p>
            </p:txBody>
          </p:sp>
        </mc:Choice>
        <mc:Fallback xmlns="">
          <p:sp>
            <p:nvSpPr>
              <p:cNvPr id="17" name="TextBox 16">
                <a:extLst>
                  <a:ext uri="{FF2B5EF4-FFF2-40B4-BE49-F238E27FC236}">
                    <a16:creationId xmlns:a16="http://schemas.microsoft.com/office/drawing/2014/main" id="{082A0FA7-4C09-4F83-9C89-DFE6FF6CFB42}"/>
                  </a:ext>
                </a:extLst>
              </p:cNvPr>
              <p:cNvSpPr txBox="1">
                <a:spLocks noRot="1" noChangeAspect="1" noMove="1" noResize="1" noEditPoints="1" noAdjustHandles="1" noChangeArrowheads="1" noChangeShapeType="1" noTextEdit="1"/>
              </p:cNvSpPr>
              <p:nvPr/>
            </p:nvSpPr>
            <p:spPr>
              <a:xfrm>
                <a:off x="2325393" y="2188300"/>
                <a:ext cx="1954638" cy="569580"/>
              </a:xfrm>
              <a:prstGeom prst="rect">
                <a:avLst/>
              </a:prstGeom>
              <a:blipFill>
                <a:blip r:embed="rId7"/>
                <a:stretch>
                  <a:fillRect/>
                </a:stretch>
              </a:blipFill>
            </p:spPr>
            <p:txBody>
              <a:bodyPr/>
              <a:lstStyle/>
              <a:p>
                <a:r>
                  <a:rPr lang="en-IN">
                    <a:noFill/>
                  </a:rPr>
                  <a:t> </a:t>
                </a:r>
              </a:p>
            </p:txBody>
          </p:sp>
        </mc:Fallback>
      </mc:AlternateContent>
      <p:graphicFrame>
        <p:nvGraphicFramePr>
          <p:cNvPr id="18" name="Table 10">
            <a:extLst>
              <a:ext uri="{FF2B5EF4-FFF2-40B4-BE49-F238E27FC236}">
                <a16:creationId xmlns:a16="http://schemas.microsoft.com/office/drawing/2014/main" id="{3652AE2D-5FAA-4C85-9CDC-1EB70EB5BE00}"/>
              </a:ext>
            </a:extLst>
          </p:cNvPr>
          <p:cNvGraphicFramePr>
            <a:graphicFrameLocks noGrp="1"/>
          </p:cNvGraphicFramePr>
          <p:nvPr>
            <p:extLst>
              <p:ext uri="{D42A27DB-BD31-4B8C-83A1-F6EECF244321}">
                <p14:modId xmlns:p14="http://schemas.microsoft.com/office/powerpoint/2010/main" val="825299468"/>
              </p:ext>
            </p:extLst>
          </p:nvPr>
        </p:nvGraphicFramePr>
        <p:xfrm>
          <a:off x="5608049" y="5573852"/>
          <a:ext cx="3316628" cy="746071"/>
        </p:xfrm>
        <a:graphic>
          <a:graphicData uri="http://schemas.openxmlformats.org/drawingml/2006/table">
            <a:tbl>
              <a:tblPr firstRow="1" bandRow="1">
                <a:tableStyleId>{5C22544A-7EE6-4342-B048-85BDC9FD1C3A}</a:tableStyleId>
              </a:tblPr>
              <a:tblGrid>
                <a:gridCol w="1185908">
                  <a:extLst>
                    <a:ext uri="{9D8B030D-6E8A-4147-A177-3AD203B41FA5}">
                      <a16:colId xmlns:a16="http://schemas.microsoft.com/office/drawing/2014/main" val="3939857607"/>
                    </a:ext>
                  </a:extLst>
                </a:gridCol>
                <a:gridCol w="656948">
                  <a:extLst>
                    <a:ext uri="{9D8B030D-6E8A-4147-A177-3AD203B41FA5}">
                      <a16:colId xmlns:a16="http://schemas.microsoft.com/office/drawing/2014/main" val="1607050578"/>
                    </a:ext>
                  </a:extLst>
                </a:gridCol>
                <a:gridCol w="736886">
                  <a:extLst>
                    <a:ext uri="{9D8B030D-6E8A-4147-A177-3AD203B41FA5}">
                      <a16:colId xmlns:a16="http://schemas.microsoft.com/office/drawing/2014/main" val="735463121"/>
                    </a:ext>
                  </a:extLst>
                </a:gridCol>
                <a:gridCol w="736886">
                  <a:extLst>
                    <a:ext uri="{9D8B030D-6E8A-4147-A177-3AD203B41FA5}">
                      <a16:colId xmlns:a16="http://schemas.microsoft.com/office/drawing/2014/main" val="760822502"/>
                    </a:ext>
                  </a:extLst>
                </a:gridCol>
              </a:tblGrid>
              <a:tr h="370352">
                <a:tc>
                  <a:txBody>
                    <a:bodyPr/>
                    <a:lstStyle/>
                    <a:p>
                      <a:r>
                        <a:rPr lang="en-IN" dirty="0"/>
                        <a:t>Sum</a:t>
                      </a:r>
                    </a:p>
                  </a:txBody>
                  <a:tcPr/>
                </a:tc>
                <a:tc>
                  <a:txBody>
                    <a:bodyPr/>
                    <a:lstStyle/>
                    <a:p>
                      <a:pPr algn="ctr"/>
                      <a:r>
                        <a:rPr lang="en-IN" dirty="0"/>
                        <a:t>5</a:t>
                      </a:r>
                    </a:p>
                  </a:txBody>
                  <a:tcPr/>
                </a:tc>
                <a:tc>
                  <a:txBody>
                    <a:bodyPr/>
                    <a:lstStyle/>
                    <a:p>
                      <a:pPr algn="ctr"/>
                      <a:r>
                        <a:rPr lang="en-IN" dirty="0"/>
                        <a:t>7</a:t>
                      </a:r>
                    </a:p>
                  </a:txBody>
                  <a:tcPr/>
                </a:tc>
                <a:tc>
                  <a:txBody>
                    <a:bodyPr/>
                    <a:lstStyle/>
                    <a:p>
                      <a:pPr algn="ctr"/>
                      <a:r>
                        <a:rPr lang="en-IN" dirty="0"/>
                        <a:t>10</a:t>
                      </a:r>
                    </a:p>
                  </a:txBody>
                  <a:tcPr/>
                </a:tc>
                <a:extLst>
                  <a:ext uri="{0D108BD9-81ED-4DB2-BD59-A6C34878D82A}">
                    <a16:rowId xmlns:a16="http://schemas.microsoft.com/office/drawing/2014/main" val="3293137748"/>
                  </a:ext>
                </a:extLst>
              </a:tr>
              <a:tr h="375719">
                <a:tc>
                  <a:txBody>
                    <a:bodyPr/>
                    <a:lstStyle/>
                    <a:p>
                      <a:r>
                        <a:rPr lang="en-IN" dirty="0">
                          <a:solidFill>
                            <a:srgbClr val="FF0000"/>
                          </a:solidFill>
                        </a:rPr>
                        <a:t>Probability</a:t>
                      </a:r>
                    </a:p>
                  </a:txBody>
                  <a:tcPr/>
                </a:tc>
                <a:tc>
                  <a:txBody>
                    <a:bodyPr/>
                    <a:lstStyle/>
                    <a:p>
                      <a:pPr algn="ctr"/>
                      <a:r>
                        <a:rPr lang="en-IN" dirty="0">
                          <a:solidFill>
                            <a:srgbClr val="FF0000"/>
                          </a:solidFill>
                        </a:rPr>
                        <a:t>4/36</a:t>
                      </a:r>
                    </a:p>
                  </a:txBody>
                  <a:tcPr/>
                </a:tc>
                <a:tc>
                  <a:txBody>
                    <a:bodyPr/>
                    <a:lstStyle/>
                    <a:p>
                      <a:pPr algn="ctr"/>
                      <a:r>
                        <a:rPr lang="en-IN" dirty="0">
                          <a:solidFill>
                            <a:srgbClr val="FF0000"/>
                          </a:solidFill>
                        </a:rPr>
                        <a:t>6/36</a:t>
                      </a:r>
                    </a:p>
                  </a:txBody>
                  <a:tcPr/>
                </a:tc>
                <a:tc>
                  <a:txBody>
                    <a:bodyPr/>
                    <a:lstStyle/>
                    <a:p>
                      <a:pPr algn="ctr"/>
                      <a:r>
                        <a:rPr lang="en-IN" dirty="0">
                          <a:solidFill>
                            <a:srgbClr val="FF0000"/>
                          </a:solidFill>
                        </a:rPr>
                        <a:t>3/36</a:t>
                      </a:r>
                    </a:p>
                  </a:txBody>
                  <a:tcPr/>
                </a:tc>
                <a:extLst>
                  <a:ext uri="{0D108BD9-81ED-4DB2-BD59-A6C34878D82A}">
                    <a16:rowId xmlns:a16="http://schemas.microsoft.com/office/drawing/2014/main" val="4092929660"/>
                  </a:ext>
                </a:extLst>
              </a:tr>
            </a:tbl>
          </a:graphicData>
        </a:graphic>
      </p:graphicFrame>
      <p:sp>
        <p:nvSpPr>
          <p:cNvPr id="19" name="TextBox 18">
            <a:extLst>
              <a:ext uri="{FF2B5EF4-FFF2-40B4-BE49-F238E27FC236}">
                <a16:creationId xmlns:a16="http://schemas.microsoft.com/office/drawing/2014/main" id="{68DF5409-F675-4D63-81E6-67F22E8EB11B}"/>
              </a:ext>
            </a:extLst>
          </p:cNvPr>
          <p:cNvSpPr txBox="1"/>
          <p:nvPr/>
        </p:nvSpPr>
        <p:spPr>
          <a:xfrm>
            <a:off x="171977" y="1636135"/>
            <a:ext cx="6585357" cy="369332"/>
          </a:xfrm>
          <a:prstGeom prst="rect">
            <a:avLst/>
          </a:prstGeom>
          <a:noFill/>
        </p:spPr>
        <p:txBody>
          <a:bodyPr wrap="square" rtlCol="0">
            <a:spAutoFit/>
          </a:bodyPr>
          <a:lstStyle/>
          <a:p>
            <a:r>
              <a:rPr lang="en-IN" dirty="0">
                <a:solidFill>
                  <a:srgbClr val="FF0000"/>
                </a:solidFill>
              </a:rPr>
              <a:t>For Probability </a:t>
            </a:r>
            <a:r>
              <a:rPr lang="en-IN" dirty="0">
                <a:solidFill>
                  <a:srgbClr val="00B0F0"/>
                </a:solidFill>
              </a:rPr>
              <a:t>Mass</a:t>
            </a:r>
            <a:r>
              <a:rPr lang="en-IN" dirty="0">
                <a:solidFill>
                  <a:srgbClr val="FF0000"/>
                </a:solidFill>
              </a:rPr>
              <a:t> Functions – for </a:t>
            </a:r>
            <a:r>
              <a:rPr lang="en-IN" dirty="0">
                <a:solidFill>
                  <a:srgbClr val="00B0F0"/>
                </a:solidFill>
              </a:rPr>
              <a:t>discrete</a:t>
            </a:r>
            <a:r>
              <a:rPr lang="en-IN" dirty="0">
                <a:solidFill>
                  <a:srgbClr val="FF0000"/>
                </a:solidFill>
              </a:rPr>
              <a:t> variables</a:t>
            </a:r>
          </a:p>
        </p:txBody>
      </p:sp>
      <p:sp>
        <p:nvSpPr>
          <p:cNvPr id="21" name="TextBox 20">
            <a:extLst>
              <a:ext uri="{FF2B5EF4-FFF2-40B4-BE49-F238E27FC236}">
                <a16:creationId xmlns:a16="http://schemas.microsoft.com/office/drawing/2014/main" id="{C2CE15A7-A940-41EB-9E59-97CE0C334DA4}"/>
              </a:ext>
            </a:extLst>
          </p:cNvPr>
          <p:cNvSpPr txBox="1"/>
          <p:nvPr/>
        </p:nvSpPr>
        <p:spPr>
          <a:xfrm>
            <a:off x="3949299" y="2770120"/>
            <a:ext cx="330732" cy="1778466"/>
          </a:xfrm>
          <a:prstGeom prst="rect">
            <a:avLst/>
          </a:prstGeom>
          <a:noFill/>
        </p:spPr>
        <p:txBody>
          <a:bodyPr vert="wordArtVert" wrap="square" rtlCol="0">
            <a:spAutoFit/>
          </a:bodyPr>
          <a:lstStyle/>
          <a:p>
            <a:r>
              <a:rPr lang="en-IN" sz="800" dirty="0"/>
              <a:t>Probability</a:t>
            </a:r>
          </a:p>
        </p:txBody>
      </p:sp>
      <p:sp>
        <p:nvSpPr>
          <p:cNvPr id="22" name="TextBox 21">
            <a:extLst>
              <a:ext uri="{FF2B5EF4-FFF2-40B4-BE49-F238E27FC236}">
                <a16:creationId xmlns:a16="http://schemas.microsoft.com/office/drawing/2014/main" id="{6DFDE572-C361-4022-9C96-661985F030A4}"/>
              </a:ext>
            </a:extLst>
          </p:cNvPr>
          <p:cNvSpPr txBox="1"/>
          <p:nvPr/>
        </p:nvSpPr>
        <p:spPr>
          <a:xfrm>
            <a:off x="6096000" y="4716887"/>
            <a:ext cx="1786855" cy="230832"/>
          </a:xfrm>
          <a:prstGeom prst="rect">
            <a:avLst/>
          </a:prstGeom>
          <a:noFill/>
        </p:spPr>
        <p:txBody>
          <a:bodyPr wrap="square" rtlCol="0">
            <a:spAutoFit/>
          </a:bodyPr>
          <a:lstStyle/>
          <a:p>
            <a:r>
              <a:rPr lang="en-IN" sz="900" dirty="0"/>
              <a:t>Outcomes</a:t>
            </a:r>
          </a:p>
        </p:txBody>
      </p:sp>
      <p:graphicFrame>
        <p:nvGraphicFramePr>
          <p:cNvPr id="20" name="Chart 19">
            <a:extLst>
              <a:ext uri="{FF2B5EF4-FFF2-40B4-BE49-F238E27FC236}">
                <a16:creationId xmlns:a16="http://schemas.microsoft.com/office/drawing/2014/main" id="{7C49E557-9ADB-4680-92D3-4BC12DFC83DD}"/>
              </a:ext>
            </a:extLst>
          </p:cNvPr>
          <p:cNvGraphicFramePr>
            <a:graphicFrameLocks/>
          </p:cNvGraphicFramePr>
          <p:nvPr>
            <p:extLst>
              <p:ext uri="{D42A27DB-BD31-4B8C-83A1-F6EECF244321}">
                <p14:modId xmlns:p14="http://schemas.microsoft.com/office/powerpoint/2010/main" val="1114547593"/>
              </p:ext>
            </p:extLst>
          </p:nvPr>
        </p:nvGraphicFramePr>
        <p:xfrm>
          <a:off x="8533001" y="1115702"/>
          <a:ext cx="2800525" cy="2200012"/>
        </p:xfrm>
        <a:graphic>
          <a:graphicData uri="http://schemas.openxmlformats.org/drawingml/2006/chart">
            <c:chart xmlns:c="http://schemas.openxmlformats.org/drawingml/2006/chart" xmlns:r="http://schemas.openxmlformats.org/officeDocument/2006/relationships" r:id="rId8"/>
          </a:graphicData>
        </a:graphic>
      </p:graphicFrame>
      <p:sp>
        <p:nvSpPr>
          <p:cNvPr id="23" name="TextBox 22">
            <a:extLst>
              <a:ext uri="{FF2B5EF4-FFF2-40B4-BE49-F238E27FC236}">
                <a16:creationId xmlns:a16="http://schemas.microsoft.com/office/drawing/2014/main" id="{103F926B-B6B6-4543-B30F-6C4D96687C80}"/>
              </a:ext>
            </a:extLst>
          </p:cNvPr>
          <p:cNvSpPr txBox="1"/>
          <p:nvPr/>
        </p:nvSpPr>
        <p:spPr>
          <a:xfrm>
            <a:off x="9253057" y="3347353"/>
            <a:ext cx="2080469" cy="369332"/>
          </a:xfrm>
          <a:prstGeom prst="rect">
            <a:avLst/>
          </a:prstGeom>
          <a:noFill/>
        </p:spPr>
        <p:txBody>
          <a:bodyPr wrap="square" rtlCol="0">
            <a:spAutoFit/>
          </a:bodyPr>
          <a:lstStyle/>
          <a:p>
            <a:r>
              <a:rPr lang="en-IN" dirty="0"/>
              <a:t>500 simulated rolls</a:t>
            </a:r>
          </a:p>
        </p:txBody>
      </p:sp>
    </p:spTree>
    <p:extLst>
      <p:ext uri="{BB962C8B-B14F-4D97-AF65-F5344CB8AC3E}">
        <p14:creationId xmlns:p14="http://schemas.microsoft.com/office/powerpoint/2010/main" val="114834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E923020-E1E6-B5E8-652E-B241F7246D8A}"/>
              </a:ext>
            </a:extLst>
          </p:cNvPr>
          <p:cNvGrpSpPr/>
          <p:nvPr/>
        </p:nvGrpSpPr>
        <p:grpSpPr>
          <a:xfrm>
            <a:off x="941157" y="4989003"/>
            <a:ext cx="553469" cy="1019852"/>
            <a:chOff x="941157" y="4989003"/>
            <a:chExt cx="553469" cy="1019852"/>
          </a:xfrm>
        </p:grpSpPr>
        <p:pic>
          <p:nvPicPr>
            <p:cNvPr id="9" name="Picture 8">
              <a:extLst>
                <a:ext uri="{FF2B5EF4-FFF2-40B4-BE49-F238E27FC236}">
                  <a16:creationId xmlns:a16="http://schemas.microsoft.com/office/drawing/2014/main" id="{80C7B0BA-93BF-9614-291D-EEB6AAB105C5}"/>
                </a:ext>
              </a:extLst>
            </p:cNvPr>
            <p:cNvPicPr>
              <a:picLocks noChangeAspect="1"/>
            </p:cNvPicPr>
            <p:nvPr/>
          </p:nvPicPr>
          <p:blipFill>
            <a:blip r:embed="rId2"/>
            <a:stretch>
              <a:fillRect/>
            </a:stretch>
          </p:blipFill>
          <p:spPr>
            <a:xfrm>
              <a:off x="1002880" y="5074886"/>
              <a:ext cx="491746" cy="805275"/>
            </a:xfrm>
            <a:prstGeom prst="rect">
              <a:avLst/>
            </a:prstGeom>
          </p:spPr>
        </p:pic>
        <p:sp>
          <p:nvSpPr>
            <p:cNvPr id="11" name="TextBox 10">
              <a:extLst>
                <a:ext uri="{FF2B5EF4-FFF2-40B4-BE49-F238E27FC236}">
                  <a16:creationId xmlns:a16="http://schemas.microsoft.com/office/drawing/2014/main" id="{74111D6C-21C7-4158-4D28-E100542060CC}"/>
                </a:ext>
              </a:extLst>
            </p:cNvPr>
            <p:cNvSpPr txBox="1"/>
            <p:nvPr/>
          </p:nvSpPr>
          <p:spPr>
            <a:xfrm>
              <a:off x="941157" y="5639523"/>
              <a:ext cx="307596" cy="369332"/>
            </a:xfrm>
            <a:prstGeom prst="rect">
              <a:avLst/>
            </a:prstGeom>
            <a:noFill/>
          </p:spPr>
          <p:txBody>
            <a:bodyPr wrap="square" rtlCol="0">
              <a:spAutoFit/>
            </a:bodyPr>
            <a:lstStyle/>
            <a:p>
              <a:r>
                <a:rPr lang="en-US" dirty="0"/>
                <a:t>a</a:t>
              </a:r>
              <a:endParaRPr lang="en-IN" dirty="0"/>
            </a:p>
          </p:txBody>
        </p:sp>
        <p:sp>
          <p:nvSpPr>
            <p:cNvPr id="12" name="TextBox 11">
              <a:extLst>
                <a:ext uri="{FF2B5EF4-FFF2-40B4-BE49-F238E27FC236}">
                  <a16:creationId xmlns:a16="http://schemas.microsoft.com/office/drawing/2014/main" id="{4616A16B-E2B1-F3FC-E670-2C3BC02AC51C}"/>
                </a:ext>
              </a:extLst>
            </p:cNvPr>
            <p:cNvSpPr txBox="1"/>
            <p:nvPr/>
          </p:nvSpPr>
          <p:spPr>
            <a:xfrm>
              <a:off x="983076" y="4989003"/>
              <a:ext cx="307596" cy="369332"/>
            </a:xfrm>
            <a:prstGeom prst="rect">
              <a:avLst/>
            </a:prstGeom>
            <a:noFill/>
          </p:spPr>
          <p:txBody>
            <a:bodyPr wrap="square" rtlCol="0">
              <a:spAutoFit/>
            </a:bodyPr>
            <a:lstStyle/>
            <a:p>
              <a:r>
                <a:rPr lang="en-US" dirty="0"/>
                <a:t>b</a:t>
              </a:r>
              <a:endParaRPr lang="en-IN" dirty="0"/>
            </a:p>
          </p:txBody>
        </p:sp>
      </p:grpSp>
      <p:sp>
        <p:nvSpPr>
          <p:cNvPr id="2" name="Title 1">
            <a:extLst>
              <a:ext uri="{FF2B5EF4-FFF2-40B4-BE49-F238E27FC236}">
                <a16:creationId xmlns:a16="http://schemas.microsoft.com/office/drawing/2014/main" id="{9949BC8F-2AB4-4137-B01F-290484E1BDBE}"/>
              </a:ext>
            </a:extLst>
          </p:cNvPr>
          <p:cNvSpPr>
            <a:spLocks noGrp="1"/>
          </p:cNvSpPr>
          <p:nvPr>
            <p:ph type="title"/>
          </p:nvPr>
        </p:nvSpPr>
        <p:spPr>
          <a:xfrm>
            <a:off x="66412" y="71511"/>
            <a:ext cx="10515600" cy="558555"/>
          </a:xfrm>
        </p:spPr>
        <p:txBody>
          <a:bodyPr>
            <a:normAutofit fontScale="90000"/>
          </a:bodyPr>
          <a:lstStyle/>
          <a:p>
            <a:r>
              <a:rPr lang="en-IN" dirty="0"/>
              <a:t>Computing Probabilities from distributions</a:t>
            </a:r>
          </a:p>
        </p:txBody>
      </p:sp>
      <p:pic>
        <p:nvPicPr>
          <p:cNvPr id="4" name="Picture 2">
            <a:extLst>
              <a:ext uri="{FF2B5EF4-FFF2-40B4-BE49-F238E27FC236}">
                <a16:creationId xmlns:a16="http://schemas.microsoft.com/office/drawing/2014/main" id="{13482D97-A8E3-4EE1-BBC7-91BFCF21BE0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7909" y="2492386"/>
            <a:ext cx="3324225" cy="2257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1201B8-38EE-4E14-9E30-9458F2CC2E3A}"/>
              </a:ext>
            </a:extLst>
          </p:cNvPr>
          <p:cNvSpPr txBox="1"/>
          <p:nvPr/>
        </p:nvSpPr>
        <p:spPr>
          <a:xfrm>
            <a:off x="463066" y="2028211"/>
            <a:ext cx="6585357" cy="369332"/>
          </a:xfrm>
          <a:prstGeom prst="rect">
            <a:avLst/>
          </a:prstGeom>
          <a:noFill/>
        </p:spPr>
        <p:txBody>
          <a:bodyPr wrap="square" rtlCol="0">
            <a:spAutoFit/>
          </a:bodyPr>
          <a:lstStyle/>
          <a:p>
            <a:r>
              <a:rPr lang="en-IN" dirty="0">
                <a:solidFill>
                  <a:srgbClr val="FF0000"/>
                </a:solidFill>
              </a:rPr>
              <a:t>For Probability </a:t>
            </a:r>
            <a:r>
              <a:rPr lang="en-IN" dirty="0">
                <a:solidFill>
                  <a:srgbClr val="00B0F0"/>
                </a:solidFill>
              </a:rPr>
              <a:t>Density</a:t>
            </a:r>
            <a:r>
              <a:rPr lang="en-IN" dirty="0">
                <a:solidFill>
                  <a:srgbClr val="FF0000"/>
                </a:solidFill>
              </a:rPr>
              <a:t> Functions – for </a:t>
            </a:r>
            <a:r>
              <a:rPr lang="en-IN" dirty="0">
                <a:solidFill>
                  <a:srgbClr val="00B0F0"/>
                </a:solidFill>
              </a:rPr>
              <a:t>continuous</a:t>
            </a:r>
            <a:r>
              <a:rPr lang="en-IN" dirty="0">
                <a:solidFill>
                  <a:srgbClr val="FF0000"/>
                </a:solidFill>
              </a:rPr>
              <a:t> variables</a:t>
            </a:r>
          </a:p>
        </p:txBody>
      </p:sp>
      <p:sp>
        <p:nvSpPr>
          <p:cNvPr id="6" name="TextBox 5">
            <a:extLst>
              <a:ext uri="{FF2B5EF4-FFF2-40B4-BE49-F238E27FC236}">
                <a16:creationId xmlns:a16="http://schemas.microsoft.com/office/drawing/2014/main" id="{58130713-0C80-4369-86EA-19BFD9142587}"/>
              </a:ext>
            </a:extLst>
          </p:cNvPr>
          <p:cNvSpPr txBox="1"/>
          <p:nvPr/>
        </p:nvSpPr>
        <p:spPr>
          <a:xfrm>
            <a:off x="0" y="2606286"/>
            <a:ext cx="549766" cy="2143525"/>
          </a:xfrm>
          <a:prstGeom prst="rect">
            <a:avLst/>
          </a:prstGeom>
          <a:noFill/>
        </p:spPr>
        <p:txBody>
          <a:bodyPr vert="wordArtVert" wrap="square" rtlCol="0">
            <a:spAutoFit/>
          </a:bodyPr>
          <a:lstStyle/>
          <a:p>
            <a:r>
              <a:rPr lang="en-IN" sz="1000" dirty="0"/>
              <a:t>Probability Density</a:t>
            </a:r>
          </a:p>
        </p:txBody>
      </p:sp>
      <p:sp>
        <p:nvSpPr>
          <p:cNvPr id="7" name="TextBox 6">
            <a:extLst>
              <a:ext uri="{FF2B5EF4-FFF2-40B4-BE49-F238E27FC236}">
                <a16:creationId xmlns:a16="http://schemas.microsoft.com/office/drawing/2014/main" id="{672A3A25-B44C-4583-8E71-9A89C9513711}"/>
              </a:ext>
            </a:extLst>
          </p:cNvPr>
          <p:cNvSpPr txBox="1"/>
          <p:nvPr/>
        </p:nvSpPr>
        <p:spPr>
          <a:xfrm>
            <a:off x="1677800" y="4873587"/>
            <a:ext cx="1786855" cy="230832"/>
          </a:xfrm>
          <a:prstGeom prst="rect">
            <a:avLst/>
          </a:prstGeom>
          <a:noFill/>
        </p:spPr>
        <p:txBody>
          <a:bodyPr wrap="square" rtlCol="0">
            <a:spAutoFit/>
          </a:bodyPr>
          <a:lstStyle/>
          <a:p>
            <a:r>
              <a:rPr lang="en-IN" sz="900" dirty="0"/>
              <a:t>Outcomes</a:t>
            </a:r>
          </a:p>
        </p:txBody>
      </p:sp>
      <p:pic>
        <p:nvPicPr>
          <p:cNvPr id="8" name="Picture 7">
            <a:extLst>
              <a:ext uri="{FF2B5EF4-FFF2-40B4-BE49-F238E27FC236}">
                <a16:creationId xmlns:a16="http://schemas.microsoft.com/office/drawing/2014/main" id="{E0357B51-1F42-46AC-9909-D803E692723A}"/>
              </a:ext>
            </a:extLst>
          </p:cNvPr>
          <p:cNvPicPr>
            <a:picLocks noChangeAspect="1"/>
          </p:cNvPicPr>
          <p:nvPr/>
        </p:nvPicPr>
        <p:blipFill>
          <a:blip r:embed="rId4"/>
          <a:stretch>
            <a:fillRect/>
          </a:stretch>
        </p:blipFill>
        <p:spPr>
          <a:xfrm>
            <a:off x="477909" y="5120006"/>
            <a:ext cx="3169920" cy="754380"/>
          </a:xfrm>
          <a:prstGeom prst="rect">
            <a:avLst/>
          </a:prstGeom>
        </p:spPr>
      </p:pic>
      <p:cxnSp>
        <p:nvCxnSpPr>
          <p:cNvPr id="10" name="Straight Connector 9">
            <a:extLst>
              <a:ext uri="{FF2B5EF4-FFF2-40B4-BE49-F238E27FC236}">
                <a16:creationId xmlns:a16="http://schemas.microsoft.com/office/drawing/2014/main" id="{0EFBD621-FBAB-43E5-B8D1-2E3F98582578}"/>
              </a:ext>
            </a:extLst>
          </p:cNvPr>
          <p:cNvCxnSpPr>
            <a:cxnSpLocks/>
          </p:cNvCxnSpPr>
          <p:nvPr/>
        </p:nvCxnSpPr>
        <p:spPr>
          <a:xfrm flipH="1">
            <a:off x="1631662" y="3196206"/>
            <a:ext cx="46138" cy="151922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0F5507E-1A63-48D7-A165-EB6B6F712579}"/>
              </a:ext>
            </a:extLst>
          </p:cNvPr>
          <p:cNvCxnSpPr>
            <a:cxnSpLocks/>
          </p:cNvCxnSpPr>
          <p:nvPr/>
        </p:nvCxnSpPr>
        <p:spPr>
          <a:xfrm>
            <a:off x="2467763" y="2918434"/>
            <a:ext cx="0" cy="179699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5C0D77C-2B49-45F2-84C2-D2BE6E772366}"/>
              </a:ext>
            </a:extLst>
          </p:cNvPr>
          <p:cNvSpPr txBox="1"/>
          <p:nvPr/>
        </p:nvSpPr>
        <p:spPr>
          <a:xfrm>
            <a:off x="1494626" y="4642876"/>
            <a:ext cx="914400" cy="369332"/>
          </a:xfrm>
          <a:prstGeom prst="rect">
            <a:avLst/>
          </a:prstGeom>
          <a:noFill/>
        </p:spPr>
        <p:txBody>
          <a:bodyPr wrap="square" rtlCol="0">
            <a:spAutoFit/>
          </a:bodyPr>
          <a:lstStyle/>
          <a:p>
            <a:r>
              <a:rPr lang="en-IN" dirty="0"/>
              <a:t>a</a:t>
            </a:r>
          </a:p>
        </p:txBody>
      </p:sp>
      <p:sp>
        <p:nvSpPr>
          <p:cNvPr id="17" name="TextBox 16">
            <a:extLst>
              <a:ext uri="{FF2B5EF4-FFF2-40B4-BE49-F238E27FC236}">
                <a16:creationId xmlns:a16="http://schemas.microsoft.com/office/drawing/2014/main" id="{0B2014AF-E288-451A-9D86-2741AC4460C6}"/>
              </a:ext>
            </a:extLst>
          </p:cNvPr>
          <p:cNvSpPr txBox="1"/>
          <p:nvPr/>
        </p:nvSpPr>
        <p:spPr>
          <a:xfrm>
            <a:off x="2346808" y="4654543"/>
            <a:ext cx="914400" cy="369332"/>
          </a:xfrm>
          <a:prstGeom prst="rect">
            <a:avLst/>
          </a:prstGeom>
          <a:noFill/>
        </p:spPr>
        <p:txBody>
          <a:bodyPr wrap="square" rtlCol="0">
            <a:spAutoFit/>
          </a:bodyPr>
          <a:lstStyle/>
          <a:p>
            <a:r>
              <a:rPr lang="en-IN" dirty="0"/>
              <a:t>b</a:t>
            </a:r>
          </a:p>
        </p:txBody>
      </p:sp>
      <p:grpSp>
        <p:nvGrpSpPr>
          <p:cNvPr id="18" name="Group 17">
            <a:extLst>
              <a:ext uri="{FF2B5EF4-FFF2-40B4-BE49-F238E27FC236}">
                <a16:creationId xmlns:a16="http://schemas.microsoft.com/office/drawing/2014/main" id="{C8126419-2540-4F19-9A49-B319CB8EA1D5}"/>
              </a:ext>
            </a:extLst>
          </p:cNvPr>
          <p:cNvGrpSpPr/>
          <p:nvPr/>
        </p:nvGrpSpPr>
        <p:grpSpPr>
          <a:xfrm>
            <a:off x="5225242" y="2425051"/>
            <a:ext cx="3737655" cy="2311701"/>
            <a:chOff x="6365133" y="3379203"/>
            <a:chExt cx="3737655" cy="2311701"/>
          </a:xfrm>
        </p:grpSpPr>
        <p:pic>
          <p:nvPicPr>
            <p:cNvPr id="19" name="Picture 18">
              <a:extLst>
                <a:ext uri="{FF2B5EF4-FFF2-40B4-BE49-F238E27FC236}">
                  <a16:creationId xmlns:a16="http://schemas.microsoft.com/office/drawing/2014/main" id="{F601109B-B4EC-4AF6-B7C3-CAEE6D8B710A}"/>
                </a:ext>
              </a:extLst>
            </p:cNvPr>
            <p:cNvPicPr>
              <a:picLocks noChangeAspect="1"/>
            </p:cNvPicPr>
            <p:nvPr/>
          </p:nvPicPr>
          <p:blipFill>
            <a:blip r:embed="rId5"/>
            <a:stretch>
              <a:fillRect/>
            </a:stretch>
          </p:blipFill>
          <p:spPr>
            <a:xfrm>
              <a:off x="6365133" y="3379203"/>
              <a:ext cx="3737655" cy="2311701"/>
            </a:xfrm>
            <a:prstGeom prst="rect">
              <a:avLst/>
            </a:prstGeom>
          </p:spPr>
        </p:pic>
        <p:cxnSp>
          <p:nvCxnSpPr>
            <p:cNvPr id="20" name="Straight Connector 19">
              <a:extLst>
                <a:ext uri="{FF2B5EF4-FFF2-40B4-BE49-F238E27FC236}">
                  <a16:creationId xmlns:a16="http://schemas.microsoft.com/office/drawing/2014/main" id="{D7E28EB7-E773-4F5D-B7B4-79929B7BB1E6}"/>
                </a:ext>
              </a:extLst>
            </p:cNvPr>
            <p:cNvCxnSpPr/>
            <p:nvPr/>
          </p:nvCxnSpPr>
          <p:spPr>
            <a:xfrm>
              <a:off x="6844684" y="3746375"/>
              <a:ext cx="0" cy="1535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C276A4-ECAF-4038-8817-5248307986D2}"/>
                </a:ext>
              </a:extLst>
            </p:cNvPr>
            <p:cNvCxnSpPr>
              <a:cxnSpLocks/>
            </p:cNvCxnSpPr>
            <p:nvPr/>
          </p:nvCxnSpPr>
          <p:spPr>
            <a:xfrm>
              <a:off x="8818228" y="4150358"/>
              <a:ext cx="0" cy="11090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DF9D3C-849D-4389-BC23-2A858B63CDB9}"/>
                </a:ext>
              </a:extLst>
            </p:cNvPr>
            <p:cNvCxnSpPr>
              <a:cxnSpLocks/>
            </p:cNvCxnSpPr>
            <p:nvPr/>
          </p:nvCxnSpPr>
          <p:spPr>
            <a:xfrm>
              <a:off x="6862281" y="5280837"/>
              <a:ext cx="257673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F4FD840-CF60-4B97-9D43-9AE559CB430B}"/>
                </a:ext>
              </a:extLst>
            </p:cNvPr>
            <p:cNvSpPr txBox="1"/>
            <p:nvPr/>
          </p:nvSpPr>
          <p:spPr>
            <a:xfrm>
              <a:off x="7770621" y="5249782"/>
              <a:ext cx="184731" cy="369332"/>
            </a:xfrm>
            <a:prstGeom prst="rect">
              <a:avLst/>
            </a:prstGeom>
            <a:noFill/>
          </p:spPr>
          <p:txBody>
            <a:bodyPr wrap="none" rtlCol="0">
              <a:spAutoFit/>
            </a:bodyPr>
            <a:lstStyle/>
            <a:p>
              <a:endParaRPr lang="en-IN" dirty="0"/>
            </a:p>
          </p:txBody>
        </p:sp>
      </p:grpSp>
      <p:sp>
        <p:nvSpPr>
          <p:cNvPr id="26" name="Arrow: Up 25">
            <a:extLst>
              <a:ext uri="{FF2B5EF4-FFF2-40B4-BE49-F238E27FC236}">
                <a16:creationId xmlns:a16="http://schemas.microsoft.com/office/drawing/2014/main" id="{E247DEF6-431F-4F21-8F43-B17BD62E78DC}"/>
              </a:ext>
            </a:extLst>
          </p:cNvPr>
          <p:cNvSpPr/>
          <p:nvPr/>
        </p:nvSpPr>
        <p:spPr>
          <a:xfrm rot="5400000">
            <a:off x="4512011" y="3565699"/>
            <a:ext cx="250147"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28441C38-CED9-4FA5-8243-1D4471088842}"/>
              </a:ext>
            </a:extLst>
          </p:cNvPr>
          <p:cNvPicPr>
            <a:picLocks noChangeAspect="1"/>
          </p:cNvPicPr>
          <p:nvPr/>
        </p:nvPicPr>
        <p:blipFill>
          <a:blip r:embed="rId6"/>
          <a:stretch>
            <a:fillRect/>
          </a:stretch>
        </p:blipFill>
        <p:spPr>
          <a:xfrm>
            <a:off x="3860871" y="3098568"/>
            <a:ext cx="1364371" cy="748130"/>
          </a:xfrm>
          <a:prstGeom prst="rect">
            <a:avLst/>
          </a:prstGeom>
        </p:spPr>
      </p:pic>
      <p:cxnSp>
        <p:nvCxnSpPr>
          <p:cNvPr id="30" name="Straight Connector 29">
            <a:extLst>
              <a:ext uri="{FF2B5EF4-FFF2-40B4-BE49-F238E27FC236}">
                <a16:creationId xmlns:a16="http://schemas.microsoft.com/office/drawing/2014/main" id="{CB98E9AD-1C47-46AE-9608-F1D79863F2C6}"/>
              </a:ext>
            </a:extLst>
          </p:cNvPr>
          <p:cNvCxnSpPr>
            <a:cxnSpLocks/>
          </p:cNvCxnSpPr>
          <p:nvPr/>
        </p:nvCxnSpPr>
        <p:spPr>
          <a:xfrm>
            <a:off x="6778185" y="3296873"/>
            <a:ext cx="0" cy="1018744"/>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ADA0749-D818-48DA-B144-C13AA9273DFF}"/>
                  </a:ext>
                </a:extLst>
              </p:cNvPr>
              <p:cNvSpPr/>
              <p:nvPr/>
            </p:nvSpPr>
            <p:spPr>
              <a:xfrm>
                <a:off x="5997587" y="4371153"/>
                <a:ext cx="1806948" cy="462947"/>
              </a:xfrm>
              <a:prstGeom prst="rect">
                <a:avLst/>
              </a:prstGeom>
            </p:spPr>
            <p:txBody>
              <a:bodyPr wrap="square">
                <a:spAutoFit/>
              </a:bodyPr>
              <a:lstStyle/>
              <a:p>
                <a14:m>
                  <m:oMath xmlns:m="http://schemas.openxmlformats.org/officeDocument/2006/math">
                    <m:r>
                      <a:rPr lang="en-IN" b="0" i="1" dirty="0" smtClean="0">
                        <a:latin typeface="Cambria Math" panose="02040503050406030204" pitchFamily="18" charset="0"/>
                      </a:rPr>
                      <m:t>𝑧</m:t>
                    </m:r>
                    <m:r>
                      <m:rPr>
                        <m:nor/>
                      </m:rPr>
                      <a:rPr lang="en-IN" baseline="-25000" dirty="0"/>
                      <m:t>a</m:t>
                    </m:r>
                    <m:r>
                      <m:rPr>
                        <m:nor/>
                      </m:rPr>
                      <a:rPr lang="en-IN" b="0" i="0" baseline="-25000" dirty="0" smtClean="0"/>
                      <m:t>=</m:t>
                    </m:r>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𝑎</m:t>
                        </m:r>
                        <m:r>
                          <a:rPr lang="en-IN" b="0" i="1" smtClean="0">
                            <a:latin typeface="Cambria Math" panose="02040503050406030204" pitchFamily="18" charset="0"/>
                          </a:rPr>
                          <m:t>−µ</m:t>
                        </m:r>
                      </m:num>
                      <m:den>
                        <m:r>
                          <m:rPr>
                            <m:sty m:val="p"/>
                          </m:rPr>
                          <a:rPr lang="el-GR" i="1" smtClean="0">
                            <a:latin typeface="Cambria Math" panose="02040503050406030204" pitchFamily="18" charset="0"/>
                          </a:rPr>
                          <m:t>σ</m:t>
                        </m:r>
                      </m:den>
                    </m:f>
                  </m:oMath>
                </a14:m>
                <a:endParaRPr lang="en-IN" dirty="0"/>
              </a:p>
            </p:txBody>
          </p:sp>
        </mc:Choice>
        <mc:Fallback xmlns="">
          <p:sp>
            <p:nvSpPr>
              <p:cNvPr id="36" name="Rectangle 35">
                <a:extLst>
                  <a:ext uri="{FF2B5EF4-FFF2-40B4-BE49-F238E27FC236}">
                    <a16:creationId xmlns:a16="http://schemas.microsoft.com/office/drawing/2014/main" id="{6ADA0749-D818-48DA-B144-C13AA9273DFF}"/>
                  </a:ext>
                </a:extLst>
              </p:cNvPr>
              <p:cNvSpPr>
                <a:spLocks noRot="1" noChangeAspect="1" noMove="1" noResize="1" noEditPoints="1" noAdjustHandles="1" noChangeArrowheads="1" noChangeShapeType="1" noTextEdit="1"/>
              </p:cNvSpPr>
              <p:nvPr/>
            </p:nvSpPr>
            <p:spPr>
              <a:xfrm>
                <a:off x="5997587" y="4371153"/>
                <a:ext cx="1806948" cy="462947"/>
              </a:xfrm>
              <a:prstGeom prst="rect">
                <a:avLst/>
              </a:prstGeom>
              <a:blipFill>
                <a:blip r:embed="rId7"/>
                <a:stretch>
                  <a:fillRect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E23C08F6-F3DC-45C7-B454-8B206DDE08A4}"/>
                  </a:ext>
                </a:extLst>
              </p:cNvPr>
              <p:cNvSpPr/>
              <p:nvPr/>
            </p:nvSpPr>
            <p:spPr>
              <a:xfrm>
                <a:off x="7351137" y="4289514"/>
                <a:ext cx="1806948" cy="491288"/>
              </a:xfrm>
              <a:prstGeom prst="rect">
                <a:avLst/>
              </a:prstGeom>
            </p:spPr>
            <p:txBody>
              <a:bodyPr wrap="square">
                <a:spAutoFit/>
              </a:bodyPr>
              <a:lstStyle/>
              <a:p>
                <a14:m>
                  <m:oMath xmlns:m="http://schemas.openxmlformats.org/officeDocument/2006/math">
                    <m:r>
                      <a:rPr lang="en-IN" b="0" i="1" dirty="0" smtClean="0">
                        <a:latin typeface="Cambria Math" panose="02040503050406030204" pitchFamily="18" charset="0"/>
                      </a:rPr>
                      <m:t>𝑧</m:t>
                    </m:r>
                    <m:r>
                      <m:rPr>
                        <m:nor/>
                      </m:rPr>
                      <a:rPr lang="en-IN" b="0" i="0" baseline="-25000" dirty="0" smtClean="0"/>
                      <m:t>b</m:t>
                    </m:r>
                    <m:r>
                      <m:rPr>
                        <m:nor/>
                      </m:rPr>
                      <a:rPr lang="en-IN" b="0" i="0" baseline="-25000" dirty="0" smtClean="0"/>
                      <m:t>=</m:t>
                    </m:r>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𝑏</m:t>
                        </m:r>
                        <m:r>
                          <a:rPr lang="en-IN" b="0" i="1" smtClean="0">
                            <a:latin typeface="Cambria Math" panose="02040503050406030204" pitchFamily="18" charset="0"/>
                          </a:rPr>
                          <m:t>−µ</m:t>
                        </m:r>
                      </m:num>
                      <m:den>
                        <m:r>
                          <m:rPr>
                            <m:sty m:val="p"/>
                          </m:rPr>
                          <a:rPr lang="el-GR" i="1" smtClean="0">
                            <a:latin typeface="Cambria Math" panose="02040503050406030204" pitchFamily="18" charset="0"/>
                          </a:rPr>
                          <m:t>σ</m:t>
                        </m:r>
                      </m:den>
                    </m:f>
                  </m:oMath>
                </a14:m>
                <a:endParaRPr lang="en-IN" dirty="0"/>
              </a:p>
            </p:txBody>
          </p:sp>
        </mc:Choice>
        <mc:Fallback xmlns="">
          <p:sp>
            <p:nvSpPr>
              <p:cNvPr id="38" name="Rectangle 37">
                <a:extLst>
                  <a:ext uri="{FF2B5EF4-FFF2-40B4-BE49-F238E27FC236}">
                    <a16:creationId xmlns:a16="http://schemas.microsoft.com/office/drawing/2014/main" id="{E23C08F6-F3DC-45C7-B454-8B206DDE08A4}"/>
                  </a:ext>
                </a:extLst>
              </p:cNvPr>
              <p:cNvSpPr>
                <a:spLocks noRot="1" noChangeAspect="1" noMove="1" noResize="1" noEditPoints="1" noAdjustHandles="1" noChangeArrowheads="1" noChangeShapeType="1" noTextEdit="1"/>
              </p:cNvSpPr>
              <p:nvPr/>
            </p:nvSpPr>
            <p:spPr>
              <a:xfrm>
                <a:off x="7351137" y="4289514"/>
                <a:ext cx="1806948" cy="491288"/>
              </a:xfrm>
              <a:prstGeom prst="rect">
                <a:avLst/>
              </a:prstGeom>
              <a:blipFill>
                <a:blip r:embed="rId8"/>
                <a:stretch>
                  <a:fillRect b="-8750"/>
                </a:stretch>
              </a:blipFill>
            </p:spPr>
            <p:txBody>
              <a:bodyPr/>
              <a:lstStyle/>
              <a:p>
                <a:r>
                  <a:rPr lang="en-IN">
                    <a:noFill/>
                  </a:rPr>
                  <a:t> </a:t>
                </a:r>
              </a:p>
            </p:txBody>
          </p:sp>
        </mc:Fallback>
      </mc:AlternateContent>
      <p:pic>
        <p:nvPicPr>
          <p:cNvPr id="39" name="Picture 38">
            <a:extLst>
              <a:ext uri="{FF2B5EF4-FFF2-40B4-BE49-F238E27FC236}">
                <a16:creationId xmlns:a16="http://schemas.microsoft.com/office/drawing/2014/main" id="{D4D2A6DC-A52C-4340-B5CD-2E610D62389E}"/>
              </a:ext>
            </a:extLst>
          </p:cNvPr>
          <p:cNvPicPr>
            <a:picLocks noChangeAspect="1"/>
          </p:cNvPicPr>
          <p:nvPr/>
        </p:nvPicPr>
        <p:blipFill>
          <a:blip r:embed="rId9"/>
          <a:stretch>
            <a:fillRect/>
          </a:stretch>
        </p:blipFill>
        <p:spPr>
          <a:xfrm>
            <a:off x="8949102" y="2568486"/>
            <a:ext cx="3183624" cy="4030932"/>
          </a:xfrm>
          <a:prstGeom prst="rect">
            <a:avLst/>
          </a:prstGeom>
        </p:spPr>
      </p:pic>
      <p:sp>
        <p:nvSpPr>
          <p:cNvPr id="40" name="TextBox 39">
            <a:extLst>
              <a:ext uri="{FF2B5EF4-FFF2-40B4-BE49-F238E27FC236}">
                <a16:creationId xmlns:a16="http://schemas.microsoft.com/office/drawing/2014/main" id="{87161895-0408-472A-B3E5-1B01C60CFE8E}"/>
              </a:ext>
            </a:extLst>
          </p:cNvPr>
          <p:cNvSpPr txBox="1"/>
          <p:nvPr/>
        </p:nvSpPr>
        <p:spPr>
          <a:xfrm>
            <a:off x="349528" y="6008855"/>
            <a:ext cx="5372862" cy="646331"/>
          </a:xfrm>
          <a:prstGeom prst="rect">
            <a:avLst/>
          </a:prstGeom>
          <a:noFill/>
        </p:spPr>
        <p:txBody>
          <a:bodyPr wrap="square" rtlCol="0">
            <a:spAutoFit/>
          </a:bodyPr>
          <a:lstStyle/>
          <a:p>
            <a:r>
              <a:rPr lang="en-IN" dirty="0"/>
              <a:t>The area under the curve defines the probability, and</a:t>
            </a:r>
          </a:p>
          <a:p>
            <a:r>
              <a:rPr lang="en-IN" dirty="0"/>
              <a:t>The total area = 1</a:t>
            </a:r>
          </a:p>
        </p:txBody>
      </p:sp>
      <p:sp>
        <p:nvSpPr>
          <p:cNvPr id="3" name="TextBox 2">
            <a:extLst>
              <a:ext uri="{FF2B5EF4-FFF2-40B4-BE49-F238E27FC236}">
                <a16:creationId xmlns:a16="http://schemas.microsoft.com/office/drawing/2014/main" id="{1BDB6B7D-8C47-6CEA-6DEB-68AD013811A8}"/>
              </a:ext>
            </a:extLst>
          </p:cNvPr>
          <p:cNvSpPr txBox="1"/>
          <p:nvPr/>
        </p:nvSpPr>
        <p:spPr>
          <a:xfrm>
            <a:off x="66412" y="717261"/>
            <a:ext cx="11953611" cy="923330"/>
          </a:xfrm>
          <a:prstGeom prst="rect">
            <a:avLst/>
          </a:prstGeom>
          <a:noFill/>
        </p:spPr>
        <p:txBody>
          <a:bodyPr wrap="square" rtlCol="0">
            <a:spAutoFit/>
          </a:bodyPr>
          <a:lstStyle/>
          <a:p>
            <a:r>
              <a:rPr lang="en-US" dirty="0"/>
              <a:t>Supposing we measure the weight of each individual in this group with a very sensitive scale (accurate up to 6 decimal points). The average weight of the group is 72.654734 Kg, and the standard deviation is 12.65 kg. If I randomly pick up one individual in the group, what is the probability that, that person weighs exactly 69.765438 kg ? </a:t>
            </a:r>
            <a:endParaRPr lang="en-IN" dirty="0"/>
          </a:p>
        </p:txBody>
      </p:sp>
      <p:sp>
        <p:nvSpPr>
          <p:cNvPr id="15" name="TextBox 14">
            <a:extLst>
              <a:ext uri="{FF2B5EF4-FFF2-40B4-BE49-F238E27FC236}">
                <a16:creationId xmlns:a16="http://schemas.microsoft.com/office/drawing/2014/main" id="{467B7C9B-BDCB-1F22-3F4E-621DA543B4E1}"/>
              </a:ext>
            </a:extLst>
          </p:cNvPr>
          <p:cNvSpPr txBox="1"/>
          <p:nvPr/>
        </p:nvSpPr>
        <p:spPr>
          <a:xfrm>
            <a:off x="92696" y="1675588"/>
            <a:ext cx="8900719" cy="369332"/>
          </a:xfrm>
          <a:prstGeom prst="rect">
            <a:avLst/>
          </a:prstGeom>
          <a:noFill/>
        </p:spPr>
        <p:txBody>
          <a:bodyPr wrap="square" rtlCol="0">
            <a:spAutoFit/>
          </a:bodyPr>
          <a:lstStyle/>
          <a:p>
            <a:r>
              <a:rPr lang="en-US" dirty="0"/>
              <a:t>What is the probability that the weight of that person is between 65 – 70 Kg?</a:t>
            </a:r>
            <a:endParaRPr lang="en-IN" dirty="0"/>
          </a:p>
        </p:txBody>
      </p:sp>
      <p:sp>
        <p:nvSpPr>
          <p:cNvPr id="25" name="Arrow: Left-Up 24">
            <a:extLst>
              <a:ext uri="{FF2B5EF4-FFF2-40B4-BE49-F238E27FC236}">
                <a16:creationId xmlns:a16="http://schemas.microsoft.com/office/drawing/2014/main" id="{D26B9269-BBFA-A413-CDB3-58DBFABFFD14}"/>
              </a:ext>
            </a:extLst>
          </p:cNvPr>
          <p:cNvSpPr/>
          <p:nvPr/>
        </p:nvSpPr>
        <p:spPr>
          <a:xfrm rot="5400000">
            <a:off x="6890453" y="4816677"/>
            <a:ext cx="1193798" cy="232147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4CB5C0D-A942-39D9-3EFB-4E5B6C3A958A}"/>
              </a:ext>
            </a:extLst>
          </p:cNvPr>
          <p:cNvSpPr txBox="1"/>
          <p:nvPr/>
        </p:nvSpPr>
        <p:spPr>
          <a:xfrm>
            <a:off x="6901061" y="4940410"/>
            <a:ext cx="1806947" cy="1200329"/>
          </a:xfrm>
          <a:prstGeom prst="rect">
            <a:avLst/>
          </a:prstGeom>
          <a:noFill/>
        </p:spPr>
        <p:txBody>
          <a:bodyPr wrap="square" rtlCol="0">
            <a:spAutoFit/>
          </a:bodyPr>
          <a:lstStyle/>
          <a:p>
            <a:r>
              <a:rPr lang="en-US" dirty="0"/>
              <a:t>The area under this graph is given by this table</a:t>
            </a:r>
            <a:endParaRPr lang="en-IN" dirty="0"/>
          </a:p>
        </p:txBody>
      </p:sp>
    </p:spTree>
    <p:extLst>
      <p:ext uri="{BB962C8B-B14F-4D97-AF65-F5344CB8AC3E}">
        <p14:creationId xmlns:p14="http://schemas.microsoft.com/office/powerpoint/2010/main" val="23153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P spid="17" grpId="0"/>
      <p:bldP spid="26" grpId="0" animBg="1"/>
      <p:bldP spid="36" grpId="0"/>
      <p:bldP spid="38" grpId="0"/>
      <p:bldP spid="40" grpId="0"/>
      <p:bldP spid="25" grpId="0" animBg="1"/>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83C9-AABD-439C-B15D-A4D2BCD29331}"/>
              </a:ext>
            </a:extLst>
          </p:cNvPr>
          <p:cNvSpPr>
            <a:spLocks noGrp="1"/>
          </p:cNvSpPr>
          <p:nvPr>
            <p:ph type="title"/>
          </p:nvPr>
        </p:nvSpPr>
        <p:spPr>
          <a:xfrm>
            <a:off x="83598" y="69618"/>
            <a:ext cx="10515600" cy="611419"/>
          </a:xfrm>
        </p:spPr>
        <p:txBody>
          <a:bodyPr>
            <a:normAutofit fontScale="90000"/>
          </a:bodyPr>
          <a:lstStyle/>
          <a:p>
            <a:r>
              <a:rPr lang="en-IN" dirty="0"/>
              <a:t>Expected Value</a:t>
            </a:r>
          </a:p>
        </p:txBody>
      </p:sp>
      <p:sp>
        <p:nvSpPr>
          <p:cNvPr id="4" name="TextBox 3">
            <a:extLst>
              <a:ext uri="{FF2B5EF4-FFF2-40B4-BE49-F238E27FC236}">
                <a16:creationId xmlns:a16="http://schemas.microsoft.com/office/drawing/2014/main" id="{21CB5932-F55B-4CB1-BDE5-FA46311AAE26}"/>
              </a:ext>
            </a:extLst>
          </p:cNvPr>
          <p:cNvSpPr txBox="1"/>
          <p:nvPr/>
        </p:nvSpPr>
        <p:spPr>
          <a:xfrm>
            <a:off x="83598" y="1800809"/>
            <a:ext cx="10830757" cy="1754326"/>
          </a:xfrm>
          <a:prstGeom prst="rect">
            <a:avLst/>
          </a:prstGeom>
          <a:noFill/>
        </p:spPr>
        <p:txBody>
          <a:bodyPr wrap="square" rtlCol="0">
            <a:spAutoFit/>
          </a:bodyPr>
          <a:lstStyle/>
          <a:p>
            <a:r>
              <a:rPr lang="en-IN" dirty="0"/>
              <a:t>Example:</a:t>
            </a:r>
          </a:p>
          <a:p>
            <a:r>
              <a:rPr lang="en-IN" dirty="0"/>
              <a:t>Let us assume a roulette wheel has 38 slots, and you are betting on one of the numbers where the roulette ball will settle down finally. If you bet one unit of currency, and choose a number and If the ball actually lands in the number you have chosen you win 30 units of currency, otherwise you loose your one unit of currency. </a:t>
            </a:r>
          </a:p>
          <a:p>
            <a:endParaRPr lang="en-IN" dirty="0"/>
          </a:p>
          <a:p>
            <a:r>
              <a:rPr lang="en-IN" dirty="0"/>
              <a:t>Assuming the roulette board is fair, what is the expected value of your bet? i.e. </a:t>
            </a:r>
            <a:r>
              <a:rPr lang="en-IN" dirty="0">
                <a:solidFill>
                  <a:srgbClr val="FF0000"/>
                </a:solidFill>
              </a:rPr>
              <a:t>E[Gain from 1 unit of bet]</a:t>
            </a:r>
          </a:p>
        </p:txBody>
      </p:sp>
      <p:sp>
        <p:nvSpPr>
          <p:cNvPr id="5" name="TextBox 4">
            <a:extLst>
              <a:ext uri="{FF2B5EF4-FFF2-40B4-BE49-F238E27FC236}">
                <a16:creationId xmlns:a16="http://schemas.microsoft.com/office/drawing/2014/main" id="{D93167E4-050A-440E-BBF0-35DB79DC6F56}"/>
              </a:ext>
            </a:extLst>
          </p:cNvPr>
          <p:cNvSpPr txBox="1"/>
          <p:nvPr/>
        </p:nvSpPr>
        <p:spPr>
          <a:xfrm>
            <a:off x="83598" y="4122688"/>
            <a:ext cx="7918882" cy="646331"/>
          </a:xfrm>
          <a:prstGeom prst="rect">
            <a:avLst/>
          </a:prstGeom>
          <a:noFill/>
        </p:spPr>
        <p:txBody>
          <a:bodyPr wrap="square" rtlCol="0">
            <a:spAutoFit/>
          </a:bodyPr>
          <a:lstStyle/>
          <a:p>
            <a:r>
              <a:rPr lang="en-IN" dirty="0"/>
              <a:t>Since there are 38 slots, each slot has a chance of 1/38, to receive the ball finally</a:t>
            </a:r>
          </a:p>
          <a:p>
            <a:r>
              <a:rPr lang="en-IN" dirty="0"/>
              <a:t>So, your win probability is 1/38, and lose probability is 37/38</a:t>
            </a:r>
          </a:p>
        </p:txBody>
      </p:sp>
      <p:sp>
        <p:nvSpPr>
          <p:cNvPr id="6" name="TextBox 5">
            <a:extLst>
              <a:ext uri="{FF2B5EF4-FFF2-40B4-BE49-F238E27FC236}">
                <a16:creationId xmlns:a16="http://schemas.microsoft.com/office/drawing/2014/main" id="{B4D24BC7-D072-4C7F-952F-482373E48366}"/>
              </a:ext>
            </a:extLst>
          </p:cNvPr>
          <p:cNvSpPr txBox="1"/>
          <p:nvPr/>
        </p:nvSpPr>
        <p:spPr>
          <a:xfrm>
            <a:off x="83598" y="5025223"/>
            <a:ext cx="8957569" cy="369332"/>
          </a:xfrm>
          <a:prstGeom prst="rect">
            <a:avLst/>
          </a:prstGeom>
          <a:noFill/>
        </p:spPr>
        <p:txBody>
          <a:bodyPr wrap="square" rtlCol="0">
            <a:spAutoFit/>
          </a:bodyPr>
          <a:lstStyle/>
          <a:p>
            <a:r>
              <a:rPr lang="en-IN" dirty="0">
                <a:solidFill>
                  <a:srgbClr val="FF0000"/>
                </a:solidFill>
              </a:rPr>
              <a:t>E[Gain from 1 unit of bet] </a:t>
            </a:r>
            <a:r>
              <a:rPr lang="en-IN" dirty="0"/>
              <a:t>= (30*1/38) + (-1 * 37/38)  = (30/38) – (37/38) = -7/38</a:t>
            </a:r>
          </a:p>
        </p:txBody>
      </p:sp>
      <p:sp>
        <p:nvSpPr>
          <p:cNvPr id="7" name="TextBox 6">
            <a:extLst>
              <a:ext uri="{FF2B5EF4-FFF2-40B4-BE49-F238E27FC236}">
                <a16:creationId xmlns:a16="http://schemas.microsoft.com/office/drawing/2014/main" id="{847315CB-C838-4B2A-8E2B-1BBDA9680E07}"/>
              </a:ext>
            </a:extLst>
          </p:cNvPr>
          <p:cNvSpPr txBox="1"/>
          <p:nvPr/>
        </p:nvSpPr>
        <p:spPr>
          <a:xfrm>
            <a:off x="83598" y="884720"/>
            <a:ext cx="10830757" cy="646331"/>
          </a:xfrm>
          <a:prstGeom prst="rect">
            <a:avLst/>
          </a:prstGeom>
          <a:noFill/>
        </p:spPr>
        <p:txBody>
          <a:bodyPr wrap="square" rtlCol="0">
            <a:spAutoFit/>
          </a:bodyPr>
          <a:lstStyle/>
          <a:p>
            <a:r>
              <a:rPr lang="en-IN" dirty="0"/>
              <a:t>Expected value of a random variable X (Denoted by </a:t>
            </a:r>
            <a:r>
              <a:rPr lang="en-IN" dirty="0">
                <a:solidFill>
                  <a:srgbClr val="FF0000"/>
                </a:solidFill>
              </a:rPr>
              <a:t>E[X]</a:t>
            </a:r>
            <a:r>
              <a:rPr lang="en-IN" dirty="0"/>
              <a:t>) is the weighted average of all possible values the event can take, weighted by the probability of occurrence of each event.</a:t>
            </a:r>
          </a:p>
        </p:txBody>
      </p:sp>
    </p:spTree>
    <p:extLst>
      <p:ext uri="{BB962C8B-B14F-4D97-AF65-F5344CB8AC3E}">
        <p14:creationId xmlns:p14="http://schemas.microsoft.com/office/powerpoint/2010/main" val="359628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472C-175F-868D-A726-8B1CEE4D1B9C}"/>
              </a:ext>
            </a:extLst>
          </p:cNvPr>
          <p:cNvSpPr>
            <a:spLocks noGrp="1"/>
          </p:cNvSpPr>
          <p:nvPr>
            <p:ph type="title"/>
          </p:nvPr>
        </p:nvSpPr>
        <p:spPr>
          <a:xfrm>
            <a:off x="74802" y="64650"/>
            <a:ext cx="10515600" cy="616387"/>
          </a:xfrm>
        </p:spPr>
        <p:txBody>
          <a:bodyPr>
            <a:normAutofit fontScale="90000"/>
          </a:bodyPr>
          <a:lstStyle/>
          <a:p>
            <a:r>
              <a:rPr lang="en-US" dirty="0"/>
              <a:t>Expected Value –Another example</a:t>
            </a:r>
            <a:endParaRPr lang="en-IN" dirty="0"/>
          </a:p>
        </p:txBody>
      </p:sp>
      <p:graphicFrame>
        <p:nvGraphicFramePr>
          <p:cNvPr id="4" name="Table 3">
            <a:extLst>
              <a:ext uri="{FF2B5EF4-FFF2-40B4-BE49-F238E27FC236}">
                <a16:creationId xmlns:a16="http://schemas.microsoft.com/office/drawing/2014/main" id="{D1B5B4A0-C6F2-A8AC-2A46-73F24D63B39A}"/>
              </a:ext>
            </a:extLst>
          </p:cNvPr>
          <p:cNvGraphicFramePr>
            <a:graphicFrameLocks noGrp="1"/>
          </p:cNvGraphicFramePr>
          <p:nvPr>
            <p:extLst>
              <p:ext uri="{D42A27DB-BD31-4B8C-83A1-F6EECF244321}">
                <p14:modId xmlns:p14="http://schemas.microsoft.com/office/powerpoint/2010/main" val="2224385569"/>
              </p:ext>
            </p:extLst>
          </p:nvPr>
        </p:nvGraphicFramePr>
        <p:xfrm>
          <a:off x="300060" y="1060054"/>
          <a:ext cx="1384300" cy="5257800"/>
        </p:xfrm>
        <a:graphic>
          <a:graphicData uri="http://schemas.openxmlformats.org/drawingml/2006/table">
            <a:tbl>
              <a:tblPr>
                <a:tableStyleId>{5C22544A-7EE6-4342-B048-85BDC9FD1C3A}</a:tableStyleId>
              </a:tblPr>
              <a:tblGrid>
                <a:gridCol w="528054">
                  <a:extLst>
                    <a:ext uri="{9D8B030D-6E8A-4147-A177-3AD203B41FA5}">
                      <a16:colId xmlns:a16="http://schemas.microsoft.com/office/drawing/2014/main" val="3267591987"/>
                    </a:ext>
                  </a:extLst>
                </a:gridCol>
                <a:gridCol w="856246">
                  <a:extLst>
                    <a:ext uri="{9D8B030D-6E8A-4147-A177-3AD203B41FA5}">
                      <a16:colId xmlns:a16="http://schemas.microsoft.com/office/drawing/2014/main" val="2837295774"/>
                    </a:ext>
                  </a:extLst>
                </a:gridCol>
              </a:tblGrid>
              <a:tr h="228600">
                <a:tc>
                  <a:txBody>
                    <a:bodyPr/>
                    <a:lstStyle/>
                    <a:p>
                      <a:pPr algn="ctr" fontAlgn="b"/>
                      <a:r>
                        <a:rPr lang="en-IN" sz="1400" u="none" strike="noStrike" dirty="0">
                          <a:effectLst/>
                        </a:rPr>
                        <a:t>Hrs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Frequency</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1919310"/>
                  </a:ext>
                </a:extLst>
              </a:tr>
              <a:tr h="228600">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f</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1897328"/>
                  </a:ext>
                </a:extLst>
              </a:tr>
              <a:tr h="228600">
                <a:tc>
                  <a:txBody>
                    <a:bodyPr/>
                    <a:lstStyle/>
                    <a:p>
                      <a:pPr algn="ctr" fontAlgn="b"/>
                      <a:r>
                        <a:rPr lang="en-IN" sz="1400" u="none" strike="noStrike" dirty="0">
                          <a:effectLst/>
                        </a:rPr>
                        <a:t>68</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3268269"/>
                  </a:ext>
                </a:extLst>
              </a:tr>
              <a:tr h="228600">
                <a:tc>
                  <a:txBody>
                    <a:bodyPr/>
                    <a:lstStyle/>
                    <a:p>
                      <a:pPr algn="ctr" fontAlgn="b"/>
                      <a:r>
                        <a:rPr lang="en-IN" sz="1400" u="none" strike="noStrike" dirty="0">
                          <a:effectLst/>
                        </a:rPr>
                        <a:t>62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5085714"/>
                  </a:ext>
                </a:extLst>
              </a:tr>
              <a:tr h="228600">
                <a:tc>
                  <a:txBody>
                    <a:bodyPr/>
                    <a:lstStyle/>
                    <a:p>
                      <a:pPr algn="ctr" fontAlgn="b"/>
                      <a:r>
                        <a:rPr lang="en-IN" sz="1400" u="none" strike="noStrike" dirty="0">
                          <a:effectLst/>
                        </a:rPr>
                        <a:t>59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0" i="0" u="none" strike="noStrike" dirty="0">
                          <a:solidFill>
                            <a:srgbClr val="FF0000"/>
                          </a:solidFill>
                          <a:effectLst/>
                          <a:latin typeface="Calibri" panose="020F0502020204030204" pitchFamily="34" charset="0"/>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7717770"/>
                  </a:ext>
                </a:extLst>
              </a:tr>
              <a:tr h="228600">
                <a:tc>
                  <a:txBody>
                    <a:bodyPr/>
                    <a:lstStyle/>
                    <a:p>
                      <a:pPr algn="ctr" fontAlgn="b"/>
                      <a:r>
                        <a:rPr lang="en-IN" sz="1400" u="none" strike="noStrike" dirty="0">
                          <a:effectLst/>
                        </a:rPr>
                        <a:t>57</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232938"/>
                  </a:ext>
                </a:extLst>
              </a:tr>
              <a:tr h="228600">
                <a:tc>
                  <a:txBody>
                    <a:bodyPr/>
                    <a:lstStyle/>
                    <a:p>
                      <a:pPr algn="ctr" fontAlgn="b"/>
                      <a:r>
                        <a:rPr lang="en-IN" sz="1400" u="none" strike="noStrike">
                          <a:effectLst/>
                        </a:rPr>
                        <a:t>56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2907366"/>
                  </a:ext>
                </a:extLst>
              </a:tr>
              <a:tr h="228600">
                <a:tc>
                  <a:txBody>
                    <a:bodyPr/>
                    <a:lstStyle/>
                    <a:p>
                      <a:pPr algn="ctr" fontAlgn="b"/>
                      <a:r>
                        <a:rPr lang="en-IN" sz="1400" u="none" strike="noStrike">
                          <a:effectLst/>
                        </a:rPr>
                        <a:t>55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218144"/>
                  </a:ext>
                </a:extLst>
              </a:tr>
              <a:tr h="228600">
                <a:tc>
                  <a:txBody>
                    <a:bodyPr/>
                    <a:lstStyle/>
                    <a:p>
                      <a:pPr algn="ctr" fontAlgn="b"/>
                      <a:r>
                        <a:rPr lang="en-IN" sz="1400" u="none" strike="noStrike">
                          <a:effectLst/>
                        </a:rPr>
                        <a:t>54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2604397"/>
                  </a:ext>
                </a:extLst>
              </a:tr>
              <a:tr h="228600">
                <a:tc>
                  <a:txBody>
                    <a:bodyPr/>
                    <a:lstStyle/>
                    <a:p>
                      <a:pPr algn="ctr" fontAlgn="b"/>
                      <a:r>
                        <a:rPr lang="en-IN" sz="1400" u="none" strike="noStrike">
                          <a:effectLst/>
                        </a:rPr>
                        <a:t>53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6557552"/>
                  </a:ext>
                </a:extLst>
              </a:tr>
              <a:tr h="228600">
                <a:tc>
                  <a:txBody>
                    <a:bodyPr/>
                    <a:lstStyle/>
                    <a:p>
                      <a:pPr algn="ctr" fontAlgn="b"/>
                      <a:r>
                        <a:rPr lang="en-IN" sz="1400" u="none" strike="noStrike">
                          <a:effectLst/>
                        </a:rPr>
                        <a:t>52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275264"/>
                  </a:ext>
                </a:extLst>
              </a:tr>
              <a:tr h="228600">
                <a:tc>
                  <a:txBody>
                    <a:bodyPr/>
                    <a:lstStyle/>
                    <a:p>
                      <a:pPr algn="ctr" fontAlgn="b"/>
                      <a:r>
                        <a:rPr lang="en-IN" sz="1400" u="none" strike="noStrike">
                          <a:effectLst/>
                        </a:rPr>
                        <a:t>51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1287573"/>
                  </a:ext>
                </a:extLst>
              </a:tr>
              <a:tr h="228600">
                <a:tc>
                  <a:txBody>
                    <a:bodyPr/>
                    <a:lstStyle/>
                    <a:p>
                      <a:pPr algn="ctr" fontAlgn="b"/>
                      <a:r>
                        <a:rPr lang="en-IN" sz="1400" u="none" strike="noStrike" dirty="0">
                          <a:effectLst/>
                        </a:rPr>
                        <a:t>50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3</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8516506"/>
                  </a:ext>
                </a:extLst>
              </a:tr>
              <a:tr h="228600">
                <a:tc>
                  <a:txBody>
                    <a:bodyPr/>
                    <a:lstStyle/>
                    <a:p>
                      <a:pPr algn="ctr" fontAlgn="b"/>
                      <a:r>
                        <a:rPr lang="en-IN" sz="1400" u="none" strike="noStrike" dirty="0">
                          <a:effectLst/>
                        </a:rPr>
                        <a:t>49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8924148"/>
                  </a:ext>
                </a:extLst>
              </a:tr>
              <a:tr h="228600">
                <a:tc>
                  <a:txBody>
                    <a:bodyPr/>
                    <a:lstStyle/>
                    <a:p>
                      <a:pPr algn="ctr" fontAlgn="b"/>
                      <a:r>
                        <a:rPr lang="en-IN" sz="1400" u="none" strike="noStrike">
                          <a:effectLst/>
                        </a:rPr>
                        <a:t>48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8781515"/>
                  </a:ext>
                </a:extLst>
              </a:tr>
              <a:tr h="228600">
                <a:tc>
                  <a:txBody>
                    <a:bodyPr/>
                    <a:lstStyle/>
                    <a:p>
                      <a:pPr algn="ctr" fontAlgn="b"/>
                      <a:r>
                        <a:rPr lang="en-IN" sz="1400" u="none" strike="noStrike">
                          <a:effectLst/>
                        </a:rPr>
                        <a:t>47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2289310"/>
                  </a:ext>
                </a:extLst>
              </a:tr>
              <a:tr h="228600">
                <a:tc>
                  <a:txBody>
                    <a:bodyPr/>
                    <a:lstStyle/>
                    <a:p>
                      <a:pPr algn="ctr" fontAlgn="b"/>
                      <a:r>
                        <a:rPr lang="en-IN" sz="1400" u="none" strike="noStrike" dirty="0">
                          <a:effectLst/>
                        </a:rPr>
                        <a:t>46</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1242392"/>
                  </a:ext>
                </a:extLst>
              </a:tr>
              <a:tr h="228600">
                <a:tc>
                  <a:txBody>
                    <a:bodyPr/>
                    <a:lstStyle/>
                    <a:p>
                      <a:pPr algn="ctr" fontAlgn="b"/>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4871366"/>
                  </a:ext>
                </a:extLst>
              </a:tr>
              <a:tr h="228600">
                <a:tc>
                  <a:txBody>
                    <a:bodyPr/>
                    <a:lstStyle/>
                    <a:p>
                      <a:pPr algn="ctr" fontAlgn="b"/>
                      <a:r>
                        <a:rPr lang="en-IN" sz="1400" u="none" strike="noStrike">
                          <a:effectLst/>
                        </a:rPr>
                        <a:t>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7150696"/>
                  </a:ext>
                </a:extLst>
              </a:tr>
              <a:tr h="228600">
                <a:tc>
                  <a:txBody>
                    <a:bodyPr/>
                    <a:lstStyle/>
                    <a:p>
                      <a:pPr algn="ctr" fontAlgn="b"/>
                      <a:r>
                        <a:rPr lang="en-US" sz="1400" b="0" i="0" u="none" strike="noStrike" dirty="0">
                          <a:solidFill>
                            <a:srgbClr val="000000"/>
                          </a:solidFill>
                          <a:effectLst/>
                          <a:latin typeface="Calibri" panose="020F0502020204030204" pitchFamily="34" charset="0"/>
                        </a:rPr>
                        <a:t>42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0" i="0" u="none" strike="noStrike" dirty="0">
                          <a:solidFill>
                            <a:srgbClr val="FF0000"/>
                          </a:solidFill>
                          <a:effectLst/>
                          <a:latin typeface="Calibri" panose="020F0502020204030204" pitchFamily="34" charset="0"/>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76539718"/>
                  </a:ext>
                </a:extLst>
              </a:tr>
              <a:tr h="228600">
                <a:tc>
                  <a:txBody>
                    <a:bodyPr/>
                    <a:lstStyle/>
                    <a:p>
                      <a:pPr algn="ctr" fontAlgn="b"/>
                      <a:r>
                        <a:rPr lang="en-US" sz="1400" b="0" i="0" u="none" strike="noStrike" dirty="0">
                          <a:solidFill>
                            <a:srgbClr val="000000"/>
                          </a:solidFill>
                          <a:effectLst/>
                          <a:latin typeface="Calibri" panose="020F0502020204030204" pitchFamily="34" charset="0"/>
                        </a:rPr>
                        <a:t>39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0" i="0" u="none" strike="noStrike" dirty="0">
                          <a:solidFill>
                            <a:srgbClr val="FF0000"/>
                          </a:solidFill>
                          <a:effectLst/>
                          <a:latin typeface="Calibri" panose="020F0502020204030204" pitchFamily="34" charset="0"/>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3428778"/>
                  </a:ext>
                </a:extLst>
              </a:tr>
              <a:tr h="228600">
                <a:tc>
                  <a:txBody>
                    <a:bodyPr/>
                    <a:lstStyle/>
                    <a:p>
                      <a:pPr algn="ctr" fontAlgn="b"/>
                      <a:r>
                        <a:rPr lang="en-US" sz="1400" b="0" i="0" u="none" strike="noStrike" dirty="0">
                          <a:solidFill>
                            <a:srgbClr val="000000"/>
                          </a:solidFill>
                          <a:effectLst/>
                          <a:latin typeface="Calibri" panose="020F0502020204030204" pitchFamily="34" charset="0"/>
                        </a:rPr>
                        <a:t>33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0" i="0" u="none" strike="noStrike" dirty="0">
                          <a:solidFill>
                            <a:srgbClr val="FF0000"/>
                          </a:solidFill>
                          <a:effectLst/>
                          <a:latin typeface="Calibri" panose="020F0502020204030204" pitchFamily="34" charset="0"/>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4759124"/>
                  </a:ext>
                </a:extLst>
              </a:tr>
              <a:tr h="228600">
                <a:tc>
                  <a:txBody>
                    <a:bodyPr/>
                    <a:lstStyle/>
                    <a:p>
                      <a:pPr algn="ctr" fontAlgn="b"/>
                      <a:r>
                        <a:rPr lang="en-US" sz="1400" b="0" i="0" u="none" strike="noStrike" dirty="0">
                          <a:solidFill>
                            <a:srgbClr val="000000"/>
                          </a:solidFill>
                          <a:effectLst/>
                          <a:latin typeface="Calibri" panose="020F0502020204030204" pitchFamily="34" charset="0"/>
                        </a:rPr>
                        <a:t>27</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0" i="0" u="none" strike="noStrike" dirty="0">
                          <a:solidFill>
                            <a:srgbClr val="FF0000"/>
                          </a:solidFill>
                          <a:effectLst/>
                          <a:latin typeface="Calibri" panose="020F0502020204030204" pitchFamily="34" charset="0"/>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6029068"/>
                  </a:ext>
                </a:extLst>
              </a:tr>
            </a:tbl>
          </a:graphicData>
        </a:graphic>
      </p:graphicFrame>
      <p:graphicFrame>
        <p:nvGraphicFramePr>
          <p:cNvPr id="5" name="Table 4">
            <a:extLst>
              <a:ext uri="{FF2B5EF4-FFF2-40B4-BE49-F238E27FC236}">
                <a16:creationId xmlns:a16="http://schemas.microsoft.com/office/drawing/2014/main" id="{E615E3C0-7B95-E16E-3DDE-A81A39A1F279}"/>
              </a:ext>
            </a:extLst>
          </p:cNvPr>
          <p:cNvGraphicFramePr>
            <a:graphicFrameLocks noGrp="1"/>
          </p:cNvGraphicFramePr>
          <p:nvPr>
            <p:extLst>
              <p:ext uri="{D42A27DB-BD31-4B8C-83A1-F6EECF244321}">
                <p14:modId xmlns:p14="http://schemas.microsoft.com/office/powerpoint/2010/main" val="1653707340"/>
              </p:ext>
            </p:extLst>
          </p:nvPr>
        </p:nvGraphicFramePr>
        <p:xfrm>
          <a:off x="1684359" y="1060054"/>
          <a:ext cx="966561" cy="5508528"/>
        </p:xfrm>
        <a:graphic>
          <a:graphicData uri="http://schemas.openxmlformats.org/drawingml/2006/table">
            <a:tbl>
              <a:tblPr/>
              <a:tblGrid>
                <a:gridCol w="966561">
                  <a:extLst>
                    <a:ext uri="{9D8B030D-6E8A-4147-A177-3AD203B41FA5}">
                      <a16:colId xmlns:a16="http://schemas.microsoft.com/office/drawing/2014/main" val="496471597"/>
                    </a:ext>
                  </a:extLst>
                </a:gridCol>
              </a:tblGrid>
              <a:tr h="229522">
                <a:tc>
                  <a:txBody>
                    <a:bodyPr/>
                    <a:lstStyle/>
                    <a:p>
                      <a:pPr algn="l" fontAlgn="b"/>
                      <a:r>
                        <a:rPr lang="en-IN" sz="1400" b="0" i="0" u="none" strike="noStrike">
                          <a:solidFill>
                            <a:srgbClr val="000000"/>
                          </a:solidFill>
                          <a:effectLst/>
                          <a:latin typeface="Calibri" panose="020F0502020204030204" pitchFamily="34" charset="0"/>
                        </a:rPr>
                        <a:t>Probability</a:t>
                      </a:r>
                    </a:p>
                  </a:txBody>
                  <a:tcPr marL="6984" marR="6984" marT="6984" marB="0" anchor="b">
                    <a:lnL>
                      <a:noFill/>
                    </a:lnL>
                    <a:lnR>
                      <a:noFill/>
                    </a:lnR>
                    <a:lnT>
                      <a:noFill/>
                    </a:lnT>
                    <a:lnB>
                      <a:noFill/>
                    </a:lnB>
                  </a:tcPr>
                </a:tc>
                <a:extLst>
                  <a:ext uri="{0D108BD9-81ED-4DB2-BD59-A6C34878D82A}">
                    <a16:rowId xmlns:a16="http://schemas.microsoft.com/office/drawing/2014/main" val="1692225070"/>
                  </a:ext>
                </a:extLst>
              </a:tr>
              <a:tr h="229522">
                <a:tc>
                  <a:txBody>
                    <a:bodyPr/>
                    <a:lstStyle/>
                    <a:p>
                      <a:pPr algn="ctr" fontAlgn="b"/>
                      <a:r>
                        <a:rPr lang="en-IN" sz="1400" b="0" i="0" u="none" strike="noStrike">
                          <a:solidFill>
                            <a:srgbClr val="000000"/>
                          </a:solidFill>
                          <a:effectLst/>
                          <a:latin typeface="Calibri" panose="020F0502020204030204" pitchFamily="34" charset="0"/>
                        </a:rPr>
                        <a:t>p</a:t>
                      </a:r>
                    </a:p>
                  </a:txBody>
                  <a:tcPr marL="6984" marR="6984" marT="6984" marB="0" anchor="b">
                    <a:lnL>
                      <a:noFill/>
                    </a:lnL>
                    <a:lnR>
                      <a:noFill/>
                    </a:lnR>
                    <a:lnT>
                      <a:noFill/>
                    </a:lnT>
                    <a:lnB>
                      <a:noFill/>
                    </a:lnB>
                  </a:tcPr>
                </a:tc>
                <a:extLst>
                  <a:ext uri="{0D108BD9-81ED-4DB2-BD59-A6C34878D82A}">
                    <a16:rowId xmlns:a16="http://schemas.microsoft.com/office/drawing/2014/main" val="3602101051"/>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1261375012"/>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3262058351"/>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1011533693"/>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2776322491"/>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3309680686"/>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1392299307"/>
                  </a:ext>
                </a:extLst>
              </a:tr>
              <a:tr h="229522">
                <a:tc>
                  <a:txBody>
                    <a:bodyPr/>
                    <a:lstStyle/>
                    <a:p>
                      <a:pPr algn="ctr" fontAlgn="b"/>
                      <a:r>
                        <a:rPr lang="en-IN" sz="1400" b="0" i="0" u="none" strike="noStrike">
                          <a:solidFill>
                            <a:srgbClr val="000000"/>
                          </a:solidFill>
                          <a:effectLst/>
                          <a:latin typeface="Calibri" panose="020F0502020204030204" pitchFamily="34" charset="0"/>
                        </a:rPr>
                        <a:t>0.067</a:t>
                      </a:r>
                    </a:p>
                  </a:txBody>
                  <a:tcPr marL="6984" marR="6984" marT="6984" marB="0" anchor="b">
                    <a:lnL>
                      <a:noFill/>
                    </a:lnL>
                    <a:lnR>
                      <a:noFill/>
                    </a:lnR>
                    <a:lnT>
                      <a:noFill/>
                    </a:lnT>
                    <a:lnB>
                      <a:noFill/>
                    </a:lnB>
                  </a:tcPr>
                </a:tc>
                <a:extLst>
                  <a:ext uri="{0D108BD9-81ED-4DB2-BD59-A6C34878D82A}">
                    <a16:rowId xmlns:a16="http://schemas.microsoft.com/office/drawing/2014/main" val="4221120718"/>
                  </a:ext>
                </a:extLst>
              </a:tr>
              <a:tr h="229522">
                <a:tc>
                  <a:txBody>
                    <a:bodyPr/>
                    <a:lstStyle/>
                    <a:p>
                      <a:pPr algn="ctr" fontAlgn="b"/>
                      <a:r>
                        <a:rPr lang="en-IN" sz="1400" b="0" i="0" u="none" strike="noStrike">
                          <a:solidFill>
                            <a:srgbClr val="000000"/>
                          </a:solidFill>
                          <a:effectLst/>
                          <a:latin typeface="Calibri" panose="020F0502020204030204" pitchFamily="34" charset="0"/>
                        </a:rPr>
                        <a:t>0.067</a:t>
                      </a:r>
                    </a:p>
                  </a:txBody>
                  <a:tcPr marL="6984" marR="6984" marT="6984" marB="0" anchor="b">
                    <a:lnL>
                      <a:noFill/>
                    </a:lnL>
                    <a:lnR>
                      <a:noFill/>
                    </a:lnR>
                    <a:lnT>
                      <a:noFill/>
                    </a:lnT>
                    <a:lnB>
                      <a:noFill/>
                    </a:lnB>
                  </a:tcPr>
                </a:tc>
                <a:extLst>
                  <a:ext uri="{0D108BD9-81ED-4DB2-BD59-A6C34878D82A}">
                    <a16:rowId xmlns:a16="http://schemas.microsoft.com/office/drawing/2014/main" val="2782717957"/>
                  </a:ext>
                </a:extLst>
              </a:tr>
              <a:tr h="229522">
                <a:tc>
                  <a:txBody>
                    <a:bodyPr/>
                    <a:lstStyle/>
                    <a:p>
                      <a:pPr algn="ctr" fontAlgn="b"/>
                      <a:r>
                        <a:rPr lang="en-IN" sz="1400" b="0" i="0" u="none" strike="noStrike">
                          <a:solidFill>
                            <a:srgbClr val="000000"/>
                          </a:solidFill>
                          <a:effectLst/>
                          <a:latin typeface="Calibri" panose="020F0502020204030204" pitchFamily="34" charset="0"/>
                        </a:rPr>
                        <a:t>0.067</a:t>
                      </a:r>
                    </a:p>
                  </a:txBody>
                  <a:tcPr marL="6984" marR="6984" marT="6984" marB="0" anchor="b">
                    <a:lnL>
                      <a:noFill/>
                    </a:lnL>
                    <a:lnR>
                      <a:noFill/>
                    </a:lnR>
                    <a:lnT>
                      <a:noFill/>
                    </a:lnT>
                    <a:lnB>
                      <a:noFill/>
                    </a:lnB>
                  </a:tcPr>
                </a:tc>
                <a:extLst>
                  <a:ext uri="{0D108BD9-81ED-4DB2-BD59-A6C34878D82A}">
                    <a16:rowId xmlns:a16="http://schemas.microsoft.com/office/drawing/2014/main" val="1644657100"/>
                  </a:ext>
                </a:extLst>
              </a:tr>
              <a:tr h="229522">
                <a:tc>
                  <a:txBody>
                    <a:bodyPr/>
                    <a:lstStyle/>
                    <a:p>
                      <a:pPr algn="ctr" fontAlgn="b"/>
                      <a:r>
                        <a:rPr lang="en-IN" sz="1400" b="0" i="0" u="none" strike="noStrike">
                          <a:solidFill>
                            <a:srgbClr val="000000"/>
                          </a:solidFill>
                          <a:effectLst/>
                          <a:latin typeface="Calibri" panose="020F0502020204030204" pitchFamily="34" charset="0"/>
                        </a:rPr>
                        <a:t>0.067</a:t>
                      </a:r>
                    </a:p>
                  </a:txBody>
                  <a:tcPr marL="6984" marR="6984" marT="6984" marB="0" anchor="b">
                    <a:lnL>
                      <a:noFill/>
                    </a:lnL>
                    <a:lnR>
                      <a:noFill/>
                    </a:lnR>
                    <a:lnT>
                      <a:noFill/>
                    </a:lnT>
                    <a:lnB>
                      <a:noFill/>
                    </a:lnB>
                  </a:tcPr>
                </a:tc>
                <a:extLst>
                  <a:ext uri="{0D108BD9-81ED-4DB2-BD59-A6C34878D82A}">
                    <a16:rowId xmlns:a16="http://schemas.microsoft.com/office/drawing/2014/main" val="89405108"/>
                  </a:ext>
                </a:extLst>
              </a:tr>
              <a:tr h="229522">
                <a:tc>
                  <a:txBody>
                    <a:bodyPr/>
                    <a:lstStyle/>
                    <a:p>
                      <a:pPr algn="ctr" fontAlgn="b"/>
                      <a:r>
                        <a:rPr lang="en-IN" sz="1400" b="0" i="0" u="none" strike="noStrike">
                          <a:solidFill>
                            <a:srgbClr val="000000"/>
                          </a:solidFill>
                          <a:effectLst/>
                          <a:latin typeface="Calibri" panose="020F0502020204030204" pitchFamily="34" charset="0"/>
                        </a:rPr>
                        <a:t>0.100</a:t>
                      </a:r>
                    </a:p>
                  </a:txBody>
                  <a:tcPr marL="6984" marR="6984" marT="6984" marB="0" anchor="b">
                    <a:lnL>
                      <a:noFill/>
                    </a:lnL>
                    <a:lnR>
                      <a:noFill/>
                    </a:lnR>
                    <a:lnT>
                      <a:noFill/>
                    </a:lnT>
                    <a:lnB>
                      <a:noFill/>
                    </a:lnB>
                  </a:tcPr>
                </a:tc>
                <a:extLst>
                  <a:ext uri="{0D108BD9-81ED-4DB2-BD59-A6C34878D82A}">
                    <a16:rowId xmlns:a16="http://schemas.microsoft.com/office/drawing/2014/main" val="4231696330"/>
                  </a:ext>
                </a:extLst>
              </a:tr>
              <a:tr h="229522">
                <a:tc>
                  <a:txBody>
                    <a:bodyPr/>
                    <a:lstStyle/>
                    <a:p>
                      <a:pPr algn="ctr" fontAlgn="b"/>
                      <a:r>
                        <a:rPr lang="en-IN" sz="1400" b="0" i="0" u="none" strike="noStrike">
                          <a:solidFill>
                            <a:srgbClr val="000000"/>
                          </a:solidFill>
                          <a:effectLst/>
                          <a:latin typeface="Calibri" panose="020F0502020204030204" pitchFamily="34" charset="0"/>
                        </a:rPr>
                        <a:t>0.067</a:t>
                      </a:r>
                    </a:p>
                  </a:txBody>
                  <a:tcPr marL="6984" marR="6984" marT="6984" marB="0" anchor="b">
                    <a:lnL>
                      <a:noFill/>
                    </a:lnL>
                    <a:lnR>
                      <a:noFill/>
                    </a:lnR>
                    <a:lnT>
                      <a:noFill/>
                    </a:lnT>
                    <a:lnB>
                      <a:noFill/>
                    </a:lnB>
                  </a:tcPr>
                </a:tc>
                <a:extLst>
                  <a:ext uri="{0D108BD9-81ED-4DB2-BD59-A6C34878D82A}">
                    <a16:rowId xmlns:a16="http://schemas.microsoft.com/office/drawing/2014/main" val="2307442961"/>
                  </a:ext>
                </a:extLst>
              </a:tr>
              <a:tr h="229522">
                <a:tc>
                  <a:txBody>
                    <a:bodyPr/>
                    <a:lstStyle/>
                    <a:p>
                      <a:pPr algn="ctr" fontAlgn="b"/>
                      <a:r>
                        <a:rPr lang="en-IN" sz="1400" b="0" i="0" u="none" strike="noStrike">
                          <a:solidFill>
                            <a:srgbClr val="000000"/>
                          </a:solidFill>
                          <a:effectLst/>
                          <a:latin typeface="Calibri" panose="020F0502020204030204" pitchFamily="34" charset="0"/>
                        </a:rPr>
                        <a:t>0.067</a:t>
                      </a:r>
                    </a:p>
                  </a:txBody>
                  <a:tcPr marL="6984" marR="6984" marT="6984" marB="0" anchor="b">
                    <a:lnL>
                      <a:noFill/>
                    </a:lnL>
                    <a:lnR>
                      <a:noFill/>
                    </a:lnR>
                    <a:lnT>
                      <a:noFill/>
                    </a:lnT>
                    <a:lnB>
                      <a:noFill/>
                    </a:lnB>
                  </a:tcPr>
                </a:tc>
                <a:extLst>
                  <a:ext uri="{0D108BD9-81ED-4DB2-BD59-A6C34878D82A}">
                    <a16:rowId xmlns:a16="http://schemas.microsoft.com/office/drawing/2014/main" val="2855048322"/>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2326504622"/>
                  </a:ext>
                </a:extLst>
              </a:tr>
              <a:tr h="229522">
                <a:tc>
                  <a:txBody>
                    <a:bodyPr/>
                    <a:lstStyle/>
                    <a:p>
                      <a:pPr algn="ctr" fontAlgn="b"/>
                      <a:r>
                        <a:rPr lang="en-IN" sz="1400" b="0" i="0" u="none" strike="noStrike">
                          <a:solidFill>
                            <a:srgbClr val="000000"/>
                          </a:solidFill>
                          <a:effectLst/>
                          <a:latin typeface="Calibri" panose="020F0502020204030204" pitchFamily="34" charset="0"/>
                        </a:rPr>
                        <a:t>0.067</a:t>
                      </a:r>
                    </a:p>
                  </a:txBody>
                  <a:tcPr marL="6984" marR="6984" marT="6984" marB="0" anchor="b">
                    <a:lnL>
                      <a:noFill/>
                    </a:lnL>
                    <a:lnR>
                      <a:noFill/>
                    </a:lnR>
                    <a:lnT>
                      <a:noFill/>
                    </a:lnT>
                    <a:lnB>
                      <a:noFill/>
                    </a:lnB>
                  </a:tcPr>
                </a:tc>
                <a:extLst>
                  <a:ext uri="{0D108BD9-81ED-4DB2-BD59-A6C34878D82A}">
                    <a16:rowId xmlns:a16="http://schemas.microsoft.com/office/drawing/2014/main" val="2193089439"/>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3681243727"/>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562891056"/>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3231859491"/>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1456519003"/>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1500666948"/>
                  </a:ext>
                </a:extLst>
              </a:tr>
              <a:tr h="229522">
                <a:tc>
                  <a:txBody>
                    <a:bodyPr/>
                    <a:lstStyle/>
                    <a:p>
                      <a:pPr algn="ctr" fontAlgn="b"/>
                      <a:r>
                        <a:rPr lang="en-IN" sz="1400" b="0" i="0" u="none" strike="noStrike">
                          <a:solidFill>
                            <a:srgbClr val="000000"/>
                          </a:solidFill>
                          <a:effectLst/>
                          <a:latin typeface="Calibri" panose="020F0502020204030204" pitchFamily="34" charset="0"/>
                        </a:rPr>
                        <a:t>0.033</a:t>
                      </a:r>
                    </a:p>
                  </a:txBody>
                  <a:tcPr marL="6984" marR="6984" marT="6984" marB="0" anchor="b">
                    <a:lnL>
                      <a:noFill/>
                    </a:lnL>
                    <a:lnR>
                      <a:noFill/>
                    </a:lnR>
                    <a:lnT>
                      <a:noFill/>
                    </a:lnT>
                    <a:lnB>
                      <a:noFill/>
                    </a:lnB>
                  </a:tcPr>
                </a:tc>
                <a:extLst>
                  <a:ext uri="{0D108BD9-81ED-4DB2-BD59-A6C34878D82A}">
                    <a16:rowId xmlns:a16="http://schemas.microsoft.com/office/drawing/2014/main" val="557289806"/>
                  </a:ext>
                </a:extLst>
              </a:tr>
              <a:tr h="229522">
                <a:tc>
                  <a:txBody>
                    <a:bodyPr/>
                    <a:lstStyle/>
                    <a:p>
                      <a:pPr algn="ctr" fontAlgn="b"/>
                      <a:r>
                        <a:rPr lang="en-IN" sz="1400" b="0" i="0" u="none" strike="noStrike" dirty="0">
                          <a:solidFill>
                            <a:srgbClr val="000000"/>
                          </a:solidFill>
                          <a:effectLst/>
                          <a:latin typeface="Calibri" panose="020F0502020204030204" pitchFamily="34" charset="0"/>
                        </a:rPr>
                        <a:t>1</a:t>
                      </a:r>
                    </a:p>
                  </a:txBody>
                  <a:tcPr marL="6984" marR="6984" marT="6984" marB="0" anchor="b">
                    <a:lnL>
                      <a:noFill/>
                    </a:lnL>
                    <a:lnR>
                      <a:noFill/>
                    </a:lnR>
                    <a:lnT>
                      <a:noFill/>
                    </a:lnT>
                    <a:lnB>
                      <a:noFill/>
                    </a:lnB>
                  </a:tcPr>
                </a:tc>
                <a:extLst>
                  <a:ext uri="{0D108BD9-81ED-4DB2-BD59-A6C34878D82A}">
                    <a16:rowId xmlns:a16="http://schemas.microsoft.com/office/drawing/2014/main" val="2133460926"/>
                  </a:ext>
                </a:extLst>
              </a:tr>
            </a:tbl>
          </a:graphicData>
        </a:graphic>
      </p:graphicFrame>
      <p:graphicFrame>
        <p:nvGraphicFramePr>
          <p:cNvPr id="6" name="Table 5">
            <a:extLst>
              <a:ext uri="{FF2B5EF4-FFF2-40B4-BE49-F238E27FC236}">
                <a16:creationId xmlns:a16="http://schemas.microsoft.com/office/drawing/2014/main" id="{52BE1D9B-E51E-5C61-55D8-25CBB343D710}"/>
              </a:ext>
            </a:extLst>
          </p:cNvPr>
          <p:cNvGraphicFramePr>
            <a:graphicFrameLocks noGrp="1"/>
          </p:cNvGraphicFramePr>
          <p:nvPr>
            <p:extLst>
              <p:ext uri="{D42A27DB-BD31-4B8C-83A1-F6EECF244321}">
                <p14:modId xmlns:p14="http://schemas.microsoft.com/office/powerpoint/2010/main" val="1459809925"/>
              </p:ext>
            </p:extLst>
          </p:nvPr>
        </p:nvGraphicFramePr>
        <p:xfrm>
          <a:off x="2650919" y="1060054"/>
          <a:ext cx="1266739" cy="5508528"/>
        </p:xfrm>
        <a:graphic>
          <a:graphicData uri="http://schemas.openxmlformats.org/drawingml/2006/table">
            <a:tbl>
              <a:tblPr/>
              <a:tblGrid>
                <a:gridCol w="1266739">
                  <a:extLst>
                    <a:ext uri="{9D8B030D-6E8A-4147-A177-3AD203B41FA5}">
                      <a16:colId xmlns:a16="http://schemas.microsoft.com/office/drawing/2014/main" val="1476677591"/>
                    </a:ext>
                  </a:extLst>
                </a:gridCol>
              </a:tblGrid>
              <a:tr h="229522">
                <a:tc>
                  <a:txBody>
                    <a:bodyPr/>
                    <a:lstStyle/>
                    <a:p>
                      <a:pPr algn="ctr" fontAlgn="b"/>
                      <a:r>
                        <a:rPr lang="en-IN" sz="1400" b="0" i="0" u="none" strike="noStrike" dirty="0">
                          <a:solidFill>
                            <a:srgbClr val="000000"/>
                          </a:solidFill>
                          <a:effectLst/>
                          <a:latin typeface="Calibri" panose="020F0502020204030204" pitchFamily="34" charset="0"/>
                        </a:rPr>
                        <a:t>P Weighted</a:t>
                      </a:r>
                    </a:p>
                  </a:txBody>
                  <a:tcPr marL="6984" marR="6984" marT="6984" marB="0" anchor="b">
                    <a:lnL>
                      <a:noFill/>
                    </a:lnL>
                    <a:lnR>
                      <a:noFill/>
                    </a:lnR>
                    <a:lnT>
                      <a:noFill/>
                    </a:lnT>
                    <a:lnB>
                      <a:noFill/>
                    </a:lnB>
                  </a:tcPr>
                </a:tc>
                <a:extLst>
                  <a:ext uri="{0D108BD9-81ED-4DB2-BD59-A6C34878D82A}">
                    <a16:rowId xmlns:a16="http://schemas.microsoft.com/office/drawing/2014/main" val="1147653592"/>
                  </a:ext>
                </a:extLst>
              </a:tr>
              <a:tr h="229522">
                <a:tc>
                  <a:txBody>
                    <a:bodyPr/>
                    <a:lstStyle/>
                    <a:p>
                      <a:pPr algn="ctr" fontAlgn="b"/>
                      <a:r>
                        <a:rPr lang="en-IN" sz="1400" b="0" i="0" u="none" strike="noStrike" dirty="0">
                          <a:solidFill>
                            <a:srgbClr val="000000"/>
                          </a:solidFill>
                          <a:effectLst/>
                          <a:latin typeface="Calibri" panose="020F0502020204030204" pitchFamily="34" charset="0"/>
                        </a:rPr>
                        <a:t>Hrs</a:t>
                      </a:r>
                    </a:p>
                  </a:txBody>
                  <a:tcPr marL="6984" marR="6984" marT="6984" marB="0" anchor="b">
                    <a:lnL>
                      <a:noFill/>
                    </a:lnL>
                    <a:lnR>
                      <a:noFill/>
                    </a:lnR>
                    <a:lnT>
                      <a:noFill/>
                    </a:lnT>
                    <a:lnB>
                      <a:noFill/>
                    </a:lnB>
                  </a:tcPr>
                </a:tc>
                <a:extLst>
                  <a:ext uri="{0D108BD9-81ED-4DB2-BD59-A6C34878D82A}">
                    <a16:rowId xmlns:a16="http://schemas.microsoft.com/office/drawing/2014/main" val="2177418128"/>
                  </a:ext>
                </a:extLst>
              </a:tr>
              <a:tr h="229522">
                <a:tc>
                  <a:txBody>
                    <a:bodyPr/>
                    <a:lstStyle/>
                    <a:p>
                      <a:pPr algn="ctr" fontAlgn="b"/>
                      <a:r>
                        <a:rPr lang="en-IN" sz="1400" b="0" i="0" u="none" strike="noStrike" dirty="0">
                          <a:solidFill>
                            <a:srgbClr val="000000"/>
                          </a:solidFill>
                          <a:effectLst/>
                          <a:latin typeface="Calibri" panose="020F0502020204030204" pitchFamily="34" charset="0"/>
                        </a:rPr>
                        <a:t>2.27</a:t>
                      </a:r>
                    </a:p>
                  </a:txBody>
                  <a:tcPr marL="6984" marR="6984" marT="6984" marB="0" anchor="b">
                    <a:lnL>
                      <a:noFill/>
                    </a:lnL>
                    <a:lnR>
                      <a:noFill/>
                    </a:lnR>
                    <a:lnT>
                      <a:noFill/>
                    </a:lnT>
                    <a:lnB>
                      <a:noFill/>
                    </a:lnB>
                  </a:tcPr>
                </a:tc>
                <a:extLst>
                  <a:ext uri="{0D108BD9-81ED-4DB2-BD59-A6C34878D82A}">
                    <a16:rowId xmlns:a16="http://schemas.microsoft.com/office/drawing/2014/main" val="3902316321"/>
                  </a:ext>
                </a:extLst>
              </a:tr>
              <a:tr h="229522">
                <a:tc>
                  <a:txBody>
                    <a:bodyPr/>
                    <a:lstStyle/>
                    <a:p>
                      <a:pPr algn="ctr" fontAlgn="b"/>
                      <a:r>
                        <a:rPr lang="en-IN" sz="1400" b="0" i="0" u="none" strike="noStrike" dirty="0">
                          <a:solidFill>
                            <a:srgbClr val="000000"/>
                          </a:solidFill>
                          <a:effectLst/>
                          <a:latin typeface="Calibri" panose="020F0502020204030204" pitchFamily="34" charset="0"/>
                        </a:rPr>
                        <a:t>2.07</a:t>
                      </a:r>
                    </a:p>
                  </a:txBody>
                  <a:tcPr marL="6984" marR="6984" marT="6984" marB="0" anchor="b">
                    <a:lnL>
                      <a:noFill/>
                    </a:lnL>
                    <a:lnR>
                      <a:noFill/>
                    </a:lnR>
                    <a:lnT>
                      <a:noFill/>
                    </a:lnT>
                    <a:lnB>
                      <a:noFill/>
                    </a:lnB>
                  </a:tcPr>
                </a:tc>
                <a:extLst>
                  <a:ext uri="{0D108BD9-81ED-4DB2-BD59-A6C34878D82A}">
                    <a16:rowId xmlns:a16="http://schemas.microsoft.com/office/drawing/2014/main" val="2926170636"/>
                  </a:ext>
                </a:extLst>
              </a:tr>
              <a:tr h="229522">
                <a:tc>
                  <a:txBody>
                    <a:bodyPr/>
                    <a:lstStyle/>
                    <a:p>
                      <a:pPr algn="ctr" fontAlgn="b"/>
                      <a:r>
                        <a:rPr lang="en-IN" sz="1400" b="0" i="0" u="none" strike="noStrike">
                          <a:solidFill>
                            <a:srgbClr val="000000"/>
                          </a:solidFill>
                          <a:effectLst/>
                          <a:latin typeface="Calibri" panose="020F0502020204030204" pitchFamily="34" charset="0"/>
                        </a:rPr>
                        <a:t>1.97</a:t>
                      </a:r>
                    </a:p>
                  </a:txBody>
                  <a:tcPr marL="6984" marR="6984" marT="6984" marB="0" anchor="b">
                    <a:lnL>
                      <a:noFill/>
                    </a:lnL>
                    <a:lnR>
                      <a:noFill/>
                    </a:lnR>
                    <a:lnT>
                      <a:noFill/>
                    </a:lnT>
                    <a:lnB>
                      <a:noFill/>
                    </a:lnB>
                  </a:tcPr>
                </a:tc>
                <a:extLst>
                  <a:ext uri="{0D108BD9-81ED-4DB2-BD59-A6C34878D82A}">
                    <a16:rowId xmlns:a16="http://schemas.microsoft.com/office/drawing/2014/main" val="3942319904"/>
                  </a:ext>
                </a:extLst>
              </a:tr>
              <a:tr h="229522">
                <a:tc>
                  <a:txBody>
                    <a:bodyPr/>
                    <a:lstStyle/>
                    <a:p>
                      <a:pPr algn="ctr" fontAlgn="b"/>
                      <a:r>
                        <a:rPr lang="en-IN" sz="1400" b="0" i="0" u="none" strike="noStrike" dirty="0">
                          <a:solidFill>
                            <a:srgbClr val="000000"/>
                          </a:solidFill>
                          <a:effectLst/>
                          <a:latin typeface="Calibri" panose="020F0502020204030204" pitchFamily="34" charset="0"/>
                        </a:rPr>
                        <a:t>1.90</a:t>
                      </a:r>
                    </a:p>
                  </a:txBody>
                  <a:tcPr marL="6984" marR="6984" marT="6984" marB="0" anchor="b">
                    <a:lnL>
                      <a:noFill/>
                    </a:lnL>
                    <a:lnR>
                      <a:noFill/>
                    </a:lnR>
                    <a:lnT>
                      <a:noFill/>
                    </a:lnT>
                    <a:lnB>
                      <a:noFill/>
                    </a:lnB>
                  </a:tcPr>
                </a:tc>
                <a:extLst>
                  <a:ext uri="{0D108BD9-81ED-4DB2-BD59-A6C34878D82A}">
                    <a16:rowId xmlns:a16="http://schemas.microsoft.com/office/drawing/2014/main" val="2234881205"/>
                  </a:ext>
                </a:extLst>
              </a:tr>
              <a:tr h="229522">
                <a:tc>
                  <a:txBody>
                    <a:bodyPr/>
                    <a:lstStyle/>
                    <a:p>
                      <a:pPr algn="ctr" fontAlgn="b"/>
                      <a:r>
                        <a:rPr lang="en-IN" sz="1400" b="0" i="0" u="none" strike="noStrike" dirty="0">
                          <a:solidFill>
                            <a:srgbClr val="000000"/>
                          </a:solidFill>
                          <a:effectLst/>
                          <a:latin typeface="Calibri" panose="020F0502020204030204" pitchFamily="34" charset="0"/>
                        </a:rPr>
                        <a:t>1.87</a:t>
                      </a:r>
                    </a:p>
                  </a:txBody>
                  <a:tcPr marL="6984" marR="6984" marT="6984" marB="0" anchor="b">
                    <a:lnL>
                      <a:noFill/>
                    </a:lnL>
                    <a:lnR>
                      <a:noFill/>
                    </a:lnR>
                    <a:lnT>
                      <a:noFill/>
                    </a:lnT>
                    <a:lnB>
                      <a:noFill/>
                    </a:lnB>
                  </a:tcPr>
                </a:tc>
                <a:extLst>
                  <a:ext uri="{0D108BD9-81ED-4DB2-BD59-A6C34878D82A}">
                    <a16:rowId xmlns:a16="http://schemas.microsoft.com/office/drawing/2014/main" val="2478320400"/>
                  </a:ext>
                </a:extLst>
              </a:tr>
              <a:tr h="229522">
                <a:tc>
                  <a:txBody>
                    <a:bodyPr/>
                    <a:lstStyle/>
                    <a:p>
                      <a:pPr algn="ctr" fontAlgn="b"/>
                      <a:r>
                        <a:rPr lang="en-IN" sz="1400" b="0" i="0" u="none" strike="noStrike">
                          <a:solidFill>
                            <a:srgbClr val="000000"/>
                          </a:solidFill>
                          <a:effectLst/>
                          <a:latin typeface="Calibri" panose="020F0502020204030204" pitchFamily="34" charset="0"/>
                        </a:rPr>
                        <a:t>1.83</a:t>
                      </a:r>
                    </a:p>
                  </a:txBody>
                  <a:tcPr marL="6984" marR="6984" marT="6984" marB="0" anchor="b">
                    <a:lnL>
                      <a:noFill/>
                    </a:lnL>
                    <a:lnR>
                      <a:noFill/>
                    </a:lnR>
                    <a:lnT>
                      <a:noFill/>
                    </a:lnT>
                    <a:lnB>
                      <a:noFill/>
                    </a:lnB>
                  </a:tcPr>
                </a:tc>
                <a:extLst>
                  <a:ext uri="{0D108BD9-81ED-4DB2-BD59-A6C34878D82A}">
                    <a16:rowId xmlns:a16="http://schemas.microsoft.com/office/drawing/2014/main" val="1145399328"/>
                  </a:ext>
                </a:extLst>
              </a:tr>
              <a:tr h="229522">
                <a:tc>
                  <a:txBody>
                    <a:bodyPr/>
                    <a:lstStyle/>
                    <a:p>
                      <a:pPr algn="ctr" fontAlgn="b"/>
                      <a:r>
                        <a:rPr lang="en-IN" sz="1400" b="0" i="0" u="none" strike="noStrike">
                          <a:solidFill>
                            <a:srgbClr val="000000"/>
                          </a:solidFill>
                          <a:effectLst/>
                          <a:latin typeface="Calibri" panose="020F0502020204030204" pitchFamily="34" charset="0"/>
                        </a:rPr>
                        <a:t>3.60</a:t>
                      </a:r>
                    </a:p>
                  </a:txBody>
                  <a:tcPr marL="6984" marR="6984" marT="6984" marB="0" anchor="b">
                    <a:lnL>
                      <a:noFill/>
                    </a:lnL>
                    <a:lnR>
                      <a:noFill/>
                    </a:lnR>
                    <a:lnT>
                      <a:noFill/>
                    </a:lnT>
                    <a:lnB>
                      <a:noFill/>
                    </a:lnB>
                  </a:tcPr>
                </a:tc>
                <a:extLst>
                  <a:ext uri="{0D108BD9-81ED-4DB2-BD59-A6C34878D82A}">
                    <a16:rowId xmlns:a16="http://schemas.microsoft.com/office/drawing/2014/main" val="2769376114"/>
                  </a:ext>
                </a:extLst>
              </a:tr>
              <a:tr h="229522">
                <a:tc>
                  <a:txBody>
                    <a:bodyPr/>
                    <a:lstStyle/>
                    <a:p>
                      <a:pPr algn="ctr" fontAlgn="b"/>
                      <a:r>
                        <a:rPr lang="en-IN" sz="1400" b="0" i="0" u="none" strike="noStrike" dirty="0">
                          <a:solidFill>
                            <a:srgbClr val="000000"/>
                          </a:solidFill>
                          <a:effectLst/>
                          <a:latin typeface="Calibri" panose="020F0502020204030204" pitchFamily="34" charset="0"/>
                        </a:rPr>
                        <a:t>3.53</a:t>
                      </a:r>
                    </a:p>
                  </a:txBody>
                  <a:tcPr marL="6984" marR="6984" marT="6984" marB="0" anchor="b">
                    <a:lnL>
                      <a:noFill/>
                    </a:lnL>
                    <a:lnR>
                      <a:noFill/>
                    </a:lnR>
                    <a:lnT>
                      <a:noFill/>
                    </a:lnT>
                    <a:lnB>
                      <a:noFill/>
                    </a:lnB>
                  </a:tcPr>
                </a:tc>
                <a:extLst>
                  <a:ext uri="{0D108BD9-81ED-4DB2-BD59-A6C34878D82A}">
                    <a16:rowId xmlns:a16="http://schemas.microsoft.com/office/drawing/2014/main" val="2489559940"/>
                  </a:ext>
                </a:extLst>
              </a:tr>
              <a:tr h="229522">
                <a:tc>
                  <a:txBody>
                    <a:bodyPr/>
                    <a:lstStyle/>
                    <a:p>
                      <a:pPr algn="ctr" fontAlgn="b"/>
                      <a:r>
                        <a:rPr lang="en-IN" sz="1400" b="0" i="0" u="none" strike="noStrike">
                          <a:solidFill>
                            <a:srgbClr val="000000"/>
                          </a:solidFill>
                          <a:effectLst/>
                          <a:latin typeface="Calibri" panose="020F0502020204030204" pitchFamily="34" charset="0"/>
                        </a:rPr>
                        <a:t>3.47</a:t>
                      </a:r>
                    </a:p>
                  </a:txBody>
                  <a:tcPr marL="6984" marR="6984" marT="6984" marB="0" anchor="b">
                    <a:lnL>
                      <a:noFill/>
                    </a:lnL>
                    <a:lnR>
                      <a:noFill/>
                    </a:lnR>
                    <a:lnT>
                      <a:noFill/>
                    </a:lnT>
                    <a:lnB>
                      <a:noFill/>
                    </a:lnB>
                  </a:tcPr>
                </a:tc>
                <a:extLst>
                  <a:ext uri="{0D108BD9-81ED-4DB2-BD59-A6C34878D82A}">
                    <a16:rowId xmlns:a16="http://schemas.microsoft.com/office/drawing/2014/main" val="1591544572"/>
                  </a:ext>
                </a:extLst>
              </a:tr>
              <a:tr h="229522">
                <a:tc>
                  <a:txBody>
                    <a:bodyPr/>
                    <a:lstStyle/>
                    <a:p>
                      <a:pPr algn="ctr" fontAlgn="b"/>
                      <a:r>
                        <a:rPr lang="en-IN" sz="1400" b="0" i="0" u="none" strike="noStrike" dirty="0">
                          <a:solidFill>
                            <a:srgbClr val="000000"/>
                          </a:solidFill>
                          <a:effectLst/>
                          <a:latin typeface="Calibri" panose="020F0502020204030204" pitchFamily="34" charset="0"/>
                        </a:rPr>
                        <a:t>3.40</a:t>
                      </a:r>
                    </a:p>
                  </a:txBody>
                  <a:tcPr marL="6984" marR="6984" marT="6984" marB="0" anchor="b">
                    <a:lnL>
                      <a:noFill/>
                    </a:lnL>
                    <a:lnR>
                      <a:noFill/>
                    </a:lnR>
                    <a:lnT>
                      <a:noFill/>
                    </a:lnT>
                    <a:lnB>
                      <a:noFill/>
                    </a:lnB>
                  </a:tcPr>
                </a:tc>
                <a:extLst>
                  <a:ext uri="{0D108BD9-81ED-4DB2-BD59-A6C34878D82A}">
                    <a16:rowId xmlns:a16="http://schemas.microsoft.com/office/drawing/2014/main" val="3464382859"/>
                  </a:ext>
                </a:extLst>
              </a:tr>
              <a:tr h="229522">
                <a:tc>
                  <a:txBody>
                    <a:bodyPr/>
                    <a:lstStyle/>
                    <a:p>
                      <a:pPr algn="ctr" fontAlgn="b"/>
                      <a:r>
                        <a:rPr lang="en-IN" sz="1400" b="0" i="0" u="none" strike="noStrike">
                          <a:solidFill>
                            <a:srgbClr val="000000"/>
                          </a:solidFill>
                          <a:effectLst/>
                          <a:latin typeface="Calibri" panose="020F0502020204030204" pitchFamily="34" charset="0"/>
                        </a:rPr>
                        <a:t>5.00</a:t>
                      </a:r>
                    </a:p>
                  </a:txBody>
                  <a:tcPr marL="6984" marR="6984" marT="6984" marB="0" anchor="b">
                    <a:lnL>
                      <a:noFill/>
                    </a:lnL>
                    <a:lnR>
                      <a:noFill/>
                    </a:lnR>
                    <a:lnT>
                      <a:noFill/>
                    </a:lnT>
                    <a:lnB>
                      <a:noFill/>
                    </a:lnB>
                  </a:tcPr>
                </a:tc>
                <a:extLst>
                  <a:ext uri="{0D108BD9-81ED-4DB2-BD59-A6C34878D82A}">
                    <a16:rowId xmlns:a16="http://schemas.microsoft.com/office/drawing/2014/main" val="1043807783"/>
                  </a:ext>
                </a:extLst>
              </a:tr>
              <a:tr h="229522">
                <a:tc>
                  <a:txBody>
                    <a:bodyPr/>
                    <a:lstStyle/>
                    <a:p>
                      <a:pPr algn="ctr" fontAlgn="b"/>
                      <a:r>
                        <a:rPr lang="en-IN" sz="1400" b="0" i="0" u="none" strike="noStrike">
                          <a:solidFill>
                            <a:srgbClr val="000000"/>
                          </a:solidFill>
                          <a:effectLst/>
                          <a:latin typeface="Calibri" panose="020F0502020204030204" pitchFamily="34" charset="0"/>
                        </a:rPr>
                        <a:t>3.27</a:t>
                      </a:r>
                    </a:p>
                  </a:txBody>
                  <a:tcPr marL="6984" marR="6984" marT="6984" marB="0" anchor="b">
                    <a:lnL>
                      <a:noFill/>
                    </a:lnL>
                    <a:lnR>
                      <a:noFill/>
                    </a:lnR>
                    <a:lnT>
                      <a:noFill/>
                    </a:lnT>
                    <a:lnB>
                      <a:noFill/>
                    </a:lnB>
                  </a:tcPr>
                </a:tc>
                <a:extLst>
                  <a:ext uri="{0D108BD9-81ED-4DB2-BD59-A6C34878D82A}">
                    <a16:rowId xmlns:a16="http://schemas.microsoft.com/office/drawing/2014/main" val="876840760"/>
                  </a:ext>
                </a:extLst>
              </a:tr>
              <a:tr h="229522">
                <a:tc>
                  <a:txBody>
                    <a:bodyPr/>
                    <a:lstStyle/>
                    <a:p>
                      <a:pPr algn="ctr" fontAlgn="b"/>
                      <a:r>
                        <a:rPr lang="en-IN" sz="1400" b="0" i="0" u="none" strike="noStrike" dirty="0">
                          <a:solidFill>
                            <a:srgbClr val="000000"/>
                          </a:solidFill>
                          <a:effectLst/>
                          <a:latin typeface="Calibri" panose="020F0502020204030204" pitchFamily="34" charset="0"/>
                        </a:rPr>
                        <a:t>3.20</a:t>
                      </a:r>
                    </a:p>
                  </a:txBody>
                  <a:tcPr marL="6984" marR="6984" marT="6984" marB="0" anchor="b">
                    <a:lnL>
                      <a:noFill/>
                    </a:lnL>
                    <a:lnR>
                      <a:noFill/>
                    </a:lnR>
                    <a:lnT>
                      <a:noFill/>
                    </a:lnT>
                    <a:lnB>
                      <a:noFill/>
                    </a:lnB>
                  </a:tcPr>
                </a:tc>
                <a:extLst>
                  <a:ext uri="{0D108BD9-81ED-4DB2-BD59-A6C34878D82A}">
                    <a16:rowId xmlns:a16="http://schemas.microsoft.com/office/drawing/2014/main" val="3752780349"/>
                  </a:ext>
                </a:extLst>
              </a:tr>
              <a:tr h="229522">
                <a:tc>
                  <a:txBody>
                    <a:bodyPr/>
                    <a:lstStyle/>
                    <a:p>
                      <a:pPr algn="ctr" fontAlgn="b"/>
                      <a:r>
                        <a:rPr lang="en-IN" sz="1400" b="0" i="0" u="none" strike="noStrike">
                          <a:solidFill>
                            <a:srgbClr val="000000"/>
                          </a:solidFill>
                          <a:effectLst/>
                          <a:latin typeface="Calibri" panose="020F0502020204030204" pitchFamily="34" charset="0"/>
                        </a:rPr>
                        <a:t>1.57</a:t>
                      </a:r>
                    </a:p>
                  </a:txBody>
                  <a:tcPr marL="6984" marR="6984" marT="6984" marB="0" anchor="b">
                    <a:lnL>
                      <a:noFill/>
                    </a:lnL>
                    <a:lnR>
                      <a:noFill/>
                    </a:lnR>
                    <a:lnT>
                      <a:noFill/>
                    </a:lnT>
                    <a:lnB>
                      <a:noFill/>
                    </a:lnB>
                  </a:tcPr>
                </a:tc>
                <a:extLst>
                  <a:ext uri="{0D108BD9-81ED-4DB2-BD59-A6C34878D82A}">
                    <a16:rowId xmlns:a16="http://schemas.microsoft.com/office/drawing/2014/main" val="2973409479"/>
                  </a:ext>
                </a:extLst>
              </a:tr>
              <a:tr h="229522">
                <a:tc>
                  <a:txBody>
                    <a:bodyPr/>
                    <a:lstStyle/>
                    <a:p>
                      <a:pPr algn="ctr" fontAlgn="b"/>
                      <a:r>
                        <a:rPr lang="en-IN" sz="1400" b="0" i="0" u="none" strike="noStrike">
                          <a:solidFill>
                            <a:srgbClr val="000000"/>
                          </a:solidFill>
                          <a:effectLst/>
                          <a:latin typeface="Calibri" panose="020F0502020204030204" pitchFamily="34" charset="0"/>
                        </a:rPr>
                        <a:t>3.07</a:t>
                      </a:r>
                    </a:p>
                  </a:txBody>
                  <a:tcPr marL="6984" marR="6984" marT="6984" marB="0" anchor="b">
                    <a:lnL>
                      <a:noFill/>
                    </a:lnL>
                    <a:lnR>
                      <a:noFill/>
                    </a:lnR>
                    <a:lnT>
                      <a:noFill/>
                    </a:lnT>
                    <a:lnB>
                      <a:noFill/>
                    </a:lnB>
                  </a:tcPr>
                </a:tc>
                <a:extLst>
                  <a:ext uri="{0D108BD9-81ED-4DB2-BD59-A6C34878D82A}">
                    <a16:rowId xmlns:a16="http://schemas.microsoft.com/office/drawing/2014/main" val="3859464018"/>
                  </a:ext>
                </a:extLst>
              </a:tr>
              <a:tr h="229522">
                <a:tc>
                  <a:txBody>
                    <a:bodyPr/>
                    <a:lstStyle/>
                    <a:p>
                      <a:pPr algn="ctr" fontAlgn="b"/>
                      <a:r>
                        <a:rPr lang="en-IN" sz="1400" b="0" i="0" u="none" strike="noStrike" dirty="0">
                          <a:solidFill>
                            <a:srgbClr val="000000"/>
                          </a:solidFill>
                          <a:effectLst/>
                          <a:latin typeface="Calibri" panose="020F0502020204030204" pitchFamily="34" charset="0"/>
                        </a:rPr>
                        <a:t>1.50</a:t>
                      </a:r>
                    </a:p>
                  </a:txBody>
                  <a:tcPr marL="6984" marR="6984" marT="6984" marB="0" anchor="b">
                    <a:lnL>
                      <a:noFill/>
                    </a:lnL>
                    <a:lnR>
                      <a:noFill/>
                    </a:lnR>
                    <a:lnT>
                      <a:noFill/>
                    </a:lnT>
                    <a:lnB>
                      <a:noFill/>
                    </a:lnB>
                  </a:tcPr>
                </a:tc>
                <a:extLst>
                  <a:ext uri="{0D108BD9-81ED-4DB2-BD59-A6C34878D82A}">
                    <a16:rowId xmlns:a16="http://schemas.microsoft.com/office/drawing/2014/main" val="3843240916"/>
                  </a:ext>
                </a:extLst>
              </a:tr>
              <a:tr h="229522">
                <a:tc>
                  <a:txBody>
                    <a:bodyPr/>
                    <a:lstStyle/>
                    <a:p>
                      <a:pPr algn="ctr" fontAlgn="b"/>
                      <a:r>
                        <a:rPr lang="en-IN" sz="1400" b="0" i="0" u="none" strike="noStrike">
                          <a:solidFill>
                            <a:srgbClr val="000000"/>
                          </a:solidFill>
                          <a:effectLst/>
                          <a:latin typeface="Calibri" panose="020F0502020204030204" pitchFamily="34" charset="0"/>
                        </a:rPr>
                        <a:t>1.47</a:t>
                      </a:r>
                    </a:p>
                  </a:txBody>
                  <a:tcPr marL="6984" marR="6984" marT="6984" marB="0" anchor="b">
                    <a:lnL>
                      <a:noFill/>
                    </a:lnL>
                    <a:lnR>
                      <a:noFill/>
                    </a:lnR>
                    <a:lnT>
                      <a:noFill/>
                    </a:lnT>
                    <a:lnB>
                      <a:noFill/>
                    </a:lnB>
                  </a:tcPr>
                </a:tc>
                <a:extLst>
                  <a:ext uri="{0D108BD9-81ED-4DB2-BD59-A6C34878D82A}">
                    <a16:rowId xmlns:a16="http://schemas.microsoft.com/office/drawing/2014/main" val="321640986"/>
                  </a:ext>
                </a:extLst>
              </a:tr>
              <a:tr h="229522">
                <a:tc>
                  <a:txBody>
                    <a:bodyPr/>
                    <a:lstStyle/>
                    <a:p>
                      <a:pPr algn="ctr" fontAlgn="b"/>
                      <a:r>
                        <a:rPr lang="en-IN" sz="1400" b="0" i="0" u="none" strike="noStrike" dirty="0">
                          <a:solidFill>
                            <a:srgbClr val="000000"/>
                          </a:solidFill>
                          <a:effectLst/>
                          <a:latin typeface="Calibri" panose="020F0502020204030204" pitchFamily="34" charset="0"/>
                        </a:rPr>
                        <a:t>1.40</a:t>
                      </a:r>
                    </a:p>
                  </a:txBody>
                  <a:tcPr marL="6984" marR="6984" marT="6984" marB="0" anchor="b">
                    <a:lnL>
                      <a:noFill/>
                    </a:lnL>
                    <a:lnR>
                      <a:noFill/>
                    </a:lnR>
                    <a:lnT>
                      <a:noFill/>
                    </a:lnT>
                    <a:lnB>
                      <a:noFill/>
                    </a:lnB>
                  </a:tcPr>
                </a:tc>
                <a:extLst>
                  <a:ext uri="{0D108BD9-81ED-4DB2-BD59-A6C34878D82A}">
                    <a16:rowId xmlns:a16="http://schemas.microsoft.com/office/drawing/2014/main" val="421320288"/>
                  </a:ext>
                </a:extLst>
              </a:tr>
              <a:tr h="229522">
                <a:tc>
                  <a:txBody>
                    <a:bodyPr/>
                    <a:lstStyle/>
                    <a:p>
                      <a:pPr algn="ctr" fontAlgn="b"/>
                      <a:r>
                        <a:rPr lang="en-IN" sz="1400" b="0" i="0" u="none" strike="noStrike" dirty="0">
                          <a:solidFill>
                            <a:srgbClr val="000000"/>
                          </a:solidFill>
                          <a:effectLst/>
                          <a:latin typeface="Calibri" panose="020F0502020204030204" pitchFamily="34" charset="0"/>
                        </a:rPr>
                        <a:t>1.30</a:t>
                      </a:r>
                    </a:p>
                  </a:txBody>
                  <a:tcPr marL="6984" marR="6984" marT="6984" marB="0" anchor="b">
                    <a:lnL>
                      <a:noFill/>
                    </a:lnL>
                    <a:lnR>
                      <a:noFill/>
                    </a:lnR>
                    <a:lnT>
                      <a:noFill/>
                    </a:lnT>
                    <a:lnB>
                      <a:noFill/>
                    </a:lnB>
                  </a:tcPr>
                </a:tc>
                <a:extLst>
                  <a:ext uri="{0D108BD9-81ED-4DB2-BD59-A6C34878D82A}">
                    <a16:rowId xmlns:a16="http://schemas.microsoft.com/office/drawing/2014/main" val="72502252"/>
                  </a:ext>
                </a:extLst>
              </a:tr>
              <a:tr h="229522">
                <a:tc>
                  <a:txBody>
                    <a:bodyPr/>
                    <a:lstStyle/>
                    <a:p>
                      <a:pPr algn="ctr" fontAlgn="b"/>
                      <a:r>
                        <a:rPr lang="en-IN" sz="1400" b="0" i="0" u="none" strike="noStrike" dirty="0">
                          <a:solidFill>
                            <a:srgbClr val="000000"/>
                          </a:solidFill>
                          <a:effectLst/>
                          <a:latin typeface="Calibri" panose="020F0502020204030204" pitchFamily="34" charset="0"/>
                        </a:rPr>
                        <a:t>1.10</a:t>
                      </a:r>
                    </a:p>
                  </a:txBody>
                  <a:tcPr marL="6984" marR="6984" marT="6984" marB="0" anchor="b">
                    <a:lnL>
                      <a:noFill/>
                    </a:lnL>
                    <a:lnR>
                      <a:noFill/>
                    </a:lnR>
                    <a:lnT>
                      <a:noFill/>
                    </a:lnT>
                    <a:lnB>
                      <a:noFill/>
                    </a:lnB>
                  </a:tcPr>
                </a:tc>
                <a:extLst>
                  <a:ext uri="{0D108BD9-81ED-4DB2-BD59-A6C34878D82A}">
                    <a16:rowId xmlns:a16="http://schemas.microsoft.com/office/drawing/2014/main" val="1297703619"/>
                  </a:ext>
                </a:extLst>
              </a:tr>
              <a:tr h="229522">
                <a:tc>
                  <a:txBody>
                    <a:bodyPr/>
                    <a:lstStyle/>
                    <a:p>
                      <a:pPr algn="ctr" fontAlgn="b"/>
                      <a:r>
                        <a:rPr lang="en-IN" sz="1400" b="0" i="0" u="none" strike="noStrike" dirty="0">
                          <a:solidFill>
                            <a:srgbClr val="000000"/>
                          </a:solidFill>
                          <a:effectLst/>
                          <a:latin typeface="Calibri" panose="020F0502020204030204" pitchFamily="34" charset="0"/>
                        </a:rPr>
                        <a:t>0.90</a:t>
                      </a:r>
                    </a:p>
                  </a:txBody>
                  <a:tcPr marL="6984" marR="6984" marT="6984" marB="0" anchor="b">
                    <a:lnL>
                      <a:noFill/>
                    </a:lnL>
                    <a:lnR>
                      <a:noFill/>
                    </a:lnR>
                    <a:lnT>
                      <a:noFill/>
                    </a:lnT>
                    <a:lnB>
                      <a:noFill/>
                    </a:lnB>
                  </a:tcPr>
                </a:tc>
                <a:extLst>
                  <a:ext uri="{0D108BD9-81ED-4DB2-BD59-A6C34878D82A}">
                    <a16:rowId xmlns:a16="http://schemas.microsoft.com/office/drawing/2014/main" val="3536280850"/>
                  </a:ext>
                </a:extLst>
              </a:tr>
              <a:tr h="229522">
                <a:tc>
                  <a:txBody>
                    <a:bodyPr/>
                    <a:lstStyle/>
                    <a:p>
                      <a:pPr algn="ctr" fontAlgn="b"/>
                      <a:r>
                        <a:rPr lang="en-IN" sz="1400" b="0" i="0" u="none" strike="noStrike" dirty="0">
                          <a:solidFill>
                            <a:srgbClr val="000000"/>
                          </a:solidFill>
                          <a:effectLst/>
                          <a:latin typeface="Calibri" panose="020F0502020204030204" pitchFamily="34" charset="0"/>
                        </a:rPr>
                        <a:t>49.67</a:t>
                      </a:r>
                    </a:p>
                  </a:txBody>
                  <a:tcPr marL="6984" marR="6984" marT="6984" marB="0" anchor="b">
                    <a:lnL>
                      <a:noFill/>
                    </a:lnL>
                    <a:lnR>
                      <a:noFill/>
                    </a:lnR>
                    <a:lnT>
                      <a:noFill/>
                    </a:lnT>
                    <a:lnB>
                      <a:noFill/>
                    </a:lnB>
                  </a:tcPr>
                </a:tc>
                <a:extLst>
                  <a:ext uri="{0D108BD9-81ED-4DB2-BD59-A6C34878D82A}">
                    <a16:rowId xmlns:a16="http://schemas.microsoft.com/office/drawing/2014/main" val="1981666778"/>
                  </a:ext>
                </a:extLst>
              </a:tr>
            </a:tbl>
          </a:graphicData>
        </a:graphic>
      </p:graphicFrame>
      <p:sp>
        <p:nvSpPr>
          <p:cNvPr id="7" name="TextBox 6">
            <a:extLst>
              <a:ext uri="{FF2B5EF4-FFF2-40B4-BE49-F238E27FC236}">
                <a16:creationId xmlns:a16="http://schemas.microsoft.com/office/drawing/2014/main" id="{BA0EDFDC-3DD0-F486-A3E1-000FA398EE44}"/>
              </a:ext>
            </a:extLst>
          </p:cNvPr>
          <p:cNvSpPr txBox="1"/>
          <p:nvPr/>
        </p:nvSpPr>
        <p:spPr>
          <a:xfrm>
            <a:off x="4121793" y="3680565"/>
            <a:ext cx="4152551" cy="369332"/>
          </a:xfrm>
          <a:prstGeom prst="rect">
            <a:avLst/>
          </a:prstGeom>
          <a:noFill/>
        </p:spPr>
        <p:txBody>
          <a:bodyPr wrap="square" rtlCol="0">
            <a:spAutoFit/>
          </a:bodyPr>
          <a:lstStyle/>
          <a:p>
            <a:r>
              <a:rPr lang="en-US" dirty="0"/>
              <a:t>E[X] =49.67 Hours</a:t>
            </a:r>
          </a:p>
        </p:txBody>
      </p:sp>
      <p:sp>
        <p:nvSpPr>
          <p:cNvPr id="8" name="TextBox 7">
            <a:extLst>
              <a:ext uri="{FF2B5EF4-FFF2-40B4-BE49-F238E27FC236}">
                <a16:creationId xmlns:a16="http://schemas.microsoft.com/office/drawing/2014/main" id="{2F371F09-5F0A-32B7-0BB3-FFC840E5B6B0}"/>
              </a:ext>
            </a:extLst>
          </p:cNvPr>
          <p:cNvSpPr txBox="1"/>
          <p:nvPr/>
        </p:nvSpPr>
        <p:spPr>
          <a:xfrm>
            <a:off x="4001549" y="2827090"/>
            <a:ext cx="4152551" cy="369332"/>
          </a:xfrm>
          <a:prstGeom prst="rect">
            <a:avLst/>
          </a:prstGeom>
          <a:noFill/>
        </p:spPr>
        <p:txBody>
          <a:bodyPr wrap="square" rtlCol="0">
            <a:spAutoFit/>
          </a:bodyPr>
          <a:lstStyle/>
          <a:p>
            <a:r>
              <a:rPr lang="en-US" dirty="0"/>
              <a:t>What is the expected value of battery life?</a:t>
            </a:r>
            <a:endParaRPr lang="en-IN" dirty="0"/>
          </a:p>
        </p:txBody>
      </p:sp>
    </p:spTree>
    <p:extLst>
      <p:ext uri="{BB962C8B-B14F-4D97-AF65-F5344CB8AC3E}">
        <p14:creationId xmlns:p14="http://schemas.microsoft.com/office/powerpoint/2010/main" val="161400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A6B4-3080-416E-9D98-8133E3B19664}"/>
              </a:ext>
            </a:extLst>
          </p:cNvPr>
          <p:cNvSpPr>
            <a:spLocks noGrp="1"/>
          </p:cNvSpPr>
          <p:nvPr>
            <p:ph type="title"/>
          </p:nvPr>
        </p:nvSpPr>
        <p:spPr>
          <a:xfrm>
            <a:off x="0" y="48849"/>
            <a:ext cx="10515600" cy="414370"/>
          </a:xfrm>
        </p:spPr>
        <p:txBody>
          <a:bodyPr>
            <a:normAutofit fontScale="90000"/>
          </a:bodyPr>
          <a:lstStyle/>
          <a:p>
            <a:r>
              <a:rPr lang="en-IN" dirty="0"/>
              <a:t>Commonly encountered distribution functions</a:t>
            </a:r>
          </a:p>
        </p:txBody>
      </p:sp>
      <p:pic>
        <p:nvPicPr>
          <p:cNvPr id="26626" name="Picture 2" descr="Normal Distribution - Overview, Parameters, and Properties">
            <a:extLst>
              <a:ext uri="{FF2B5EF4-FFF2-40B4-BE49-F238E27FC236}">
                <a16:creationId xmlns:a16="http://schemas.microsoft.com/office/drawing/2014/main" id="{5C0C4525-6B3A-4768-92FF-FE7A1E309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2" y="832551"/>
            <a:ext cx="2337527" cy="14933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A32E1EB-FDF1-4B21-A45E-1C52C5A99E71}"/>
              </a:ext>
            </a:extLst>
          </p:cNvPr>
          <p:cNvPicPr>
            <a:picLocks noChangeAspect="1"/>
          </p:cNvPicPr>
          <p:nvPr/>
        </p:nvPicPr>
        <p:blipFill>
          <a:blip r:embed="rId3"/>
          <a:stretch>
            <a:fillRect/>
          </a:stretch>
        </p:blipFill>
        <p:spPr>
          <a:xfrm>
            <a:off x="3152757" y="1030148"/>
            <a:ext cx="3169920" cy="754380"/>
          </a:xfrm>
          <a:prstGeom prst="rect">
            <a:avLst/>
          </a:prstGeom>
        </p:spPr>
      </p:pic>
      <p:graphicFrame>
        <p:nvGraphicFramePr>
          <p:cNvPr id="6" name="Chart 5">
            <a:extLst>
              <a:ext uri="{FF2B5EF4-FFF2-40B4-BE49-F238E27FC236}">
                <a16:creationId xmlns:a16="http://schemas.microsoft.com/office/drawing/2014/main" id="{D6E3E1DB-FB58-469D-A251-27BC8A7B26E0}"/>
              </a:ext>
            </a:extLst>
          </p:cNvPr>
          <p:cNvGraphicFramePr>
            <a:graphicFrameLocks/>
          </p:cNvGraphicFramePr>
          <p:nvPr/>
        </p:nvGraphicFramePr>
        <p:xfrm>
          <a:off x="100742" y="2833356"/>
          <a:ext cx="2337527" cy="2097973"/>
        </p:xfrm>
        <a:graphic>
          <a:graphicData uri="http://schemas.openxmlformats.org/drawingml/2006/chart">
            <c:chart xmlns:c="http://schemas.openxmlformats.org/drawingml/2006/chart" xmlns:r="http://schemas.openxmlformats.org/officeDocument/2006/relationships" r:id="rId4"/>
          </a:graphicData>
        </a:graphic>
      </p:graphicFrame>
      <p:pic>
        <p:nvPicPr>
          <p:cNvPr id="7" name="Picture 6">
            <a:extLst>
              <a:ext uri="{FF2B5EF4-FFF2-40B4-BE49-F238E27FC236}">
                <a16:creationId xmlns:a16="http://schemas.microsoft.com/office/drawing/2014/main" id="{A158E13F-0DA6-46FF-B80C-054F305AB7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2757" y="2930623"/>
            <a:ext cx="2914650" cy="1133475"/>
          </a:xfrm>
          <a:prstGeom prst="rect">
            <a:avLst/>
          </a:prstGeom>
        </p:spPr>
      </p:pic>
      <p:sp>
        <p:nvSpPr>
          <p:cNvPr id="11" name="TextBox 10">
            <a:extLst>
              <a:ext uri="{FF2B5EF4-FFF2-40B4-BE49-F238E27FC236}">
                <a16:creationId xmlns:a16="http://schemas.microsoft.com/office/drawing/2014/main" id="{2210DB9B-A02B-414C-8114-614647E01A97}"/>
              </a:ext>
            </a:extLst>
          </p:cNvPr>
          <p:cNvSpPr txBox="1"/>
          <p:nvPr/>
        </p:nvSpPr>
        <p:spPr>
          <a:xfrm>
            <a:off x="122937" y="530212"/>
            <a:ext cx="2032986" cy="369332"/>
          </a:xfrm>
          <a:prstGeom prst="rect">
            <a:avLst/>
          </a:prstGeom>
          <a:noFill/>
        </p:spPr>
        <p:txBody>
          <a:bodyPr wrap="square" rtlCol="0">
            <a:spAutoFit/>
          </a:bodyPr>
          <a:lstStyle/>
          <a:p>
            <a:r>
              <a:rPr lang="en-IN" dirty="0"/>
              <a:t>Normal Distribution</a:t>
            </a:r>
          </a:p>
        </p:txBody>
      </p:sp>
      <p:sp>
        <p:nvSpPr>
          <p:cNvPr id="12" name="TextBox 11">
            <a:extLst>
              <a:ext uri="{FF2B5EF4-FFF2-40B4-BE49-F238E27FC236}">
                <a16:creationId xmlns:a16="http://schemas.microsoft.com/office/drawing/2014/main" id="{92CB4577-0A6C-4D69-BC00-DF91D4B1A770}"/>
              </a:ext>
            </a:extLst>
          </p:cNvPr>
          <p:cNvSpPr txBox="1"/>
          <p:nvPr/>
        </p:nvSpPr>
        <p:spPr>
          <a:xfrm>
            <a:off x="137603" y="2464024"/>
            <a:ext cx="2263806" cy="369332"/>
          </a:xfrm>
          <a:prstGeom prst="rect">
            <a:avLst/>
          </a:prstGeom>
          <a:noFill/>
        </p:spPr>
        <p:txBody>
          <a:bodyPr wrap="square" rtlCol="0">
            <a:spAutoFit/>
          </a:bodyPr>
          <a:lstStyle/>
          <a:p>
            <a:r>
              <a:rPr lang="en-IN" dirty="0"/>
              <a:t>Binomial Distribution</a:t>
            </a:r>
          </a:p>
        </p:txBody>
      </p:sp>
      <p:pic>
        <p:nvPicPr>
          <p:cNvPr id="13" name="Picture 12">
            <a:extLst>
              <a:ext uri="{FF2B5EF4-FFF2-40B4-BE49-F238E27FC236}">
                <a16:creationId xmlns:a16="http://schemas.microsoft.com/office/drawing/2014/main" id="{014C1E45-BB5B-468C-A61B-0334899F40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6880" y="5210194"/>
            <a:ext cx="2407625" cy="1598957"/>
          </a:xfrm>
          <a:prstGeom prst="rect">
            <a:avLst/>
          </a:prstGeom>
        </p:spPr>
      </p:pic>
      <p:sp>
        <p:nvSpPr>
          <p:cNvPr id="14" name="TextBox 13">
            <a:extLst>
              <a:ext uri="{FF2B5EF4-FFF2-40B4-BE49-F238E27FC236}">
                <a16:creationId xmlns:a16="http://schemas.microsoft.com/office/drawing/2014/main" id="{A3B39CAF-FD7A-4900-976E-A84B9A8AE372}"/>
              </a:ext>
            </a:extLst>
          </p:cNvPr>
          <p:cNvSpPr txBox="1"/>
          <p:nvPr/>
        </p:nvSpPr>
        <p:spPr>
          <a:xfrm>
            <a:off x="122937" y="4834161"/>
            <a:ext cx="2263806" cy="369332"/>
          </a:xfrm>
          <a:prstGeom prst="rect">
            <a:avLst/>
          </a:prstGeom>
          <a:noFill/>
        </p:spPr>
        <p:txBody>
          <a:bodyPr wrap="square" rtlCol="0">
            <a:spAutoFit/>
          </a:bodyPr>
          <a:lstStyle/>
          <a:p>
            <a:r>
              <a:rPr lang="en-IN" dirty="0"/>
              <a:t>Poisson Distribution</a:t>
            </a:r>
          </a:p>
        </p:txBody>
      </p:sp>
      <p:graphicFrame>
        <p:nvGraphicFramePr>
          <p:cNvPr id="15" name="Chart 14">
            <a:extLst>
              <a:ext uri="{FF2B5EF4-FFF2-40B4-BE49-F238E27FC236}">
                <a16:creationId xmlns:a16="http://schemas.microsoft.com/office/drawing/2014/main" id="{80E77756-4CA7-48FF-83BD-BDA3E00FA367}"/>
              </a:ext>
            </a:extLst>
          </p:cNvPr>
          <p:cNvGraphicFramePr>
            <a:graphicFrameLocks/>
          </p:cNvGraphicFramePr>
          <p:nvPr/>
        </p:nvGraphicFramePr>
        <p:xfrm>
          <a:off x="49216" y="5203493"/>
          <a:ext cx="2337527" cy="1529079"/>
        </p:xfrm>
        <a:graphic>
          <a:graphicData uri="http://schemas.openxmlformats.org/drawingml/2006/chart">
            <c:chart xmlns:c="http://schemas.openxmlformats.org/drawingml/2006/chart" xmlns:r="http://schemas.openxmlformats.org/officeDocument/2006/relationships" r:id="rId7"/>
          </a:graphicData>
        </a:graphic>
      </p:graphicFrame>
      <p:sp>
        <p:nvSpPr>
          <p:cNvPr id="3" name="TextBox 2">
            <a:extLst>
              <a:ext uri="{FF2B5EF4-FFF2-40B4-BE49-F238E27FC236}">
                <a16:creationId xmlns:a16="http://schemas.microsoft.com/office/drawing/2014/main" id="{509B9367-5EE4-4C70-8268-9FF193B6A8ED}"/>
              </a:ext>
            </a:extLst>
          </p:cNvPr>
          <p:cNvSpPr txBox="1"/>
          <p:nvPr/>
        </p:nvSpPr>
        <p:spPr>
          <a:xfrm>
            <a:off x="9260890" y="2774346"/>
            <a:ext cx="2506669" cy="1200329"/>
          </a:xfrm>
          <a:prstGeom prst="rect">
            <a:avLst/>
          </a:prstGeom>
          <a:noFill/>
        </p:spPr>
        <p:txBody>
          <a:bodyPr wrap="square" rtlCol="0">
            <a:spAutoFit/>
          </a:bodyPr>
          <a:lstStyle/>
          <a:p>
            <a:r>
              <a:rPr lang="en-US" dirty="0"/>
              <a:t>Describe Discrete Events that has</a:t>
            </a:r>
          </a:p>
          <a:p>
            <a:r>
              <a:rPr lang="en-US" dirty="0">
                <a:solidFill>
                  <a:srgbClr val="FF0000"/>
                </a:solidFill>
              </a:rPr>
              <a:t>Two Outcomes</a:t>
            </a:r>
          </a:p>
          <a:p>
            <a:r>
              <a:rPr lang="en-US" dirty="0">
                <a:solidFill>
                  <a:srgbClr val="FF0000"/>
                </a:solidFill>
              </a:rPr>
              <a:t>Trials are independent</a:t>
            </a:r>
            <a:endParaRPr lang="en-IN" dirty="0">
              <a:solidFill>
                <a:srgbClr val="FF0000"/>
              </a:solidFill>
            </a:endParaRPr>
          </a:p>
        </p:txBody>
      </p:sp>
      <p:sp>
        <p:nvSpPr>
          <p:cNvPr id="17" name="TextBox 16">
            <a:extLst>
              <a:ext uri="{FF2B5EF4-FFF2-40B4-BE49-F238E27FC236}">
                <a16:creationId xmlns:a16="http://schemas.microsoft.com/office/drawing/2014/main" id="{8D43B96F-E16E-41BF-8752-1C00B5DA6C3B}"/>
              </a:ext>
            </a:extLst>
          </p:cNvPr>
          <p:cNvSpPr txBox="1"/>
          <p:nvPr/>
        </p:nvSpPr>
        <p:spPr>
          <a:xfrm>
            <a:off x="9346836" y="5275201"/>
            <a:ext cx="2337527" cy="923330"/>
          </a:xfrm>
          <a:prstGeom prst="rect">
            <a:avLst/>
          </a:prstGeom>
          <a:noFill/>
        </p:spPr>
        <p:txBody>
          <a:bodyPr wrap="square" rtlCol="0">
            <a:spAutoFit/>
          </a:bodyPr>
          <a:lstStyle/>
          <a:p>
            <a:r>
              <a:rPr lang="en-US" dirty="0"/>
              <a:t>Describe Discrete Events</a:t>
            </a:r>
            <a:r>
              <a:rPr lang="en-US" dirty="0">
                <a:solidFill>
                  <a:srgbClr val="FF0000"/>
                </a:solidFill>
              </a:rPr>
              <a:t> that occur at some rate over time</a:t>
            </a:r>
            <a:endParaRPr lang="en-IN" sz="2400" dirty="0">
              <a:solidFill>
                <a:srgbClr val="FF0000"/>
              </a:solidFill>
            </a:endParaRPr>
          </a:p>
        </p:txBody>
      </p:sp>
      <p:sp>
        <p:nvSpPr>
          <p:cNvPr id="18" name="TextBox 17">
            <a:extLst>
              <a:ext uri="{FF2B5EF4-FFF2-40B4-BE49-F238E27FC236}">
                <a16:creationId xmlns:a16="http://schemas.microsoft.com/office/drawing/2014/main" id="{725B8271-FDBC-4A0D-980B-922609441E92}"/>
              </a:ext>
            </a:extLst>
          </p:cNvPr>
          <p:cNvSpPr txBox="1"/>
          <p:nvPr/>
        </p:nvSpPr>
        <p:spPr>
          <a:xfrm>
            <a:off x="6745697" y="1030148"/>
            <a:ext cx="2021150" cy="461665"/>
          </a:xfrm>
          <a:prstGeom prst="rect">
            <a:avLst/>
          </a:prstGeom>
          <a:noFill/>
        </p:spPr>
        <p:txBody>
          <a:bodyPr wrap="square" rtlCol="0">
            <a:spAutoFit/>
          </a:bodyPr>
          <a:lstStyle/>
          <a:p>
            <a:r>
              <a:rPr lang="en-IN" dirty="0"/>
              <a:t>Parameters: </a:t>
            </a:r>
            <a:r>
              <a:rPr lang="el-GR" sz="2400" dirty="0"/>
              <a:t>μ</a:t>
            </a:r>
            <a:r>
              <a:rPr lang="en-IN" sz="2400" dirty="0"/>
              <a:t>,</a:t>
            </a:r>
            <a:r>
              <a:rPr lang="el-GR" sz="2400" dirty="0"/>
              <a:t>σ</a:t>
            </a:r>
            <a:endParaRPr lang="en-IN" sz="2400" dirty="0"/>
          </a:p>
        </p:txBody>
      </p:sp>
      <p:sp>
        <p:nvSpPr>
          <p:cNvPr id="19" name="TextBox 18">
            <a:extLst>
              <a:ext uri="{FF2B5EF4-FFF2-40B4-BE49-F238E27FC236}">
                <a16:creationId xmlns:a16="http://schemas.microsoft.com/office/drawing/2014/main" id="{F4E5D9F4-DCA8-4C54-B9CD-47BFA945151F}"/>
              </a:ext>
            </a:extLst>
          </p:cNvPr>
          <p:cNvSpPr txBox="1"/>
          <p:nvPr/>
        </p:nvSpPr>
        <p:spPr>
          <a:xfrm>
            <a:off x="6745697" y="3035695"/>
            <a:ext cx="2021150" cy="461665"/>
          </a:xfrm>
          <a:prstGeom prst="rect">
            <a:avLst/>
          </a:prstGeom>
          <a:noFill/>
        </p:spPr>
        <p:txBody>
          <a:bodyPr wrap="square" rtlCol="0">
            <a:spAutoFit/>
          </a:bodyPr>
          <a:lstStyle/>
          <a:p>
            <a:r>
              <a:rPr lang="en-IN" dirty="0"/>
              <a:t>Parameters: </a:t>
            </a:r>
            <a:r>
              <a:rPr lang="en-IN" sz="2400" dirty="0" err="1"/>
              <a:t>n,p</a:t>
            </a:r>
            <a:endParaRPr lang="en-IN" sz="2400" dirty="0"/>
          </a:p>
        </p:txBody>
      </p:sp>
      <p:sp>
        <p:nvSpPr>
          <p:cNvPr id="20" name="TextBox 19">
            <a:extLst>
              <a:ext uri="{FF2B5EF4-FFF2-40B4-BE49-F238E27FC236}">
                <a16:creationId xmlns:a16="http://schemas.microsoft.com/office/drawing/2014/main" id="{3220AAC1-0126-4255-99B8-5E9ECAC1960F}"/>
              </a:ext>
            </a:extLst>
          </p:cNvPr>
          <p:cNvSpPr txBox="1"/>
          <p:nvPr/>
        </p:nvSpPr>
        <p:spPr>
          <a:xfrm>
            <a:off x="6745697" y="5366187"/>
            <a:ext cx="2021150" cy="461665"/>
          </a:xfrm>
          <a:prstGeom prst="rect">
            <a:avLst/>
          </a:prstGeom>
          <a:noFill/>
        </p:spPr>
        <p:txBody>
          <a:bodyPr wrap="square" rtlCol="0">
            <a:spAutoFit/>
          </a:bodyPr>
          <a:lstStyle/>
          <a:p>
            <a:r>
              <a:rPr lang="en-IN" dirty="0"/>
              <a:t>Parameters: </a:t>
            </a:r>
            <a:r>
              <a:rPr lang="el-GR" sz="2400" dirty="0"/>
              <a:t>λ</a:t>
            </a:r>
            <a:endParaRPr lang="en-IN" sz="2400" dirty="0"/>
          </a:p>
        </p:txBody>
      </p:sp>
      <p:sp>
        <p:nvSpPr>
          <p:cNvPr id="5" name="TextBox 4">
            <a:extLst>
              <a:ext uri="{FF2B5EF4-FFF2-40B4-BE49-F238E27FC236}">
                <a16:creationId xmlns:a16="http://schemas.microsoft.com/office/drawing/2014/main" id="{4AE63578-05B9-7429-A334-9FD602BB0AAE}"/>
              </a:ext>
            </a:extLst>
          </p:cNvPr>
          <p:cNvSpPr txBox="1"/>
          <p:nvPr/>
        </p:nvSpPr>
        <p:spPr>
          <a:xfrm>
            <a:off x="9094509" y="899544"/>
            <a:ext cx="2506669" cy="646331"/>
          </a:xfrm>
          <a:prstGeom prst="rect">
            <a:avLst/>
          </a:prstGeom>
          <a:noFill/>
        </p:spPr>
        <p:txBody>
          <a:bodyPr wrap="square" rtlCol="0">
            <a:spAutoFit/>
          </a:bodyPr>
          <a:lstStyle/>
          <a:p>
            <a:r>
              <a:rPr lang="en-US" dirty="0"/>
              <a:t>Describe Events that has</a:t>
            </a:r>
          </a:p>
          <a:p>
            <a:r>
              <a:rPr lang="en-US" dirty="0">
                <a:solidFill>
                  <a:srgbClr val="FF0000"/>
                </a:solidFill>
              </a:rPr>
              <a:t>Continuous outcomes</a:t>
            </a:r>
            <a:endParaRPr lang="en-IN" dirty="0">
              <a:solidFill>
                <a:srgbClr val="FF0000"/>
              </a:solidFill>
            </a:endParaRPr>
          </a:p>
        </p:txBody>
      </p:sp>
    </p:spTree>
    <p:extLst>
      <p:ext uri="{BB962C8B-B14F-4D97-AF65-F5344CB8AC3E}">
        <p14:creationId xmlns:p14="http://schemas.microsoft.com/office/powerpoint/2010/main" val="3151116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A6B4-3080-416E-9D98-8133E3B19664}"/>
              </a:ext>
            </a:extLst>
          </p:cNvPr>
          <p:cNvSpPr>
            <a:spLocks noGrp="1"/>
          </p:cNvSpPr>
          <p:nvPr>
            <p:ph type="title"/>
          </p:nvPr>
        </p:nvSpPr>
        <p:spPr>
          <a:xfrm>
            <a:off x="83598" y="125428"/>
            <a:ext cx="10515600" cy="549275"/>
          </a:xfrm>
        </p:spPr>
        <p:txBody>
          <a:bodyPr>
            <a:normAutofit fontScale="90000"/>
          </a:bodyPr>
          <a:lstStyle/>
          <a:p>
            <a:r>
              <a:rPr lang="en-IN" dirty="0"/>
              <a:t>Binomial Distribution</a:t>
            </a:r>
          </a:p>
        </p:txBody>
      </p:sp>
      <p:graphicFrame>
        <p:nvGraphicFramePr>
          <p:cNvPr id="6" name="Chart 5">
            <a:extLst>
              <a:ext uri="{FF2B5EF4-FFF2-40B4-BE49-F238E27FC236}">
                <a16:creationId xmlns:a16="http://schemas.microsoft.com/office/drawing/2014/main" id="{D6E3E1DB-FB58-469D-A251-27BC8A7B26E0}"/>
              </a:ext>
            </a:extLst>
          </p:cNvPr>
          <p:cNvGraphicFramePr>
            <a:graphicFrameLocks/>
          </p:cNvGraphicFramePr>
          <p:nvPr/>
        </p:nvGraphicFramePr>
        <p:xfrm>
          <a:off x="3333139" y="2001104"/>
          <a:ext cx="2337527" cy="209797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A158E13F-0DA6-46FF-B80C-054F305AB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97" y="3064240"/>
            <a:ext cx="2914650" cy="1133475"/>
          </a:xfrm>
          <a:prstGeom prst="rect">
            <a:avLst/>
          </a:prstGeom>
        </p:spPr>
      </p:pic>
      <p:sp>
        <p:nvSpPr>
          <p:cNvPr id="12" name="TextBox 11">
            <a:extLst>
              <a:ext uri="{FF2B5EF4-FFF2-40B4-BE49-F238E27FC236}">
                <a16:creationId xmlns:a16="http://schemas.microsoft.com/office/drawing/2014/main" id="{92CB4577-0A6C-4D69-BC00-DF91D4B1A770}"/>
              </a:ext>
            </a:extLst>
          </p:cNvPr>
          <p:cNvSpPr txBox="1"/>
          <p:nvPr/>
        </p:nvSpPr>
        <p:spPr>
          <a:xfrm>
            <a:off x="239697" y="2474048"/>
            <a:ext cx="2263806" cy="369332"/>
          </a:xfrm>
          <a:prstGeom prst="rect">
            <a:avLst/>
          </a:prstGeom>
          <a:noFill/>
        </p:spPr>
        <p:txBody>
          <a:bodyPr wrap="square" rtlCol="0">
            <a:spAutoFit/>
          </a:bodyPr>
          <a:lstStyle/>
          <a:p>
            <a:r>
              <a:rPr lang="en-IN" dirty="0"/>
              <a:t>Binomial Distribution</a:t>
            </a:r>
          </a:p>
        </p:txBody>
      </p:sp>
      <p:sp>
        <p:nvSpPr>
          <p:cNvPr id="13" name="Content Placeholder 2">
            <a:extLst>
              <a:ext uri="{FF2B5EF4-FFF2-40B4-BE49-F238E27FC236}">
                <a16:creationId xmlns:a16="http://schemas.microsoft.com/office/drawing/2014/main" id="{250E5793-B5FF-4572-B653-2AFCA8892607}"/>
              </a:ext>
            </a:extLst>
          </p:cNvPr>
          <p:cNvSpPr>
            <a:spLocks noGrp="1"/>
          </p:cNvSpPr>
          <p:nvPr>
            <p:ph idx="1"/>
          </p:nvPr>
        </p:nvSpPr>
        <p:spPr>
          <a:xfrm>
            <a:off x="239697" y="914627"/>
            <a:ext cx="12167586" cy="846553"/>
          </a:xfrm>
        </p:spPr>
        <p:txBody>
          <a:bodyPr>
            <a:normAutofit/>
          </a:bodyPr>
          <a:lstStyle/>
          <a:p>
            <a:pPr marL="0" indent="0">
              <a:buNone/>
            </a:pPr>
            <a:r>
              <a:rPr lang="en-IN" sz="2400" dirty="0">
                <a:solidFill>
                  <a:srgbClr val="FF0000"/>
                </a:solidFill>
              </a:rPr>
              <a:t>If you toss a </a:t>
            </a:r>
            <a:r>
              <a:rPr lang="en-IN" sz="2400" i="1" dirty="0">
                <a:solidFill>
                  <a:srgbClr val="FF0000"/>
                </a:solidFill>
              </a:rPr>
              <a:t>fair</a:t>
            </a:r>
            <a:r>
              <a:rPr lang="en-IN" sz="2400" dirty="0">
                <a:solidFill>
                  <a:srgbClr val="FF0000"/>
                </a:solidFill>
              </a:rPr>
              <a:t> coin 50 times, what is the probability that you will get 30 heads?</a:t>
            </a:r>
          </a:p>
        </p:txBody>
      </p:sp>
      <p:sp>
        <p:nvSpPr>
          <p:cNvPr id="3" name="TextBox 2">
            <a:extLst>
              <a:ext uri="{FF2B5EF4-FFF2-40B4-BE49-F238E27FC236}">
                <a16:creationId xmlns:a16="http://schemas.microsoft.com/office/drawing/2014/main" id="{F9D91DB6-A2E7-477C-AA30-D0E131033E76}"/>
              </a:ext>
            </a:extLst>
          </p:cNvPr>
          <p:cNvSpPr txBox="1"/>
          <p:nvPr/>
        </p:nvSpPr>
        <p:spPr>
          <a:xfrm>
            <a:off x="239697" y="1606857"/>
            <a:ext cx="9472474" cy="646331"/>
          </a:xfrm>
          <a:prstGeom prst="rect">
            <a:avLst/>
          </a:prstGeom>
          <a:noFill/>
        </p:spPr>
        <p:txBody>
          <a:bodyPr wrap="square" rtlCol="0">
            <a:spAutoFit/>
          </a:bodyPr>
          <a:lstStyle/>
          <a:p>
            <a:r>
              <a:rPr lang="en-IN" dirty="0"/>
              <a:t>The Binomial model is appropriate, when you have a sequence of independent trials, and each trial has only two outcomes</a:t>
            </a:r>
          </a:p>
        </p:txBody>
      </p:sp>
      <p:sp>
        <p:nvSpPr>
          <p:cNvPr id="9" name="TextBox 8">
            <a:extLst>
              <a:ext uri="{FF2B5EF4-FFF2-40B4-BE49-F238E27FC236}">
                <a16:creationId xmlns:a16="http://schemas.microsoft.com/office/drawing/2014/main" id="{3F14EFA3-C74E-4632-B166-F8ACDAA5610F}"/>
              </a:ext>
            </a:extLst>
          </p:cNvPr>
          <p:cNvSpPr txBox="1"/>
          <p:nvPr/>
        </p:nvSpPr>
        <p:spPr>
          <a:xfrm>
            <a:off x="6389758" y="2417973"/>
            <a:ext cx="3207004" cy="1477328"/>
          </a:xfrm>
          <a:prstGeom prst="rect">
            <a:avLst/>
          </a:prstGeom>
          <a:noFill/>
        </p:spPr>
        <p:txBody>
          <a:bodyPr wrap="square" rtlCol="0">
            <a:spAutoFit/>
          </a:bodyPr>
          <a:lstStyle/>
          <a:p>
            <a:r>
              <a:rPr lang="en-IN" dirty="0"/>
              <a:t>For the following values:</a:t>
            </a:r>
          </a:p>
          <a:p>
            <a:r>
              <a:rPr lang="en-IN" dirty="0"/>
              <a:t>n = 50</a:t>
            </a:r>
          </a:p>
          <a:p>
            <a:r>
              <a:rPr lang="en-IN" dirty="0"/>
              <a:t>p = 0.5</a:t>
            </a:r>
          </a:p>
          <a:p>
            <a:r>
              <a:rPr lang="en-IN" dirty="0"/>
              <a:t>q= 0.5</a:t>
            </a:r>
          </a:p>
          <a:p>
            <a:r>
              <a:rPr lang="en-IN" dirty="0"/>
              <a:t>x = 30</a:t>
            </a:r>
          </a:p>
        </p:txBody>
      </p:sp>
      <p:sp>
        <p:nvSpPr>
          <p:cNvPr id="10" name="TextBox 9">
            <a:extLst>
              <a:ext uri="{FF2B5EF4-FFF2-40B4-BE49-F238E27FC236}">
                <a16:creationId xmlns:a16="http://schemas.microsoft.com/office/drawing/2014/main" id="{617B51AC-808E-438F-A717-75F443B6CA3B}"/>
              </a:ext>
            </a:extLst>
          </p:cNvPr>
          <p:cNvSpPr txBox="1"/>
          <p:nvPr/>
        </p:nvSpPr>
        <p:spPr>
          <a:xfrm>
            <a:off x="3873529" y="4060086"/>
            <a:ext cx="8007658" cy="646331"/>
          </a:xfrm>
          <a:prstGeom prst="rect">
            <a:avLst/>
          </a:prstGeom>
          <a:noFill/>
        </p:spPr>
        <p:txBody>
          <a:bodyPr wrap="square" rtlCol="0">
            <a:spAutoFit/>
          </a:bodyPr>
          <a:lstStyle/>
          <a:p>
            <a:r>
              <a:rPr lang="en-IN" dirty="0"/>
              <a:t>You can compute the Probability (30 Heads, in a 50 tosses) = 0.042 (or 4.2%) </a:t>
            </a:r>
          </a:p>
          <a:p>
            <a:endParaRPr lang="en-IN" dirty="0"/>
          </a:p>
        </p:txBody>
      </p:sp>
      <p:sp>
        <p:nvSpPr>
          <p:cNvPr id="4" name="Oval 3">
            <a:extLst>
              <a:ext uri="{FF2B5EF4-FFF2-40B4-BE49-F238E27FC236}">
                <a16:creationId xmlns:a16="http://schemas.microsoft.com/office/drawing/2014/main" id="{1D4C78A6-7C42-D1D4-B43F-FD9F120EC1B0}"/>
              </a:ext>
            </a:extLst>
          </p:cNvPr>
          <p:cNvSpPr/>
          <p:nvPr/>
        </p:nvSpPr>
        <p:spPr>
          <a:xfrm>
            <a:off x="2290194" y="3523376"/>
            <a:ext cx="796955" cy="5757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BFBADBC1-5D32-1DD1-012A-E7BE222D3C1E}"/>
              </a:ext>
            </a:extLst>
          </p:cNvPr>
          <p:cNvSpPr/>
          <p:nvPr/>
        </p:nvSpPr>
        <p:spPr>
          <a:xfrm>
            <a:off x="1149292" y="3402546"/>
            <a:ext cx="1140901" cy="10160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61544088-1E70-98D2-F962-75CB3FE142FD}"/>
              </a:ext>
            </a:extLst>
          </p:cNvPr>
          <p:cNvCxnSpPr/>
          <p:nvPr/>
        </p:nvCxnSpPr>
        <p:spPr>
          <a:xfrm flipV="1">
            <a:off x="939566" y="4357105"/>
            <a:ext cx="419450" cy="520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7870BEA-DA59-136E-98CF-6343C1DFAFC9}"/>
              </a:ext>
            </a:extLst>
          </p:cNvPr>
          <p:cNvCxnSpPr>
            <a:cxnSpLocks/>
          </p:cNvCxnSpPr>
          <p:nvPr/>
        </p:nvCxnSpPr>
        <p:spPr>
          <a:xfrm flipH="1" flipV="1">
            <a:off x="2833296" y="4098354"/>
            <a:ext cx="432645" cy="440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0A647E5-A828-0CDE-0536-B3F684A7CB2C}"/>
              </a:ext>
            </a:extLst>
          </p:cNvPr>
          <p:cNvSpPr txBox="1"/>
          <p:nvPr/>
        </p:nvSpPr>
        <p:spPr>
          <a:xfrm>
            <a:off x="2942352" y="4449527"/>
            <a:ext cx="2644715" cy="646331"/>
          </a:xfrm>
          <a:prstGeom prst="rect">
            <a:avLst/>
          </a:prstGeom>
          <a:noFill/>
        </p:spPr>
        <p:txBody>
          <a:bodyPr wrap="square" rtlCol="0">
            <a:spAutoFit/>
          </a:bodyPr>
          <a:lstStyle/>
          <a:p>
            <a:r>
              <a:rPr lang="en-US" dirty="0"/>
              <a:t>Product Rule for independent events</a:t>
            </a:r>
            <a:endParaRPr lang="en-IN" dirty="0"/>
          </a:p>
        </p:txBody>
      </p:sp>
      <p:sp>
        <p:nvSpPr>
          <p:cNvPr id="18" name="TextBox 17">
            <a:extLst>
              <a:ext uri="{FF2B5EF4-FFF2-40B4-BE49-F238E27FC236}">
                <a16:creationId xmlns:a16="http://schemas.microsoft.com/office/drawing/2014/main" id="{A2221DB4-1359-2BBE-C3EA-9CC4EAA9EFFA}"/>
              </a:ext>
            </a:extLst>
          </p:cNvPr>
          <p:cNvSpPr txBox="1"/>
          <p:nvPr/>
        </p:nvSpPr>
        <p:spPr>
          <a:xfrm>
            <a:off x="103770" y="4775911"/>
            <a:ext cx="2046914" cy="1200329"/>
          </a:xfrm>
          <a:prstGeom prst="rect">
            <a:avLst/>
          </a:prstGeom>
          <a:noFill/>
        </p:spPr>
        <p:txBody>
          <a:bodyPr wrap="square" rtlCol="0">
            <a:spAutoFit/>
          </a:bodyPr>
          <a:lstStyle/>
          <a:p>
            <a:r>
              <a:rPr lang="en-US" dirty="0"/>
              <a:t>Counting Technique</a:t>
            </a:r>
          </a:p>
          <a:p>
            <a:r>
              <a:rPr lang="en-US" dirty="0"/>
              <a:t>As to where in the sequence the heads and tails appear</a:t>
            </a:r>
            <a:endParaRPr lang="en-IN" dirty="0"/>
          </a:p>
        </p:txBody>
      </p:sp>
    </p:spTree>
    <p:extLst>
      <p:ext uri="{BB962C8B-B14F-4D97-AF65-F5344CB8AC3E}">
        <p14:creationId xmlns:p14="http://schemas.microsoft.com/office/powerpoint/2010/main" val="223404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2" grpId="0"/>
      <p:bldP spid="13" grpId="0" build="p"/>
      <p:bldP spid="3" grpId="0"/>
      <p:bldP spid="9" grpId="0"/>
      <p:bldP spid="10" grpId="0"/>
      <p:bldP spid="4" grpId="0" animBg="1"/>
      <p:bldP spid="5" grpId="0" animBg="1"/>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746F-A98C-440D-8814-6F0A5FA12031}"/>
              </a:ext>
            </a:extLst>
          </p:cNvPr>
          <p:cNvSpPr>
            <a:spLocks noGrp="1"/>
          </p:cNvSpPr>
          <p:nvPr>
            <p:ph type="title"/>
          </p:nvPr>
        </p:nvSpPr>
        <p:spPr>
          <a:xfrm>
            <a:off x="0" y="63122"/>
            <a:ext cx="10515600" cy="842890"/>
          </a:xfrm>
        </p:spPr>
        <p:txBody>
          <a:bodyPr/>
          <a:lstStyle/>
          <a:p>
            <a:r>
              <a:rPr lang="en-IN" dirty="0"/>
              <a:t>Question</a:t>
            </a:r>
          </a:p>
        </p:txBody>
      </p:sp>
      <p:sp>
        <p:nvSpPr>
          <p:cNvPr id="4" name="TextBox 3">
            <a:extLst>
              <a:ext uri="{FF2B5EF4-FFF2-40B4-BE49-F238E27FC236}">
                <a16:creationId xmlns:a16="http://schemas.microsoft.com/office/drawing/2014/main" id="{0A7E9F59-EB22-415D-8957-3EFF0A70CF71}"/>
              </a:ext>
            </a:extLst>
          </p:cNvPr>
          <p:cNvSpPr txBox="1"/>
          <p:nvPr/>
        </p:nvSpPr>
        <p:spPr>
          <a:xfrm>
            <a:off x="58722" y="1056905"/>
            <a:ext cx="7432645" cy="369332"/>
          </a:xfrm>
          <a:prstGeom prst="rect">
            <a:avLst/>
          </a:prstGeom>
          <a:noFill/>
        </p:spPr>
        <p:txBody>
          <a:bodyPr wrap="square" rtlCol="0">
            <a:spAutoFit/>
          </a:bodyPr>
          <a:lstStyle/>
          <a:p>
            <a:r>
              <a:rPr lang="en-IN" dirty="0"/>
              <a:t>How long does it take you to reach your college/office from home/hostel?</a:t>
            </a:r>
          </a:p>
        </p:txBody>
      </p:sp>
      <p:sp>
        <p:nvSpPr>
          <p:cNvPr id="5" name="TextBox 4">
            <a:extLst>
              <a:ext uri="{FF2B5EF4-FFF2-40B4-BE49-F238E27FC236}">
                <a16:creationId xmlns:a16="http://schemas.microsoft.com/office/drawing/2014/main" id="{85F188BE-4219-470A-AE92-6BD4ABE4C68A}"/>
              </a:ext>
            </a:extLst>
          </p:cNvPr>
          <p:cNvSpPr txBox="1"/>
          <p:nvPr/>
        </p:nvSpPr>
        <p:spPr>
          <a:xfrm>
            <a:off x="629174" y="1610686"/>
            <a:ext cx="7432646" cy="1200329"/>
          </a:xfrm>
          <a:prstGeom prst="rect">
            <a:avLst/>
          </a:prstGeom>
          <a:noFill/>
        </p:spPr>
        <p:txBody>
          <a:bodyPr wrap="square" rtlCol="0">
            <a:spAutoFit/>
          </a:bodyPr>
          <a:lstStyle/>
          <a:p>
            <a:r>
              <a:rPr lang="en-IN" dirty="0"/>
              <a:t>Because the time taken may </a:t>
            </a:r>
            <a:r>
              <a:rPr lang="en-IN" dirty="0">
                <a:solidFill>
                  <a:srgbClr val="FF0000"/>
                </a:solidFill>
              </a:rPr>
              <a:t>vary </a:t>
            </a:r>
            <a:r>
              <a:rPr lang="en-IN" dirty="0"/>
              <a:t>from day-to-day, depending on many other factors, on any given day, we are </a:t>
            </a:r>
            <a:r>
              <a:rPr lang="en-IN" dirty="0">
                <a:solidFill>
                  <a:srgbClr val="FF0000"/>
                </a:solidFill>
              </a:rPr>
              <a:t>uncertain</a:t>
            </a:r>
            <a:r>
              <a:rPr lang="en-IN" dirty="0"/>
              <a:t> about the exact time it would take.</a:t>
            </a:r>
          </a:p>
          <a:p>
            <a:endParaRPr lang="en-IN" dirty="0"/>
          </a:p>
          <a:p>
            <a:r>
              <a:rPr lang="en-IN" dirty="0"/>
              <a:t>Such variables are termed Random Variables</a:t>
            </a:r>
          </a:p>
        </p:txBody>
      </p:sp>
      <p:sp>
        <p:nvSpPr>
          <p:cNvPr id="6" name="TextBox 5">
            <a:extLst>
              <a:ext uri="{FF2B5EF4-FFF2-40B4-BE49-F238E27FC236}">
                <a16:creationId xmlns:a16="http://schemas.microsoft.com/office/drawing/2014/main" id="{8F5A634D-AC24-4AAC-B0FA-B41E8D4968F9}"/>
              </a:ext>
            </a:extLst>
          </p:cNvPr>
          <p:cNvSpPr txBox="1"/>
          <p:nvPr/>
        </p:nvSpPr>
        <p:spPr>
          <a:xfrm>
            <a:off x="629173" y="3022029"/>
            <a:ext cx="8338657" cy="646331"/>
          </a:xfrm>
          <a:prstGeom prst="rect">
            <a:avLst/>
          </a:prstGeom>
          <a:noFill/>
        </p:spPr>
        <p:txBody>
          <a:bodyPr wrap="square" rtlCol="0">
            <a:spAutoFit/>
          </a:bodyPr>
          <a:lstStyle/>
          <a:p>
            <a:r>
              <a:rPr lang="en-IN" dirty="0"/>
              <a:t>However, you are still able to answer that question with a single number, as in your mind you have an idea of an </a:t>
            </a:r>
            <a:r>
              <a:rPr lang="en-IN" dirty="0">
                <a:solidFill>
                  <a:srgbClr val="FF0000"/>
                </a:solidFill>
              </a:rPr>
              <a:t>average</a:t>
            </a:r>
            <a:r>
              <a:rPr lang="en-IN" dirty="0"/>
              <a:t> time, or </a:t>
            </a:r>
            <a:r>
              <a:rPr lang="en-IN" dirty="0">
                <a:solidFill>
                  <a:srgbClr val="FF0000"/>
                </a:solidFill>
              </a:rPr>
              <a:t>expected</a:t>
            </a:r>
            <a:r>
              <a:rPr lang="en-IN" dirty="0"/>
              <a:t> time to reach your college</a:t>
            </a:r>
          </a:p>
        </p:txBody>
      </p:sp>
      <p:sp>
        <p:nvSpPr>
          <p:cNvPr id="7" name="TextBox 6">
            <a:extLst>
              <a:ext uri="{FF2B5EF4-FFF2-40B4-BE49-F238E27FC236}">
                <a16:creationId xmlns:a16="http://schemas.microsoft.com/office/drawing/2014/main" id="{4B598EEC-8DCA-42D4-B04C-6270A6847160}"/>
              </a:ext>
            </a:extLst>
          </p:cNvPr>
          <p:cNvSpPr txBox="1"/>
          <p:nvPr/>
        </p:nvSpPr>
        <p:spPr>
          <a:xfrm>
            <a:off x="629171" y="3890094"/>
            <a:ext cx="8338657" cy="369332"/>
          </a:xfrm>
          <a:prstGeom prst="rect">
            <a:avLst/>
          </a:prstGeom>
          <a:noFill/>
        </p:spPr>
        <p:txBody>
          <a:bodyPr wrap="square" rtlCol="0">
            <a:spAutoFit/>
          </a:bodyPr>
          <a:lstStyle/>
          <a:p>
            <a:r>
              <a:rPr lang="en-IN" dirty="0"/>
              <a:t>You have implicitly used the basic concepts of </a:t>
            </a:r>
            <a:r>
              <a:rPr lang="en-IN" dirty="0">
                <a:solidFill>
                  <a:srgbClr val="FF0000"/>
                </a:solidFill>
              </a:rPr>
              <a:t>Statistics</a:t>
            </a:r>
            <a:r>
              <a:rPr lang="en-IN" dirty="0"/>
              <a:t>, to answer that question</a:t>
            </a:r>
          </a:p>
        </p:txBody>
      </p:sp>
    </p:spTree>
    <p:extLst>
      <p:ext uri="{BB962C8B-B14F-4D97-AF65-F5344CB8AC3E}">
        <p14:creationId xmlns:p14="http://schemas.microsoft.com/office/powerpoint/2010/main" val="306068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A6B4-3080-416E-9D98-8133E3B19664}"/>
              </a:ext>
            </a:extLst>
          </p:cNvPr>
          <p:cNvSpPr>
            <a:spLocks noGrp="1"/>
          </p:cNvSpPr>
          <p:nvPr>
            <p:ph type="title"/>
          </p:nvPr>
        </p:nvSpPr>
        <p:spPr>
          <a:xfrm>
            <a:off x="83598" y="125428"/>
            <a:ext cx="10515600" cy="549275"/>
          </a:xfrm>
        </p:spPr>
        <p:txBody>
          <a:bodyPr>
            <a:normAutofit fontScale="90000"/>
          </a:bodyPr>
          <a:lstStyle/>
          <a:p>
            <a:r>
              <a:rPr lang="en-IN" dirty="0"/>
              <a:t>Use of Binomial Distribution - Example</a:t>
            </a:r>
          </a:p>
        </p:txBody>
      </p:sp>
      <p:pic>
        <p:nvPicPr>
          <p:cNvPr id="7" name="Picture 6">
            <a:extLst>
              <a:ext uri="{FF2B5EF4-FFF2-40B4-BE49-F238E27FC236}">
                <a16:creationId xmlns:a16="http://schemas.microsoft.com/office/drawing/2014/main" id="{A158E13F-0DA6-46FF-B80C-054F305AB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62" y="3534110"/>
            <a:ext cx="2914650" cy="1133475"/>
          </a:xfrm>
          <a:prstGeom prst="rect">
            <a:avLst/>
          </a:prstGeom>
        </p:spPr>
      </p:pic>
      <p:sp>
        <p:nvSpPr>
          <p:cNvPr id="13" name="Content Placeholder 2">
            <a:extLst>
              <a:ext uri="{FF2B5EF4-FFF2-40B4-BE49-F238E27FC236}">
                <a16:creationId xmlns:a16="http://schemas.microsoft.com/office/drawing/2014/main" id="{250E5793-B5FF-4572-B653-2AFCA8892607}"/>
              </a:ext>
            </a:extLst>
          </p:cNvPr>
          <p:cNvSpPr>
            <a:spLocks noGrp="1"/>
          </p:cNvSpPr>
          <p:nvPr>
            <p:ph idx="1"/>
          </p:nvPr>
        </p:nvSpPr>
        <p:spPr>
          <a:xfrm>
            <a:off x="239696" y="754301"/>
            <a:ext cx="12167586" cy="1338561"/>
          </a:xfrm>
        </p:spPr>
        <p:txBody>
          <a:bodyPr>
            <a:normAutofit fontScale="92500"/>
          </a:bodyPr>
          <a:lstStyle/>
          <a:p>
            <a:r>
              <a:rPr lang="en-IN" sz="2400" dirty="0"/>
              <a:t>Your quality control department estimates that 98% of products pass through the test normally.</a:t>
            </a:r>
          </a:p>
          <a:p>
            <a:r>
              <a:rPr lang="en-IN" sz="2400" dirty="0"/>
              <a:t>On a given day, they had produced 1000 products and tested 100 of them.</a:t>
            </a:r>
          </a:p>
          <a:p>
            <a:r>
              <a:rPr lang="en-IN" sz="2400" dirty="0"/>
              <a:t>What are the probabilities of getting 0,1,2,..defects out of 100</a:t>
            </a:r>
          </a:p>
          <a:p>
            <a:endParaRPr lang="en-IN" sz="2400" dirty="0"/>
          </a:p>
          <a:p>
            <a:pPr marL="0" indent="0">
              <a:buNone/>
            </a:pPr>
            <a:endParaRPr lang="en-IN" sz="2400" dirty="0"/>
          </a:p>
        </p:txBody>
      </p:sp>
      <p:sp>
        <p:nvSpPr>
          <p:cNvPr id="3" name="TextBox 2">
            <a:extLst>
              <a:ext uri="{FF2B5EF4-FFF2-40B4-BE49-F238E27FC236}">
                <a16:creationId xmlns:a16="http://schemas.microsoft.com/office/drawing/2014/main" id="{F9D91DB6-A2E7-477C-AA30-D0E131033E76}"/>
              </a:ext>
            </a:extLst>
          </p:cNvPr>
          <p:cNvSpPr txBox="1"/>
          <p:nvPr/>
        </p:nvSpPr>
        <p:spPr>
          <a:xfrm>
            <a:off x="131462" y="2284098"/>
            <a:ext cx="9472474" cy="646331"/>
          </a:xfrm>
          <a:prstGeom prst="rect">
            <a:avLst/>
          </a:prstGeom>
          <a:noFill/>
        </p:spPr>
        <p:txBody>
          <a:bodyPr wrap="square" rtlCol="0">
            <a:spAutoFit/>
          </a:bodyPr>
          <a:lstStyle/>
          <a:p>
            <a:r>
              <a:rPr lang="en-IN" dirty="0"/>
              <a:t>The Binomial model is appropriate, when you have a sequence of independent trials, and each trial has only two outcomes</a:t>
            </a:r>
          </a:p>
        </p:txBody>
      </p:sp>
      <p:sp>
        <p:nvSpPr>
          <p:cNvPr id="17" name="TextBox 16">
            <a:extLst>
              <a:ext uri="{FF2B5EF4-FFF2-40B4-BE49-F238E27FC236}">
                <a16:creationId xmlns:a16="http://schemas.microsoft.com/office/drawing/2014/main" id="{45E08444-4E8B-43A2-A39A-CEF57504AE76}"/>
              </a:ext>
            </a:extLst>
          </p:cNvPr>
          <p:cNvSpPr txBox="1"/>
          <p:nvPr/>
        </p:nvSpPr>
        <p:spPr>
          <a:xfrm>
            <a:off x="3955263" y="3865919"/>
            <a:ext cx="3207004" cy="1477328"/>
          </a:xfrm>
          <a:prstGeom prst="rect">
            <a:avLst/>
          </a:prstGeom>
          <a:noFill/>
        </p:spPr>
        <p:txBody>
          <a:bodyPr wrap="square" rtlCol="0">
            <a:spAutoFit/>
          </a:bodyPr>
          <a:lstStyle/>
          <a:p>
            <a:r>
              <a:rPr lang="en-IN" dirty="0"/>
              <a:t>For the following values:</a:t>
            </a:r>
          </a:p>
          <a:p>
            <a:r>
              <a:rPr lang="en-IN" dirty="0"/>
              <a:t>n = 100</a:t>
            </a:r>
          </a:p>
          <a:p>
            <a:r>
              <a:rPr lang="en-IN" dirty="0"/>
              <a:t>p</a:t>
            </a:r>
            <a:r>
              <a:rPr lang="en-IN" baseline="-25000" dirty="0"/>
              <a:t>Defects</a:t>
            </a:r>
            <a:r>
              <a:rPr lang="en-IN" dirty="0"/>
              <a:t> = 0.02</a:t>
            </a:r>
          </a:p>
          <a:p>
            <a:r>
              <a:rPr lang="en-IN" dirty="0"/>
              <a:t>q= 0.98</a:t>
            </a:r>
          </a:p>
          <a:p>
            <a:r>
              <a:rPr lang="en-IN" dirty="0"/>
              <a:t>x = 1,2,3,….</a:t>
            </a:r>
          </a:p>
        </p:txBody>
      </p:sp>
      <p:graphicFrame>
        <p:nvGraphicFramePr>
          <p:cNvPr id="4" name="Table 3">
            <a:extLst>
              <a:ext uri="{FF2B5EF4-FFF2-40B4-BE49-F238E27FC236}">
                <a16:creationId xmlns:a16="http://schemas.microsoft.com/office/drawing/2014/main" id="{565B6D82-96E4-443C-A58C-98525EEDD7E4}"/>
              </a:ext>
            </a:extLst>
          </p:cNvPr>
          <p:cNvGraphicFramePr>
            <a:graphicFrameLocks noGrp="1"/>
          </p:cNvGraphicFramePr>
          <p:nvPr/>
        </p:nvGraphicFramePr>
        <p:xfrm>
          <a:off x="7919425" y="3272859"/>
          <a:ext cx="2257753" cy="2674620"/>
        </p:xfrm>
        <a:graphic>
          <a:graphicData uri="http://schemas.openxmlformats.org/drawingml/2006/table">
            <a:tbl>
              <a:tblPr>
                <a:tableStyleId>{5C22544A-7EE6-4342-B048-85BDC9FD1C3A}</a:tableStyleId>
              </a:tblPr>
              <a:tblGrid>
                <a:gridCol w="1065555">
                  <a:extLst>
                    <a:ext uri="{9D8B030D-6E8A-4147-A177-3AD203B41FA5}">
                      <a16:colId xmlns:a16="http://schemas.microsoft.com/office/drawing/2014/main" val="3161928094"/>
                    </a:ext>
                  </a:extLst>
                </a:gridCol>
                <a:gridCol w="1192198">
                  <a:extLst>
                    <a:ext uri="{9D8B030D-6E8A-4147-A177-3AD203B41FA5}">
                      <a16:colId xmlns:a16="http://schemas.microsoft.com/office/drawing/2014/main" val="375756072"/>
                    </a:ext>
                  </a:extLst>
                </a:gridCol>
              </a:tblGrid>
              <a:tr h="190500">
                <a:tc>
                  <a:txBody>
                    <a:bodyPr/>
                    <a:lstStyle/>
                    <a:p>
                      <a:pPr algn="ctr" fontAlgn="b"/>
                      <a:r>
                        <a:rPr lang="en-IN" sz="1400" u="none" strike="noStrike" dirty="0">
                          <a:solidFill>
                            <a:srgbClr val="FF0000"/>
                          </a:solidFill>
                          <a:effectLst/>
                        </a:rPr>
                        <a:t># of Defects</a:t>
                      </a:r>
                      <a:endParaRPr lang="en-IN"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solidFill>
                            <a:srgbClr val="FF0000"/>
                          </a:solidFill>
                          <a:effectLst/>
                        </a:rPr>
                        <a:t>% probability</a:t>
                      </a:r>
                      <a:endParaRPr lang="en-IN" sz="14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422838"/>
                  </a:ext>
                </a:extLst>
              </a:tr>
              <a:tr h="190500">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13</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2159387"/>
                  </a:ext>
                </a:extLst>
              </a:tr>
              <a:tr h="190500">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27</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0122695"/>
                  </a:ext>
                </a:extLst>
              </a:tr>
              <a:tr h="190500">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27</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7039657"/>
                  </a:ext>
                </a:extLst>
              </a:tr>
              <a:tr h="190500">
                <a:tc>
                  <a:txBody>
                    <a:bodyPr/>
                    <a:lstStyle/>
                    <a:p>
                      <a:pPr algn="ct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18</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6627"/>
                  </a:ext>
                </a:extLst>
              </a:tr>
              <a:tr h="190500">
                <a:tc>
                  <a:txBody>
                    <a:bodyPr/>
                    <a:lstStyle/>
                    <a:p>
                      <a:pPr algn="ct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9</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1166613"/>
                  </a:ext>
                </a:extLst>
              </a:tr>
              <a:tr h="190500">
                <a:tc>
                  <a:txBody>
                    <a:bodyPr/>
                    <a:lstStyle/>
                    <a:p>
                      <a:pPr algn="ctr" fontAlgn="b"/>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7528116"/>
                  </a:ext>
                </a:extLst>
              </a:tr>
              <a:tr h="190500">
                <a:tc>
                  <a:txBody>
                    <a:bodyPr/>
                    <a:lstStyle/>
                    <a:p>
                      <a:pPr algn="ctr" fontAlgn="b"/>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6995773"/>
                  </a:ext>
                </a:extLst>
              </a:tr>
              <a:tr h="190500">
                <a:tc>
                  <a:txBody>
                    <a:bodyPr/>
                    <a:lstStyle/>
                    <a:p>
                      <a:pPr algn="ct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1894455"/>
                  </a:ext>
                </a:extLst>
              </a:tr>
              <a:tr h="190500">
                <a:tc>
                  <a:txBody>
                    <a:bodyPr/>
                    <a:lstStyle/>
                    <a:p>
                      <a:pPr algn="ctr" fontAlgn="b"/>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5700246"/>
                  </a:ext>
                </a:extLst>
              </a:tr>
              <a:tr h="190500">
                <a:tc>
                  <a:txBody>
                    <a:bodyPr/>
                    <a:lstStyle/>
                    <a:p>
                      <a:pPr algn="ctr" fontAlgn="b"/>
                      <a:r>
                        <a:rPr lang="en-IN" sz="1400" u="none" strike="noStrike" dirty="0">
                          <a:effectLst/>
                        </a:rPr>
                        <a:t>9</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1110948"/>
                  </a:ext>
                </a:extLst>
              </a:tr>
              <a:tr h="190500">
                <a:tc>
                  <a:txBody>
                    <a:bodyPr/>
                    <a:lstStyle/>
                    <a:p>
                      <a:pPr algn="ctr" fontAlgn="b"/>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831612"/>
                  </a:ext>
                </a:extLst>
              </a:tr>
            </a:tbl>
          </a:graphicData>
        </a:graphic>
      </p:graphicFrame>
      <p:sp>
        <p:nvSpPr>
          <p:cNvPr id="5" name="Arrow: Right 4">
            <a:extLst>
              <a:ext uri="{FF2B5EF4-FFF2-40B4-BE49-F238E27FC236}">
                <a16:creationId xmlns:a16="http://schemas.microsoft.com/office/drawing/2014/main" id="{41EEA18B-14F3-408A-A3D9-C55635B70CF2}"/>
              </a:ext>
            </a:extLst>
          </p:cNvPr>
          <p:cNvSpPr/>
          <p:nvPr/>
        </p:nvSpPr>
        <p:spPr>
          <a:xfrm>
            <a:off x="6940665" y="4233207"/>
            <a:ext cx="932511" cy="306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628469D-38D8-4E1C-9E2C-FDA2891361DD}"/>
              </a:ext>
            </a:extLst>
          </p:cNvPr>
          <p:cNvSpPr txBox="1"/>
          <p:nvPr/>
        </p:nvSpPr>
        <p:spPr>
          <a:xfrm>
            <a:off x="239696" y="5335398"/>
            <a:ext cx="7335563" cy="1200329"/>
          </a:xfrm>
          <a:prstGeom prst="rect">
            <a:avLst/>
          </a:prstGeom>
          <a:noFill/>
        </p:spPr>
        <p:txBody>
          <a:bodyPr wrap="square" rtlCol="0">
            <a:spAutoFit/>
          </a:bodyPr>
          <a:lstStyle/>
          <a:p>
            <a:r>
              <a:rPr lang="en-IN" dirty="0"/>
              <a:t>Supposing you actually detected 6 defects. It could mean one of two things.</a:t>
            </a:r>
          </a:p>
          <a:p>
            <a:pPr marL="342900" indent="-342900">
              <a:buAutoNum type="arabicPeriod"/>
            </a:pPr>
            <a:r>
              <a:rPr lang="en-IN" dirty="0"/>
              <a:t>You are witnessing a very rare event.. Unlikely, we are not that lucky</a:t>
            </a:r>
          </a:p>
          <a:p>
            <a:pPr marL="342900" indent="-342900">
              <a:buAutoNum type="arabicPeriod"/>
            </a:pPr>
            <a:r>
              <a:rPr lang="en-IN" dirty="0">
                <a:solidFill>
                  <a:srgbClr val="FF0000"/>
                </a:solidFill>
              </a:rPr>
              <a:t>Your assumption that this lot has only 2% defect is wrong</a:t>
            </a:r>
            <a:r>
              <a:rPr lang="en-IN" dirty="0"/>
              <a:t>. There are more than 2% defects in the 1000 products</a:t>
            </a:r>
          </a:p>
        </p:txBody>
      </p:sp>
      <p:sp>
        <p:nvSpPr>
          <p:cNvPr id="6" name="TextBox 5">
            <a:extLst>
              <a:ext uri="{FF2B5EF4-FFF2-40B4-BE49-F238E27FC236}">
                <a16:creationId xmlns:a16="http://schemas.microsoft.com/office/drawing/2014/main" id="{3FB98C58-583C-4814-9994-7CDDDD532583}"/>
              </a:ext>
            </a:extLst>
          </p:cNvPr>
          <p:cNvSpPr txBox="1"/>
          <p:nvPr/>
        </p:nvSpPr>
        <p:spPr>
          <a:xfrm>
            <a:off x="83598" y="3228910"/>
            <a:ext cx="7743330" cy="369332"/>
          </a:xfrm>
          <a:prstGeom prst="rect">
            <a:avLst/>
          </a:prstGeom>
          <a:noFill/>
        </p:spPr>
        <p:txBody>
          <a:bodyPr wrap="square" rtlCol="0">
            <a:spAutoFit/>
          </a:bodyPr>
          <a:lstStyle/>
          <a:p>
            <a:r>
              <a:rPr lang="en-IN" dirty="0">
                <a:solidFill>
                  <a:srgbClr val="FF0000"/>
                </a:solidFill>
              </a:rPr>
              <a:t>Assuming the current lot has 2% defects</a:t>
            </a:r>
            <a:r>
              <a:rPr lang="en-IN" dirty="0"/>
              <a:t>, we can compute the probabilities using</a:t>
            </a:r>
          </a:p>
        </p:txBody>
      </p:sp>
    </p:spTree>
    <p:extLst>
      <p:ext uri="{BB962C8B-B14F-4D97-AF65-F5344CB8AC3E}">
        <p14:creationId xmlns:p14="http://schemas.microsoft.com/office/powerpoint/2010/main" val="239004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5" grpId="0" animBg="1"/>
      <p:bldP spid="8"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0DE4-F98B-4A78-B490-B6565C24CCB7}"/>
              </a:ext>
            </a:extLst>
          </p:cNvPr>
          <p:cNvSpPr>
            <a:spLocks noGrp="1"/>
          </p:cNvSpPr>
          <p:nvPr>
            <p:ph type="title"/>
          </p:nvPr>
        </p:nvSpPr>
        <p:spPr>
          <a:xfrm>
            <a:off x="74802" y="71511"/>
            <a:ext cx="10515600" cy="540886"/>
          </a:xfrm>
        </p:spPr>
        <p:txBody>
          <a:bodyPr>
            <a:normAutofit fontScale="90000"/>
          </a:bodyPr>
          <a:lstStyle/>
          <a:p>
            <a:r>
              <a:rPr lang="en-IN" dirty="0"/>
              <a:t>In real life data science..</a:t>
            </a:r>
          </a:p>
        </p:txBody>
      </p:sp>
      <p:graphicFrame>
        <p:nvGraphicFramePr>
          <p:cNvPr id="4" name="Content Placeholder 3">
            <a:extLst>
              <a:ext uri="{FF2B5EF4-FFF2-40B4-BE49-F238E27FC236}">
                <a16:creationId xmlns:a16="http://schemas.microsoft.com/office/drawing/2014/main" id="{2906DC53-4DE5-44E9-A3B3-F86F8EF24BF0}"/>
              </a:ext>
            </a:extLst>
          </p:cNvPr>
          <p:cNvGraphicFramePr>
            <a:graphicFrameLocks noGrp="1"/>
          </p:cNvGraphicFramePr>
          <p:nvPr>
            <p:ph idx="1"/>
          </p:nvPr>
        </p:nvGraphicFramePr>
        <p:xfrm>
          <a:off x="2674750" y="2848631"/>
          <a:ext cx="3574409" cy="194624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75733C9-315A-497B-AB07-5352DF6889F5}"/>
              </a:ext>
            </a:extLst>
          </p:cNvPr>
          <p:cNvSpPr txBox="1"/>
          <p:nvPr/>
        </p:nvSpPr>
        <p:spPr>
          <a:xfrm>
            <a:off x="-1" y="637564"/>
            <a:ext cx="11392249" cy="646331"/>
          </a:xfrm>
          <a:prstGeom prst="rect">
            <a:avLst/>
          </a:prstGeom>
          <a:noFill/>
        </p:spPr>
        <p:txBody>
          <a:bodyPr wrap="square" rtlCol="0">
            <a:spAutoFit/>
          </a:bodyPr>
          <a:lstStyle/>
          <a:p>
            <a:r>
              <a:rPr lang="en-IN" dirty="0"/>
              <a:t>In the previous example, we computed the probability of getting six defects out of 100 (i.e. Defects proportion, p = 0.06), </a:t>
            </a:r>
            <a:r>
              <a:rPr lang="en-IN" b="1" dirty="0">
                <a:solidFill>
                  <a:srgbClr val="FF0000"/>
                </a:solidFill>
              </a:rPr>
              <a:t>if</a:t>
            </a:r>
            <a:r>
              <a:rPr lang="en-IN" dirty="0"/>
              <a:t> the population defects proportion is 2% (i.e. </a:t>
            </a:r>
            <a:r>
              <a:rPr lang="el-GR" dirty="0"/>
              <a:t>π</a:t>
            </a:r>
            <a:r>
              <a:rPr lang="en-IN" dirty="0"/>
              <a:t> = 0.02)</a:t>
            </a:r>
          </a:p>
        </p:txBody>
      </p:sp>
      <p:sp>
        <p:nvSpPr>
          <p:cNvPr id="6" name="TextBox 5">
            <a:extLst>
              <a:ext uri="{FF2B5EF4-FFF2-40B4-BE49-F238E27FC236}">
                <a16:creationId xmlns:a16="http://schemas.microsoft.com/office/drawing/2014/main" id="{C6FB932D-461C-4B5C-9D3C-03CA8B9959E7}"/>
              </a:ext>
            </a:extLst>
          </p:cNvPr>
          <p:cNvSpPr txBox="1"/>
          <p:nvPr/>
        </p:nvSpPr>
        <p:spPr>
          <a:xfrm>
            <a:off x="0" y="1338335"/>
            <a:ext cx="11392249" cy="646331"/>
          </a:xfrm>
          <a:prstGeom prst="rect">
            <a:avLst/>
          </a:prstGeom>
          <a:noFill/>
        </p:spPr>
        <p:txBody>
          <a:bodyPr wrap="square" rtlCol="0">
            <a:spAutoFit/>
          </a:bodyPr>
          <a:lstStyle/>
          <a:p>
            <a:r>
              <a:rPr lang="en-IN" dirty="0"/>
              <a:t>In most data science problem, we are faced with the reverse problem. That is, given that we have got, six defects out of 100 (i.e. Defects proportion, p = 0.06), </a:t>
            </a:r>
            <a:r>
              <a:rPr lang="en-IN" dirty="0">
                <a:solidFill>
                  <a:srgbClr val="FF0000"/>
                </a:solidFill>
              </a:rPr>
              <a:t>what is the best estimate </a:t>
            </a:r>
            <a:r>
              <a:rPr lang="en-IN" dirty="0"/>
              <a:t>for the population defects (i.e. </a:t>
            </a:r>
            <a:r>
              <a:rPr lang="el-GR" b="1" dirty="0">
                <a:solidFill>
                  <a:srgbClr val="FF0000"/>
                </a:solidFill>
              </a:rPr>
              <a:t>π</a:t>
            </a:r>
            <a:r>
              <a:rPr lang="en-IN" dirty="0"/>
              <a:t> = </a:t>
            </a:r>
            <a:r>
              <a:rPr lang="en-IN" b="1" dirty="0">
                <a:solidFill>
                  <a:srgbClr val="FF0000"/>
                </a:solidFill>
              </a:rPr>
              <a:t>?</a:t>
            </a:r>
            <a:r>
              <a:rPr lang="en-IN" dirty="0"/>
              <a:t>)</a:t>
            </a:r>
          </a:p>
        </p:txBody>
      </p:sp>
      <p:sp>
        <p:nvSpPr>
          <p:cNvPr id="7" name="TextBox 6">
            <a:extLst>
              <a:ext uri="{FF2B5EF4-FFF2-40B4-BE49-F238E27FC236}">
                <a16:creationId xmlns:a16="http://schemas.microsoft.com/office/drawing/2014/main" id="{0EDA69B7-FDA2-42C6-BAEA-0BB351D1B7BD}"/>
              </a:ext>
            </a:extLst>
          </p:cNvPr>
          <p:cNvSpPr txBox="1"/>
          <p:nvPr/>
        </p:nvSpPr>
        <p:spPr>
          <a:xfrm>
            <a:off x="-1" y="2183235"/>
            <a:ext cx="11971789" cy="646331"/>
          </a:xfrm>
          <a:prstGeom prst="rect">
            <a:avLst/>
          </a:prstGeom>
          <a:noFill/>
        </p:spPr>
        <p:txBody>
          <a:bodyPr wrap="square" rtlCol="0">
            <a:spAutoFit/>
          </a:bodyPr>
          <a:lstStyle/>
          <a:p>
            <a:r>
              <a:rPr lang="en-IN" dirty="0"/>
              <a:t>One cumbersome way is to assume different values of </a:t>
            </a:r>
            <a:r>
              <a:rPr lang="el-GR" b="1" dirty="0">
                <a:solidFill>
                  <a:srgbClr val="FF0000"/>
                </a:solidFill>
              </a:rPr>
              <a:t>π</a:t>
            </a:r>
            <a:r>
              <a:rPr lang="en-US" b="1" dirty="0">
                <a:solidFill>
                  <a:srgbClr val="FF0000"/>
                </a:solidFill>
              </a:rPr>
              <a:t> (or p)</a:t>
            </a:r>
            <a:r>
              <a:rPr lang="en-IN" dirty="0"/>
              <a:t> and check for which value of </a:t>
            </a:r>
            <a:r>
              <a:rPr lang="el-GR" b="1" dirty="0">
                <a:solidFill>
                  <a:srgbClr val="FF0000"/>
                </a:solidFill>
              </a:rPr>
              <a:t>π</a:t>
            </a:r>
            <a:r>
              <a:rPr lang="en-US" b="1" dirty="0">
                <a:solidFill>
                  <a:srgbClr val="FF0000"/>
                </a:solidFill>
              </a:rPr>
              <a:t> (or p)</a:t>
            </a:r>
            <a:r>
              <a:rPr lang="en-IN" dirty="0"/>
              <a:t>  , do we get the maximum probability of getting 6 defects out of 100, using the binomial distribution equation.</a:t>
            </a:r>
          </a:p>
        </p:txBody>
      </p:sp>
      <p:graphicFrame>
        <p:nvGraphicFramePr>
          <p:cNvPr id="8" name="Table 7">
            <a:extLst>
              <a:ext uri="{FF2B5EF4-FFF2-40B4-BE49-F238E27FC236}">
                <a16:creationId xmlns:a16="http://schemas.microsoft.com/office/drawing/2014/main" id="{DA443067-91B3-41DE-90A3-459CA805A2BA}"/>
              </a:ext>
            </a:extLst>
          </p:cNvPr>
          <p:cNvGraphicFramePr>
            <a:graphicFrameLocks noGrp="1"/>
          </p:cNvGraphicFramePr>
          <p:nvPr/>
        </p:nvGraphicFramePr>
        <p:xfrm>
          <a:off x="223650" y="2918347"/>
          <a:ext cx="2451100" cy="3810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379341713"/>
                    </a:ext>
                  </a:extLst>
                </a:gridCol>
                <a:gridCol w="1841500">
                  <a:extLst>
                    <a:ext uri="{9D8B030D-6E8A-4147-A177-3AD203B41FA5}">
                      <a16:colId xmlns:a16="http://schemas.microsoft.com/office/drawing/2014/main" val="3091977522"/>
                    </a:ext>
                  </a:extLst>
                </a:gridCol>
              </a:tblGrid>
              <a:tr h="190500">
                <a:tc>
                  <a:txBody>
                    <a:bodyPr/>
                    <a:lstStyle/>
                    <a:p>
                      <a:pPr algn="ctr" fontAlgn="b"/>
                      <a:r>
                        <a:rPr lang="el-GR" sz="1100" u="none" strike="noStrike" dirty="0">
                          <a:solidFill>
                            <a:srgbClr val="FF0000"/>
                          </a:solidFill>
                          <a:effectLst/>
                        </a:rPr>
                        <a:t>π </a:t>
                      </a:r>
                      <a:r>
                        <a:rPr lang="en-IN" sz="1100" u="none" strike="noStrike" dirty="0">
                          <a:solidFill>
                            <a:srgbClr val="FF0000"/>
                          </a:solidFill>
                          <a:effectLst/>
                        </a:rPr>
                        <a:t>Value</a:t>
                      </a:r>
                      <a:endParaRPr lang="en-IN"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solidFill>
                            <a:srgbClr val="FF0000"/>
                          </a:solidFill>
                          <a:effectLst/>
                        </a:rPr>
                        <a:t>Likelihood of p=0.06, for n=100</a:t>
                      </a:r>
                      <a:endParaRPr lang="en-IN" sz="11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9658658"/>
                  </a:ext>
                </a:extLst>
              </a:tr>
              <a:tr h="190500">
                <a:tc>
                  <a:txBody>
                    <a:bodyPr/>
                    <a:lstStyle/>
                    <a:p>
                      <a:pPr algn="r" fontAlgn="b"/>
                      <a:r>
                        <a:rPr lang="en-IN" sz="1100" u="none" strike="noStrike">
                          <a:effectLst/>
                        </a:rPr>
                        <a:t>0.01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450734"/>
                  </a:ext>
                </a:extLst>
              </a:tr>
              <a:tr h="190500">
                <a:tc>
                  <a:txBody>
                    <a:bodyPr/>
                    <a:lstStyle/>
                    <a:p>
                      <a:pPr algn="r" fontAlgn="b"/>
                      <a:r>
                        <a:rPr lang="en-IN" sz="1100" u="none" strike="noStrike">
                          <a:effectLst/>
                        </a:rPr>
                        <a:t>0.02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0.011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7892376"/>
                  </a:ext>
                </a:extLst>
              </a:tr>
              <a:tr h="190500">
                <a:tc>
                  <a:txBody>
                    <a:bodyPr/>
                    <a:lstStyle/>
                    <a:p>
                      <a:pPr algn="r" fontAlgn="b"/>
                      <a:r>
                        <a:rPr lang="en-IN" sz="1100" u="none" strike="noStrike">
                          <a:effectLst/>
                        </a:rPr>
                        <a:t>0.03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0.050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441791"/>
                  </a:ext>
                </a:extLst>
              </a:tr>
              <a:tr h="190500">
                <a:tc>
                  <a:txBody>
                    <a:bodyPr/>
                    <a:lstStyle/>
                    <a:p>
                      <a:pPr algn="r" fontAlgn="b"/>
                      <a:r>
                        <a:rPr lang="en-IN" sz="1100" u="none" strike="noStrike">
                          <a:effectLst/>
                        </a:rPr>
                        <a:t>0.04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0.105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067687"/>
                  </a:ext>
                </a:extLst>
              </a:tr>
              <a:tr h="190500">
                <a:tc>
                  <a:txBody>
                    <a:bodyPr/>
                    <a:lstStyle/>
                    <a:p>
                      <a:pPr algn="r" fontAlgn="b"/>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0.150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1041611"/>
                  </a:ext>
                </a:extLst>
              </a:tr>
              <a:tr h="190500">
                <a:tc>
                  <a:txBody>
                    <a:bodyPr/>
                    <a:lstStyle/>
                    <a:p>
                      <a:pPr algn="r" fontAlgn="b"/>
                      <a:r>
                        <a:rPr lang="en-IN" sz="1100" u="none" strike="noStrike">
                          <a:effectLst/>
                        </a:rPr>
                        <a:t>0.06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0.166</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2294099"/>
                  </a:ext>
                </a:extLst>
              </a:tr>
              <a:tr h="190500">
                <a:tc>
                  <a:txBody>
                    <a:bodyPr/>
                    <a:lstStyle/>
                    <a:p>
                      <a:pPr algn="r" fontAlgn="b"/>
                      <a:r>
                        <a:rPr lang="en-IN" sz="1100" u="none" strike="noStrike">
                          <a:effectLst/>
                        </a:rPr>
                        <a:t>0.07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0.153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0675343"/>
                  </a:ext>
                </a:extLst>
              </a:tr>
              <a:tr h="190500">
                <a:tc>
                  <a:txBody>
                    <a:bodyPr/>
                    <a:lstStyle/>
                    <a:p>
                      <a:pPr algn="r" fontAlgn="b"/>
                      <a:r>
                        <a:rPr lang="en-IN" sz="1100" u="none" strike="noStrike">
                          <a:effectLst/>
                        </a:rPr>
                        <a:t>0.08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0.123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8116"/>
                  </a:ext>
                </a:extLst>
              </a:tr>
              <a:tr h="190500">
                <a:tc>
                  <a:txBody>
                    <a:bodyPr/>
                    <a:lstStyle/>
                    <a:p>
                      <a:pPr algn="r" fontAlgn="b"/>
                      <a:r>
                        <a:rPr lang="en-IN" sz="1100" u="none" strike="noStrike">
                          <a:effectLst/>
                        </a:rPr>
                        <a:t>0.09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0.089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0927070"/>
                  </a:ext>
                </a:extLst>
              </a:tr>
              <a:tr h="190500">
                <a:tc>
                  <a:txBody>
                    <a:bodyPr/>
                    <a:lstStyle/>
                    <a:p>
                      <a:pPr algn="r" fontAlgn="b"/>
                      <a:r>
                        <a:rPr lang="en-IN" sz="1100" u="none" strike="noStrike">
                          <a:effectLst/>
                        </a:rPr>
                        <a:t>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0.060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0724113"/>
                  </a:ext>
                </a:extLst>
              </a:tr>
              <a:tr h="190500">
                <a:tc>
                  <a:txBody>
                    <a:bodyPr/>
                    <a:lstStyle/>
                    <a:p>
                      <a:pPr algn="r" fontAlgn="b"/>
                      <a:r>
                        <a:rPr lang="en-IN" sz="1100" u="none" strike="noStrike">
                          <a:effectLst/>
                        </a:rPr>
                        <a:t>0.11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0.037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3944361"/>
                  </a:ext>
                </a:extLst>
              </a:tr>
              <a:tr h="190500">
                <a:tc>
                  <a:txBody>
                    <a:bodyPr/>
                    <a:lstStyle/>
                    <a:p>
                      <a:pPr algn="r" fontAlgn="b"/>
                      <a:r>
                        <a:rPr lang="en-IN" sz="1100" u="none" strike="noStrike">
                          <a:effectLst/>
                        </a:rPr>
                        <a:t>0.12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0.022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8927942"/>
                  </a:ext>
                </a:extLst>
              </a:tr>
              <a:tr h="190500">
                <a:tc>
                  <a:txBody>
                    <a:bodyPr/>
                    <a:lstStyle/>
                    <a:p>
                      <a:pPr algn="r" fontAlgn="b"/>
                      <a:r>
                        <a:rPr lang="en-IN" sz="1100" u="none" strike="noStrike">
                          <a:effectLst/>
                        </a:rPr>
                        <a:t>0.13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0.012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792899"/>
                  </a:ext>
                </a:extLst>
              </a:tr>
              <a:tr h="190500">
                <a:tc>
                  <a:txBody>
                    <a:bodyPr/>
                    <a:lstStyle/>
                    <a:p>
                      <a:pPr algn="r" fontAlgn="b"/>
                      <a:r>
                        <a:rPr lang="en-IN" sz="1100" u="none" strike="noStrike">
                          <a:effectLst/>
                        </a:rPr>
                        <a:t>0.14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0.006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5428950"/>
                  </a:ext>
                </a:extLst>
              </a:tr>
              <a:tr h="190500">
                <a:tc>
                  <a:txBody>
                    <a:bodyPr/>
                    <a:lstStyle/>
                    <a:p>
                      <a:pPr algn="r" fontAlgn="b"/>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0.003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6918821"/>
                  </a:ext>
                </a:extLst>
              </a:tr>
              <a:tr h="190500">
                <a:tc>
                  <a:txBody>
                    <a:bodyPr/>
                    <a:lstStyle/>
                    <a:p>
                      <a:pPr algn="r" fontAlgn="b"/>
                      <a:r>
                        <a:rPr lang="en-IN" sz="1100" u="none" strike="noStrike">
                          <a:effectLst/>
                        </a:rPr>
                        <a:t>0.16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0.002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774019"/>
                  </a:ext>
                </a:extLst>
              </a:tr>
              <a:tr h="190500">
                <a:tc>
                  <a:txBody>
                    <a:bodyPr/>
                    <a:lstStyle/>
                    <a:p>
                      <a:pPr algn="r" fontAlgn="b"/>
                      <a:r>
                        <a:rPr lang="en-IN" sz="1100" u="none" strike="noStrike">
                          <a:effectLst/>
                        </a:rPr>
                        <a:t>0.17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0.001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4643607"/>
                  </a:ext>
                </a:extLst>
              </a:tr>
              <a:tr h="190500">
                <a:tc>
                  <a:txBody>
                    <a:bodyPr/>
                    <a:lstStyle/>
                    <a:p>
                      <a:pPr algn="r" fontAlgn="b"/>
                      <a:r>
                        <a:rPr lang="en-IN" sz="1100" u="none" strike="noStrike">
                          <a:effectLst/>
                        </a:rPr>
                        <a:t>0.18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3846640"/>
                  </a:ext>
                </a:extLst>
              </a:tr>
              <a:tr h="190500">
                <a:tc>
                  <a:txBody>
                    <a:bodyPr/>
                    <a:lstStyle/>
                    <a:p>
                      <a:pPr algn="r" fontAlgn="b"/>
                      <a:r>
                        <a:rPr lang="en-IN" sz="1100" u="none" strike="noStrike">
                          <a:effectLst/>
                        </a:rPr>
                        <a:t>0.19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0.000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6141279"/>
                  </a:ext>
                </a:extLst>
              </a:tr>
            </a:tbl>
          </a:graphicData>
        </a:graphic>
      </p:graphicFrame>
      <p:pic>
        <p:nvPicPr>
          <p:cNvPr id="9" name="Picture 8">
            <a:extLst>
              <a:ext uri="{FF2B5EF4-FFF2-40B4-BE49-F238E27FC236}">
                <a16:creationId xmlns:a16="http://schemas.microsoft.com/office/drawing/2014/main" id="{23B84500-58AB-4D07-9EA8-F6DAA5793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104" y="2918056"/>
            <a:ext cx="2914650" cy="1133475"/>
          </a:xfrm>
          <a:prstGeom prst="rect">
            <a:avLst/>
          </a:prstGeom>
        </p:spPr>
      </p:pic>
      <p:sp>
        <p:nvSpPr>
          <p:cNvPr id="10" name="TextBox 9">
            <a:extLst>
              <a:ext uri="{FF2B5EF4-FFF2-40B4-BE49-F238E27FC236}">
                <a16:creationId xmlns:a16="http://schemas.microsoft.com/office/drawing/2014/main" id="{33880E12-BCD0-41F9-8C3C-A9508987BA8F}"/>
              </a:ext>
            </a:extLst>
          </p:cNvPr>
          <p:cNvSpPr txBox="1"/>
          <p:nvPr/>
        </p:nvSpPr>
        <p:spPr>
          <a:xfrm>
            <a:off x="3070369" y="4685251"/>
            <a:ext cx="2625754" cy="923330"/>
          </a:xfrm>
          <a:prstGeom prst="rect">
            <a:avLst/>
          </a:prstGeom>
          <a:noFill/>
        </p:spPr>
        <p:txBody>
          <a:bodyPr wrap="square" rtlCol="0">
            <a:spAutoFit/>
          </a:bodyPr>
          <a:lstStyle/>
          <a:p>
            <a:r>
              <a:rPr lang="en-IN" dirty="0"/>
              <a:t>We observe that the maximum likelihood is at p=0.06.</a:t>
            </a:r>
          </a:p>
        </p:txBody>
      </p:sp>
      <p:sp>
        <p:nvSpPr>
          <p:cNvPr id="11" name="TextBox 10">
            <a:extLst>
              <a:ext uri="{FF2B5EF4-FFF2-40B4-BE49-F238E27FC236}">
                <a16:creationId xmlns:a16="http://schemas.microsoft.com/office/drawing/2014/main" id="{6286B270-9DC7-4274-922A-5BFD7952F5F9}"/>
              </a:ext>
            </a:extLst>
          </p:cNvPr>
          <p:cNvSpPr txBox="1"/>
          <p:nvPr/>
        </p:nvSpPr>
        <p:spPr>
          <a:xfrm>
            <a:off x="3070371" y="5766382"/>
            <a:ext cx="2667699" cy="923330"/>
          </a:xfrm>
          <a:prstGeom prst="rect">
            <a:avLst/>
          </a:prstGeom>
          <a:noFill/>
        </p:spPr>
        <p:txBody>
          <a:bodyPr wrap="square" rtlCol="0">
            <a:spAutoFit/>
          </a:bodyPr>
          <a:lstStyle/>
          <a:p>
            <a:r>
              <a:rPr lang="en-IN" dirty="0"/>
              <a:t>But, the likelihood for p=0.05, or p =0.07 are also comparable to p=0.06</a:t>
            </a:r>
          </a:p>
        </p:txBody>
      </p:sp>
      <p:sp>
        <p:nvSpPr>
          <p:cNvPr id="12" name="Oval 11">
            <a:extLst>
              <a:ext uri="{FF2B5EF4-FFF2-40B4-BE49-F238E27FC236}">
                <a16:creationId xmlns:a16="http://schemas.microsoft.com/office/drawing/2014/main" id="{357652BD-6022-4809-8B94-6ECEEBE04E6C}"/>
              </a:ext>
            </a:extLst>
          </p:cNvPr>
          <p:cNvSpPr/>
          <p:nvPr/>
        </p:nvSpPr>
        <p:spPr>
          <a:xfrm>
            <a:off x="2281805" y="4102217"/>
            <a:ext cx="453005" cy="14261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6003A6C-4DB6-4CD7-B6F6-83972FB84004}"/>
              </a:ext>
            </a:extLst>
          </p:cNvPr>
          <p:cNvSpPr/>
          <p:nvPr/>
        </p:nvSpPr>
        <p:spPr>
          <a:xfrm>
            <a:off x="2281805" y="3892750"/>
            <a:ext cx="453005" cy="1426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BC475CF0-D137-4C9B-896A-69F503E42787}"/>
              </a:ext>
            </a:extLst>
          </p:cNvPr>
          <p:cNvSpPr/>
          <p:nvPr/>
        </p:nvSpPr>
        <p:spPr>
          <a:xfrm>
            <a:off x="2281805" y="4299602"/>
            <a:ext cx="453005" cy="1426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BC8BE3ED-23D8-41F4-89C5-8C4141D1714D}"/>
              </a:ext>
            </a:extLst>
          </p:cNvPr>
          <p:cNvSpPr/>
          <p:nvPr/>
        </p:nvSpPr>
        <p:spPr>
          <a:xfrm>
            <a:off x="6096000" y="5427677"/>
            <a:ext cx="850084" cy="25167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04331B46-25D2-4C76-AABB-0D12FB03EE0C}"/>
              </a:ext>
            </a:extLst>
          </p:cNvPr>
          <p:cNvSpPr txBox="1"/>
          <p:nvPr/>
        </p:nvSpPr>
        <p:spPr>
          <a:xfrm>
            <a:off x="7583648" y="4794876"/>
            <a:ext cx="3112315" cy="1200329"/>
          </a:xfrm>
          <a:prstGeom prst="rect">
            <a:avLst/>
          </a:prstGeom>
          <a:noFill/>
        </p:spPr>
        <p:txBody>
          <a:bodyPr wrap="square" rtlCol="0">
            <a:spAutoFit/>
          </a:bodyPr>
          <a:lstStyle/>
          <a:p>
            <a:r>
              <a:rPr lang="en-IN" dirty="0"/>
              <a:t>Inferential statistics (Range Estimates, Hypothesis Testing) are used to get a fine-tuned estimation of </a:t>
            </a:r>
            <a:r>
              <a:rPr lang="el-GR" b="1" dirty="0">
                <a:solidFill>
                  <a:srgbClr val="FF0000"/>
                </a:solidFill>
              </a:rPr>
              <a:t>π</a:t>
            </a:r>
            <a:endParaRPr lang="en-IN" dirty="0"/>
          </a:p>
        </p:txBody>
      </p:sp>
    </p:spTree>
    <p:extLst>
      <p:ext uri="{BB962C8B-B14F-4D97-AF65-F5344CB8AC3E}">
        <p14:creationId xmlns:p14="http://schemas.microsoft.com/office/powerpoint/2010/main" val="15848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P spid="10" grpId="0"/>
      <p:bldP spid="11" grpId="0"/>
      <p:bldP spid="12" grpId="0" animBg="1"/>
      <p:bldP spid="13" grpId="0" animBg="1"/>
      <p:bldP spid="14" grpId="0" animBg="1"/>
      <p:bldP spid="15" grpId="0"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08E1-79AD-4B83-B5BC-A38711E8CE47}"/>
              </a:ext>
            </a:extLst>
          </p:cNvPr>
          <p:cNvSpPr>
            <a:spLocks noGrp="1"/>
          </p:cNvSpPr>
          <p:nvPr>
            <p:ph type="title"/>
          </p:nvPr>
        </p:nvSpPr>
        <p:spPr>
          <a:xfrm>
            <a:off x="96562" y="52297"/>
            <a:ext cx="10515600" cy="643782"/>
          </a:xfrm>
        </p:spPr>
        <p:txBody>
          <a:bodyPr>
            <a:normAutofit fontScale="90000"/>
          </a:bodyPr>
          <a:lstStyle/>
          <a:p>
            <a:r>
              <a:rPr lang="en-IN" dirty="0"/>
              <a:t>Use of Poisson Distribution - Example</a:t>
            </a:r>
          </a:p>
        </p:txBody>
      </p:sp>
      <p:graphicFrame>
        <p:nvGraphicFramePr>
          <p:cNvPr id="4" name="Table 3">
            <a:extLst>
              <a:ext uri="{FF2B5EF4-FFF2-40B4-BE49-F238E27FC236}">
                <a16:creationId xmlns:a16="http://schemas.microsoft.com/office/drawing/2014/main" id="{CFF13C48-91E4-4665-AED2-7BB6BC1BDAB7}"/>
              </a:ext>
            </a:extLst>
          </p:cNvPr>
          <p:cNvGraphicFramePr>
            <a:graphicFrameLocks noGrp="1"/>
          </p:cNvGraphicFramePr>
          <p:nvPr/>
        </p:nvGraphicFramePr>
        <p:xfrm>
          <a:off x="211235" y="970398"/>
          <a:ext cx="8338716" cy="1120140"/>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346207476"/>
                    </a:ext>
                  </a:extLst>
                </a:gridCol>
                <a:gridCol w="819798">
                  <a:extLst>
                    <a:ext uri="{9D8B030D-6E8A-4147-A177-3AD203B41FA5}">
                      <a16:colId xmlns:a16="http://schemas.microsoft.com/office/drawing/2014/main" val="2995466698"/>
                    </a:ext>
                  </a:extLst>
                </a:gridCol>
                <a:gridCol w="1007706">
                  <a:extLst>
                    <a:ext uri="{9D8B030D-6E8A-4147-A177-3AD203B41FA5}">
                      <a16:colId xmlns:a16="http://schemas.microsoft.com/office/drawing/2014/main" val="3412337695"/>
                    </a:ext>
                  </a:extLst>
                </a:gridCol>
                <a:gridCol w="867747">
                  <a:extLst>
                    <a:ext uri="{9D8B030D-6E8A-4147-A177-3AD203B41FA5}">
                      <a16:colId xmlns:a16="http://schemas.microsoft.com/office/drawing/2014/main" val="2882990641"/>
                    </a:ext>
                  </a:extLst>
                </a:gridCol>
                <a:gridCol w="989045">
                  <a:extLst>
                    <a:ext uri="{9D8B030D-6E8A-4147-A177-3AD203B41FA5}">
                      <a16:colId xmlns:a16="http://schemas.microsoft.com/office/drawing/2014/main" val="1011637998"/>
                    </a:ext>
                  </a:extLst>
                </a:gridCol>
                <a:gridCol w="2901820">
                  <a:extLst>
                    <a:ext uri="{9D8B030D-6E8A-4147-A177-3AD203B41FA5}">
                      <a16:colId xmlns:a16="http://schemas.microsoft.com/office/drawing/2014/main" val="1030944862"/>
                    </a:ext>
                  </a:extLst>
                </a:gridCol>
              </a:tblGrid>
              <a:tr h="182880">
                <a:tc>
                  <a:txBody>
                    <a:bodyPr/>
                    <a:lstStyle/>
                    <a:p>
                      <a:pPr algn="l" fontAlgn="b"/>
                      <a:r>
                        <a:rPr lang="en-IN" sz="1800" u="none" strike="noStrike" dirty="0">
                          <a:effectLst/>
                        </a:rPr>
                        <a:t>YEAR</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Average # Purchases/Year</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9966691"/>
                  </a:ext>
                </a:extLst>
              </a:tr>
              <a:tr h="182880">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4422406"/>
                  </a:ext>
                </a:extLst>
              </a:tr>
              <a:tr h="182880">
                <a:tc>
                  <a:txBody>
                    <a:bodyPr/>
                    <a:lstStyle/>
                    <a:p>
                      <a:pPr algn="l" fontAlgn="b"/>
                      <a:r>
                        <a:rPr lang="en-US" sz="1800" u="none" strike="noStrike" dirty="0">
                          <a:effectLst/>
                        </a:rPr>
                        <a:t>Customer 1: No of Purchases</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5412941"/>
                  </a:ext>
                </a:extLst>
              </a:tr>
            </a:tbl>
          </a:graphicData>
        </a:graphic>
      </p:graphicFrame>
      <p:sp>
        <p:nvSpPr>
          <p:cNvPr id="5" name="TextBox 4">
            <a:extLst>
              <a:ext uri="{FF2B5EF4-FFF2-40B4-BE49-F238E27FC236}">
                <a16:creationId xmlns:a16="http://schemas.microsoft.com/office/drawing/2014/main" id="{E0547103-3244-405F-8ED6-BFC313D15186}"/>
              </a:ext>
            </a:extLst>
          </p:cNvPr>
          <p:cNvSpPr txBox="1"/>
          <p:nvPr/>
        </p:nvSpPr>
        <p:spPr>
          <a:xfrm>
            <a:off x="283028" y="2116883"/>
            <a:ext cx="8266923" cy="800219"/>
          </a:xfrm>
          <a:prstGeom prst="rect">
            <a:avLst/>
          </a:prstGeom>
          <a:noFill/>
        </p:spPr>
        <p:txBody>
          <a:bodyPr wrap="square" rtlCol="0">
            <a:spAutoFit/>
          </a:bodyPr>
          <a:lstStyle/>
          <a:p>
            <a:r>
              <a:rPr lang="en-IN" dirty="0"/>
              <a:t>3 is the average # of purchases that the customer makes in a year. The actual number of purchases in a given year can be anywhere from 0 to </a:t>
            </a:r>
            <a:r>
              <a:rPr lang="en-IN" sz="2800" dirty="0"/>
              <a:t>∞</a:t>
            </a:r>
          </a:p>
        </p:txBody>
      </p:sp>
      <p:sp>
        <p:nvSpPr>
          <p:cNvPr id="6" name="TextBox 5">
            <a:extLst>
              <a:ext uri="{FF2B5EF4-FFF2-40B4-BE49-F238E27FC236}">
                <a16:creationId xmlns:a16="http://schemas.microsoft.com/office/drawing/2014/main" id="{ABCFD8A0-99EB-4D21-9A0A-3D7870202698}"/>
              </a:ext>
            </a:extLst>
          </p:cNvPr>
          <p:cNvSpPr txBox="1"/>
          <p:nvPr/>
        </p:nvSpPr>
        <p:spPr>
          <a:xfrm>
            <a:off x="283028" y="2894703"/>
            <a:ext cx="9178213" cy="646331"/>
          </a:xfrm>
          <a:prstGeom prst="rect">
            <a:avLst/>
          </a:prstGeom>
          <a:noFill/>
        </p:spPr>
        <p:txBody>
          <a:bodyPr wrap="square" rtlCol="0">
            <a:spAutoFit/>
          </a:bodyPr>
          <a:lstStyle/>
          <a:p>
            <a:r>
              <a:rPr lang="en-IN" dirty="0"/>
              <a:t>If the purchase process follows a Poisson distribution, the probability of X = </a:t>
            </a:r>
            <a:r>
              <a:rPr lang="en-IN" i="1" dirty="0"/>
              <a:t>k</a:t>
            </a:r>
            <a:r>
              <a:rPr lang="en-IN" dirty="0"/>
              <a:t> purchases is given by the formula</a:t>
            </a:r>
          </a:p>
        </p:txBody>
      </p:sp>
      <p:graphicFrame>
        <p:nvGraphicFramePr>
          <p:cNvPr id="9" name="Table 8">
            <a:extLst>
              <a:ext uri="{FF2B5EF4-FFF2-40B4-BE49-F238E27FC236}">
                <a16:creationId xmlns:a16="http://schemas.microsoft.com/office/drawing/2014/main" id="{A1F1CC5B-27F3-4A0B-8534-0B9059EBF252}"/>
              </a:ext>
            </a:extLst>
          </p:cNvPr>
          <p:cNvGraphicFramePr>
            <a:graphicFrameLocks noGrp="1"/>
          </p:cNvGraphicFramePr>
          <p:nvPr/>
        </p:nvGraphicFramePr>
        <p:xfrm>
          <a:off x="3922777" y="3785843"/>
          <a:ext cx="3492500" cy="2194560"/>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1887643038"/>
                    </a:ext>
                  </a:extLst>
                </a:gridCol>
                <a:gridCol w="1739900">
                  <a:extLst>
                    <a:ext uri="{9D8B030D-6E8A-4147-A177-3AD203B41FA5}">
                      <a16:colId xmlns:a16="http://schemas.microsoft.com/office/drawing/2014/main" val="2440205812"/>
                    </a:ext>
                  </a:extLst>
                </a:gridCol>
              </a:tblGrid>
              <a:tr h="182880">
                <a:tc>
                  <a:txBody>
                    <a:bodyPr/>
                    <a:lstStyle/>
                    <a:p>
                      <a:pPr algn="ctr" fontAlgn="b"/>
                      <a:r>
                        <a:rPr lang="en-IN" sz="1100" u="none" strike="noStrike">
                          <a:effectLst/>
                        </a:rPr>
                        <a:t>Average # of Purchases </a:t>
                      </a:r>
                      <a:r>
                        <a:rPr lang="el-GR" sz="1100" u="none" strike="noStrike">
                          <a:effectLst/>
                        </a:rPr>
                        <a:t>λ</a:t>
                      </a:r>
                      <a:endParaRPr lang="el-G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7735522"/>
                  </a:ext>
                </a:extLst>
              </a:tr>
              <a:tr h="182880">
                <a:tc>
                  <a:txBody>
                    <a:bodyPr/>
                    <a:lstStyle/>
                    <a:p>
                      <a:pPr algn="ctr" fontAlgn="b"/>
                      <a:r>
                        <a:rPr lang="en-IN" sz="1100" u="none" strike="noStrike">
                          <a:effectLst/>
                        </a:rPr>
                        <a:t># of Purchases 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Probability (X =k)</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0539820"/>
                  </a:ext>
                </a:extLst>
              </a:tr>
              <a:tr h="182880">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4214195"/>
                  </a:ext>
                </a:extLst>
              </a:tr>
              <a:tr h="182880">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940649"/>
                  </a:ext>
                </a:extLst>
              </a:tr>
              <a:tr h="182880">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0.22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8072870"/>
                  </a:ext>
                </a:extLst>
              </a:tr>
              <a:tr h="182880">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6470510"/>
                  </a:ext>
                </a:extLst>
              </a:tr>
              <a:tr h="182880">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9925264"/>
                  </a:ext>
                </a:extLst>
              </a:tr>
              <a:tr h="182880">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9266987"/>
                  </a:ext>
                </a:extLst>
              </a:tr>
              <a:tr h="182880">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8741620"/>
                  </a:ext>
                </a:extLst>
              </a:tr>
              <a:tr h="182880">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2100643"/>
                  </a:ext>
                </a:extLst>
              </a:tr>
              <a:tr h="182880">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17560338"/>
                  </a:ext>
                </a:extLst>
              </a:tr>
              <a:tr h="182880">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0.00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3551434"/>
                  </a:ext>
                </a:extLst>
              </a:tr>
            </a:tbl>
          </a:graphicData>
        </a:graphic>
      </p:graphicFrame>
      <p:pic>
        <p:nvPicPr>
          <p:cNvPr id="12" name="Picture 11">
            <a:extLst>
              <a:ext uri="{FF2B5EF4-FFF2-40B4-BE49-F238E27FC236}">
                <a16:creationId xmlns:a16="http://schemas.microsoft.com/office/drawing/2014/main" id="{2775D4BF-C86C-4FE8-8893-32ADCD829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241" y="1871013"/>
            <a:ext cx="2361412" cy="1568266"/>
          </a:xfrm>
          <a:prstGeom prst="rect">
            <a:avLst/>
          </a:prstGeom>
        </p:spPr>
      </p:pic>
      <p:graphicFrame>
        <p:nvGraphicFramePr>
          <p:cNvPr id="13" name="Chart 12">
            <a:extLst>
              <a:ext uri="{FF2B5EF4-FFF2-40B4-BE49-F238E27FC236}">
                <a16:creationId xmlns:a16="http://schemas.microsoft.com/office/drawing/2014/main" id="{FCDF9849-8B92-4110-BF5F-503BB694B729}"/>
              </a:ext>
            </a:extLst>
          </p:cNvPr>
          <p:cNvGraphicFramePr>
            <a:graphicFrameLocks/>
          </p:cNvGraphicFramePr>
          <p:nvPr/>
        </p:nvGraphicFramePr>
        <p:xfrm>
          <a:off x="7336972" y="351152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656DD580-2F8C-413B-8CAC-A6D9EF79BC6F}"/>
              </a:ext>
            </a:extLst>
          </p:cNvPr>
          <p:cNvSpPr txBox="1"/>
          <p:nvPr/>
        </p:nvSpPr>
        <p:spPr>
          <a:xfrm>
            <a:off x="283028" y="6254723"/>
            <a:ext cx="11469948" cy="646331"/>
          </a:xfrm>
          <a:prstGeom prst="rect">
            <a:avLst/>
          </a:prstGeom>
          <a:noFill/>
        </p:spPr>
        <p:txBody>
          <a:bodyPr wrap="square" rtlCol="0">
            <a:spAutoFit/>
          </a:bodyPr>
          <a:lstStyle/>
          <a:p>
            <a:r>
              <a:rPr lang="en-IN" dirty="0"/>
              <a:t>Though we do not know exactly the number of purchasers a specific customer would make, we know the probability of his making 1 purchase, 2 purchases etc…. </a:t>
            </a:r>
          </a:p>
        </p:txBody>
      </p:sp>
      <p:sp>
        <p:nvSpPr>
          <p:cNvPr id="7" name="TextBox 6">
            <a:extLst>
              <a:ext uri="{FF2B5EF4-FFF2-40B4-BE49-F238E27FC236}">
                <a16:creationId xmlns:a16="http://schemas.microsoft.com/office/drawing/2014/main" id="{EC8AD9F7-A30E-4805-BC19-564F73B41BD6}"/>
              </a:ext>
            </a:extLst>
          </p:cNvPr>
          <p:cNvSpPr txBox="1"/>
          <p:nvPr/>
        </p:nvSpPr>
        <p:spPr>
          <a:xfrm>
            <a:off x="283028" y="3817762"/>
            <a:ext cx="3492500" cy="2031325"/>
          </a:xfrm>
          <a:prstGeom prst="rect">
            <a:avLst/>
          </a:prstGeom>
          <a:noFill/>
        </p:spPr>
        <p:txBody>
          <a:bodyPr wrap="square" rtlCol="0">
            <a:spAutoFit/>
          </a:bodyPr>
          <a:lstStyle/>
          <a:p>
            <a:r>
              <a:rPr lang="en-IN" dirty="0"/>
              <a:t>Where,</a:t>
            </a:r>
          </a:p>
          <a:p>
            <a:endParaRPr lang="en-IN" dirty="0"/>
          </a:p>
          <a:p>
            <a:r>
              <a:rPr lang="en-IN" dirty="0"/>
              <a:t> </a:t>
            </a:r>
            <a:r>
              <a:rPr lang="el-GR" dirty="0"/>
              <a:t>λ</a:t>
            </a:r>
            <a:r>
              <a:rPr lang="en-IN" dirty="0"/>
              <a:t> = Average Rate = 3</a:t>
            </a:r>
          </a:p>
          <a:p>
            <a:endParaRPr lang="en-IN" dirty="0"/>
          </a:p>
          <a:p>
            <a:r>
              <a:rPr lang="en-IN" dirty="0"/>
              <a:t>k = No of Likely Purchases 1,2,3…</a:t>
            </a:r>
          </a:p>
          <a:p>
            <a:endParaRPr lang="en-IN" dirty="0"/>
          </a:p>
          <a:p>
            <a:r>
              <a:rPr lang="en-IN" dirty="0"/>
              <a:t>t = Time period</a:t>
            </a:r>
          </a:p>
        </p:txBody>
      </p:sp>
    </p:spTree>
    <p:extLst>
      <p:ext uri="{BB962C8B-B14F-4D97-AF65-F5344CB8AC3E}">
        <p14:creationId xmlns:p14="http://schemas.microsoft.com/office/powerpoint/2010/main" val="54633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Graphic spid="13" grpId="0">
        <p:bldAsOne/>
      </p:bldGraphic>
      <p:bldP spid="3"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7013-D861-453A-B4D4-8811665F18AE}"/>
              </a:ext>
            </a:extLst>
          </p:cNvPr>
          <p:cNvSpPr>
            <a:spLocks noGrp="1"/>
          </p:cNvSpPr>
          <p:nvPr>
            <p:ph type="title"/>
          </p:nvPr>
        </p:nvSpPr>
        <p:spPr>
          <a:xfrm>
            <a:off x="66413" y="148540"/>
            <a:ext cx="10515600" cy="532497"/>
          </a:xfrm>
        </p:spPr>
        <p:txBody>
          <a:bodyPr>
            <a:normAutofit fontScale="90000"/>
          </a:bodyPr>
          <a:lstStyle/>
          <a:p>
            <a:r>
              <a:rPr lang="en-IN" dirty="0"/>
              <a:t>Use of Normal Distribution - Example</a:t>
            </a:r>
          </a:p>
        </p:txBody>
      </p:sp>
      <p:sp>
        <p:nvSpPr>
          <p:cNvPr id="4" name="TextBox 3">
            <a:extLst>
              <a:ext uri="{FF2B5EF4-FFF2-40B4-BE49-F238E27FC236}">
                <a16:creationId xmlns:a16="http://schemas.microsoft.com/office/drawing/2014/main" id="{DBA00B88-1F72-490D-9C25-3BB896FBCBCF}"/>
              </a:ext>
            </a:extLst>
          </p:cNvPr>
          <p:cNvSpPr txBox="1"/>
          <p:nvPr/>
        </p:nvSpPr>
        <p:spPr>
          <a:xfrm>
            <a:off x="192947" y="1006679"/>
            <a:ext cx="10515600" cy="1477328"/>
          </a:xfrm>
          <a:prstGeom prst="rect">
            <a:avLst/>
          </a:prstGeom>
          <a:noFill/>
        </p:spPr>
        <p:txBody>
          <a:bodyPr wrap="square" rtlCol="0">
            <a:spAutoFit/>
          </a:bodyPr>
          <a:lstStyle/>
          <a:p>
            <a:r>
              <a:rPr lang="en-IN" dirty="0"/>
              <a:t>A company monitored their monthly transportation cost over a long period of time and found it to be approximately normally distributed with a mean value of ₹ 4,00,000/- with a standard deviation of ₹ 20,000.</a:t>
            </a:r>
          </a:p>
          <a:p>
            <a:endParaRPr lang="en-IN" dirty="0"/>
          </a:p>
          <a:p>
            <a:r>
              <a:rPr lang="en-IN" dirty="0"/>
              <a:t>If they have budgeted  ₹ 4,40,000/- for the next month, what is the probability that the actual costs will exceed the budgeted amount?</a:t>
            </a:r>
          </a:p>
        </p:txBody>
      </p:sp>
      <p:grpSp>
        <p:nvGrpSpPr>
          <p:cNvPr id="5" name="Group 4">
            <a:extLst>
              <a:ext uri="{FF2B5EF4-FFF2-40B4-BE49-F238E27FC236}">
                <a16:creationId xmlns:a16="http://schemas.microsoft.com/office/drawing/2014/main" id="{678DBAD3-2377-454F-81A3-EA0C783BEAC7}"/>
              </a:ext>
            </a:extLst>
          </p:cNvPr>
          <p:cNvGrpSpPr/>
          <p:nvPr/>
        </p:nvGrpSpPr>
        <p:grpSpPr>
          <a:xfrm>
            <a:off x="4520967" y="3042163"/>
            <a:ext cx="3775066" cy="2448536"/>
            <a:chOff x="6365133" y="3379203"/>
            <a:chExt cx="3775066" cy="2448536"/>
          </a:xfrm>
        </p:grpSpPr>
        <p:pic>
          <p:nvPicPr>
            <p:cNvPr id="6" name="Picture 5">
              <a:extLst>
                <a:ext uri="{FF2B5EF4-FFF2-40B4-BE49-F238E27FC236}">
                  <a16:creationId xmlns:a16="http://schemas.microsoft.com/office/drawing/2014/main" id="{2843A234-5921-4888-AC77-1C8215075902}"/>
                </a:ext>
              </a:extLst>
            </p:cNvPr>
            <p:cNvPicPr>
              <a:picLocks noChangeAspect="1"/>
            </p:cNvPicPr>
            <p:nvPr/>
          </p:nvPicPr>
          <p:blipFill>
            <a:blip r:embed="rId2"/>
            <a:stretch>
              <a:fillRect/>
            </a:stretch>
          </p:blipFill>
          <p:spPr>
            <a:xfrm>
              <a:off x="6365133" y="3379203"/>
              <a:ext cx="3737655" cy="2311701"/>
            </a:xfrm>
            <a:prstGeom prst="rect">
              <a:avLst/>
            </a:prstGeom>
          </p:spPr>
        </p:pic>
        <p:cxnSp>
          <p:nvCxnSpPr>
            <p:cNvPr id="7" name="Straight Connector 6">
              <a:extLst>
                <a:ext uri="{FF2B5EF4-FFF2-40B4-BE49-F238E27FC236}">
                  <a16:creationId xmlns:a16="http://schemas.microsoft.com/office/drawing/2014/main" id="{DFDAEF00-4CB9-4985-80EF-028526322634}"/>
                </a:ext>
              </a:extLst>
            </p:cNvPr>
            <p:cNvCxnSpPr/>
            <p:nvPr/>
          </p:nvCxnSpPr>
          <p:spPr>
            <a:xfrm>
              <a:off x="6844684" y="3746375"/>
              <a:ext cx="0" cy="1535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62E6D1-4688-45B5-9649-E7EBB2C107C2}"/>
                </a:ext>
              </a:extLst>
            </p:cNvPr>
            <p:cNvCxnSpPr/>
            <p:nvPr/>
          </p:nvCxnSpPr>
          <p:spPr>
            <a:xfrm>
              <a:off x="9439013" y="3746375"/>
              <a:ext cx="0" cy="1535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A2F20BC-0536-4912-BF41-61A27F7883BD}"/>
                </a:ext>
              </a:extLst>
            </p:cNvPr>
            <p:cNvCxnSpPr>
              <a:cxnSpLocks/>
            </p:cNvCxnSpPr>
            <p:nvPr/>
          </p:nvCxnSpPr>
          <p:spPr>
            <a:xfrm>
              <a:off x="6862281" y="5280837"/>
              <a:ext cx="257673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095DEC-D285-43F1-B742-CF06B61D97B8}"/>
                </a:ext>
              </a:extLst>
            </p:cNvPr>
            <p:cNvSpPr txBox="1"/>
            <p:nvPr/>
          </p:nvSpPr>
          <p:spPr>
            <a:xfrm>
              <a:off x="7770621" y="5249782"/>
              <a:ext cx="184731" cy="369332"/>
            </a:xfrm>
            <a:prstGeom prst="rect">
              <a:avLst/>
            </a:prstGeom>
            <a:noFill/>
          </p:spPr>
          <p:txBody>
            <a:bodyPr wrap="none" rtlCol="0">
              <a:spAutoFit/>
            </a:bodyPr>
            <a:lstStyle/>
            <a:p>
              <a:endParaRPr lang="en-IN" dirty="0"/>
            </a:p>
          </p:txBody>
        </p:sp>
        <p:sp>
          <p:nvSpPr>
            <p:cNvPr id="11" name="Arrow: Curved Left 10">
              <a:extLst>
                <a:ext uri="{FF2B5EF4-FFF2-40B4-BE49-F238E27FC236}">
                  <a16:creationId xmlns:a16="http://schemas.microsoft.com/office/drawing/2014/main" id="{D48781FE-5617-43A0-9E1B-87CC59CF6196}"/>
                </a:ext>
              </a:extLst>
            </p:cNvPr>
            <p:cNvSpPr/>
            <p:nvPr/>
          </p:nvSpPr>
          <p:spPr>
            <a:xfrm rot="2152486">
              <a:off x="9406224" y="5300848"/>
              <a:ext cx="316835" cy="5268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0C95DD4A-FD68-423F-BA58-018CF27108A4}"/>
                </a:ext>
              </a:extLst>
            </p:cNvPr>
            <p:cNvSpPr txBox="1"/>
            <p:nvPr/>
          </p:nvSpPr>
          <p:spPr>
            <a:xfrm>
              <a:off x="9101512" y="5317288"/>
              <a:ext cx="1038687" cy="369332"/>
            </a:xfrm>
            <a:prstGeom prst="rect">
              <a:avLst/>
            </a:prstGeom>
            <a:noFill/>
          </p:spPr>
          <p:txBody>
            <a:bodyPr wrap="square" rtlCol="0">
              <a:spAutoFit/>
            </a:bodyPr>
            <a:lstStyle/>
            <a:p>
              <a:r>
                <a:rPr lang="en-IN" dirty="0"/>
                <a:t>Area</a:t>
              </a:r>
            </a:p>
          </p:txBody>
        </p:sp>
      </p:grpSp>
      <p:pic>
        <p:nvPicPr>
          <p:cNvPr id="14" name="Content Placeholder 4">
            <a:extLst>
              <a:ext uri="{FF2B5EF4-FFF2-40B4-BE49-F238E27FC236}">
                <a16:creationId xmlns:a16="http://schemas.microsoft.com/office/drawing/2014/main" id="{2E1C1980-5260-4A68-BFA7-2475CE4818FC}"/>
              </a:ext>
            </a:extLst>
          </p:cNvPr>
          <p:cNvPicPr>
            <a:picLocks noGrp="1" noChangeAspect="1"/>
          </p:cNvPicPr>
          <p:nvPr>
            <p:ph idx="1"/>
          </p:nvPr>
        </p:nvPicPr>
        <p:blipFill>
          <a:blip r:embed="rId3"/>
          <a:stretch>
            <a:fillRect/>
          </a:stretch>
        </p:blipFill>
        <p:spPr>
          <a:xfrm>
            <a:off x="66413" y="2809649"/>
            <a:ext cx="3917537" cy="2438869"/>
          </a:xfrm>
          <a:solidFill>
            <a:srgbClr val="00B0F0"/>
          </a:solidFill>
        </p:spPr>
      </p:pic>
      <p:sp>
        <p:nvSpPr>
          <p:cNvPr id="15" name="TextBox 14">
            <a:extLst>
              <a:ext uri="{FF2B5EF4-FFF2-40B4-BE49-F238E27FC236}">
                <a16:creationId xmlns:a16="http://schemas.microsoft.com/office/drawing/2014/main" id="{DA85FD56-ECD9-438B-9C4C-163D6AE345EC}"/>
              </a:ext>
            </a:extLst>
          </p:cNvPr>
          <p:cNvSpPr txBox="1"/>
          <p:nvPr/>
        </p:nvSpPr>
        <p:spPr>
          <a:xfrm>
            <a:off x="1274789" y="2634071"/>
            <a:ext cx="1636707"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μ</a:t>
            </a:r>
            <a:r>
              <a:rPr lang="en-IN" dirty="0"/>
              <a:t> = ₹ 4,00,000</a:t>
            </a:r>
          </a:p>
        </p:txBody>
      </p:sp>
      <p:sp>
        <p:nvSpPr>
          <p:cNvPr id="16" name="TextBox 15">
            <a:extLst>
              <a:ext uri="{FF2B5EF4-FFF2-40B4-BE49-F238E27FC236}">
                <a16:creationId xmlns:a16="http://schemas.microsoft.com/office/drawing/2014/main" id="{35AF79AB-BD20-4456-8515-358CF7D0BD21}"/>
              </a:ext>
            </a:extLst>
          </p:cNvPr>
          <p:cNvSpPr txBox="1"/>
          <p:nvPr/>
        </p:nvSpPr>
        <p:spPr>
          <a:xfrm>
            <a:off x="2202074" y="2903884"/>
            <a:ext cx="1636707"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σ</a:t>
            </a:r>
            <a:r>
              <a:rPr lang="en-IN" dirty="0"/>
              <a:t> = ₹ 20,000</a:t>
            </a:r>
          </a:p>
        </p:txBody>
      </p:sp>
      <p:pic>
        <p:nvPicPr>
          <p:cNvPr id="17" name="Picture 16">
            <a:extLst>
              <a:ext uri="{FF2B5EF4-FFF2-40B4-BE49-F238E27FC236}">
                <a16:creationId xmlns:a16="http://schemas.microsoft.com/office/drawing/2014/main" id="{D7A17465-8C5B-4178-905F-60DC93EE1DFB}"/>
              </a:ext>
            </a:extLst>
          </p:cNvPr>
          <p:cNvPicPr>
            <a:picLocks noChangeAspect="1"/>
          </p:cNvPicPr>
          <p:nvPr/>
        </p:nvPicPr>
        <p:blipFill>
          <a:blip r:embed="rId4"/>
          <a:stretch>
            <a:fillRect/>
          </a:stretch>
        </p:blipFill>
        <p:spPr>
          <a:xfrm>
            <a:off x="358955" y="5619205"/>
            <a:ext cx="3169920" cy="754380"/>
          </a:xfrm>
          <a:prstGeom prst="rect">
            <a:avLst/>
          </a:prstGeom>
        </p:spPr>
      </p:pic>
      <p:sp>
        <p:nvSpPr>
          <p:cNvPr id="18" name="Arrow: Up 17">
            <a:extLst>
              <a:ext uri="{FF2B5EF4-FFF2-40B4-BE49-F238E27FC236}">
                <a16:creationId xmlns:a16="http://schemas.microsoft.com/office/drawing/2014/main" id="{F31BDC34-A7EE-4F2A-BA94-0F1CB5530A68}"/>
              </a:ext>
            </a:extLst>
          </p:cNvPr>
          <p:cNvSpPr/>
          <p:nvPr/>
        </p:nvSpPr>
        <p:spPr>
          <a:xfrm rot="5400000">
            <a:off x="3807736" y="4182811"/>
            <a:ext cx="250147"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30C22419-C6CD-440B-8206-25FF16FD4311}"/>
              </a:ext>
            </a:extLst>
          </p:cNvPr>
          <p:cNvPicPr>
            <a:picLocks noChangeAspect="1"/>
          </p:cNvPicPr>
          <p:nvPr/>
        </p:nvPicPr>
        <p:blipFill>
          <a:blip r:embed="rId5"/>
          <a:stretch>
            <a:fillRect/>
          </a:stretch>
        </p:blipFill>
        <p:spPr>
          <a:xfrm>
            <a:off x="3156596" y="3715680"/>
            <a:ext cx="1364371" cy="748130"/>
          </a:xfrm>
          <a:prstGeom prst="rect">
            <a:avLst/>
          </a:prstGeom>
        </p:spPr>
      </p:pic>
      <p:pic>
        <p:nvPicPr>
          <p:cNvPr id="21" name="Picture 20">
            <a:extLst>
              <a:ext uri="{FF2B5EF4-FFF2-40B4-BE49-F238E27FC236}">
                <a16:creationId xmlns:a16="http://schemas.microsoft.com/office/drawing/2014/main" id="{B8CDDFD0-6CF5-4FDA-8541-75CF732F0EB6}"/>
              </a:ext>
            </a:extLst>
          </p:cNvPr>
          <p:cNvPicPr>
            <a:picLocks noChangeAspect="1"/>
          </p:cNvPicPr>
          <p:nvPr/>
        </p:nvPicPr>
        <p:blipFill>
          <a:blip r:embed="rId6"/>
          <a:stretch>
            <a:fillRect/>
          </a:stretch>
        </p:blipFill>
        <p:spPr>
          <a:xfrm>
            <a:off x="8671083" y="2248016"/>
            <a:ext cx="3183624" cy="4030932"/>
          </a:xfrm>
          <a:prstGeom prst="rect">
            <a:avLst/>
          </a:prstGeom>
        </p:spPr>
      </p:pic>
      <p:sp>
        <p:nvSpPr>
          <p:cNvPr id="22" name="Oval 21">
            <a:extLst>
              <a:ext uri="{FF2B5EF4-FFF2-40B4-BE49-F238E27FC236}">
                <a16:creationId xmlns:a16="http://schemas.microsoft.com/office/drawing/2014/main" id="{2B37D010-2E1C-48F3-9E08-C5980F59BDBC}"/>
              </a:ext>
            </a:extLst>
          </p:cNvPr>
          <p:cNvSpPr/>
          <p:nvPr/>
        </p:nvSpPr>
        <p:spPr>
          <a:xfrm>
            <a:off x="8653678" y="4373994"/>
            <a:ext cx="515770" cy="1299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327CA508-683D-44EB-A93B-C6AE8980D569}"/>
              </a:ext>
            </a:extLst>
          </p:cNvPr>
          <p:cNvSpPr txBox="1"/>
          <p:nvPr/>
        </p:nvSpPr>
        <p:spPr>
          <a:xfrm>
            <a:off x="5017921" y="5527283"/>
            <a:ext cx="2985303" cy="646331"/>
          </a:xfrm>
          <a:prstGeom prst="rect">
            <a:avLst/>
          </a:prstGeom>
          <a:noFill/>
        </p:spPr>
        <p:txBody>
          <a:bodyPr wrap="square" rtlCol="0">
            <a:spAutoFit/>
          </a:bodyPr>
          <a:lstStyle/>
          <a:p>
            <a:r>
              <a:rPr lang="en-IN" dirty="0"/>
              <a:t>You can compute the probability as 0.0228 (2.</a:t>
            </a:r>
            <a:r>
              <a:rPr lang="en-IN" dirty="0">
                <a:solidFill>
                  <a:srgbClr val="FF0000"/>
                </a:solidFill>
              </a:rPr>
              <a:t>2</a:t>
            </a:r>
            <a:r>
              <a:rPr lang="en-IN" dirty="0"/>
              <a:t>8%) </a:t>
            </a:r>
          </a:p>
        </p:txBody>
      </p:sp>
      <p:cxnSp>
        <p:nvCxnSpPr>
          <p:cNvPr id="24" name="Straight Connector 23">
            <a:extLst>
              <a:ext uri="{FF2B5EF4-FFF2-40B4-BE49-F238E27FC236}">
                <a16:creationId xmlns:a16="http://schemas.microsoft.com/office/drawing/2014/main" id="{568744E2-63E7-4E40-B157-4476795FF5F6}"/>
              </a:ext>
            </a:extLst>
          </p:cNvPr>
          <p:cNvCxnSpPr/>
          <p:nvPr/>
        </p:nvCxnSpPr>
        <p:spPr>
          <a:xfrm>
            <a:off x="3156596" y="3606075"/>
            <a:ext cx="0" cy="15358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5DF8C03-D8C6-4125-AACA-08E4FEF2D4C9}"/>
              </a:ext>
            </a:extLst>
          </p:cNvPr>
          <p:cNvSpPr txBox="1"/>
          <p:nvPr/>
        </p:nvSpPr>
        <p:spPr>
          <a:xfrm>
            <a:off x="2394447" y="5212045"/>
            <a:ext cx="1636707"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x</a:t>
            </a:r>
            <a:r>
              <a:rPr lang="en-IN" dirty="0"/>
              <a:t> = ₹ 4,40,000</a:t>
            </a:r>
          </a:p>
        </p:txBody>
      </p:sp>
    </p:spTree>
    <p:extLst>
      <p:ext uri="{BB962C8B-B14F-4D97-AF65-F5344CB8AC3E}">
        <p14:creationId xmlns:p14="http://schemas.microsoft.com/office/powerpoint/2010/main" val="116351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800" dirty="0"/>
            </a:br>
            <a:br>
              <a:rPr lang="en-US" sz="4800" dirty="0"/>
            </a:br>
            <a:r>
              <a:rPr lang="en-US" sz="4800" dirty="0"/>
              <a:t>Probability</a:t>
            </a:r>
            <a:br>
              <a:rPr lang="en-US" sz="4800" dirty="0"/>
            </a:br>
            <a:r>
              <a:rPr lang="en-US" sz="4800" dirty="0"/>
              <a:t>Joint, Marginal, and Conditional</a:t>
            </a:r>
            <a:br>
              <a:rPr lang="en-US" sz="4800" dirty="0"/>
            </a:br>
            <a:endParaRPr lang="en-US" sz="4800" b="1" dirty="0"/>
          </a:p>
        </p:txBody>
      </p:sp>
    </p:spTree>
    <p:extLst>
      <p:ext uri="{BB962C8B-B14F-4D97-AF65-F5344CB8AC3E}">
        <p14:creationId xmlns:p14="http://schemas.microsoft.com/office/powerpoint/2010/main" val="3179965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2C94-4692-4894-99D9-EBB3AC919D8F}"/>
              </a:ext>
            </a:extLst>
          </p:cNvPr>
          <p:cNvSpPr>
            <a:spLocks noGrp="1"/>
          </p:cNvSpPr>
          <p:nvPr>
            <p:ph type="title"/>
          </p:nvPr>
        </p:nvSpPr>
        <p:spPr>
          <a:xfrm>
            <a:off x="65843" y="81041"/>
            <a:ext cx="10515600" cy="788972"/>
          </a:xfrm>
        </p:spPr>
        <p:txBody>
          <a:bodyPr/>
          <a:lstStyle/>
          <a:p>
            <a:r>
              <a:rPr lang="en-IN" dirty="0"/>
              <a:t>Marginal &amp; Joint Probabilities</a:t>
            </a:r>
          </a:p>
        </p:txBody>
      </p:sp>
      <p:graphicFrame>
        <p:nvGraphicFramePr>
          <p:cNvPr id="4" name="Table 3">
            <a:extLst>
              <a:ext uri="{FF2B5EF4-FFF2-40B4-BE49-F238E27FC236}">
                <a16:creationId xmlns:a16="http://schemas.microsoft.com/office/drawing/2014/main" id="{2C1ACD33-7751-4D7C-A0BC-A2D94BBE84BE}"/>
              </a:ext>
            </a:extLst>
          </p:cNvPr>
          <p:cNvGraphicFramePr>
            <a:graphicFrameLocks noGrp="1"/>
          </p:cNvGraphicFramePr>
          <p:nvPr/>
        </p:nvGraphicFramePr>
        <p:xfrm>
          <a:off x="382172" y="996869"/>
          <a:ext cx="4254500" cy="1783080"/>
        </p:xfrm>
        <a:graphic>
          <a:graphicData uri="http://schemas.openxmlformats.org/drawingml/2006/table">
            <a:tbl>
              <a:tblPr>
                <a:tableStyleId>{5C22544A-7EE6-4342-B048-85BDC9FD1C3A}</a:tableStyleId>
              </a:tblPr>
              <a:tblGrid>
                <a:gridCol w="1435100">
                  <a:extLst>
                    <a:ext uri="{9D8B030D-6E8A-4147-A177-3AD203B41FA5}">
                      <a16:colId xmlns:a16="http://schemas.microsoft.com/office/drawing/2014/main" val="254003716"/>
                    </a:ext>
                  </a:extLst>
                </a:gridCol>
                <a:gridCol w="609600">
                  <a:extLst>
                    <a:ext uri="{9D8B030D-6E8A-4147-A177-3AD203B41FA5}">
                      <a16:colId xmlns:a16="http://schemas.microsoft.com/office/drawing/2014/main" val="3547275562"/>
                    </a:ext>
                  </a:extLst>
                </a:gridCol>
                <a:gridCol w="977900">
                  <a:extLst>
                    <a:ext uri="{9D8B030D-6E8A-4147-A177-3AD203B41FA5}">
                      <a16:colId xmlns:a16="http://schemas.microsoft.com/office/drawing/2014/main" val="3083052096"/>
                    </a:ext>
                  </a:extLst>
                </a:gridCol>
                <a:gridCol w="1231900">
                  <a:extLst>
                    <a:ext uri="{9D8B030D-6E8A-4147-A177-3AD203B41FA5}">
                      <a16:colId xmlns:a16="http://schemas.microsoft.com/office/drawing/2014/main" val="1031674137"/>
                    </a:ext>
                  </a:extLst>
                </a:gridCol>
              </a:tblGrid>
              <a:tr h="297180">
                <a:tc>
                  <a:txBody>
                    <a:bodyPr/>
                    <a:lstStyle/>
                    <a:p>
                      <a:pPr algn="ctr" fontAlgn="b"/>
                      <a:r>
                        <a:rPr lang="en-IN" sz="1800" u="none" strike="noStrike" dirty="0">
                          <a:solidFill>
                            <a:srgbClr val="FF0000"/>
                          </a:solidFill>
                          <a:effectLst/>
                        </a:rPr>
                        <a:t>Days of</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7841954"/>
                  </a:ext>
                </a:extLst>
              </a:tr>
              <a:tr h="297180">
                <a:tc>
                  <a:txBody>
                    <a:bodyPr/>
                    <a:lstStyle/>
                    <a:p>
                      <a:pPr algn="ctr" fontAlgn="b"/>
                      <a:r>
                        <a:rPr lang="en-IN" sz="1800" u="none" strike="noStrike">
                          <a:effectLst/>
                        </a:rPr>
                        <a:t>Thick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30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54172"/>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2184321"/>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70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8916041"/>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8151022"/>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100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2256322"/>
                  </a:ext>
                </a:extLst>
              </a:tr>
            </a:tbl>
          </a:graphicData>
        </a:graphic>
      </p:graphicFrame>
      <p:sp>
        <p:nvSpPr>
          <p:cNvPr id="5" name="TextBox 4">
            <a:extLst>
              <a:ext uri="{FF2B5EF4-FFF2-40B4-BE49-F238E27FC236}">
                <a16:creationId xmlns:a16="http://schemas.microsoft.com/office/drawing/2014/main" id="{07EB412E-65B1-4E64-8524-06FA181E5436}"/>
              </a:ext>
            </a:extLst>
          </p:cNvPr>
          <p:cNvSpPr txBox="1"/>
          <p:nvPr/>
        </p:nvSpPr>
        <p:spPr>
          <a:xfrm>
            <a:off x="4636672" y="2475335"/>
            <a:ext cx="5474994" cy="369332"/>
          </a:xfrm>
          <a:prstGeom prst="rect">
            <a:avLst/>
          </a:prstGeom>
          <a:noFill/>
        </p:spPr>
        <p:txBody>
          <a:bodyPr wrap="square" rtlCol="0">
            <a:spAutoFit/>
          </a:bodyPr>
          <a:lstStyle/>
          <a:p>
            <a:r>
              <a:rPr lang="en-IN" dirty="0"/>
              <a:t>Out of 100 days – 55 days had Rains: P(No Rains) = </a:t>
            </a:r>
            <a:r>
              <a:rPr lang="en-IN" dirty="0">
                <a:solidFill>
                  <a:srgbClr val="FF0000"/>
                </a:solidFill>
              </a:rPr>
              <a:t>0.55</a:t>
            </a:r>
          </a:p>
        </p:txBody>
      </p:sp>
      <p:sp>
        <p:nvSpPr>
          <p:cNvPr id="6" name="TextBox 5">
            <a:extLst>
              <a:ext uri="{FF2B5EF4-FFF2-40B4-BE49-F238E27FC236}">
                <a16:creationId xmlns:a16="http://schemas.microsoft.com/office/drawing/2014/main" id="{9ADD6605-6B28-494A-B7DF-4285E4C2CB26}"/>
              </a:ext>
            </a:extLst>
          </p:cNvPr>
          <p:cNvSpPr txBox="1"/>
          <p:nvPr/>
        </p:nvSpPr>
        <p:spPr>
          <a:xfrm>
            <a:off x="4636672" y="1242078"/>
            <a:ext cx="6771134" cy="369332"/>
          </a:xfrm>
          <a:prstGeom prst="rect">
            <a:avLst/>
          </a:prstGeom>
          <a:noFill/>
        </p:spPr>
        <p:txBody>
          <a:bodyPr wrap="square" rtlCol="0">
            <a:spAutoFit/>
          </a:bodyPr>
          <a:lstStyle/>
          <a:p>
            <a:r>
              <a:rPr lang="en-IN" dirty="0"/>
              <a:t>Out of 100 days – 30 days had Thick Clouds : P(Thick Clouds) = </a:t>
            </a:r>
            <a:r>
              <a:rPr lang="en-IN" dirty="0">
                <a:solidFill>
                  <a:srgbClr val="FF0000"/>
                </a:solidFill>
              </a:rPr>
              <a:t>0.30</a:t>
            </a:r>
          </a:p>
        </p:txBody>
      </p:sp>
      <p:sp>
        <p:nvSpPr>
          <p:cNvPr id="7" name="TextBox 6">
            <a:extLst>
              <a:ext uri="{FF2B5EF4-FFF2-40B4-BE49-F238E27FC236}">
                <a16:creationId xmlns:a16="http://schemas.microsoft.com/office/drawing/2014/main" id="{D5A90C9F-8CD6-4D13-8978-68534AF3C20D}"/>
              </a:ext>
            </a:extLst>
          </p:cNvPr>
          <p:cNvSpPr txBox="1"/>
          <p:nvPr/>
        </p:nvSpPr>
        <p:spPr>
          <a:xfrm>
            <a:off x="4636672" y="1852062"/>
            <a:ext cx="7173156" cy="369332"/>
          </a:xfrm>
          <a:prstGeom prst="rect">
            <a:avLst/>
          </a:prstGeom>
          <a:noFill/>
        </p:spPr>
        <p:txBody>
          <a:bodyPr wrap="square" rtlCol="0">
            <a:spAutoFit/>
          </a:bodyPr>
          <a:lstStyle/>
          <a:p>
            <a:r>
              <a:rPr lang="en-IN" dirty="0"/>
              <a:t>Out of 100 days – 70 days had Light Clouds: P(Light Clouds) = </a:t>
            </a:r>
            <a:r>
              <a:rPr lang="en-IN" dirty="0">
                <a:solidFill>
                  <a:srgbClr val="FF0000"/>
                </a:solidFill>
              </a:rPr>
              <a:t>0.70</a:t>
            </a:r>
          </a:p>
        </p:txBody>
      </p:sp>
      <p:sp>
        <p:nvSpPr>
          <p:cNvPr id="8" name="TextBox 7">
            <a:extLst>
              <a:ext uri="{FF2B5EF4-FFF2-40B4-BE49-F238E27FC236}">
                <a16:creationId xmlns:a16="http://schemas.microsoft.com/office/drawing/2014/main" id="{55EA6ED2-09A0-45BD-BEDF-6B7235A13809}"/>
              </a:ext>
            </a:extLst>
          </p:cNvPr>
          <p:cNvSpPr txBox="1"/>
          <p:nvPr/>
        </p:nvSpPr>
        <p:spPr>
          <a:xfrm>
            <a:off x="4636672" y="2156676"/>
            <a:ext cx="5027720" cy="369332"/>
          </a:xfrm>
          <a:prstGeom prst="rect">
            <a:avLst/>
          </a:prstGeom>
          <a:noFill/>
        </p:spPr>
        <p:txBody>
          <a:bodyPr wrap="square" rtlCol="0">
            <a:spAutoFit/>
          </a:bodyPr>
          <a:lstStyle/>
          <a:p>
            <a:r>
              <a:rPr lang="en-IN" dirty="0"/>
              <a:t>Out of 100 days – 45 days had rains: P(Rains) = </a:t>
            </a:r>
            <a:r>
              <a:rPr lang="en-IN" dirty="0">
                <a:solidFill>
                  <a:srgbClr val="FF0000"/>
                </a:solidFill>
              </a:rPr>
              <a:t>0.45</a:t>
            </a:r>
          </a:p>
        </p:txBody>
      </p:sp>
      <p:graphicFrame>
        <p:nvGraphicFramePr>
          <p:cNvPr id="9" name="Table 8">
            <a:extLst>
              <a:ext uri="{FF2B5EF4-FFF2-40B4-BE49-F238E27FC236}">
                <a16:creationId xmlns:a16="http://schemas.microsoft.com/office/drawing/2014/main" id="{9BA6AE07-5798-40C3-9371-9A3263A3A47F}"/>
              </a:ext>
            </a:extLst>
          </p:cNvPr>
          <p:cNvGraphicFramePr>
            <a:graphicFrameLocks noGrp="1"/>
          </p:cNvGraphicFramePr>
          <p:nvPr/>
        </p:nvGraphicFramePr>
        <p:xfrm>
          <a:off x="332173" y="3759155"/>
          <a:ext cx="4254500" cy="1783080"/>
        </p:xfrm>
        <a:graphic>
          <a:graphicData uri="http://schemas.openxmlformats.org/drawingml/2006/table">
            <a:tbl>
              <a:tblPr>
                <a:tableStyleId>{5C22544A-7EE6-4342-B048-85BDC9FD1C3A}</a:tableStyleId>
              </a:tblPr>
              <a:tblGrid>
                <a:gridCol w="1659952">
                  <a:extLst>
                    <a:ext uri="{9D8B030D-6E8A-4147-A177-3AD203B41FA5}">
                      <a16:colId xmlns:a16="http://schemas.microsoft.com/office/drawing/2014/main" val="1078907381"/>
                    </a:ext>
                  </a:extLst>
                </a:gridCol>
                <a:gridCol w="669561">
                  <a:extLst>
                    <a:ext uri="{9D8B030D-6E8A-4147-A177-3AD203B41FA5}">
                      <a16:colId xmlns:a16="http://schemas.microsoft.com/office/drawing/2014/main" val="3440839750"/>
                    </a:ext>
                  </a:extLst>
                </a:gridCol>
                <a:gridCol w="1255426">
                  <a:extLst>
                    <a:ext uri="{9D8B030D-6E8A-4147-A177-3AD203B41FA5}">
                      <a16:colId xmlns:a16="http://schemas.microsoft.com/office/drawing/2014/main" val="1756538180"/>
                    </a:ext>
                  </a:extLst>
                </a:gridCol>
                <a:gridCol w="669561">
                  <a:extLst>
                    <a:ext uri="{9D8B030D-6E8A-4147-A177-3AD203B41FA5}">
                      <a16:colId xmlns:a16="http://schemas.microsoft.com/office/drawing/2014/main" val="2241449150"/>
                    </a:ext>
                  </a:extLst>
                </a:gridCol>
              </a:tblGrid>
              <a:tr h="297180">
                <a:tc>
                  <a:txBody>
                    <a:bodyPr/>
                    <a:lstStyle/>
                    <a:p>
                      <a:pPr algn="ctr" fontAlgn="b"/>
                      <a:r>
                        <a:rPr lang="en-IN" sz="1800" u="none" strike="noStrike">
                          <a:effectLst/>
                        </a:rPr>
                        <a:t>Days of</a:t>
                      </a:r>
                      <a:endParaRPr lang="en-IN" sz="1800" b="0" i="0" u="none" strike="noStrike">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1814902"/>
                  </a:ext>
                </a:extLst>
              </a:tr>
              <a:tr h="297180">
                <a:tc>
                  <a:txBody>
                    <a:bodyPr/>
                    <a:lstStyle/>
                    <a:p>
                      <a:pPr algn="ctr" fontAlgn="b"/>
                      <a:r>
                        <a:rPr lang="en-IN" sz="1800" u="none" strike="noStrike">
                          <a:effectLst/>
                        </a:rPr>
                        <a:t>Thick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0.24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0.06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0.3</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633503"/>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8056918"/>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0.7</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8050489"/>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102748"/>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359161"/>
                  </a:ext>
                </a:extLst>
              </a:tr>
            </a:tbl>
          </a:graphicData>
        </a:graphic>
      </p:graphicFrame>
      <p:sp>
        <p:nvSpPr>
          <p:cNvPr id="10" name="Arrow: Up 9">
            <a:extLst>
              <a:ext uri="{FF2B5EF4-FFF2-40B4-BE49-F238E27FC236}">
                <a16:creationId xmlns:a16="http://schemas.microsoft.com/office/drawing/2014/main" id="{6A1A39D8-76E5-4512-8764-32AA8AE8364D}"/>
              </a:ext>
            </a:extLst>
          </p:cNvPr>
          <p:cNvSpPr/>
          <p:nvPr/>
        </p:nvSpPr>
        <p:spPr>
          <a:xfrm>
            <a:off x="9451328" y="2878554"/>
            <a:ext cx="426128"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E814EC6-2463-4D8D-B400-8B14EEDB9B24}"/>
              </a:ext>
            </a:extLst>
          </p:cNvPr>
          <p:cNvSpPr txBox="1"/>
          <p:nvPr/>
        </p:nvSpPr>
        <p:spPr>
          <a:xfrm>
            <a:off x="9850083" y="3040091"/>
            <a:ext cx="2556769" cy="646331"/>
          </a:xfrm>
          <a:prstGeom prst="rect">
            <a:avLst/>
          </a:prstGeom>
          <a:noFill/>
        </p:spPr>
        <p:txBody>
          <a:bodyPr wrap="square" rtlCol="0">
            <a:spAutoFit/>
          </a:bodyPr>
          <a:lstStyle/>
          <a:p>
            <a:r>
              <a:rPr lang="en-IN" dirty="0"/>
              <a:t>All of these are</a:t>
            </a:r>
          </a:p>
          <a:p>
            <a:r>
              <a:rPr lang="en-IN" b="1" dirty="0">
                <a:solidFill>
                  <a:srgbClr val="FF0000"/>
                </a:solidFill>
              </a:rPr>
              <a:t>Marginal Probabilities</a:t>
            </a:r>
          </a:p>
        </p:txBody>
      </p:sp>
      <p:sp>
        <p:nvSpPr>
          <p:cNvPr id="12" name="Oval 11">
            <a:extLst>
              <a:ext uri="{FF2B5EF4-FFF2-40B4-BE49-F238E27FC236}">
                <a16:creationId xmlns:a16="http://schemas.microsoft.com/office/drawing/2014/main" id="{F0E4357D-CAB9-4418-893F-F63CC789F255}"/>
              </a:ext>
            </a:extLst>
          </p:cNvPr>
          <p:cNvSpPr/>
          <p:nvPr/>
        </p:nvSpPr>
        <p:spPr>
          <a:xfrm>
            <a:off x="2054009" y="4005081"/>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F0EE52D-A28C-40C2-811D-84656FB33FEA}"/>
              </a:ext>
            </a:extLst>
          </p:cNvPr>
          <p:cNvSpPr txBox="1"/>
          <p:nvPr/>
        </p:nvSpPr>
        <p:spPr>
          <a:xfrm>
            <a:off x="4731797" y="4005081"/>
            <a:ext cx="6116715" cy="646331"/>
          </a:xfrm>
          <a:prstGeom prst="rect">
            <a:avLst/>
          </a:prstGeom>
          <a:noFill/>
        </p:spPr>
        <p:txBody>
          <a:bodyPr wrap="square" rtlCol="0">
            <a:spAutoFit/>
          </a:bodyPr>
          <a:lstStyle/>
          <a:p>
            <a:r>
              <a:rPr lang="en-IN" dirty="0"/>
              <a:t>Out of 100 days – 24 days had Thick clouds </a:t>
            </a:r>
            <a:r>
              <a:rPr lang="en-IN" dirty="0">
                <a:solidFill>
                  <a:srgbClr val="FF0000"/>
                </a:solidFill>
              </a:rPr>
              <a:t>and</a:t>
            </a:r>
            <a:r>
              <a:rPr lang="en-IN" dirty="0"/>
              <a:t> Rains</a:t>
            </a:r>
          </a:p>
          <a:p>
            <a:r>
              <a:rPr lang="en-IN" dirty="0"/>
              <a:t>i.e. P(Thick Clouds </a:t>
            </a:r>
            <a:r>
              <a:rPr lang="en-IN" b="1" dirty="0">
                <a:solidFill>
                  <a:srgbClr val="FF0000"/>
                </a:solidFill>
              </a:rPr>
              <a:t>∩</a:t>
            </a:r>
            <a:r>
              <a:rPr lang="en-IN" dirty="0"/>
              <a:t> Rains) = </a:t>
            </a:r>
            <a:r>
              <a:rPr lang="en-IN" dirty="0">
                <a:solidFill>
                  <a:srgbClr val="FF0000"/>
                </a:solidFill>
              </a:rPr>
              <a:t>0.24</a:t>
            </a:r>
          </a:p>
        </p:txBody>
      </p:sp>
      <p:sp>
        <p:nvSpPr>
          <p:cNvPr id="15" name="TextBox 14">
            <a:extLst>
              <a:ext uri="{FF2B5EF4-FFF2-40B4-BE49-F238E27FC236}">
                <a16:creationId xmlns:a16="http://schemas.microsoft.com/office/drawing/2014/main" id="{42244972-1E59-4358-B901-51598F34BDB3}"/>
              </a:ext>
            </a:extLst>
          </p:cNvPr>
          <p:cNvSpPr txBox="1"/>
          <p:nvPr/>
        </p:nvSpPr>
        <p:spPr>
          <a:xfrm>
            <a:off x="4731796" y="4604328"/>
            <a:ext cx="6116715" cy="369332"/>
          </a:xfrm>
          <a:prstGeom prst="rect">
            <a:avLst/>
          </a:prstGeom>
          <a:noFill/>
        </p:spPr>
        <p:txBody>
          <a:bodyPr wrap="square" rtlCol="0">
            <a:spAutoFit/>
          </a:bodyPr>
          <a:lstStyle/>
          <a:p>
            <a:r>
              <a:rPr lang="en-IN" dirty="0"/>
              <a:t>P(Light Clouds </a:t>
            </a:r>
            <a:r>
              <a:rPr lang="en-IN" b="1" dirty="0">
                <a:solidFill>
                  <a:srgbClr val="FF0000"/>
                </a:solidFill>
              </a:rPr>
              <a:t>∩</a:t>
            </a:r>
            <a:r>
              <a:rPr lang="en-IN" dirty="0"/>
              <a:t> Rains) = </a:t>
            </a:r>
            <a:r>
              <a:rPr lang="en-IN" dirty="0">
                <a:solidFill>
                  <a:srgbClr val="FF0000"/>
                </a:solidFill>
              </a:rPr>
              <a:t>0.21</a:t>
            </a:r>
            <a:endParaRPr lang="en-IN" dirty="0"/>
          </a:p>
        </p:txBody>
      </p:sp>
      <p:sp>
        <p:nvSpPr>
          <p:cNvPr id="16" name="TextBox 15">
            <a:extLst>
              <a:ext uri="{FF2B5EF4-FFF2-40B4-BE49-F238E27FC236}">
                <a16:creationId xmlns:a16="http://schemas.microsoft.com/office/drawing/2014/main" id="{BAB797E7-DD53-4B59-89A5-9018C5F3CC1C}"/>
              </a:ext>
            </a:extLst>
          </p:cNvPr>
          <p:cNvSpPr txBox="1"/>
          <p:nvPr/>
        </p:nvSpPr>
        <p:spPr>
          <a:xfrm>
            <a:off x="4731797" y="4913463"/>
            <a:ext cx="6365290" cy="369332"/>
          </a:xfrm>
          <a:prstGeom prst="rect">
            <a:avLst/>
          </a:prstGeom>
          <a:noFill/>
        </p:spPr>
        <p:txBody>
          <a:bodyPr wrap="square" rtlCol="0">
            <a:spAutoFit/>
          </a:bodyPr>
          <a:lstStyle/>
          <a:p>
            <a:r>
              <a:rPr lang="en-IN" dirty="0"/>
              <a:t>P(Thick Clouds </a:t>
            </a:r>
            <a:r>
              <a:rPr lang="en-IN" b="1" dirty="0">
                <a:solidFill>
                  <a:srgbClr val="FF0000"/>
                </a:solidFill>
              </a:rPr>
              <a:t>∩</a:t>
            </a:r>
            <a:r>
              <a:rPr lang="en-IN" dirty="0"/>
              <a:t>  No Rains) = </a:t>
            </a:r>
            <a:r>
              <a:rPr lang="en-IN" dirty="0">
                <a:solidFill>
                  <a:srgbClr val="FF0000"/>
                </a:solidFill>
              </a:rPr>
              <a:t>0.06</a:t>
            </a:r>
            <a:endParaRPr lang="en-IN" dirty="0"/>
          </a:p>
        </p:txBody>
      </p:sp>
      <p:sp>
        <p:nvSpPr>
          <p:cNvPr id="17" name="TextBox 16">
            <a:extLst>
              <a:ext uri="{FF2B5EF4-FFF2-40B4-BE49-F238E27FC236}">
                <a16:creationId xmlns:a16="http://schemas.microsoft.com/office/drawing/2014/main" id="{622CDB9E-1398-4182-8221-C546D950F2D3}"/>
              </a:ext>
            </a:extLst>
          </p:cNvPr>
          <p:cNvSpPr txBox="1"/>
          <p:nvPr/>
        </p:nvSpPr>
        <p:spPr>
          <a:xfrm>
            <a:off x="4731796" y="5203575"/>
            <a:ext cx="6116715" cy="369332"/>
          </a:xfrm>
          <a:prstGeom prst="rect">
            <a:avLst/>
          </a:prstGeom>
          <a:noFill/>
        </p:spPr>
        <p:txBody>
          <a:bodyPr wrap="square" rtlCol="0">
            <a:spAutoFit/>
          </a:bodyPr>
          <a:lstStyle/>
          <a:p>
            <a:r>
              <a:rPr lang="en-IN" dirty="0"/>
              <a:t>P(Light Clouds </a:t>
            </a:r>
            <a:r>
              <a:rPr lang="en-IN" b="1" dirty="0">
                <a:solidFill>
                  <a:srgbClr val="FF0000"/>
                </a:solidFill>
              </a:rPr>
              <a:t>∩</a:t>
            </a:r>
            <a:r>
              <a:rPr lang="en-IN" dirty="0"/>
              <a:t>  No Rains) = </a:t>
            </a:r>
            <a:r>
              <a:rPr lang="en-IN" dirty="0">
                <a:solidFill>
                  <a:srgbClr val="FF0000"/>
                </a:solidFill>
              </a:rPr>
              <a:t>0.49</a:t>
            </a:r>
            <a:endParaRPr lang="en-IN" dirty="0"/>
          </a:p>
        </p:txBody>
      </p:sp>
      <p:sp>
        <p:nvSpPr>
          <p:cNvPr id="18" name="Arrow: Up 17">
            <a:extLst>
              <a:ext uri="{FF2B5EF4-FFF2-40B4-BE49-F238E27FC236}">
                <a16:creationId xmlns:a16="http://schemas.microsoft.com/office/drawing/2014/main" id="{E792555A-16BC-4B18-B079-8A4DA6848392}"/>
              </a:ext>
            </a:extLst>
          </p:cNvPr>
          <p:cNvSpPr/>
          <p:nvPr/>
        </p:nvSpPr>
        <p:spPr>
          <a:xfrm>
            <a:off x="7519386" y="5615922"/>
            <a:ext cx="426128"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ACDBAC3-6CBE-4C81-AF4B-0AB86D6804BF}"/>
              </a:ext>
            </a:extLst>
          </p:cNvPr>
          <p:cNvSpPr txBox="1"/>
          <p:nvPr/>
        </p:nvSpPr>
        <p:spPr>
          <a:xfrm>
            <a:off x="7918141" y="5777459"/>
            <a:ext cx="2556769" cy="646331"/>
          </a:xfrm>
          <a:prstGeom prst="rect">
            <a:avLst/>
          </a:prstGeom>
          <a:noFill/>
        </p:spPr>
        <p:txBody>
          <a:bodyPr wrap="square" rtlCol="0">
            <a:spAutoFit/>
          </a:bodyPr>
          <a:lstStyle/>
          <a:p>
            <a:r>
              <a:rPr lang="en-IN" dirty="0"/>
              <a:t>All of these are</a:t>
            </a:r>
          </a:p>
          <a:p>
            <a:r>
              <a:rPr lang="en-IN" b="1" dirty="0">
                <a:solidFill>
                  <a:srgbClr val="FF0000"/>
                </a:solidFill>
              </a:rPr>
              <a:t>Joint Probabilities</a:t>
            </a:r>
          </a:p>
        </p:txBody>
      </p:sp>
    </p:spTree>
    <p:extLst>
      <p:ext uri="{BB962C8B-B14F-4D97-AF65-F5344CB8AC3E}">
        <p14:creationId xmlns:p14="http://schemas.microsoft.com/office/powerpoint/2010/main" val="100396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animBg="1"/>
      <p:bldP spid="11" grpId="0"/>
      <p:bldP spid="12" grpId="0" animBg="1"/>
      <p:bldP spid="14" grpId="0"/>
      <p:bldP spid="15" grpId="0"/>
      <p:bldP spid="16" grpId="0"/>
      <p:bldP spid="17" grpId="0"/>
      <p:bldP spid="18" grpId="0" animBg="1"/>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5715-3E2D-4155-B20E-6B0319ACDBA7}"/>
              </a:ext>
            </a:extLst>
          </p:cNvPr>
          <p:cNvSpPr>
            <a:spLocks noGrp="1"/>
          </p:cNvSpPr>
          <p:nvPr>
            <p:ph type="title"/>
          </p:nvPr>
        </p:nvSpPr>
        <p:spPr>
          <a:xfrm>
            <a:off x="92475" y="98796"/>
            <a:ext cx="10515600" cy="886626"/>
          </a:xfrm>
        </p:spPr>
        <p:txBody>
          <a:bodyPr/>
          <a:lstStyle/>
          <a:p>
            <a:r>
              <a:rPr lang="en-IN" dirty="0"/>
              <a:t>Conditional Probabilities</a:t>
            </a:r>
          </a:p>
        </p:txBody>
      </p:sp>
      <p:graphicFrame>
        <p:nvGraphicFramePr>
          <p:cNvPr id="4" name="Table 3">
            <a:extLst>
              <a:ext uri="{FF2B5EF4-FFF2-40B4-BE49-F238E27FC236}">
                <a16:creationId xmlns:a16="http://schemas.microsoft.com/office/drawing/2014/main" id="{F53DB55F-1ADA-4309-BE4C-A46D7D3EE429}"/>
              </a:ext>
            </a:extLst>
          </p:cNvPr>
          <p:cNvGraphicFramePr>
            <a:graphicFrameLocks noGrp="1"/>
          </p:cNvGraphicFramePr>
          <p:nvPr/>
        </p:nvGraphicFramePr>
        <p:xfrm>
          <a:off x="586358" y="985422"/>
          <a:ext cx="4254500" cy="1783080"/>
        </p:xfrm>
        <a:graphic>
          <a:graphicData uri="http://schemas.openxmlformats.org/drawingml/2006/table">
            <a:tbl>
              <a:tblPr>
                <a:tableStyleId>{5C22544A-7EE6-4342-B048-85BDC9FD1C3A}</a:tableStyleId>
              </a:tblPr>
              <a:tblGrid>
                <a:gridCol w="1435100">
                  <a:extLst>
                    <a:ext uri="{9D8B030D-6E8A-4147-A177-3AD203B41FA5}">
                      <a16:colId xmlns:a16="http://schemas.microsoft.com/office/drawing/2014/main" val="3457971627"/>
                    </a:ext>
                  </a:extLst>
                </a:gridCol>
                <a:gridCol w="609600">
                  <a:extLst>
                    <a:ext uri="{9D8B030D-6E8A-4147-A177-3AD203B41FA5}">
                      <a16:colId xmlns:a16="http://schemas.microsoft.com/office/drawing/2014/main" val="2553952924"/>
                    </a:ext>
                  </a:extLst>
                </a:gridCol>
                <a:gridCol w="977900">
                  <a:extLst>
                    <a:ext uri="{9D8B030D-6E8A-4147-A177-3AD203B41FA5}">
                      <a16:colId xmlns:a16="http://schemas.microsoft.com/office/drawing/2014/main" val="956997755"/>
                    </a:ext>
                  </a:extLst>
                </a:gridCol>
                <a:gridCol w="1231900">
                  <a:extLst>
                    <a:ext uri="{9D8B030D-6E8A-4147-A177-3AD203B41FA5}">
                      <a16:colId xmlns:a16="http://schemas.microsoft.com/office/drawing/2014/main" val="557234224"/>
                    </a:ext>
                  </a:extLst>
                </a:gridCol>
              </a:tblGrid>
              <a:tr h="297180">
                <a:tc>
                  <a:txBody>
                    <a:bodyPr/>
                    <a:lstStyle/>
                    <a:p>
                      <a:pPr algn="ctr" fontAlgn="b"/>
                      <a:r>
                        <a:rPr lang="en-IN" sz="1800" u="none" strike="noStrike">
                          <a:effectLst/>
                        </a:rPr>
                        <a:t>Days of</a:t>
                      </a:r>
                      <a:endParaRPr lang="en-IN" sz="1800" b="0" i="0" u="none" strike="noStrike">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9032390"/>
                  </a:ext>
                </a:extLst>
              </a:tr>
              <a:tr h="297180">
                <a:tc>
                  <a:txBody>
                    <a:bodyPr/>
                    <a:lstStyle/>
                    <a:p>
                      <a:pPr algn="ctr" fontAlgn="b"/>
                      <a:r>
                        <a:rPr lang="en-IN" sz="1800" u="none" strike="noStrike" dirty="0">
                          <a:effectLst/>
                        </a:rPr>
                        <a:t>Thick Clouds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30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8717112"/>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0.8</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0.2</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1</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1559629"/>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70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1514963"/>
                  </a:ext>
                </a:extLst>
              </a:tr>
              <a:tr h="297180">
                <a:tc>
                  <a:txBody>
                    <a:bodyPr/>
                    <a:lstStyle/>
                    <a:p>
                      <a:pPr algn="ctr"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0.3</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0.7</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1</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5808467"/>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100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378403"/>
                  </a:ext>
                </a:extLst>
              </a:tr>
            </a:tbl>
          </a:graphicData>
        </a:graphic>
      </p:graphicFrame>
      <p:sp>
        <p:nvSpPr>
          <p:cNvPr id="5" name="TextBox 4">
            <a:extLst>
              <a:ext uri="{FF2B5EF4-FFF2-40B4-BE49-F238E27FC236}">
                <a16:creationId xmlns:a16="http://schemas.microsoft.com/office/drawing/2014/main" id="{564FA3C5-6884-4707-AB3D-DCFDCD39682C}"/>
              </a:ext>
            </a:extLst>
          </p:cNvPr>
          <p:cNvSpPr txBox="1"/>
          <p:nvPr/>
        </p:nvSpPr>
        <p:spPr>
          <a:xfrm>
            <a:off x="5122416" y="939255"/>
            <a:ext cx="6462944" cy="646331"/>
          </a:xfrm>
          <a:prstGeom prst="rect">
            <a:avLst/>
          </a:prstGeom>
          <a:noFill/>
        </p:spPr>
        <p:txBody>
          <a:bodyPr wrap="square" rtlCol="0">
            <a:spAutoFit/>
          </a:bodyPr>
          <a:lstStyle/>
          <a:p>
            <a:r>
              <a:rPr lang="en-IN" dirty="0"/>
              <a:t>On the 30 days we had Thick Clouds – It Rained on 24 days</a:t>
            </a:r>
          </a:p>
          <a:p>
            <a:r>
              <a:rPr lang="en-IN" dirty="0"/>
              <a:t>P(Rains, </a:t>
            </a:r>
            <a:r>
              <a:rPr lang="en-IN" b="1" dirty="0">
                <a:solidFill>
                  <a:srgbClr val="FF0000"/>
                </a:solidFill>
              </a:rPr>
              <a:t>If </a:t>
            </a:r>
            <a:r>
              <a:rPr lang="en-IN" dirty="0"/>
              <a:t>we had thick clouds) = 0.8</a:t>
            </a:r>
          </a:p>
        </p:txBody>
      </p:sp>
      <p:sp>
        <p:nvSpPr>
          <p:cNvPr id="6" name="TextBox 5">
            <a:extLst>
              <a:ext uri="{FF2B5EF4-FFF2-40B4-BE49-F238E27FC236}">
                <a16:creationId xmlns:a16="http://schemas.microsoft.com/office/drawing/2014/main" id="{2FB5AD65-C656-4976-AF01-00A1F8A6FAB0}"/>
              </a:ext>
            </a:extLst>
          </p:cNvPr>
          <p:cNvSpPr txBox="1"/>
          <p:nvPr/>
        </p:nvSpPr>
        <p:spPr>
          <a:xfrm>
            <a:off x="5122416" y="1498854"/>
            <a:ext cx="3844031" cy="369332"/>
          </a:xfrm>
          <a:prstGeom prst="rect">
            <a:avLst/>
          </a:prstGeom>
          <a:noFill/>
        </p:spPr>
        <p:txBody>
          <a:bodyPr wrap="square" rtlCol="0">
            <a:spAutoFit/>
          </a:bodyPr>
          <a:lstStyle/>
          <a:p>
            <a:r>
              <a:rPr lang="en-IN" dirty="0"/>
              <a:t>P(Rains</a:t>
            </a:r>
            <a:r>
              <a:rPr lang="en-US" b="1" dirty="0">
                <a:solidFill>
                  <a:srgbClr val="FF0000"/>
                </a:solidFill>
              </a:rPr>
              <a:t>|</a:t>
            </a:r>
            <a:r>
              <a:rPr lang="en-US" dirty="0"/>
              <a:t>Thick Clouds) = </a:t>
            </a:r>
            <a:r>
              <a:rPr lang="en-US" dirty="0">
                <a:solidFill>
                  <a:srgbClr val="FF0000"/>
                </a:solidFill>
              </a:rPr>
              <a:t>0.8</a:t>
            </a:r>
            <a:endParaRPr lang="en-IN" dirty="0">
              <a:solidFill>
                <a:srgbClr val="FF0000"/>
              </a:solidFill>
            </a:endParaRPr>
          </a:p>
        </p:txBody>
      </p:sp>
      <p:sp>
        <p:nvSpPr>
          <p:cNvPr id="7" name="TextBox 6">
            <a:extLst>
              <a:ext uri="{FF2B5EF4-FFF2-40B4-BE49-F238E27FC236}">
                <a16:creationId xmlns:a16="http://schemas.microsoft.com/office/drawing/2014/main" id="{D352215A-9F26-419C-BC21-0DD571864EB0}"/>
              </a:ext>
            </a:extLst>
          </p:cNvPr>
          <p:cNvSpPr txBox="1"/>
          <p:nvPr/>
        </p:nvSpPr>
        <p:spPr>
          <a:xfrm>
            <a:off x="5122416" y="1814011"/>
            <a:ext cx="3844031" cy="369332"/>
          </a:xfrm>
          <a:prstGeom prst="rect">
            <a:avLst/>
          </a:prstGeom>
          <a:noFill/>
        </p:spPr>
        <p:txBody>
          <a:bodyPr wrap="square" rtlCol="0">
            <a:spAutoFit/>
          </a:bodyPr>
          <a:lstStyle/>
          <a:p>
            <a:r>
              <a:rPr lang="en-IN" dirty="0"/>
              <a:t>P(No Rains</a:t>
            </a:r>
            <a:r>
              <a:rPr lang="en-US" b="1" dirty="0">
                <a:solidFill>
                  <a:srgbClr val="FF0000"/>
                </a:solidFill>
              </a:rPr>
              <a:t>|</a:t>
            </a:r>
            <a:r>
              <a:rPr lang="en-US" dirty="0"/>
              <a:t>Thick Clouds) = </a:t>
            </a:r>
            <a:r>
              <a:rPr lang="en-US" dirty="0">
                <a:solidFill>
                  <a:srgbClr val="FF0000"/>
                </a:solidFill>
              </a:rPr>
              <a:t>0.2</a:t>
            </a:r>
            <a:endParaRPr lang="en-IN" dirty="0">
              <a:solidFill>
                <a:srgbClr val="FF0000"/>
              </a:solidFill>
            </a:endParaRPr>
          </a:p>
        </p:txBody>
      </p:sp>
      <p:sp>
        <p:nvSpPr>
          <p:cNvPr id="8" name="TextBox 7">
            <a:extLst>
              <a:ext uri="{FF2B5EF4-FFF2-40B4-BE49-F238E27FC236}">
                <a16:creationId xmlns:a16="http://schemas.microsoft.com/office/drawing/2014/main" id="{6E189C6B-7C41-4F84-8C4B-CEE2CB6ECCE2}"/>
              </a:ext>
            </a:extLst>
          </p:cNvPr>
          <p:cNvSpPr txBox="1"/>
          <p:nvPr/>
        </p:nvSpPr>
        <p:spPr>
          <a:xfrm>
            <a:off x="5122416" y="2145185"/>
            <a:ext cx="3844031" cy="369332"/>
          </a:xfrm>
          <a:prstGeom prst="rect">
            <a:avLst/>
          </a:prstGeom>
          <a:noFill/>
        </p:spPr>
        <p:txBody>
          <a:bodyPr wrap="square" rtlCol="0">
            <a:spAutoFit/>
          </a:bodyPr>
          <a:lstStyle/>
          <a:p>
            <a:r>
              <a:rPr lang="en-IN" dirty="0"/>
              <a:t>P(Rains</a:t>
            </a:r>
            <a:r>
              <a:rPr lang="en-US" b="1" dirty="0">
                <a:solidFill>
                  <a:srgbClr val="FF0000"/>
                </a:solidFill>
              </a:rPr>
              <a:t>|</a:t>
            </a:r>
            <a:r>
              <a:rPr lang="en-US" dirty="0"/>
              <a:t>Light Clouds) = </a:t>
            </a:r>
            <a:r>
              <a:rPr lang="en-US" dirty="0">
                <a:solidFill>
                  <a:srgbClr val="FF0000"/>
                </a:solidFill>
              </a:rPr>
              <a:t>0.3</a:t>
            </a:r>
            <a:endParaRPr lang="en-IN" dirty="0">
              <a:solidFill>
                <a:srgbClr val="FF0000"/>
              </a:solidFill>
            </a:endParaRPr>
          </a:p>
        </p:txBody>
      </p:sp>
      <p:sp>
        <p:nvSpPr>
          <p:cNvPr id="9" name="TextBox 8">
            <a:extLst>
              <a:ext uri="{FF2B5EF4-FFF2-40B4-BE49-F238E27FC236}">
                <a16:creationId xmlns:a16="http://schemas.microsoft.com/office/drawing/2014/main" id="{F8D1C17B-0571-4913-8482-98A078139D16}"/>
              </a:ext>
            </a:extLst>
          </p:cNvPr>
          <p:cNvSpPr txBox="1"/>
          <p:nvPr/>
        </p:nvSpPr>
        <p:spPr>
          <a:xfrm>
            <a:off x="5122416" y="2514517"/>
            <a:ext cx="3844031" cy="369332"/>
          </a:xfrm>
          <a:prstGeom prst="rect">
            <a:avLst/>
          </a:prstGeom>
          <a:noFill/>
        </p:spPr>
        <p:txBody>
          <a:bodyPr wrap="square" rtlCol="0">
            <a:spAutoFit/>
          </a:bodyPr>
          <a:lstStyle/>
          <a:p>
            <a:r>
              <a:rPr lang="en-IN" dirty="0"/>
              <a:t>P(No Rains</a:t>
            </a:r>
            <a:r>
              <a:rPr lang="en-US" b="1" dirty="0">
                <a:solidFill>
                  <a:srgbClr val="FF0000"/>
                </a:solidFill>
              </a:rPr>
              <a:t>|</a:t>
            </a:r>
            <a:r>
              <a:rPr lang="en-US" dirty="0"/>
              <a:t>Light Clouds) = </a:t>
            </a:r>
            <a:r>
              <a:rPr lang="en-US" dirty="0">
                <a:solidFill>
                  <a:srgbClr val="FF0000"/>
                </a:solidFill>
              </a:rPr>
              <a:t>0.7</a:t>
            </a:r>
            <a:endParaRPr lang="en-IN" dirty="0">
              <a:solidFill>
                <a:srgbClr val="FF0000"/>
              </a:solidFill>
            </a:endParaRPr>
          </a:p>
        </p:txBody>
      </p:sp>
      <p:sp>
        <p:nvSpPr>
          <p:cNvPr id="10" name="Arrow: Up 9">
            <a:extLst>
              <a:ext uri="{FF2B5EF4-FFF2-40B4-BE49-F238E27FC236}">
                <a16:creationId xmlns:a16="http://schemas.microsoft.com/office/drawing/2014/main" id="{1644AF72-C0D0-4958-B5B1-C90A6BCCA28F}"/>
              </a:ext>
            </a:extLst>
          </p:cNvPr>
          <p:cNvSpPr/>
          <p:nvPr/>
        </p:nvSpPr>
        <p:spPr>
          <a:xfrm rot="16200000">
            <a:off x="8828843" y="1657143"/>
            <a:ext cx="426128"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8B5EAA8-5EED-49B1-ABE9-4C1BF8A49025}"/>
              </a:ext>
            </a:extLst>
          </p:cNvPr>
          <p:cNvSpPr txBox="1"/>
          <p:nvPr/>
        </p:nvSpPr>
        <p:spPr>
          <a:xfrm>
            <a:off x="9635231" y="1737911"/>
            <a:ext cx="2556769" cy="646331"/>
          </a:xfrm>
          <a:prstGeom prst="rect">
            <a:avLst/>
          </a:prstGeom>
          <a:noFill/>
        </p:spPr>
        <p:txBody>
          <a:bodyPr wrap="square" rtlCol="0">
            <a:spAutoFit/>
          </a:bodyPr>
          <a:lstStyle/>
          <a:p>
            <a:r>
              <a:rPr lang="en-IN" dirty="0"/>
              <a:t>All of these are</a:t>
            </a:r>
          </a:p>
          <a:p>
            <a:r>
              <a:rPr lang="en-IN" b="1" dirty="0">
                <a:solidFill>
                  <a:srgbClr val="FF0000"/>
                </a:solidFill>
              </a:rPr>
              <a:t>Conditional Probabilities</a:t>
            </a:r>
          </a:p>
        </p:txBody>
      </p:sp>
      <p:graphicFrame>
        <p:nvGraphicFramePr>
          <p:cNvPr id="12" name="Table 11">
            <a:extLst>
              <a:ext uri="{FF2B5EF4-FFF2-40B4-BE49-F238E27FC236}">
                <a16:creationId xmlns:a16="http://schemas.microsoft.com/office/drawing/2014/main" id="{79CC007B-6237-46B2-A248-40F6A5801987}"/>
              </a:ext>
            </a:extLst>
          </p:cNvPr>
          <p:cNvGraphicFramePr>
            <a:graphicFrameLocks noGrp="1"/>
          </p:cNvGraphicFramePr>
          <p:nvPr/>
        </p:nvGraphicFramePr>
        <p:xfrm>
          <a:off x="586358" y="3049369"/>
          <a:ext cx="4254500" cy="2080260"/>
        </p:xfrm>
        <a:graphic>
          <a:graphicData uri="http://schemas.openxmlformats.org/drawingml/2006/table">
            <a:tbl>
              <a:tblPr>
                <a:tableStyleId>{5C22544A-7EE6-4342-B048-85BDC9FD1C3A}</a:tableStyleId>
              </a:tblPr>
              <a:tblGrid>
                <a:gridCol w="1435100">
                  <a:extLst>
                    <a:ext uri="{9D8B030D-6E8A-4147-A177-3AD203B41FA5}">
                      <a16:colId xmlns:a16="http://schemas.microsoft.com/office/drawing/2014/main" val="3344707897"/>
                    </a:ext>
                  </a:extLst>
                </a:gridCol>
                <a:gridCol w="609600">
                  <a:extLst>
                    <a:ext uri="{9D8B030D-6E8A-4147-A177-3AD203B41FA5}">
                      <a16:colId xmlns:a16="http://schemas.microsoft.com/office/drawing/2014/main" val="976806458"/>
                    </a:ext>
                  </a:extLst>
                </a:gridCol>
                <a:gridCol w="977900">
                  <a:extLst>
                    <a:ext uri="{9D8B030D-6E8A-4147-A177-3AD203B41FA5}">
                      <a16:colId xmlns:a16="http://schemas.microsoft.com/office/drawing/2014/main" val="3899812632"/>
                    </a:ext>
                  </a:extLst>
                </a:gridCol>
                <a:gridCol w="1231900">
                  <a:extLst>
                    <a:ext uri="{9D8B030D-6E8A-4147-A177-3AD203B41FA5}">
                      <a16:colId xmlns:a16="http://schemas.microsoft.com/office/drawing/2014/main" val="1697286452"/>
                    </a:ext>
                  </a:extLst>
                </a:gridCol>
              </a:tblGrid>
              <a:tr h="297180">
                <a:tc>
                  <a:txBody>
                    <a:bodyPr/>
                    <a:lstStyle/>
                    <a:p>
                      <a:pPr algn="ctr" fontAlgn="b"/>
                      <a:r>
                        <a:rPr lang="en-IN" sz="1800" u="none" strike="noStrike">
                          <a:effectLst/>
                        </a:rPr>
                        <a:t>Days of</a:t>
                      </a:r>
                      <a:endParaRPr lang="en-IN" sz="1800" b="0" i="0" u="none" strike="noStrike">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4992651"/>
                  </a:ext>
                </a:extLst>
              </a:tr>
              <a:tr h="297180">
                <a:tc>
                  <a:txBody>
                    <a:bodyPr/>
                    <a:lstStyle/>
                    <a:p>
                      <a:pPr algn="ctr" fontAlgn="b"/>
                      <a:r>
                        <a:rPr lang="en-IN" sz="1800" u="none" strike="noStrike">
                          <a:effectLst/>
                        </a:rPr>
                        <a:t>Thick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30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2204657"/>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0.53</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0.11</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43906"/>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70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2263808"/>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0.47</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0.89</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4533001"/>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100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40096"/>
                  </a:ext>
                </a:extLst>
              </a:tr>
              <a:tr h="297180">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solidFill>
                            <a:srgbClr val="FF0000"/>
                          </a:solidFill>
                          <a:effectLst/>
                        </a:rPr>
                        <a:t>1</a:t>
                      </a:r>
                      <a:endParaRPr lang="en-IN" sz="1800" b="0" i="0" u="none" strike="noStrike">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1</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0678316"/>
                  </a:ext>
                </a:extLst>
              </a:tr>
            </a:tbl>
          </a:graphicData>
        </a:graphic>
      </p:graphicFrame>
      <p:sp>
        <p:nvSpPr>
          <p:cNvPr id="13" name="Rectangle 12">
            <a:extLst>
              <a:ext uri="{FF2B5EF4-FFF2-40B4-BE49-F238E27FC236}">
                <a16:creationId xmlns:a16="http://schemas.microsoft.com/office/drawing/2014/main" id="{A458577F-92AA-43E0-8A65-F92541003395}"/>
              </a:ext>
            </a:extLst>
          </p:cNvPr>
          <p:cNvSpPr/>
          <p:nvPr/>
        </p:nvSpPr>
        <p:spPr>
          <a:xfrm>
            <a:off x="5122416" y="3579493"/>
            <a:ext cx="2856872" cy="369332"/>
          </a:xfrm>
          <a:prstGeom prst="rect">
            <a:avLst/>
          </a:prstGeom>
        </p:spPr>
        <p:txBody>
          <a:bodyPr wrap="none">
            <a:spAutoFit/>
          </a:bodyPr>
          <a:lstStyle/>
          <a:p>
            <a:r>
              <a:rPr lang="en-IN" dirty="0"/>
              <a:t>P(Thick Clouds</a:t>
            </a:r>
            <a:r>
              <a:rPr lang="en-US" b="1" dirty="0">
                <a:solidFill>
                  <a:srgbClr val="FF0000"/>
                </a:solidFill>
              </a:rPr>
              <a:t>|</a:t>
            </a:r>
            <a:r>
              <a:rPr lang="en-US" dirty="0"/>
              <a:t>Rains) = </a:t>
            </a:r>
            <a:r>
              <a:rPr lang="en-US" dirty="0">
                <a:solidFill>
                  <a:srgbClr val="FF0000"/>
                </a:solidFill>
              </a:rPr>
              <a:t>0.53</a:t>
            </a:r>
            <a:endParaRPr lang="en-IN" dirty="0">
              <a:solidFill>
                <a:srgbClr val="FF0000"/>
              </a:solidFill>
            </a:endParaRPr>
          </a:p>
        </p:txBody>
      </p:sp>
      <p:sp>
        <p:nvSpPr>
          <p:cNvPr id="14" name="Oval 13">
            <a:extLst>
              <a:ext uri="{FF2B5EF4-FFF2-40B4-BE49-F238E27FC236}">
                <a16:creationId xmlns:a16="http://schemas.microsoft.com/office/drawing/2014/main" id="{0BADA03A-9BB0-4F51-9521-184266590852}"/>
              </a:ext>
            </a:extLst>
          </p:cNvPr>
          <p:cNvSpPr/>
          <p:nvPr/>
        </p:nvSpPr>
        <p:spPr>
          <a:xfrm>
            <a:off x="2048151" y="3288037"/>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44C51E71-45FA-4C0A-81CB-343E965F1A7E}"/>
              </a:ext>
            </a:extLst>
          </p:cNvPr>
          <p:cNvSpPr/>
          <p:nvPr/>
        </p:nvSpPr>
        <p:spPr>
          <a:xfrm>
            <a:off x="2048152" y="1262420"/>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A6398E40-8CA7-416C-B3DD-61753045BBDC}"/>
              </a:ext>
            </a:extLst>
          </p:cNvPr>
          <p:cNvSpPr/>
          <p:nvPr/>
        </p:nvSpPr>
        <p:spPr>
          <a:xfrm>
            <a:off x="3989341" y="1262420"/>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5DB0C3DD-DEE5-443D-BC9D-D213407C0004}"/>
              </a:ext>
            </a:extLst>
          </p:cNvPr>
          <p:cNvSpPr/>
          <p:nvPr/>
        </p:nvSpPr>
        <p:spPr>
          <a:xfrm>
            <a:off x="2048151" y="4519986"/>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5766D00-4B9A-43CB-845A-CB701C309D47}"/>
              </a:ext>
            </a:extLst>
          </p:cNvPr>
          <p:cNvSpPr/>
          <p:nvPr/>
        </p:nvSpPr>
        <p:spPr>
          <a:xfrm>
            <a:off x="2048151" y="1591503"/>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4B33F2E0-46A5-426F-A511-49A00885E436}"/>
              </a:ext>
            </a:extLst>
          </p:cNvPr>
          <p:cNvSpPr/>
          <p:nvPr/>
        </p:nvSpPr>
        <p:spPr>
          <a:xfrm>
            <a:off x="2048151" y="3642237"/>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8AF1934-92CB-4B8E-AA64-73CAB45F9123}"/>
              </a:ext>
            </a:extLst>
          </p:cNvPr>
          <p:cNvSpPr txBox="1"/>
          <p:nvPr/>
        </p:nvSpPr>
        <p:spPr>
          <a:xfrm>
            <a:off x="5122416" y="4058321"/>
            <a:ext cx="6945298" cy="1200329"/>
          </a:xfrm>
          <a:prstGeom prst="rect">
            <a:avLst/>
          </a:prstGeom>
          <a:noFill/>
        </p:spPr>
        <p:txBody>
          <a:bodyPr wrap="square" rtlCol="0">
            <a:spAutoFit/>
          </a:bodyPr>
          <a:lstStyle/>
          <a:p>
            <a:r>
              <a:rPr lang="en-IN" dirty="0"/>
              <a:t>P(Rains</a:t>
            </a:r>
            <a:r>
              <a:rPr lang="en-US" b="1" dirty="0">
                <a:solidFill>
                  <a:srgbClr val="FF0000"/>
                </a:solidFill>
              </a:rPr>
              <a:t>|</a:t>
            </a:r>
            <a:r>
              <a:rPr lang="en-US" dirty="0"/>
              <a:t>Thick Clouds) = </a:t>
            </a:r>
            <a:r>
              <a:rPr lang="en-US" dirty="0">
                <a:solidFill>
                  <a:srgbClr val="FF0000"/>
                </a:solidFill>
              </a:rPr>
              <a:t>0.8</a:t>
            </a:r>
            <a:endParaRPr lang="en-IN" dirty="0">
              <a:solidFill>
                <a:srgbClr val="FF0000"/>
              </a:solidFill>
            </a:endParaRPr>
          </a:p>
          <a:p>
            <a:r>
              <a:rPr lang="en-IN" dirty="0"/>
              <a:t>P(Thick Clouds</a:t>
            </a:r>
            <a:r>
              <a:rPr lang="en-US" b="1" dirty="0">
                <a:solidFill>
                  <a:srgbClr val="FF0000"/>
                </a:solidFill>
              </a:rPr>
              <a:t>|</a:t>
            </a:r>
            <a:r>
              <a:rPr lang="en-US" dirty="0"/>
              <a:t>Rains) = </a:t>
            </a:r>
            <a:r>
              <a:rPr lang="en-US" dirty="0">
                <a:solidFill>
                  <a:srgbClr val="FF0000"/>
                </a:solidFill>
              </a:rPr>
              <a:t>0.53</a:t>
            </a:r>
            <a:endParaRPr lang="en-IN" dirty="0">
              <a:solidFill>
                <a:srgbClr val="FF0000"/>
              </a:solidFill>
            </a:endParaRPr>
          </a:p>
          <a:p>
            <a:r>
              <a:rPr lang="en-IN" dirty="0"/>
              <a:t>Notice that we had 24 days in which we had both Thick clouds and Rains</a:t>
            </a:r>
          </a:p>
          <a:p>
            <a:r>
              <a:rPr lang="en-IN" dirty="0"/>
              <a:t>The same number is expressed as a proportion two different bases.</a:t>
            </a:r>
          </a:p>
        </p:txBody>
      </p:sp>
      <p:sp>
        <p:nvSpPr>
          <p:cNvPr id="21" name="TextBox 20">
            <a:extLst>
              <a:ext uri="{FF2B5EF4-FFF2-40B4-BE49-F238E27FC236}">
                <a16:creationId xmlns:a16="http://schemas.microsoft.com/office/drawing/2014/main" id="{86E13A29-925F-4BAD-A308-8171CB6BFD22}"/>
              </a:ext>
            </a:extLst>
          </p:cNvPr>
          <p:cNvSpPr txBox="1"/>
          <p:nvPr/>
        </p:nvSpPr>
        <p:spPr>
          <a:xfrm>
            <a:off x="5122416" y="5388746"/>
            <a:ext cx="5841507" cy="646331"/>
          </a:xfrm>
          <a:prstGeom prst="rect">
            <a:avLst/>
          </a:prstGeom>
          <a:noFill/>
        </p:spPr>
        <p:txBody>
          <a:bodyPr wrap="square" rtlCol="0">
            <a:spAutoFit/>
          </a:bodyPr>
          <a:lstStyle/>
          <a:p>
            <a:r>
              <a:rPr lang="en-IN" dirty="0"/>
              <a:t>Is it possible that these probabilities can be linked through some mathematical expression?</a:t>
            </a:r>
          </a:p>
        </p:txBody>
      </p:sp>
    </p:spTree>
    <p:extLst>
      <p:ext uri="{BB962C8B-B14F-4D97-AF65-F5344CB8AC3E}">
        <p14:creationId xmlns:p14="http://schemas.microsoft.com/office/powerpoint/2010/main" val="87407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p:bldP spid="13" grpId="0"/>
      <p:bldP spid="14" grpId="0" animBg="1"/>
      <p:bldP spid="15" grpId="0" animBg="1"/>
      <p:bldP spid="16" grpId="0" animBg="1"/>
      <p:bldP spid="17" grpId="0" animBg="1"/>
      <p:bldP spid="18" grpId="0" animBg="1"/>
      <p:bldP spid="19" grpId="0" animBg="1"/>
      <p:bldP spid="20"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9F4E-AAF8-41E2-AD1C-3109A27BD90E}"/>
              </a:ext>
            </a:extLst>
          </p:cNvPr>
          <p:cNvSpPr>
            <a:spLocks noGrp="1"/>
          </p:cNvSpPr>
          <p:nvPr>
            <p:ph type="title"/>
          </p:nvPr>
        </p:nvSpPr>
        <p:spPr>
          <a:xfrm>
            <a:off x="74720" y="63284"/>
            <a:ext cx="10515600" cy="824483"/>
          </a:xfrm>
        </p:spPr>
        <p:txBody>
          <a:bodyPr/>
          <a:lstStyle/>
          <a:p>
            <a:r>
              <a:rPr lang="en-IN" dirty="0"/>
              <a:t>Bayes Theorem</a:t>
            </a:r>
          </a:p>
        </p:txBody>
      </p:sp>
      <p:graphicFrame>
        <p:nvGraphicFramePr>
          <p:cNvPr id="4" name="Content Placeholder 3">
            <a:extLst>
              <a:ext uri="{FF2B5EF4-FFF2-40B4-BE49-F238E27FC236}">
                <a16:creationId xmlns:a16="http://schemas.microsoft.com/office/drawing/2014/main" id="{40882655-320C-4220-A3C1-FAACF7784D5D}"/>
              </a:ext>
            </a:extLst>
          </p:cNvPr>
          <p:cNvGraphicFramePr>
            <a:graphicFrameLocks noGrp="1"/>
          </p:cNvGraphicFramePr>
          <p:nvPr>
            <p:ph idx="1"/>
          </p:nvPr>
        </p:nvGraphicFramePr>
        <p:xfrm>
          <a:off x="74720" y="1242239"/>
          <a:ext cx="3873500" cy="178308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1687189873"/>
                    </a:ext>
                  </a:extLst>
                </a:gridCol>
                <a:gridCol w="609600">
                  <a:extLst>
                    <a:ext uri="{9D8B030D-6E8A-4147-A177-3AD203B41FA5}">
                      <a16:colId xmlns:a16="http://schemas.microsoft.com/office/drawing/2014/main" val="4060734696"/>
                    </a:ext>
                  </a:extLst>
                </a:gridCol>
                <a:gridCol w="1143000">
                  <a:extLst>
                    <a:ext uri="{9D8B030D-6E8A-4147-A177-3AD203B41FA5}">
                      <a16:colId xmlns:a16="http://schemas.microsoft.com/office/drawing/2014/main" val="1731586428"/>
                    </a:ext>
                  </a:extLst>
                </a:gridCol>
                <a:gridCol w="609600">
                  <a:extLst>
                    <a:ext uri="{9D8B030D-6E8A-4147-A177-3AD203B41FA5}">
                      <a16:colId xmlns:a16="http://schemas.microsoft.com/office/drawing/2014/main" val="3727182679"/>
                    </a:ext>
                  </a:extLst>
                </a:gridCol>
              </a:tblGrid>
              <a:tr h="297180">
                <a:tc>
                  <a:txBody>
                    <a:bodyPr/>
                    <a:lstStyle/>
                    <a:p>
                      <a:pPr algn="ctr" fontAlgn="b"/>
                      <a:r>
                        <a:rPr lang="en-IN" sz="1800" u="none" strike="noStrike" dirty="0">
                          <a:effectLst/>
                        </a:rPr>
                        <a:t>Days of</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8150445"/>
                  </a:ext>
                </a:extLst>
              </a:tr>
              <a:tr h="297180">
                <a:tc>
                  <a:txBody>
                    <a:bodyPr/>
                    <a:lstStyle/>
                    <a:p>
                      <a:pPr algn="ctr" fontAlgn="b"/>
                      <a:r>
                        <a:rPr lang="en-IN" sz="1800" u="none" strike="noStrike">
                          <a:effectLst/>
                        </a:rPr>
                        <a:t>Thick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0.24</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0.06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0.3</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5700884"/>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3557823"/>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0.7</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7812702"/>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5455950"/>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0127437"/>
                  </a:ext>
                </a:extLst>
              </a:tr>
            </a:tbl>
          </a:graphicData>
        </a:graphic>
      </p:graphicFrame>
      <p:sp>
        <p:nvSpPr>
          <p:cNvPr id="5" name="Rectangle 4">
            <a:extLst>
              <a:ext uri="{FF2B5EF4-FFF2-40B4-BE49-F238E27FC236}">
                <a16:creationId xmlns:a16="http://schemas.microsoft.com/office/drawing/2014/main" id="{7D6CBBC1-CE23-4D06-B8CB-229086D28433}"/>
              </a:ext>
            </a:extLst>
          </p:cNvPr>
          <p:cNvSpPr/>
          <p:nvPr/>
        </p:nvSpPr>
        <p:spPr>
          <a:xfrm>
            <a:off x="0" y="3220981"/>
            <a:ext cx="3015569" cy="646331"/>
          </a:xfrm>
          <a:prstGeom prst="rect">
            <a:avLst/>
          </a:prstGeom>
        </p:spPr>
        <p:txBody>
          <a:bodyPr wrap="none">
            <a:spAutoFit/>
          </a:bodyPr>
          <a:lstStyle/>
          <a:p>
            <a:r>
              <a:rPr lang="en-IN" dirty="0"/>
              <a:t>P(Thick Clouds) = </a:t>
            </a:r>
            <a:r>
              <a:rPr lang="en-IN" dirty="0">
                <a:solidFill>
                  <a:srgbClr val="FF0000"/>
                </a:solidFill>
              </a:rPr>
              <a:t>0.30</a:t>
            </a:r>
          </a:p>
          <a:p>
            <a:r>
              <a:rPr lang="en-IN" dirty="0"/>
              <a:t>P(Thick Clouds </a:t>
            </a:r>
            <a:r>
              <a:rPr lang="en-IN" b="1" dirty="0">
                <a:solidFill>
                  <a:srgbClr val="FF0000"/>
                </a:solidFill>
              </a:rPr>
              <a:t>∩</a:t>
            </a:r>
            <a:r>
              <a:rPr lang="en-IN" dirty="0"/>
              <a:t> Rains) = </a:t>
            </a:r>
            <a:r>
              <a:rPr lang="en-IN" dirty="0">
                <a:solidFill>
                  <a:srgbClr val="FF0000"/>
                </a:solidFill>
              </a:rPr>
              <a:t>0.24</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1A75E9-E202-4027-B869-B6BA68F8E40F}"/>
                  </a:ext>
                </a:extLst>
              </p:cNvPr>
              <p:cNvSpPr txBox="1"/>
              <p:nvPr/>
            </p:nvSpPr>
            <p:spPr>
              <a:xfrm>
                <a:off x="0" y="3832681"/>
                <a:ext cx="6076704" cy="576696"/>
              </a:xfrm>
              <a:prstGeom prst="rect">
                <a:avLst/>
              </a:prstGeom>
              <a:noFill/>
            </p:spPr>
            <p:txBody>
              <a:bodyPr wrap="square" rtlCol="0">
                <a:spAutoFit/>
              </a:bodyPr>
              <a:lstStyle/>
              <a:p>
                <a:r>
                  <a:rPr lang="en-IN" dirty="0"/>
                  <a:t>P(Rains</a:t>
                </a:r>
                <a:r>
                  <a:rPr lang="en-US" b="1" dirty="0">
                    <a:solidFill>
                      <a:srgbClr val="FF0000"/>
                    </a:solidFill>
                  </a:rPr>
                  <a:t>|</a:t>
                </a:r>
                <a:r>
                  <a:rPr lang="en-US" dirty="0"/>
                  <a:t>Thick Clouds) =  </a:t>
                </a:r>
                <a14:m>
                  <m:oMath xmlns:m="http://schemas.openxmlformats.org/officeDocument/2006/math">
                    <m:f>
                      <m:fPr>
                        <m:ctrlPr>
                          <a:rPr lang="en-US" i="1" smtClean="0">
                            <a:latin typeface="Cambria Math" panose="02040503050406030204" pitchFamily="18" charset="0"/>
                          </a:rPr>
                        </m:ctrlPr>
                      </m:fPr>
                      <m:num>
                        <m:r>
                          <m:rPr>
                            <m:nor/>
                          </m:rPr>
                          <a:rPr lang="en-IN" dirty="0" smtClean="0"/>
                          <m:t>P</m:t>
                        </m:r>
                        <m:r>
                          <m:rPr>
                            <m:nor/>
                          </m:rPr>
                          <a:rPr lang="en-IN" dirty="0" smtClean="0"/>
                          <m:t>(</m:t>
                        </m:r>
                        <m:r>
                          <m:rPr>
                            <m:nor/>
                          </m:rPr>
                          <a:rPr lang="en-IN" dirty="0" smtClean="0"/>
                          <m:t>Thick</m:t>
                        </m:r>
                        <m:r>
                          <m:rPr>
                            <m:nor/>
                          </m:rPr>
                          <a:rPr lang="en-IN" dirty="0" smtClean="0"/>
                          <m:t> </m:t>
                        </m:r>
                        <m:r>
                          <m:rPr>
                            <m:nor/>
                          </m:rPr>
                          <a:rPr lang="en-IN" dirty="0" smtClean="0"/>
                          <m:t>Clouds</m:t>
                        </m:r>
                        <m:r>
                          <m:rPr>
                            <m:nor/>
                          </m:rPr>
                          <a:rPr lang="en-IN" dirty="0" smtClean="0"/>
                          <m:t> </m:t>
                        </m:r>
                        <m:r>
                          <m:rPr>
                            <m:nor/>
                          </m:rPr>
                          <a:rPr lang="en-IN" b="1" dirty="0" smtClean="0">
                            <a:solidFill>
                              <a:srgbClr val="FF0000"/>
                            </a:solidFill>
                          </a:rPr>
                          <m:t>∩</m:t>
                        </m:r>
                        <m:r>
                          <m:rPr>
                            <m:nor/>
                          </m:rPr>
                          <a:rPr lang="en-IN" dirty="0" smtClean="0"/>
                          <m:t> </m:t>
                        </m:r>
                        <m:r>
                          <m:rPr>
                            <m:nor/>
                          </m:rPr>
                          <a:rPr lang="en-IN" dirty="0" smtClean="0"/>
                          <m:t>Rains</m:t>
                        </m:r>
                        <m:r>
                          <m:rPr>
                            <m:nor/>
                          </m:rPr>
                          <a:rPr lang="en-IN" dirty="0" smtClean="0"/>
                          <m:t>)</m:t>
                        </m:r>
                      </m:num>
                      <m:den>
                        <m:r>
                          <m:rPr>
                            <m:nor/>
                          </m:rPr>
                          <a:rPr lang="en-IN" dirty="0" smtClean="0"/>
                          <m:t>P</m:t>
                        </m:r>
                        <m:r>
                          <m:rPr>
                            <m:nor/>
                          </m:rPr>
                          <a:rPr lang="en-IN" dirty="0" smtClean="0"/>
                          <m:t>(</m:t>
                        </m:r>
                        <m:r>
                          <m:rPr>
                            <m:nor/>
                          </m:rPr>
                          <a:rPr lang="en-IN" dirty="0" smtClean="0"/>
                          <m:t>Thick</m:t>
                        </m:r>
                        <m:r>
                          <m:rPr>
                            <m:nor/>
                          </m:rPr>
                          <a:rPr lang="en-IN" dirty="0" smtClean="0"/>
                          <m:t> </m:t>
                        </m:r>
                        <m:r>
                          <m:rPr>
                            <m:nor/>
                          </m:rPr>
                          <a:rPr lang="en-IN" dirty="0" smtClean="0"/>
                          <m:t>Clouds</m:t>
                        </m:r>
                        <m:r>
                          <m:rPr>
                            <m:nor/>
                          </m:rPr>
                          <a:rPr lang="en-IN" dirty="0" smtClean="0"/>
                          <m:t>)</m:t>
                        </m:r>
                      </m:den>
                    </m:f>
                  </m:oMath>
                </a14:m>
                <a:r>
                  <a:rPr lang="en-US" dirty="0">
                    <a:solidFill>
                      <a:srgbClr val="FF0000"/>
                    </a:solidFill>
                  </a:rPr>
                  <a:t>  </a:t>
                </a:r>
                <a:r>
                  <a:rPr lang="en-US" dirty="0"/>
                  <a:t>=</a:t>
                </a:r>
                <a:r>
                  <a:rPr lang="en-US" dirty="0">
                    <a:solidFill>
                      <a:srgbClr val="FF0000"/>
                    </a:solidFill>
                  </a:rPr>
                  <a:t> 0.8</a:t>
                </a:r>
                <a:endParaRPr lang="en-IN" dirty="0">
                  <a:solidFill>
                    <a:srgbClr val="FF0000"/>
                  </a:solidFill>
                </a:endParaRPr>
              </a:p>
            </p:txBody>
          </p:sp>
        </mc:Choice>
        <mc:Fallback xmlns="">
          <p:sp>
            <p:nvSpPr>
              <p:cNvPr id="6" name="TextBox 5">
                <a:extLst>
                  <a:ext uri="{FF2B5EF4-FFF2-40B4-BE49-F238E27FC236}">
                    <a16:creationId xmlns:a16="http://schemas.microsoft.com/office/drawing/2014/main" id="{151A75E9-E202-4027-B869-B6BA68F8E40F}"/>
                  </a:ext>
                </a:extLst>
              </p:cNvPr>
              <p:cNvSpPr txBox="1">
                <a:spLocks noRot="1" noChangeAspect="1" noMove="1" noResize="1" noEditPoints="1" noAdjustHandles="1" noChangeArrowheads="1" noChangeShapeType="1" noTextEdit="1"/>
              </p:cNvSpPr>
              <p:nvPr/>
            </p:nvSpPr>
            <p:spPr>
              <a:xfrm>
                <a:off x="0" y="3832681"/>
                <a:ext cx="6076704" cy="576696"/>
              </a:xfrm>
              <a:prstGeom prst="rect">
                <a:avLst/>
              </a:prstGeom>
              <a:blipFill>
                <a:blip r:embed="rId2"/>
                <a:stretch>
                  <a:fillRect l="-802"/>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E11DC16A-5C93-4522-9679-7A88931CEA1F}"/>
              </a:ext>
            </a:extLst>
          </p:cNvPr>
          <p:cNvSpPr txBox="1"/>
          <p:nvPr/>
        </p:nvSpPr>
        <p:spPr>
          <a:xfrm>
            <a:off x="1659322" y="1834474"/>
            <a:ext cx="621437" cy="369332"/>
          </a:xfrm>
          <a:prstGeom prst="rect">
            <a:avLst/>
          </a:prstGeom>
          <a:noFill/>
        </p:spPr>
        <p:txBody>
          <a:bodyPr wrap="square" rtlCol="0">
            <a:spAutoFit/>
          </a:bodyPr>
          <a:lstStyle/>
          <a:p>
            <a:r>
              <a:rPr lang="en-IN" dirty="0">
                <a:solidFill>
                  <a:srgbClr val="FF0000"/>
                </a:solidFill>
              </a:rPr>
              <a:t>0.8</a:t>
            </a:r>
          </a:p>
        </p:txBody>
      </p:sp>
      <p:sp>
        <p:nvSpPr>
          <p:cNvPr id="8" name="TextBox 7">
            <a:extLst>
              <a:ext uri="{FF2B5EF4-FFF2-40B4-BE49-F238E27FC236}">
                <a16:creationId xmlns:a16="http://schemas.microsoft.com/office/drawing/2014/main" id="{9438AA74-948A-4636-99FD-8B2F48D7B123}"/>
              </a:ext>
            </a:extLst>
          </p:cNvPr>
          <p:cNvSpPr txBox="1"/>
          <p:nvPr/>
        </p:nvSpPr>
        <p:spPr>
          <a:xfrm>
            <a:off x="2468851" y="1800375"/>
            <a:ext cx="621437" cy="369332"/>
          </a:xfrm>
          <a:prstGeom prst="rect">
            <a:avLst/>
          </a:prstGeom>
          <a:noFill/>
        </p:spPr>
        <p:txBody>
          <a:bodyPr wrap="square" rtlCol="0">
            <a:spAutoFit/>
          </a:bodyPr>
          <a:lstStyle/>
          <a:p>
            <a:r>
              <a:rPr lang="en-IN" dirty="0">
                <a:solidFill>
                  <a:srgbClr val="FF0000"/>
                </a:solidFill>
              </a:rPr>
              <a:t>0.2</a:t>
            </a:r>
          </a:p>
        </p:txBody>
      </p:sp>
      <p:sp>
        <p:nvSpPr>
          <p:cNvPr id="9" name="TextBox 8">
            <a:extLst>
              <a:ext uri="{FF2B5EF4-FFF2-40B4-BE49-F238E27FC236}">
                <a16:creationId xmlns:a16="http://schemas.microsoft.com/office/drawing/2014/main" id="{1241EC5B-8188-4E6F-9B05-0CCD5A87C1D9}"/>
              </a:ext>
            </a:extLst>
          </p:cNvPr>
          <p:cNvSpPr txBox="1"/>
          <p:nvPr/>
        </p:nvSpPr>
        <p:spPr>
          <a:xfrm>
            <a:off x="3402983" y="1810023"/>
            <a:ext cx="621437" cy="369332"/>
          </a:xfrm>
          <a:prstGeom prst="rect">
            <a:avLst/>
          </a:prstGeom>
          <a:noFill/>
        </p:spPr>
        <p:txBody>
          <a:bodyPr wrap="square" rtlCol="0">
            <a:spAutoFit/>
          </a:bodyPr>
          <a:lstStyle/>
          <a:p>
            <a:r>
              <a:rPr lang="en-IN" dirty="0">
                <a:solidFill>
                  <a:srgbClr val="FF0000"/>
                </a:solidFill>
              </a:rPr>
              <a:t>1.0</a:t>
            </a:r>
          </a:p>
        </p:txBody>
      </p:sp>
      <p:sp>
        <p:nvSpPr>
          <p:cNvPr id="11" name="TextBox 10">
            <a:extLst>
              <a:ext uri="{FF2B5EF4-FFF2-40B4-BE49-F238E27FC236}">
                <a16:creationId xmlns:a16="http://schemas.microsoft.com/office/drawing/2014/main" id="{1F4EBF5C-FE19-487F-B221-A0736FFD04AB}"/>
              </a:ext>
            </a:extLst>
          </p:cNvPr>
          <p:cNvSpPr txBox="1"/>
          <p:nvPr/>
        </p:nvSpPr>
        <p:spPr>
          <a:xfrm>
            <a:off x="-31873" y="4409377"/>
            <a:ext cx="6369666" cy="646331"/>
          </a:xfrm>
          <a:prstGeom prst="rect">
            <a:avLst/>
          </a:prstGeom>
          <a:noFill/>
        </p:spPr>
        <p:txBody>
          <a:bodyPr wrap="square" rtlCol="0">
            <a:spAutoFit/>
          </a:bodyPr>
          <a:lstStyle/>
          <a:p>
            <a:r>
              <a:rPr lang="en-IN" dirty="0"/>
              <a:t>We can re-write the above equation as:</a:t>
            </a:r>
          </a:p>
          <a:p>
            <a:r>
              <a:rPr lang="en-IN" dirty="0"/>
              <a:t>P(Thick Clouds </a:t>
            </a:r>
            <a:r>
              <a:rPr lang="en-IN" b="1" dirty="0">
                <a:solidFill>
                  <a:srgbClr val="FF0000"/>
                </a:solidFill>
              </a:rPr>
              <a:t>∩</a:t>
            </a:r>
            <a:r>
              <a:rPr lang="en-IN" dirty="0"/>
              <a:t> Rains) = P(Rains</a:t>
            </a:r>
            <a:r>
              <a:rPr lang="en-US" b="1" dirty="0">
                <a:solidFill>
                  <a:srgbClr val="FF0000"/>
                </a:solidFill>
              </a:rPr>
              <a:t>|</a:t>
            </a:r>
            <a:r>
              <a:rPr lang="en-US" dirty="0"/>
              <a:t>Thick Clouds) * </a:t>
            </a:r>
            <a:r>
              <a:rPr lang="en-IN" dirty="0"/>
              <a:t>P(Thick Clouds)</a:t>
            </a:r>
            <a:r>
              <a:rPr lang="en-US" dirty="0"/>
              <a:t> </a:t>
            </a:r>
            <a:endParaRPr lang="en-IN" dirty="0"/>
          </a:p>
        </p:txBody>
      </p:sp>
      <p:sp>
        <p:nvSpPr>
          <p:cNvPr id="12" name="Rectangle 11">
            <a:extLst>
              <a:ext uri="{FF2B5EF4-FFF2-40B4-BE49-F238E27FC236}">
                <a16:creationId xmlns:a16="http://schemas.microsoft.com/office/drawing/2014/main" id="{741978B5-0128-45C2-8861-13C969B59B6C}"/>
              </a:ext>
            </a:extLst>
          </p:cNvPr>
          <p:cNvSpPr/>
          <p:nvPr/>
        </p:nvSpPr>
        <p:spPr>
          <a:xfrm>
            <a:off x="6664171" y="3186349"/>
            <a:ext cx="3015569" cy="646331"/>
          </a:xfrm>
          <a:prstGeom prst="rect">
            <a:avLst/>
          </a:prstGeom>
        </p:spPr>
        <p:txBody>
          <a:bodyPr wrap="none">
            <a:spAutoFit/>
          </a:bodyPr>
          <a:lstStyle/>
          <a:p>
            <a:r>
              <a:rPr lang="en-IN" dirty="0"/>
              <a:t>P(Rains) = </a:t>
            </a:r>
            <a:r>
              <a:rPr lang="en-IN" dirty="0">
                <a:solidFill>
                  <a:srgbClr val="FF0000"/>
                </a:solidFill>
              </a:rPr>
              <a:t>0.45</a:t>
            </a:r>
          </a:p>
          <a:p>
            <a:r>
              <a:rPr lang="en-IN" dirty="0"/>
              <a:t>P(Rains </a:t>
            </a:r>
            <a:r>
              <a:rPr lang="en-IN" b="1" dirty="0">
                <a:solidFill>
                  <a:srgbClr val="FF0000"/>
                </a:solidFill>
              </a:rPr>
              <a:t>∩</a:t>
            </a:r>
            <a:r>
              <a:rPr lang="en-IN" dirty="0"/>
              <a:t> Thick Clouds) = </a:t>
            </a:r>
            <a:r>
              <a:rPr lang="en-IN" dirty="0">
                <a:solidFill>
                  <a:srgbClr val="FF0000"/>
                </a:solidFill>
              </a:rPr>
              <a:t>0.24</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82DB40-3689-43E1-9A53-60E71EFE6E2C}"/>
                  </a:ext>
                </a:extLst>
              </p:cNvPr>
              <p:cNvSpPr txBox="1"/>
              <p:nvPr/>
            </p:nvSpPr>
            <p:spPr>
              <a:xfrm>
                <a:off x="6641388" y="3849996"/>
                <a:ext cx="6076704" cy="576696"/>
              </a:xfrm>
              <a:prstGeom prst="rect">
                <a:avLst/>
              </a:prstGeom>
              <a:noFill/>
            </p:spPr>
            <p:txBody>
              <a:bodyPr wrap="square" rtlCol="0">
                <a:spAutoFit/>
              </a:bodyPr>
              <a:lstStyle/>
              <a:p>
                <a:r>
                  <a:rPr lang="en-IN" dirty="0"/>
                  <a:t>P(Thick Clouds</a:t>
                </a:r>
                <a:r>
                  <a:rPr lang="en-US" b="1" dirty="0">
                    <a:solidFill>
                      <a:srgbClr val="FF0000"/>
                    </a:solidFill>
                  </a:rPr>
                  <a:t>|</a:t>
                </a:r>
                <a:r>
                  <a:rPr lang="en-US" dirty="0"/>
                  <a:t>Rains) =  </a:t>
                </a:r>
                <a14:m>
                  <m:oMath xmlns:m="http://schemas.openxmlformats.org/officeDocument/2006/math">
                    <m:f>
                      <m:fPr>
                        <m:ctrlPr>
                          <a:rPr lang="en-US" i="1" smtClean="0">
                            <a:latin typeface="Cambria Math" panose="02040503050406030204" pitchFamily="18" charset="0"/>
                          </a:rPr>
                        </m:ctrlPr>
                      </m:fPr>
                      <m:num>
                        <m:r>
                          <m:rPr>
                            <m:nor/>
                          </m:rPr>
                          <a:rPr lang="en-IN" dirty="0" smtClean="0"/>
                          <m:t>P</m:t>
                        </m:r>
                        <m:r>
                          <m:rPr>
                            <m:nor/>
                          </m:rPr>
                          <a:rPr lang="en-IN" dirty="0" smtClean="0"/>
                          <m:t>(</m:t>
                        </m:r>
                        <m:r>
                          <m:rPr>
                            <m:nor/>
                          </m:rPr>
                          <a:rPr lang="en-IN" b="0" i="0" dirty="0" smtClean="0"/>
                          <m:t>Rains</m:t>
                        </m:r>
                        <m:r>
                          <m:rPr>
                            <m:nor/>
                          </m:rPr>
                          <a:rPr lang="en-IN" b="1" dirty="0" smtClean="0">
                            <a:solidFill>
                              <a:srgbClr val="FF0000"/>
                            </a:solidFill>
                          </a:rPr>
                          <m:t>∩</m:t>
                        </m:r>
                        <m:r>
                          <m:rPr>
                            <m:nor/>
                          </m:rPr>
                          <a:rPr lang="en-IN" dirty="0" smtClean="0"/>
                          <m:t> </m:t>
                        </m:r>
                        <m:r>
                          <m:rPr>
                            <m:nor/>
                          </m:rPr>
                          <a:rPr lang="en-IN" b="0" i="0" dirty="0" smtClean="0"/>
                          <m:t>Thick</m:t>
                        </m:r>
                        <m:r>
                          <m:rPr>
                            <m:nor/>
                          </m:rPr>
                          <a:rPr lang="en-IN" b="0" i="0" dirty="0" smtClean="0"/>
                          <m:t> </m:t>
                        </m:r>
                        <m:r>
                          <m:rPr>
                            <m:nor/>
                          </m:rPr>
                          <a:rPr lang="en-IN" b="0" i="0" dirty="0" smtClean="0"/>
                          <m:t>Clouds</m:t>
                        </m:r>
                        <m:r>
                          <m:rPr>
                            <m:nor/>
                          </m:rPr>
                          <a:rPr lang="en-IN" dirty="0" smtClean="0"/>
                          <m:t>)</m:t>
                        </m:r>
                      </m:num>
                      <m:den>
                        <m:r>
                          <m:rPr>
                            <m:nor/>
                          </m:rPr>
                          <a:rPr lang="en-IN" dirty="0" smtClean="0"/>
                          <m:t>P</m:t>
                        </m:r>
                        <m:r>
                          <m:rPr>
                            <m:nor/>
                          </m:rPr>
                          <a:rPr lang="en-IN" dirty="0" smtClean="0"/>
                          <m:t>(</m:t>
                        </m:r>
                        <m:r>
                          <m:rPr>
                            <m:nor/>
                          </m:rPr>
                          <a:rPr lang="en-IN" b="0" i="0" dirty="0" smtClean="0"/>
                          <m:t>Rains</m:t>
                        </m:r>
                        <m:r>
                          <m:rPr>
                            <m:nor/>
                          </m:rPr>
                          <a:rPr lang="en-IN" dirty="0" smtClean="0"/>
                          <m:t>)</m:t>
                        </m:r>
                      </m:den>
                    </m:f>
                  </m:oMath>
                </a14:m>
                <a:r>
                  <a:rPr lang="en-US" dirty="0">
                    <a:solidFill>
                      <a:srgbClr val="FF0000"/>
                    </a:solidFill>
                  </a:rPr>
                  <a:t>  </a:t>
                </a:r>
                <a:r>
                  <a:rPr lang="en-US" dirty="0"/>
                  <a:t>=</a:t>
                </a:r>
                <a:r>
                  <a:rPr lang="en-US" dirty="0">
                    <a:solidFill>
                      <a:srgbClr val="FF0000"/>
                    </a:solidFill>
                  </a:rPr>
                  <a:t> 0.53</a:t>
                </a:r>
                <a:endParaRPr lang="en-IN" dirty="0">
                  <a:solidFill>
                    <a:srgbClr val="FF0000"/>
                  </a:solidFill>
                </a:endParaRPr>
              </a:p>
            </p:txBody>
          </p:sp>
        </mc:Choice>
        <mc:Fallback xmlns="">
          <p:sp>
            <p:nvSpPr>
              <p:cNvPr id="13" name="TextBox 12">
                <a:extLst>
                  <a:ext uri="{FF2B5EF4-FFF2-40B4-BE49-F238E27FC236}">
                    <a16:creationId xmlns:a16="http://schemas.microsoft.com/office/drawing/2014/main" id="{1882DB40-3689-43E1-9A53-60E71EFE6E2C}"/>
                  </a:ext>
                </a:extLst>
              </p:cNvPr>
              <p:cNvSpPr txBox="1">
                <a:spLocks noRot="1" noChangeAspect="1" noMove="1" noResize="1" noEditPoints="1" noAdjustHandles="1" noChangeArrowheads="1" noChangeShapeType="1" noTextEdit="1"/>
              </p:cNvSpPr>
              <p:nvPr/>
            </p:nvSpPr>
            <p:spPr>
              <a:xfrm>
                <a:off x="6641388" y="3849996"/>
                <a:ext cx="6076704" cy="576696"/>
              </a:xfrm>
              <a:prstGeom prst="rect">
                <a:avLst/>
              </a:prstGeom>
              <a:blipFill>
                <a:blip r:embed="rId3"/>
                <a:stretch>
                  <a:fillRect l="-802"/>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20E0FDA3-E3C2-4910-90C4-1ABC1D05277C}"/>
              </a:ext>
            </a:extLst>
          </p:cNvPr>
          <p:cNvSpPr txBox="1"/>
          <p:nvPr/>
        </p:nvSpPr>
        <p:spPr>
          <a:xfrm>
            <a:off x="6641388" y="4444008"/>
            <a:ext cx="6369666" cy="646331"/>
          </a:xfrm>
          <a:prstGeom prst="rect">
            <a:avLst/>
          </a:prstGeom>
          <a:noFill/>
        </p:spPr>
        <p:txBody>
          <a:bodyPr wrap="square" rtlCol="0">
            <a:spAutoFit/>
          </a:bodyPr>
          <a:lstStyle/>
          <a:p>
            <a:r>
              <a:rPr lang="en-IN" dirty="0"/>
              <a:t>We can re-write the above equation as:</a:t>
            </a:r>
          </a:p>
          <a:p>
            <a:r>
              <a:rPr lang="en-IN" dirty="0"/>
              <a:t>P(Rains</a:t>
            </a:r>
            <a:r>
              <a:rPr lang="en-IN" b="1" dirty="0">
                <a:solidFill>
                  <a:srgbClr val="FF0000"/>
                </a:solidFill>
              </a:rPr>
              <a:t>∩</a:t>
            </a:r>
            <a:r>
              <a:rPr lang="en-IN" dirty="0"/>
              <a:t> Thick Clouds) = P(Thick Clouds</a:t>
            </a:r>
            <a:r>
              <a:rPr lang="en-US" b="1" dirty="0">
                <a:solidFill>
                  <a:srgbClr val="FF0000"/>
                </a:solidFill>
              </a:rPr>
              <a:t>|</a:t>
            </a:r>
            <a:r>
              <a:rPr lang="en-US" dirty="0"/>
              <a:t>Rains) * </a:t>
            </a:r>
            <a:r>
              <a:rPr lang="en-IN" dirty="0"/>
              <a:t>P(Rains)</a:t>
            </a:r>
            <a:r>
              <a:rPr lang="en-US" dirty="0"/>
              <a:t> </a:t>
            </a:r>
            <a:endParaRPr lang="en-IN" dirty="0"/>
          </a:p>
        </p:txBody>
      </p:sp>
      <p:graphicFrame>
        <p:nvGraphicFramePr>
          <p:cNvPr id="15" name="Content Placeholder 3">
            <a:extLst>
              <a:ext uri="{FF2B5EF4-FFF2-40B4-BE49-F238E27FC236}">
                <a16:creationId xmlns:a16="http://schemas.microsoft.com/office/drawing/2014/main" id="{5B5170A0-E62B-4625-B8D0-98A89AF078C6}"/>
              </a:ext>
            </a:extLst>
          </p:cNvPr>
          <p:cNvGraphicFramePr>
            <a:graphicFrameLocks/>
          </p:cNvGraphicFramePr>
          <p:nvPr/>
        </p:nvGraphicFramePr>
        <p:xfrm>
          <a:off x="6716820" y="1175894"/>
          <a:ext cx="3873500" cy="178308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1687189873"/>
                    </a:ext>
                  </a:extLst>
                </a:gridCol>
                <a:gridCol w="609600">
                  <a:extLst>
                    <a:ext uri="{9D8B030D-6E8A-4147-A177-3AD203B41FA5}">
                      <a16:colId xmlns:a16="http://schemas.microsoft.com/office/drawing/2014/main" val="4060734696"/>
                    </a:ext>
                  </a:extLst>
                </a:gridCol>
                <a:gridCol w="1143000">
                  <a:extLst>
                    <a:ext uri="{9D8B030D-6E8A-4147-A177-3AD203B41FA5}">
                      <a16:colId xmlns:a16="http://schemas.microsoft.com/office/drawing/2014/main" val="1731586428"/>
                    </a:ext>
                  </a:extLst>
                </a:gridCol>
                <a:gridCol w="609600">
                  <a:extLst>
                    <a:ext uri="{9D8B030D-6E8A-4147-A177-3AD203B41FA5}">
                      <a16:colId xmlns:a16="http://schemas.microsoft.com/office/drawing/2014/main" val="3727182679"/>
                    </a:ext>
                  </a:extLst>
                </a:gridCol>
              </a:tblGrid>
              <a:tr h="297180">
                <a:tc>
                  <a:txBody>
                    <a:bodyPr/>
                    <a:lstStyle/>
                    <a:p>
                      <a:pPr algn="ctr" fontAlgn="b"/>
                      <a:r>
                        <a:rPr lang="en-IN" sz="1800" u="none" strike="noStrike" dirty="0">
                          <a:effectLst/>
                        </a:rPr>
                        <a:t>Days of</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8150445"/>
                  </a:ext>
                </a:extLst>
              </a:tr>
              <a:tr h="297180">
                <a:tc>
                  <a:txBody>
                    <a:bodyPr/>
                    <a:lstStyle/>
                    <a:p>
                      <a:pPr algn="ctr" fontAlgn="b"/>
                      <a:r>
                        <a:rPr lang="en-IN" sz="1800" u="none" strike="noStrike">
                          <a:effectLst/>
                        </a:rPr>
                        <a:t>Thick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0.24</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0.06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0.3</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5700884"/>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3557823"/>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0.7</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7812702"/>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5455950"/>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0127437"/>
                  </a:ext>
                </a:extLst>
              </a:tr>
            </a:tbl>
          </a:graphicData>
        </a:graphic>
      </p:graphicFrame>
      <p:sp>
        <p:nvSpPr>
          <p:cNvPr id="16" name="TextBox 15">
            <a:extLst>
              <a:ext uri="{FF2B5EF4-FFF2-40B4-BE49-F238E27FC236}">
                <a16:creationId xmlns:a16="http://schemas.microsoft.com/office/drawing/2014/main" id="{86EA7B3C-0F9F-4315-B5F6-DBCF8561389C}"/>
              </a:ext>
            </a:extLst>
          </p:cNvPr>
          <p:cNvSpPr txBox="1"/>
          <p:nvPr/>
        </p:nvSpPr>
        <p:spPr>
          <a:xfrm>
            <a:off x="8254072" y="1720087"/>
            <a:ext cx="621437" cy="369332"/>
          </a:xfrm>
          <a:prstGeom prst="rect">
            <a:avLst/>
          </a:prstGeom>
          <a:noFill/>
        </p:spPr>
        <p:txBody>
          <a:bodyPr wrap="square" rtlCol="0">
            <a:spAutoFit/>
          </a:bodyPr>
          <a:lstStyle/>
          <a:p>
            <a:r>
              <a:rPr lang="en-IN" dirty="0">
                <a:solidFill>
                  <a:srgbClr val="FF0000"/>
                </a:solidFill>
              </a:rPr>
              <a:t>0.53</a:t>
            </a:r>
          </a:p>
        </p:txBody>
      </p:sp>
      <p:sp>
        <p:nvSpPr>
          <p:cNvPr id="17" name="TextBox 16">
            <a:extLst>
              <a:ext uri="{FF2B5EF4-FFF2-40B4-BE49-F238E27FC236}">
                <a16:creationId xmlns:a16="http://schemas.microsoft.com/office/drawing/2014/main" id="{1FD7FC93-D85B-4180-AA4F-3491C544635D}"/>
              </a:ext>
            </a:extLst>
          </p:cNvPr>
          <p:cNvSpPr txBox="1"/>
          <p:nvPr/>
        </p:nvSpPr>
        <p:spPr>
          <a:xfrm>
            <a:off x="8254073" y="2342477"/>
            <a:ext cx="621437" cy="369332"/>
          </a:xfrm>
          <a:prstGeom prst="rect">
            <a:avLst/>
          </a:prstGeom>
          <a:noFill/>
        </p:spPr>
        <p:txBody>
          <a:bodyPr wrap="square" rtlCol="0">
            <a:spAutoFit/>
          </a:bodyPr>
          <a:lstStyle/>
          <a:p>
            <a:r>
              <a:rPr lang="en-IN" dirty="0">
                <a:solidFill>
                  <a:srgbClr val="FF0000"/>
                </a:solidFill>
              </a:rPr>
              <a:t>0.47</a:t>
            </a:r>
          </a:p>
        </p:txBody>
      </p:sp>
      <p:sp>
        <p:nvSpPr>
          <p:cNvPr id="18" name="TextBox 17">
            <a:extLst>
              <a:ext uri="{FF2B5EF4-FFF2-40B4-BE49-F238E27FC236}">
                <a16:creationId xmlns:a16="http://schemas.microsoft.com/office/drawing/2014/main" id="{057386C7-612A-4B01-9556-DC37E834C5F0}"/>
              </a:ext>
            </a:extLst>
          </p:cNvPr>
          <p:cNvSpPr txBox="1"/>
          <p:nvPr/>
        </p:nvSpPr>
        <p:spPr>
          <a:xfrm>
            <a:off x="8278544" y="2906427"/>
            <a:ext cx="621437" cy="369332"/>
          </a:xfrm>
          <a:prstGeom prst="rect">
            <a:avLst/>
          </a:prstGeom>
          <a:noFill/>
        </p:spPr>
        <p:txBody>
          <a:bodyPr wrap="square" rtlCol="0">
            <a:spAutoFit/>
          </a:bodyPr>
          <a:lstStyle/>
          <a:p>
            <a:r>
              <a:rPr lang="en-IN" dirty="0">
                <a:solidFill>
                  <a:srgbClr val="FF0000"/>
                </a:solidFill>
              </a:rPr>
              <a:t>1.0</a:t>
            </a:r>
          </a:p>
        </p:txBody>
      </p:sp>
      <p:sp>
        <p:nvSpPr>
          <p:cNvPr id="19" name="Oval 18">
            <a:extLst>
              <a:ext uri="{FF2B5EF4-FFF2-40B4-BE49-F238E27FC236}">
                <a16:creationId xmlns:a16="http://schemas.microsoft.com/office/drawing/2014/main" id="{E9FC8344-8D24-4009-B985-6A63B89726E0}"/>
              </a:ext>
            </a:extLst>
          </p:cNvPr>
          <p:cNvSpPr/>
          <p:nvPr/>
        </p:nvSpPr>
        <p:spPr>
          <a:xfrm>
            <a:off x="0" y="4674674"/>
            <a:ext cx="2280759" cy="47404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EE8DC3FC-841C-40D1-B506-8D54AA34BFF9}"/>
              </a:ext>
            </a:extLst>
          </p:cNvPr>
          <p:cNvSpPr/>
          <p:nvPr/>
        </p:nvSpPr>
        <p:spPr>
          <a:xfrm>
            <a:off x="6664171" y="4674674"/>
            <a:ext cx="2280759" cy="47404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0D19D0B1-A227-4FF7-916C-282B2941BA7B}"/>
              </a:ext>
            </a:extLst>
          </p:cNvPr>
          <p:cNvSpPr txBox="1"/>
          <p:nvPr/>
        </p:nvSpPr>
        <p:spPr>
          <a:xfrm>
            <a:off x="337351" y="5344357"/>
            <a:ext cx="8052047" cy="461665"/>
          </a:xfrm>
          <a:prstGeom prst="rect">
            <a:avLst/>
          </a:prstGeom>
          <a:noFill/>
        </p:spPr>
        <p:txBody>
          <a:bodyPr wrap="square" rtlCol="0">
            <a:spAutoFit/>
          </a:bodyPr>
          <a:lstStyle/>
          <a:p>
            <a:r>
              <a:rPr lang="en-IN" dirty="0"/>
              <a:t> </a:t>
            </a:r>
            <a:r>
              <a:rPr lang="en-IN" sz="2400" b="1" dirty="0">
                <a:solidFill>
                  <a:srgbClr val="FF0000"/>
                </a:solidFill>
              </a:rPr>
              <a:t>∴ </a:t>
            </a:r>
            <a:r>
              <a:rPr lang="en-IN" dirty="0"/>
              <a:t> P(Rains</a:t>
            </a:r>
            <a:r>
              <a:rPr lang="en-US" b="1" dirty="0">
                <a:solidFill>
                  <a:srgbClr val="FF0000"/>
                </a:solidFill>
              </a:rPr>
              <a:t>|</a:t>
            </a:r>
            <a:r>
              <a:rPr lang="en-US" dirty="0"/>
              <a:t>Thick Clouds) * </a:t>
            </a:r>
            <a:r>
              <a:rPr lang="en-IN" dirty="0"/>
              <a:t>P(Thick Clouds)</a:t>
            </a:r>
            <a:r>
              <a:rPr lang="en-US" dirty="0"/>
              <a:t>  = </a:t>
            </a:r>
            <a:r>
              <a:rPr lang="en-IN" dirty="0"/>
              <a:t>P(Thick Clouds</a:t>
            </a:r>
            <a:r>
              <a:rPr lang="en-US" b="1" dirty="0">
                <a:solidFill>
                  <a:srgbClr val="FF0000"/>
                </a:solidFill>
              </a:rPr>
              <a:t>|</a:t>
            </a:r>
            <a:r>
              <a:rPr lang="en-US" dirty="0"/>
              <a:t>Rains) * </a:t>
            </a:r>
            <a:r>
              <a:rPr lang="en-IN" dirty="0"/>
              <a:t>P(Rains)</a:t>
            </a:r>
            <a:r>
              <a:rPr lang="en-US" dirty="0"/>
              <a:t> </a:t>
            </a:r>
            <a:endParaRPr lang="en-IN"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A64A9AB-A6AD-4E44-86C6-79AFA19FE57B}"/>
                  </a:ext>
                </a:extLst>
              </p:cNvPr>
              <p:cNvSpPr/>
              <p:nvPr/>
            </p:nvSpPr>
            <p:spPr>
              <a:xfrm>
                <a:off x="761460" y="5955402"/>
                <a:ext cx="3414781" cy="369332"/>
              </a:xfrm>
              <a:prstGeom prst="rect">
                <a:avLst/>
              </a:prstGeom>
            </p:spPr>
            <p:txBody>
              <a:bodyPr wrap="none">
                <a:spAutoFit/>
              </a:bodyPr>
              <a:lstStyle/>
              <a:p>
                <a14:m>
                  <m:oMath xmlns:m="http://schemas.openxmlformats.org/officeDocument/2006/math">
                    <m:r>
                      <a:rPr lang="en-GB" i="1">
                        <a:solidFill>
                          <a:prstClr val="black"/>
                        </a:solidFill>
                        <a:latin typeface="Cambria Math" panose="02040503050406030204" pitchFamily="18" charset="0"/>
                        <a:ea typeface="Cambria Math" panose="02040503050406030204" pitchFamily="18" charset="0"/>
                      </a:rPr>
                      <m:t>𝑃</m:t>
                    </m:r>
                    <m:d>
                      <m:dPr>
                        <m:ctrlPr>
                          <a:rPr lang="en-GB" i="1">
                            <a:solidFill>
                              <a:prstClr val="black"/>
                            </a:solidFill>
                            <a:latin typeface="Cambria Math" panose="02040503050406030204" pitchFamily="18" charset="0"/>
                            <a:ea typeface="Cambria Math" panose="02040503050406030204" pitchFamily="18" charset="0"/>
                          </a:rPr>
                        </m:ctrlPr>
                      </m:dPr>
                      <m:e>
                        <m:r>
                          <a:rPr lang="en-IN" i="1">
                            <a:solidFill>
                              <a:prstClr val="black"/>
                            </a:solidFill>
                            <a:latin typeface="Cambria Math" panose="02040503050406030204" pitchFamily="18" charset="0"/>
                            <a:ea typeface="Cambria Math" panose="02040503050406030204" pitchFamily="18" charset="0"/>
                          </a:rPr>
                          <m:t>𝐵</m:t>
                        </m:r>
                      </m:e>
                    </m:d>
                    <m:r>
                      <a:rPr lang="en-IN">
                        <a:solidFill>
                          <a:prstClr val="black"/>
                        </a:solidFill>
                        <a:latin typeface="Cambria Math" panose="02040503050406030204" pitchFamily="18" charset="0"/>
                        <a:ea typeface="Cambria Math" panose="02040503050406030204" pitchFamily="18" charset="0"/>
                      </a:rPr>
                      <m:t> </m:t>
                    </m:r>
                  </m:oMath>
                </a14:m>
                <a:r>
                  <a:rPr lang="en-IN" dirty="0"/>
                  <a:t>X </a:t>
                </a:r>
                <a14:m>
                  <m:oMath xmlns:m="http://schemas.openxmlformats.org/officeDocument/2006/math">
                    <m:r>
                      <a:rPr lang="en-GB" i="1">
                        <a:solidFill>
                          <a:prstClr val="black"/>
                        </a:solidFill>
                        <a:latin typeface="Cambria Math" panose="02040503050406030204" pitchFamily="18" charset="0"/>
                        <a:ea typeface="Cambria Math" panose="02040503050406030204" pitchFamily="18" charset="0"/>
                      </a:rPr>
                      <m:t>𝑃</m:t>
                    </m:r>
                    <m:d>
                      <m:dPr>
                        <m:ctrlPr>
                          <a:rPr lang="en-GB" i="1">
                            <a:solidFill>
                              <a:prstClr val="black"/>
                            </a:solidFill>
                            <a:latin typeface="Cambria Math" panose="02040503050406030204" pitchFamily="18" charset="0"/>
                            <a:ea typeface="Cambria Math" panose="02040503050406030204" pitchFamily="18" charset="0"/>
                          </a:rPr>
                        </m:ctrlPr>
                      </m:dPr>
                      <m:e>
                        <m:r>
                          <a:rPr lang="en-IN" i="1">
                            <a:solidFill>
                              <a:prstClr val="black"/>
                            </a:solidFill>
                            <a:latin typeface="Cambria Math" panose="02040503050406030204" pitchFamily="18" charset="0"/>
                            <a:ea typeface="Cambria Math" panose="02040503050406030204" pitchFamily="18" charset="0"/>
                          </a:rPr>
                          <m:t>𝐴</m:t>
                        </m:r>
                      </m:e>
                      <m:e>
                        <m:r>
                          <a:rPr lang="en-IN" i="1">
                            <a:solidFill>
                              <a:prstClr val="black"/>
                            </a:solidFill>
                            <a:latin typeface="Cambria Math" panose="02040503050406030204" pitchFamily="18" charset="0"/>
                            <a:ea typeface="Cambria Math" panose="02040503050406030204" pitchFamily="18" charset="0"/>
                          </a:rPr>
                          <m:t>𝐵</m:t>
                        </m:r>
                      </m:e>
                    </m:d>
                    <m:r>
                      <a:rPr lang="en-IN" i="1">
                        <a:solidFill>
                          <a:prstClr val="black"/>
                        </a:solidFill>
                        <a:latin typeface="Cambria Math" panose="02040503050406030204" pitchFamily="18" charset="0"/>
                        <a:ea typeface="Cambria Math" panose="02040503050406030204" pitchFamily="18" charset="0"/>
                      </a:rPr>
                      <m:t>=</m:t>
                    </m:r>
                    <m:r>
                      <m:rPr>
                        <m:nor/>
                      </m:rPr>
                      <a:rPr lang="en-IN" dirty="0"/>
                      <m:t> </m:t>
                    </m:r>
                    <m:r>
                      <a:rPr lang="en-GB" i="1">
                        <a:solidFill>
                          <a:prstClr val="black"/>
                        </a:solidFill>
                        <a:latin typeface="Cambria Math" panose="02040503050406030204" pitchFamily="18" charset="0"/>
                        <a:ea typeface="Cambria Math" panose="02040503050406030204" pitchFamily="18" charset="0"/>
                      </a:rPr>
                      <m:t>𝑃</m:t>
                    </m:r>
                    <m:d>
                      <m:dPr>
                        <m:ctrlPr>
                          <a:rPr lang="en-GB" i="1">
                            <a:solidFill>
                              <a:prstClr val="black"/>
                            </a:solidFill>
                            <a:latin typeface="Cambria Math" panose="02040503050406030204" pitchFamily="18" charset="0"/>
                            <a:ea typeface="Cambria Math" panose="02040503050406030204" pitchFamily="18" charset="0"/>
                          </a:rPr>
                        </m:ctrlPr>
                      </m:dPr>
                      <m:e>
                        <m:r>
                          <a:rPr lang="en-GB" i="1">
                            <a:solidFill>
                              <a:prstClr val="black"/>
                            </a:solidFill>
                            <a:latin typeface="Cambria Math" panose="02040503050406030204" pitchFamily="18" charset="0"/>
                            <a:ea typeface="Cambria Math" panose="02040503050406030204" pitchFamily="18" charset="0"/>
                          </a:rPr>
                          <m:t>𝐴</m:t>
                        </m:r>
                      </m:e>
                    </m:d>
                    <m:r>
                      <a:rPr lang="en-IN">
                        <a:solidFill>
                          <a:prstClr val="black"/>
                        </a:solidFill>
                        <a:latin typeface="Cambria Math" panose="02040503050406030204" pitchFamily="18" charset="0"/>
                        <a:ea typeface="Cambria Math" panose="02040503050406030204" pitchFamily="18" charset="0"/>
                      </a:rPr>
                      <m:t> </m:t>
                    </m:r>
                    <m:r>
                      <m:rPr>
                        <m:nor/>
                      </m:rPr>
                      <a:rPr lang="en-IN" dirty="0"/>
                      <m:t>X</m:t>
                    </m:r>
                    <m:r>
                      <m:rPr>
                        <m:nor/>
                      </m:rPr>
                      <a:rPr lang="en-IN" dirty="0"/>
                      <m:t> </m:t>
                    </m:r>
                    <m:r>
                      <a:rPr lang="en-GB" i="1">
                        <a:solidFill>
                          <a:prstClr val="black"/>
                        </a:solidFill>
                        <a:latin typeface="Cambria Math" panose="02040503050406030204" pitchFamily="18" charset="0"/>
                        <a:ea typeface="Cambria Math" panose="02040503050406030204" pitchFamily="18" charset="0"/>
                      </a:rPr>
                      <m:t>𝑃</m:t>
                    </m:r>
                    <m:r>
                      <a:rPr lang="en-GB" i="1">
                        <a:solidFill>
                          <a:prstClr val="black"/>
                        </a:solidFill>
                        <a:latin typeface="Cambria Math" panose="02040503050406030204" pitchFamily="18" charset="0"/>
                        <a:ea typeface="Cambria Math" panose="02040503050406030204" pitchFamily="18" charset="0"/>
                      </a:rPr>
                      <m:t>(</m:t>
                    </m:r>
                    <m:r>
                      <a:rPr lang="en-GB" i="1">
                        <a:solidFill>
                          <a:prstClr val="black"/>
                        </a:solidFill>
                        <a:latin typeface="Cambria Math" panose="02040503050406030204" pitchFamily="18" charset="0"/>
                        <a:ea typeface="Cambria Math" panose="02040503050406030204" pitchFamily="18" charset="0"/>
                      </a:rPr>
                      <m:t>𝐵</m:t>
                    </m:r>
                    <m:r>
                      <a:rPr lang="en-GB" i="1">
                        <a:solidFill>
                          <a:prstClr val="black"/>
                        </a:solidFill>
                        <a:latin typeface="Cambria Math" panose="02040503050406030204" pitchFamily="18" charset="0"/>
                        <a:ea typeface="Cambria Math" panose="02040503050406030204" pitchFamily="18" charset="0"/>
                      </a:rPr>
                      <m:t>|</m:t>
                    </m:r>
                    <m:r>
                      <a:rPr lang="en-GB" i="1">
                        <a:solidFill>
                          <a:prstClr val="black"/>
                        </a:solidFill>
                        <a:latin typeface="Cambria Math" panose="02040503050406030204" pitchFamily="18" charset="0"/>
                        <a:ea typeface="Cambria Math" panose="02040503050406030204" pitchFamily="18" charset="0"/>
                      </a:rPr>
                      <m:t>𝐴</m:t>
                    </m:r>
                    <m:r>
                      <a:rPr lang="en-GB" i="1">
                        <a:solidFill>
                          <a:prstClr val="black"/>
                        </a:solidFill>
                        <a:latin typeface="Cambria Math" panose="02040503050406030204" pitchFamily="18" charset="0"/>
                        <a:ea typeface="Cambria Math" panose="02040503050406030204" pitchFamily="18" charset="0"/>
                      </a:rPr>
                      <m:t>)</m:t>
                    </m:r>
                  </m:oMath>
                </a14:m>
                <a:endParaRPr lang="en-IN" dirty="0"/>
              </a:p>
            </p:txBody>
          </p:sp>
        </mc:Choice>
        <mc:Fallback xmlns="">
          <p:sp>
            <p:nvSpPr>
              <p:cNvPr id="22" name="Rectangle 21">
                <a:extLst>
                  <a:ext uri="{FF2B5EF4-FFF2-40B4-BE49-F238E27FC236}">
                    <a16:creationId xmlns:a16="http://schemas.microsoft.com/office/drawing/2014/main" id="{EA64A9AB-A6AD-4E44-86C6-79AFA19FE57B}"/>
                  </a:ext>
                </a:extLst>
              </p:cNvPr>
              <p:cNvSpPr>
                <a:spLocks noRot="1" noChangeAspect="1" noMove="1" noResize="1" noEditPoints="1" noAdjustHandles="1" noChangeArrowheads="1" noChangeShapeType="1" noTextEdit="1"/>
              </p:cNvSpPr>
              <p:nvPr/>
            </p:nvSpPr>
            <p:spPr>
              <a:xfrm>
                <a:off x="761460" y="5955402"/>
                <a:ext cx="3414781" cy="369332"/>
              </a:xfrm>
              <a:prstGeom prst="rect">
                <a:avLst/>
              </a:prstGeom>
              <a:blipFill>
                <a:blip r:embed="rId4"/>
                <a:stretch>
                  <a:fillRect t="-9836"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D8C4C35-78A6-473E-A025-340F9B34016E}"/>
                  </a:ext>
                </a:extLst>
              </p:cNvPr>
              <p:cNvSpPr/>
              <p:nvPr/>
            </p:nvSpPr>
            <p:spPr>
              <a:xfrm>
                <a:off x="4840959" y="5955402"/>
                <a:ext cx="3600858" cy="86132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a:ln>
                            <a:noFill/>
                          </a:ln>
                          <a:solidFill>
                            <a:prstClr val="black"/>
                          </a:solidFill>
                          <a:effectLst/>
                          <a:uLnTx/>
                          <a:uFillTx/>
                          <a:latin typeface="Cambria Math" panose="02040503050406030204" pitchFamily="18" charset="0"/>
                        </a:rPr>
                        <m:t>𝑃</m:t>
                      </m:r>
                      <m:d>
                        <m:dPr>
                          <m:ctrlPr>
                            <a:rPr kumimoji="0" lang="en-GB" sz="2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GB" sz="2400" b="0" i="1" u="none" strike="noStrike" kern="1200" cap="none" spc="0" normalizeH="0" baseline="0" noProof="0">
                              <a:ln>
                                <a:noFill/>
                              </a:ln>
                              <a:solidFill>
                                <a:prstClr val="black"/>
                              </a:solidFill>
                              <a:effectLst/>
                              <a:uLnTx/>
                              <a:uFillTx/>
                              <a:latin typeface="Cambria Math" panose="02040503050406030204" pitchFamily="18" charset="0"/>
                            </a:rPr>
                            <m:t>𝐴</m:t>
                          </m:r>
                        </m:e>
                        <m:e>
                          <m:r>
                            <a:rPr kumimoji="0" lang="en-GB" sz="2400" b="0" i="1" u="none" strike="noStrike" kern="1200" cap="none" spc="0" normalizeH="0" baseline="0" noProof="0">
                              <a:ln>
                                <a:noFill/>
                              </a:ln>
                              <a:solidFill>
                                <a:prstClr val="black"/>
                              </a:solidFill>
                              <a:effectLst/>
                              <a:uLnTx/>
                              <a:uFillTx/>
                              <a:latin typeface="Cambria Math" panose="02040503050406030204" pitchFamily="18" charset="0"/>
                            </a:rPr>
                            <m:t>𝐵</m:t>
                          </m:r>
                        </m:e>
                      </m:d>
                      <m:r>
                        <a:rPr kumimoji="0" lang="en-GB" sz="2400" b="0" i="1" u="none" strike="noStrike" kern="1200" cap="none" spc="0" normalizeH="0" baseline="0" noProof="0">
                          <a:ln>
                            <a:noFill/>
                          </a:ln>
                          <a:solidFill>
                            <a:prstClr val="black"/>
                          </a:solidFill>
                          <a:effectLst/>
                          <a:uLnTx/>
                          <a:uFillTx/>
                          <a:latin typeface="Cambria Math" panose="02040503050406030204" pitchFamily="18" charset="0"/>
                        </a:rPr>
                        <m:t>=</m:t>
                      </m:r>
                      <m:f>
                        <m:fPr>
                          <m:ctrlP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𝑃</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𝐵</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𝐴</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𝑃</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𝐴</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num>
                        <m:den>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𝑃</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𝐵</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den>
                      </m:f>
                    </m:oMath>
                  </m:oMathPara>
                </a14:m>
                <a:endParaRPr kumimoji="0" lang="en-GB" sz="2400" b="0" i="0" u="none" strike="noStrike" kern="1200" cap="none" spc="0" normalizeH="0" baseline="0" noProof="0" dirty="0">
                  <a:ln>
                    <a:noFill/>
                  </a:ln>
                  <a:solidFill>
                    <a:prstClr val="black"/>
                  </a:solidFill>
                  <a:effectLst/>
                  <a:uLnTx/>
                  <a:uFillTx/>
                  <a:latin typeface="Arial"/>
                </a:endParaRPr>
              </a:p>
            </p:txBody>
          </p:sp>
        </mc:Choice>
        <mc:Fallback xmlns="">
          <p:sp>
            <p:nvSpPr>
              <p:cNvPr id="23" name="Rectangle 22">
                <a:extLst>
                  <a:ext uri="{FF2B5EF4-FFF2-40B4-BE49-F238E27FC236}">
                    <a16:creationId xmlns:a16="http://schemas.microsoft.com/office/drawing/2014/main" id="{CD8C4C35-78A6-473E-A025-340F9B34016E}"/>
                  </a:ext>
                </a:extLst>
              </p:cNvPr>
              <p:cNvSpPr>
                <a:spLocks noRot="1" noChangeAspect="1" noMove="1" noResize="1" noEditPoints="1" noAdjustHandles="1" noChangeArrowheads="1" noChangeShapeType="1" noTextEdit="1"/>
              </p:cNvSpPr>
              <p:nvPr/>
            </p:nvSpPr>
            <p:spPr>
              <a:xfrm>
                <a:off x="4840959" y="5955402"/>
                <a:ext cx="3600858" cy="861326"/>
              </a:xfrm>
              <a:prstGeom prst="rect">
                <a:avLst/>
              </a:prstGeom>
              <a:blipFill>
                <a:blip r:embed="rId5"/>
                <a:stretch>
                  <a:fillRect/>
                </a:stretch>
              </a:blipFill>
            </p:spPr>
            <p:txBody>
              <a:bodyPr/>
              <a:lstStyle/>
              <a:p>
                <a:r>
                  <a:rPr lang="en-IN">
                    <a:noFill/>
                  </a:rPr>
                  <a:t> </a:t>
                </a:r>
              </a:p>
            </p:txBody>
          </p:sp>
        </mc:Fallback>
      </mc:AlternateContent>
      <p:sp>
        <p:nvSpPr>
          <p:cNvPr id="24" name="TextBox 23">
            <a:extLst>
              <a:ext uri="{FF2B5EF4-FFF2-40B4-BE49-F238E27FC236}">
                <a16:creationId xmlns:a16="http://schemas.microsoft.com/office/drawing/2014/main" id="{C7609A5D-1212-4DD7-8DB3-F7BA35408A58}"/>
              </a:ext>
            </a:extLst>
          </p:cNvPr>
          <p:cNvSpPr txBox="1"/>
          <p:nvPr/>
        </p:nvSpPr>
        <p:spPr>
          <a:xfrm>
            <a:off x="8983530" y="6151833"/>
            <a:ext cx="4305670" cy="461665"/>
          </a:xfrm>
          <a:prstGeom prst="rect">
            <a:avLst/>
          </a:prstGeom>
          <a:noFill/>
        </p:spPr>
        <p:txBody>
          <a:bodyPr wrap="square" rtlCol="0">
            <a:spAutoFit/>
          </a:bodyPr>
          <a:lstStyle/>
          <a:p>
            <a:r>
              <a:rPr lang="en-IN" sz="2400" dirty="0"/>
              <a:t>Bayes theorem </a:t>
            </a:r>
          </a:p>
        </p:txBody>
      </p:sp>
    </p:spTree>
    <p:extLst>
      <p:ext uri="{BB962C8B-B14F-4D97-AF65-F5344CB8AC3E}">
        <p14:creationId xmlns:p14="http://schemas.microsoft.com/office/powerpoint/2010/main" val="334932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P spid="14" grpId="0"/>
      <p:bldP spid="16" grpId="0"/>
      <p:bldP spid="17" grpId="0"/>
      <p:bldP spid="18" grpId="0"/>
      <p:bldP spid="19" grpId="0" animBg="1"/>
      <p:bldP spid="20" grpId="0" animBg="1"/>
      <p:bldP spid="21" grpId="0"/>
      <p:bldP spid="22" grpId="0"/>
      <p:bldP spid="23"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E0ED-3464-49DA-A3E1-A3D217F240AD}"/>
              </a:ext>
            </a:extLst>
          </p:cNvPr>
          <p:cNvSpPr>
            <a:spLocks noGrp="1"/>
          </p:cNvSpPr>
          <p:nvPr>
            <p:ph type="title"/>
          </p:nvPr>
        </p:nvSpPr>
        <p:spPr>
          <a:xfrm>
            <a:off x="66412" y="71511"/>
            <a:ext cx="12055680" cy="524108"/>
          </a:xfrm>
        </p:spPr>
        <p:txBody>
          <a:bodyPr>
            <a:noAutofit/>
          </a:bodyPr>
          <a:lstStyle/>
          <a:p>
            <a:r>
              <a:rPr lang="en-IN" sz="3600" dirty="0"/>
              <a:t>Use of Theory of probability in data science – More Examples</a:t>
            </a:r>
          </a:p>
        </p:txBody>
      </p:sp>
      <p:pic>
        <p:nvPicPr>
          <p:cNvPr id="4" name="Picture 3">
            <a:extLst>
              <a:ext uri="{FF2B5EF4-FFF2-40B4-BE49-F238E27FC236}">
                <a16:creationId xmlns:a16="http://schemas.microsoft.com/office/drawing/2014/main" id="{8FB1A15E-B016-41ED-B847-67C7000A2D7C}"/>
              </a:ext>
            </a:extLst>
          </p:cNvPr>
          <p:cNvPicPr>
            <a:picLocks noChangeAspect="1"/>
          </p:cNvPicPr>
          <p:nvPr/>
        </p:nvPicPr>
        <p:blipFill>
          <a:blip r:embed="rId2"/>
          <a:stretch>
            <a:fillRect/>
          </a:stretch>
        </p:blipFill>
        <p:spPr>
          <a:xfrm>
            <a:off x="254547" y="1034721"/>
            <a:ext cx="5524650" cy="1553487"/>
          </a:xfrm>
          <a:prstGeom prst="rect">
            <a:avLst/>
          </a:prstGeom>
        </p:spPr>
      </p:pic>
      <p:sp>
        <p:nvSpPr>
          <p:cNvPr id="5" name="Oval 4">
            <a:extLst>
              <a:ext uri="{FF2B5EF4-FFF2-40B4-BE49-F238E27FC236}">
                <a16:creationId xmlns:a16="http://schemas.microsoft.com/office/drawing/2014/main" id="{29FFAB6B-AC31-46D6-BF2D-ED1A645512E0}"/>
              </a:ext>
            </a:extLst>
          </p:cNvPr>
          <p:cNvSpPr/>
          <p:nvPr/>
        </p:nvSpPr>
        <p:spPr>
          <a:xfrm>
            <a:off x="4395831" y="1386891"/>
            <a:ext cx="1476463" cy="1134205"/>
          </a:xfrm>
          <a:prstGeom prst="ellipse">
            <a:avLst/>
          </a:prstGeom>
          <a:solidFill>
            <a:srgbClr val="00B0F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84399538-7854-4FB1-B77F-EADDF5CD7D4C}"/>
              </a:ext>
            </a:extLst>
          </p:cNvPr>
          <p:cNvSpPr/>
          <p:nvPr/>
        </p:nvSpPr>
        <p:spPr>
          <a:xfrm>
            <a:off x="6014906" y="1811464"/>
            <a:ext cx="989901" cy="21811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11D3F2F-0D48-4D45-ABF2-CBBAC25B9301}"/>
              </a:ext>
            </a:extLst>
          </p:cNvPr>
          <p:cNvSpPr txBox="1"/>
          <p:nvPr/>
        </p:nvSpPr>
        <p:spPr>
          <a:xfrm>
            <a:off x="7499758" y="1597354"/>
            <a:ext cx="3464653" cy="646331"/>
          </a:xfrm>
          <a:prstGeom prst="rect">
            <a:avLst/>
          </a:prstGeom>
          <a:noFill/>
        </p:spPr>
        <p:txBody>
          <a:bodyPr wrap="square" rtlCol="0">
            <a:spAutoFit/>
          </a:bodyPr>
          <a:lstStyle/>
          <a:p>
            <a:r>
              <a:rPr lang="en-IN" dirty="0"/>
              <a:t>Inferential statistics, for which the backbone is the </a:t>
            </a:r>
            <a:r>
              <a:rPr lang="en-IN" dirty="0">
                <a:solidFill>
                  <a:srgbClr val="00B0F0"/>
                </a:solidFill>
              </a:rPr>
              <a:t>probability theory</a:t>
            </a:r>
          </a:p>
        </p:txBody>
      </p:sp>
      <p:sp>
        <p:nvSpPr>
          <p:cNvPr id="8" name="TextBox 7">
            <a:extLst>
              <a:ext uri="{FF2B5EF4-FFF2-40B4-BE49-F238E27FC236}">
                <a16:creationId xmlns:a16="http://schemas.microsoft.com/office/drawing/2014/main" id="{B78E9DD4-9B6E-4F58-BE90-C4671AF5E6F8}"/>
              </a:ext>
            </a:extLst>
          </p:cNvPr>
          <p:cNvSpPr txBox="1"/>
          <p:nvPr/>
        </p:nvSpPr>
        <p:spPr>
          <a:xfrm>
            <a:off x="254547" y="850055"/>
            <a:ext cx="2522209" cy="369332"/>
          </a:xfrm>
          <a:prstGeom prst="rect">
            <a:avLst/>
          </a:prstGeom>
          <a:noFill/>
        </p:spPr>
        <p:txBody>
          <a:bodyPr wrap="square" rtlCol="0">
            <a:spAutoFit/>
          </a:bodyPr>
          <a:lstStyle/>
          <a:p>
            <a:r>
              <a:rPr lang="en-IN" dirty="0">
                <a:solidFill>
                  <a:srgbClr val="FF0000"/>
                </a:solidFill>
              </a:rPr>
              <a:t>Regression</a:t>
            </a:r>
            <a:r>
              <a:rPr lang="en-IN" dirty="0"/>
              <a:t> </a:t>
            </a:r>
          </a:p>
        </p:txBody>
      </p:sp>
      <p:pic>
        <p:nvPicPr>
          <p:cNvPr id="9" name="Picture 8">
            <a:extLst>
              <a:ext uri="{FF2B5EF4-FFF2-40B4-BE49-F238E27FC236}">
                <a16:creationId xmlns:a16="http://schemas.microsoft.com/office/drawing/2014/main" id="{4375C732-CE0A-4C5E-8A44-0D42F52CC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47" y="5070666"/>
            <a:ext cx="2077825" cy="1417432"/>
          </a:xfrm>
          <a:prstGeom prst="rect">
            <a:avLst/>
          </a:prstGeom>
        </p:spPr>
      </p:pic>
      <p:sp>
        <p:nvSpPr>
          <p:cNvPr id="10" name="TextBox 9">
            <a:extLst>
              <a:ext uri="{FF2B5EF4-FFF2-40B4-BE49-F238E27FC236}">
                <a16:creationId xmlns:a16="http://schemas.microsoft.com/office/drawing/2014/main" id="{E90F1B19-6CFD-44D6-8556-E5FE0D32A723}"/>
              </a:ext>
            </a:extLst>
          </p:cNvPr>
          <p:cNvSpPr txBox="1"/>
          <p:nvPr/>
        </p:nvSpPr>
        <p:spPr>
          <a:xfrm>
            <a:off x="254547" y="4775086"/>
            <a:ext cx="3705057" cy="369332"/>
          </a:xfrm>
          <a:prstGeom prst="rect">
            <a:avLst/>
          </a:prstGeom>
          <a:noFill/>
        </p:spPr>
        <p:txBody>
          <a:bodyPr wrap="square" rtlCol="0">
            <a:spAutoFit/>
          </a:bodyPr>
          <a:lstStyle/>
          <a:p>
            <a:r>
              <a:rPr lang="en-IN" dirty="0">
                <a:solidFill>
                  <a:srgbClr val="FF0000"/>
                </a:solidFill>
              </a:rPr>
              <a:t>Decision Trees and Random Forest </a:t>
            </a:r>
          </a:p>
        </p:txBody>
      </p:sp>
      <p:sp>
        <p:nvSpPr>
          <p:cNvPr id="11" name="Arrow: Right 10">
            <a:extLst>
              <a:ext uri="{FF2B5EF4-FFF2-40B4-BE49-F238E27FC236}">
                <a16:creationId xmlns:a16="http://schemas.microsoft.com/office/drawing/2014/main" id="{E19AAA31-110B-4D17-946B-D324EDC6B9FC}"/>
              </a:ext>
            </a:extLst>
          </p:cNvPr>
          <p:cNvSpPr/>
          <p:nvPr/>
        </p:nvSpPr>
        <p:spPr>
          <a:xfrm>
            <a:off x="2718033" y="5670325"/>
            <a:ext cx="989901" cy="21811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C2FFFC7-3EDA-4DF7-9ECE-4864465BA0AC}"/>
              </a:ext>
            </a:extLst>
          </p:cNvPr>
          <p:cNvSpPr txBox="1"/>
          <p:nvPr/>
        </p:nvSpPr>
        <p:spPr>
          <a:xfrm>
            <a:off x="4093595" y="5456215"/>
            <a:ext cx="7911051" cy="646331"/>
          </a:xfrm>
          <a:prstGeom prst="rect">
            <a:avLst/>
          </a:prstGeom>
          <a:noFill/>
        </p:spPr>
        <p:txBody>
          <a:bodyPr wrap="square" rtlCol="0">
            <a:spAutoFit/>
          </a:bodyPr>
          <a:lstStyle/>
          <a:p>
            <a:r>
              <a:rPr lang="en-IN" dirty="0"/>
              <a:t>Efficient construction of trees and forest is achieved by using measures such as: Entropy, Information Gain, and Gini Index all of which are </a:t>
            </a:r>
            <a:r>
              <a:rPr lang="en-IN" dirty="0">
                <a:solidFill>
                  <a:srgbClr val="00B0F0"/>
                </a:solidFill>
              </a:rPr>
              <a:t>probability measures</a:t>
            </a:r>
            <a:r>
              <a:rPr lang="en-IN" dirty="0"/>
              <a:t>.</a:t>
            </a:r>
            <a:endParaRPr lang="en-IN" dirty="0">
              <a:solidFill>
                <a:srgbClr val="00B0F0"/>
              </a:solidFill>
            </a:endParaRPr>
          </a:p>
        </p:txBody>
      </p:sp>
      <p:sp>
        <p:nvSpPr>
          <p:cNvPr id="13" name="TextBox 12">
            <a:extLst>
              <a:ext uri="{FF2B5EF4-FFF2-40B4-BE49-F238E27FC236}">
                <a16:creationId xmlns:a16="http://schemas.microsoft.com/office/drawing/2014/main" id="{8A841EB7-7C27-454C-A2F3-37EA0042A151}"/>
              </a:ext>
            </a:extLst>
          </p:cNvPr>
          <p:cNvSpPr txBox="1"/>
          <p:nvPr/>
        </p:nvSpPr>
        <p:spPr>
          <a:xfrm>
            <a:off x="195824" y="3032138"/>
            <a:ext cx="2522209" cy="369332"/>
          </a:xfrm>
          <a:prstGeom prst="rect">
            <a:avLst/>
          </a:prstGeom>
          <a:noFill/>
        </p:spPr>
        <p:txBody>
          <a:bodyPr wrap="square" rtlCol="0">
            <a:spAutoFit/>
          </a:bodyPr>
          <a:lstStyle/>
          <a:p>
            <a:r>
              <a:rPr lang="en-IN" dirty="0">
                <a:solidFill>
                  <a:srgbClr val="FF0000"/>
                </a:solidFill>
              </a:rPr>
              <a:t>Logistic Regression </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CE673EA-D772-4D58-A283-A92A106B5355}"/>
                  </a:ext>
                </a:extLst>
              </p:cNvPr>
              <p:cNvSpPr/>
              <p:nvPr/>
            </p:nvSpPr>
            <p:spPr>
              <a:xfrm>
                <a:off x="403665" y="3713042"/>
                <a:ext cx="413658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l-GR" sz="1200" i="1" smtClean="0">
                                      <a:latin typeface="Cambria Math"/>
                                    </a:rPr>
                                    <m:t>π</m:t>
                                  </m:r>
                                  <m:d>
                                    <m:dPr>
                                      <m:ctrlPr>
                                        <a:rPr lang="en-US" i="1">
                                          <a:latin typeface="Cambria Math" panose="02040503050406030204" pitchFamily="18" charset="0"/>
                                        </a:rPr>
                                      </m:ctrlPr>
                                    </m:dPr>
                                    <m:e>
                                      <m:r>
                                        <a:rPr lang="en-US" i="1">
                                          <a:latin typeface="Cambria Math"/>
                                        </a:rPr>
                                        <m:t>𝑥</m:t>
                                      </m:r>
                                    </m:e>
                                  </m:d>
                                </m:num>
                                <m:den>
                                  <m:r>
                                    <a:rPr lang="en-US" i="1">
                                      <a:latin typeface="Cambria Math"/>
                                    </a:rPr>
                                    <m:t>1−</m:t>
                                  </m:r>
                                  <m:r>
                                    <m:rPr>
                                      <m:sty m:val="p"/>
                                    </m:rPr>
                                    <a:rPr lang="el-GR" i="1">
                                      <a:latin typeface="Cambria Math"/>
                                    </a:rPr>
                                    <m:t>π</m:t>
                                  </m:r>
                                  <m:d>
                                    <m:dPr>
                                      <m:ctrlPr>
                                        <a:rPr lang="en-US" i="1">
                                          <a:latin typeface="Cambria Math" panose="02040503050406030204" pitchFamily="18" charset="0"/>
                                        </a:rPr>
                                      </m:ctrlPr>
                                    </m:dPr>
                                    <m:e>
                                      <m:r>
                                        <a:rPr lang="en-US" i="1">
                                          <a:latin typeface="Cambria Math"/>
                                        </a:rPr>
                                        <m:t>𝑥</m:t>
                                      </m:r>
                                    </m:e>
                                  </m:d>
                                </m:den>
                              </m:f>
                            </m:e>
                          </m:d>
                          <m:r>
                            <a:rPr lang="en-US" i="1">
                              <a:latin typeface="Cambria Math"/>
                            </a:rPr>
                            <m:t>=</m:t>
                          </m:r>
                          <m:r>
                            <a:rPr lang="en-US" i="1">
                              <a:latin typeface="Cambria Math" panose="02040503050406030204" pitchFamily="18" charset="0"/>
                            </a:rPr>
                            <m:t>𝐿𝑛</m:t>
                          </m:r>
                          <m:r>
                            <a:rPr lang="en-US" i="1">
                              <a:latin typeface="Cambria Math" panose="02040503050406030204" pitchFamily="18" charset="0"/>
                            </a:rPr>
                            <m:t>(</m:t>
                          </m:r>
                          <m:r>
                            <a:rPr lang="en-US" i="1">
                              <a:latin typeface="Cambria Math" panose="02040503050406030204" pitchFamily="18" charset="0"/>
                            </a:rPr>
                            <m:t>𝑂𝑑𝑑𝑠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1</m:t>
                              </m:r>
                            </m:sub>
                          </m:sSub>
                          <m:r>
                            <a:rPr lang="en-US" i="1">
                              <a:latin typeface="Cambria Math"/>
                            </a:rPr>
                            <m:t>𝑋</m:t>
                          </m:r>
                        </m:e>
                      </m:func>
                    </m:oMath>
                  </m:oMathPara>
                </a14:m>
                <a:endParaRPr lang="en-IN" dirty="0"/>
              </a:p>
            </p:txBody>
          </p:sp>
        </mc:Choice>
        <mc:Fallback xmlns="">
          <p:sp>
            <p:nvSpPr>
              <p:cNvPr id="14" name="Rectangle 13">
                <a:extLst>
                  <a:ext uri="{FF2B5EF4-FFF2-40B4-BE49-F238E27FC236}">
                    <a16:creationId xmlns:a16="http://schemas.microsoft.com/office/drawing/2014/main" id="{1CE673EA-D772-4D58-A283-A92A106B5355}"/>
                  </a:ext>
                </a:extLst>
              </p:cNvPr>
              <p:cNvSpPr>
                <a:spLocks noRot="1" noChangeAspect="1" noMove="1" noResize="1" noEditPoints="1" noAdjustHandles="1" noChangeArrowheads="1" noChangeShapeType="1" noTextEdit="1"/>
              </p:cNvSpPr>
              <p:nvPr/>
            </p:nvSpPr>
            <p:spPr>
              <a:xfrm>
                <a:off x="403665" y="3713042"/>
                <a:ext cx="4136582" cy="714683"/>
              </a:xfrm>
              <a:prstGeom prst="rect">
                <a:avLst/>
              </a:prstGeom>
              <a:blipFill>
                <a:blip r:embed="rId4"/>
                <a:stretch>
                  <a:fillRect/>
                </a:stretch>
              </a:blipFill>
            </p:spPr>
            <p:txBody>
              <a:bodyPr/>
              <a:lstStyle/>
              <a:p>
                <a:r>
                  <a:rPr lang="en-IN">
                    <a:noFill/>
                  </a:rPr>
                  <a:t> </a:t>
                </a:r>
              </a:p>
            </p:txBody>
          </p:sp>
        </mc:Fallback>
      </mc:AlternateContent>
      <p:sp>
        <p:nvSpPr>
          <p:cNvPr id="15" name="Arrow: Right 14">
            <a:extLst>
              <a:ext uri="{FF2B5EF4-FFF2-40B4-BE49-F238E27FC236}">
                <a16:creationId xmlns:a16="http://schemas.microsoft.com/office/drawing/2014/main" id="{851B0EF3-17AF-4969-A2F8-3850400D2354}"/>
              </a:ext>
            </a:extLst>
          </p:cNvPr>
          <p:cNvSpPr/>
          <p:nvPr/>
        </p:nvSpPr>
        <p:spPr>
          <a:xfrm>
            <a:off x="4639111" y="3961326"/>
            <a:ext cx="989901" cy="21811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455F30A-2BC5-4F25-A261-2D00F5AEBC51}"/>
                  </a:ext>
                </a:extLst>
              </p:cNvPr>
              <p:cNvSpPr txBox="1"/>
              <p:nvPr/>
            </p:nvSpPr>
            <p:spPr>
              <a:xfrm>
                <a:off x="5919428" y="3747216"/>
                <a:ext cx="5154040" cy="646331"/>
              </a:xfrm>
              <a:prstGeom prst="rect">
                <a:avLst/>
              </a:prstGeom>
              <a:noFill/>
            </p:spPr>
            <p:txBody>
              <a:bodyPr wrap="square" rtlCol="0">
                <a:spAutoFit/>
              </a:bodyPr>
              <a:lstStyle/>
              <a:p>
                <a:r>
                  <a:rPr lang="en-IN" dirty="0"/>
                  <a:t>The logistic regression function is defined with </a:t>
                </a:r>
                <a14:m>
                  <m:oMath xmlns:m="http://schemas.openxmlformats.org/officeDocument/2006/math">
                    <m:r>
                      <m:rPr>
                        <m:sty m:val="p"/>
                      </m:rPr>
                      <a:rPr lang="el-GR" sz="1200" i="1">
                        <a:latin typeface="Cambria Math"/>
                      </a:rPr>
                      <m:t>π</m:t>
                    </m:r>
                    <m:d>
                      <m:dPr>
                        <m:ctrlPr>
                          <a:rPr lang="en-US" i="1">
                            <a:latin typeface="Cambria Math" panose="02040503050406030204" pitchFamily="18" charset="0"/>
                          </a:rPr>
                        </m:ctrlPr>
                      </m:dPr>
                      <m:e>
                        <m:r>
                          <a:rPr lang="en-US" i="1">
                            <a:latin typeface="Cambria Math"/>
                          </a:rPr>
                          <m:t>𝑥</m:t>
                        </m:r>
                      </m:e>
                    </m:d>
                  </m:oMath>
                </a14:m>
                <a:r>
                  <a:rPr lang="en-IN" dirty="0"/>
                  <a:t>,</a:t>
                </a:r>
                <a:r>
                  <a:rPr lang="en-IN" dirty="0">
                    <a:solidFill>
                      <a:srgbClr val="00B0F0"/>
                    </a:solidFill>
                  </a:rPr>
                  <a:t> </a:t>
                </a:r>
                <a:r>
                  <a:rPr lang="en-IN" dirty="0"/>
                  <a:t>which is the </a:t>
                </a:r>
                <a:r>
                  <a:rPr lang="en-IN" dirty="0">
                    <a:solidFill>
                      <a:srgbClr val="00B0F0"/>
                    </a:solidFill>
                  </a:rPr>
                  <a:t>probability of an outcome</a:t>
                </a:r>
              </a:p>
            </p:txBody>
          </p:sp>
        </mc:Choice>
        <mc:Fallback xmlns="">
          <p:sp>
            <p:nvSpPr>
              <p:cNvPr id="16" name="TextBox 15">
                <a:extLst>
                  <a:ext uri="{FF2B5EF4-FFF2-40B4-BE49-F238E27FC236}">
                    <a16:creationId xmlns:a16="http://schemas.microsoft.com/office/drawing/2014/main" id="{9455F30A-2BC5-4F25-A261-2D00F5AEBC51}"/>
                  </a:ext>
                </a:extLst>
              </p:cNvPr>
              <p:cNvSpPr txBox="1">
                <a:spLocks noRot="1" noChangeAspect="1" noMove="1" noResize="1" noEditPoints="1" noAdjustHandles="1" noChangeArrowheads="1" noChangeShapeType="1" noTextEdit="1"/>
              </p:cNvSpPr>
              <p:nvPr/>
            </p:nvSpPr>
            <p:spPr>
              <a:xfrm>
                <a:off x="5919428" y="3747216"/>
                <a:ext cx="5154040" cy="646331"/>
              </a:xfrm>
              <a:prstGeom prst="rect">
                <a:avLst/>
              </a:prstGeom>
              <a:blipFill>
                <a:blip r:embed="rId5"/>
                <a:stretch>
                  <a:fillRect l="-946" t="-5660" b="-14151"/>
                </a:stretch>
              </a:blipFill>
            </p:spPr>
            <p:txBody>
              <a:bodyPr/>
              <a:lstStyle/>
              <a:p>
                <a:r>
                  <a:rPr lang="en-IN">
                    <a:noFill/>
                  </a:rPr>
                  <a:t> </a:t>
                </a:r>
              </a:p>
            </p:txBody>
          </p:sp>
        </mc:Fallback>
      </mc:AlternateContent>
    </p:spTree>
    <p:extLst>
      <p:ext uri="{BB962C8B-B14F-4D97-AF65-F5344CB8AC3E}">
        <p14:creationId xmlns:p14="http://schemas.microsoft.com/office/powerpoint/2010/main" val="280184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10" grpId="0"/>
      <p:bldP spid="11" grpId="0" animBg="1"/>
      <p:bldP spid="12" grpId="0"/>
      <p:bldP spid="13" grpId="0"/>
      <p:bldP spid="14" grpId="0"/>
      <p:bldP spid="15" grpId="0" animBg="1"/>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B64C-F3C0-4C96-A44F-7EC4A7B021BB}"/>
              </a:ext>
            </a:extLst>
          </p:cNvPr>
          <p:cNvSpPr>
            <a:spLocks noGrp="1"/>
          </p:cNvSpPr>
          <p:nvPr>
            <p:ph type="title"/>
          </p:nvPr>
        </p:nvSpPr>
        <p:spPr>
          <a:xfrm>
            <a:off x="66411" y="70188"/>
            <a:ext cx="11845955" cy="702789"/>
          </a:xfrm>
        </p:spPr>
        <p:txBody>
          <a:bodyPr>
            <a:noAutofit/>
          </a:bodyPr>
          <a:lstStyle/>
          <a:p>
            <a:r>
              <a:rPr lang="en-IN" sz="3600" dirty="0"/>
              <a:t>Use of Theory of probability in data science – More Examples</a:t>
            </a:r>
          </a:p>
        </p:txBody>
      </p:sp>
      <p:sp>
        <p:nvSpPr>
          <p:cNvPr id="4" name="TextBox 3">
            <a:extLst>
              <a:ext uri="{FF2B5EF4-FFF2-40B4-BE49-F238E27FC236}">
                <a16:creationId xmlns:a16="http://schemas.microsoft.com/office/drawing/2014/main" id="{CBC77D97-401F-4A73-A4E4-6172636134E8}"/>
              </a:ext>
            </a:extLst>
          </p:cNvPr>
          <p:cNvSpPr txBox="1"/>
          <p:nvPr/>
        </p:nvSpPr>
        <p:spPr>
          <a:xfrm>
            <a:off x="66412" y="1722851"/>
            <a:ext cx="10235682" cy="646331"/>
          </a:xfrm>
          <a:prstGeom prst="rect">
            <a:avLst/>
          </a:prstGeom>
          <a:noFill/>
        </p:spPr>
        <p:txBody>
          <a:bodyPr wrap="square" rtlCol="0">
            <a:spAutoFit/>
          </a:bodyPr>
          <a:lstStyle/>
          <a:p>
            <a:r>
              <a:rPr lang="en-IN" dirty="0"/>
              <a:t>The model Considers the following:</a:t>
            </a:r>
          </a:p>
          <a:p>
            <a:endParaRPr lang="en-IN" dirty="0"/>
          </a:p>
        </p:txBody>
      </p:sp>
      <p:sp>
        <p:nvSpPr>
          <p:cNvPr id="5" name="TextBox 4">
            <a:extLst>
              <a:ext uri="{FF2B5EF4-FFF2-40B4-BE49-F238E27FC236}">
                <a16:creationId xmlns:a16="http://schemas.microsoft.com/office/drawing/2014/main" id="{23455DB2-43FB-485E-AC43-9D32923EAEA0}"/>
              </a:ext>
            </a:extLst>
          </p:cNvPr>
          <p:cNvSpPr txBox="1"/>
          <p:nvPr/>
        </p:nvSpPr>
        <p:spPr>
          <a:xfrm>
            <a:off x="99753" y="2114714"/>
            <a:ext cx="9715365" cy="1200329"/>
          </a:xfrm>
          <a:prstGeom prst="rect">
            <a:avLst/>
          </a:prstGeom>
          <a:noFill/>
        </p:spPr>
        <p:txBody>
          <a:bodyPr wrap="square" rtlCol="0">
            <a:spAutoFit/>
          </a:bodyPr>
          <a:lstStyle/>
          <a:p>
            <a:r>
              <a:rPr lang="en-IN" u="sng" dirty="0">
                <a:solidFill>
                  <a:srgbClr val="FF0000"/>
                </a:solidFill>
              </a:rPr>
              <a:t>The number of purchases in a given time</a:t>
            </a:r>
          </a:p>
          <a:p>
            <a:r>
              <a:rPr lang="en-IN" dirty="0"/>
              <a:t>The model assumes that while alive, each customer purchases according to a </a:t>
            </a:r>
            <a:r>
              <a:rPr lang="en-IN" i="1" dirty="0">
                <a:solidFill>
                  <a:srgbClr val="00B0F0"/>
                </a:solidFill>
              </a:rPr>
              <a:t>Poisson </a:t>
            </a:r>
            <a:r>
              <a:rPr lang="en-IN" dirty="0">
                <a:solidFill>
                  <a:srgbClr val="00B0F0"/>
                </a:solidFill>
              </a:rPr>
              <a:t>probability</a:t>
            </a:r>
            <a:r>
              <a:rPr lang="en-IN" dirty="0"/>
              <a:t> process with parameter </a:t>
            </a:r>
            <a:r>
              <a:rPr lang="el-GR" dirty="0">
                <a:solidFill>
                  <a:srgbClr val="00B050"/>
                </a:solidFill>
              </a:rPr>
              <a:t>λ</a:t>
            </a:r>
            <a:r>
              <a:rPr lang="en-IN" dirty="0"/>
              <a:t> (purchase rate) </a:t>
            </a:r>
          </a:p>
          <a:p>
            <a:endParaRPr lang="en-IN" dirty="0"/>
          </a:p>
        </p:txBody>
      </p:sp>
      <p:sp>
        <p:nvSpPr>
          <p:cNvPr id="6" name="TextBox 5">
            <a:extLst>
              <a:ext uri="{FF2B5EF4-FFF2-40B4-BE49-F238E27FC236}">
                <a16:creationId xmlns:a16="http://schemas.microsoft.com/office/drawing/2014/main" id="{8C2CC7EC-1C46-4FD7-9438-2AF0DB9B6996}"/>
              </a:ext>
            </a:extLst>
          </p:cNvPr>
          <p:cNvSpPr txBox="1"/>
          <p:nvPr/>
        </p:nvSpPr>
        <p:spPr>
          <a:xfrm>
            <a:off x="99754" y="3133512"/>
            <a:ext cx="9825135" cy="1200329"/>
          </a:xfrm>
          <a:prstGeom prst="rect">
            <a:avLst/>
          </a:prstGeom>
          <a:noFill/>
        </p:spPr>
        <p:txBody>
          <a:bodyPr wrap="square" rtlCol="0">
            <a:spAutoFit/>
          </a:bodyPr>
          <a:lstStyle/>
          <a:p>
            <a:r>
              <a:rPr lang="en-IN" dirty="0"/>
              <a:t>The parameter </a:t>
            </a:r>
            <a:r>
              <a:rPr lang="el-GR" u="sng" dirty="0">
                <a:solidFill>
                  <a:srgbClr val="00B050"/>
                </a:solidFill>
              </a:rPr>
              <a:t>λ</a:t>
            </a:r>
            <a:r>
              <a:rPr lang="en-IN" u="sng" dirty="0"/>
              <a:t> is different across customers</a:t>
            </a:r>
            <a:r>
              <a:rPr lang="en-IN" dirty="0"/>
              <a:t>, and the model assumes that </a:t>
            </a:r>
            <a:r>
              <a:rPr lang="en-IN" u="sng" dirty="0"/>
              <a:t>heterogeneity</a:t>
            </a:r>
            <a:r>
              <a:rPr lang="en-IN" dirty="0"/>
              <a:t> in that process is captured by a </a:t>
            </a:r>
            <a:r>
              <a:rPr lang="en-IN" dirty="0">
                <a:solidFill>
                  <a:srgbClr val="00B0F0"/>
                </a:solidFill>
              </a:rPr>
              <a:t>gamma</a:t>
            </a:r>
            <a:r>
              <a:rPr lang="en-IN" dirty="0"/>
              <a:t> </a:t>
            </a:r>
            <a:r>
              <a:rPr lang="en-IN" dirty="0">
                <a:solidFill>
                  <a:srgbClr val="00B0F0"/>
                </a:solidFill>
              </a:rPr>
              <a:t>probability</a:t>
            </a:r>
            <a:r>
              <a:rPr lang="en-IN" dirty="0"/>
              <a:t> distribution, with parameters </a:t>
            </a:r>
            <a:r>
              <a:rPr lang="en-IN" dirty="0">
                <a:solidFill>
                  <a:srgbClr val="FF0000"/>
                </a:solidFill>
              </a:rPr>
              <a:t>r</a:t>
            </a:r>
            <a:r>
              <a:rPr lang="en-IN" dirty="0"/>
              <a:t>, and </a:t>
            </a:r>
            <a:r>
              <a:rPr lang="el-GR" dirty="0">
                <a:solidFill>
                  <a:srgbClr val="FF0000"/>
                </a:solidFill>
              </a:rPr>
              <a:t>α</a:t>
            </a:r>
            <a:endParaRPr lang="en-IN" dirty="0">
              <a:solidFill>
                <a:srgbClr val="FF0000"/>
              </a:solidFill>
            </a:endParaRPr>
          </a:p>
          <a:p>
            <a:endParaRPr lang="en-IN" dirty="0"/>
          </a:p>
          <a:p>
            <a:endParaRPr lang="en-IN" dirty="0"/>
          </a:p>
        </p:txBody>
      </p:sp>
      <p:sp>
        <p:nvSpPr>
          <p:cNvPr id="7" name="TextBox 6">
            <a:extLst>
              <a:ext uri="{FF2B5EF4-FFF2-40B4-BE49-F238E27FC236}">
                <a16:creationId xmlns:a16="http://schemas.microsoft.com/office/drawing/2014/main" id="{F67028E7-732A-4D80-B1B1-5CD169B556CD}"/>
              </a:ext>
            </a:extLst>
          </p:cNvPr>
          <p:cNvSpPr txBox="1"/>
          <p:nvPr/>
        </p:nvSpPr>
        <p:spPr>
          <a:xfrm>
            <a:off x="66412" y="3965388"/>
            <a:ext cx="8631335" cy="923330"/>
          </a:xfrm>
          <a:prstGeom prst="rect">
            <a:avLst/>
          </a:prstGeom>
          <a:noFill/>
        </p:spPr>
        <p:txBody>
          <a:bodyPr wrap="square" rtlCol="0">
            <a:spAutoFit/>
          </a:bodyPr>
          <a:lstStyle/>
          <a:p>
            <a:r>
              <a:rPr lang="en-IN" dirty="0">
                <a:solidFill>
                  <a:srgbClr val="FF0000"/>
                </a:solidFill>
              </a:rPr>
              <a:t>Will a customer remain alive? (i.e. will he stay with us as a customer?)</a:t>
            </a:r>
          </a:p>
          <a:p>
            <a:r>
              <a:rPr lang="en-IN" dirty="0"/>
              <a:t>Each </a:t>
            </a:r>
            <a:r>
              <a:rPr lang="en-IN" u="sng" dirty="0"/>
              <a:t>Customer’s lifetime </a:t>
            </a:r>
            <a:r>
              <a:rPr lang="en-IN" dirty="0"/>
              <a:t>is assumed to follow a </a:t>
            </a:r>
            <a:r>
              <a:rPr lang="en-IN" dirty="0">
                <a:solidFill>
                  <a:srgbClr val="00B0F0"/>
                </a:solidFill>
              </a:rPr>
              <a:t>geometric</a:t>
            </a:r>
            <a:r>
              <a:rPr lang="en-IN" dirty="0"/>
              <a:t> </a:t>
            </a:r>
            <a:r>
              <a:rPr lang="en-IN" dirty="0">
                <a:solidFill>
                  <a:srgbClr val="00B0F0"/>
                </a:solidFill>
              </a:rPr>
              <a:t>probability</a:t>
            </a:r>
            <a:r>
              <a:rPr lang="en-IN" dirty="0"/>
              <a:t> distribution, with a parameter </a:t>
            </a:r>
            <a:r>
              <a:rPr lang="en-IN" dirty="0">
                <a:solidFill>
                  <a:srgbClr val="00B050"/>
                </a:solidFill>
              </a:rPr>
              <a:t>p</a:t>
            </a:r>
            <a:r>
              <a:rPr lang="en-IN" dirty="0"/>
              <a:t> (Probability of a customer becoming inactive after a transaction) </a:t>
            </a:r>
          </a:p>
        </p:txBody>
      </p:sp>
      <p:sp>
        <p:nvSpPr>
          <p:cNvPr id="11" name="TextBox 10">
            <a:extLst>
              <a:ext uri="{FF2B5EF4-FFF2-40B4-BE49-F238E27FC236}">
                <a16:creationId xmlns:a16="http://schemas.microsoft.com/office/drawing/2014/main" id="{92FD60F1-9F31-4F40-8EA5-AA7A42171F44}"/>
              </a:ext>
            </a:extLst>
          </p:cNvPr>
          <p:cNvSpPr txBox="1"/>
          <p:nvPr/>
        </p:nvSpPr>
        <p:spPr>
          <a:xfrm>
            <a:off x="66412" y="5098171"/>
            <a:ext cx="10292113" cy="369332"/>
          </a:xfrm>
          <a:prstGeom prst="rect">
            <a:avLst/>
          </a:prstGeom>
          <a:noFill/>
        </p:spPr>
        <p:txBody>
          <a:bodyPr wrap="none" rtlCol="0">
            <a:spAutoFit/>
          </a:bodyPr>
          <a:lstStyle/>
          <a:p>
            <a:r>
              <a:rPr lang="en-IN" dirty="0"/>
              <a:t>The average monetary value </a:t>
            </a:r>
            <a:r>
              <a:rPr lang="en-IN" dirty="0">
                <a:solidFill>
                  <a:srgbClr val="00B050"/>
                </a:solidFill>
              </a:rPr>
              <a:t>z</a:t>
            </a:r>
            <a:r>
              <a:rPr lang="en-IN" dirty="0"/>
              <a:t> of each customer  is estimated using the </a:t>
            </a:r>
            <a:r>
              <a:rPr lang="en-IN" dirty="0">
                <a:solidFill>
                  <a:srgbClr val="00B0F0"/>
                </a:solidFill>
              </a:rPr>
              <a:t>Gamma – Gamma probability </a:t>
            </a:r>
            <a:r>
              <a:rPr lang="en-IN" dirty="0"/>
              <a:t>Model</a:t>
            </a:r>
          </a:p>
        </p:txBody>
      </p:sp>
      <p:sp>
        <p:nvSpPr>
          <p:cNvPr id="13" name="Rectangle 12">
            <a:extLst>
              <a:ext uri="{FF2B5EF4-FFF2-40B4-BE49-F238E27FC236}">
                <a16:creationId xmlns:a16="http://schemas.microsoft.com/office/drawing/2014/main" id="{448704A4-34FB-4727-912D-0D3D16741BD1}"/>
              </a:ext>
            </a:extLst>
          </p:cNvPr>
          <p:cNvSpPr/>
          <p:nvPr/>
        </p:nvSpPr>
        <p:spPr>
          <a:xfrm>
            <a:off x="51871" y="1279703"/>
            <a:ext cx="5272341" cy="369332"/>
          </a:xfrm>
          <a:prstGeom prst="rect">
            <a:avLst/>
          </a:prstGeom>
        </p:spPr>
        <p:txBody>
          <a:bodyPr wrap="none">
            <a:spAutoFit/>
          </a:bodyPr>
          <a:lstStyle/>
          <a:p>
            <a:r>
              <a:rPr lang="en-IN" dirty="0">
                <a:solidFill>
                  <a:srgbClr val="FF0000"/>
                </a:solidFill>
              </a:rPr>
              <a:t>Customer Life Time Value (LTV) – The BG/NBD - Model</a:t>
            </a:r>
          </a:p>
        </p:txBody>
      </p:sp>
    </p:spTree>
    <p:extLst>
      <p:ext uri="{BB962C8B-B14F-4D97-AF65-F5344CB8AC3E}">
        <p14:creationId xmlns:p14="http://schemas.microsoft.com/office/powerpoint/2010/main" val="84495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6317-F3C3-4786-ABC0-BA5E56F68A99}"/>
              </a:ext>
            </a:extLst>
          </p:cNvPr>
          <p:cNvSpPr>
            <a:spLocks noGrp="1"/>
          </p:cNvSpPr>
          <p:nvPr>
            <p:ph type="title"/>
          </p:nvPr>
        </p:nvSpPr>
        <p:spPr>
          <a:xfrm>
            <a:off x="91580" y="71510"/>
            <a:ext cx="10515600" cy="817723"/>
          </a:xfrm>
        </p:spPr>
        <p:txBody>
          <a:bodyPr/>
          <a:lstStyle/>
          <a:p>
            <a:r>
              <a:rPr lang="en-US" dirty="0"/>
              <a:t>An example of a Machine Learning Problem</a:t>
            </a:r>
            <a:endParaRPr lang="en-IN" dirty="0"/>
          </a:p>
        </p:txBody>
      </p:sp>
      <p:graphicFrame>
        <p:nvGraphicFramePr>
          <p:cNvPr id="4" name="Table 3">
            <a:extLst>
              <a:ext uri="{FF2B5EF4-FFF2-40B4-BE49-F238E27FC236}">
                <a16:creationId xmlns:a16="http://schemas.microsoft.com/office/drawing/2014/main" id="{0A272827-84A3-4014-B13B-6CF5030276A1}"/>
              </a:ext>
            </a:extLst>
          </p:cNvPr>
          <p:cNvGraphicFramePr>
            <a:graphicFrameLocks noGrp="1"/>
          </p:cNvGraphicFramePr>
          <p:nvPr>
            <p:extLst>
              <p:ext uri="{D42A27DB-BD31-4B8C-83A1-F6EECF244321}">
                <p14:modId xmlns:p14="http://schemas.microsoft.com/office/powerpoint/2010/main" val="1779022506"/>
              </p:ext>
            </p:extLst>
          </p:nvPr>
        </p:nvGraphicFramePr>
        <p:xfrm>
          <a:off x="6481918" y="1758810"/>
          <a:ext cx="2499869" cy="2347882"/>
        </p:xfrm>
        <a:graphic>
          <a:graphicData uri="http://schemas.openxmlformats.org/drawingml/2006/table">
            <a:tbl>
              <a:tblPr>
                <a:tableStyleId>{5C22544A-7EE6-4342-B048-85BDC9FD1C3A}</a:tableStyleId>
              </a:tblPr>
              <a:tblGrid>
                <a:gridCol w="624968">
                  <a:extLst>
                    <a:ext uri="{9D8B030D-6E8A-4147-A177-3AD203B41FA5}">
                      <a16:colId xmlns:a16="http://schemas.microsoft.com/office/drawing/2014/main" val="1719611947"/>
                    </a:ext>
                  </a:extLst>
                </a:gridCol>
                <a:gridCol w="674043">
                  <a:extLst>
                    <a:ext uri="{9D8B030D-6E8A-4147-A177-3AD203B41FA5}">
                      <a16:colId xmlns:a16="http://schemas.microsoft.com/office/drawing/2014/main" val="3266012601"/>
                    </a:ext>
                  </a:extLst>
                </a:gridCol>
                <a:gridCol w="620636">
                  <a:extLst>
                    <a:ext uri="{9D8B030D-6E8A-4147-A177-3AD203B41FA5}">
                      <a16:colId xmlns:a16="http://schemas.microsoft.com/office/drawing/2014/main" val="1046878839"/>
                    </a:ext>
                  </a:extLst>
                </a:gridCol>
                <a:gridCol w="580222">
                  <a:extLst>
                    <a:ext uri="{9D8B030D-6E8A-4147-A177-3AD203B41FA5}">
                      <a16:colId xmlns:a16="http://schemas.microsoft.com/office/drawing/2014/main" val="486080312"/>
                    </a:ext>
                  </a:extLst>
                </a:gridCol>
              </a:tblGrid>
              <a:tr h="595282">
                <a:tc>
                  <a:txBody>
                    <a:bodyPr/>
                    <a:lstStyle/>
                    <a:p>
                      <a:pPr algn="ctr" fontAlgn="b"/>
                      <a:r>
                        <a:rPr lang="en-IN" sz="1100" b="1" i="0" u="none" strike="noStrike" dirty="0">
                          <a:solidFill>
                            <a:srgbClr val="000000"/>
                          </a:solidFill>
                          <a:effectLst/>
                          <a:latin typeface="Calibri" panose="020F0502020204030204" pitchFamily="34" charset="0"/>
                        </a:rPr>
                        <a:t>E-Mail</a:t>
                      </a:r>
                    </a:p>
                  </a:txBody>
                  <a:tcPr marL="7620" marR="7620" marT="7620" marB="0" anchor="b"/>
                </a:tc>
                <a:tc>
                  <a:txBody>
                    <a:bodyPr/>
                    <a:lstStyle/>
                    <a:p>
                      <a:pPr algn="ctr" fontAlgn="b"/>
                      <a:r>
                        <a:rPr lang="en-IN" sz="1100" b="1" u="none" strike="noStrike" dirty="0">
                          <a:effectLst/>
                        </a:rPr>
                        <a:t>Suspicious Words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Unknown Sender</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FF0000"/>
                          </a:solidFill>
                          <a:effectLst/>
                        </a:rPr>
                        <a:t>Spam</a:t>
                      </a:r>
                      <a:endParaRPr lang="en-IN" sz="1100" b="1"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0041518"/>
                  </a:ext>
                </a:extLst>
              </a:tr>
              <a:tr h="122434">
                <a:tc>
                  <a:txBody>
                    <a:bodyPr/>
                    <a:lstStyle/>
                    <a:p>
                      <a:pPr algn="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6326755"/>
                  </a:ext>
                </a:extLst>
              </a:tr>
              <a:tr h="122434">
                <a:tc>
                  <a:txBody>
                    <a:bodyPr/>
                    <a:lstStyle/>
                    <a:p>
                      <a:pPr algn="r" fontAlgn="b"/>
                      <a:r>
                        <a:rPr lang="en-IN" sz="1100" b="1" u="none" strike="noStrike">
                          <a:effectLst/>
                        </a:rPr>
                        <a:t>2</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N</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3967119"/>
                  </a:ext>
                </a:extLst>
              </a:tr>
              <a:tr h="122434">
                <a:tc>
                  <a:txBody>
                    <a:bodyPr/>
                    <a:lstStyle/>
                    <a:p>
                      <a:pPr algn="r" fontAlgn="b"/>
                      <a:r>
                        <a:rPr lang="en-IN" sz="1100" b="1" u="none" strike="noStrike" dirty="0">
                          <a:effectLst/>
                          <a:highlight>
                            <a:srgbClr val="FFFF00"/>
                          </a:highlight>
                        </a:rPr>
                        <a:t>3</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804332012"/>
                  </a:ext>
                </a:extLst>
              </a:tr>
              <a:tr h="122434">
                <a:tc>
                  <a:txBody>
                    <a:bodyPr/>
                    <a:lstStyle/>
                    <a:p>
                      <a:pPr algn="r" fontAlgn="b"/>
                      <a:r>
                        <a:rPr lang="en-IN" sz="1100" b="1" u="none" strike="noStrike" dirty="0">
                          <a:effectLst/>
                          <a:highlight>
                            <a:srgbClr val="FFFF00"/>
                          </a:highlight>
                        </a:rPr>
                        <a:t>4</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114202533"/>
                  </a:ext>
                </a:extLst>
              </a:tr>
              <a:tr h="122434">
                <a:tc>
                  <a:txBody>
                    <a:bodyPr/>
                    <a:lstStyle/>
                    <a:p>
                      <a:pPr algn="r" fontAlgn="b"/>
                      <a:r>
                        <a:rPr lang="en-IN" sz="1100" b="1" u="none" strike="noStrike">
                          <a:effectLst/>
                        </a:rPr>
                        <a:t>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effectLst/>
                        </a:rPr>
                        <a:t>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effectLst/>
                        </a:rPr>
                        <a:t>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1412278"/>
                  </a:ext>
                </a:extLst>
              </a:tr>
              <a:tr h="122434">
                <a:tc>
                  <a:txBody>
                    <a:bodyPr/>
                    <a:lstStyle/>
                    <a:p>
                      <a:pPr algn="r" fontAlgn="b"/>
                      <a:r>
                        <a:rPr lang="en-IN" sz="1100" b="1" u="none" strike="noStrike" dirty="0">
                          <a:effectLst/>
                          <a:highlight>
                            <a:srgbClr val="FFFF00"/>
                          </a:highlight>
                        </a:rPr>
                        <a:t>6</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176592827"/>
                  </a:ext>
                </a:extLst>
              </a:tr>
              <a:tr h="122434">
                <a:tc>
                  <a:txBody>
                    <a:bodyPr/>
                    <a:lstStyle/>
                    <a:p>
                      <a:pPr algn="r" fontAlgn="b"/>
                      <a:r>
                        <a:rPr lang="en-IN" sz="1100" b="1" u="none" strike="noStrike">
                          <a:effectLst/>
                          <a:highlight>
                            <a:srgbClr val="FFFF00"/>
                          </a:highlight>
                        </a:rPr>
                        <a:t>7</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a:effectLst/>
                          <a:highlight>
                            <a:srgbClr val="FFFF00"/>
                          </a:highlight>
                        </a:rPr>
                        <a:t>Y</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196489632"/>
                  </a:ext>
                </a:extLst>
              </a:tr>
              <a:tr h="122434">
                <a:tc>
                  <a:txBody>
                    <a:bodyPr/>
                    <a:lstStyle/>
                    <a:p>
                      <a:pPr algn="r" fontAlgn="b"/>
                      <a:r>
                        <a:rPr lang="en-IN" sz="1100" b="1" u="none" strike="noStrike">
                          <a:effectLst/>
                          <a:highlight>
                            <a:srgbClr val="FFFF00"/>
                          </a:highlight>
                        </a:rPr>
                        <a:t>8</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a:effectLst/>
                          <a:highlight>
                            <a:srgbClr val="FFFF00"/>
                          </a:highlight>
                        </a:rPr>
                        <a:t>Y</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a:effectLst/>
                          <a:highlight>
                            <a:srgbClr val="FFFF00"/>
                          </a:highlight>
                        </a:rPr>
                        <a:t>N</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764486602"/>
                  </a:ext>
                </a:extLst>
              </a:tr>
              <a:tr h="122434">
                <a:tc>
                  <a:txBody>
                    <a:bodyPr/>
                    <a:lstStyle/>
                    <a:p>
                      <a:pPr algn="r" fontAlgn="b"/>
                      <a:r>
                        <a:rPr lang="en-IN" sz="1100" b="1" u="none" strike="noStrike">
                          <a:effectLst/>
                        </a:rPr>
                        <a:t>9</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effectLst/>
                        </a:rPr>
                        <a:t>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N</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0297882"/>
                  </a:ext>
                </a:extLst>
              </a:tr>
              <a:tr h="122434">
                <a:tc>
                  <a:txBody>
                    <a:bodyPr/>
                    <a:lstStyle/>
                    <a:p>
                      <a:pPr algn="r" fontAlgn="b"/>
                      <a:r>
                        <a:rPr lang="en-IN" sz="1100" b="1" u="none" strike="noStrike" dirty="0">
                          <a:effectLst/>
                          <a:highlight>
                            <a:srgbClr val="FFFF00"/>
                          </a:highlight>
                        </a:rPr>
                        <a:t>10</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236408785"/>
                  </a:ext>
                </a:extLst>
              </a:tr>
            </a:tbl>
          </a:graphicData>
        </a:graphic>
      </p:graphicFrame>
      <p:graphicFrame>
        <p:nvGraphicFramePr>
          <p:cNvPr id="5" name="Table 4">
            <a:extLst>
              <a:ext uri="{FF2B5EF4-FFF2-40B4-BE49-F238E27FC236}">
                <a16:creationId xmlns:a16="http://schemas.microsoft.com/office/drawing/2014/main" id="{ECECD25E-E4E2-42E3-A594-2E5F54577BE3}"/>
              </a:ext>
            </a:extLst>
          </p:cNvPr>
          <p:cNvGraphicFramePr>
            <a:graphicFrameLocks noGrp="1"/>
          </p:cNvGraphicFramePr>
          <p:nvPr>
            <p:extLst>
              <p:ext uri="{D42A27DB-BD31-4B8C-83A1-F6EECF244321}">
                <p14:modId xmlns:p14="http://schemas.microsoft.com/office/powerpoint/2010/main" val="224248352"/>
              </p:ext>
            </p:extLst>
          </p:nvPr>
        </p:nvGraphicFramePr>
        <p:xfrm>
          <a:off x="91580" y="1758811"/>
          <a:ext cx="2852956" cy="2390775"/>
        </p:xfrm>
        <a:graphic>
          <a:graphicData uri="http://schemas.openxmlformats.org/drawingml/2006/table">
            <a:tbl>
              <a:tblPr>
                <a:tableStyleId>{5C22544A-7EE6-4342-B048-85BDC9FD1C3A}</a:tableStyleId>
              </a:tblPr>
              <a:tblGrid>
                <a:gridCol w="574208">
                  <a:extLst>
                    <a:ext uri="{9D8B030D-6E8A-4147-A177-3AD203B41FA5}">
                      <a16:colId xmlns:a16="http://schemas.microsoft.com/office/drawing/2014/main" val="1287989951"/>
                    </a:ext>
                  </a:extLst>
                </a:gridCol>
                <a:gridCol w="728579">
                  <a:extLst>
                    <a:ext uri="{9D8B030D-6E8A-4147-A177-3AD203B41FA5}">
                      <a16:colId xmlns:a16="http://schemas.microsoft.com/office/drawing/2014/main" val="78049994"/>
                    </a:ext>
                  </a:extLst>
                </a:gridCol>
                <a:gridCol w="744081">
                  <a:extLst>
                    <a:ext uri="{9D8B030D-6E8A-4147-A177-3AD203B41FA5}">
                      <a16:colId xmlns:a16="http://schemas.microsoft.com/office/drawing/2014/main" val="1611860162"/>
                    </a:ext>
                  </a:extLst>
                </a:gridCol>
                <a:gridCol w="806088">
                  <a:extLst>
                    <a:ext uri="{9D8B030D-6E8A-4147-A177-3AD203B41FA5}">
                      <a16:colId xmlns:a16="http://schemas.microsoft.com/office/drawing/2014/main" val="3155172137"/>
                    </a:ext>
                  </a:extLst>
                </a:gridCol>
              </a:tblGrid>
              <a:tr h="390525">
                <a:tc>
                  <a:txBody>
                    <a:bodyPr/>
                    <a:lstStyle/>
                    <a:p>
                      <a:pPr algn="ctr" rtl="0" fontAlgn="b"/>
                      <a:r>
                        <a:rPr lang="en-IN" sz="1100" b="1" u="none" strike="noStrike" dirty="0">
                          <a:effectLst/>
                        </a:rPr>
                        <a:t>E-Mail</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Suspicious Words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Unknown Sender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solidFill>
                            <a:srgbClr val="FF0000"/>
                          </a:solidFill>
                          <a:effectLst/>
                        </a:rPr>
                        <a:t>Spam</a:t>
                      </a:r>
                      <a:endParaRPr lang="en-IN" sz="11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2568248"/>
                  </a:ext>
                </a:extLst>
              </a:tr>
              <a:tr h="200025">
                <a:tc>
                  <a:txBody>
                    <a:bodyPr/>
                    <a:lstStyle/>
                    <a:p>
                      <a:pPr algn="r" rtl="0"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5770372"/>
                  </a:ext>
                </a:extLst>
              </a:tr>
              <a:tr h="200025">
                <a:tc>
                  <a:txBody>
                    <a:bodyPr/>
                    <a:lstStyle/>
                    <a:p>
                      <a:pPr algn="r" rtl="0"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2034881"/>
                  </a:ext>
                </a:extLst>
              </a:tr>
              <a:tr h="200025">
                <a:tc>
                  <a:txBody>
                    <a:bodyPr/>
                    <a:lstStyle/>
                    <a:p>
                      <a:pPr algn="r" rtl="0"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1765508"/>
                  </a:ext>
                </a:extLst>
              </a:tr>
              <a:tr h="200025">
                <a:tc>
                  <a:txBody>
                    <a:bodyPr/>
                    <a:lstStyle/>
                    <a:p>
                      <a:pPr algn="r" rtl="0"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1026783"/>
                  </a:ext>
                </a:extLst>
              </a:tr>
              <a:tr h="200025">
                <a:tc>
                  <a:txBody>
                    <a:bodyPr/>
                    <a:lstStyle/>
                    <a:p>
                      <a:pPr algn="r" rtl="0" fontAlgn="b"/>
                      <a:r>
                        <a:rPr lang="en-IN" sz="1100" u="none" strike="noStrike">
                          <a:effectLst/>
                        </a:rPr>
                        <a:t>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8221688"/>
                  </a:ext>
                </a:extLst>
              </a:tr>
              <a:tr h="200025">
                <a:tc>
                  <a:txBody>
                    <a:bodyPr/>
                    <a:lstStyle/>
                    <a:p>
                      <a:pPr algn="r" rtl="0" fontAlgn="b"/>
                      <a:r>
                        <a:rPr lang="en-IN" sz="1100" u="none" strike="noStrike">
                          <a:effectLst/>
                        </a:rPr>
                        <a:t>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0288125"/>
                  </a:ext>
                </a:extLst>
              </a:tr>
              <a:tr h="200025">
                <a:tc>
                  <a:txBody>
                    <a:bodyPr/>
                    <a:lstStyle/>
                    <a:p>
                      <a:pPr algn="r" rtl="0"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103938"/>
                  </a:ext>
                </a:extLst>
              </a:tr>
              <a:tr h="200025">
                <a:tc>
                  <a:txBody>
                    <a:bodyPr/>
                    <a:lstStyle/>
                    <a:p>
                      <a:pPr algn="r" rtl="0"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1556678"/>
                  </a:ext>
                </a:extLst>
              </a:tr>
              <a:tr h="200025">
                <a:tc>
                  <a:txBody>
                    <a:bodyPr/>
                    <a:lstStyle/>
                    <a:p>
                      <a:pPr algn="r" rtl="0"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1431289"/>
                  </a:ext>
                </a:extLst>
              </a:tr>
              <a:tr h="200025">
                <a:tc>
                  <a:txBody>
                    <a:bodyPr/>
                    <a:lstStyle/>
                    <a:p>
                      <a:pPr algn="r" rtl="0" fontAlgn="b"/>
                      <a:r>
                        <a:rPr lang="en-IN" sz="1100" u="none" strike="noStrike">
                          <a:effectLst/>
                        </a:rPr>
                        <a:t>10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1487910"/>
                  </a:ext>
                </a:extLst>
              </a:tr>
            </a:tbl>
          </a:graphicData>
        </a:graphic>
      </p:graphicFrame>
      <p:graphicFrame>
        <p:nvGraphicFramePr>
          <p:cNvPr id="6" name="Table 5">
            <a:extLst>
              <a:ext uri="{FF2B5EF4-FFF2-40B4-BE49-F238E27FC236}">
                <a16:creationId xmlns:a16="http://schemas.microsoft.com/office/drawing/2014/main" id="{872FE8B7-00B3-476C-9E1E-5ED701D3D6E7}"/>
              </a:ext>
            </a:extLst>
          </p:cNvPr>
          <p:cNvGraphicFramePr>
            <a:graphicFrameLocks noGrp="1"/>
          </p:cNvGraphicFramePr>
          <p:nvPr>
            <p:extLst>
              <p:ext uri="{D42A27DB-BD31-4B8C-83A1-F6EECF244321}">
                <p14:modId xmlns:p14="http://schemas.microsoft.com/office/powerpoint/2010/main" val="331467584"/>
              </p:ext>
            </p:extLst>
          </p:nvPr>
        </p:nvGraphicFramePr>
        <p:xfrm>
          <a:off x="3087848" y="1758810"/>
          <a:ext cx="2852956" cy="2390775"/>
        </p:xfrm>
        <a:graphic>
          <a:graphicData uri="http://schemas.openxmlformats.org/drawingml/2006/table">
            <a:tbl>
              <a:tblPr>
                <a:tableStyleId>{5C22544A-7EE6-4342-B048-85BDC9FD1C3A}</a:tableStyleId>
              </a:tblPr>
              <a:tblGrid>
                <a:gridCol w="574208">
                  <a:extLst>
                    <a:ext uri="{9D8B030D-6E8A-4147-A177-3AD203B41FA5}">
                      <a16:colId xmlns:a16="http://schemas.microsoft.com/office/drawing/2014/main" val="1287989951"/>
                    </a:ext>
                  </a:extLst>
                </a:gridCol>
                <a:gridCol w="728579">
                  <a:extLst>
                    <a:ext uri="{9D8B030D-6E8A-4147-A177-3AD203B41FA5}">
                      <a16:colId xmlns:a16="http://schemas.microsoft.com/office/drawing/2014/main" val="78049994"/>
                    </a:ext>
                  </a:extLst>
                </a:gridCol>
                <a:gridCol w="744081">
                  <a:extLst>
                    <a:ext uri="{9D8B030D-6E8A-4147-A177-3AD203B41FA5}">
                      <a16:colId xmlns:a16="http://schemas.microsoft.com/office/drawing/2014/main" val="1611860162"/>
                    </a:ext>
                  </a:extLst>
                </a:gridCol>
                <a:gridCol w="806088">
                  <a:extLst>
                    <a:ext uri="{9D8B030D-6E8A-4147-A177-3AD203B41FA5}">
                      <a16:colId xmlns:a16="http://schemas.microsoft.com/office/drawing/2014/main" val="3155172137"/>
                    </a:ext>
                  </a:extLst>
                </a:gridCol>
              </a:tblGrid>
              <a:tr h="390525">
                <a:tc>
                  <a:txBody>
                    <a:bodyPr/>
                    <a:lstStyle/>
                    <a:p>
                      <a:pPr algn="ctr" rtl="0" fontAlgn="b"/>
                      <a:r>
                        <a:rPr lang="en-IN" sz="1100" b="1" u="none" strike="noStrike" dirty="0">
                          <a:effectLst/>
                        </a:rPr>
                        <a:t>E-Mail</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Suspicious Words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Unknown Sender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solidFill>
                            <a:srgbClr val="FF0000"/>
                          </a:solidFill>
                          <a:effectLst/>
                        </a:rPr>
                        <a:t>Spam</a:t>
                      </a:r>
                      <a:endParaRPr lang="en-IN" sz="11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2568248"/>
                  </a:ext>
                </a:extLst>
              </a:tr>
              <a:tr h="200025">
                <a:tc>
                  <a:txBody>
                    <a:bodyPr/>
                    <a:lstStyle/>
                    <a:p>
                      <a:pPr algn="r" rtl="0" fontAlgn="b"/>
                      <a:r>
                        <a:rPr lang="en-IN" sz="1100" u="none" strike="noStrike" dirty="0">
                          <a:effectLst/>
                          <a:highlight>
                            <a:srgbClr val="FFFF00"/>
                          </a:highlight>
                        </a:rPr>
                        <a:t>1</a:t>
                      </a:r>
                      <a:endParaRPr lang="en-IN" sz="1100" b="1"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rtl="0" fontAlgn="b"/>
                      <a:r>
                        <a:rPr lang="en-IN" sz="1100"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rtl="0" fontAlgn="b"/>
                      <a:r>
                        <a:rPr lang="en-IN" sz="1100"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rtl="0" fontAlgn="b"/>
                      <a:r>
                        <a:rPr lang="en-IN" sz="1100"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795770372"/>
                  </a:ext>
                </a:extLst>
              </a:tr>
              <a:tr h="200025">
                <a:tc>
                  <a:txBody>
                    <a:bodyPr/>
                    <a:lstStyle/>
                    <a:p>
                      <a:pPr algn="r" rtl="0"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2034881"/>
                  </a:ext>
                </a:extLst>
              </a:tr>
              <a:tr h="200025">
                <a:tc>
                  <a:txBody>
                    <a:bodyPr/>
                    <a:lstStyle/>
                    <a:p>
                      <a:pPr algn="r" rtl="0"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1765508"/>
                  </a:ext>
                </a:extLst>
              </a:tr>
              <a:tr h="200025">
                <a:tc>
                  <a:txBody>
                    <a:bodyPr/>
                    <a:lstStyle/>
                    <a:p>
                      <a:pPr algn="r" rtl="0"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1026783"/>
                  </a:ext>
                </a:extLst>
              </a:tr>
              <a:tr h="200025">
                <a:tc>
                  <a:txBody>
                    <a:bodyPr/>
                    <a:lstStyle/>
                    <a:p>
                      <a:pPr algn="r" rtl="0" fontAlgn="b"/>
                      <a:r>
                        <a:rPr lang="en-IN" sz="1100" u="none" strike="noStrike">
                          <a:effectLst/>
                        </a:rPr>
                        <a:t>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8221688"/>
                  </a:ext>
                </a:extLst>
              </a:tr>
              <a:tr h="200025">
                <a:tc>
                  <a:txBody>
                    <a:bodyPr/>
                    <a:lstStyle/>
                    <a:p>
                      <a:pPr algn="r" rtl="0" fontAlgn="b"/>
                      <a:r>
                        <a:rPr lang="en-IN" sz="1100" u="none" strike="noStrike">
                          <a:effectLst/>
                        </a:rPr>
                        <a:t>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0288125"/>
                  </a:ext>
                </a:extLst>
              </a:tr>
              <a:tr h="200025">
                <a:tc>
                  <a:txBody>
                    <a:bodyPr/>
                    <a:lstStyle/>
                    <a:p>
                      <a:pPr algn="r" rtl="0"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103938"/>
                  </a:ext>
                </a:extLst>
              </a:tr>
              <a:tr h="200025">
                <a:tc>
                  <a:txBody>
                    <a:bodyPr/>
                    <a:lstStyle/>
                    <a:p>
                      <a:pPr algn="r" rtl="0"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1556678"/>
                  </a:ext>
                </a:extLst>
              </a:tr>
              <a:tr h="200025">
                <a:tc>
                  <a:txBody>
                    <a:bodyPr/>
                    <a:lstStyle/>
                    <a:p>
                      <a:pPr algn="r" rtl="0"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1431289"/>
                  </a:ext>
                </a:extLst>
              </a:tr>
              <a:tr h="200025">
                <a:tc>
                  <a:txBody>
                    <a:bodyPr/>
                    <a:lstStyle/>
                    <a:p>
                      <a:pPr algn="r" rtl="0" fontAlgn="b"/>
                      <a:r>
                        <a:rPr lang="en-IN" sz="1100" u="none" strike="noStrike">
                          <a:effectLst/>
                        </a:rPr>
                        <a:t>10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1487910"/>
                  </a:ext>
                </a:extLst>
              </a:tr>
            </a:tbl>
          </a:graphicData>
        </a:graphic>
      </p:graphicFrame>
      <p:sp>
        <p:nvSpPr>
          <p:cNvPr id="8" name="TextBox 7">
            <a:extLst>
              <a:ext uri="{FF2B5EF4-FFF2-40B4-BE49-F238E27FC236}">
                <a16:creationId xmlns:a16="http://schemas.microsoft.com/office/drawing/2014/main" id="{4F1D2180-BAB5-4C12-882E-A12A7551BDED}"/>
              </a:ext>
            </a:extLst>
          </p:cNvPr>
          <p:cNvSpPr txBox="1"/>
          <p:nvPr/>
        </p:nvSpPr>
        <p:spPr>
          <a:xfrm>
            <a:off x="91580" y="4633087"/>
            <a:ext cx="4077748" cy="369332"/>
          </a:xfrm>
          <a:prstGeom prst="rect">
            <a:avLst/>
          </a:prstGeom>
          <a:noFill/>
        </p:spPr>
        <p:txBody>
          <a:bodyPr wrap="square" rtlCol="0">
            <a:spAutoFit/>
          </a:bodyPr>
          <a:lstStyle/>
          <a:p>
            <a:r>
              <a:rPr lang="en-US" dirty="0"/>
              <a:t>A new Mail Arrives</a:t>
            </a:r>
            <a:endParaRPr lang="en-IN" dirty="0"/>
          </a:p>
        </p:txBody>
      </p:sp>
      <p:sp>
        <p:nvSpPr>
          <p:cNvPr id="9" name="TextBox 8">
            <a:extLst>
              <a:ext uri="{FF2B5EF4-FFF2-40B4-BE49-F238E27FC236}">
                <a16:creationId xmlns:a16="http://schemas.microsoft.com/office/drawing/2014/main" id="{8E9DCE72-DB5B-4D9E-95B3-572DDAD35DAE}"/>
              </a:ext>
            </a:extLst>
          </p:cNvPr>
          <p:cNvSpPr txBox="1"/>
          <p:nvPr/>
        </p:nvSpPr>
        <p:spPr>
          <a:xfrm>
            <a:off x="0" y="1201251"/>
            <a:ext cx="4077748" cy="369332"/>
          </a:xfrm>
          <a:prstGeom prst="rect">
            <a:avLst/>
          </a:prstGeom>
          <a:noFill/>
        </p:spPr>
        <p:txBody>
          <a:bodyPr wrap="square" rtlCol="0">
            <a:spAutoFit/>
          </a:bodyPr>
          <a:lstStyle/>
          <a:p>
            <a:r>
              <a:rPr lang="en-US" dirty="0"/>
              <a:t>Identifying </a:t>
            </a:r>
            <a:r>
              <a:rPr lang="en-US" dirty="0">
                <a:solidFill>
                  <a:srgbClr val="FF0000"/>
                </a:solidFill>
              </a:rPr>
              <a:t>SPAM</a:t>
            </a:r>
            <a:r>
              <a:rPr lang="en-US" dirty="0"/>
              <a:t> Mails</a:t>
            </a:r>
            <a:endParaRPr lang="en-IN" dirty="0"/>
          </a:p>
        </p:txBody>
      </p:sp>
      <p:sp>
        <p:nvSpPr>
          <p:cNvPr id="10" name="Arrow: Right 9">
            <a:extLst>
              <a:ext uri="{FF2B5EF4-FFF2-40B4-BE49-F238E27FC236}">
                <a16:creationId xmlns:a16="http://schemas.microsoft.com/office/drawing/2014/main" id="{0C3CEC75-B613-45FD-B14D-052CD67DF0B0}"/>
              </a:ext>
            </a:extLst>
          </p:cNvPr>
          <p:cNvSpPr/>
          <p:nvPr/>
        </p:nvSpPr>
        <p:spPr>
          <a:xfrm>
            <a:off x="2102491" y="4817753"/>
            <a:ext cx="360726" cy="92279"/>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F0"/>
              </a:solidFill>
            </a:endParaRPr>
          </a:p>
        </p:txBody>
      </p:sp>
      <p:graphicFrame>
        <p:nvGraphicFramePr>
          <p:cNvPr id="11" name="Table 10">
            <a:extLst>
              <a:ext uri="{FF2B5EF4-FFF2-40B4-BE49-F238E27FC236}">
                <a16:creationId xmlns:a16="http://schemas.microsoft.com/office/drawing/2014/main" id="{11F1C603-4CEB-4492-9C67-833DE78114E5}"/>
              </a:ext>
            </a:extLst>
          </p:cNvPr>
          <p:cNvGraphicFramePr>
            <a:graphicFrameLocks noGrp="1"/>
          </p:cNvGraphicFramePr>
          <p:nvPr>
            <p:extLst>
              <p:ext uri="{D42A27DB-BD31-4B8C-83A1-F6EECF244321}">
                <p14:modId xmlns:p14="http://schemas.microsoft.com/office/powerpoint/2010/main" val="104203933"/>
              </p:ext>
            </p:extLst>
          </p:nvPr>
        </p:nvGraphicFramePr>
        <p:xfrm>
          <a:off x="3087848" y="4522478"/>
          <a:ext cx="2514600" cy="59055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2560429010"/>
                    </a:ext>
                  </a:extLst>
                </a:gridCol>
                <a:gridCol w="838200">
                  <a:extLst>
                    <a:ext uri="{9D8B030D-6E8A-4147-A177-3AD203B41FA5}">
                      <a16:colId xmlns:a16="http://schemas.microsoft.com/office/drawing/2014/main" val="1336627756"/>
                    </a:ext>
                  </a:extLst>
                </a:gridCol>
                <a:gridCol w="838200">
                  <a:extLst>
                    <a:ext uri="{9D8B030D-6E8A-4147-A177-3AD203B41FA5}">
                      <a16:colId xmlns:a16="http://schemas.microsoft.com/office/drawing/2014/main" val="2965523877"/>
                    </a:ext>
                  </a:extLst>
                </a:gridCol>
              </a:tblGrid>
              <a:tr h="390525">
                <a:tc>
                  <a:txBody>
                    <a:bodyPr/>
                    <a:lstStyle/>
                    <a:p>
                      <a:pPr algn="ctr" rtl="0" fontAlgn="b"/>
                      <a:r>
                        <a:rPr lang="en-IN" sz="1100" u="none" strike="noStrike" dirty="0">
                          <a:effectLst/>
                        </a:rPr>
                        <a:t>Suspicious Words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Unknown Sender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Spam</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7485084"/>
                  </a:ext>
                </a:extLst>
              </a:tr>
              <a:tr h="200025">
                <a:tc>
                  <a:txBody>
                    <a:bodyPr/>
                    <a:lstStyle/>
                    <a:p>
                      <a:pPr algn="ctr" rtl="0"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US" sz="1100" b="1" u="none" strike="noStrike" dirty="0">
                          <a:solidFill>
                            <a:srgbClr val="FF0000"/>
                          </a:solidFill>
                          <a:effectLst/>
                        </a:rPr>
                        <a:t>?</a:t>
                      </a:r>
                      <a:endParaRPr lang="en-IN" sz="1100" b="1" u="none" strike="noStrike" dirty="0">
                        <a:solidFill>
                          <a:srgbClr val="FF0000"/>
                        </a:solidFill>
                        <a:effectLst/>
                      </a:endParaRPr>
                    </a:p>
                  </a:txBody>
                  <a:tcPr marL="9525" marR="9525" marT="9525" marB="0" anchor="b"/>
                </a:tc>
                <a:extLst>
                  <a:ext uri="{0D108BD9-81ED-4DB2-BD59-A6C34878D82A}">
                    <a16:rowId xmlns:a16="http://schemas.microsoft.com/office/drawing/2014/main" val="3351151852"/>
                  </a:ext>
                </a:extLst>
              </a:tr>
            </a:tbl>
          </a:graphicData>
        </a:graphic>
      </p:graphicFrame>
      <p:graphicFrame>
        <p:nvGraphicFramePr>
          <p:cNvPr id="13" name="Table 12">
            <a:extLst>
              <a:ext uri="{FF2B5EF4-FFF2-40B4-BE49-F238E27FC236}">
                <a16:creationId xmlns:a16="http://schemas.microsoft.com/office/drawing/2014/main" id="{E4CC9028-C7F7-44B9-A860-6EBA03A1DE2A}"/>
              </a:ext>
            </a:extLst>
          </p:cNvPr>
          <p:cNvGraphicFramePr>
            <a:graphicFrameLocks noGrp="1"/>
          </p:cNvGraphicFramePr>
          <p:nvPr>
            <p:extLst>
              <p:ext uri="{D42A27DB-BD31-4B8C-83A1-F6EECF244321}">
                <p14:modId xmlns:p14="http://schemas.microsoft.com/office/powerpoint/2010/main" val="3465990511"/>
              </p:ext>
            </p:extLst>
          </p:nvPr>
        </p:nvGraphicFramePr>
        <p:xfrm>
          <a:off x="6481918" y="4421070"/>
          <a:ext cx="2514600" cy="59055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2560429010"/>
                    </a:ext>
                  </a:extLst>
                </a:gridCol>
                <a:gridCol w="838200">
                  <a:extLst>
                    <a:ext uri="{9D8B030D-6E8A-4147-A177-3AD203B41FA5}">
                      <a16:colId xmlns:a16="http://schemas.microsoft.com/office/drawing/2014/main" val="1336627756"/>
                    </a:ext>
                  </a:extLst>
                </a:gridCol>
                <a:gridCol w="838200">
                  <a:extLst>
                    <a:ext uri="{9D8B030D-6E8A-4147-A177-3AD203B41FA5}">
                      <a16:colId xmlns:a16="http://schemas.microsoft.com/office/drawing/2014/main" val="2965523877"/>
                    </a:ext>
                  </a:extLst>
                </a:gridCol>
              </a:tblGrid>
              <a:tr h="390525">
                <a:tc>
                  <a:txBody>
                    <a:bodyPr/>
                    <a:lstStyle/>
                    <a:p>
                      <a:pPr algn="ctr" rtl="0" fontAlgn="b"/>
                      <a:r>
                        <a:rPr lang="en-IN" sz="1100" u="none" strike="noStrike" dirty="0">
                          <a:effectLst/>
                        </a:rPr>
                        <a:t>Suspicious Words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Unknown Sender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Spam</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7485084"/>
                  </a:ext>
                </a:extLst>
              </a:tr>
              <a:tr h="200025">
                <a:tc>
                  <a:txBody>
                    <a:bodyPr/>
                    <a:lstStyle/>
                    <a:p>
                      <a:pPr algn="ctr" rtl="0"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N</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US" sz="1100" b="1" u="none" strike="noStrike" dirty="0">
                          <a:solidFill>
                            <a:srgbClr val="FF0000"/>
                          </a:solidFill>
                          <a:effectLst/>
                        </a:rPr>
                        <a:t>?</a:t>
                      </a:r>
                      <a:endParaRPr lang="en-IN" sz="1100" b="1" u="none" strike="noStrike" dirty="0">
                        <a:solidFill>
                          <a:srgbClr val="FF0000"/>
                        </a:solidFill>
                        <a:effectLst/>
                      </a:endParaRPr>
                    </a:p>
                  </a:txBody>
                  <a:tcPr marL="9525" marR="9525" marT="9525" marB="0" anchor="b"/>
                </a:tc>
                <a:extLst>
                  <a:ext uri="{0D108BD9-81ED-4DB2-BD59-A6C34878D82A}">
                    <a16:rowId xmlns:a16="http://schemas.microsoft.com/office/drawing/2014/main" val="3351151852"/>
                  </a:ext>
                </a:extLst>
              </a:tr>
            </a:tbl>
          </a:graphicData>
        </a:graphic>
      </p:graphicFrame>
      <p:sp>
        <p:nvSpPr>
          <p:cNvPr id="15" name="TextBox 14">
            <a:extLst>
              <a:ext uri="{FF2B5EF4-FFF2-40B4-BE49-F238E27FC236}">
                <a16:creationId xmlns:a16="http://schemas.microsoft.com/office/drawing/2014/main" id="{4B77B273-F25A-4D1D-8BF2-7D244C791EB2}"/>
              </a:ext>
            </a:extLst>
          </p:cNvPr>
          <p:cNvSpPr txBox="1"/>
          <p:nvPr/>
        </p:nvSpPr>
        <p:spPr>
          <a:xfrm>
            <a:off x="6481918" y="5325998"/>
            <a:ext cx="2514600" cy="646331"/>
          </a:xfrm>
          <a:prstGeom prst="rect">
            <a:avLst/>
          </a:prstGeom>
          <a:noFill/>
        </p:spPr>
        <p:txBody>
          <a:bodyPr wrap="square" rtlCol="0">
            <a:spAutoFit/>
          </a:bodyPr>
          <a:lstStyle/>
          <a:p>
            <a:r>
              <a:rPr lang="en-IN" dirty="0"/>
              <a:t>66.7% chance – Yes</a:t>
            </a:r>
          </a:p>
          <a:p>
            <a:r>
              <a:rPr lang="en-IN" dirty="0"/>
              <a:t>33.3% chance - No</a:t>
            </a:r>
          </a:p>
        </p:txBody>
      </p:sp>
    </p:spTree>
    <p:extLst>
      <p:ext uri="{BB962C8B-B14F-4D97-AF65-F5344CB8AC3E}">
        <p14:creationId xmlns:p14="http://schemas.microsoft.com/office/powerpoint/2010/main" val="1801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3" cstate="print"/>
          <a:srcRect/>
          <a:stretch>
            <a:fillRect/>
          </a:stretch>
        </p:blipFill>
        <p:spPr bwMode="auto">
          <a:xfrm>
            <a:off x="609601" y="2667001"/>
            <a:ext cx="10714191" cy="1524009"/>
          </a:xfrm>
          <a:prstGeom prst="rect">
            <a:avLst/>
          </a:prstGeom>
          <a:noFill/>
          <a:ln w="9525">
            <a:noFill/>
            <a:miter lim="800000"/>
            <a:headEnd/>
            <a:tailEnd/>
          </a:ln>
          <a:effectLst/>
        </p:spPr>
      </p:pic>
      <p:sp>
        <p:nvSpPr>
          <p:cNvPr id="2" name="Title 1"/>
          <p:cNvSpPr>
            <a:spLocks noGrp="1"/>
          </p:cNvSpPr>
          <p:nvPr>
            <p:ph type="title"/>
          </p:nvPr>
        </p:nvSpPr>
        <p:spPr>
          <a:xfrm>
            <a:off x="2032000" y="2590800"/>
            <a:ext cx="8128000" cy="1295400"/>
          </a:xfrm>
          <a:effectLst>
            <a:outerShdw dist="2540000" dir="21540000" sx="1000" sy="1000" algn="ctr" rotWithShape="0">
              <a:srgbClr val="000000"/>
            </a:outerShdw>
          </a:effectLst>
        </p:spPr>
        <p:txBody>
          <a:bodyPr>
            <a:normAutofit/>
          </a:bodyPr>
          <a:lstStyle/>
          <a:p>
            <a:pPr algn="ctr" fontAlgn="auto">
              <a:spcAft>
                <a:spcPts val="0"/>
              </a:spcAft>
              <a:defRPr/>
            </a:pPr>
            <a:r>
              <a:rPr lang="en-US" sz="3600" dirty="0"/>
              <a:t>Population and Sample</a:t>
            </a:r>
          </a:p>
        </p:txBody>
      </p:sp>
    </p:spTree>
    <p:extLst>
      <p:ext uri="{BB962C8B-B14F-4D97-AF65-F5344CB8AC3E}">
        <p14:creationId xmlns:p14="http://schemas.microsoft.com/office/powerpoint/2010/main" val="3556847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60648"/>
            <a:ext cx="9721080" cy="1128947"/>
          </a:xfrm>
        </p:spPr>
        <p:txBody>
          <a:bodyPr>
            <a:normAutofit/>
          </a:bodyPr>
          <a:lstStyle/>
          <a:p>
            <a:r>
              <a:rPr lang="en-US" dirty="0"/>
              <a:t>Population and Sample</a:t>
            </a:r>
          </a:p>
        </p:txBody>
      </p:sp>
      <p:sp>
        <p:nvSpPr>
          <p:cNvPr id="3" name="Content Placeholder 2"/>
          <p:cNvSpPr>
            <a:spLocks noGrp="1"/>
          </p:cNvSpPr>
          <p:nvPr>
            <p:ph idx="1"/>
          </p:nvPr>
        </p:nvSpPr>
        <p:spPr>
          <a:xfrm>
            <a:off x="479376" y="1268760"/>
            <a:ext cx="11017224" cy="4847717"/>
          </a:xfrm>
        </p:spPr>
        <p:txBody>
          <a:bodyPr>
            <a:normAutofit/>
          </a:bodyPr>
          <a:lstStyle/>
          <a:p>
            <a:pPr algn="just">
              <a:lnSpc>
                <a:spcPct val="100000"/>
              </a:lnSpc>
            </a:pPr>
            <a:r>
              <a:rPr lang="en-IN" dirty="0">
                <a:solidFill>
                  <a:srgbClr val="0070C0"/>
                </a:solidFill>
                <a:latin typeface="Gill Sans"/>
                <a:cs typeface="Times New Roman" pitchFamily="18" charset="0"/>
              </a:rPr>
              <a:t>Population:</a:t>
            </a:r>
          </a:p>
          <a:p>
            <a:pPr lvl="1" algn="just">
              <a:lnSpc>
                <a:spcPct val="100000"/>
              </a:lnSpc>
            </a:pPr>
            <a:r>
              <a:rPr lang="en-IN" sz="2400" dirty="0">
                <a:latin typeface="Gill Sans"/>
                <a:cs typeface="Times New Roman" pitchFamily="18" charset="0"/>
              </a:rPr>
              <a:t>Refers to the whole group or set of data points on which inferences or predictions are to be made</a:t>
            </a:r>
          </a:p>
          <a:p>
            <a:pPr lvl="1" algn="just">
              <a:lnSpc>
                <a:spcPct val="100000"/>
              </a:lnSpc>
            </a:pPr>
            <a:r>
              <a:rPr lang="en-IN" sz="2400" dirty="0">
                <a:latin typeface="Gill Sans"/>
                <a:cs typeface="Times New Roman" pitchFamily="18" charset="0"/>
              </a:rPr>
              <a:t>Size of the population could be very large depending on the inference to be made</a:t>
            </a:r>
          </a:p>
          <a:p>
            <a:pPr lvl="1" algn="just">
              <a:lnSpc>
                <a:spcPct val="100000"/>
              </a:lnSpc>
            </a:pPr>
            <a:r>
              <a:rPr lang="en-IN" sz="2400" dirty="0">
                <a:solidFill>
                  <a:srgbClr val="0070C0"/>
                </a:solidFill>
                <a:latin typeface="Gill Sans"/>
                <a:cs typeface="Times New Roman" pitchFamily="18" charset="0"/>
              </a:rPr>
              <a:t>Battery life example</a:t>
            </a:r>
            <a:r>
              <a:rPr lang="en-IN" sz="2400" dirty="0">
                <a:latin typeface="Gill Sans"/>
                <a:cs typeface="Times New Roman" pitchFamily="18" charset="0"/>
              </a:rPr>
              <a:t>: Population is the set of all mobiles of that particular model</a:t>
            </a:r>
          </a:p>
          <a:p>
            <a:pPr lvl="1" algn="just">
              <a:lnSpc>
                <a:spcPct val="100000"/>
              </a:lnSpc>
            </a:pPr>
            <a:r>
              <a:rPr lang="en-IN" sz="2400" dirty="0">
                <a:solidFill>
                  <a:srgbClr val="0070C0"/>
                </a:solidFill>
                <a:latin typeface="Gill Sans"/>
                <a:cs typeface="Times New Roman" pitchFamily="18" charset="0"/>
              </a:rPr>
              <a:t>OTT example: </a:t>
            </a:r>
            <a:r>
              <a:rPr lang="en-IN" sz="2400" dirty="0">
                <a:latin typeface="Gill Sans"/>
                <a:cs typeface="Times New Roman" pitchFamily="18" charset="0"/>
              </a:rPr>
              <a:t>Population is the set of all people in India who watch movies on OTT platforms</a:t>
            </a:r>
            <a:endParaRPr lang="en-IN" sz="2400" dirty="0">
              <a:solidFill>
                <a:srgbClr val="0070C0"/>
              </a:solidFill>
              <a:latin typeface="Gill Sans"/>
              <a:cs typeface="Times New Roman" pitchFamily="18" charset="0"/>
            </a:endParaRPr>
          </a:p>
          <a:p>
            <a:pPr algn="just">
              <a:lnSpc>
                <a:spcPct val="100000"/>
              </a:lnSpc>
            </a:pPr>
            <a:r>
              <a:rPr lang="en-IN" dirty="0">
                <a:solidFill>
                  <a:srgbClr val="0070C0"/>
                </a:solidFill>
                <a:latin typeface="Gill Sans"/>
                <a:cs typeface="Times New Roman" pitchFamily="18" charset="0"/>
              </a:rPr>
              <a:t>Sample:</a:t>
            </a:r>
          </a:p>
          <a:p>
            <a:pPr lvl="1" algn="just">
              <a:lnSpc>
                <a:spcPct val="100000"/>
              </a:lnSpc>
            </a:pPr>
            <a:r>
              <a:rPr lang="en-IN" sz="2400" dirty="0">
                <a:latin typeface="Gill Sans"/>
                <a:cs typeface="Times New Roman" pitchFamily="18" charset="0"/>
              </a:rPr>
              <a:t>A set of data points which are representative of the population</a:t>
            </a:r>
          </a:p>
          <a:p>
            <a:pPr lvl="1" algn="just">
              <a:lnSpc>
                <a:spcPct val="100000"/>
              </a:lnSpc>
            </a:pPr>
            <a:r>
              <a:rPr lang="en-IN" sz="2400" dirty="0">
                <a:latin typeface="Gill Sans"/>
                <a:cs typeface="Times New Roman" pitchFamily="18" charset="0"/>
              </a:rPr>
              <a:t>Size of sample set is generally much smaller than the size of population</a:t>
            </a:r>
            <a:endParaRPr lang="en-US" dirty="0">
              <a:latin typeface="Gill Sans"/>
              <a:cs typeface="Times New Roman" pitchFamily="18" charset="0"/>
            </a:endParaRPr>
          </a:p>
        </p:txBody>
      </p:sp>
    </p:spTree>
    <p:extLst>
      <p:ext uri="{BB962C8B-B14F-4D97-AF65-F5344CB8AC3E}">
        <p14:creationId xmlns:p14="http://schemas.microsoft.com/office/powerpoint/2010/main" val="2900352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60648"/>
            <a:ext cx="9721080" cy="1128947"/>
          </a:xfrm>
        </p:spPr>
        <p:txBody>
          <a:bodyPr>
            <a:normAutofit/>
          </a:bodyPr>
          <a:lstStyle/>
          <a:p>
            <a:r>
              <a:rPr lang="en-US" dirty="0"/>
              <a:t> Obtaining Sample from Population</a:t>
            </a:r>
          </a:p>
        </p:txBody>
      </p:sp>
      <p:sp>
        <p:nvSpPr>
          <p:cNvPr id="3" name="Content Placeholder 2"/>
          <p:cNvSpPr>
            <a:spLocks noGrp="1"/>
          </p:cNvSpPr>
          <p:nvPr>
            <p:ph idx="1"/>
          </p:nvPr>
        </p:nvSpPr>
        <p:spPr>
          <a:xfrm>
            <a:off x="407368" y="1484784"/>
            <a:ext cx="5675514" cy="4752528"/>
          </a:xfrm>
        </p:spPr>
        <p:txBody>
          <a:bodyPr>
            <a:normAutofit/>
          </a:bodyPr>
          <a:lstStyle/>
          <a:p>
            <a:pPr algn="just"/>
            <a:r>
              <a:rPr lang="en-US" sz="2600" dirty="0">
                <a:latin typeface="Gill Sans"/>
                <a:cs typeface="Times New Roman" pitchFamily="18" charset="0"/>
              </a:rPr>
              <a:t>Sampling is performed to get a sample set from the actual population</a:t>
            </a:r>
          </a:p>
          <a:p>
            <a:pPr algn="just"/>
            <a:r>
              <a:rPr lang="en-US" sz="2600" dirty="0">
                <a:solidFill>
                  <a:srgbClr val="0070C0"/>
                </a:solidFill>
                <a:latin typeface="Gill Sans"/>
                <a:cs typeface="Times New Roman" pitchFamily="18" charset="0"/>
              </a:rPr>
              <a:t>3 types of Sampling:</a:t>
            </a:r>
          </a:p>
          <a:p>
            <a:pPr lvl="1" algn="just"/>
            <a:r>
              <a:rPr lang="en-US" sz="2200" dirty="0">
                <a:solidFill>
                  <a:srgbClr val="0070C0"/>
                </a:solidFill>
                <a:latin typeface="Gill Sans"/>
                <a:cs typeface="Times New Roman" pitchFamily="18" charset="0"/>
              </a:rPr>
              <a:t>Random sampling: </a:t>
            </a:r>
            <a:r>
              <a:rPr lang="en-US" sz="2200" dirty="0">
                <a:latin typeface="Gill Sans"/>
                <a:cs typeface="Times New Roman" pitchFamily="18" charset="0"/>
              </a:rPr>
              <a:t>Each data point of population is picked with equal probability</a:t>
            </a:r>
          </a:p>
          <a:p>
            <a:pPr algn="just"/>
            <a:endParaRPr lang="en-US" sz="2600" dirty="0">
              <a:cs typeface="Times New Roman" pitchFamily="18" charset="0"/>
            </a:endParaRPr>
          </a:p>
        </p:txBody>
      </p:sp>
      <p:grpSp>
        <p:nvGrpSpPr>
          <p:cNvPr id="50" name="Group 49">
            <a:extLst>
              <a:ext uri="{FF2B5EF4-FFF2-40B4-BE49-F238E27FC236}">
                <a16:creationId xmlns:a16="http://schemas.microsoft.com/office/drawing/2014/main" id="{AE35DA50-59FC-BCE9-5876-3AD820EE27AF}"/>
              </a:ext>
            </a:extLst>
          </p:cNvPr>
          <p:cNvGrpSpPr/>
          <p:nvPr/>
        </p:nvGrpSpPr>
        <p:grpSpPr>
          <a:xfrm>
            <a:off x="6331803" y="1608955"/>
            <a:ext cx="5596845" cy="893044"/>
            <a:chOff x="6331803" y="930904"/>
            <a:chExt cx="5596845" cy="893044"/>
          </a:xfrm>
        </p:grpSpPr>
        <p:sp>
          <p:nvSpPr>
            <p:cNvPr id="9" name="Rectangle 8">
              <a:extLst>
                <a:ext uri="{FF2B5EF4-FFF2-40B4-BE49-F238E27FC236}">
                  <a16:creationId xmlns:a16="http://schemas.microsoft.com/office/drawing/2014/main" id="{8451B152-B63F-4A87-FE17-D034328606AD}"/>
                </a:ext>
              </a:extLst>
            </p:cNvPr>
            <p:cNvSpPr/>
            <p:nvPr/>
          </p:nvSpPr>
          <p:spPr>
            <a:xfrm>
              <a:off x="6331803" y="930904"/>
              <a:ext cx="5596845" cy="8930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800"/>
            </a:p>
          </p:txBody>
        </p:sp>
        <p:sp>
          <p:nvSpPr>
            <p:cNvPr id="10" name="Oval 9">
              <a:extLst>
                <a:ext uri="{FF2B5EF4-FFF2-40B4-BE49-F238E27FC236}">
                  <a16:creationId xmlns:a16="http://schemas.microsoft.com/office/drawing/2014/main" id="{77D68818-63ED-9EB3-553C-7FBC81A82659}"/>
                </a:ext>
              </a:extLst>
            </p:cNvPr>
            <p:cNvSpPr/>
            <p:nvPr/>
          </p:nvSpPr>
          <p:spPr>
            <a:xfrm>
              <a:off x="6484905" y="101569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11" name="Oval 10">
              <a:extLst>
                <a:ext uri="{FF2B5EF4-FFF2-40B4-BE49-F238E27FC236}">
                  <a16:creationId xmlns:a16="http://schemas.microsoft.com/office/drawing/2014/main" id="{73877A67-D397-F5CA-C40B-6FD7DEFC8ADD}"/>
                </a:ext>
              </a:extLst>
            </p:cNvPr>
            <p:cNvSpPr/>
            <p:nvPr/>
          </p:nvSpPr>
          <p:spPr>
            <a:xfrm>
              <a:off x="6489082" y="141681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13</a:t>
              </a:r>
              <a:endParaRPr lang="en-US" sz="800" dirty="0"/>
            </a:p>
          </p:txBody>
        </p:sp>
        <p:sp>
          <p:nvSpPr>
            <p:cNvPr id="12" name="Oval 11">
              <a:extLst>
                <a:ext uri="{FF2B5EF4-FFF2-40B4-BE49-F238E27FC236}">
                  <a16:creationId xmlns:a16="http://schemas.microsoft.com/office/drawing/2014/main" id="{6234E033-7AAC-0C87-E804-A9E4C495E893}"/>
                </a:ext>
              </a:extLst>
            </p:cNvPr>
            <p:cNvSpPr/>
            <p:nvPr/>
          </p:nvSpPr>
          <p:spPr>
            <a:xfrm>
              <a:off x="6940914" y="1025018"/>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a:t>
              </a:r>
              <a:endParaRPr lang="en-US" sz="800" dirty="0"/>
            </a:p>
          </p:txBody>
        </p:sp>
        <p:sp>
          <p:nvSpPr>
            <p:cNvPr id="13" name="Oval 12">
              <a:extLst>
                <a:ext uri="{FF2B5EF4-FFF2-40B4-BE49-F238E27FC236}">
                  <a16:creationId xmlns:a16="http://schemas.microsoft.com/office/drawing/2014/main" id="{11FEAC32-CB68-E611-04D9-5CEECCC6082E}"/>
                </a:ext>
              </a:extLst>
            </p:cNvPr>
            <p:cNvSpPr/>
            <p:nvPr/>
          </p:nvSpPr>
          <p:spPr>
            <a:xfrm>
              <a:off x="6945091" y="142613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14</a:t>
              </a:r>
              <a:endParaRPr lang="en-US" sz="800" dirty="0"/>
            </a:p>
          </p:txBody>
        </p:sp>
        <p:sp>
          <p:nvSpPr>
            <p:cNvPr id="14" name="Oval 13">
              <a:extLst>
                <a:ext uri="{FF2B5EF4-FFF2-40B4-BE49-F238E27FC236}">
                  <a16:creationId xmlns:a16="http://schemas.microsoft.com/office/drawing/2014/main" id="{9964E9AD-1C59-333E-23D5-B26AF745946D}"/>
                </a:ext>
              </a:extLst>
            </p:cNvPr>
            <p:cNvSpPr/>
            <p:nvPr/>
          </p:nvSpPr>
          <p:spPr>
            <a:xfrm>
              <a:off x="7347114" y="102111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3</a:t>
              </a:r>
              <a:endParaRPr lang="en-US" sz="800" dirty="0"/>
            </a:p>
          </p:txBody>
        </p:sp>
        <p:sp>
          <p:nvSpPr>
            <p:cNvPr id="15" name="Oval 14">
              <a:extLst>
                <a:ext uri="{FF2B5EF4-FFF2-40B4-BE49-F238E27FC236}">
                  <a16:creationId xmlns:a16="http://schemas.microsoft.com/office/drawing/2014/main" id="{EC299062-A0E1-0219-137C-63B3651A7114}"/>
                </a:ext>
              </a:extLst>
            </p:cNvPr>
            <p:cNvSpPr/>
            <p:nvPr/>
          </p:nvSpPr>
          <p:spPr>
            <a:xfrm>
              <a:off x="7351291" y="142222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15</a:t>
              </a:r>
              <a:endParaRPr lang="en-US" sz="800" dirty="0"/>
            </a:p>
          </p:txBody>
        </p:sp>
        <p:sp>
          <p:nvSpPr>
            <p:cNvPr id="16" name="Oval 15">
              <a:extLst>
                <a:ext uri="{FF2B5EF4-FFF2-40B4-BE49-F238E27FC236}">
                  <a16:creationId xmlns:a16="http://schemas.microsoft.com/office/drawing/2014/main" id="{D7F88474-4D12-4141-2086-17CC15C4381D}"/>
                </a:ext>
              </a:extLst>
            </p:cNvPr>
            <p:cNvSpPr/>
            <p:nvPr/>
          </p:nvSpPr>
          <p:spPr>
            <a:xfrm>
              <a:off x="7803123" y="10304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4</a:t>
              </a:r>
              <a:endParaRPr lang="en-US" sz="800" dirty="0"/>
            </a:p>
          </p:txBody>
        </p:sp>
        <p:sp>
          <p:nvSpPr>
            <p:cNvPr id="17" name="Oval 16">
              <a:extLst>
                <a:ext uri="{FF2B5EF4-FFF2-40B4-BE49-F238E27FC236}">
                  <a16:creationId xmlns:a16="http://schemas.microsoft.com/office/drawing/2014/main" id="{2E7C06F2-7005-1577-F603-46ACBFAEDCD2}"/>
                </a:ext>
              </a:extLst>
            </p:cNvPr>
            <p:cNvSpPr/>
            <p:nvPr/>
          </p:nvSpPr>
          <p:spPr>
            <a:xfrm>
              <a:off x="7807300" y="14315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16</a:t>
              </a:r>
              <a:endParaRPr lang="en-US" sz="800" dirty="0"/>
            </a:p>
          </p:txBody>
        </p:sp>
        <p:sp>
          <p:nvSpPr>
            <p:cNvPr id="18" name="Oval 17">
              <a:extLst>
                <a:ext uri="{FF2B5EF4-FFF2-40B4-BE49-F238E27FC236}">
                  <a16:creationId xmlns:a16="http://schemas.microsoft.com/office/drawing/2014/main" id="{76F1FB10-02BD-2171-36FC-AF188A637B00}"/>
                </a:ext>
              </a:extLst>
            </p:cNvPr>
            <p:cNvSpPr/>
            <p:nvPr/>
          </p:nvSpPr>
          <p:spPr>
            <a:xfrm>
              <a:off x="8222115" y="10331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5</a:t>
              </a:r>
              <a:endParaRPr lang="en-US" sz="800" dirty="0"/>
            </a:p>
          </p:txBody>
        </p:sp>
        <p:sp>
          <p:nvSpPr>
            <p:cNvPr id="19" name="Oval 18">
              <a:extLst>
                <a:ext uri="{FF2B5EF4-FFF2-40B4-BE49-F238E27FC236}">
                  <a16:creationId xmlns:a16="http://schemas.microsoft.com/office/drawing/2014/main" id="{9DD4806D-5C71-2343-BD06-C5164D3B6853}"/>
                </a:ext>
              </a:extLst>
            </p:cNvPr>
            <p:cNvSpPr/>
            <p:nvPr/>
          </p:nvSpPr>
          <p:spPr>
            <a:xfrm>
              <a:off x="8226292" y="14342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17</a:t>
              </a:r>
              <a:endParaRPr lang="en-US" sz="800" dirty="0"/>
            </a:p>
          </p:txBody>
        </p:sp>
        <p:sp>
          <p:nvSpPr>
            <p:cNvPr id="20" name="Oval 19">
              <a:extLst>
                <a:ext uri="{FF2B5EF4-FFF2-40B4-BE49-F238E27FC236}">
                  <a16:creationId xmlns:a16="http://schemas.microsoft.com/office/drawing/2014/main" id="{BEBF0D2E-3EE6-FBB8-4534-1980D311E7BF}"/>
                </a:ext>
              </a:extLst>
            </p:cNvPr>
            <p:cNvSpPr/>
            <p:nvPr/>
          </p:nvSpPr>
          <p:spPr>
            <a:xfrm>
              <a:off x="8678124" y="10424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6</a:t>
              </a:r>
              <a:endParaRPr lang="en-US" sz="800" dirty="0"/>
            </a:p>
          </p:txBody>
        </p:sp>
        <p:sp>
          <p:nvSpPr>
            <p:cNvPr id="21" name="Oval 20">
              <a:extLst>
                <a:ext uri="{FF2B5EF4-FFF2-40B4-BE49-F238E27FC236}">
                  <a16:creationId xmlns:a16="http://schemas.microsoft.com/office/drawing/2014/main" id="{2DD73E1B-CDF0-BC73-7D4D-8A6FA6C84882}"/>
                </a:ext>
              </a:extLst>
            </p:cNvPr>
            <p:cNvSpPr/>
            <p:nvPr/>
          </p:nvSpPr>
          <p:spPr>
            <a:xfrm>
              <a:off x="8682301" y="144357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18</a:t>
              </a:r>
              <a:endParaRPr lang="en-US" sz="800" dirty="0"/>
            </a:p>
          </p:txBody>
        </p:sp>
        <p:sp>
          <p:nvSpPr>
            <p:cNvPr id="22" name="Oval 21">
              <a:extLst>
                <a:ext uri="{FF2B5EF4-FFF2-40B4-BE49-F238E27FC236}">
                  <a16:creationId xmlns:a16="http://schemas.microsoft.com/office/drawing/2014/main" id="{50B2C6A4-5B01-7498-616C-C6587CC89C6B}"/>
                </a:ext>
              </a:extLst>
            </p:cNvPr>
            <p:cNvSpPr/>
            <p:nvPr/>
          </p:nvSpPr>
          <p:spPr>
            <a:xfrm>
              <a:off x="9084323" y="103524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7</a:t>
              </a:r>
              <a:endParaRPr lang="en-US" sz="800" dirty="0"/>
            </a:p>
          </p:txBody>
        </p:sp>
        <p:sp>
          <p:nvSpPr>
            <p:cNvPr id="23" name="Oval 22">
              <a:extLst>
                <a:ext uri="{FF2B5EF4-FFF2-40B4-BE49-F238E27FC236}">
                  <a16:creationId xmlns:a16="http://schemas.microsoft.com/office/drawing/2014/main" id="{3E6EFEB7-7DD2-DB7C-1CBA-235139A8D6FD}"/>
                </a:ext>
              </a:extLst>
            </p:cNvPr>
            <p:cNvSpPr/>
            <p:nvPr/>
          </p:nvSpPr>
          <p:spPr>
            <a:xfrm>
              <a:off x="9088501" y="1436361"/>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19</a:t>
              </a:r>
              <a:endParaRPr lang="en-US" sz="800" dirty="0"/>
            </a:p>
          </p:txBody>
        </p:sp>
        <p:sp>
          <p:nvSpPr>
            <p:cNvPr id="24" name="Oval 23">
              <a:extLst>
                <a:ext uri="{FF2B5EF4-FFF2-40B4-BE49-F238E27FC236}">
                  <a16:creationId xmlns:a16="http://schemas.microsoft.com/office/drawing/2014/main" id="{DEFEA723-0DF4-E2B7-F143-07A100F1391B}"/>
                </a:ext>
              </a:extLst>
            </p:cNvPr>
            <p:cNvSpPr/>
            <p:nvPr/>
          </p:nvSpPr>
          <p:spPr>
            <a:xfrm>
              <a:off x="9540333" y="104456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8</a:t>
              </a:r>
              <a:endParaRPr lang="en-US" sz="800" dirty="0"/>
            </a:p>
          </p:txBody>
        </p:sp>
        <p:sp>
          <p:nvSpPr>
            <p:cNvPr id="25" name="Oval 24">
              <a:extLst>
                <a:ext uri="{FF2B5EF4-FFF2-40B4-BE49-F238E27FC236}">
                  <a16:creationId xmlns:a16="http://schemas.microsoft.com/office/drawing/2014/main" id="{20364052-D682-13DE-E0CB-89AE3218E235}"/>
                </a:ext>
              </a:extLst>
            </p:cNvPr>
            <p:cNvSpPr/>
            <p:nvPr/>
          </p:nvSpPr>
          <p:spPr>
            <a:xfrm>
              <a:off x="9544510" y="144568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20</a:t>
              </a:r>
              <a:endParaRPr lang="en-US" sz="800" dirty="0"/>
            </a:p>
          </p:txBody>
        </p:sp>
        <p:sp>
          <p:nvSpPr>
            <p:cNvPr id="26" name="Oval 25">
              <a:extLst>
                <a:ext uri="{FF2B5EF4-FFF2-40B4-BE49-F238E27FC236}">
                  <a16:creationId xmlns:a16="http://schemas.microsoft.com/office/drawing/2014/main" id="{2D4435F8-BD14-95F3-BD2A-6BC2CDFDBCFA}"/>
                </a:ext>
              </a:extLst>
            </p:cNvPr>
            <p:cNvSpPr/>
            <p:nvPr/>
          </p:nvSpPr>
          <p:spPr>
            <a:xfrm>
              <a:off x="9952928" y="10331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9</a:t>
              </a:r>
              <a:endParaRPr lang="en-US" sz="800" dirty="0"/>
            </a:p>
          </p:txBody>
        </p:sp>
        <p:sp>
          <p:nvSpPr>
            <p:cNvPr id="27" name="Oval 26">
              <a:extLst>
                <a:ext uri="{FF2B5EF4-FFF2-40B4-BE49-F238E27FC236}">
                  <a16:creationId xmlns:a16="http://schemas.microsoft.com/office/drawing/2014/main" id="{BDD0DE46-E1AE-D547-D131-28DAF6E4CA97}"/>
                </a:ext>
              </a:extLst>
            </p:cNvPr>
            <p:cNvSpPr/>
            <p:nvPr/>
          </p:nvSpPr>
          <p:spPr>
            <a:xfrm>
              <a:off x="9957105" y="14342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21</a:t>
              </a:r>
              <a:endParaRPr lang="en-US" sz="800" dirty="0"/>
            </a:p>
          </p:txBody>
        </p:sp>
        <p:sp>
          <p:nvSpPr>
            <p:cNvPr id="28" name="Oval 27">
              <a:extLst>
                <a:ext uri="{FF2B5EF4-FFF2-40B4-BE49-F238E27FC236}">
                  <a16:creationId xmlns:a16="http://schemas.microsoft.com/office/drawing/2014/main" id="{641AC0FF-5630-06A5-597A-95FDDDF23E10}"/>
                </a:ext>
              </a:extLst>
            </p:cNvPr>
            <p:cNvSpPr/>
            <p:nvPr/>
          </p:nvSpPr>
          <p:spPr>
            <a:xfrm>
              <a:off x="10408937" y="10424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10</a:t>
              </a:r>
              <a:endParaRPr lang="en-US" sz="800" dirty="0"/>
            </a:p>
          </p:txBody>
        </p:sp>
        <p:sp>
          <p:nvSpPr>
            <p:cNvPr id="29" name="Oval 28">
              <a:extLst>
                <a:ext uri="{FF2B5EF4-FFF2-40B4-BE49-F238E27FC236}">
                  <a16:creationId xmlns:a16="http://schemas.microsoft.com/office/drawing/2014/main" id="{3E70A23B-5112-8CF4-C299-C5EB5C61AE7B}"/>
                </a:ext>
              </a:extLst>
            </p:cNvPr>
            <p:cNvSpPr/>
            <p:nvPr/>
          </p:nvSpPr>
          <p:spPr>
            <a:xfrm>
              <a:off x="10413114" y="144357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22</a:t>
              </a:r>
              <a:endParaRPr lang="en-US" sz="800" dirty="0"/>
            </a:p>
          </p:txBody>
        </p:sp>
        <p:sp>
          <p:nvSpPr>
            <p:cNvPr id="30" name="Oval 29">
              <a:extLst>
                <a:ext uri="{FF2B5EF4-FFF2-40B4-BE49-F238E27FC236}">
                  <a16:creationId xmlns:a16="http://schemas.microsoft.com/office/drawing/2014/main" id="{FB7B85B0-63F2-9E03-7BE9-9250DB8D6EDF}"/>
                </a:ext>
              </a:extLst>
            </p:cNvPr>
            <p:cNvSpPr/>
            <p:nvPr/>
          </p:nvSpPr>
          <p:spPr>
            <a:xfrm>
              <a:off x="10862054" y="101569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11</a:t>
              </a:r>
              <a:endParaRPr lang="en-US" sz="800" dirty="0"/>
            </a:p>
          </p:txBody>
        </p:sp>
        <p:sp>
          <p:nvSpPr>
            <p:cNvPr id="31" name="Oval 30">
              <a:extLst>
                <a:ext uri="{FF2B5EF4-FFF2-40B4-BE49-F238E27FC236}">
                  <a16:creationId xmlns:a16="http://schemas.microsoft.com/office/drawing/2014/main" id="{3AC1A7F7-AA06-AAC9-6024-37D567850A19}"/>
                </a:ext>
              </a:extLst>
            </p:cNvPr>
            <p:cNvSpPr/>
            <p:nvPr/>
          </p:nvSpPr>
          <p:spPr>
            <a:xfrm>
              <a:off x="10866231" y="141681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23</a:t>
              </a:r>
              <a:endParaRPr lang="en-US" sz="800" dirty="0"/>
            </a:p>
          </p:txBody>
        </p:sp>
        <p:sp>
          <p:nvSpPr>
            <p:cNvPr id="32" name="Oval 31">
              <a:extLst>
                <a:ext uri="{FF2B5EF4-FFF2-40B4-BE49-F238E27FC236}">
                  <a16:creationId xmlns:a16="http://schemas.microsoft.com/office/drawing/2014/main" id="{9752C956-1157-E53D-9C5E-38B2A92F03EF}"/>
                </a:ext>
              </a:extLst>
            </p:cNvPr>
            <p:cNvSpPr/>
            <p:nvPr/>
          </p:nvSpPr>
          <p:spPr>
            <a:xfrm>
              <a:off x="11318063" y="1025018"/>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12</a:t>
              </a:r>
              <a:endParaRPr lang="en-US" sz="800" dirty="0"/>
            </a:p>
          </p:txBody>
        </p:sp>
        <p:sp>
          <p:nvSpPr>
            <p:cNvPr id="33" name="Oval 32">
              <a:extLst>
                <a:ext uri="{FF2B5EF4-FFF2-40B4-BE49-F238E27FC236}">
                  <a16:creationId xmlns:a16="http://schemas.microsoft.com/office/drawing/2014/main" id="{29BC1285-81A5-D3F9-7830-D8E569E16C30}"/>
                </a:ext>
              </a:extLst>
            </p:cNvPr>
            <p:cNvSpPr/>
            <p:nvPr/>
          </p:nvSpPr>
          <p:spPr>
            <a:xfrm>
              <a:off x="11322240" y="142613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24</a:t>
              </a:r>
              <a:endParaRPr lang="en-US" sz="800" dirty="0"/>
            </a:p>
          </p:txBody>
        </p:sp>
      </p:grpSp>
      <p:grpSp>
        <p:nvGrpSpPr>
          <p:cNvPr id="49" name="Group 48">
            <a:extLst>
              <a:ext uri="{FF2B5EF4-FFF2-40B4-BE49-F238E27FC236}">
                <a16:creationId xmlns:a16="http://schemas.microsoft.com/office/drawing/2014/main" id="{95D3A74E-8DE2-9B93-E2D8-2EAEF90742E3}"/>
              </a:ext>
            </a:extLst>
          </p:cNvPr>
          <p:cNvGrpSpPr/>
          <p:nvPr/>
        </p:nvGrpSpPr>
        <p:grpSpPr>
          <a:xfrm>
            <a:off x="8578300" y="3005345"/>
            <a:ext cx="1103849" cy="1221605"/>
            <a:chOff x="8126199" y="2245854"/>
            <a:chExt cx="1103849" cy="1221605"/>
          </a:xfrm>
        </p:grpSpPr>
        <p:sp>
          <p:nvSpPr>
            <p:cNvPr id="35" name="Rectangle 34">
              <a:extLst>
                <a:ext uri="{FF2B5EF4-FFF2-40B4-BE49-F238E27FC236}">
                  <a16:creationId xmlns:a16="http://schemas.microsoft.com/office/drawing/2014/main" id="{32E83569-6792-E80F-284E-594A293D1C70}"/>
                </a:ext>
              </a:extLst>
            </p:cNvPr>
            <p:cNvSpPr/>
            <p:nvPr/>
          </p:nvSpPr>
          <p:spPr>
            <a:xfrm>
              <a:off x="8126199" y="2245854"/>
              <a:ext cx="1103849" cy="122160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6" name="Oval 35">
              <a:extLst>
                <a:ext uri="{FF2B5EF4-FFF2-40B4-BE49-F238E27FC236}">
                  <a16:creationId xmlns:a16="http://schemas.microsoft.com/office/drawing/2014/main" id="{8FFACB92-44F9-18EF-D57B-984540152F0B}"/>
                </a:ext>
              </a:extLst>
            </p:cNvPr>
            <p:cNvSpPr/>
            <p:nvPr/>
          </p:nvSpPr>
          <p:spPr>
            <a:xfrm>
              <a:off x="8196403" y="234076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37" name="Oval 36">
              <a:extLst>
                <a:ext uri="{FF2B5EF4-FFF2-40B4-BE49-F238E27FC236}">
                  <a16:creationId xmlns:a16="http://schemas.microsoft.com/office/drawing/2014/main" id="{71E25B43-F3EA-B811-137E-9C2B2B674488}"/>
                </a:ext>
              </a:extLst>
            </p:cNvPr>
            <p:cNvSpPr/>
            <p:nvPr/>
          </p:nvSpPr>
          <p:spPr>
            <a:xfrm>
              <a:off x="8202668" y="26849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6</a:t>
              </a:r>
              <a:endParaRPr lang="en-US" sz="800" dirty="0"/>
            </a:p>
          </p:txBody>
        </p:sp>
        <p:sp>
          <p:nvSpPr>
            <p:cNvPr id="38" name="Oval 37">
              <a:extLst>
                <a:ext uri="{FF2B5EF4-FFF2-40B4-BE49-F238E27FC236}">
                  <a16:creationId xmlns:a16="http://schemas.microsoft.com/office/drawing/2014/main" id="{6D484935-8EB4-5D17-FB8D-4D9EBD6FE40C}"/>
                </a:ext>
              </a:extLst>
            </p:cNvPr>
            <p:cNvSpPr/>
            <p:nvPr/>
          </p:nvSpPr>
          <p:spPr>
            <a:xfrm>
              <a:off x="8202668" y="303736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16</a:t>
              </a:r>
              <a:endParaRPr lang="en-US" sz="800" dirty="0"/>
            </a:p>
          </p:txBody>
        </p:sp>
        <p:sp>
          <p:nvSpPr>
            <p:cNvPr id="39" name="Oval 38">
              <a:extLst>
                <a:ext uri="{FF2B5EF4-FFF2-40B4-BE49-F238E27FC236}">
                  <a16:creationId xmlns:a16="http://schemas.microsoft.com/office/drawing/2014/main" id="{C97ADE22-218F-876C-6159-F1338CBFA404}"/>
                </a:ext>
              </a:extLst>
            </p:cNvPr>
            <p:cNvSpPr/>
            <p:nvPr/>
          </p:nvSpPr>
          <p:spPr>
            <a:xfrm>
              <a:off x="8700459" y="2332546"/>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5</a:t>
              </a:r>
              <a:endParaRPr lang="en-US" sz="800" dirty="0"/>
            </a:p>
          </p:txBody>
        </p:sp>
        <p:sp>
          <p:nvSpPr>
            <p:cNvPr id="40" name="Oval 39">
              <a:extLst>
                <a:ext uri="{FF2B5EF4-FFF2-40B4-BE49-F238E27FC236}">
                  <a16:creationId xmlns:a16="http://schemas.microsoft.com/office/drawing/2014/main" id="{676937EB-8E70-EE6D-87BB-44E81E71B6C7}"/>
                </a:ext>
              </a:extLst>
            </p:cNvPr>
            <p:cNvSpPr/>
            <p:nvPr/>
          </p:nvSpPr>
          <p:spPr>
            <a:xfrm>
              <a:off x="8706724" y="267673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10</a:t>
              </a:r>
              <a:endParaRPr lang="en-US" sz="800" dirty="0"/>
            </a:p>
          </p:txBody>
        </p:sp>
        <p:sp>
          <p:nvSpPr>
            <p:cNvPr id="41" name="Oval 40">
              <a:extLst>
                <a:ext uri="{FF2B5EF4-FFF2-40B4-BE49-F238E27FC236}">
                  <a16:creationId xmlns:a16="http://schemas.microsoft.com/office/drawing/2014/main" id="{CBF2350A-EFCC-DB76-904D-310D7684B813}"/>
                </a:ext>
              </a:extLst>
            </p:cNvPr>
            <p:cNvSpPr/>
            <p:nvPr/>
          </p:nvSpPr>
          <p:spPr>
            <a:xfrm>
              <a:off x="8706724" y="302914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21</a:t>
              </a:r>
              <a:endParaRPr lang="en-US" sz="800" dirty="0"/>
            </a:p>
          </p:txBody>
        </p:sp>
      </p:grpSp>
      <p:sp>
        <p:nvSpPr>
          <p:cNvPr id="48" name="TextBox 47">
            <a:extLst>
              <a:ext uri="{FF2B5EF4-FFF2-40B4-BE49-F238E27FC236}">
                <a16:creationId xmlns:a16="http://schemas.microsoft.com/office/drawing/2014/main" id="{764A82C9-93A0-9F23-F349-DBEDBE6610AB}"/>
              </a:ext>
            </a:extLst>
          </p:cNvPr>
          <p:cNvSpPr txBox="1"/>
          <p:nvPr/>
        </p:nvSpPr>
        <p:spPr>
          <a:xfrm>
            <a:off x="7508479" y="1196752"/>
            <a:ext cx="2531720"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Population dataset</a:t>
            </a:r>
            <a:endParaRPr lang="en-US" sz="2400" dirty="0">
              <a:solidFill>
                <a:srgbClr val="0070C0"/>
              </a:solidFill>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F03155BE-CEA7-52F4-BEC0-1533D1DB54FE}"/>
              </a:ext>
            </a:extLst>
          </p:cNvPr>
          <p:cNvSpPr txBox="1"/>
          <p:nvPr/>
        </p:nvSpPr>
        <p:spPr>
          <a:xfrm>
            <a:off x="9905029" y="3005345"/>
            <a:ext cx="1439818" cy="1200329"/>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Randomly</a:t>
            </a:r>
          </a:p>
          <a:p>
            <a:pPr algn="ctr"/>
            <a:r>
              <a:rPr lang="en-IN" sz="2400" dirty="0">
                <a:solidFill>
                  <a:srgbClr val="0070C0"/>
                </a:solidFill>
                <a:latin typeface="Calibri" panose="020F0502020204030204" pitchFamily="34" charset="0"/>
                <a:cs typeface="Calibri" panose="020F0502020204030204" pitchFamily="34" charset="0"/>
              </a:rPr>
              <a:t>Sampled</a:t>
            </a:r>
          </a:p>
          <a:p>
            <a:pPr algn="ctr"/>
            <a:r>
              <a:rPr lang="en-IN" sz="2400" dirty="0">
                <a:solidFill>
                  <a:srgbClr val="0070C0"/>
                </a:solidFill>
                <a:latin typeface="Calibri" panose="020F0502020204030204" pitchFamily="34" charset="0"/>
                <a:cs typeface="Calibri" panose="020F0502020204030204" pitchFamily="34" charset="0"/>
              </a:rPr>
              <a:t>dataset</a:t>
            </a:r>
            <a:endParaRPr lang="en-US" sz="2400" dirty="0">
              <a:solidFill>
                <a:srgbClr val="0070C0"/>
              </a:solidFill>
              <a:latin typeface="Calibri" panose="020F0502020204030204" pitchFamily="34" charset="0"/>
              <a:cs typeface="Calibri" panose="020F0502020204030204" pitchFamily="34" charset="0"/>
            </a:endParaRPr>
          </a:p>
        </p:txBody>
      </p:sp>
      <p:cxnSp>
        <p:nvCxnSpPr>
          <p:cNvPr id="53" name="Straight Arrow Connector 52">
            <a:extLst>
              <a:ext uri="{FF2B5EF4-FFF2-40B4-BE49-F238E27FC236}">
                <a16:creationId xmlns:a16="http://schemas.microsoft.com/office/drawing/2014/main" id="{3947CC3C-6525-E2D6-443F-16C41D8AA70D}"/>
              </a:ext>
            </a:extLst>
          </p:cNvPr>
          <p:cNvCxnSpPr>
            <a:cxnSpLocks/>
            <a:stCxn id="9" idx="2"/>
            <a:endCxn id="35" idx="0"/>
          </p:cNvCxnSpPr>
          <p:nvPr/>
        </p:nvCxnSpPr>
        <p:spPr>
          <a:xfrm flipH="1">
            <a:off x="9130225" y="2501999"/>
            <a:ext cx="1" cy="5033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546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60648"/>
            <a:ext cx="9721080" cy="1128947"/>
          </a:xfrm>
        </p:spPr>
        <p:txBody>
          <a:bodyPr>
            <a:normAutofit/>
          </a:bodyPr>
          <a:lstStyle/>
          <a:p>
            <a:r>
              <a:rPr lang="en-US" dirty="0"/>
              <a:t> Obtaining Sample from Population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7368" y="1484784"/>
                <a:ext cx="5675514" cy="4752528"/>
              </a:xfrm>
            </p:spPr>
            <p:txBody>
              <a:bodyPr>
                <a:normAutofit/>
              </a:bodyPr>
              <a:lstStyle/>
              <a:p>
                <a:pPr algn="just"/>
                <a:r>
                  <a:rPr lang="en-US" sz="2600" dirty="0">
                    <a:latin typeface="Gill Sans"/>
                    <a:cs typeface="Times New Roman" pitchFamily="18" charset="0"/>
                  </a:rPr>
                  <a:t>Sampling is performed to get a sample set from the actual population</a:t>
                </a:r>
              </a:p>
              <a:p>
                <a:pPr algn="just"/>
                <a:r>
                  <a:rPr lang="en-US" sz="2600" dirty="0">
                    <a:solidFill>
                      <a:srgbClr val="0070C0"/>
                    </a:solidFill>
                    <a:latin typeface="Gill Sans"/>
                    <a:cs typeface="Times New Roman" pitchFamily="18" charset="0"/>
                  </a:rPr>
                  <a:t>3 types of Sampling:</a:t>
                </a:r>
              </a:p>
              <a:p>
                <a:pPr lvl="1" algn="just"/>
                <a:r>
                  <a:rPr lang="en-US" sz="2200" dirty="0">
                    <a:solidFill>
                      <a:srgbClr val="0070C0"/>
                    </a:solidFill>
                    <a:latin typeface="Gill Sans"/>
                    <a:cs typeface="Times New Roman" pitchFamily="18" charset="0"/>
                  </a:rPr>
                  <a:t>Random sampling: </a:t>
                </a:r>
                <a:r>
                  <a:rPr lang="en-US" sz="2200" dirty="0">
                    <a:latin typeface="Gill Sans"/>
                    <a:cs typeface="Times New Roman" pitchFamily="18" charset="0"/>
                  </a:rPr>
                  <a:t>Each data point of population is picked with equal probability</a:t>
                </a:r>
              </a:p>
              <a:p>
                <a:pPr lvl="1" algn="just"/>
                <a:r>
                  <a:rPr lang="en-US" sz="2200" dirty="0">
                    <a:solidFill>
                      <a:srgbClr val="0070C0"/>
                    </a:solidFill>
                    <a:latin typeface="Gill Sans"/>
                    <a:cs typeface="Times New Roman" pitchFamily="18" charset="0"/>
                  </a:rPr>
                  <a:t>Systematic sampling: </a:t>
                </a:r>
                <a:r>
                  <a:rPr lang="en-US" sz="2200" dirty="0">
                    <a:solidFill>
                      <a:schemeClr val="tx1"/>
                    </a:solidFill>
                    <a:latin typeface="Gill Sans"/>
                    <a:cs typeface="Times New Roman" pitchFamily="18" charset="0"/>
                  </a:rPr>
                  <a:t>Every </a:t>
                </a:r>
                <a14:m>
                  <m:oMath xmlns:m="http://schemas.openxmlformats.org/officeDocument/2006/math">
                    <m:sSup>
                      <m:sSupPr>
                        <m:ctrlPr>
                          <a:rPr lang="en-IN" sz="2200" b="0" i="1" smtClean="0">
                            <a:solidFill>
                              <a:schemeClr val="tx1"/>
                            </a:solidFill>
                            <a:latin typeface="Cambria Math" panose="02040503050406030204" pitchFamily="18" charset="0"/>
                            <a:cs typeface="Times New Roman" pitchFamily="18" charset="0"/>
                          </a:rPr>
                        </m:ctrlPr>
                      </m:sSupPr>
                      <m:e>
                        <m:r>
                          <a:rPr lang="en-IN" sz="2200" b="0" i="1" smtClean="0">
                            <a:solidFill>
                              <a:schemeClr val="tx1"/>
                            </a:solidFill>
                            <a:latin typeface="Cambria Math" panose="02040503050406030204" pitchFamily="18" charset="0"/>
                            <a:cs typeface="Times New Roman" pitchFamily="18" charset="0"/>
                          </a:rPr>
                          <m:t>𝑘</m:t>
                        </m:r>
                      </m:e>
                      <m:sup>
                        <m:r>
                          <a:rPr lang="en-IN" sz="2200" b="0" i="1" smtClean="0">
                            <a:solidFill>
                              <a:schemeClr val="tx1"/>
                            </a:solidFill>
                            <a:latin typeface="Cambria Math" panose="02040503050406030204" pitchFamily="18" charset="0"/>
                            <a:cs typeface="Times New Roman" pitchFamily="18" charset="0"/>
                          </a:rPr>
                          <m:t>𝑡h</m:t>
                        </m:r>
                      </m:sup>
                    </m:sSup>
                  </m:oMath>
                </a14:m>
                <a:r>
                  <a:rPr lang="en-US" sz="2200" dirty="0">
                    <a:solidFill>
                      <a:schemeClr val="tx1"/>
                    </a:solidFill>
                    <a:latin typeface="Gill Sans"/>
                    <a:cs typeface="Times New Roman" pitchFamily="18" charset="0"/>
                  </a:rPr>
                  <a:t> data point is picked from the population set</a:t>
                </a:r>
                <a:endParaRPr lang="en-US" sz="2200" dirty="0">
                  <a:latin typeface="Gill Sans"/>
                  <a:cs typeface="Times New Roman" pitchFamily="18" charset="0"/>
                </a:endParaRPr>
              </a:p>
              <a:p>
                <a:pPr marL="457200" lvl="1" indent="0" algn="just">
                  <a:buNone/>
                </a:pPr>
                <a:endParaRPr lang="en-US" sz="2200" dirty="0">
                  <a:latin typeface="Gill Sans"/>
                  <a:cs typeface="Times New Roman" pitchFamily="18" charset="0"/>
                </a:endParaRPr>
              </a:p>
              <a:p>
                <a:pPr algn="just"/>
                <a:endParaRPr lang="en-US" sz="2600" dirty="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7368" y="1484784"/>
                <a:ext cx="5675514" cy="4752528"/>
              </a:xfrm>
              <a:blipFill>
                <a:blip r:embed="rId2"/>
                <a:stretch>
                  <a:fillRect l="-644" t="-2054" r="-1933"/>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AE35DA50-59FC-BCE9-5876-3AD820EE27AF}"/>
              </a:ext>
            </a:extLst>
          </p:cNvPr>
          <p:cNvGrpSpPr/>
          <p:nvPr/>
        </p:nvGrpSpPr>
        <p:grpSpPr>
          <a:xfrm>
            <a:off x="6331803" y="1608955"/>
            <a:ext cx="5596845" cy="893044"/>
            <a:chOff x="6331803" y="930904"/>
            <a:chExt cx="5596845" cy="893044"/>
          </a:xfrm>
        </p:grpSpPr>
        <p:sp>
          <p:nvSpPr>
            <p:cNvPr id="9" name="Rectangle 8">
              <a:extLst>
                <a:ext uri="{FF2B5EF4-FFF2-40B4-BE49-F238E27FC236}">
                  <a16:creationId xmlns:a16="http://schemas.microsoft.com/office/drawing/2014/main" id="{8451B152-B63F-4A87-FE17-D034328606AD}"/>
                </a:ext>
              </a:extLst>
            </p:cNvPr>
            <p:cNvSpPr/>
            <p:nvPr/>
          </p:nvSpPr>
          <p:spPr>
            <a:xfrm>
              <a:off x="6331803" y="930904"/>
              <a:ext cx="5596845" cy="8930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800"/>
            </a:p>
          </p:txBody>
        </p:sp>
        <p:sp>
          <p:nvSpPr>
            <p:cNvPr id="10" name="Oval 9">
              <a:extLst>
                <a:ext uri="{FF2B5EF4-FFF2-40B4-BE49-F238E27FC236}">
                  <a16:creationId xmlns:a16="http://schemas.microsoft.com/office/drawing/2014/main" id="{77D68818-63ED-9EB3-553C-7FBC81A82659}"/>
                </a:ext>
              </a:extLst>
            </p:cNvPr>
            <p:cNvSpPr/>
            <p:nvPr/>
          </p:nvSpPr>
          <p:spPr>
            <a:xfrm>
              <a:off x="6484905" y="101569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11" name="Oval 10">
              <a:extLst>
                <a:ext uri="{FF2B5EF4-FFF2-40B4-BE49-F238E27FC236}">
                  <a16:creationId xmlns:a16="http://schemas.microsoft.com/office/drawing/2014/main" id="{73877A67-D397-F5CA-C40B-6FD7DEFC8ADD}"/>
                </a:ext>
              </a:extLst>
            </p:cNvPr>
            <p:cNvSpPr/>
            <p:nvPr/>
          </p:nvSpPr>
          <p:spPr>
            <a:xfrm>
              <a:off x="6489082" y="141681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13</a:t>
              </a:r>
              <a:endParaRPr lang="en-US" sz="800" dirty="0"/>
            </a:p>
          </p:txBody>
        </p:sp>
        <p:sp>
          <p:nvSpPr>
            <p:cNvPr id="12" name="Oval 11">
              <a:extLst>
                <a:ext uri="{FF2B5EF4-FFF2-40B4-BE49-F238E27FC236}">
                  <a16:creationId xmlns:a16="http://schemas.microsoft.com/office/drawing/2014/main" id="{6234E033-7AAC-0C87-E804-A9E4C495E893}"/>
                </a:ext>
              </a:extLst>
            </p:cNvPr>
            <p:cNvSpPr/>
            <p:nvPr/>
          </p:nvSpPr>
          <p:spPr>
            <a:xfrm>
              <a:off x="6940914" y="1025018"/>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a:t>
              </a:r>
              <a:endParaRPr lang="en-US" sz="800" dirty="0"/>
            </a:p>
          </p:txBody>
        </p:sp>
        <p:sp>
          <p:nvSpPr>
            <p:cNvPr id="13" name="Oval 12">
              <a:extLst>
                <a:ext uri="{FF2B5EF4-FFF2-40B4-BE49-F238E27FC236}">
                  <a16:creationId xmlns:a16="http://schemas.microsoft.com/office/drawing/2014/main" id="{11FEAC32-CB68-E611-04D9-5CEECCC6082E}"/>
                </a:ext>
              </a:extLst>
            </p:cNvPr>
            <p:cNvSpPr/>
            <p:nvPr/>
          </p:nvSpPr>
          <p:spPr>
            <a:xfrm>
              <a:off x="6945091" y="142613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14</a:t>
              </a:r>
              <a:endParaRPr lang="en-US" sz="800" dirty="0"/>
            </a:p>
          </p:txBody>
        </p:sp>
        <p:sp>
          <p:nvSpPr>
            <p:cNvPr id="14" name="Oval 13">
              <a:extLst>
                <a:ext uri="{FF2B5EF4-FFF2-40B4-BE49-F238E27FC236}">
                  <a16:creationId xmlns:a16="http://schemas.microsoft.com/office/drawing/2014/main" id="{9964E9AD-1C59-333E-23D5-B26AF745946D}"/>
                </a:ext>
              </a:extLst>
            </p:cNvPr>
            <p:cNvSpPr/>
            <p:nvPr/>
          </p:nvSpPr>
          <p:spPr>
            <a:xfrm>
              <a:off x="7347114" y="102111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3</a:t>
              </a:r>
              <a:endParaRPr lang="en-US" sz="800" dirty="0"/>
            </a:p>
          </p:txBody>
        </p:sp>
        <p:sp>
          <p:nvSpPr>
            <p:cNvPr id="15" name="Oval 14">
              <a:extLst>
                <a:ext uri="{FF2B5EF4-FFF2-40B4-BE49-F238E27FC236}">
                  <a16:creationId xmlns:a16="http://schemas.microsoft.com/office/drawing/2014/main" id="{EC299062-A0E1-0219-137C-63B3651A7114}"/>
                </a:ext>
              </a:extLst>
            </p:cNvPr>
            <p:cNvSpPr/>
            <p:nvPr/>
          </p:nvSpPr>
          <p:spPr>
            <a:xfrm>
              <a:off x="7351291" y="142222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15</a:t>
              </a:r>
              <a:endParaRPr lang="en-US" sz="800" dirty="0"/>
            </a:p>
          </p:txBody>
        </p:sp>
        <p:sp>
          <p:nvSpPr>
            <p:cNvPr id="16" name="Oval 15">
              <a:extLst>
                <a:ext uri="{FF2B5EF4-FFF2-40B4-BE49-F238E27FC236}">
                  <a16:creationId xmlns:a16="http://schemas.microsoft.com/office/drawing/2014/main" id="{D7F88474-4D12-4141-2086-17CC15C4381D}"/>
                </a:ext>
              </a:extLst>
            </p:cNvPr>
            <p:cNvSpPr/>
            <p:nvPr/>
          </p:nvSpPr>
          <p:spPr>
            <a:xfrm>
              <a:off x="7803123" y="10304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4</a:t>
              </a:r>
              <a:endParaRPr lang="en-US" sz="800" dirty="0"/>
            </a:p>
          </p:txBody>
        </p:sp>
        <p:sp>
          <p:nvSpPr>
            <p:cNvPr id="17" name="Oval 16">
              <a:extLst>
                <a:ext uri="{FF2B5EF4-FFF2-40B4-BE49-F238E27FC236}">
                  <a16:creationId xmlns:a16="http://schemas.microsoft.com/office/drawing/2014/main" id="{2E7C06F2-7005-1577-F603-46ACBFAEDCD2}"/>
                </a:ext>
              </a:extLst>
            </p:cNvPr>
            <p:cNvSpPr/>
            <p:nvPr/>
          </p:nvSpPr>
          <p:spPr>
            <a:xfrm>
              <a:off x="7807300" y="14315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16</a:t>
              </a:r>
              <a:endParaRPr lang="en-US" sz="800" dirty="0"/>
            </a:p>
          </p:txBody>
        </p:sp>
        <p:sp>
          <p:nvSpPr>
            <p:cNvPr id="18" name="Oval 17">
              <a:extLst>
                <a:ext uri="{FF2B5EF4-FFF2-40B4-BE49-F238E27FC236}">
                  <a16:creationId xmlns:a16="http://schemas.microsoft.com/office/drawing/2014/main" id="{76F1FB10-02BD-2171-36FC-AF188A637B00}"/>
                </a:ext>
              </a:extLst>
            </p:cNvPr>
            <p:cNvSpPr/>
            <p:nvPr/>
          </p:nvSpPr>
          <p:spPr>
            <a:xfrm>
              <a:off x="8222115" y="10331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5</a:t>
              </a:r>
              <a:endParaRPr lang="en-US" sz="800" dirty="0"/>
            </a:p>
          </p:txBody>
        </p:sp>
        <p:sp>
          <p:nvSpPr>
            <p:cNvPr id="19" name="Oval 18">
              <a:extLst>
                <a:ext uri="{FF2B5EF4-FFF2-40B4-BE49-F238E27FC236}">
                  <a16:creationId xmlns:a16="http://schemas.microsoft.com/office/drawing/2014/main" id="{9DD4806D-5C71-2343-BD06-C5164D3B6853}"/>
                </a:ext>
              </a:extLst>
            </p:cNvPr>
            <p:cNvSpPr/>
            <p:nvPr/>
          </p:nvSpPr>
          <p:spPr>
            <a:xfrm>
              <a:off x="8226292" y="14342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17</a:t>
              </a:r>
              <a:endParaRPr lang="en-US" sz="800" dirty="0"/>
            </a:p>
          </p:txBody>
        </p:sp>
        <p:sp>
          <p:nvSpPr>
            <p:cNvPr id="20" name="Oval 19">
              <a:extLst>
                <a:ext uri="{FF2B5EF4-FFF2-40B4-BE49-F238E27FC236}">
                  <a16:creationId xmlns:a16="http://schemas.microsoft.com/office/drawing/2014/main" id="{BEBF0D2E-3EE6-FBB8-4534-1980D311E7BF}"/>
                </a:ext>
              </a:extLst>
            </p:cNvPr>
            <p:cNvSpPr/>
            <p:nvPr/>
          </p:nvSpPr>
          <p:spPr>
            <a:xfrm>
              <a:off x="8678124" y="10424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6</a:t>
              </a:r>
              <a:endParaRPr lang="en-US" sz="800" dirty="0"/>
            </a:p>
          </p:txBody>
        </p:sp>
        <p:sp>
          <p:nvSpPr>
            <p:cNvPr id="21" name="Oval 20">
              <a:extLst>
                <a:ext uri="{FF2B5EF4-FFF2-40B4-BE49-F238E27FC236}">
                  <a16:creationId xmlns:a16="http://schemas.microsoft.com/office/drawing/2014/main" id="{2DD73E1B-CDF0-BC73-7D4D-8A6FA6C84882}"/>
                </a:ext>
              </a:extLst>
            </p:cNvPr>
            <p:cNvSpPr/>
            <p:nvPr/>
          </p:nvSpPr>
          <p:spPr>
            <a:xfrm>
              <a:off x="8682301" y="144357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18</a:t>
              </a:r>
              <a:endParaRPr lang="en-US" sz="800" dirty="0"/>
            </a:p>
          </p:txBody>
        </p:sp>
        <p:sp>
          <p:nvSpPr>
            <p:cNvPr id="22" name="Oval 21">
              <a:extLst>
                <a:ext uri="{FF2B5EF4-FFF2-40B4-BE49-F238E27FC236}">
                  <a16:creationId xmlns:a16="http://schemas.microsoft.com/office/drawing/2014/main" id="{50B2C6A4-5B01-7498-616C-C6587CC89C6B}"/>
                </a:ext>
              </a:extLst>
            </p:cNvPr>
            <p:cNvSpPr/>
            <p:nvPr/>
          </p:nvSpPr>
          <p:spPr>
            <a:xfrm>
              <a:off x="9084323" y="103524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7</a:t>
              </a:r>
              <a:endParaRPr lang="en-US" sz="800" dirty="0"/>
            </a:p>
          </p:txBody>
        </p:sp>
        <p:sp>
          <p:nvSpPr>
            <p:cNvPr id="23" name="Oval 22">
              <a:extLst>
                <a:ext uri="{FF2B5EF4-FFF2-40B4-BE49-F238E27FC236}">
                  <a16:creationId xmlns:a16="http://schemas.microsoft.com/office/drawing/2014/main" id="{3E6EFEB7-7DD2-DB7C-1CBA-235139A8D6FD}"/>
                </a:ext>
              </a:extLst>
            </p:cNvPr>
            <p:cNvSpPr/>
            <p:nvPr/>
          </p:nvSpPr>
          <p:spPr>
            <a:xfrm>
              <a:off x="9088501" y="1436361"/>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19</a:t>
              </a:r>
              <a:endParaRPr lang="en-US" sz="800" dirty="0"/>
            </a:p>
          </p:txBody>
        </p:sp>
        <p:sp>
          <p:nvSpPr>
            <p:cNvPr id="24" name="Oval 23">
              <a:extLst>
                <a:ext uri="{FF2B5EF4-FFF2-40B4-BE49-F238E27FC236}">
                  <a16:creationId xmlns:a16="http://schemas.microsoft.com/office/drawing/2014/main" id="{DEFEA723-0DF4-E2B7-F143-07A100F1391B}"/>
                </a:ext>
              </a:extLst>
            </p:cNvPr>
            <p:cNvSpPr/>
            <p:nvPr/>
          </p:nvSpPr>
          <p:spPr>
            <a:xfrm>
              <a:off x="9540333" y="104456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8</a:t>
              </a:r>
              <a:endParaRPr lang="en-US" sz="800" dirty="0"/>
            </a:p>
          </p:txBody>
        </p:sp>
        <p:sp>
          <p:nvSpPr>
            <p:cNvPr id="25" name="Oval 24">
              <a:extLst>
                <a:ext uri="{FF2B5EF4-FFF2-40B4-BE49-F238E27FC236}">
                  <a16:creationId xmlns:a16="http://schemas.microsoft.com/office/drawing/2014/main" id="{20364052-D682-13DE-E0CB-89AE3218E235}"/>
                </a:ext>
              </a:extLst>
            </p:cNvPr>
            <p:cNvSpPr/>
            <p:nvPr/>
          </p:nvSpPr>
          <p:spPr>
            <a:xfrm>
              <a:off x="9544510" y="144568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20</a:t>
              </a:r>
              <a:endParaRPr lang="en-US" sz="800" dirty="0"/>
            </a:p>
          </p:txBody>
        </p:sp>
        <p:sp>
          <p:nvSpPr>
            <p:cNvPr id="26" name="Oval 25">
              <a:extLst>
                <a:ext uri="{FF2B5EF4-FFF2-40B4-BE49-F238E27FC236}">
                  <a16:creationId xmlns:a16="http://schemas.microsoft.com/office/drawing/2014/main" id="{2D4435F8-BD14-95F3-BD2A-6BC2CDFDBCFA}"/>
                </a:ext>
              </a:extLst>
            </p:cNvPr>
            <p:cNvSpPr/>
            <p:nvPr/>
          </p:nvSpPr>
          <p:spPr>
            <a:xfrm>
              <a:off x="9952928" y="10331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9</a:t>
              </a:r>
              <a:endParaRPr lang="en-US" sz="800" dirty="0"/>
            </a:p>
          </p:txBody>
        </p:sp>
        <p:sp>
          <p:nvSpPr>
            <p:cNvPr id="27" name="Oval 26">
              <a:extLst>
                <a:ext uri="{FF2B5EF4-FFF2-40B4-BE49-F238E27FC236}">
                  <a16:creationId xmlns:a16="http://schemas.microsoft.com/office/drawing/2014/main" id="{BDD0DE46-E1AE-D547-D131-28DAF6E4CA97}"/>
                </a:ext>
              </a:extLst>
            </p:cNvPr>
            <p:cNvSpPr/>
            <p:nvPr/>
          </p:nvSpPr>
          <p:spPr>
            <a:xfrm>
              <a:off x="9957105" y="14342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21</a:t>
              </a:r>
              <a:endParaRPr lang="en-US" sz="800" dirty="0"/>
            </a:p>
          </p:txBody>
        </p:sp>
        <p:sp>
          <p:nvSpPr>
            <p:cNvPr id="28" name="Oval 27">
              <a:extLst>
                <a:ext uri="{FF2B5EF4-FFF2-40B4-BE49-F238E27FC236}">
                  <a16:creationId xmlns:a16="http://schemas.microsoft.com/office/drawing/2014/main" id="{641AC0FF-5630-06A5-597A-95FDDDF23E10}"/>
                </a:ext>
              </a:extLst>
            </p:cNvPr>
            <p:cNvSpPr/>
            <p:nvPr/>
          </p:nvSpPr>
          <p:spPr>
            <a:xfrm>
              <a:off x="10408937" y="10424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10</a:t>
              </a:r>
              <a:endParaRPr lang="en-US" sz="800" dirty="0"/>
            </a:p>
          </p:txBody>
        </p:sp>
        <p:sp>
          <p:nvSpPr>
            <p:cNvPr id="29" name="Oval 28">
              <a:extLst>
                <a:ext uri="{FF2B5EF4-FFF2-40B4-BE49-F238E27FC236}">
                  <a16:creationId xmlns:a16="http://schemas.microsoft.com/office/drawing/2014/main" id="{3E70A23B-5112-8CF4-C299-C5EB5C61AE7B}"/>
                </a:ext>
              </a:extLst>
            </p:cNvPr>
            <p:cNvSpPr/>
            <p:nvPr/>
          </p:nvSpPr>
          <p:spPr>
            <a:xfrm>
              <a:off x="10413114" y="144357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22</a:t>
              </a:r>
              <a:endParaRPr lang="en-US" sz="800" dirty="0"/>
            </a:p>
          </p:txBody>
        </p:sp>
        <p:sp>
          <p:nvSpPr>
            <p:cNvPr id="30" name="Oval 29">
              <a:extLst>
                <a:ext uri="{FF2B5EF4-FFF2-40B4-BE49-F238E27FC236}">
                  <a16:creationId xmlns:a16="http://schemas.microsoft.com/office/drawing/2014/main" id="{FB7B85B0-63F2-9E03-7BE9-9250DB8D6EDF}"/>
                </a:ext>
              </a:extLst>
            </p:cNvPr>
            <p:cNvSpPr/>
            <p:nvPr/>
          </p:nvSpPr>
          <p:spPr>
            <a:xfrm>
              <a:off x="10862054" y="101569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11</a:t>
              </a:r>
              <a:endParaRPr lang="en-US" sz="800" dirty="0"/>
            </a:p>
          </p:txBody>
        </p:sp>
        <p:sp>
          <p:nvSpPr>
            <p:cNvPr id="31" name="Oval 30">
              <a:extLst>
                <a:ext uri="{FF2B5EF4-FFF2-40B4-BE49-F238E27FC236}">
                  <a16:creationId xmlns:a16="http://schemas.microsoft.com/office/drawing/2014/main" id="{3AC1A7F7-AA06-AAC9-6024-37D567850A19}"/>
                </a:ext>
              </a:extLst>
            </p:cNvPr>
            <p:cNvSpPr/>
            <p:nvPr/>
          </p:nvSpPr>
          <p:spPr>
            <a:xfrm>
              <a:off x="10866231" y="141681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23</a:t>
              </a:r>
              <a:endParaRPr lang="en-US" sz="800" dirty="0"/>
            </a:p>
          </p:txBody>
        </p:sp>
        <p:sp>
          <p:nvSpPr>
            <p:cNvPr id="32" name="Oval 31">
              <a:extLst>
                <a:ext uri="{FF2B5EF4-FFF2-40B4-BE49-F238E27FC236}">
                  <a16:creationId xmlns:a16="http://schemas.microsoft.com/office/drawing/2014/main" id="{9752C956-1157-E53D-9C5E-38B2A92F03EF}"/>
                </a:ext>
              </a:extLst>
            </p:cNvPr>
            <p:cNvSpPr/>
            <p:nvPr/>
          </p:nvSpPr>
          <p:spPr>
            <a:xfrm>
              <a:off x="11318063" y="1025018"/>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12</a:t>
              </a:r>
              <a:endParaRPr lang="en-US" sz="800" dirty="0"/>
            </a:p>
          </p:txBody>
        </p:sp>
        <p:sp>
          <p:nvSpPr>
            <p:cNvPr id="33" name="Oval 32">
              <a:extLst>
                <a:ext uri="{FF2B5EF4-FFF2-40B4-BE49-F238E27FC236}">
                  <a16:creationId xmlns:a16="http://schemas.microsoft.com/office/drawing/2014/main" id="{29BC1285-81A5-D3F9-7830-D8E569E16C30}"/>
                </a:ext>
              </a:extLst>
            </p:cNvPr>
            <p:cNvSpPr/>
            <p:nvPr/>
          </p:nvSpPr>
          <p:spPr>
            <a:xfrm>
              <a:off x="11322240" y="142613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24</a:t>
              </a:r>
              <a:endParaRPr lang="en-US" sz="800" dirty="0"/>
            </a:p>
          </p:txBody>
        </p:sp>
      </p:grpSp>
      <p:grpSp>
        <p:nvGrpSpPr>
          <p:cNvPr id="49" name="Group 48">
            <a:extLst>
              <a:ext uri="{FF2B5EF4-FFF2-40B4-BE49-F238E27FC236}">
                <a16:creationId xmlns:a16="http://schemas.microsoft.com/office/drawing/2014/main" id="{95D3A74E-8DE2-9B93-E2D8-2EAEF90742E3}"/>
              </a:ext>
            </a:extLst>
          </p:cNvPr>
          <p:cNvGrpSpPr/>
          <p:nvPr/>
        </p:nvGrpSpPr>
        <p:grpSpPr>
          <a:xfrm>
            <a:off x="8578300" y="3005345"/>
            <a:ext cx="1103849" cy="1221605"/>
            <a:chOff x="8126199" y="2245854"/>
            <a:chExt cx="1103849" cy="1221605"/>
          </a:xfrm>
        </p:grpSpPr>
        <p:sp>
          <p:nvSpPr>
            <p:cNvPr id="35" name="Rectangle 34">
              <a:extLst>
                <a:ext uri="{FF2B5EF4-FFF2-40B4-BE49-F238E27FC236}">
                  <a16:creationId xmlns:a16="http://schemas.microsoft.com/office/drawing/2014/main" id="{32E83569-6792-E80F-284E-594A293D1C70}"/>
                </a:ext>
              </a:extLst>
            </p:cNvPr>
            <p:cNvSpPr/>
            <p:nvPr/>
          </p:nvSpPr>
          <p:spPr>
            <a:xfrm>
              <a:off x="8126199" y="2245854"/>
              <a:ext cx="1103849" cy="122160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6" name="Oval 35">
              <a:extLst>
                <a:ext uri="{FF2B5EF4-FFF2-40B4-BE49-F238E27FC236}">
                  <a16:creationId xmlns:a16="http://schemas.microsoft.com/office/drawing/2014/main" id="{8FFACB92-44F9-18EF-D57B-984540152F0B}"/>
                </a:ext>
              </a:extLst>
            </p:cNvPr>
            <p:cNvSpPr/>
            <p:nvPr/>
          </p:nvSpPr>
          <p:spPr>
            <a:xfrm>
              <a:off x="8196403" y="234076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37" name="Oval 36">
              <a:extLst>
                <a:ext uri="{FF2B5EF4-FFF2-40B4-BE49-F238E27FC236}">
                  <a16:creationId xmlns:a16="http://schemas.microsoft.com/office/drawing/2014/main" id="{71E25B43-F3EA-B811-137E-9C2B2B674488}"/>
                </a:ext>
              </a:extLst>
            </p:cNvPr>
            <p:cNvSpPr/>
            <p:nvPr/>
          </p:nvSpPr>
          <p:spPr>
            <a:xfrm>
              <a:off x="8202668" y="26849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9</a:t>
              </a:r>
              <a:endParaRPr lang="en-US" sz="800" dirty="0"/>
            </a:p>
          </p:txBody>
        </p:sp>
        <p:sp>
          <p:nvSpPr>
            <p:cNvPr id="38" name="Oval 37">
              <a:extLst>
                <a:ext uri="{FF2B5EF4-FFF2-40B4-BE49-F238E27FC236}">
                  <a16:creationId xmlns:a16="http://schemas.microsoft.com/office/drawing/2014/main" id="{6D484935-8EB4-5D17-FB8D-4D9EBD6FE40C}"/>
                </a:ext>
              </a:extLst>
            </p:cNvPr>
            <p:cNvSpPr/>
            <p:nvPr/>
          </p:nvSpPr>
          <p:spPr>
            <a:xfrm>
              <a:off x="8202668" y="303736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17</a:t>
              </a:r>
              <a:endParaRPr lang="en-US" sz="800" dirty="0"/>
            </a:p>
          </p:txBody>
        </p:sp>
        <p:sp>
          <p:nvSpPr>
            <p:cNvPr id="39" name="Oval 38">
              <a:extLst>
                <a:ext uri="{FF2B5EF4-FFF2-40B4-BE49-F238E27FC236}">
                  <a16:creationId xmlns:a16="http://schemas.microsoft.com/office/drawing/2014/main" id="{C97ADE22-218F-876C-6159-F1338CBFA404}"/>
                </a:ext>
              </a:extLst>
            </p:cNvPr>
            <p:cNvSpPr/>
            <p:nvPr/>
          </p:nvSpPr>
          <p:spPr>
            <a:xfrm>
              <a:off x="8700459" y="2332546"/>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5</a:t>
              </a:r>
              <a:endParaRPr lang="en-US" sz="800" dirty="0"/>
            </a:p>
          </p:txBody>
        </p:sp>
        <p:sp>
          <p:nvSpPr>
            <p:cNvPr id="40" name="Oval 39">
              <a:extLst>
                <a:ext uri="{FF2B5EF4-FFF2-40B4-BE49-F238E27FC236}">
                  <a16:creationId xmlns:a16="http://schemas.microsoft.com/office/drawing/2014/main" id="{676937EB-8E70-EE6D-87BB-44E81E71B6C7}"/>
                </a:ext>
              </a:extLst>
            </p:cNvPr>
            <p:cNvSpPr/>
            <p:nvPr/>
          </p:nvSpPr>
          <p:spPr>
            <a:xfrm>
              <a:off x="8706724" y="267673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13</a:t>
              </a:r>
              <a:endParaRPr lang="en-US" sz="800" dirty="0"/>
            </a:p>
          </p:txBody>
        </p:sp>
        <p:sp>
          <p:nvSpPr>
            <p:cNvPr id="41" name="Oval 40">
              <a:extLst>
                <a:ext uri="{FF2B5EF4-FFF2-40B4-BE49-F238E27FC236}">
                  <a16:creationId xmlns:a16="http://schemas.microsoft.com/office/drawing/2014/main" id="{CBF2350A-EFCC-DB76-904D-310D7684B813}"/>
                </a:ext>
              </a:extLst>
            </p:cNvPr>
            <p:cNvSpPr/>
            <p:nvPr/>
          </p:nvSpPr>
          <p:spPr>
            <a:xfrm>
              <a:off x="8706724" y="302914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21</a:t>
              </a:r>
              <a:endParaRPr lang="en-US" sz="800" dirty="0"/>
            </a:p>
          </p:txBody>
        </p:sp>
      </p:grpSp>
      <p:sp>
        <p:nvSpPr>
          <p:cNvPr id="48" name="TextBox 47">
            <a:extLst>
              <a:ext uri="{FF2B5EF4-FFF2-40B4-BE49-F238E27FC236}">
                <a16:creationId xmlns:a16="http://schemas.microsoft.com/office/drawing/2014/main" id="{764A82C9-93A0-9F23-F349-DBEDBE6610AB}"/>
              </a:ext>
            </a:extLst>
          </p:cNvPr>
          <p:cNvSpPr txBox="1"/>
          <p:nvPr/>
        </p:nvSpPr>
        <p:spPr>
          <a:xfrm>
            <a:off x="7508479" y="1196752"/>
            <a:ext cx="2531720"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Population dataset</a:t>
            </a:r>
            <a:endParaRPr lang="en-US" sz="2400" dirty="0">
              <a:solidFill>
                <a:srgbClr val="0070C0"/>
              </a:solidFill>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F03155BE-CEA7-52F4-BEC0-1533D1DB54FE}"/>
              </a:ext>
            </a:extLst>
          </p:cNvPr>
          <p:cNvSpPr txBox="1"/>
          <p:nvPr/>
        </p:nvSpPr>
        <p:spPr>
          <a:xfrm>
            <a:off x="9651594" y="3005345"/>
            <a:ext cx="1946687" cy="1200329"/>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Systematically</a:t>
            </a:r>
          </a:p>
          <a:p>
            <a:pPr algn="ctr"/>
            <a:r>
              <a:rPr lang="en-IN" sz="2400" dirty="0">
                <a:solidFill>
                  <a:srgbClr val="0070C0"/>
                </a:solidFill>
                <a:latin typeface="Calibri" panose="020F0502020204030204" pitchFamily="34" charset="0"/>
                <a:cs typeface="Calibri" panose="020F0502020204030204" pitchFamily="34" charset="0"/>
              </a:rPr>
              <a:t>Sampled</a:t>
            </a:r>
          </a:p>
          <a:p>
            <a:pPr algn="ctr"/>
            <a:r>
              <a:rPr lang="en-IN" sz="2400" dirty="0">
                <a:solidFill>
                  <a:srgbClr val="0070C0"/>
                </a:solidFill>
                <a:latin typeface="Calibri" panose="020F0502020204030204" pitchFamily="34" charset="0"/>
                <a:cs typeface="Calibri" panose="020F0502020204030204" pitchFamily="34" charset="0"/>
              </a:rPr>
              <a:t>dataset</a:t>
            </a:r>
            <a:endParaRPr lang="en-US" sz="2400" dirty="0">
              <a:solidFill>
                <a:srgbClr val="0070C0"/>
              </a:solidFill>
              <a:latin typeface="Calibri" panose="020F0502020204030204" pitchFamily="34" charset="0"/>
              <a:cs typeface="Calibri" panose="020F0502020204030204" pitchFamily="34" charset="0"/>
            </a:endParaRPr>
          </a:p>
        </p:txBody>
      </p:sp>
      <p:cxnSp>
        <p:nvCxnSpPr>
          <p:cNvPr id="53" name="Straight Arrow Connector 52">
            <a:extLst>
              <a:ext uri="{FF2B5EF4-FFF2-40B4-BE49-F238E27FC236}">
                <a16:creationId xmlns:a16="http://schemas.microsoft.com/office/drawing/2014/main" id="{3947CC3C-6525-E2D6-443F-16C41D8AA70D}"/>
              </a:ext>
            </a:extLst>
          </p:cNvPr>
          <p:cNvCxnSpPr>
            <a:cxnSpLocks/>
            <a:stCxn id="9" idx="2"/>
            <a:endCxn id="35" idx="0"/>
          </p:cNvCxnSpPr>
          <p:nvPr/>
        </p:nvCxnSpPr>
        <p:spPr>
          <a:xfrm flipH="1">
            <a:off x="9130225" y="2501999"/>
            <a:ext cx="1" cy="5033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751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60648"/>
            <a:ext cx="9721080" cy="1128947"/>
          </a:xfrm>
        </p:spPr>
        <p:txBody>
          <a:bodyPr>
            <a:normAutofit/>
          </a:bodyPr>
          <a:lstStyle/>
          <a:p>
            <a:r>
              <a:rPr lang="en-US" dirty="0"/>
              <a:t> Obtaining Sample from Population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7368" y="1484784"/>
                <a:ext cx="5675514" cy="4752528"/>
              </a:xfrm>
            </p:spPr>
            <p:txBody>
              <a:bodyPr>
                <a:normAutofit/>
              </a:bodyPr>
              <a:lstStyle/>
              <a:p>
                <a:pPr algn="just"/>
                <a:r>
                  <a:rPr lang="en-US" sz="2600" dirty="0">
                    <a:latin typeface="Gill Sans"/>
                    <a:cs typeface="Times New Roman" pitchFamily="18" charset="0"/>
                  </a:rPr>
                  <a:t>Sampling is performed to get a sample set from the actual population</a:t>
                </a:r>
              </a:p>
              <a:p>
                <a:pPr algn="just"/>
                <a:r>
                  <a:rPr lang="en-US" sz="2600" dirty="0">
                    <a:solidFill>
                      <a:srgbClr val="0070C0"/>
                    </a:solidFill>
                    <a:latin typeface="Gill Sans"/>
                    <a:cs typeface="Times New Roman" pitchFamily="18" charset="0"/>
                  </a:rPr>
                  <a:t>3 types of Sampling:</a:t>
                </a:r>
              </a:p>
              <a:p>
                <a:pPr lvl="1" algn="just"/>
                <a:r>
                  <a:rPr lang="en-US" sz="2200" dirty="0">
                    <a:solidFill>
                      <a:srgbClr val="0070C0"/>
                    </a:solidFill>
                    <a:latin typeface="Gill Sans"/>
                    <a:cs typeface="Times New Roman" pitchFamily="18" charset="0"/>
                  </a:rPr>
                  <a:t>Random sampling: </a:t>
                </a:r>
                <a:r>
                  <a:rPr lang="en-US" sz="2200" dirty="0">
                    <a:latin typeface="Gill Sans"/>
                    <a:cs typeface="Times New Roman" pitchFamily="18" charset="0"/>
                  </a:rPr>
                  <a:t>Each data point of population is picked with equal probability</a:t>
                </a:r>
              </a:p>
              <a:p>
                <a:pPr lvl="1" algn="just"/>
                <a:r>
                  <a:rPr lang="en-US" sz="2200" dirty="0">
                    <a:solidFill>
                      <a:srgbClr val="0070C0"/>
                    </a:solidFill>
                    <a:latin typeface="Gill Sans"/>
                    <a:cs typeface="Times New Roman" pitchFamily="18" charset="0"/>
                  </a:rPr>
                  <a:t>Systematic sampling: </a:t>
                </a:r>
                <a:r>
                  <a:rPr lang="en-US" sz="2200" dirty="0">
                    <a:solidFill>
                      <a:schemeClr val="tx1"/>
                    </a:solidFill>
                    <a:latin typeface="Gill Sans"/>
                    <a:cs typeface="Times New Roman" pitchFamily="18" charset="0"/>
                  </a:rPr>
                  <a:t>Every </a:t>
                </a:r>
                <a14:m>
                  <m:oMath xmlns:m="http://schemas.openxmlformats.org/officeDocument/2006/math">
                    <m:sSup>
                      <m:sSupPr>
                        <m:ctrlPr>
                          <a:rPr lang="en-IN" sz="2200" b="0" i="1" smtClean="0">
                            <a:solidFill>
                              <a:schemeClr val="tx1"/>
                            </a:solidFill>
                            <a:latin typeface="Cambria Math" panose="02040503050406030204" pitchFamily="18" charset="0"/>
                            <a:cs typeface="Times New Roman" pitchFamily="18" charset="0"/>
                          </a:rPr>
                        </m:ctrlPr>
                      </m:sSupPr>
                      <m:e>
                        <m:r>
                          <a:rPr lang="en-IN" sz="2200" b="0" i="1" smtClean="0">
                            <a:solidFill>
                              <a:schemeClr val="tx1"/>
                            </a:solidFill>
                            <a:latin typeface="Cambria Math" panose="02040503050406030204" pitchFamily="18" charset="0"/>
                            <a:cs typeface="Times New Roman" pitchFamily="18" charset="0"/>
                          </a:rPr>
                          <m:t>𝑘</m:t>
                        </m:r>
                      </m:e>
                      <m:sup>
                        <m:r>
                          <a:rPr lang="en-IN" sz="2200" b="0" i="1" smtClean="0">
                            <a:solidFill>
                              <a:schemeClr val="tx1"/>
                            </a:solidFill>
                            <a:latin typeface="Cambria Math" panose="02040503050406030204" pitchFamily="18" charset="0"/>
                            <a:cs typeface="Times New Roman" pitchFamily="18" charset="0"/>
                          </a:rPr>
                          <m:t>𝑡h</m:t>
                        </m:r>
                      </m:sup>
                    </m:sSup>
                  </m:oMath>
                </a14:m>
                <a:r>
                  <a:rPr lang="en-US" sz="2200" dirty="0">
                    <a:solidFill>
                      <a:schemeClr val="tx1"/>
                    </a:solidFill>
                    <a:latin typeface="Gill Sans"/>
                    <a:cs typeface="Times New Roman" pitchFamily="18" charset="0"/>
                  </a:rPr>
                  <a:t> data point is picked from the population set</a:t>
                </a:r>
              </a:p>
              <a:p>
                <a:pPr lvl="1" algn="just"/>
                <a:r>
                  <a:rPr lang="en-US" sz="2200" dirty="0">
                    <a:solidFill>
                      <a:srgbClr val="0070C0"/>
                    </a:solidFill>
                    <a:latin typeface="Gill Sans"/>
                    <a:cs typeface="Times New Roman" pitchFamily="18" charset="0"/>
                  </a:rPr>
                  <a:t>Stratified sampling: </a:t>
                </a:r>
                <a:r>
                  <a:rPr lang="en-US" sz="2200" dirty="0">
                    <a:latin typeface="Gill Sans"/>
                    <a:cs typeface="Times New Roman" pitchFamily="18" charset="0"/>
                  </a:rPr>
                  <a:t>Population is divided into subsets (stratums) based on some criteria. Random sampling is performed on each stratum</a:t>
                </a:r>
              </a:p>
              <a:p>
                <a:pPr marL="457200" lvl="1" indent="0" algn="just">
                  <a:buNone/>
                </a:pPr>
                <a:endParaRPr lang="en-US" sz="2200" dirty="0">
                  <a:latin typeface="Gill Sans"/>
                  <a:cs typeface="Times New Roman" pitchFamily="18" charset="0"/>
                </a:endParaRPr>
              </a:p>
              <a:p>
                <a:pPr algn="just"/>
                <a:endParaRPr lang="en-US" sz="2600" dirty="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7368" y="1484784"/>
                <a:ext cx="5675514" cy="4752528"/>
              </a:xfrm>
              <a:blipFill>
                <a:blip r:embed="rId2"/>
                <a:stretch>
                  <a:fillRect l="-644" t="-2054" r="-1933"/>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8451B152-B63F-4A87-FE17-D034328606AD}"/>
              </a:ext>
            </a:extLst>
          </p:cNvPr>
          <p:cNvSpPr/>
          <p:nvPr/>
        </p:nvSpPr>
        <p:spPr>
          <a:xfrm>
            <a:off x="6331803" y="1608955"/>
            <a:ext cx="5596845" cy="8930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800"/>
          </a:p>
        </p:txBody>
      </p:sp>
      <p:sp>
        <p:nvSpPr>
          <p:cNvPr id="10" name="Oval 9">
            <a:extLst>
              <a:ext uri="{FF2B5EF4-FFF2-40B4-BE49-F238E27FC236}">
                <a16:creationId xmlns:a16="http://schemas.microsoft.com/office/drawing/2014/main" id="{77D68818-63ED-9EB3-553C-7FBC81A82659}"/>
              </a:ext>
            </a:extLst>
          </p:cNvPr>
          <p:cNvSpPr/>
          <p:nvPr/>
        </p:nvSpPr>
        <p:spPr>
          <a:xfrm>
            <a:off x="6484905" y="1693746"/>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11" name="Oval 10">
            <a:extLst>
              <a:ext uri="{FF2B5EF4-FFF2-40B4-BE49-F238E27FC236}">
                <a16:creationId xmlns:a16="http://schemas.microsoft.com/office/drawing/2014/main" id="{73877A67-D397-F5CA-C40B-6FD7DEFC8ADD}"/>
              </a:ext>
            </a:extLst>
          </p:cNvPr>
          <p:cNvSpPr/>
          <p:nvPr/>
        </p:nvSpPr>
        <p:spPr>
          <a:xfrm>
            <a:off x="6489082" y="209486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13</a:t>
            </a:r>
            <a:endParaRPr lang="en-US" sz="800" dirty="0"/>
          </a:p>
        </p:txBody>
      </p:sp>
      <p:sp>
        <p:nvSpPr>
          <p:cNvPr id="12" name="Oval 11">
            <a:extLst>
              <a:ext uri="{FF2B5EF4-FFF2-40B4-BE49-F238E27FC236}">
                <a16:creationId xmlns:a16="http://schemas.microsoft.com/office/drawing/2014/main" id="{6234E033-7AAC-0C87-E804-A9E4C495E893}"/>
              </a:ext>
            </a:extLst>
          </p:cNvPr>
          <p:cNvSpPr/>
          <p:nvPr/>
        </p:nvSpPr>
        <p:spPr>
          <a:xfrm>
            <a:off x="6940914" y="1703069"/>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a:t>
            </a:r>
            <a:endParaRPr lang="en-US" sz="800" dirty="0"/>
          </a:p>
        </p:txBody>
      </p:sp>
      <p:sp>
        <p:nvSpPr>
          <p:cNvPr id="13" name="Oval 12">
            <a:extLst>
              <a:ext uri="{FF2B5EF4-FFF2-40B4-BE49-F238E27FC236}">
                <a16:creationId xmlns:a16="http://schemas.microsoft.com/office/drawing/2014/main" id="{11FEAC32-CB68-E611-04D9-5CEECCC6082E}"/>
              </a:ext>
            </a:extLst>
          </p:cNvPr>
          <p:cNvSpPr/>
          <p:nvPr/>
        </p:nvSpPr>
        <p:spPr>
          <a:xfrm>
            <a:off x="6945091" y="2104186"/>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14</a:t>
            </a:r>
            <a:endParaRPr lang="en-US" sz="800" dirty="0"/>
          </a:p>
        </p:txBody>
      </p:sp>
      <p:sp>
        <p:nvSpPr>
          <p:cNvPr id="14" name="Oval 13">
            <a:extLst>
              <a:ext uri="{FF2B5EF4-FFF2-40B4-BE49-F238E27FC236}">
                <a16:creationId xmlns:a16="http://schemas.microsoft.com/office/drawing/2014/main" id="{9964E9AD-1C59-333E-23D5-B26AF745946D}"/>
              </a:ext>
            </a:extLst>
          </p:cNvPr>
          <p:cNvSpPr/>
          <p:nvPr/>
        </p:nvSpPr>
        <p:spPr>
          <a:xfrm>
            <a:off x="7347114" y="1699161"/>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3</a:t>
            </a:r>
            <a:endParaRPr lang="en-US" sz="800" dirty="0"/>
          </a:p>
        </p:txBody>
      </p:sp>
      <p:sp>
        <p:nvSpPr>
          <p:cNvPr id="15" name="Oval 14">
            <a:extLst>
              <a:ext uri="{FF2B5EF4-FFF2-40B4-BE49-F238E27FC236}">
                <a16:creationId xmlns:a16="http://schemas.microsoft.com/office/drawing/2014/main" id="{EC299062-A0E1-0219-137C-63B3651A7114}"/>
              </a:ext>
            </a:extLst>
          </p:cNvPr>
          <p:cNvSpPr/>
          <p:nvPr/>
        </p:nvSpPr>
        <p:spPr>
          <a:xfrm>
            <a:off x="7351291" y="2100278"/>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15</a:t>
            </a:r>
            <a:endParaRPr lang="en-US" sz="800" dirty="0"/>
          </a:p>
        </p:txBody>
      </p:sp>
      <p:sp>
        <p:nvSpPr>
          <p:cNvPr id="16" name="Oval 15">
            <a:extLst>
              <a:ext uri="{FF2B5EF4-FFF2-40B4-BE49-F238E27FC236}">
                <a16:creationId xmlns:a16="http://schemas.microsoft.com/office/drawing/2014/main" id="{D7F88474-4D12-4141-2086-17CC15C4381D}"/>
              </a:ext>
            </a:extLst>
          </p:cNvPr>
          <p:cNvSpPr/>
          <p:nvPr/>
        </p:nvSpPr>
        <p:spPr>
          <a:xfrm>
            <a:off x="7803123" y="170848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4</a:t>
            </a:r>
            <a:endParaRPr lang="en-US" sz="800" dirty="0"/>
          </a:p>
        </p:txBody>
      </p:sp>
      <p:sp>
        <p:nvSpPr>
          <p:cNvPr id="17" name="Oval 16">
            <a:extLst>
              <a:ext uri="{FF2B5EF4-FFF2-40B4-BE49-F238E27FC236}">
                <a16:creationId xmlns:a16="http://schemas.microsoft.com/office/drawing/2014/main" id="{2E7C06F2-7005-1577-F603-46ACBFAEDCD2}"/>
              </a:ext>
            </a:extLst>
          </p:cNvPr>
          <p:cNvSpPr/>
          <p:nvPr/>
        </p:nvSpPr>
        <p:spPr>
          <a:xfrm>
            <a:off x="7807300" y="2109601"/>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16</a:t>
            </a:r>
            <a:endParaRPr lang="en-US" sz="800" dirty="0"/>
          </a:p>
        </p:txBody>
      </p:sp>
      <p:sp>
        <p:nvSpPr>
          <p:cNvPr id="18" name="Oval 17">
            <a:extLst>
              <a:ext uri="{FF2B5EF4-FFF2-40B4-BE49-F238E27FC236}">
                <a16:creationId xmlns:a16="http://schemas.microsoft.com/office/drawing/2014/main" id="{76F1FB10-02BD-2171-36FC-AF188A637B00}"/>
              </a:ext>
            </a:extLst>
          </p:cNvPr>
          <p:cNvSpPr/>
          <p:nvPr/>
        </p:nvSpPr>
        <p:spPr>
          <a:xfrm>
            <a:off x="8222115" y="1711184"/>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5</a:t>
            </a:r>
            <a:endParaRPr lang="en-US" sz="800" dirty="0"/>
          </a:p>
        </p:txBody>
      </p:sp>
      <p:sp>
        <p:nvSpPr>
          <p:cNvPr id="19" name="Oval 18">
            <a:extLst>
              <a:ext uri="{FF2B5EF4-FFF2-40B4-BE49-F238E27FC236}">
                <a16:creationId xmlns:a16="http://schemas.microsoft.com/office/drawing/2014/main" id="{9DD4806D-5C71-2343-BD06-C5164D3B6853}"/>
              </a:ext>
            </a:extLst>
          </p:cNvPr>
          <p:cNvSpPr/>
          <p:nvPr/>
        </p:nvSpPr>
        <p:spPr>
          <a:xfrm>
            <a:off x="8226292" y="2112301"/>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17</a:t>
            </a:r>
            <a:endParaRPr lang="en-US" sz="800" dirty="0"/>
          </a:p>
        </p:txBody>
      </p:sp>
      <p:sp>
        <p:nvSpPr>
          <p:cNvPr id="20" name="Oval 19">
            <a:extLst>
              <a:ext uri="{FF2B5EF4-FFF2-40B4-BE49-F238E27FC236}">
                <a16:creationId xmlns:a16="http://schemas.microsoft.com/office/drawing/2014/main" id="{BEBF0D2E-3EE6-FBB8-4534-1980D311E7BF}"/>
              </a:ext>
            </a:extLst>
          </p:cNvPr>
          <p:cNvSpPr/>
          <p:nvPr/>
        </p:nvSpPr>
        <p:spPr>
          <a:xfrm>
            <a:off x="8678124" y="1720506"/>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6</a:t>
            </a:r>
            <a:endParaRPr lang="en-US" sz="800" dirty="0"/>
          </a:p>
        </p:txBody>
      </p:sp>
      <p:sp>
        <p:nvSpPr>
          <p:cNvPr id="21" name="Oval 20">
            <a:extLst>
              <a:ext uri="{FF2B5EF4-FFF2-40B4-BE49-F238E27FC236}">
                <a16:creationId xmlns:a16="http://schemas.microsoft.com/office/drawing/2014/main" id="{2DD73E1B-CDF0-BC73-7D4D-8A6FA6C84882}"/>
              </a:ext>
            </a:extLst>
          </p:cNvPr>
          <p:cNvSpPr/>
          <p:nvPr/>
        </p:nvSpPr>
        <p:spPr>
          <a:xfrm>
            <a:off x="8682301" y="2121623"/>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18</a:t>
            </a:r>
            <a:endParaRPr lang="en-US" sz="800" dirty="0"/>
          </a:p>
        </p:txBody>
      </p:sp>
      <p:sp>
        <p:nvSpPr>
          <p:cNvPr id="22" name="Oval 21">
            <a:extLst>
              <a:ext uri="{FF2B5EF4-FFF2-40B4-BE49-F238E27FC236}">
                <a16:creationId xmlns:a16="http://schemas.microsoft.com/office/drawing/2014/main" id="{50B2C6A4-5B01-7498-616C-C6587CC89C6B}"/>
              </a:ext>
            </a:extLst>
          </p:cNvPr>
          <p:cNvSpPr/>
          <p:nvPr/>
        </p:nvSpPr>
        <p:spPr>
          <a:xfrm>
            <a:off x="9084323" y="1713295"/>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7</a:t>
            </a:r>
            <a:endParaRPr lang="en-US" sz="800" dirty="0"/>
          </a:p>
        </p:txBody>
      </p:sp>
      <p:sp>
        <p:nvSpPr>
          <p:cNvPr id="23" name="Oval 22">
            <a:extLst>
              <a:ext uri="{FF2B5EF4-FFF2-40B4-BE49-F238E27FC236}">
                <a16:creationId xmlns:a16="http://schemas.microsoft.com/office/drawing/2014/main" id="{3E6EFEB7-7DD2-DB7C-1CBA-235139A8D6FD}"/>
              </a:ext>
            </a:extLst>
          </p:cNvPr>
          <p:cNvSpPr/>
          <p:nvPr/>
        </p:nvSpPr>
        <p:spPr>
          <a:xfrm>
            <a:off x="9088501" y="2114412"/>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19</a:t>
            </a:r>
            <a:endParaRPr lang="en-US" sz="800" dirty="0"/>
          </a:p>
        </p:txBody>
      </p:sp>
      <p:sp>
        <p:nvSpPr>
          <p:cNvPr id="24" name="Oval 23">
            <a:extLst>
              <a:ext uri="{FF2B5EF4-FFF2-40B4-BE49-F238E27FC236}">
                <a16:creationId xmlns:a16="http://schemas.microsoft.com/office/drawing/2014/main" id="{DEFEA723-0DF4-E2B7-F143-07A100F1391B}"/>
              </a:ext>
            </a:extLst>
          </p:cNvPr>
          <p:cNvSpPr/>
          <p:nvPr/>
        </p:nvSpPr>
        <p:spPr>
          <a:xfrm>
            <a:off x="9540333" y="1722618"/>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8</a:t>
            </a:r>
            <a:endParaRPr lang="en-US" sz="800" dirty="0"/>
          </a:p>
        </p:txBody>
      </p:sp>
      <p:sp>
        <p:nvSpPr>
          <p:cNvPr id="25" name="Oval 24">
            <a:extLst>
              <a:ext uri="{FF2B5EF4-FFF2-40B4-BE49-F238E27FC236}">
                <a16:creationId xmlns:a16="http://schemas.microsoft.com/office/drawing/2014/main" id="{20364052-D682-13DE-E0CB-89AE3218E235}"/>
              </a:ext>
            </a:extLst>
          </p:cNvPr>
          <p:cNvSpPr/>
          <p:nvPr/>
        </p:nvSpPr>
        <p:spPr>
          <a:xfrm>
            <a:off x="9544510" y="2123735"/>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20</a:t>
            </a:r>
            <a:endParaRPr lang="en-US" sz="800" dirty="0"/>
          </a:p>
        </p:txBody>
      </p:sp>
      <p:sp>
        <p:nvSpPr>
          <p:cNvPr id="26" name="Oval 25">
            <a:extLst>
              <a:ext uri="{FF2B5EF4-FFF2-40B4-BE49-F238E27FC236}">
                <a16:creationId xmlns:a16="http://schemas.microsoft.com/office/drawing/2014/main" id="{2D4435F8-BD14-95F3-BD2A-6BC2CDFDBCFA}"/>
              </a:ext>
            </a:extLst>
          </p:cNvPr>
          <p:cNvSpPr/>
          <p:nvPr/>
        </p:nvSpPr>
        <p:spPr>
          <a:xfrm>
            <a:off x="9952928" y="1711184"/>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9</a:t>
            </a:r>
            <a:endParaRPr lang="en-US" sz="800" dirty="0"/>
          </a:p>
        </p:txBody>
      </p:sp>
      <p:sp>
        <p:nvSpPr>
          <p:cNvPr id="27" name="Oval 26">
            <a:extLst>
              <a:ext uri="{FF2B5EF4-FFF2-40B4-BE49-F238E27FC236}">
                <a16:creationId xmlns:a16="http://schemas.microsoft.com/office/drawing/2014/main" id="{BDD0DE46-E1AE-D547-D131-28DAF6E4CA97}"/>
              </a:ext>
            </a:extLst>
          </p:cNvPr>
          <p:cNvSpPr/>
          <p:nvPr/>
        </p:nvSpPr>
        <p:spPr>
          <a:xfrm>
            <a:off x="9957105" y="2112301"/>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21</a:t>
            </a:r>
            <a:endParaRPr lang="en-US" sz="800" dirty="0"/>
          </a:p>
        </p:txBody>
      </p:sp>
      <p:sp>
        <p:nvSpPr>
          <p:cNvPr id="28" name="Oval 27">
            <a:extLst>
              <a:ext uri="{FF2B5EF4-FFF2-40B4-BE49-F238E27FC236}">
                <a16:creationId xmlns:a16="http://schemas.microsoft.com/office/drawing/2014/main" id="{641AC0FF-5630-06A5-597A-95FDDDF23E10}"/>
              </a:ext>
            </a:extLst>
          </p:cNvPr>
          <p:cNvSpPr/>
          <p:nvPr/>
        </p:nvSpPr>
        <p:spPr>
          <a:xfrm>
            <a:off x="10408937" y="1720506"/>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10</a:t>
            </a:r>
            <a:endParaRPr lang="en-US" sz="800" dirty="0"/>
          </a:p>
        </p:txBody>
      </p:sp>
      <p:sp>
        <p:nvSpPr>
          <p:cNvPr id="29" name="Oval 28">
            <a:extLst>
              <a:ext uri="{FF2B5EF4-FFF2-40B4-BE49-F238E27FC236}">
                <a16:creationId xmlns:a16="http://schemas.microsoft.com/office/drawing/2014/main" id="{3E70A23B-5112-8CF4-C299-C5EB5C61AE7B}"/>
              </a:ext>
            </a:extLst>
          </p:cNvPr>
          <p:cNvSpPr/>
          <p:nvPr/>
        </p:nvSpPr>
        <p:spPr>
          <a:xfrm>
            <a:off x="10413114" y="2121623"/>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22</a:t>
            </a:r>
            <a:endParaRPr lang="en-US" sz="800" dirty="0"/>
          </a:p>
        </p:txBody>
      </p:sp>
      <p:sp>
        <p:nvSpPr>
          <p:cNvPr id="30" name="Oval 29">
            <a:extLst>
              <a:ext uri="{FF2B5EF4-FFF2-40B4-BE49-F238E27FC236}">
                <a16:creationId xmlns:a16="http://schemas.microsoft.com/office/drawing/2014/main" id="{FB7B85B0-63F2-9E03-7BE9-9250DB8D6EDF}"/>
              </a:ext>
            </a:extLst>
          </p:cNvPr>
          <p:cNvSpPr/>
          <p:nvPr/>
        </p:nvSpPr>
        <p:spPr>
          <a:xfrm>
            <a:off x="10862054" y="1693746"/>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11</a:t>
            </a:r>
            <a:endParaRPr lang="en-US" sz="800" dirty="0"/>
          </a:p>
        </p:txBody>
      </p:sp>
      <p:sp>
        <p:nvSpPr>
          <p:cNvPr id="31" name="Oval 30">
            <a:extLst>
              <a:ext uri="{FF2B5EF4-FFF2-40B4-BE49-F238E27FC236}">
                <a16:creationId xmlns:a16="http://schemas.microsoft.com/office/drawing/2014/main" id="{3AC1A7F7-AA06-AAC9-6024-37D567850A19}"/>
              </a:ext>
            </a:extLst>
          </p:cNvPr>
          <p:cNvSpPr/>
          <p:nvPr/>
        </p:nvSpPr>
        <p:spPr>
          <a:xfrm>
            <a:off x="10866231" y="2094863"/>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23</a:t>
            </a:r>
            <a:endParaRPr lang="en-US" sz="800" dirty="0"/>
          </a:p>
        </p:txBody>
      </p:sp>
      <p:sp>
        <p:nvSpPr>
          <p:cNvPr id="32" name="Oval 31">
            <a:extLst>
              <a:ext uri="{FF2B5EF4-FFF2-40B4-BE49-F238E27FC236}">
                <a16:creationId xmlns:a16="http://schemas.microsoft.com/office/drawing/2014/main" id="{9752C956-1157-E53D-9C5E-38B2A92F03EF}"/>
              </a:ext>
            </a:extLst>
          </p:cNvPr>
          <p:cNvSpPr/>
          <p:nvPr/>
        </p:nvSpPr>
        <p:spPr>
          <a:xfrm>
            <a:off x="11318063" y="1703069"/>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12</a:t>
            </a:r>
            <a:endParaRPr lang="en-US" sz="800" dirty="0"/>
          </a:p>
        </p:txBody>
      </p:sp>
      <p:sp>
        <p:nvSpPr>
          <p:cNvPr id="33" name="Oval 32">
            <a:extLst>
              <a:ext uri="{FF2B5EF4-FFF2-40B4-BE49-F238E27FC236}">
                <a16:creationId xmlns:a16="http://schemas.microsoft.com/office/drawing/2014/main" id="{29BC1285-81A5-D3F9-7830-D8E569E16C30}"/>
              </a:ext>
            </a:extLst>
          </p:cNvPr>
          <p:cNvSpPr/>
          <p:nvPr/>
        </p:nvSpPr>
        <p:spPr>
          <a:xfrm>
            <a:off x="11322240" y="2104186"/>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24</a:t>
            </a:r>
            <a:endParaRPr lang="en-US" sz="800" dirty="0"/>
          </a:p>
        </p:txBody>
      </p:sp>
      <p:sp>
        <p:nvSpPr>
          <p:cNvPr id="35" name="Rectangle 34">
            <a:extLst>
              <a:ext uri="{FF2B5EF4-FFF2-40B4-BE49-F238E27FC236}">
                <a16:creationId xmlns:a16="http://schemas.microsoft.com/office/drawing/2014/main" id="{32E83569-6792-E80F-284E-594A293D1C70}"/>
              </a:ext>
            </a:extLst>
          </p:cNvPr>
          <p:cNvSpPr/>
          <p:nvPr/>
        </p:nvSpPr>
        <p:spPr>
          <a:xfrm>
            <a:off x="8578300" y="3005345"/>
            <a:ext cx="1103849" cy="122160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6" name="Oval 35">
            <a:extLst>
              <a:ext uri="{FF2B5EF4-FFF2-40B4-BE49-F238E27FC236}">
                <a16:creationId xmlns:a16="http://schemas.microsoft.com/office/drawing/2014/main" id="{8FFACB92-44F9-18EF-D57B-984540152F0B}"/>
              </a:ext>
            </a:extLst>
          </p:cNvPr>
          <p:cNvSpPr/>
          <p:nvPr/>
        </p:nvSpPr>
        <p:spPr>
          <a:xfrm>
            <a:off x="8648504" y="31002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37" name="Oval 36">
            <a:extLst>
              <a:ext uri="{FF2B5EF4-FFF2-40B4-BE49-F238E27FC236}">
                <a16:creationId xmlns:a16="http://schemas.microsoft.com/office/drawing/2014/main" id="{71E25B43-F3EA-B811-137E-9C2B2B674488}"/>
              </a:ext>
            </a:extLst>
          </p:cNvPr>
          <p:cNvSpPr/>
          <p:nvPr/>
        </p:nvSpPr>
        <p:spPr>
          <a:xfrm>
            <a:off x="8654769" y="3444446"/>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7</a:t>
            </a:r>
            <a:endParaRPr lang="en-US" sz="800" dirty="0"/>
          </a:p>
        </p:txBody>
      </p:sp>
      <p:sp>
        <p:nvSpPr>
          <p:cNvPr id="38" name="Oval 37">
            <a:extLst>
              <a:ext uri="{FF2B5EF4-FFF2-40B4-BE49-F238E27FC236}">
                <a16:creationId xmlns:a16="http://schemas.microsoft.com/office/drawing/2014/main" id="{6D484935-8EB4-5D17-FB8D-4D9EBD6FE40C}"/>
              </a:ext>
            </a:extLst>
          </p:cNvPr>
          <p:cNvSpPr/>
          <p:nvPr/>
        </p:nvSpPr>
        <p:spPr>
          <a:xfrm>
            <a:off x="8654769" y="3796854"/>
            <a:ext cx="432000" cy="319629"/>
          </a:xfrm>
          <a:prstGeom prst="ellipse">
            <a:avLst/>
          </a:prstGeom>
          <a:solidFill>
            <a:srgbClr val="8A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11</a:t>
            </a:r>
            <a:endParaRPr lang="en-US" sz="800" dirty="0"/>
          </a:p>
        </p:txBody>
      </p:sp>
      <p:sp>
        <p:nvSpPr>
          <p:cNvPr id="39" name="Oval 38">
            <a:extLst>
              <a:ext uri="{FF2B5EF4-FFF2-40B4-BE49-F238E27FC236}">
                <a16:creationId xmlns:a16="http://schemas.microsoft.com/office/drawing/2014/main" id="{C97ADE22-218F-876C-6159-F1338CBFA404}"/>
              </a:ext>
            </a:extLst>
          </p:cNvPr>
          <p:cNvSpPr/>
          <p:nvPr/>
        </p:nvSpPr>
        <p:spPr>
          <a:xfrm>
            <a:off x="9152560" y="309203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14</a:t>
            </a:r>
            <a:endParaRPr lang="en-US" sz="800" dirty="0"/>
          </a:p>
        </p:txBody>
      </p:sp>
      <p:sp>
        <p:nvSpPr>
          <p:cNvPr id="40" name="Oval 39">
            <a:extLst>
              <a:ext uri="{FF2B5EF4-FFF2-40B4-BE49-F238E27FC236}">
                <a16:creationId xmlns:a16="http://schemas.microsoft.com/office/drawing/2014/main" id="{676937EB-8E70-EE6D-87BB-44E81E71B6C7}"/>
              </a:ext>
            </a:extLst>
          </p:cNvPr>
          <p:cNvSpPr/>
          <p:nvPr/>
        </p:nvSpPr>
        <p:spPr>
          <a:xfrm>
            <a:off x="9158825" y="3436228"/>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18</a:t>
            </a:r>
            <a:endParaRPr lang="en-US" sz="800" dirty="0"/>
          </a:p>
        </p:txBody>
      </p:sp>
      <p:sp>
        <p:nvSpPr>
          <p:cNvPr id="41" name="Oval 40">
            <a:extLst>
              <a:ext uri="{FF2B5EF4-FFF2-40B4-BE49-F238E27FC236}">
                <a16:creationId xmlns:a16="http://schemas.microsoft.com/office/drawing/2014/main" id="{CBF2350A-EFCC-DB76-904D-310D7684B813}"/>
              </a:ext>
            </a:extLst>
          </p:cNvPr>
          <p:cNvSpPr/>
          <p:nvPr/>
        </p:nvSpPr>
        <p:spPr>
          <a:xfrm>
            <a:off x="9158825" y="3788636"/>
            <a:ext cx="432000" cy="319629"/>
          </a:xfrm>
          <a:prstGeom prst="ellipse">
            <a:avLst/>
          </a:prstGeom>
          <a:solidFill>
            <a:srgbClr val="8A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23</a:t>
            </a:r>
            <a:endParaRPr lang="en-US" sz="800" dirty="0"/>
          </a:p>
        </p:txBody>
      </p:sp>
      <p:sp>
        <p:nvSpPr>
          <p:cNvPr id="48" name="TextBox 47">
            <a:extLst>
              <a:ext uri="{FF2B5EF4-FFF2-40B4-BE49-F238E27FC236}">
                <a16:creationId xmlns:a16="http://schemas.microsoft.com/office/drawing/2014/main" id="{764A82C9-93A0-9F23-F349-DBEDBE6610AB}"/>
              </a:ext>
            </a:extLst>
          </p:cNvPr>
          <p:cNvSpPr txBox="1"/>
          <p:nvPr/>
        </p:nvSpPr>
        <p:spPr>
          <a:xfrm>
            <a:off x="7096899" y="1125076"/>
            <a:ext cx="3744038"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Stratified Population dataset</a:t>
            </a:r>
            <a:endParaRPr lang="en-US" sz="2400" dirty="0">
              <a:solidFill>
                <a:srgbClr val="0070C0"/>
              </a:solidFill>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F03155BE-CEA7-52F4-BEC0-1533D1DB54FE}"/>
              </a:ext>
            </a:extLst>
          </p:cNvPr>
          <p:cNvSpPr txBox="1"/>
          <p:nvPr/>
        </p:nvSpPr>
        <p:spPr>
          <a:xfrm>
            <a:off x="9960909" y="3005345"/>
            <a:ext cx="1328057" cy="1200329"/>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Stratified</a:t>
            </a:r>
          </a:p>
          <a:p>
            <a:pPr algn="ctr"/>
            <a:r>
              <a:rPr lang="en-IN" sz="2400" dirty="0">
                <a:solidFill>
                  <a:srgbClr val="0070C0"/>
                </a:solidFill>
                <a:latin typeface="Calibri" panose="020F0502020204030204" pitchFamily="34" charset="0"/>
                <a:cs typeface="Calibri" panose="020F0502020204030204" pitchFamily="34" charset="0"/>
              </a:rPr>
              <a:t>Sampled</a:t>
            </a:r>
          </a:p>
          <a:p>
            <a:pPr algn="ctr"/>
            <a:r>
              <a:rPr lang="en-IN" sz="2400" dirty="0">
                <a:solidFill>
                  <a:srgbClr val="0070C0"/>
                </a:solidFill>
                <a:latin typeface="Calibri" panose="020F0502020204030204" pitchFamily="34" charset="0"/>
                <a:cs typeface="Calibri" panose="020F0502020204030204" pitchFamily="34" charset="0"/>
              </a:rPr>
              <a:t>dataset</a:t>
            </a:r>
            <a:endParaRPr lang="en-US" sz="2400" dirty="0">
              <a:solidFill>
                <a:srgbClr val="0070C0"/>
              </a:solidFill>
              <a:latin typeface="Calibri" panose="020F0502020204030204" pitchFamily="34" charset="0"/>
              <a:cs typeface="Calibri" panose="020F0502020204030204" pitchFamily="34" charset="0"/>
            </a:endParaRPr>
          </a:p>
        </p:txBody>
      </p:sp>
      <p:cxnSp>
        <p:nvCxnSpPr>
          <p:cNvPr id="53" name="Straight Arrow Connector 52">
            <a:extLst>
              <a:ext uri="{FF2B5EF4-FFF2-40B4-BE49-F238E27FC236}">
                <a16:creationId xmlns:a16="http://schemas.microsoft.com/office/drawing/2014/main" id="{3947CC3C-6525-E2D6-443F-16C41D8AA70D}"/>
              </a:ext>
            </a:extLst>
          </p:cNvPr>
          <p:cNvCxnSpPr>
            <a:cxnSpLocks/>
            <a:stCxn id="9" idx="2"/>
            <a:endCxn id="35" idx="0"/>
          </p:cNvCxnSpPr>
          <p:nvPr/>
        </p:nvCxnSpPr>
        <p:spPr>
          <a:xfrm flipH="1">
            <a:off x="9130225" y="2501999"/>
            <a:ext cx="1" cy="5033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50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500"/>
                                        <p:tgtEl>
                                          <p:spTgt spid="51"/>
                                        </p:tgtEl>
                                      </p:cBhvr>
                                    </p:animEffect>
                                  </p:childTnLst>
                                </p:cTn>
                              </p:par>
                              <p:par>
                                <p:cTn id="109" presetID="10" presetClass="entr" presetSubtype="0" fill="hold" nodeType="withEffect">
                                  <p:stCondLst>
                                    <p:cond delay="0"/>
                                  </p:stCondLst>
                                  <p:childTnLst>
                                    <p:set>
                                      <p:cBhvr>
                                        <p:cTn id="110" dur="1" fill="hold">
                                          <p:stCondLst>
                                            <p:cond delay="0"/>
                                          </p:stCondLst>
                                        </p:cTn>
                                        <p:tgtEl>
                                          <p:spTgt spid="53"/>
                                        </p:tgtEl>
                                        <p:attrNameLst>
                                          <p:attrName>style.visibility</p:attrName>
                                        </p:attrNameLst>
                                      </p:cBhvr>
                                      <p:to>
                                        <p:strVal val="visible"/>
                                      </p:to>
                                    </p:set>
                                    <p:animEffect transition="in" filter="fade">
                                      <p:cBhvr>
                                        <p:cTn id="11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8" grpId="0" animBg="1"/>
      <p:bldP spid="39" grpId="0" animBg="1"/>
      <p:bldP spid="40" grpId="0" animBg="1"/>
      <p:bldP spid="41" grpId="0" animBg="1"/>
      <p:bldP spid="48" grpId="0"/>
      <p:bldP spid="5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094"/>
            <a:ext cx="10515600" cy="649943"/>
          </a:xfrm>
        </p:spPr>
        <p:txBody>
          <a:bodyPr>
            <a:normAutofit fontScale="90000"/>
          </a:bodyPr>
          <a:lstStyle/>
          <a:p>
            <a:r>
              <a:rPr lang="en-US" dirty="0"/>
              <a:t>Use of Sampling in Data Analytics</a:t>
            </a:r>
          </a:p>
        </p:txBody>
      </p:sp>
      <p:sp>
        <p:nvSpPr>
          <p:cNvPr id="3" name="Content Placeholder 2"/>
          <p:cNvSpPr>
            <a:spLocks noGrp="1"/>
          </p:cNvSpPr>
          <p:nvPr>
            <p:ph idx="1"/>
          </p:nvPr>
        </p:nvSpPr>
        <p:spPr>
          <a:xfrm>
            <a:off x="150303" y="1330675"/>
            <a:ext cx="10515600" cy="4351338"/>
          </a:xfrm>
        </p:spPr>
        <p:txBody>
          <a:bodyPr>
            <a:normAutofit/>
          </a:bodyPr>
          <a:lstStyle/>
          <a:p>
            <a:r>
              <a:rPr lang="en-US" sz="2600" dirty="0"/>
              <a:t>Cost of collecting the data for the entire population would be prohibitive</a:t>
            </a:r>
          </a:p>
          <a:p>
            <a:r>
              <a:rPr lang="en-US" sz="2600" dirty="0"/>
              <a:t>It would also be logistically difficult and time consuming. </a:t>
            </a:r>
          </a:p>
          <a:p>
            <a:r>
              <a:rPr lang="en-US" sz="2600" dirty="0"/>
              <a:t>We will collect only part of the data</a:t>
            </a:r>
          </a:p>
          <a:p>
            <a:endParaRPr lang="en-US" dirty="0"/>
          </a:p>
          <a:p>
            <a:r>
              <a:rPr lang="en-US" sz="2600" dirty="0"/>
              <a:t>In cases where the entire data is automatically collected and available. </a:t>
            </a:r>
          </a:p>
          <a:p>
            <a:r>
              <a:rPr lang="en-US" sz="2600" dirty="0"/>
              <a:t>However for model development,  we wish to consider only a part of the data</a:t>
            </a:r>
          </a:p>
          <a:p>
            <a:r>
              <a:rPr lang="en-US" sz="2600" dirty="0"/>
              <a:t>e.g. Bank transactions – which may be too bulky, and hence unviable</a:t>
            </a:r>
            <a:r>
              <a:rPr lang="en-US" dirty="0"/>
              <a:t>.</a:t>
            </a:r>
          </a:p>
        </p:txBody>
      </p:sp>
      <mc:AlternateContent xmlns:mc="http://schemas.openxmlformats.org/markup-compatibility/2006" xmlns:a14="http://schemas.microsoft.com/office/drawing/2010/main">
        <mc:Choice Requires="a14">
          <p:sp>
            <p:nvSpPr>
              <p:cNvPr id="4" name="Rounded Rectangle 3"/>
              <p:cNvSpPr/>
              <p:nvPr/>
            </p:nvSpPr>
            <p:spPr>
              <a:xfrm>
                <a:off x="150303" y="691636"/>
                <a:ext cx="1820917" cy="48873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bg1"/>
                    </a:solidFill>
                    <a:latin typeface="Gill Sans MT" panose="020B0502020104020203" pitchFamily="34" charset="0"/>
                  </a:rPr>
                  <a:t>Situation </a:t>
                </a:r>
                <a14:m>
                  <m:oMath xmlns:m="http://schemas.openxmlformats.org/officeDocument/2006/math">
                    <m:r>
                      <a:rPr lang="en-US" sz="2000" i="1" dirty="0" smtClean="0">
                        <a:solidFill>
                          <a:schemeClr val="bg1"/>
                        </a:solidFill>
                        <a:latin typeface="Cambria Math" panose="02040503050406030204" pitchFamily="18" charset="0"/>
                      </a:rPr>
                      <m:t>1</m:t>
                    </m:r>
                  </m:oMath>
                </a14:m>
                <a:endParaRPr lang="en-US" sz="2000" i="1" dirty="0">
                  <a:solidFill>
                    <a:schemeClr val="bg1"/>
                  </a:solidFill>
                  <a:latin typeface="Gill Sans MT" panose="020B0502020104020203" pitchFamily="34" charset="0"/>
                </a:endParaRPr>
              </a:p>
            </p:txBody>
          </p:sp>
        </mc:Choice>
        <mc:Fallback xmlns="">
          <p:sp>
            <p:nvSpPr>
              <p:cNvPr id="4" name="Rounded Rectangle 3"/>
              <p:cNvSpPr>
                <a:spLocks noRot="1" noChangeAspect="1" noMove="1" noResize="1" noEditPoints="1" noAdjustHandles="1" noChangeArrowheads="1" noChangeShapeType="1" noTextEdit="1"/>
              </p:cNvSpPr>
              <p:nvPr/>
            </p:nvSpPr>
            <p:spPr>
              <a:xfrm>
                <a:off x="150303" y="691636"/>
                <a:ext cx="1820917" cy="488731"/>
              </a:xfrm>
              <a:prstGeom prst="roundRect">
                <a:avLst/>
              </a:prstGeom>
              <a:blipFill>
                <a:blip r:embed="rId2"/>
                <a:stretch>
                  <a:fillRect b="-108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ounded Rectangle 4"/>
              <p:cNvSpPr/>
              <p:nvPr/>
            </p:nvSpPr>
            <p:spPr>
              <a:xfrm>
                <a:off x="150303" y="2740018"/>
                <a:ext cx="1820917" cy="48873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bg1"/>
                    </a:solidFill>
                    <a:latin typeface="Gill Sans MT" panose="020B0502020104020203" pitchFamily="34" charset="0"/>
                  </a:rPr>
                  <a:t>Situation </a:t>
                </a:r>
                <a14:m>
                  <m:oMath xmlns:m="http://schemas.openxmlformats.org/officeDocument/2006/math">
                    <m:r>
                      <a:rPr lang="en-US" sz="2000" i="1" dirty="0" smtClean="0">
                        <a:solidFill>
                          <a:schemeClr val="bg1"/>
                        </a:solidFill>
                        <a:latin typeface="Cambria Math" panose="02040503050406030204" pitchFamily="18" charset="0"/>
                      </a:rPr>
                      <m:t>2</m:t>
                    </m:r>
                  </m:oMath>
                </a14:m>
                <a:endParaRPr lang="en-US" sz="2000" i="1" dirty="0">
                  <a:solidFill>
                    <a:schemeClr val="bg1"/>
                  </a:solidFill>
                  <a:latin typeface="Gill Sans MT" panose="020B0502020104020203" pitchFamily="34" charset="0"/>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150303" y="2740018"/>
                <a:ext cx="1820917" cy="488731"/>
              </a:xfrm>
              <a:prstGeom prst="roundRect">
                <a:avLst/>
              </a:prstGeom>
              <a:blipFill>
                <a:blip r:embed="rId3"/>
                <a:stretch>
                  <a:fillRect b="-10843"/>
                </a:stretch>
              </a:blipFill>
            </p:spPr>
            <p:txBody>
              <a:bodyPr/>
              <a:lstStyle/>
              <a:p>
                <a:r>
                  <a:rPr lang="en-IN">
                    <a:noFill/>
                  </a:rPr>
                  <a:t> </a:t>
                </a:r>
              </a:p>
            </p:txBody>
          </p:sp>
        </mc:Fallback>
      </mc:AlternateContent>
      <p:sp>
        <p:nvSpPr>
          <p:cNvPr id="6" name="Rounded Rectangle 3">
            <a:extLst>
              <a:ext uri="{FF2B5EF4-FFF2-40B4-BE49-F238E27FC236}">
                <a16:creationId xmlns:a16="http://schemas.microsoft.com/office/drawing/2014/main" id="{BC8AAF97-765F-4ECD-AD4F-EA5A57DDAC88}"/>
              </a:ext>
            </a:extLst>
          </p:cNvPr>
          <p:cNvSpPr/>
          <p:nvPr/>
        </p:nvSpPr>
        <p:spPr>
          <a:xfrm>
            <a:off x="150303" y="5116095"/>
            <a:ext cx="2088232" cy="48873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Segoe Script" panose="030B0504020000000003" pitchFamily="66" charset="0"/>
              </a:rPr>
              <a:t>Situation 3</a:t>
            </a:r>
          </a:p>
        </p:txBody>
      </p:sp>
      <p:sp>
        <p:nvSpPr>
          <p:cNvPr id="7" name="Rectangle 6">
            <a:extLst>
              <a:ext uri="{FF2B5EF4-FFF2-40B4-BE49-F238E27FC236}">
                <a16:creationId xmlns:a16="http://schemas.microsoft.com/office/drawing/2014/main" id="{34AB604B-7568-499B-AB12-20DF45AB08F4}"/>
              </a:ext>
            </a:extLst>
          </p:cNvPr>
          <p:cNvSpPr/>
          <p:nvPr/>
        </p:nvSpPr>
        <p:spPr>
          <a:xfrm>
            <a:off x="150303" y="5682013"/>
            <a:ext cx="9761988" cy="830997"/>
          </a:xfrm>
          <a:prstGeom prst="rect">
            <a:avLst/>
          </a:prstGeom>
        </p:spPr>
        <p:txBody>
          <a:bodyPr wrap="square">
            <a:spAutoFit/>
          </a:bodyPr>
          <a:lstStyle/>
          <a:p>
            <a:pPr marL="342900" indent="-342900">
              <a:buFont typeface="Arial" panose="020B0604020202020204" pitchFamily="34" charset="0"/>
              <a:buChar char="•"/>
            </a:pPr>
            <a:r>
              <a:rPr lang="en-US" sz="2400" dirty="0"/>
              <a:t>Most analytics algorithms requires that the data be partitioned as Training data (to develop the model), and Test data (to validate the model)</a:t>
            </a:r>
          </a:p>
        </p:txBody>
      </p:sp>
    </p:spTree>
    <p:extLst>
      <p:ext uri="{BB962C8B-B14F-4D97-AF65-F5344CB8AC3E}">
        <p14:creationId xmlns:p14="http://schemas.microsoft.com/office/powerpoint/2010/main" val="1335466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104-223A-4F85-BB70-9F9D60D7A0C4}"/>
              </a:ext>
            </a:extLst>
          </p:cNvPr>
          <p:cNvSpPr>
            <a:spLocks noGrp="1"/>
          </p:cNvSpPr>
          <p:nvPr>
            <p:ph type="title"/>
          </p:nvPr>
        </p:nvSpPr>
        <p:spPr>
          <a:xfrm>
            <a:off x="91580" y="73039"/>
            <a:ext cx="10515600" cy="607998"/>
          </a:xfrm>
        </p:spPr>
        <p:txBody>
          <a:bodyPr>
            <a:normAutofit fontScale="90000"/>
          </a:bodyPr>
          <a:lstStyle/>
          <a:p>
            <a:r>
              <a:rPr lang="en-IN" dirty="0"/>
              <a:t>Suggestions on Books – Probability and Statistics</a:t>
            </a:r>
          </a:p>
        </p:txBody>
      </p:sp>
      <p:pic>
        <p:nvPicPr>
          <p:cNvPr id="11" name="Picture 10">
            <a:extLst>
              <a:ext uri="{FF2B5EF4-FFF2-40B4-BE49-F238E27FC236}">
                <a16:creationId xmlns:a16="http://schemas.microsoft.com/office/drawing/2014/main" id="{D19A9469-05E9-45AC-A626-60A178D71928}"/>
              </a:ext>
            </a:extLst>
          </p:cNvPr>
          <p:cNvPicPr>
            <a:picLocks noChangeAspect="1"/>
          </p:cNvPicPr>
          <p:nvPr/>
        </p:nvPicPr>
        <p:blipFill>
          <a:blip r:embed="rId2"/>
          <a:stretch>
            <a:fillRect/>
          </a:stretch>
        </p:blipFill>
        <p:spPr>
          <a:xfrm>
            <a:off x="561313" y="3758779"/>
            <a:ext cx="1390649" cy="2090163"/>
          </a:xfrm>
          <a:prstGeom prst="rect">
            <a:avLst/>
          </a:prstGeom>
        </p:spPr>
      </p:pic>
      <p:sp>
        <p:nvSpPr>
          <p:cNvPr id="14" name="TextBox 13">
            <a:extLst>
              <a:ext uri="{FF2B5EF4-FFF2-40B4-BE49-F238E27FC236}">
                <a16:creationId xmlns:a16="http://schemas.microsoft.com/office/drawing/2014/main" id="{641B9902-FDDB-49A3-A914-4252252785F2}"/>
              </a:ext>
            </a:extLst>
          </p:cNvPr>
          <p:cNvSpPr txBox="1"/>
          <p:nvPr/>
        </p:nvSpPr>
        <p:spPr>
          <a:xfrm>
            <a:off x="537484" y="5848942"/>
            <a:ext cx="3575254" cy="1169551"/>
          </a:xfrm>
          <a:prstGeom prst="rect">
            <a:avLst/>
          </a:prstGeom>
          <a:noFill/>
        </p:spPr>
        <p:txBody>
          <a:bodyPr wrap="square" rtlCol="0">
            <a:spAutoFit/>
          </a:bodyPr>
          <a:lstStyle/>
          <a:p>
            <a:r>
              <a:rPr lang="en-IN" sz="1400" dirty="0"/>
              <a:t>Application Oriented</a:t>
            </a:r>
          </a:p>
          <a:p>
            <a:r>
              <a:rPr lang="en-IN" sz="1400" dirty="0"/>
              <a:t>Worth owning, </a:t>
            </a:r>
          </a:p>
          <a:p>
            <a:r>
              <a:rPr lang="en-IN" sz="1400" dirty="0"/>
              <a:t>{Older edition is very affordable}</a:t>
            </a:r>
          </a:p>
          <a:p>
            <a:r>
              <a:rPr lang="en-IN" sz="1400" dirty="0"/>
              <a:t>Also available as free pdf download</a:t>
            </a:r>
          </a:p>
          <a:p>
            <a:endParaRPr lang="en-IN" sz="1400" dirty="0"/>
          </a:p>
        </p:txBody>
      </p:sp>
      <p:sp>
        <p:nvSpPr>
          <p:cNvPr id="15" name="TextBox 14">
            <a:extLst>
              <a:ext uri="{FF2B5EF4-FFF2-40B4-BE49-F238E27FC236}">
                <a16:creationId xmlns:a16="http://schemas.microsoft.com/office/drawing/2014/main" id="{F393185D-C6F3-43B5-96BE-86FCA44095F0}"/>
              </a:ext>
            </a:extLst>
          </p:cNvPr>
          <p:cNvSpPr txBox="1"/>
          <p:nvPr/>
        </p:nvSpPr>
        <p:spPr>
          <a:xfrm>
            <a:off x="5914981" y="2752119"/>
            <a:ext cx="1755342" cy="523220"/>
          </a:xfrm>
          <a:prstGeom prst="rect">
            <a:avLst/>
          </a:prstGeom>
          <a:noFill/>
        </p:spPr>
        <p:txBody>
          <a:bodyPr wrap="square" rtlCol="0">
            <a:spAutoFit/>
          </a:bodyPr>
          <a:lstStyle/>
          <a:p>
            <a:r>
              <a:rPr lang="en-IN" sz="1400" dirty="0"/>
              <a:t>Expensive - Interesting</a:t>
            </a:r>
          </a:p>
        </p:txBody>
      </p:sp>
      <p:sp>
        <p:nvSpPr>
          <p:cNvPr id="16" name="TextBox 15">
            <a:extLst>
              <a:ext uri="{FF2B5EF4-FFF2-40B4-BE49-F238E27FC236}">
                <a16:creationId xmlns:a16="http://schemas.microsoft.com/office/drawing/2014/main" id="{82E76275-FE2D-4857-B8FA-760451857CC8}"/>
              </a:ext>
            </a:extLst>
          </p:cNvPr>
          <p:cNvSpPr txBox="1"/>
          <p:nvPr/>
        </p:nvSpPr>
        <p:spPr>
          <a:xfrm>
            <a:off x="340652" y="2788590"/>
            <a:ext cx="3575254" cy="307777"/>
          </a:xfrm>
          <a:prstGeom prst="rect">
            <a:avLst/>
          </a:prstGeom>
          <a:noFill/>
        </p:spPr>
        <p:txBody>
          <a:bodyPr wrap="square" rtlCol="0">
            <a:spAutoFit/>
          </a:bodyPr>
          <a:lstStyle/>
          <a:p>
            <a:r>
              <a:rPr lang="en-IN" sz="1400" dirty="0"/>
              <a:t>Introductory, easy to follow, lots of examples</a:t>
            </a:r>
          </a:p>
        </p:txBody>
      </p:sp>
      <p:sp>
        <p:nvSpPr>
          <p:cNvPr id="17" name="TextBox 16">
            <a:extLst>
              <a:ext uri="{FF2B5EF4-FFF2-40B4-BE49-F238E27FC236}">
                <a16:creationId xmlns:a16="http://schemas.microsoft.com/office/drawing/2014/main" id="{71815708-16B3-47E3-B8EC-8DD54EE500FE}"/>
              </a:ext>
            </a:extLst>
          </p:cNvPr>
          <p:cNvSpPr txBox="1"/>
          <p:nvPr/>
        </p:nvSpPr>
        <p:spPr>
          <a:xfrm>
            <a:off x="4245586" y="2788590"/>
            <a:ext cx="1755342" cy="307777"/>
          </a:xfrm>
          <a:prstGeom prst="rect">
            <a:avLst/>
          </a:prstGeom>
          <a:noFill/>
        </p:spPr>
        <p:txBody>
          <a:bodyPr wrap="square" rtlCol="0">
            <a:spAutoFit/>
          </a:bodyPr>
          <a:lstStyle/>
          <a:p>
            <a:r>
              <a:rPr lang="en-IN" sz="1400" dirty="0"/>
              <a:t>Gentle Read</a:t>
            </a:r>
          </a:p>
        </p:txBody>
      </p:sp>
      <p:pic>
        <p:nvPicPr>
          <p:cNvPr id="8" name="Content Placeholder 7">
            <a:extLst>
              <a:ext uri="{FF2B5EF4-FFF2-40B4-BE49-F238E27FC236}">
                <a16:creationId xmlns:a16="http://schemas.microsoft.com/office/drawing/2014/main" id="{A2769AAD-E804-4E80-B438-3DE978F990B3}"/>
              </a:ext>
            </a:extLst>
          </p:cNvPr>
          <p:cNvPicPr>
            <a:picLocks noGrp="1" noChangeAspect="1"/>
          </p:cNvPicPr>
          <p:nvPr>
            <p:ph idx="1"/>
          </p:nvPr>
        </p:nvPicPr>
        <p:blipFill>
          <a:blip r:embed="rId3"/>
          <a:stretch>
            <a:fillRect/>
          </a:stretch>
        </p:blipFill>
        <p:spPr>
          <a:xfrm>
            <a:off x="2356140" y="829020"/>
            <a:ext cx="1338958" cy="1835804"/>
          </a:xfrm>
        </p:spPr>
      </p:pic>
      <p:pic>
        <p:nvPicPr>
          <p:cNvPr id="21" name="Picture 20">
            <a:extLst>
              <a:ext uri="{FF2B5EF4-FFF2-40B4-BE49-F238E27FC236}">
                <a16:creationId xmlns:a16="http://schemas.microsoft.com/office/drawing/2014/main" id="{55138535-B782-4779-959A-7E9B9A291F02}"/>
              </a:ext>
            </a:extLst>
          </p:cNvPr>
          <p:cNvPicPr>
            <a:picLocks noChangeAspect="1"/>
          </p:cNvPicPr>
          <p:nvPr/>
        </p:nvPicPr>
        <p:blipFill>
          <a:blip r:embed="rId4"/>
          <a:stretch>
            <a:fillRect/>
          </a:stretch>
        </p:blipFill>
        <p:spPr>
          <a:xfrm>
            <a:off x="537484" y="804803"/>
            <a:ext cx="1482117" cy="1835804"/>
          </a:xfrm>
          <a:prstGeom prst="rect">
            <a:avLst/>
          </a:prstGeom>
        </p:spPr>
      </p:pic>
      <p:pic>
        <p:nvPicPr>
          <p:cNvPr id="23" name="Picture 22">
            <a:extLst>
              <a:ext uri="{FF2B5EF4-FFF2-40B4-BE49-F238E27FC236}">
                <a16:creationId xmlns:a16="http://schemas.microsoft.com/office/drawing/2014/main" id="{B59F27F6-220A-4117-B651-3040C70835BA}"/>
              </a:ext>
            </a:extLst>
          </p:cNvPr>
          <p:cNvPicPr>
            <a:picLocks noChangeAspect="1"/>
          </p:cNvPicPr>
          <p:nvPr/>
        </p:nvPicPr>
        <p:blipFill>
          <a:blip r:embed="rId5"/>
          <a:stretch>
            <a:fillRect/>
          </a:stretch>
        </p:blipFill>
        <p:spPr>
          <a:xfrm>
            <a:off x="5914981" y="817157"/>
            <a:ext cx="1153693" cy="1835804"/>
          </a:xfrm>
          <a:prstGeom prst="rect">
            <a:avLst/>
          </a:prstGeom>
        </p:spPr>
      </p:pic>
      <p:pic>
        <p:nvPicPr>
          <p:cNvPr id="25" name="Picture 24">
            <a:extLst>
              <a:ext uri="{FF2B5EF4-FFF2-40B4-BE49-F238E27FC236}">
                <a16:creationId xmlns:a16="http://schemas.microsoft.com/office/drawing/2014/main" id="{73923B7A-6A25-443C-A23F-DC744FDB089A}"/>
              </a:ext>
            </a:extLst>
          </p:cNvPr>
          <p:cNvPicPr>
            <a:picLocks noChangeAspect="1"/>
          </p:cNvPicPr>
          <p:nvPr/>
        </p:nvPicPr>
        <p:blipFill>
          <a:blip r:embed="rId6"/>
          <a:stretch>
            <a:fillRect/>
          </a:stretch>
        </p:blipFill>
        <p:spPr>
          <a:xfrm>
            <a:off x="4190298" y="829020"/>
            <a:ext cx="1229483" cy="1835804"/>
          </a:xfrm>
          <a:prstGeom prst="rect">
            <a:avLst/>
          </a:prstGeom>
        </p:spPr>
      </p:pic>
      <p:pic>
        <p:nvPicPr>
          <p:cNvPr id="27" name="Picture 26">
            <a:extLst>
              <a:ext uri="{FF2B5EF4-FFF2-40B4-BE49-F238E27FC236}">
                <a16:creationId xmlns:a16="http://schemas.microsoft.com/office/drawing/2014/main" id="{EEA75CB8-B96C-4B90-A0D2-90029344BC68}"/>
              </a:ext>
            </a:extLst>
          </p:cNvPr>
          <p:cNvPicPr>
            <a:picLocks noChangeAspect="1"/>
          </p:cNvPicPr>
          <p:nvPr/>
        </p:nvPicPr>
        <p:blipFill>
          <a:blip r:embed="rId7"/>
          <a:stretch>
            <a:fillRect/>
          </a:stretch>
        </p:blipFill>
        <p:spPr>
          <a:xfrm>
            <a:off x="7670323" y="816911"/>
            <a:ext cx="1229483" cy="1835804"/>
          </a:xfrm>
          <a:prstGeom prst="rect">
            <a:avLst/>
          </a:prstGeom>
        </p:spPr>
      </p:pic>
      <p:sp>
        <p:nvSpPr>
          <p:cNvPr id="31" name="TextBox 30">
            <a:extLst>
              <a:ext uri="{FF2B5EF4-FFF2-40B4-BE49-F238E27FC236}">
                <a16:creationId xmlns:a16="http://schemas.microsoft.com/office/drawing/2014/main" id="{D771A21D-A510-4FC5-ABB7-BF8F870D3249}"/>
              </a:ext>
            </a:extLst>
          </p:cNvPr>
          <p:cNvSpPr txBox="1"/>
          <p:nvPr/>
        </p:nvSpPr>
        <p:spPr>
          <a:xfrm>
            <a:off x="7750330" y="2721762"/>
            <a:ext cx="1755342" cy="307777"/>
          </a:xfrm>
          <a:prstGeom prst="rect">
            <a:avLst/>
          </a:prstGeom>
          <a:noFill/>
        </p:spPr>
        <p:txBody>
          <a:bodyPr wrap="square" rtlCol="0">
            <a:spAutoFit/>
          </a:bodyPr>
          <a:lstStyle/>
          <a:p>
            <a:r>
              <a:rPr lang="en-IN" sz="1400" dirty="0"/>
              <a:t>Thorough</a:t>
            </a:r>
          </a:p>
        </p:txBody>
      </p:sp>
      <p:pic>
        <p:nvPicPr>
          <p:cNvPr id="29" name="Picture 28">
            <a:extLst>
              <a:ext uri="{FF2B5EF4-FFF2-40B4-BE49-F238E27FC236}">
                <a16:creationId xmlns:a16="http://schemas.microsoft.com/office/drawing/2014/main" id="{8B9D1D4B-6594-40BC-94A6-FEC6EEED0B4B}"/>
              </a:ext>
            </a:extLst>
          </p:cNvPr>
          <p:cNvPicPr>
            <a:picLocks noChangeAspect="1"/>
          </p:cNvPicPr>
          <p:nvPr/>
        </p:nvPicPr>
        <p:blipFill>
          <a:blip r:embed="rId8"/>
          <a:stretch>
            <a:fillRect/>
          </a:stretch>
        </p:blipFill>
        <p:spPr>
          <a:xfrm>
            <a:off x="2805785" y="3674000"/>
            <a:ext cx="1574276" cy="2090163"/>
          </a:xfrm>
          <a:prstGeom prst="rect">
            <a:avLst/>
          </a:prstGeom>
        </p:spPr>
      </p:pic>
      <p:sp>
        <p:nvSpPr>
          <p:cNvPr id="34" name="TextBox 33">
            <a:extLst>
              <a:ext uri="{FF2B5EF4-FFF2-40B4-BE49-F238E27FC236}">
                <a16:creationId xmlns:a16="http://schemas.microsoft.com/office/drawing/2014/main" id="{63F4E086-0F2D-40F6-B98D-DD4502880A22}"/>
              </a:ext>
            </a:extLst>
          </p:cNvPr>
          <p:cNvSpPr txBox="1"/>
          <p:nvPr/>
        </p:nvSpPr>
        <p:spPr>
          <a:xfrm>
            <a:off x="2492799" y="5779833"/>
            <a:ext cx="2630458" cy="307777"/>
          </a:xfrm>
          <a:prstGeom prst="rect">
            <a:avLst/>
          </a:prstGeom>
          <a:noFill/>
        </p:spPr>
        <p:txBody>
          <a:bodyPr wrap="square" rtlCol="0">
            <a:spAutoFit/>
          </a:bodyPr>
          <a:lstStyle/>
          <a:p>
            <a:r>
              <a:rPr lang="en-IN" sz="1400" dirty="0"/>
              <a:t>Expensive – Gentle Introduction</a:t>
            </a:r>
          </a:p>
        </p:txBody>
      </p:sp>
      <p:pic>
        <p:nvPicPr>
          <p:cNvPr id="4" name="Picture 3">
            <a:extLst>
              <a:ext uri="{FF2B5EF4-FFF2-40B4-BE49-F238E27FC236}">
                <a16:creationId xmlns:a16="http://schemas.microsoft.com/office/drawing/2014/main" id="{820DB5FA-E382-46E9-914B-74FBF0CAE656}"/>
              </a:ext>
            </a:extLst>
          </p:cNvPr>
          <p:cNvPicPr>
            <a:picLocks noChangeAspect="1"/>
          </p:cNvPicPr>
          <p:nvPr/>
        </p:nvPicPr>
        <p:blipFill>
          <a:blip r:embed="rId9"/>
          <a:stretch>
            <a:fillRect/>
          </a:stretch>
        </p:blipFill>
        <p:spPr>
          <a:xfrm>
            <a:off x="5410200" y="3674000"/>
            <a:ext cx="1371600" cy="2076450"/>
          </a:xfrm>
          <a:prstGeom prst="rect">
            <a:avLst/>
          </a:prstGeom>
        </p:spPr>
      </p:pic>
      <p:sp>
        <p:nvSpPr>
          <p:cNvPr id="18" name="TextBox 17">
            <a:extLst>
              <a:ext uri="{FF2B5EF4-FFF2-40B4-BE49-F238E27FC236}">
                <a16:creationId xmlns:a16="http://schemas.microsoft.com/office/drawing/2014/main" id="{2F2F05B7-F75D-4BBA-8ACE-F9F2FEBC1609}"/>
              </a:ext>
            </a:extLst>
          </p:cNvPr>
          <p:cNvSpPr txBox="1"/>
          <p:nvPr/>
        </p:nvSpPr>
        <p:spPr>
          <a:xfrm>
            <a:off x="5378306" y="5848942"/>
            <a:ext cx="1755342" cy="523220"/>
          </a:xfrm>
          <a:prstGeom prst="rect">
            <a:avLst/>
          </a:prstGeom>
          <a:noFill/>
        </p:spPr>
        <p:txBody>
          <a:bodyPr wrap="square" rtlCol="0">
            <a:spAutoFit/>
          </a:bodyPr>
          <a:lstStyle/>
          <a:p>
            <a:r>
              <a:rPr lang="en-IN" sz="1400" dirty="0"/>
              <a:t>Expensive – Older edition should do</a:t>
            </a:r>
          </a:p>
        </p:txBody>
      </p:sp>
      <p:pic>
        <p:nvPicPr>
          <p:cNvPr id="5" name="Picture 4">
            <a:extLst>
              <a:ext uri="{FF2B5EF4-FFF2-40B4-BE49-F238E27FC236}">
                <a16:creationId xmlns:a16="http://schemas.microsoft.com/office/drawing/2014/main" id="{9DE23030-BE97-43C6-9816-0F48ABF18FA5}"/>
              </a:ext>
            </a:extLst>
          </p:cNvPr>
          <p:cNvPicPr>
            <a:picLocks noChangeAspect="1"/>
          </p:cNvPicPr>
          <p:nvPr/>
        </p:nvPicPr>
        <p:blipFill>
          <a:blip r:embed="rId10"/>
          <a:stretch>
            <a:fillRect/>
          </a:stretch>
        </p:blipFill>
        <p:spPr>
          <a:xfrm>
            <a:off x="7525732" y="3582662"/>
            <a:ext cx="1695450" cy="2076450"/>
          </a:xfrm>
          <a:prstGeom prst="rect">
            <a:avLst/>
          </a:prstGeom>
        </p:spPr>
      </p:pic>
      <p:sp>
        <p:nvSpPr>
          <p:cNvPr id="20" name="TextBox 19">
            <a:extLst>
              <a:ext uri="{FF2B5EF4-FFF2-40B4-BE49-F238E27FC236}">
                <a16:creationId xmlns:a16="http://schemas.microsoft.com/office/drawing/2014/main" id="{E41FC146-12AF-4314-BE0E-790A1C77FF31}"/>
              </a:ext>
            </a:extLst>
          </p:cNvPr>
          <p:cNvSpPr txBox="1"/>
          <p:nvPr/>
        </p:nvSpPr>
        <p:spPr>
          <a:xfrm>
            <a:off x="7525732" y="5688449"/>
            <a:ext cx="2381666" cy="954107"/>
          </a:xfrm>
          <a:prstGeom prst="rect">
            <a:avLst/>
          </a:prstGeom>
          <a:noFill/>
        </p:spPr>
        <p:txBody>
          <a:bodyPr wrap="square" rtlCol="0">
            <a:spAutoFit/>
          </a:bodyPr>
          <a:lstStyle/>
          <a:p>
            <a:r>
              <a:rPr lang="en-IN" sz="1400" dirty="0"/>
              <a:t>Very Expensive –</a:t>
            </a:r>
          </a:p>
          <a:p>
            <a:r>
              <a:rPr lang="en-IN" sz="1400" dirty="0"/>
              <a:t>Nice mathematical treatment with plenty of examples Look for Used Books stores</a:t>
            </a:r>
          </a:p>
        </p:txBody>
      </p:sp>
    </p:spTree>
    <p:extLst>
      <p:ext uri="{BB962C8B-B14F-4D97-AF65-F5344CB8AC3E}">
        <p14:creationId xmlns:p14="http://schemas.microsoft.com/office/powerpoint/2010/main" val="1682752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800" dirty="0"/>
            </a:br>
            <a:br>
              <a:rPr lang="en-US" sz="4800" dirty="0"/>
            </a:br>
            <a:r>
              <a:rPr lang="en-US" sz="4800" dirty="0"/>
              <a:t>The </a:t>
            </a:r>
            <a:r>
              <a:rPr lang="en-US" sz="4800" dirty="0">
                <a:solidFill>
                  <a:srgbClr val="FF0000"/>
                </a:solidFill>
              </a:rPr>
              <a:t>E</a:t>
            </a:r>
            <a:r>
              <a:rPr lang="en-US" sz="4800" dirty="0"/>
              <a:t>nd</a:t>
            </a:r>
            <a:br>
              <a:rPr lang="en-US" sz="4800" dirty="0"/>
            </a:br>
            <a:endParaRPr lang="en-US" sz="4800" b="1" dirty="0"/>
          </a:p>
        </p:txBody>
      </p:sp>
    </p:spTree>
    <p:extLst>
      <p:ext uri="{BB962C8B-B14F-4D97-AF65-F5344CB8AC3E}">
        <p14:creationId xmlns:p14="http://schemas.microsoft.com/office/powerpoint/2010/main" val="275977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00BC-84F3-43CB-BA67-ACE769F26D52}"/>
              </a:ext>
            </a:extLst>
          </p:cNvPr>
          <p:cNvSpPr>
            <a:spLocks noGrp="1"/>
          </p:cNvSpPr>
          <p:nvPr>
            <p:ph type="title"/>
          </p:nvPr>
        </p:nvSpPr>
        <p:spPr>
          <a:xfrm>
            <a:off x="74801" y="47872"/>
            <a:ext cx="10515600" cy="633165"/>
          </a:xfrm>
        </p:spPr>
        <p:txBody>
          <a:bodyPr>
            <a:normAutofit fontScale="90000"/>
          </a:bodyPr>
          <a:lstStyle/>
          <a:p>
            <a:r>
              <a:rPr lang="en-IN" dirty="0"/>
              <a:t>Why Probability and Statistics?</a:t>
            </a:r>
          </a:p>
        </p:txBody>
      </p:sp>
      <p:sp>
        <p:nvSpPr>
          <p:cNvPr id="4" name="TextBox 3">
            <a:extLst>
              <a:ext uri="{FF2B5EF4-FFF2-40B4-BE49-F238E27FC236}">
                <a16:creationId xmlns:a16="http://schemas.microsoft.com/office/drawing/2014/main" id="{BAF36BCD-8D20-4A03-91D9-BB52B3E04B03}"/>
              </a:ext>
            </a:extLst>
          </p:cNvPr>
          <p:cNvSpPr txBox="1"/>
          <p:nvPr/>
        </p:nvSpPr>
        <p:spPr>
          <a:xfrm>
            <a:off x="243280" y="1082180"/>
            <a:ext cx="11132191" cy="2585323"/>
          </a:xfrm>
          <a:prstGeom prst="rect">
            <a:avLst/>
          </a:prstGeom>
          <a:noFill/>
        </p:spPr>
        <p:txBody>
          <a:bodyPr wrap="square" rtlCol="0">
            <a:spAutoFit/>
          </a:bodyPr>
          <a:lstStyle/>
          <a:p>
            <a:r>
              <a:rPr lang="en-IN" dirty="0"/>
              <a:t>Remember the equation: v = u + at</a:t>
            </a:r>
          </a:p>
          <a:p>
            <a:endParaRPr lang="en-IN" dirty="0"/>
          </a:p>
          <a:p>
            <a:r>
              <a:rPr lang="en-IN" dirty="0"/>
              <a:t>If you know initial conditions: Value of u, and a, you can compute v for any given time t.</a:t>
            </a:r>
          </a:p>
          <a:p>
            <a:endParaRPr lang="en-IN" dirty="0"/>
          </a:p>
          <a:p>
            <a:r>
              <a:rPr lang="en-IN" dirty="0"/>
              <a:t>It doesn’t matter who does the computing, at what time of day, or in which country, the answer would be the same.</a:t>
            </a:r>
          </a:p>
          <a:p>
            <a:endParaRPr lang="en-IN" dirty="0"/>
          </a:p>
          <a:p>
            <a:r>
              <a:rPr lang="en-IN" dirty="0"/>
              <a:t>The variable, v is not affected by any </a:t>
            </a:r>
            <a:r>
              <a:rPr lang="en-IN" dirty="0">
                <a:solidFill>
                  <a:srgbClr val="FF0000"/>
                </a:solidFill>
              </a:rPr>
              <a:t>random</a:t>
            </a:r>
            <a:r>
              <a:rPr lang="en-IN" dirty="0"/>
              <a:t> fluctuations</a:t>
            </a:r>
          </a:p>
          <a:p>
            <a:endParaRPr lang="en-IN" dirty="0"/>
          </a:p>
          <a:p>
            <a:r>
              <a:rPr lang="en-IN" dirty="0"/>
              <a:t>Such systems are called </a:t>
            </a:r>
            <a:r>
              <a:rPr lang="en-IN" dirty="0">
                <a:solidFill>
                  <a:srgbClr val="FF0000"/>
                </a:solidFill>
              </a:rPr>
              <a:t>deterministic</a:t>
            </a:r>
            <a:r>
              <a:rPr lang="en-IN" dirty="0"/>
              <a:t> systems.</a:t>
            </a:r>
          </a:p>
        </p:txBody>
      </p:sp>
      <p:sp>
        <p:nvSpPr>
          <p:cNvPr id="5" name="TextBox 4">
            <a:extLst>
              <a:ext uri="{FF2B5EF4-FFF2-40B4-BE49-F238E27FC236}">
                <a16:creationId xmlns:a16="http://schemas.microsoft.com/office/drawing/2014/main" id="{08CC195A-ABAF-472D-AA59-CA2D292F9A4C}"/>
              </a:ext>
            </a:extLst>
          </p:cNvPr>
          <p:cNvSpPr txBox="1"/>
          <p:nvPr/>
        </p:nvSpPr>
        <p:spPr>
          <a:xfrm>
            <a:off x="243280" y="3993160"/>
            <a:ext cx="8573548" cy="646331"/>
          </a:xfrm>
          <a:prstGeom prst="rect">
            <a:avLst/>
          </a:prstGeom>
          <a:noFill/>
        </p:spPr>
        <p:txBody>
          <a:bodyPr wrap="square" rtlCol="0">
            <a:spAutoFit/>
          </a:bodyPr>
          <a:lstStyle/>
          <a:p>
            <a:r>
              <a:rPr lang="en-IN" dirty="0"/>
              <a:t>Systems which are affected by random fluctuations, are called </a:t>
            </a:r>
            <a:r>
              <a:rPr lang="en-IN" dirty="0">
                <a:solidFill>
                  <a:srgbClr val="FF0000"/>
                </a:solidFill>
              </a:rPr>
              <a:t>Stochastic</a:t>
            </a:r>
            <a:r>
              <a:rPr lang="en-IN" dirty="0"/>
              <a:t> systems.</a:t>
            </a:r>
          </a:p>
          <a:p>
            <a:r>
              <a:rPr lang="en-IN" dirty="0"/>
              <a:t>The time taken to reach college/office varies everyday is one such variable</a:t>
            </a:r>
          </a:p>
        </p:txBody>
      </p:sp>
      <p:sp>
        <p:nvSpPr>
          <p:cNvPr id="6" name="TextBox 5">
            <a:extLst>
              <a:ext uri="{FF2B5EF4-FFF2-40B4-BE49-F238E27FC236}">
                <a16:creationId xmlns:a16="http://schemas.microsoft.com/office/drawing/2014/main" id="{52568D23-5CA5-4CF3-BFCD-23380E310655}"/>
              </a:ext>
            </a:extLst>
          </p:cNvPr>
          <p:cNvSpPr txBox="1"/>
          <p:nvPr/>
        </p:nvSpPr>
        <p:spPr>
          <a:xfrm>
            <a:off x="243280" y="5058561"/>
            <a:ext cx="8649050" cy="369332"/>
          </a:xfrm>
          <a:prstGeom prst="rect">
            <a:avLst/>
          </a:prstGeom>
          <a:noFill/>
        </p:spPr>
        <p:txBody>
          <a:bodyPr wrap="square" rtlCol="0">
            <a:spAutoFit/>
          </a:bodyPr>
          <a:lstStyle/>
          <a:p>
            <a:r>
              <a:rPr lang="en-IN" dirty="0"/>
              <a:t>Statistics and Probability is the science of dealing with uncertain data</a:t>
            </a:r>
          </a:p>
        </p:txBody>
      </p:sp>
      <p:sp>
        <p:nvSpPr>
          <p:cNvPr id="7" name="TextBox 6">
            <a:extLst>
              <a:ext uri="{FF2B5EF4-FFF2-40B4-BE49-F238E27FC236}">
                <a16:creationId xmlns:a16="http://schemas.microsoft.com/office/drawing/2014/main" id="{0F0013F0-CAD9-4A46-82FE-9F60DDA63E74}"/>
              </a:ext>
            </a:extLst>
          </p:cNvPr>
          <p:cNvSpPr txBox="1"/>
          <p:nvPr/>
        </p:nvSpPr>
        <p:spPr>
          <a:xfrm>
            <a:off x="243280" y="5845883"/>
            <a:ext cx="10129323" cy="369332"/>
          </a:xfrm>
          <a:prstGeom prst="rect">
            <a:avLst/>
          </a:prstGeom>
          <a:noFill/>
        </p:spPr>
        <p:txBody>
          <a:bodyPr wrap="square" rtlCol="0">
            <a:spAutoFit/>
          </a:bodyPr>
          <a:lstStyle/>
          <a:p>
            <a:r>
              <a:rPr lang="en-IN" b="1" dirty="0"/>
              <a:t>The theory and methods of probability, enable us to treat “Uncertainty” in a mathematical framework</a:t>
            </a:r>
          </a:p>
        </p:txBody>
      </p:sp>
    </p:spTree>
    <p:extLst>
      <p:ext uri="{BB962C8B-B14F-4D97-AF65-F5344CB8AC3E}">
        <p14:creationId xmlns:p14="http://schemas.microsoft.com/office/powerpoint/2010/main" val="159114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800" dirty="0"/>
            </a:br>
            <a:br>
              <a:rPr lang="en-US" sz="4800" dirty="0"/>
            </a:br>
            <a:r>
              <a:rPr lang="en-US" sz="4800" dirty="0"/>
              <a:t>Probability</a:t>
            </a:r>
            <a:br>
              <a:rPr lang="en-US" sz="4800" dirty="0"/>
            </a:br>
            <a:endParaRPr lang="en-US" sz="4800" b="1" dirty="0"/>
          </a:p>
        </p:txBody>
      </p:sp>
    </p:spTree>
    <p:extLst>
      <p:ext uri="{BB962C8B-B14F-4D97-AF65-F5344CB8AC3E}">
        <p14:creationId xmlns:p14="http://schemas.microsoft.com/office/powerpoint/2010/main" val="26277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9D91-4443-4133-8A3B-59EA04199EAB}"/>
              </a:ext>
            </a:extLst>
          </p:cNvPr>
          <p:cNvSpPr>
            <a:spLocks noGrp="1"/>
          </p:cNvSpPr>
          <p:nvPr>
            <p:ph type="title"/>
          </p:nvPr>
        </p:nvSpPr>
        <p:spPr>
          <a:xfrm>
            <a:off x="101354" y="69618"/>
            <a:ext cx="10515600" cy="611419"/>
          </a:xfrm>
        </p:spPr>
        <p:txBody>
          <a:bodyPr>
            <a:normAutofit fontScale="90000"/>
          </a:bodyPr>
          <a:lstStyle/>
          <a:p>
            <a:r>
              <a:rPr lang="en-IN" dirty="0"/>
              <a:t>Back to School</a:t>
            </a:r>
          </a:p>
        </p:txBody>
      </p:sp>
      <p:sp>
        <p:nvSpPr>
          <p:cNvPr id="3" name="Content Placeholder 2">
            <a:extLst>
              <a:ext uri="{FF2B5EF4-FFF2-40B4-BE49-F238E27FC236}">
                <a16:creationId xmlns:a16="http://schemas.microsoft.com/office/drawing/2014/main" id="{AD231EE3-298F-448A-827B-FF5FEAFAF814}"/>
              </a:ext>
            </a:extLst>
          </p:cNvPr>
          <p:cNvSpPr>
            <a:spLocks noGrp="1"/>
          </p:cNvSpPr>
          <p:nvPr>
            <p:ph idx="1"/>
          </p:nvPr>
        </p:nvSpPr>
        <p:spPr>
          <a:xfrm>
            <a:off x="101354" y="4990555"/>
            <a:ext cx="12167586" cy="846553"/>
          </a:xfrm>
        </p:spPr>
        <p:txBody>
          <a:bodyPr>
            <a:normAutofit/>
          </a:bodyPr>
          <a:lstStyle/>
          <a:p>
            <a:pPr marL="0" indent="0">
              <a:buNone/>
            </a:pPr>
            <a:r>
              <a:rPr lang="en-IN" sz="2400" dirty="0">
                <a:solidFill>
                  <a:srgbClr val="FF0000"/>
                </a:solidFill>
              </a:rPr>
              <a:t>If you toss a </a:t>
            </a:r>
            <a:r>
              <a:rPr lang="en-IN" sz="2400" i="1" dirty="0">
                <a:solidFill>
                  <a:srgbClr val="FF0000"/>
                </a:solidFill>
              </a:rPr>
              <a:t>fair</a:t>
            </a:r>
            <a:r>
              <a:rPr lang="en-IN" sz="2400" dirty="0">
                <a:solidFill>
                  <a:srgbClr val="FF0000"/>
                </a:solidFill>
              </a:rPr>
              <a:t> coin 50 times, what is the probability that you will get 30 heads?</a:t>
            </a:r>
          </a:p>
        </p:txBody>
      </p:sp>
      <p:sp>
        <p:nvSpPr>
          <p:cNvPr id="4" name="TextBox 3">
            <a:extLst>
              <a:ext uri="{FF2B5EF4-FFF2-40B4-BE49-F238E27FC236}">
                <a16:creationId xmlns:a16="http://schemas.microsoft.com/office/drawing/2014/main" id="{2F7E1211-8603-40A1-A317-9742333E7C13}"/>
              </a:ext>
            </a:extLst>
          </p:cNvPr>
          <p:cNvSpPr txBox="1"/>
          <p:nvPr/>
        </p:nvSpPr>
        <p:spPr>
          <a:xfrm>
            <a:off x="-1" y="3029524"/>
            <a:ext cx="11919011" cy="830997"/>
          </a:xfrm>
          <a:prstGeom prst="rect">
            <a:avLst/>
          </a:prstGeom>
          <a:noFill/>
        </p:spPr>
        <p:txBody>
          <a:bodyPr wrap="square" rtlCol="0">
            <a:spAutoFit/>
          </a:bodyPr>
          <a:lstStyle/>
          <a:p>
            <a:r>
              <a:rPr lang="en-IN" sz="2400" dirty="0">
                <a:solidFill>
                  <a:srgbClr val="FF0000"/>
                </a:solidFill>
              </a:rPr>
              <a:t>You land up at this old school meeting where there are 50 people including you. What is the probability that at least two of you share the same birthday?</a:t>
            </a:r>
          </a:p>
        </p:txBody>
      </p:sp>
      <p:sp>
        <p:nvSpPr>
          <p:cNvPr id="5" name="TextBox 4">
            <a:extLst>
              <a:ext uri="{FF2B5EF4-FFF2-40B4-BE49-F238E27FC236}">
                <a16:creationId xmlns:a16="http://schemas.microsoft.com/office/drawing/2014/main" id="{0265BBF2-1CE9-4A75-BF55-1573CAB0EE1D}"/>
              </a:ext>
            </a:extLst>
          </p:cNvPr>
          <p:cNvSpPr txBox="1"/>
          <p:nvPr/>
        </p:nvSpPr>
        <p:spPr>
          <a:xfrm>
            <a:off x="0" y="960340"/>
            <a:ext cx="11919011" cy="830997"/>
          </a:xfrm>
          <a:prstGeom prst="rect">
            <a:avLst/>
          </a:prstGeom>
          <a:noFill/>
        </p:spPr>
        <p:txBody>
          <a:bodyPr wrap="square" rtlCol="0">
            <a:spAutoFit/>
          </a:bodyPr>
          <a:lstStyle/>
          <a:p>
            <a:r>
              <a:rPr lang="en-IN" sz="2400" dirty="0">
                <a:solidFill>
                  <a:srgbClr val="FF0000"/>
                </a:solidFill>
              </a:rPr>
              <a:t>An urn contains 12 red dice and 18 blue dice. If you are asked to draw 6 dice from the urn randomly,  What is the probability that you will draw 3 red dice?</a:t>
            </a:r>
          </a:p>
        </p:txBody>
      </p:sp>
    </p:spTree>
    <p:extLst>
      <p:ext uri="{BB962C8B-B14F-4D97-AF65-F5344CB8AC3E}">
        <p14:creationId xmlns:p14="http://schemas.microsoft.com/office/powerpoint/2010/main" val="316448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88777" y="386930"/>
            <a:ext cx="11984854" cy="953598"/>
          </a:xfrm>
        </p:spPr>
        <p:txBody>
          <a:bodyPr anchor="b">
            <a:normAutofit fontScale="90000"/>
          </a:bodyPr>
          <a:lstStyle/>
          <a:p>
            <a:pPr eaLnBrk="1" hangingPunct="1"/>
            <a:r>
              <a:rPr lang="en-US" sz="4800" dirty="0"/>
              <a:t>Why do we talk about coin tosses ,cards and dice in Probability</a:t>
            </a:r>
            <a:endParaRPr lang="en-US" dirty="0"/>
          </a:p>
        </p:txBody>
      </p:sp>
      <p:pic>
        <p:nvPicPr>
          <p:cNvPr id="32774" name="Picture 13" descr="MCj03962500000[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95672" y="3562881"/>
            <a:ext cx="1897113" cy="14293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MCBS00590_0000[1]">
            <a:extLst>
              <a:ext uri="{FF2B5EF4-FFF2-40B4-BE49-F238E27FC236}">
                <a16:creationId xmlns:a16="http://schemas.microsoft.com/office/drawing/2014/main" id="{60EEC7EB-C78F-436A-9ED4-A8B7CF4E46B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103" y="1600689"/>
            <a:ext cx="1417718" cy="142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a:extLst>
              <a:ext uri="{FF2B5EF4-FFF2-40B4-BE49-F238E27FC236}">
                <a16:creationId xmlns:a16="http://schemas.microsoft.com/office/drawing/2014/main" id="{9D3FA1F6-FE47-453A-908B-4F91EE79D5C0}"/>
              </a:ext>
            </a:extLst>
          </p:cNvPr>
          <p:cNvCxnSpPr>
            <a:cxnSpLocks/>
          </p:cNvCxnSpPr>
          <p:nvPr/>
        </p:nvCxnSpPr>
        <p:spPr>
          <a:xfrm flipV="1">
            <a:off x="3009530" y="2315341"/>
            <a:ext cx="4092606" cy="88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C74404-DFE3-4E82-A88E-78DED9AF7B5D}"/>
              </a:ext>
            </a:extLst>
          </p:cNvPr>
          <p:cNvSpPr txBox="1"/>
          <p:nvPr/>
        </p:nvSpPr>
        <p:spPr>
          <a:xfrm>
            <a:off x="7563774" y="1484735"/>
            <a:ext cx="3835153" cy="1477328"/>
          </a:xfrm>
          <a:prstGeom prst="rect">
            <a:avLst/>
          </a:prstGeom>
          <a:noFill/>
        </p:spPr>
        <p:txBody>
          <a:bodyPr wrap="square" rtlCol="0">
            <a:spAutoFit/>
          </a:bodyPr>
          <a:lstStyle/>
          <a:p>
            <a:r>
              <a:rPr lang="en-IN" dirty="0"/>
              <a:t>Passes a quality test/Fails a quality test</a:t>
            </a:r>
          </a:p>
          <a:p>
            <a:endParaRPr lang="en-IN" dirty="0"/>
          </a:p>
          <a:p>
            <a:r>
              <a:rPr lang="en-IN" dirty="0"/>
              <a:t>Gender: Man/Women</a:t>
            </a:r>
          </a:p>
          <a:p>
            <a:endParaRPr lang="en-IN" dirty="0"/>
          </a:p>
          <a:p>
            <a:r>
              <a:rPr lang="en-IN" dirty="0"/>
              <a:t>Customer: Buys/Doesn’t buy</a:t>
            </a:r>
          </a:p>
        </p:txBody>
      </p:sp>
      <p:cxnSp>
        <p:nvCxnSpPr>
          <p:cNvPr id="15" name="Straight Arrow Connector 14">
            <a:extLst>
              <a:ext uri="{FF2B5EF4-FFF2-40B4-BE49-F238E27FC236}">
                <a16:creationId xmlns:a16="http://schemas.microsoft.com/office/drawing/2014/main" id="{5C8F1E4B-95CD-4A7C-BCC7-AE92FEAA8252}"/>
              </a:ext>
            </a:extLst>
          </p:cNvPr>
          <p:cNvCxnSpPr>
            <a:cxnSpLocks/>
          </p:cNvCxnSpPr>
          <p:nvPr/>
        </p:nvCxnSpPr>
        <p:spPr>
          <a:xfrm flipV="1">
            <a:off x="3009530" y="4349807"/>
            <a:ext cx="3941686" cy="88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A594F0-1280-494E-B87A-C863823A3EFD}"/>
              </a:ext>
            </a:extLst>
          </p:cNvPr>
          <p:cNvSpPr txBox="1"/>
          <p:nvPr/>
        </p:nvSpPr>
        <p:spPr>
          <a:xfrm>
            <a:off x="7563774" y="3618939"/>
            <a:ext cx="4509857" cy="1477328"/>
          </a:xfrm>
          <a:prstGeom prst="rect">
            <a:avLst/>
          </a:prstGeom>
          <a:noFill/>
        </p:spPr>
        <p:txBody>
          <a:bodyPr wrap="square" rtlCol="0">
            <a:spAutoFit/>
          </a:bodyPr>
          <a:lstStyle/>
          <a:p>
            <a:r>
              <a:rPr lang="en-IN" dirty="0"/>
              <a:t>Education Level of an employee (many levels)</a:t>
            </a:r>
          </a:p>
          <a:p>
            <a:endParaRPr lang="en-IN" dirty="0"/>
          </a:p>
          <a:p>
            <a:r>
              <a:rPr lang="en-IN" dirty="0"/>
              <a:t>Colour of mobile phones (Many colours)</a:t>
            </a:r>
          </a:p>
          <a:p>
            <a:endParaRPr lang="en-IN" dirty="0"/>
          </a:p>
          <a:p>
            <a:r>
              <a:rPr lang="en-IN" dirty="0"/>
              <a:t>Brand of car (Many options)</a:t>
            </a:r>
          </a:p>
        </p:txBody>
      </p:sp>
      <p:pic>
        <p:nvPicPr>
          <p:cNvPr id="19" name="Picture 12" descr="MCj04315930000[1]">
            <a:extLst>
              <a:ext uri="{FF2B5EF4-FFF2-40B4-BE49-F238E27FC236}">
                <a16:creationId xmlns:a16="http://schemas.microsoft.com/office/drawing/2014/main" id="{969FCFE4-1ADB-45D7-B711-5D9A2BAF78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740" y="5525073"/>
            <a:ext cx="1633491" cy="109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Arrow Connector 20">
            <a:extLst>
              <a:ext uri="{FF2B5EF4-FFF2-40B4-BE49-F238E27FC236}">
                <a16:creationId xmlns:a16="http://schemas.microsoft.com/office/drawing/2014/main" id="{138B9033-9C42-4ADA-B47E-905E62ED7D85}"/>
              </a:ext>
            </a:extLst>
          </p:cNvPr>
          <p:cNvCxnSpPr>
            <a:cxnSpLocks/>
          </p:cNvCxnSpPr>
          <p:nvPr/>
        </p:nvCxnSpPr>
        <p:spPr>
          <a:xfrm flipV="1">
            <a:off x="3009530" y="6114679"/>
            <a:ext cx="3844031" cy="8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4067C09-3B76-498A-92A5-88D221B43064}"/>
              </a:ext>
            </a:extLst>
          </p:cNvPr>
          <p:cNvSpPr txBox="1"/>
          <p:nvPr/>
        </p:nvSpPr>
        <p:spPr>
          <a:xfrm>
            <a:off x="7563773" y="5384894"/>
            <a:ext cx="4509857" cy="1477328"/>
          </a:xfrm>
          <a:prstGeom prst="rect">
            <a:avLst/>
          </a:prstGeom>
          <a:noFill/>
        </p:spPr>
        <p:txBody>
          <a:bodyPr wrap="square" rtlCol="0">
            <a:spAutoFit/>
          </a:bodyPr>
          <a:lstStyle/>
          <a:p>
            <a:r>
              <a:rPr lang="en-IN" dirty="0"/>
              <a:t>Number of durables owned</a:t>
            </a:r>
          </a:p>
          <a:p>
            <a:endParaRPr lang="en-IN" dirty="0"/>
          </a:p>
          <a:p>
            <a:r>
              <a:rPr lang="en-IN" dirty="0"/>
              <a:t>Number of children at home</a:t>
            </a:r>
          </a:p>
          <a:p>
            <a:endParaRPr lang="en-IN" dirty="0"/>
          </a:p>
          <a:p>
            <a:r>
              <a:rPr lang="en-IN" dirty="0"/>
              <a:t>Number of promotions a employee is given</a:t>
            </a:r>
          </a:p>
        </p:txBody>
      </p:sp>
    </p:spTree>
    <p:extLst>
      <p:ext uri="{BB962C8B-B14F-4D97-AF65-F5344CB8AC3E}">
        <p14:creationId xmlns:p14="http://schemas.microsoft.com/office/powerpoint/2010/main" val="61625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728C-2D73-4B2C-B8E7-3DB2B1F96DBE}"/>
              </a:ext>
            </a:extLst>
          </p:cNvPr>
          <p:cNvSpPr>
            <a:spLocks noGrp="1"/>
          </p:cNvSpPr>
          <p:nvPr>
            <p:ph type="title"/>
          </p:nvPr>
        </p:nvSpPr>
        <p:spPr>
          <a:xfrm>
            <a:off x="0" y="120419"/>
            <a:ext cx="10515600" cy="655807"/>
          </a:xfrm>
        </p:spPr>
        <p:txBody>
          <a:bodyPr>
            <a:normAutofit fontScale="90000"/>
          </a:bodyPr>
          <a:lstStyle/>
          <a:p>
            <a:r>
              <a:rPr lang="en-IN" dirty="0"/>
              <a:t>Randomness</a:t>
            </a:r>
          </a:p>
        </p:txBody>
      </p:sp>
      <p:sp>
        <p:nvSpPr>
          <p:cNvPr id="3" name="Content Placeholder 2">
            <a:extLst>
              <a:ext uri="{FF2B5EF4-FFF2-40B4-BE49-F238E27FC236}">
                <a16:creationId xmlns:a16="http://schemas.microsoft.com/office/drawing/2014/main" id="{77333752-1CC8-4865-8BAF-1B2F9424177F}"/>
              </a:ext>
            </a:extLst>
          </p:cNvPr>
          <p:cNvSpPr>
            <a:spLocks noGrp="1"/>
          </p:cNvSpPr>
          <p:nvPr>
            <p:ph idx="1"/>
          </p:nvPr>
        </p:nvSpPr>
        <p:spPr>
          <a:xfrm>
            <a:off x="838200" y="1586366"/>
            <a:ext cx="10844814" cy="4823311"/>
          </a:xfrm>
        </p:spPr>
        <p:txBody>
          <a:bodyPr>
            <a:normAutofit/>
          </a:bodyPr>
          <a:lstStyle/>
          <a:p>
            <a:r>
              <a:rPr lang="en-IN" dirty="0"/>
              <a:t>In many situations one will know what are all the possible outcomes, but one cannot be certain about the exact outcome</a:t>
            </a:r>
          </a:p>
          <a:p>
            <a:r>
              <a:rPr lang="en-IN" dirty="0"/>
              <a:t>e.g. You Buy a Lottery ticket</a:t>
            </a:r>
          </a:p>
          <a:p>
            <a:pPr lvl="1"/>
            <a:r>
              <a:rPr lang="en-IN" dirty="0"/>
              <a:t>You may win, or may not win – Possibilities are fixed, known</a:t>
            </a:r>
          </a:p>
          <a:p>
            <a:pPr lvl="1"/>
            <a:r>
              <a:rPr lang="en-IN" dirty="0"/>
              <a:t>Will you win, or not win – Exact outcome is uncertain</a:t>
            </a:r>
          </a:p>
          <a:p>
            <a:r>
              <a:rPr lang="en-IN" dirty="0"/>
              <a:t>e.g. You roll a dice</a:t>
            </a:r>
          </a:p>
          <a:p>
            <a:pPr lvl="1"/>
            <a:r>
              <a:rPr lang="en-IN" dirty="0"/>
              <a:t>You my get 1,2,3,4,5, or 6 - Possibilities are fixed, known</a:t>
            </a:r>
          </a:p>
          <a:p>
            <a:pPr lvl="1"/>
            <a:r>
              <a:rPr lang="en-IN" dirty="0"/>
              <a:t>Will you get 1,2,3,4,5, or 6 - Exact outcome is uncertain</a:t>
            </a:r>
          </a:p>
          <a:p>
            <a:r>
              <a:rPr lang="en-IN" dirty="0"/>
              <a:t>Both the examples above has an element of randomness that governs the outcome at any instance</a:t>
            </a:r>
          </a:p>
        </p:txBody>
      </p:sp>
    </p:spTree>
    <p:extLst>
      <p:ext uri="{BB962C8B-B14F-4D97-AF65-F5344CB8AC3E}">
        <p14:creationId xmlns:p14="http://schemas.microsoft.com/office/powerpoint/2010/main" val="23631924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8702</TotalTime>
  <Words>5878</Words>
  <Application>Microsoft Office PowerPoint</Application>
  <PresentationFormat>Widescreen</PresentationFormat>
  <Paragraphs>1132</Paragraphs>
  <Slides>47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Calibri Light</vt:lpstr>
      <vt:lpstr>Cambria Math</vt:lpstr>
      <vt:lpstr>Gill Sans</vt:lpstr>
      <vt:lpstr>Gill Sans MT</vt:lpstr>
      <vt:lpstr>Google Sans</vt:lpstr>
      <vt:lpstr>Segoe Script</vt:lpstr>
      <vt:lpstr>Office Theme</vt:lpstr>
      <vt:lpstr>Probability   </vt:lpstr>
      <vt:lpstr>Today</vt:lpstr>
      <vt:lpstr>Question</vt:lpstr>
      <vt:lpstr>An example of a Machine Learning Problem</vt:lpstr>
      <vt:lpstr>Why Probability and Statistics?</vt:lpstr>
      <vt:lpstr>  Probability </vt:lpstr>
      <vt:lpstr>Back to School</vt:lpstr>
      <vt:lpstr>Why do we talk about coin tosses ,cards and dice in Probability</vt:lpstr>
      <vt:lpstr>Randomness</vt:lpstr>
      <vt:lpstr>Quantifying Randomness</vt:lpstr>
      <vt:lpstr>Quantifying Randomness - Probability</vt:lpstr>
      <vt:lpstr>Experiments and Outcomes</vt:lpstr>
      <vt:lpstr>Sample Space and Events</vt:lpstr>
      <vt:lpstr>Probabilities for an Event</vt:lpstr>
      <vt:lpstr>Independent Events</vt:lpstr>
      <vt:lpstr>Mutually Exclusive Events</vt:lpstr>
      <vt:lpstr>Useful Counting Techniques</vt:lpstr>
      <vt:lpstr>Useful Counting Techniques</vt:lpstr>
      <vt:lpstr>Useful Counting Techniques</vt:lpstr>
      <vt:lpstr>Computing probabilities using Rules and  techniques</vt:lpstr>
      <vt:lpstr>Same Birthday Problem – Using Rules and Techniques</vt:lpstr>
      <vt:lpstr>  Probability Distributions </vt:lpstr>
      <vt:lpstr>Probability Distribution Functions – By Example</vt:lpstr>
      <vt:lpstr>Computing Probabilities from distributions</vt:lpstr>
      <vt:lpstr>Computing Probabilities from distributions</vt:lpstr>
      <vt:lpstr>Expected Value</vt:lpstr>
      <vt:lpstr>Expected Value –Another example</vt:lpstr>
      <vt:lpstr>Commonly encountered distribution functions</vt:lpstr>
      <vt:lpstr>Binomial Distribution</vt:lpstr>
      <vt:lpstr>Use of Binomial Distribution - Example</vt:lpstr>
      <vt:lpstr>In real life data science..</vt:lpstr>
      <vt:lpstr>Use of Poisson Distribution - Example</vt:lpstr>
      <vt:lpstr>Use of Normal Distribution - Example</vt:lpstr>
      <vt:lpstr>  Probability Joint, Marginal, and Conditional </vt:lpstr>
      <vt:lpstr>Marginal &amp; Joint Probabilities</vt:lpstr>
      <vt:lpstr>Conditional Probabilities</vt:lpstr>
      <vt:lpstr>Bayes Theorem</vt:lpstr>
      <vt:lpstr>Use of Theory of probability in data science – More Examples</vt:lpstr>
      <vt:lpstr>Use of Theory of probability in data science – More Examples</vt:lpstr>
      <vt:lpstr>Population and Sample</vt:lpstr>
      <vt:lpstr>Population and Sample</vt:lpstr>
      <vt:lpstr> Obtaining Sample from Population</vt:lpstr>
      <vt:lpstr> Obtaining Sample from Population</vt:lpstr>
      <vt:lpstr> Obtaining Sample from Population</vt:lpstr>
      <vt:lpstr>Use of Sampling in Data Analytics</vt:lpstr>
      <vt:lpstr>Suggestions on Books – Probability and Statistics</vt:lpstr>
      <vt:lpstr>  The End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dc:creator>
  <cp:lastModifiedBy>Raman</cp:lastModifiedBy>
  <cp:revision>655</cp:revision>
  <dcterms:created xsi:type="dcterms:W3CDTF">2014-12-15T11:55:54Z</dcterms:created>
  <dcterms:modified xsi:type="dcterms:W3CDTF">2023-07-08T05:43:49Z</dcterms:modified>
</cp:coreProperties>
</file>