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23.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120.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116.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2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18.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31.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110.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117.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slide+xml" PartName="/ppt/slides/slide115.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 id="363" r:id="rId114"/>
    <p:sldId id="364" r:id="rId115"/>
    <p:sldId id="365" r:id="rId116"/>
    <p:sldId id="366" r:id="rId117"/>
    <p:sldId id="367" r:id="rId118"/>
    <p:sldId id="368" r:id="rId119"/>
    <p:sldId id="369" r:id="rId120"/>
    <p:sldId id="370" r:id="rId121"/>
    <p:sldId id="371" r:id="rId122"/>
    <p:sldId id="372" r:id="rId123"/>
    <p:sldId id="373" r:id="rId124"/>
    <p:sldId id="374" r:id="rId125"/>
    <p:sldId id="375" r:id="rId126"/>
    <p:sldId id="376" r:id="rId127"/>
    <p:sldId id="377" r:id="rId128"/>
    <p:sldId id="378" r:id="rId129"/>
  </p:sldIdLst>
  <p:sldSz cy="5143500" cx="9144000"/>
  <p:notesSz cx="6858000" cy="9144000"/>
  <p:embeddedFontLst>
    <p:embeddedFont>
      <p:font typeface="Roboto"/>
      <p:regular r:id="rId130"/>
      <p:bold r:id="rId131"/>
      <p:italic r:id="rId132"/>
      <p:boldItalic r:id="rId133"/>
    </p:embeddedFont>
    <p:embeddedFont>
      <p:font typeface="Montserrat"/>
      <p:regular r:id="rId134"/>
      <p:bold r:id="rId135"/>
      <p:italic r:id="rId136"/>
      <p:boldItalic r:id="rId137"/>
    </p:embeddedFont>
    <p:embeddedFont>
      <p:font typeface="Source Code Pro"/>
      <p:regular r:id="rId138"/>
      <p:bold r:id="rId139"/>
      <p:italic r:id="rId140"/>
      <p:boldItalic r:id="rId141"/>
    </p:embeddedFont>
    <p:embeddedFont>
      <p:font typeface="Overpass"/>
      <p:regular r:id="rId142"/>
      <p:bold r:id="rId143"/>
      <p:italic r:id="rId144"/>
      <p:boldItalic r:id="rId145"/>
    </p:embeddedFont>
    <p:embeddedFont>
      <p:font typeface="Oswald"/>
      <p:regular r:id="rId146"/>
      <p:bold r:id="rId1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6DA98D1-28B0-45D8-8D84-494314B22FAC}">
  <a:tblStyle styleId="{E6DA98D1-28B0-45D8-8D84-494314B22FA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07" Type="http://schemas.openxmlformats.org/officeDocument/2006/relationships/slide" Target="slides/slide101.xml"/><Relationship Id="rId106" Type="http://schemas.openxmlformats.org/officeDocument/2006/relationships/slide" Target="slides/slide100.xml"/><Relationship Id="rId105" Type="http://schemas.openxmlformats.org/officeDocument/2006/relationships/slide" Target="slides/slide99.xml"/><Relationship Id="rId104" Type="http://schemas.openxmlformats.org/officeDocument/2006/relationships/slide" Target="slides/slide98.xml"/><Relationship Id="rId109" Type="http://schemas.openxmlformats.org/officeDocument/2006/relationships/slide" Target="slides/slide103.xml"/><Relationship Id="rId108" Type="http://schemas.openxmlformats.org/officeDocument/2006/relationships/slide" Target="slides/slide102.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103" Type="http://schemas.openxmlformats.org/officeDocument/2006/relationships/slide" Target="slides/slide97.xml"/><Relationship Id="rId102" Type="http://schemas.openxmlformats.org/officeDocument/2006/relationships/slide" Target="slides/slide96.xml"/><Relationship Id="rId101" Type="http://schemas.openxmlformats.org/officeDocument/2006/relationships/slide" Target="slides/slide95.xml"/><Relationship Id="rId100" Type="http://schemas.openxmlformats.org/officeDocument/2006/relationships/slide" Target="slides/slide94.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29" Type="http://schemas.openxmlformats.org/officeDocument/2006/relationships/slide" Target="slides/slide123.xml"/><Relationship Id="rId128" Type="http://schemas.openxmlformats.org/officeDocument/2006/relationships/slide" Target="slides/slide122.xml"/><Relationship Id="rId127" Type="http://schemas.openxmlformats.org/officeDocument/2006/relationships/slide" Target="slides/slide121.xml"/><Relationship Id="rId126" Type="http://schemas.openxmlformats.org/officeDocument/2006/relationships/slide" Target="slides/slide120.xml"/><Relationship Id="rId26" Type="http://schemas.openxmlformats.org/officeDocument/2006/relationships/slide" Target="slides/slide20.xml"/><Relationship Id="rId121" Type="http://schemas.openxmlformats.org/officeDocument/2006/relationships/slide" Target="slides/slide115.xml"/><Relationship Id="rId25" Type="http://schemas.openxmlformats.org/officeDocument/2006/relationships/slide" Target="slides/slide19.xml"/><Relationship Id="rId120" Type="http://schemas.openxmlformats.org/officeDocument/2006/relationships/slide" Target="slides/slide114.xml"/><Relationship Id="rId28" Type="http://schemas.openxmlformats.org/officeDocument/2006/relationships/slide" Target="slides/slide22.xml"/><Relationship Id="rId27" Type="http://schemas.openxmlformats.org/officeDocument/2006/relationships/slide" Target="slides/slide21.xml"/><Relationship Id="rId125" Type="http://schemas.openxmlformats.org/officeDocument/2006/relationships/slide" Target="slides/slide119.xml"/><Relationship Id="rId29" Type="http://schemas.openxmlformats.org/officeDocument/2006/relationships/slide" Target="slides/slide23.xml"/><Relationship Id="rId124" Type="http://schemas.openxmlformats.org/officeDocument/2006/relationships/slide" Target="slides/slide118.xml"/><Relationship Id="rId123" Type="http://schemas.openxmlformats.org/officeDocument/2006/relationships/slide" Target="slides/slide117.xml"/><Relationship Id="rId122" Type="http://schemas.openxmlformats.org/officeDocument/2006/relationships/slide" Target="slides/slide116.xml"/><Relationship Id="rId95" Type="http://schemas.openxmlformats.org/officeDocument/2006/relationships/slide" Target="slides/slide89.xml"/><Relationship Id="rId94" Type="http://schemas.openxmlformats.org/officeDocument/2006/relationships/slide" Target="slides/slide88.xml"/><Relationship Id="rId97" Type="http://schemas.openxmlformats.org/officeDocument/2006/relationships/slide" Target="slides/slide91.xml"/><Relationship Id="rId96" Type="http://schemas.openxmlformats.org/officeDocument/2006/relationships/slide" Target="slides/slide90.xml"/><Relationship Id="rId11" Type="http://schemas.openxmlformats.org/officeDocument/2006/relationships/slide" Target="slides/slide5.xml"/><Relationship Id="rId99" Type="http://schemas.openxmlformats.org/officeDocument/2006/relationships/slide" Target="slides/slide93.xml"/><Relationship Id="rId10" Type="http://schemas.openxmlformats.org/officeDocument/2006/relationships/slide" Target="slides/slide4.xml"/><Relationship Id="rId98" Type="http://schemas.openxmlformats.org/officeDocument/2006/relationships/slide" Target="slides/slide92.xml"/><Relationship Id="rId13" Type="http://schemas.openxmlformats.org/officeDocument/2006/relationships/slide" Target="slides/slide7.xml"/><Relationship Id="rId12" Type="http://schemas.openxmlformats.org/officeDocument/2006/relationships/slide" Target="slides/slide6.xml"/><Relationship Id="rId91" Type="http://schemas.openxmlformats.org/officeDocument/2006/relationships/slide" Target="slides/slide85.xml"/><Relationship Id="rId90" Type="http://schemas.openxmlformats.org/officeDocument/2006/relationships/slide" Target="slides/slide84.xml"/><Relationship Id="rId93" Type="http://schemas.openxmlformats.org/officeDocument/2006/relationships/slide" Target="slides/slide87.xml"/><Relationship Id="rId92" Type="http://schemas.openxmlformats.org/officeDocument/2006/relationships/slide" Target="slides/slide86.xml"/><Relationship Id="rId118" Type="http://schemas.openxmlformats.org/officeDocument/2006/relationships/slide" Target="slides/slide112.xml"/><Relationship Id="rId117" Type="http://schemas.openxmlformats.org/officeDocument/2006/relationships/slide" Target="slides/slide111.xml"/><Relationship Id="rId116" Type="http://schemas.openxmlformats.org/officeDocument/2006/relationships/slide" Target="slides/slide110.xml"/><Relationship Id="rId115" Type="http://schemas.openxmlformats.org/officeDocument/2006/relationships/slide" Target="slides/slide109.xml"/><Relationship Id="rId119" Type="http://schemas.openxmlformats.org/officeDocument/2006/relationships/slide" Target="slides/slide113.xml"/><Relationship Id="rId15" Type="http://schemas.openxmlformats.org/officeDocument/2006/relationships/slide" Target="slides/slide9.xml"/><Relationship Id="rId110" Type="http://schemas.openxmlformats.org/officeDocument/2006/relationships/slide" Target="slides/slide104.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14" Type="http://schemas.openxmlformats.org/officeDocument/2006/relationships/slide" Target="slides/slide108.xml"/><Relationship Id="rId18" Type="http://schemas.openxmlformats.org/officeDocument/2006/relationships/slide" Target="slides/slide12.xml"/><Relationship Id="rId113" Type="http://schemas.openxmlformats.org/officeDocument/2006/relationships/slide" Target="slides/slide107.xml"/><Relationship Id="rId112" Type="http://schemas.openxmlformats.org/officeDocument/2006/relationships/slide" Target="slides/slide106.xml"/><Relationship Id="rId111" Type="http://schemas.openxmlformats.org/officeDocument/2006/relationships/slide" Target="slides/slide105.xml"/><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slide" Target="slides/slide82.xml"/><Relationship Id="rId87" Type="http://schemas.openxmlformats.org/officeDocument/2006/relationships/slide" Target="slides/slide81.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143" Type="http://schemas.openxmlformats.org/officeDocument/2006/relationships/font" Target="fonts/Overpass-bold.fntdata"/><Relationship Id="rId142" Type="http://schemas.openxmlformats.org/officeDocument/2006/relationships/font" Target="fonts/Overpass-regular.fntdata"/><Relationship Id="rId141" Type="http://schemas.openxmlformats.org/officeDocument/2006/relationships/font" Target="fonts/SourceCodePro-boldItalic.fntdata"/><Relationship Id="rId140" Type="http://schemas.openxmlformats.org/officeDocument/2006/relationships/font" Target="fonts/SourceCodePro-italic.fntdata"/><Relationship Id="rId5" Type="http://schemas.openxmlformats.org/officeDocument/2006/relationships/slideMaster" Target="slideMasters/slideMaster2.xml"/><Relationship Id="rId147" Type="http://schemas.openxmlformats.org/officeDocument/2006/relationships/font" Target="fonts/Oswald-bold.fntdata"/><Relationship Id="rId6" Type="http://schemas.openxmlformats.org/officeDocument/2006/relationships/notesMaster" Target="notesMasters/notesMaster1.xml"/><Relationship Id="rId146" Type="http://schemas.openxmlformats.org/officeDocument/2006/relationships/font" Target="fonts/Oswald-regular.fntdata"/><Relationship Id="rId7" Type="http://schemas.openxmlformats.org/officeDocument/2006/relationships/slide" Target="slides/slide1.xml"/><Relationship Id="rId145" Type="http://schemas.openxmlformats.org/officeDocument/2006/relationships/font" Target="fonts/Overpass-boldItalic.fntdata"/><Relationship Id="rId8" Type="http://schemas.openxmlformats.org/officeDocument/2006/relationships/slide" Target="slides/slide2.xml"/><Relationship Id="rId144" Type="http://schemas.openxmlformats.org/officeDocument/2006/relationships/font" Target="fonts/Overpass-italic.fntdata"/><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139" Type="http://schemas.openxmlformats.org/officeDocument/2006/relationships/font" Target="fonts/SourceCodePro-bold.fntdata"/><Relationship Id="rId138" Type="http://schemas.openxmlformats.org/officeDocument/2006/relationships/font" Target="fonts/SourceCodePro-regular.fntdata"/><Relationship Id="rId137" Type="http://schemas.openxmlformats.org/officeDocument/2006/relationships/font" Target="fonts/Montserrat-boldItalic.fntdata"/><Relationship Id="rId132" Type="http://schemas.openxmlformats.org/officeDocument/2006/relationships/font" Target="fonts/Roboto-italic.fntdata"/><Relationship Id="rId131" Type="http://schemas.openxmlformats.org/officeDocument/2006/relationships/font" Target="fonts/Roboto-bold.fntdata"/><Relationship Id="rId130" Type="http://schemas.openxmlformats.org/officeDocument/2006/relationships/font" Target="fonts/Roboto-regular.fntdata"/><Relationship Id="rId136" Type="http://schemas.openxmlformats.org/officeDocument/2006/relationships/font" Target="fonts/Montserrat-italic.fntdata"/><Relationship Id="rId135" Type="http://schemas.openxmlformats.org/officeDocument/2006/relationships/font" Target="fonts/Montserrat-bold.fntdata"/><Relationship Id="rId134" Type="http://schemas.openxmlformats.org/officeDocument/2006/relationships/font" Target="fonts/Montserrat-regular.fntdata"/><Relationship Id="rId133" Type="http://schemas.openxmlformats.org/officeDocument/2006/relationships/font" Target="fonts/Roboto-boldItalic.fntdata"/><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65" Type="http://schemas.openxmlformats.org/officeDocument/2006/relationships/slide" Target="slides/slide59.xml"/><Relationship Id="rId68" Type="http://schemas.openxmlformats.org/officeDocument/2006/relationships/slide" Target="slides/slide62.xml"/><Relationship Id="rId67" Type="http://schemas.openxmlformats.org/officeDocument/2006/relationships/slide" Target="slides/slide61.xml"/><Relationship Id="rId60" Type="http://schemas.openxmlformats.org/officeDocument/2006/relationships/slide" Target="slides/slide54.xml"/><Relationship Id="rId69" Type="http://schemas.openxmlformats.org/officeDocument/2006/relationships/slide" Target="slides/slide6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54" Type="http://schemas.openxmlformats.org/officeDocument/2006/relationships/slide" Target="slides/slide48.xml"/><Relationship Id="rId57" Type="http://schemas.openxmlformats.org/officeDocument/2006/relationships/slide" Target="slides/slide51.xml"/><Relationship Id="rId56" Type="http://schemas.openxmlformats.org/officeDocument/2006/relationships/slide" Target="slides/slide50.xml"/><Relationship Id="rId59" Type="http://schemas.openxmlformats.org/officeDocument/2006/relationships/slide" Target="slides/slide53.xml"/><Relationship Id="rId58" Type="http://schemas.openxmlformats.org/officeDocument/2006/relationships/slide" Target="slides/slide5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49c0d9c23c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49c0d9c23c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7" name="Shape 1207"/>
        <p:cNvGrpSpPr/>
        <p:nvPr/>
      </p:nvGrpSpPr>
      <p:grpSpPr>
        <a:xfrm>
          <a:off x="0" y="0"/>
          <a:ext cx="0" cy="0"/>
          <a:chOff x="0" y="0"/>
          <a:chExt cx="0" cy="0"/>
        </a:xfrm>
      </p:grpSpPr>
      <p:sp>
        <p:nvSpPr>
          <p:cNvPr id="1208" name="Google Shape;1208;g49c0d9c23c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9" name="Google Shape;1209;g49c0d9c23c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5" name="Shape 1215"/>
        <p:cNvGrpSpPr/>
        <p:nvPr/>
      </p:nvGrpSpPr>
      <p:grpSpPr>
        <a:xfrm>
          <a:off x="0" y="0"/>
          <a:ext cx="0" cy="0"/>
          <a:chOff x="0" y="0"/>
          <a:chExt cx="0" cy="0"/>
        </a:xfrm>
      </p:grpSpPr>
      <p:sp>
        <p:nvSpPr>
          <p:cNvPr id="1216" name="Google Shape;1216;g49c0d9c23c_0_14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7" name="Google Shape;1217;g49c0d9c23c_0_14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3" name="Shape 1223"/>
        <p:cNvGrpSpPr/>
        <p:nvPr/>
      </p:nvGrpSpPr>
      <p:grpSpPr>
        <a:xfrm>
          <a:off x="0" y="0"/>
          <a:ext cx="0" cy="0"/>
          <a:chOff x="0" y="0"/>
          <a:chExt cx="0" cy="0"/>
        </a:xfrm>
      </p:grpSpPr>
      <p:sp>
        <p:nvSpPr>
          <p:cNvPr id="1224" name="Google Shape;1224;g49c0d9c23c_0_14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5" name="Google Shape;1225;g49c0d9c23c_0_14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2" name="Shape 1232"/>
        <p:cNvGrpSpPr/>
        <p:nvPr/>
      </p:nvGrpSpPr>
      <p:grpSpPr>
        <a:xfrm>
          <a:off x="0" y="0"/>
          <a:ext cx="0" cy="0"/>
          <a:chOff x="0" y="0"/>
          <a:chExt cx="0" cy="0"/>
        </a:xfrm>
      </p:grpSpPr>
      <p:sp>
        <p:nvSpPr>
          <p:cNvPr id="1233" name="Google Shape;1233;g49c0d9c23c_0_14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4" name="Google Shape;1234;g49c0d9c23c_0_14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2" name="Shape 1242"/>
        <p:cNvGrpSpPr/>
        <p:nvPr/>
      </p:nvGrpSpPr>
      <p:grpSpPr>
        <a:xfrm>
          <a:off x="0" y="0"/>
          <a:ext cx="0" cy="0"/>
          <a:chOff x="0" y="0"/>
          <a:chExt cx="0" cy="0"/>
        </a:xfrm>
      </p:grpSpPr>
      <p:sp>
        <p:nvSpPr>
          <p:cNvPr id="1243" name="Google Shape;1243;g49c0d9c23c_0_14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4" name="Google Shape;1244;g49c0d9c23c_0_14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2" name="Shape 1252"/>
        <p:cNvGrpSpPr/>
        <p:nvPr/>
      </p:nvGrpSpPr>
      <p:grpSpPr>
        <a:xfrm>
          <a:off x="0" y="0"/>
          <a:ext cx="0" cy="0"/>
          <a:chOff x="0" y="0"/>
          <a:chExt cx="0" cy="0"/>
        </a:xfrm>
      </p:grpSpPr>
      <p:sp>
        <p:nvSpPr>
          <p:cNvPr id="1253" name="Google Shape;1253;g49c0d9c23c_0_14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4" name="Google Shape;1254;g49c0d9c23c_0_14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1" name="Shape 1261"/>
        <p:cNvGrpSpPr/>
        <p:nvPr/>
      </p:nvGrpSpPr>
      <p:grpSpPr>
        <a:xfrm>
          <a:off x="0" y="0"/>
          <a:ext cx="0" cy="0"/>
          <a:chOff x="0" y="0"/>
          <a:chExt cx="0" cy="0"/>
        </a:xfrm>
      </p:grpSpPr>
      <p:sp>
        <p:nvSpPr>
          <p:cNvPr id="1262" name="Google Shape;1262;g49c0d9c23c_0_14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3" name="Google Shape;1263;g49c0d9c23c_0_14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0" name="Shape 1270"/>
        <p:cNvGrpSpPr/>
        <p:nvPr/>
      </p:nvGrpSpPr>
      <p:grpSpPr>
        <a:xfrm>
          <a:off x="0" y="0"/>
          <a:ext cx="0" cy="0"/>
          <a:chOff x="0" y="0"/>
          <a:chExt cx="0" cy="0"/>
        </a:xfrm>
      </p:grpSpPr>
      <p:sp>
        <p:nvSpPr>
          <p:cNvPr id="1271" name="Google Shape;1271;g49c0d9c23c_0_14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2" name="Google Shape;1272;g49c0d9c23c_0_14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8" name="Shape 1278"/>
        <p:cNvGrpSpPr/>
        <p:nvPr/>
      </p:nvGrpSpPr>
      <p:grpSpPr>
        <a:xfrm>
          <a:off x="0" y="0"/>
          <a:ext cx="0" cy="0"/>
          <a:chOff x="0" y="0"/>
          <a:chExt cx="0" cy="0"/>
        </a:xfrm>
      </p:grpSpPr>
      <p:sp>
        <p:nvSpPr>
          <p:cNvPr id="1279" name="Google Shape;1279;g49c0d9c23c_0_14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0" name="Google Shape;1280;g49c0d9c23c_0_14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6" name="Shape 1286"/>
        <p:cNvGrpSpPr/>
        <p:nvPr/>
      </p:nvGrpSpPr>
      <p:grpSpPr>
        <a:xfrm>
          <a:off x="0" y="0"/>
          <a:ext cx="0" cy="0"/>
          <a:chOff x="0" y="0"/>
          <a:chExt cx="0" cy="0"/>
        </a:xfrm>
      </p:grpSpPr>
      <p:sp>
        <p:nvSpPr>
          <p:cNvPr id="1287" name="Google Shape;1287;g49da1150b2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8" name="Google Shape;1288;g49da1150b2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49c0d9c23c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49c0d9c23c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4" name="Shape 1294"/>
        <p:cNvGrpSpPr/>
        <p:nvPr/>
      </p:nvGrpSpPr>
      <p:grpSpPr>
        <a:xfrm>
          <a:off x="0" y="0"/>
          <a:ext cx="0" cy="0"/>
          <a:chOff x="0" y="0"/>
          <a:chExt cx="0" cy="0"/>
        </a:xfrm>
      </p:grpSpPr>
      <p:sp>
        <p:nvSpPr>
          <p:cNvPr id="1295" name="Google Shape;1295;g49da1150b2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6" name="Google Shape;1296;g49da1150b2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2" name="Shape 1302"/>
        <p:cNvGrpSpPr/>
        <p:nvPr/>
      </p:nvGrpSpPr>
      <p:grpSpPr>
        <a:xfrm>
          <a:off x="0" y="0"/>
          <a:ext cx="0" cy="0"/>
          <a:chOff x="0" y="0"/>
          <a:chExt cx="0" cy="0"/>
        </a:xfrm>
      </p:grpSpPr>
      <p:sp>
        <p:nvSpPr>
          <p:cNvPr id="1303" name="Google Shape;1303;g49da1150b2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4" name="Google Shape;1304;g49da1150b2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0" name="Shape 1310"/>
        <p:cNvGrpSpPr/>
        <p:nvPr/>
      </p:nvGrpSpPr>
      <p:grpSpPr>
        <a:xfrm>
          <a:off x="0" y="0"/>
          <a:ext cx="0" cy="0"/>
          <a:chOff x="0" y="0"/>
          <a:chExt cx="0" cy="0"/>
        </a:xfrm>
      </p:grpSpPr>
      <p:sp>
        <p:nvSpPr>
          <p:cNvPr id="1311" name="Google Shape;1311;g49da1150b2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2" name="Google Shape;1312;g49da1150b2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8" name="Shape 1318"/>
        <p:cNvGrpSpPr/>
        <p:nvPr/>
      </p:nvGrpSpPr>
      <p:grpSpPr>
        <a:xfrm>
          <a:off x="0" y="0"/>
          <a:ext cx="0" cy="0"/>
          <a:chOff x="0" y="0"/>
          <a:chExt cx="0" cy="0"/>
        </a:xfrm>
      </p:grpSpPr>
      <p:sp>
        <p:nvSpPr>
          <p:cNvPr id="1319" name="Google Shape;1319;g49c0d9c23c_0_14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0" name="Google Shape;1320;g49c0d9c23c_0_14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8" name="Shape 1328"/>
        <p:cNvGrpSpPr/>
        <p:nvPr/>
      </p:nvGrpSpPr>
      <p:grpSpPr>
        <a:xfrm>
          <a:off x="0" y="0"/>
          <a:ext cx="0" cy="0"/>
          <a:chOff x="0" y="0"/>
          <a:chExt cx="0" cy="0"/>
        </a:xfrm>
      </p:grpSpPr>
      <p:sp>
        <p:nvSpPr>
          <p:cNvPr id="1329" name="Google Shape;1329;g49c0d9c23c_0_15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0" name="Google Shape;1330;g49c0d9c23c_0_15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6" name="Shape 1336"/>
        <p:cNvGrpSpPr/>
        <p:nvPr/>
      </p:nvGrpSpPr>
      <p:grpSpPr>
        <a:xfrm>
          <a:off x="0" y="0"/>
          <a:ext cx="0" cy="0"/>
          <a:chOff x="0" y="0"/>
          <a:chExt cx="0" cy="0"/>
        </a:xfrm>
      </p:grpSpPr>
      <p:sp>
        <p:nvSpPr>
          <p:cNvPr id="1337" name="Google Shape;1337;g49c0d9c23c_0_15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8" name="Google Shape;1338;g49c0d9c23c_0_15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6" name="Shape 1346"/>
        <p:cNvGrpSpPr/>
        <p:nvPr/>
      </p:nvGrpSpPr>
      <p:grpSpPr>
        <a:xfrm>
          <a:off x="0" y="0"/>
          <a:ext cx="0" cy="0"/>
          <a:chOff x="0" y="0"/>
          <a:chExt cx="0" cy="0"/>
        </a:xfrm>
      </p:grpSpPr>
      <p:sp>
        <p:nvSpPr>
          <p:cNvPr id="1347" name="Google Shape;1347;g49c0d9c23c_0_15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8" name="Google Shape;1348;g49c0d9c23c_0_15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4" name="Shape 1354"/>
        <p:cNvGrpSpPr/>
        <p:nvPr/>
      </p:nvGrpSpPr>
      <p:grpSpPr>
        <a:xfrm>
          <a:off x="0" y="0"/>
          <a:ext cx="0" cy="0"/>
          <a:chOff x="0" y="0"/>
          <a:chExt cx="0" cy="0"/>
        </a:xfrm>
      </p:grpSpPr>
      <p:sp>
        <p:nvSpPr>
          <p:cNvPr id="1355" name="Google Shape;1355;g49da1150b2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6" name="Google Shape;1356;g49da1150b2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2" name="Shape 1362"/>
        <p:cNvGrpSpPr/>
        <p:nvPr/>
      </p:nvGrpSpPr>
      <p:grpSpPr>
        <a:xfrm>
          <a:off x="0" y="0"/>
          <a:ext cx="0" cy="0"/>
          <a:chOff x="0" y="0"/>
          <a:chExt cx="0" cy="0"/>
        </a:xfrm>
      </p:grpSpPr>
      <p:sp>
        <p:nvSpPr>
          <p:cNvPr id="1363" name="Google Shape;1363;g49da1150b2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4" name="Google Shape;1364;g49da1150b2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0" name="Shape 1370"/>
        <p:cNvGrpSpPr/>
        <p:nvPr/>
      </p:nvGrpSpPr>
      <p:grpSpPr>
        <a:xfrm>
          <a:off x="0" y="0"/>
          <a:ext cx="0" cy="0"/>
          <a:chOff x="0" y="0"/>
          <a:chExt cx="0" cy="0"/>
        </a:xfrm>
      </p:grpSpPr>
      <p:sp>
        <p:nvSpPr>
          <p:cNvPr id="1371" name="Google Shape;1371;g49da1150b2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2" name="Google Shape;1372;g49da1150b2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49c0d9c23c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49c0d9c23c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8" name="Shape 1378"/>
        <p:cNvGrpSpPr/>
        <p:nvPr/>
      </p:nvGrpSpPr>
      <p:grpSpPr>
        <a:xfrm>
          <a:off x="0" y="0"/>
          <a:ext cx="0" cy="0"/>
          <a:chOff x="0" y="0"/>
          <a:chExt cx="0" cy="0"/>
        </a:xfrm>
      </p:grpSpPr>
      <p:sp>
        <p:nvSpPr>
          <p:cNvPr id="1379" name="Google Shape;1379;g49c0d9c23c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0" name="Google Shape;1380;g49c0d9c23c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6" name="Shape 1386"/>
        <p:cNvGrpSpPr/>
        <p:nvPr/>
      </p:nvGrpSpPr>
      <p:grpSpPr>
        <a:xfrm>
          <a:off x="0" y="0"/>
          <a:ext cx="0" cy="0"/>
          <a:chOff x="0" y="0"/>
          <a:chExt cx="0" cy="0"/>
        </a:xfrm>
      </p:grpSpPr>
      <p:sp>
        <p:nvSpPr>
          <p:cNvPr id="1387" name="Google Shape;1387;g49c0d9c23c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8" name="Google Shape;1388;g49c0d9c23c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4" name="Shape 1394"/>
        <p:cNvGrpSpPr/>
        <p:nvPr/>
      </p:nvGrpSpPr>
      <p:grpSpPr>
        <a:xfrm>
          <a:off x="0" y="0"/>
          <a:ext cx="0" cy="0"/>
          <a:chOff x="0" y="0"/>
          <a:chExt cx="0" cy="0"/>
        </a:xfrm>
      </p:grpSpPr>
      <p:sp>
        <p:nvSpPr>
          <p:cNvPr id="1395" name="Google Shape;1395;g49c0d9c23c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6" name="Google Shape;1396;g49c0d9c23c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2" name="Shape 1402"/>
        <p:cNvGrpSpPr/>
        <p:nvPr/>
      </p:nvGrpSpPr>
      <p:grpSpPr>
        <a:xfrm>
          <a:off x="0" y="0"/>
          <a:ext cx="0" cy="0"/>
          <a:chOff x="0" y="0"/>
          <a:chExt cx="0" cy="0"/>
        </a:xfrm>
      </p:grpSpPr>
      <p:sp>
        <p:nvSpPr>
          <p:cNvPr id="1403" name="Google Shape;1403;g49c0d9c23c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4" name="Google Shape;1404;g49c0d9c23c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49c0d9c23c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49c0d9c23c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49c0d9c23c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49c0d9c23c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49c0d9c23c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49c0d9c23c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49c0d9c23c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49c0d9c23c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49c0d9c23c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49c0d9c23c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49c0d9c23c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49c0d9c23c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49c0d9c23c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49c0d9c23c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366fa6eeb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366fa6eeb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49c0d9c23c_0_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49c0d9c23c_0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49c0d9c23c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49c0d9c23c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49c0d9c23c_0_8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49c0d9c23c_0_8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49c0d9c23c_0_8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49c0d9c23c_0_8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49c0d9c23c_0_8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49c0d9c23c_0_8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49c0d9c23c_0_8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49c0d9c23c_0_8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49c0d9c23c_0_8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49c0d9c23c_0_8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49c0d9c23c_0_9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49c0d9c23c_0_9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49c0d9c23c_0_9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49c0d9c23c_0_9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49c0d9c23c_0_9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5" name="Google Shape;455;g49c0d9c23c_0_9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49c0d9c23c_0_15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49c0d9c23c_0_15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49c0d9c23c_0_8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7" name="Google Shape;467;g49c0d9c23c_0_8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g49c0d9c23c_0_9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7" name="Google Shape;487;g49c0d9c23c_0_9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g49c0d9c23c_0_9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5" name="Google Shape;495;g49c0d9c23c_0_9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g49c0d9c23c_0_3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3" name="Google Shape;503;g49c0d9c23c_0_3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g49c0d9c23c_0_4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1" name="Google Shape;511;g49c0d9c23c_0_4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g49c0d9c23c_0_4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9" name="Google Shape;519;g49c0d9c23c_0_4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g49c0d9c23c_0_4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7" name="Google Shape;527;g49c0d9c23c_0_4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g49c0d9c23c_0_4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5" name="Google Shape;535;g49c0d9c23c_0_4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g49c0d9c23c_0_4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3" name="Google Shape;543;g49c0d9c23c_0_4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g49c0d9c23c_0_4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1" name="Google Shape;551;g49c0d9c23c_0_4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49c0d9c23c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49c0d9c23c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g49c0d9c23c_0_7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9" name="Google Shape;559;g49c0d9c23c_0_7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g49c0d9c23c_0_7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7" name="Google Shape;567;g49c0d9c23c_0_7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1" name="Shape 581"/>
        <p:cNvGrpSpPr/>
        <p:nvPr/>
      </p:nvGrpSpPr>
      <p:grpSpPr>
        <a:xfrm>
          <a:off x="0" y="0"/>
          <a:ext cx="0" cy="0"/>
          <a:chOff x="0" y="0"/>
          <a:chExt cx="0" cy="0"/>
        </a:xfrm>
      </p:grpSpPr>
      <p:sp>
        <p:nvSpPr>
          <p:cNvPr id="582" name="Google Shape;582;g49c0d9c23c_0_8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3" name="Google Shape;583;g49c0d9c23c_0_8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7" name="Shape 597"/>
        <p:cNvGrpSpPr/>
        <p:nvPr/>
      </p:nvGrpSpPr>
      <p:grpSpPr>
        <a:xfrm>
          <a:off x="0" y="0"/>
          <a:ext cx="0" cy="0"/>
          <a:chOff x="0" y="0"/>
          <a:chExt cx="0" cy="0"/>
        </a:xfrm>
      </p:grpSpPr>
      <p:sp>
        <p:nvSpPr>
          <p:cNvPr id="598" name="Google Shape;598;g49c0d9c23c_0_8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9" name="Google Shape;599;g49c0d9c23c_0_8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5" name="Shape 605"/>
        <p:cNvGrpSpPr/>
        <p:nvPr/>
      </p:nvGrpSpPr>
      <p:grpSpPr>
        <a:xfrm>
          <a:off x="0" y="0"/>
          <a:ext cx="0" cy="0"/>
          <a:chOff x="0" y="0"/>
          <a:chExt cx="0" cy="0"/>
        </a:xfrm>
      </p:grpSpPr>
      <p:sp>
        <p:nvSpPr>
          <p:cNvPr id="606" name="Google Shape;606;g49c0d9c23c_0_4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7" name="Google Shape;607;g49c0d9c23c_0_4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3" name="Shape 613"/>
        <p:cNvGrpSpPr/>
        <p:nvPr/>
      </p:nvGrpSpPr>
      <p:grpSpPr>
        <a:xfrm>
          <a:off x="0" y="0"/>
          <a:ext cx="0" cy="0"/>
          <a:chOff x="0" y="0"/>
          <a:chExt cx="0" cy="0"/>
        </a:xfrm>
      </p:grpSpPr>
      <p:sp>
        <p:nvSpPr>
          <p:cNvPr id="614" name="Google Shape;614;g49c0d9c23c_0_4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5" name="Google Shape;615;g49c0d9c23c_0_4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4" name="Shape 624"/>
        <p:cNvGrpSpPr/>
        <p:nvPr/>
      </p:nvGrpSpPr>
      <p:grpSpPr>
        <a:xfrm>
          <a:off x="0" y="0"/>
          <a:ext cx="0" cy="0"/>
          <a:chOff x="0" y="0"/>
          <a:chExt cx="0" cy="0"/>
        </a:xfrm>
      </p:grpSpPr>
      <p:sp>
        <p:nvSpPr>
          <p:cNvPr id="625" name="Google Shape;625;g49c0d9c23c_0_4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6" name="Google Shape;626;g49c0d9c23c_0_4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7" name="Shape 637"/>
        <p:cNvGrpSpPr/>
        <p:nvPr/>
      </p:nvGrpSpPr>
      <p:grpSpPr>
        <a:xfrm>
          <a:off x="0" y="0"/>
          <a:ext cx="0" cy="0"/>
          <a:chOff x="0" y="0"/>
          <a:chExt cx="0" cy="0"/>
        </a:xfrm>
      </p:grpSpPr>
      <p:sp>
        <p:nvSpPr>
          <p:cNvPr id="638" name="Google Shape;638;g49c0d9c23c_0_4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9" name="Google Shape;639;g49c0d9c23c_0_4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3" name="Shape 653"/>
        <p:cNvGrpSpPr/>
        <p:nvPr/>
      </p:nvGrpSpPr>
      <p:grpSpPr>
        <a:xfrm>
          <a:off x="0" y="0"/>
          <a:ext cx="0" cy="0"/>
          <a:chOff x="0" y="0"/>
          <a:chExt cx="0" cy="0"/>
        </a:xfrm>
      </p:grpSpPr>
      <p:sp>
        <p:nvSpPr>
          <p:cNvPr id="654" name="Google Shape;654;g49c0d9c23c_0_7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5" name="Google Shape;655;g49c0d9c23c_0_7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4" name="Shape 674"/>
        <p:cNvGrpSpPr/>
        <p:nvPr/>
      </p:nvGrpSpPr>
      <p:grpSpPr>
        <a:xfrm>
          <a:off x="0" y="0"/>
          <a:ext cx="0" cy="0"/>
          <a:chOff x="0" y="0"/>
          <a:chExt cx="0" cy="0"/>
        </a:xfrm>
      </p:grpSpPr>
      <p:sp>
        <p:nvSpPr>
          <p:cNvPr id="675" name="Google Shape;675;g49c0d9c23c_0_7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6" name="Google Shape;676;g49c0d9c23c_0_7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49c0d9c23c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49c0d9c23c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6" name="Shape 696"/>
        <p:cNvGrpSpPr/>
        <p:nvPr/>
      </p:nvGrpSpPr>
      <p:grpSpPr>
        <a:xfrm>
          <a:off x="0" y="0"/>
          <a:ext cx="0" cy="0"/>
          <a:chOff x="0" y="0"/>
          <a:chExt cx="0" cy="0"/>
        </a:xfrm>
      </p:grpSpPr>
      <p:sp>
        <p:nvSpPr>
          <p:cNvPr id="697" name="Google Shape;697;g49c0d9c23c_0_5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8" name="Google Shape;698;g49c0d9c23c_0_5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4" name="Shape 704"/>
        <p:cNvGrpSpPr/>
        <p:nvPr/>
      </p:nvGrpSpPr>
      <p:grpSpPr>
        <a:xfrm>
          <a:off x="0" y="0"/>
          <a:ext cx="0" cy="0"/>
          <a:chOff x="0" y="0"/>
          <a:chExt cx="0" cy="0"/>
        </a:xfrm>
      </p:grpSpPr>
      <p:sp>
        <p:nvSpPr>
          <p:cNvPr id="705" name="Google Shape;705;g49c0d9c23c_0_5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6" name="Google Shape;706;g49c0d9c23c_0_5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2" name="Shape 712"/>
        <p:cNvGrpSpPr/>
        <p:nvPr/>
      </p:nvGrpSpPr>
      <p:grpSpPr>
        <a:xfrm>
          <a:off x="0" y="0"/>
          <a:ext cx="0" cy="0"/>
          <a:chOff x="0" y="0"/>
          <a:chExt cx="0" cy="0"/>
        </a:xfrm>
      </p:grpSpPr>
      <p:sp>
        <p:nvSpPr>
          <p:cNvPr id="713" name="Google Shape;713;g49c0d9c23c_0_5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4" name="Google Shape;714;g49c0d9c23c_0_5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0" name="Shape 720"/>
        <p:cNvGrpSpPr/>
        <p:nvPr/>
      </p:nvGrpSpPr>
      <p:grpSpPr>
        <a:xfrm>
          <a:off x="0" y="0"/>
          <a:ext cx="0" cy="0"/>
          <a:chOff x="0" y="0"/>
          <a:chExt cx="0" cy="0"/>
        </a:xfrm>
      </p:grpSpPr>
      <p:sp>
        <p:nvSpPr>
          <p:cNvPr id="721" name="Google Shape;721;g49c0d9c23c_0_5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2" name="Google Shape;722;g49c0d9c23c_0_5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8" name="Shape 728"/>
        <p:cNvGrpSpPr/>
        <p:nvPr/>
      </p:nvGrpSpPr>
      <p:grpSpPr>
        <a:xfrm>
          <a:off x="0" y="0"/>
          <a:ext cx="0" cy="0"/>
          <a:chOff x="0" y="0"/>
          <a:chExt cx="0" cy="0"/>
        </a:xfrm>
      </p:grpSpPr>
      <p:sp>
        <p:nvSpPr>
          <p:cNvPr id="729" name="Google Shape;729;g49c0d9c23c_0_5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0" name="Google Shape;730;g49c0d9c23c_0_5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6" name="Shape 736"/>
        <p:cNvGrpSpPr/>
        <p:nvPr/>
      </p:nvGrpSpPr>
      <p:grpSpPr>
        <a:xfrm>
          <a:off x="0" y="0"/>
          <a:ext cx="0" cy="0"/>
          <a:chOff x="0" y="0"/>
          <a:chExt cx="0" cy="0"/>
        </a:xfrm>
      </p:grpSpPr>
      <p:sp>
        <p:nvSpPr>
          <p:cNvPr id="737" name="Google Shape;737;g49c0d9c23c_0_5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8" name="Google Shape;738;g49c0d9c23c_0_5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4" name="Shape 744"/>
        <p:cNvGrpSpPr/>
        <p:nvPr/>
      </p:nvGrpSpPr>
      <p:grpSpPr>
        <a:xfrm>
          <a:off x="0" y="0"/>
          <a:ext cx="0" cy="0"/>
          <a:chOff x="0" y="0"/>
          <a:chExt cx="0" cy="0"/>
        </a:xfrm>
      </p:grpSpPr>
      <p:sp>
        <p:nvSpPr>
          <p:cNvPr id="745" name="Google Shape;745;g49c0d9c23c_0_7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6" name="Google Shape;746;g49c0d9c23c_0_7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2" name="Shape 752"/>
        <p:cNvGrpSpPr/>
        <p:nvPr/>
      </p:nvGrpSpPr>
      <p:grpSpPr>
        <a:xfrm>
          <a:off x="0" y="0"/>
          <a:ext cx="0" cy="0"/>
          <a:chOff x="0" y="0"/>
          <a:chExt cx="0" cy="0"/>
        </a:xfrm>
      </p:grpSpPr>
      <p:sp>
        <p:nvSpPr>
          <p:cNvPr id="753" name="Google Shape;753;g49c0d9c23c_0_7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4" name="Google Shape;754;g49c0d9c23c_0_7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0" name="Shape 760"/>
        <p:cNvGrpSpPr/>
        <p:nvPr/>
      </p:nvGrpSpPr>
      <p:grpSpPr>
        <a:xfrm>
          <a:off x="0" y="0"/>
          <a:ext cx="0" cy="0"/>
          <a:chOff x="0" y="0"/>
          <a:chExt cx="0" cy="0"/>
        </a:xfrm>
      </p:grpSpPr>
      <p:sp>
        <p:nvSpPr>
          <p:cNvPr id="761" name="Google Shape;761;g49c0d9c23c_0_5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2" name="Google Shape;762;g49c0d9c23c_0_5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8" name="Shape 768"/>
        <p:cNvGrpSpPr/>
        <p:nvPr/>
      </p:nvGrpSpPr>
      <p:grpSpPr>
        <a:xfrm>
          <a:off x="0" y="0"/>
          <a:ext cx="0" cy="0"/>
          <a:chOff x="0" y="0"/>
          <a:chExt cx="0" cy="0"/>
        </a:xfrm>
      </p:grpSpPr>
      <p:sp>
        <p:nvSpPr>
          <p:cNvPr id="769" name="Google Shape;769;g49c0d9c23c_0_6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0" name="Google Shape;770;g49c0d9c23c_0_6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49c0d9c23c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49c0d9c23c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6" name="Shape 776"/>
        <p:cNvGrpSpPr/>
        <p:nvPr/>
      </p:nvGrpSpPr>
      <p:grpSpPr>
        <a:xfrm>
          <a:off x="0" y="0"/>
          <a:ext cx="0" cy="0"/>
          <a:chOff x="0" y="0"/>
          <a:chExt cx="0" cy="0"/>
        </a:xfrm>
      </p:grpSpPr>
      <p:sp>
        <p:nvSpPr>
          <p:cNvPr id="777" name="Google Shape;777;g49c0d9c23c_0_6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8" name="Google Shape;778;g49c0d9c23c_0_6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4" name="Shape 784"/>
        <p:cNvGrpSpPr/>
        <p:nvPr/>
      </p:nvGrpSpPr>
      <p:grpSpPr>
        <a:xfrm>
          <a:off x="0" y="0"/>
          <a:ext cx="0" cy="0"/>
          <a:chOff x="0" y="0"/>
          <a:chExt cx="0" cy="0"/>
        </a:xfrm>
      </p:grpSpPr>
      <p:sp>
        <p:nvSpPr>
          <p:cNvPr id="785" name="Google Shape;785;g49c0d9c23c_0_6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6" name="Google Shape;786;g49c0d9c23c_0_6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2" name="Shape 792"/>
        <p:cNvGrpSpPr/>
        <p:nvPr/>
      </p:nvGrpSpPr>
      <p:grpSpPr>
        <a:xfrm>
          <a:off x="0" y="0"/>
          <a:ext cx="0" cy="0"/>
          <a:chOff x="0" y="0"/>
          <a:chExt cx="0" cy="0"/>
        </a:xfrm>
      </p:grpSpPr>
      <p:sp>
        <p:nvSpPr>
          <p:cNvPr id="793" name="Google Shape;793;g49c0d9c23c_0_6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4" name="Google Shape;794;g49c0d9c23c_0_6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1" name="Shape 801"/>
        <p:cNvGrpSpPr/>
        <p:nvPr/>
      </p:nvGrpSpPr>
      <p:grpSpPr>
        <a:xfrm>
          <a:off x="0" y="0"/>
          <a:ext cx="0" cy="0"/>
          <a:chOff x="0" y="0"/>
          <a:chExt cx="0" cy="0"/>
        </a:xfrm>
      </p:grpSpPr>
      <p:sp>
        <p:nvSpPr>
          <p:cNvPr id="802" name="Google Shape;802;g49c0d9c23c_0_6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3" name="Google Shape;803;g49c0d9c23c_0_6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9" name="Shape 809"/>
        <p:cNvGrpSpPr/>
        <p:nvPr/>
      </p:nvGrpSpPr>
      <p:grpSpPr>
        <a:xfrm>
          <a:off x="0" y="0"/>
          <a:ext cx="0" cy="0"/>
          <a:chOff x="0" y="0"/>
          <a:chExt cx="0" cy="0"/>
        </a:xfrm>
      </p:grpSpPr>
      <p:sp>
        <p:nvSpPr>
          <p:cNvPr id="810" name="Google Shape;810;g49c0d9c23c_0_6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1" name="Google Shape;811;g49c0d9c23c_0_6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7" name="Shape 817"/>
        <p:cNvGrpSpPr/>
        <p:nvPr/>
      </p:nvGrpSpPr>
      <p:grpSpPr>
        <a:xfrm>
          <a:off x="0" y="0"/>
          <a:ext cx="0" cy="0"/>
          <a:chOff x="0" y="0"/>
          <a:chExt cx="0" cy="0"/>
        </a:xfrm>
      </p:grpSpPr>
      <p:sp>
        <p:nvSpPr>
          <p:cNvPr id="818" name="Google Shape;818;g49c0d9c23c_0_9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9" name="Google Shape;819;g49c0d9c23c_0_9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5" name="Shape 825"/>
        <p:cNvGrpSpPr/>
        <p:nvPr/>
      </p:nvGrpSpPr>
      <p:grpSpPr>
        <a:xfrm>
          <a:off x="0" y="0"/>
          <a:ext cx="0" cy="0"/>
          <a:chOff x="0" y="0"/>
          <a:chExt cx="0" cy="0"/>
        </a:xfrm>
      </p:grpSpPr>
      <p:sp>
        <p:nvSpPr>
          <p:cNvPr id="826" name="Google Shape;826;g49c0d9c23c_0_1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7" name="Google Shape;827;g49c0d9c23c_0_1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3" name="Shape 833"/>
        <p:cNvGrpSpPr/>
        <p:nvPr/>
      </p:nvGrpSpPr>
      <p:grpSpPr>
        <a:xfrm>
          <a:off x="0" y="0"/>
          <a:ext cx="0" cy="0"/>
          <a:chOff x="0" y="0"/>
          <a:chExt cx="0" cy="0"/>
        </a:xfrm>
      </p:grpSpPr>
      <p:sp>
        <p:nvSpPr>
          <p:cNvPr id="834" name="Google Shape;834;g49c0d9c23c_0_1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5" name="Google Shape;835;g49c0d9c23c_0_1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1" name="Shape 841"/>
        <p:cNvGrpSpPr/>
        <p:nvPr/>
      </p:nvGrpSpPr>
      <p:grpSpPr>
        <a:xfrm>
          <a:off x="0" y="0"/>
          <a:ext cx="0" cy="0"/>
          <a:chOff x="0" y="0"/>
          <a:chExt cx="0" cy="0"/>
        </a:xfrm>
      </p:grpSpPr>
      <p:sp>
        <p:nvSpPr>
          <p:cNvPr id="842" name="Google Shape;842;g49c0d9c23c_0_1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3" name="Google Shape;843;g49c0d9c23c_0_1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9" name="Shape 849"/>
        <p:cNvGrpSpPr/>
        <p:nvPr/>
      </p:nvGrpSpPr>
      <p:grpSpPr>
        <a:xfrm>
          <a:off x="0" y="0"/>
          <a:ext cx="0" cy="0"/>
          <a:chOff x="0" y="0"/>
          <a:chExt cx="0" cy="0"/>
        </a:xfrm>
      </p:grpSpPr>
      <p:sp>
        <p:nvSpPr>
          <p:cNvPr id="850" name="Google Shape;850;g49c0d9c23c_0_1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1" name="Google Shape;851;g49c0d9c23c_0_1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49c0d9c23c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49c0d9c23c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7" name="Shape 857"/>
        <p:cNvGrpSpPr/>
        <p:nvPr/>
      </p:nvGrpSpPr>
      <p:grpSpPr>
        <a:xfrm>
          <a:off x="0" y="0"/>
          <a:ext cx="0" cy="0"/>
          <a:chOff x="0" y="0"/>
          <a:chExt cx="0" cy="0"/>
        </a:xfrm>
      </p:grpSpPr>
      <p:sp>
        <p:nvSpPr>
          <p:cNvPr id="858" name="Google Shape;858;g49c0d9c23c_0_1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9" name="Google Shape;859;g49c0d9c23c_0_1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5" name="Shape 865"/>
        <p:cNvGrpSpPr/>
        <p:nvPr/>
      </p:nvGrpSpPr>
      <p:grpSpPr>
        <a:xfrm>
          <a:off x="0" y="0"/>
          <a:ext cx="0" cy="0"/>
          <a:chOff x="0" y="0"/>
          <a:chExt cx="0" cy="0"/>
        </a:xfrm>
      </p:grpSpPr>
      <p:sp>
        <p:nvSpPr>
          <p:cNvPr id="866" name="Google Shape;866;g49c0d9c23c_0_9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7" name="Google Shape;867;g49c0d9c23c_0_9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9" name="Shape 879"/>
        <p:cNvGrpSpPr/>
        <p:nvPr/>
      </p:nvGrpSpPr>
      <p:grpSpPr>
        <a:xfrm>
          <a:off x="0" y="0"/>
          <a:ext cx="0" cy="0"/>
          <a:chOff x="0" y="0"/>
          <a:chExt cx="0" cy="0"/>
        </a:xfrm>
      </p:grpSpPr>
      <p:sp>
        <p:nvSpPr>
          <p:cNvPr id="880" name="Google Shape;880;g49c0d9c23c_0_1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1" name="Google Shape;881;g49c0d9c23c_0_1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3" name="Shape 893"/>
        <p:cNvGrpSpPr/>
        <p:nvPr/>
      </p:nvGrpSpPr>
      <p:grpSpPr>
        <a:xfrm>
          <a:off x="0" y="0"/>
          <a:ext cx="0" cy="0"/>
          <a:chOff x="0" y="0"/>
          <a:chExt cx="0" cy="0"/>
        </a:xfrm>
      </p:grpSpPr>
      <p:sp>
        <p:nvSpPr>
          <p:cNvPr id="894" name="Google Shape;894;g49c0d9c23c_0_1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5" name="Google Shape;895;g49c0d9c23c_0_1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8" name="Shape 908"/>
        <p:cNvGrpSpPr/>
        <p:nvPr/>
      </p:nvGrpSpPr>
      <p:grpSpPr>
        <a:xfrm>
          <a:off x="0" y="0"/>
          <a:ext cx="0" cy="0"/>
          <a:chOff x="0" y="0"/>
          <a:chExt cx="0" cy="0"/>
        </a:xfrm>
      </p:grpSpPr>
      <p:sp>
        <p:nvSpPr>
          <p:cNvPr id="909" name="Google Shape;909;g49c0d9c23c_0_9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0" name="Google Shape;910;g49c0d9c23c_0_9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2" name="Shape 922"/>
        <p:cNvGrpSpPr/>
        <p:nvPr/>
      </p:nvGrpSpPr>
      <p:grpSpPr>
        <a:xfrm>
          <a:off x="0" y="0"/>
          <a:ext cx="0" cy="0"/>
          <a:chOff x="0" y="0"/>
          <a:chExt cx="0" cy="0"/>
        </a:xfrm>
      </p:grpSpPr>
      <p:sp>
        <p:nvSpPr>
          <p:cNvPr id="923" name="Google Shape;923;g49c0d9c23c_0_10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4" name="Google Shape;924;g49c0d9c23c_0_10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7" name="Shape 937"/>
        <p:cNvGrpSpPr/>
        <p:nvPr/>
      </p:nvGrpSpPr>
      <p:grpSpPr>
        <a:xfrm>
          <a:off x="0" y="0"/>
          <a:ext cx="0" cy="0"/>
          <a:chOff x="0" y="0"/>
          <a:chExt cx="0" cy="0"/>
        </a:xfrm>
      </p:grpSpPr>
      <p:sp>
        <p:nvSpPr>
          <p:cNvPr id="938" name="Google Shape;938;g49c0d9c23c_0_10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9" name="Google Shape;939;g49c0d9c23c_0_10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4" name="Shape 954"/>
        <p:cNvGrpSpPr/>
        <p:nvPr/>
      </p:nvGrpSpPr>
      <p:grpSpPr>
        <a:xfrm>
          <a:off x="0" y="0"/>
          <a:ext cx="0" cy="0"/>
          <a:chOff x="0" y="0"/>
          <a:chExt cx="0" cy="0"/>
        </a:xfrm>
      </p:grpSpPr>
      <p:sp>
        <p:nvSpPr>
          <p:cNvPr id="955" name="Google Shape;955;g49c0d9c23c_0_10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6" name="Google Shape;956;g49c0d9c23c_0_10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0" name="Shape 970"/>
        <p:cNvGrpSpPr/>
        <p:nvPr/>
      </p:nvGrpSpPr>
      <p:grpSpPr>
        <a:xfrm>
          <a:off x="0" y="0"/>
          <a:ext cx="0" cy="0"/>
          <a:chOff x="0" y="0"/>
          <a:chExt cx="0" cy="0"/>
        </a:xfrm>
      </p:grpSpPr>
      <p:sp>
        <p:nvSpPr>
          <p:cNvPr id="971" name="Google Shape;971;g49c0d9c23c_0_10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2" name="Google Shape;972;g49c0d9c23c_0_10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6" name="Shape 986"/>
        <p:cNvGrpSpPr/>
        <p:nvPr/>
      </p:nvGrpSpPr>
      <p:grpSpPr>
        <a:xfrm>
          <a:off x="0" y="0"/>
          <a:ext cx="0" cy="0"/>
          <a:chOff x="0" y="0"/>
          <a:chExt cx="0" cy="0"/>
        </a:xfrm>
      </p:grpSpPr>
      <p:sp>
        <p:nvSpPr>
          <p:cNvPr id="987" name="Google Shape;987;g49c0d9c23c_0_10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8" name="Google Shape;988;g49c0d9c23c_0_10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49c0d9c23c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49c0d9c23c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2" name="Shape 1002"/>
        <p:cNvGrpSpPr/>
        <p:nvPr/>
      </p:nvGrpSpPr>
      <p:grpSpPr>
        <a:xfrm>
          <a:off x="0" y="0"/>
          <a:ext cx="0" cy="0"/>
          <a:chOff x="0" y="0"/>
          <a:chExt cx="0" cy="0"/>
        </a:xfrm>
      </p:grpSpPr>
      <p:sp>
        <p:nvSpPr>
          <p:cNvPr id="1003" name="Google Shape;1003;g49c0d9c23c_0_10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4" name="Google Shape;1004;g49c0d9c23c_0_10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7" name="Shape 1017"/>
        <p:cNvGrpSpPr/>
        <p:nvPr/>
      </p:nvGrpSpPr>
      <p:grpSpPr>
        <a:xfrm>
          <a:off x="0" y="0"/>
          <a:ext cx="0" cy="0"/>
          <a:chOff x="0" y="0"/>
          <a:chExt cx="0" cy="0"/>
        </a:xfrm>
      </p:grpSpPr>
      <p:sp>
        <p:nvSpPr>
          <p:cNvPr id="1018" name="Google Shape;1018;g49c0d9c23c_0_10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9" name="Google Shape;1019;g49c0d9c23c_0_10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2" name="Shape 1032"/>
        <p:cNvGrpSpPr/>
        <p:nvPr/>
      </p:nvGrpSpPr>
      <p:grpSpPr>
        <a:xfrm>
          <a:off x="0" y="0"/>
          <a:ext cx="0" cy="0"/>
          <a:chOff x="0" y="0"/>
          <a:chExt cx="0" cy="0"/>
        </a:xfrm>
      </p:grpSpPr>
      <p:sp>
        <p:nvSpPr>
          <p:cNvPr id="1033" name="Google Shape;1033;g49c0d9c23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4" name="Google Shape;1034;g49c0d9c23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0" name="Shape 1040"/>
        <p:cNvGrpSpPr/>
        <p:nvPr/>
      </p:nvGrpSpPr>
      <p:grpSpPr>
        <a:xfrm>
          <a:off x="0" y="0"/>
          <a:ext cx="0" cy="0"/>
          <a:chOff x="0" y="0"/>
          <a:chExt cx="0" cy="0"/>
        </a:xfrm>
      </p:grpSpPr>
      <p:sp>
        <p:nvSpPr>
          <p:cNvPr id="1041" name="Google Shape;1041;g49c0d9c23c_0_1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2" name="Google Shape;1042;g49c0d9c23c_0_1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9" name="Shape 1049"/>
        <p:cNvGrpSpPr/>
        <p:nvPr/>
      </p:nvGrpSpPr>
      <p:grpSpPr>
        <a:xfrm>
          <a:off x="0" y="0"/>
          <a:ext cx="0" cy="0"/>
          <a:chOff x="0" y="0"/>
          <a:chExt cx="0" cy="0"/>
        </a:xfrm>
      </p:grpSpPr>
      <p:sp>
        <p:nvSpPr>
          <p:cNvPr id="1050" name="Google Shape;1050;g49c0d9c23c_0_1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1" name="Google Shape;1051;g49c0d9c23c_0_1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7" name="Shape 1057"/>
        <p:cNvGrpSpPr/>
        <p:nvPr/>
      </p:nvGrpSpPr>
      <p:grpSpPr>
        <a:xfrm>
          <a:off x="0" y="0"/>
          <a:ext cx="0" cy="0"/>
          <a:chOff x="0" y="0"/>
          <a:chExt cx="0" cy="0"/>
        </a:xfrm>
      </p:grpSpPr>
      <p:sp>
        <p:nvSpPr>
          <p:cNvPr id="1058" name="Google Shape;1058;g49c0d9c23c_0_1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9" name="Google Shape;1059;g49c0d9c23c_0_1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6" name="Shape 1066"/>
        <p:cNvGrpSpPr/>
        <p:nvPr/>
      </p:nvGrpSpPr>
      <p:grpSpPr>
        <a:xfrm>
          <a:off x="0" y="0"/>
          <a:ext cx="0" cy="0"/>
          <a:chOff x="0" y="0"/>
          <a:chExt cx="0" cy="0"/>
        </a:xfrm>
      </p:grpSpPr>
      <p:sp>
        <p:nvSpPr>
          <p:cNvPr id="1067" name="Google Shape;1067;g49c0d9c23c_0_1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8" name="Google Shape;1068;g49c0d9c23c_0_1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3" name="Shape 1093"/>
        <p:cNvGrpSpPr/>
        <p:nvPr/>
      </p:nvGrpSpPr>
      <p:grpSpPr>
        <a:xfrm>
          <a:off x="0" y="0"/>
          <a:ext cx="0" cy="0"/>
          <a:chOff x="0" y="0"/>
          <a:chExt cx="0" cy="0"/>
        </a:xfrm>
      </p:grpSpPr>
      <p:sp>
        <p:nvSpPr>
          <p:cNvPr id="1094" name="Google Shape;1094;g49c0d9c23c_0_1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5" name="Google Shape;1095;g49c0d9c23c_0_1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2" name="Shape 1102"/>
        <p:cNvGrpSpPr/>
        <p:nvPr/>
      </p:nvGrpSpPr>
      <p:grpSpPr>
        <a:xfrm>
          <a:off x="0" y="0"/>
          <a:ext cx="0" cy="0"/>
          <a:chOff x="0" y="0"/>
          <a:chExt cx="0" cy="0"/>
        </a:xfrm>
      </p:grpSpPr>
      <p:sp>
        <p:nvSpPr>
          <p:cNvPr id="1103" name="Google Shape;1103;g49c0d9c23c_0_12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4" name="Google Shape;1104;g49c0d9c23c_0_12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0" name="Shape 1110"/>
        <p:cNvGrpSpPr/>
        <p:nvPr/>
      </p:nvGrpSpPr>
      <p:grpSpPr>
        <a:xfrm>
          <a:off x="0" y="0"/>
          <a:ext cx="0" cy="0"/>
          <a:chOff x="0" y="0"/>
          <a:chExt cx="0" cy="0"/>
        </a:xfrm>
      </p:grpSpPr>
      <p:sp>
        <p:nvSpPr>
          <p:cNvPr id="1111" name="Google Shape;1111;g49c0d9c23c_0_1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2" name="Google Shape;1112;g49c0d9c23c_0_1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49c0d9c23c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49c0d9c23c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9" name="Shape 1119"/>
        <p:cNvGrpSpPr/>
        <p:nvPr/>
      </p:nvGrpSpPr>
      <p:grpSpPr>
        <a:xfrm>
          <a:off x="0" y="0"/>
          <a:ext cx="0" cy="0"/>
          <a:chOff x="0" y="0"/>
          <a:chExt cx="0" cy="0"/>
        </a:xfrm>
      </p:grpSpPr>
      <p:sp>
        <p:nvSpPr>
          <p:cNvPr id="1120" name="Google Shape;1120;g49c0d9c23c_0_1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1" name="Google Shape;1121;g49c0d9c23c_0_1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8" name="Shape 1128"/>
        <p:cNvGrpSpPr/>
        <p:nvPr/>
      </p:nvGrpSpPr>
      <p:grpSpPr>
        <a:xfrm>
          <a:off x="0" y="0"/>
          <a:ext cx="0" cy="0"/>
          <a:chOff x="0" y="0"/>
          <a:chExt cx="0" cy="0"/>
        </a:xfrm>
      </p:grpSpPr>
      <p:sp>
        <p:nvSpPr>
          <p:cNvPr id="1129" name="Google Shape;1129;g49c0d9c23c_0_13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0" name="Google Shape;1130;g49c0d9c23c_0_1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7" name="Shape 1137"/>
        <p:cNvGrpSpPr/>
        <p:nvPr/>
      </p:nvGrpSpPr>
      <p:grpSpPr>
        <a:xfrm>
          <a:off x="0" y="0"/>
          <a:ext cx="0" cy="0"/>
          <a:chOff x="0" y="0"/>
          <a:chExt cx="0" cy="0"/>
        </a:xfrm>
      </p:grpSpPr>
      <p:sp>
        <p:nvSpPr>
          <p:cNvPr id="1138" name="Google Shape;1138;g49c0d9c23c_0_13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9" name="Google Shape;1139;g49c0d9c23c_0_13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6" name="Shape 1146"/>
        <p:cNvGrpSpPr/>
        <p:nvPr/>
      </p:nvGrpSpPr>
      <p:grpSpPr>
        <a:xfrm>
          <a:off x="0" y="0"/>
          <a:ext cx="0" cy="0"/>
          <a:chOff x="0" y="0"/>
          <a:chExt cx="0" cy="0"/>
        </a:xfrm>
      </p:grpSpPr>
      <p:sp>
        <p:nvSpPr>
          <p:cNvPr id="1147" name="Google Shape;1147;g49c0d9c23c_0_13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8" name="Google Shape;1148;g49c0d9c23c_0_13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5" name="Shape 1155"/>
        <p:cNvGrpSpPr/>
        <p:nvPr/>
      </p:nvGrpSpPr>
      <p:grpSpPr>
        <a:xfrm>
          <a:off x="0" y="0"/>
          <a:ext cx="0" cy="0"/>
          <a:chOff x="0" y="0"/>
          <a:chExt cx="0" cy="0"/>
        </a:xfrm>
      </p:grpSpPr>
      <p:sp>
        <p:nvSpPr>
          <p:cNvPr id="1156" name="Google Shape;1156;g49c0d9c23c_0_13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7" name="Google Shape;1157;g49c0d9c23c_0_13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4" name="Shape 1164"/>
        <p:cNvGrpSpPr/>
        <p:nvPr/>
      </p:nvGrpSpPr>
      <p:grpSpPr>
        <a:xfrm>
          <a:off x="0" y="0"/>
          <a:ext cx="0" cy="0"/>
          <a:chOff x="0" y="0"/>
          <a:chExt cx="0" cy="0"/>
        </a:xfrm>
      </p:grpSpPr>
      <p:sp>
        <p:nvSpPr>
          <p:cNvPr id="1165" name="Google Shape;1165;g49c0d9c23c_0_13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6" name="Google Shape;1166;g49c0d9c23c_0_13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3" name="Shape 1173"/>
        <p:cNvGrpSpPr/>
        <p:nvPr/>
      </p:nvGrpSpPr>
      <p:grpSpPr>
        <a:xfrm>
          <a:off x="0" y="0"/>
          <a:ext cx="0" cy="0"/>
          <a:chOff x="0" y="0"/>
          <a:chExt cx="0" cy="0"/>
        </a:xfrm>
      </p:grpSpPr>
      <p:sp>
        <p:nvSpPr>
          <p:cNvPr id="1174" name="Google Shape;1174;g49c0d9c23c_0_13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5" name="Google Shape;1175;g49c0d9c23c_0_13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2" name="Shape 1182"/>
        <p:cNvGrpSpPr/>
        <p:nvPr/>
      </p:nvGrpSpPr>
      <p:grpSpPr>
        <a:xfrm>
          <a:off x="0" y="0"/>
          <a:ext cx="0" cy="0"/>
          <a:chOff x="0" y="0"/>
          <a:chExt cx="0" cy="0"/>
        </a:xfrm>
      </p:grpSpPr>
      <p:sp>
        <p:nvSpPr>
          <p:cNvPr id="1183" name="Google Shape;1183;g49c0d9c23c_0_13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4" name="Google Shape;1184;g49c0d9c23c_0_13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1" name="Shape 1191"/>
        <p:cNvGrpSpPr/>
        <p:nvPr/>
      </p:nvGrpSpPr>
      <p:grpSpPr>
        <a:xfrm>
          <a:off x="0" y="0"/>
          <a:ext cx="0" cy="0"/>
          <a:chOff x="0" y="0"/>
          <a:chExt cx="0" cy="0"/>
        </a:xfrm>
      </p:grpSpPr>
      <p:sp>
        <p:nvSpPr>
          <p:cNvPr id="1192" name="Google Shape;1192;g49da1150b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3" name="Google Shape;1193;g49da1150b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9" name="Shape 1199"/>
        <p:cNvGrpSpPr/>
        <p:nvPr/>
      </p:nvGrpSpPr>
      <p:grpSpPr>
        <a:xfrm>
          <a:off x="0" y="0"/>
          <a:ext cx="0" cy="0"/>
          <a:chOff x="0" y="0"/>
          <a:chExt cx="0" cy="0"/>
        </a:xfrm>
      </p:grpSpPr>
      <p:sp>
        <p:nvSpPr>
          <p:cNvPr id="1200" name="Google Shape;1200;g49c0d9c23c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1" name="Google Shape;1201;g49c0d9c23c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p:nvPr/>
        </p:nvSpPr>
        <p:spPr>
          <a:xfrm rot="10800000">
            <a:off x="4226100" y="2933550"/>
            <a:ext cx="691800" cy="3885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4"/>
          <p:cNvSpPr/>
          <p:nvPr/>
        </p:nvSpPr>
        <p:spPr>
          <a:xfrm>
            <a:off x="-25" y="0"/>
            <a:ext cx="9144000" cy="3124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4"/>
          <p:cNvSpPr txBox="1"/>
          <p:nvPr>
            <p:ph type="ctrTitle"/>
          </p:nvPr>
        </p:nvSpPr>
        <p:spPr>
          <a:xfrm>
            <a:off x="411175" y="644300"/>
            <a:ext cx="8282400" cy="21090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6000"/>
              <a:buNone/>
              <a:defRPr sz="6000">
                <a:solidFill>
                  <a:schemeClr val="l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p:txBody>
      </p:sp>
      <p:sp>
        <p:nvSpPr>
          <p:cNvPr id="58" name="Google Shape;58;p14"/>
          <p:cNvSpPr txBox="1"/>
          <p:nvPr>
            <p:ph idx="1" type="subTitle"/>
          </p:nvPr>
        </p:nvSpPr>
        <p:spPr>
          <a:xfrm>
            <a:off x="411175" y="3398250"/>
            <a:ext cx="8282400" cy="1260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3600"/>
              <a:buFont typeface="Oswald"/>
              <a:buNone/>
              <a:defRPr sz="3600">
                <a:latin typeface="Oswald"/>
                <a:ea typeface="Oswald"/>
                <a:cs typeface="Oswald"/>
                <a:sym typeface="Oswald"/>
              </a:defRPr>
            </a:lvl1pPr>
            <a:lvl2pPr lvl="1" rtl="0" algn="ctr">
              <a:lnSpc>
                <a:spcPct val="100000"/>
              </a:lnSpc>
              <a:spcBef>
                <a:spcPts val="0"/>
              </a:spcBef>
              <a:spcAft>
                <a:spcPts val="0"/>
              </a:spcAft>
              <a:buSzPts val="3600"/>
              <a:buFont typeface="Oswald"/>
              <a:buNone/>
              <a:defRPr sz="3600">
                <a:latin typeface="Oswald"/>
                <a:ea typeface="Oswald"/>
                <a:cs typeface="Oswald"/>
                <a:sym typeface="Oswald"/>
              </a:defRPr>
            </a:lvl2pPr>
            <a:lvl3pPr lvl="2" rtl="0" algn="ctr">
              <a:lnSpc>
                <a:spcPct val="100000"/>
              </a:lnSpc>
              <a:spcBef>
                <a:spcPts val="0"/>
              </a:spcBef>
              <a:spcAft>
                <a:spcPts val="0"/>
              </a:spcAft>
              <a:buSzPts val="3600"/>
              <a:buFont typeface="Oswald"/>
              <a:buNone/>
              <a:defRPr sz="3600">
                <a:latin typeface="Oswald"/>
                <a:ea typeface="Oswald"/>
                <a:cs typeface="Oswald"/>
                <a:sym typeface="Oswald"/>
              </a:defRPr>
            </a:lvl3pPr>
            <a:lvl4pPr lvl="3" rtl="0" algn="ctr">
              <a:lnSpc>
                <a:spcPct val="100000"/>
              </a:lnSpc>
              <a:spcBef>
                <a:spcPts val="0"/>
              </a:spcBef>
              <a:spcAft>
                <a:spcPts val="0"/>
              </a:spcAft>
              <a:buSzPts val="3600"/>
              <a:buFont typeface="Oswald"/>
              <a:buNone/>
              <a:defRPr sz="3600">
                <a:latin typeface="Oswald"/>
                <a:ea typeface="Oswald"/>
                <a:cs typeface="Oswald"/>
                <a:sym typeface="Oswald"/>
              </a:defRPr>
            </a:lvl4pPr>
            <a:lvl5pPr lvl="4" rtl="0" algn="ctr">
              <a:lnSpc>
                <a:spcPct val="100000"/>
              </a:lnSpc>
              <a:spcBef>
                <a:spcPts val="0"/>
              </a:spcBef>
              <a:spcAft>
                <a:spcPts val="0"/>
              </a:spcAft>
              <a:buSzPts val="3600"/>
              <a:buFont typeface="Oswald"/>
              <a:buNone/>
              <a:defRPr sz="3600">
                <a:latin typeface="Oswald"/>
                <a:ea typeface="Oswald"/>
                <a:cs typeface="Oswald"/>
                <a:sym typeface="Oswald"/>
              </a:defRPr>
            </a:lvl5pPr>
            <a:lvl6pPr lvl="5" rtl="0" algn="ctr">
              <a:lnSpc>
                <a:spcPct val="100000"/>
              </a:lnSpc>
              <a:spcBef>
                <a:spcPts val="0"/>
              </a:spcBef>
              <a:spcAft>
                <a:spcPts val="0"/>
              </a:spcAft>
              <a:buSzPts val="3600"/>
              <a:buFont typeface="Oswald"/>
              <a:buNone/>
              <a:defRPr sz="3600">
                <a:latin typeface="Oswald"/>
                <a:ea typeface="Oswald"/>
                <a:cs typeface="Oswald"/>
                <a:sym typeface="Oswald"/>
              </a:defRPr>
            </a:lvl6pPr>
            <a:lvl7pPr lvl="6" rtl="0" algn="ctr">
              <a:lnSpc>
                <a:spcPct val="100000"/>
              </a:lnSpc>
              <a:spcBef>
                <a:spcPts val="0"/>
              </a:spcBef>
              <a:spcAft>
                <a:spcPts val="0"/>
              </a:spcAft>
              <a:buSzPts val="3600"/>
              <a:buFont typeface="Oswald"/>
              <a:buNone/>
              <a:defRPr sz="3600">
                <a:latin typeface="Oswald"/>
                <a:ea typeface="Oswald"/>
                <a:cs typeface="Oswald"/>
                <a:sym typeface="Oswald"/>
              </a:defRPr>
            </a:lvl7pPr>
            <a:lvl8pPr lvl="7" rtl="0" algn="ctr">
              <a:lnSpc>
                <a:spcPct val="100000"/>
              </a:lnSpc>
              <a:spcBef>
                <a:spcPts val="0"/>
              </a:spcBef>
              <a:spcAft>
                <a:spcPts val="0"/>
              </a:spcAft>
              <a:buSzPts val="3600"/>
              <a:buFont typeface="Oswald"/>
              <a:buNone/>
              <a:defRPr sz="3600">
                <a:latin typeface="Oswald"/>
                <a:ea typeface="Oswald"/>
                <a:cs typeface="Oswald"/>
                <a:sym typeface="Oswald"/>
              </a:defRPr>
            </a:lvl8pPr>
            <a:lvl9pPr lvl="8" rtl="0" algn="ctr">
              <a:lnSpc>
                <a:spcPct val="100000"/>
              </a:lnSpc>
              <a:spcBef>
                <a:spcPts val="0"/>
              </a:spcBef>
              <a:spcAft>
                <a:spcPts val="0"/>
              </a:spcAft>
              <a:buSzPts val="3600"/>
              <a:buFont typeface="Oswald"/>
              <a:buNone/>
              <a:defRPr sz="3600">
                <a:latin typeface="Oswald"/>
                <a:ea typeface="Oswald"/>
                <a:cs typeface="Oswald"/>
                <a:sym typeface="Oswald"/>
              </a:defRPr>
            </a:lvl9pPr>
          </a:lstStyle>
          <a:p/>
        </p:txBody>
      </p:sp>
      <p:sp>
        <p:nvSpPr>
          <p:cNvPr id="59" name="Google Shape;59;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0" name="Shape 60"/>
        <p:cNvGrpSpPr/>
        <p:nvPr/>
      </p:nvGrpSpPr>
      <p:grpSpPr>
        <a:xfrm>
          <a:off x="0" y="0"/>
          <a:ext cx="0" cy="0"/>
          <a:chOff x="0" y="0"/>
          <a:chExt cx="0" cy="0"/>
        </a:xfrm>
      </p:grpSpPr>
      <p:sp>
        <p:nvSpPr>
          <p:cNvPr id="61" name="Google Shape;61;p15"/>
          <p:cNvSpPr/>
          <p:nvPr/>
        </p:nvSpPr>
        <p:spPr>
          <a:xfrm>
            <a:off x="0" y="1567350"/>
            <a:ext cx="9144000" cy="2008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5"/>
          <p:cNvSpPr txBox="1"/>
          <p:nvPr>
            <p:ph type="title"/>
          </p:nvPr>
        </p:nvSpPr>
        <p:spPr>
          <a:xfrm>
            <a:off x="430800" y="1889700"/>
            <a:ext cx="8282400" cy="1516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3600"/>
              <a:buNone/>
              <a:defRPr sz="3600">
                <a:solidFill>
                  <a:schemeClr val="lt1"/>
                </a:solidFill>
              </a:defRPr>
            </a:lvl1pPr>
            <a:lvl2pPr lvl="1" rtl="0" algn="ctr">
              <a:spcBef>
                <a:spcPts val="0"/>
              </a:spcBef>
              <a:spcAft>
                <a:spcPts val="0"/>
              </a:spcAft>
              <a:buClr>
                <a:schemeClr val="lt1"/>
              </a:buClr>
              <a:buSzPts val="3600"/>
              <a:buNone/>
              <a:defRPr sz="3600">
                <a:solidFill>
                  <a:schemeClr val="lt1"/>
                </a:solidFill>
              </a:defRPr>
            </a:lvl2pPr>
            <a:lvl3pPr lvl="2" rtl="0" algn="ctr">
              <a:spcBef>
                <a:spcPts val="0"/>
              </a:spcBef>
              <a:spcAft>
                <a:spcPts val="0"/>
              </a:spcAft>
              <a:buClr>
                <a:schemeClr val="lt1"/>
              </a:buClr>
              <a:buSzPts val="3600"/>
              <a:buNone/>
              <a:defRPr sz="3600">
                <a:solidFill>
                  <a:schemeClr val="lt1"/>
                </a:solidFill>
              </a:defRPr>
            </a:lvl3pPr>
            <a:lvl4pPr lvl="3" rtl="0" algn="ctr">
              <a:spcBef>
                <a:spcPts val="0"/>
              </a:spcBef>
              <a:spcAft>
                <a:spcPts val="0"/>
              </a:spcAft>
              <a:buClr>
                <a:schemeClr val="lt1"/>
              </a:buClr>
              <a:buSzPts val="3600"/>
              <a:buNone/>
              <a:defRPr sz="3600">
                <a:solidFill>
                  <a:schemeClr val="lt1"/>
                </a:solidFill>
              </a:defRPr>
            </a:lvl4pPr>
            <a:lvl5pPr lvl="4" rtl="0" algn="ctr">
              <a:spcBef>
                <a:spcPts val="0"/>
              </a:spcBef>
              <a:spcAft>
                <a:spcPts val="0"/>
              </a:spcAft>
              <a:buClr>
                <a:schemeClr val="lt1"/>
              </a:buClr>
              <a:buSzPts val="3600"/>
              <a:buNone/>
              <a:defRPr sz="3600">
                <a:solidFill>
                  <a:schemeClr val="lt1"/>
                </a:solidFill>
              </a:defRPr>
            </a:lvl5pPr>
            <a:lvl6pPr lvl="5" rtl="0" algn="ctr">
              <a:spcBef>
                <a:spcPts val="0"/>
              </a:spcBef>
              <a:spcAft>
                <a:spcPts val="0"/>
              </a:spcAft>
              <a:buClr>
                <a:schemeClr val="lt1"/>
              </a:buClr>
              <a:buSzPts val="3600"/>
              <a:buNone/>
              <a:defRPr sz="3600">
                <a:solidFill>
                  <a:schemeClr val="lt1"/>
                </a:solidFill>
              </a:defRPr>
            </a:lvl6pPr>
            <a:lvl7pPr lvl="6" rtl="0" algn="ctr">
              <a:spcBef>
                <a:spcPts val="0"/>
              </a:spcBef>
              <a:spcAft>
                <a:spcPts val="0"/>
              </a:spcAft>
              <a:buClr>
                <a:schemeClr val="lt1"/>
              </a:buClr>
              <a:buSzPts val="3600"/>
              <a:buNone/>
              <a:defRPr sz="3600">
                <a:solidFill>
                  <a:schemeClr val="lt1"/>
                </a:solidFill>
              </a:defRPr>
            </a:lvl7pPr>
            <a:lvl8pPr lvl="7" rtl="0" algn="ctr">
              <a:spcBef>
                <a:spcPts val="0"/>
              </a:spcBef>
              <a:spcAft>
                <a:spcPts val="0"/>
              </a:spcAft>
              <a:buClr>
                <a:schemeClr val="lt1"/>
              </a:buClr>
              <a:buSzPts val="3600"/>
              <a:buNone/>
              <a:defRPr sz="3600">
                <a:solidFill>
                  <a:schemeClr val="lt1"/>
                </a:solidFill>
              </a:defRPr>
            </a:lvl8pPr>
            <a:lvl9pPr lvl="8" rtl="0" algn="ctr">
              <a:spcBef>
                <a:spcPts val="0"/>
              </a:spcBef>
              <a:spcAft>
                <a:spcPts val="0"/>
              </a:spcAft>
              <a:buClr>
                <a:schemeClr val="lt1"/>
              </a:buClr>
              <a:buSzPts val="3600"/>
              <a:buNone/>
              <a:defRPr sz="3600">
                <a:solidFill>
                  <a:schemeClr val="lt1"/>
                </a:solidFill>
              </a:defRPr>
            </a:lvl9pPr>
          </a:lstStyle>
          <a:p/>
        </p:txBody>
      </p:sp>
      <p:sp>
        <p:nvSpPr>
          <p:cNvPr id="63" name="Google Shape;63;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4" name="Shape 64"/>
        <p:cNvGrpSpPr/>
        <p:nvPr/>
      </p:nvGrpSpPr>
      <p:grpSpPr>
        <a:xfrm>
          <a:off x="0" y="0"/>
          <a:ext cx="0" cy="0"/>
          <a:chOff x="0" y="0"/>
          <a:chExt cx="0" cy="0"/>
        </a:xfrm>
      </p:grpSpPr>
      <p:cxnSp>
        <p:nvCxnSpPr>
          <p:cNvPr id="65" name="Google Shape;65;p16"/>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66" name="Google Shape;66;p16"/>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7" name="Google Shape;67;p16"/>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8" name="Google Shape;68;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9" name="Shape 69"/>
        <p:cNvGrpSpPr/>
        <p:nvPr/>
      </p:nvGrpSpPr>
      <p:grpSpPr>
        <a:xfrm>
          <a:off x="0" y="0"/>
          <a:ext cx="0" cy="0"/>
          <a:chOff x="0" y="0"/>
          <a:chExt cx="0" cy="0"/>
        </a:xfrm>
      </p:grpSpPr>
      <p:cxnSp>
        <p:nvCxnSpPr>
          <p:cNvPr id="70" name="Google Shape;70;p17"/>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71" name="Google Shape;71;p17"/>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2" name="Google Shape;72;p17"/>
          <p:cNvSpPr txBox="1"/>
          <p:nvPr>
            <p:ph idx="1" type="body"/>
          </p:nvPr>
        </p:nvSpPr>
        <p:spPr>
          <a:xfrm>
            <a:off x="311700" y="1468825"/>
            <a:ext cx="3999900" cy="30999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3" name="Google Shape;73;p17"/>
          <p:cNvSpPr txBox="1"/>
          <p:nvPr>
            <p:ph idx="2" type="body"/>
          </p:nvPr>
        </p:nvSpPr>
        <p:spPr>
          <a:xfrm>
            <a:off x="4832400" y="1468825"/>
            <a:ext cx="3999900" cy="30999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4" name="Google Shape;74;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5" name="Shape 75"/>
        <p:cNvGrpSpPr/>
        <p:nvPr/>
      </p:nvGrpSpPr>
      <p:grpSpPr>
        <a:xfrm>
          <a:off x="0" y="0"/>
          <a:ext cx="0" cy="0"/>
          <a:chOff x="0" y="0"/>
          <a:chExt cx="0" cy="0"/>
        </a:xfrm>
      </p:grpSpPr>
      <p:sp>
        <p:nvSpPr>
          <p:cNvPr id="76" name="Google Shape;76;p18"/>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7" name="Google Shape;77;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8" name="Shape 78"/>
        <p:cNvGrpSpPr/>
        <p:nvPr/>
      </p:nvGrpSpPr>
      <p:grpSpPr>
        <a:xfrm>
          <a:off x="0" y="0"/>
          <a:ext cx="0" cy="0"/>
          <a:chOff x="0" y="0"/>
          <a:chExt cx="0" cy="0"/>
        </a:xfrm>
      </p:grpSpPr>
      <p:cxnSp>
        <p:nvCxnSpPr>
          <p:cNvPr id="79" name="Google Shape;79;p19"/>
          <p:cNvCxnSpPr/>
          <p:nvPr/>
        </p:nvCxnSpPr>
        <p:spPr>
          <a:xfrm>
            <a:off x="418675" y="1457787"/>
            <a:ext cx="614100" cy="0"/>
          </a:xfrm>
          <a:prstGeom prst="straightConnector1">
            <a:avLst/>
          </a:prstGeom>
          <a:noFill/>
          <a:ln cap="flat" cmpd="sng" w="19050">
            <a:solidFill>
              <a:schemeClr val="dk2"/>
            </a:solidFill>
            <a:prstDash val="lgDash"/>
            <a:round/>
            <a:headEnd len="sm" w="sm" type="none"/>
            <a:tailEnd len="sm" w="sm" type="none"/>
          </a:ln>
        </p:spPr>
      </p:cxnSp>
      <p:sp>
        <p:nvSpPr>
          <p:cNvPr id="80" name="Google Shape;80;p19"/>
          <p:cNvSpPr txBox="1"/>
          <p:nvPr>
            <p:ph type="title"/>
          </p:nvPr>
        </p:nvSpPr>
        <p:spPr>
          <a:xfrm>
            <a:off x="311700" y="6318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1" name="Google Shape;81;p19"/>
          <p:cNvSpPr txBox="1"/>
          <p:nvPr>
            <p:ph idx="1" type="body"/>
          </p:nvPr>
        </p:nvSpPr>
        <p:spPr>
          <a:xfrm>
            <a:off x="311700" y="1618204"/>
            <a:ext cx="2808000" cy="29508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82" name="Google Shape;82;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83" name="Shape 83"/>
        <p:cNvGrpSpPr/>
        <p:nvPr/>
      </p:nvGrpSpPr>
      <p:grpSpPr>
        <a:xfrm>
          <a:off x="0" y="0"/>
          <a:ext cx="0" cy="0"/>
          <a:chOff x="0" y="0"/>
          <a:chExt cx="0" cy="0"/>
        </a:xfrm>
      </p:grpSpPr>
      <p:sp>
        <p:nvSpPr>
          <p:cNvPr id="84" name="Google Shape;84;p20"/>
          <p:cNvSpPr txBox="1"/>
          <p:nvPr>
            <p:ph type="title"/>
          </p:nvPr>
        </p:nvSpPr>
        <p:spPr>
          <a:xfrm>
            <a:off x="490250" y="528900"/>
            <a:ext cx="5678100" cy="4085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5400"/>
              <a:buNone/>
              <a:defRPr sz="5400">
                <a:solidFill>
                  <a:schemeClr val="lt1"/>
                </a:solidFill>
              </a:defRPr>
            </a:lvl1pPr>
            <a:lvl2pPr lvl="1" rtl="0">
              <a:spcBef>
                <a:spcPts val="0"/>
              </a:spcBef>
              <a:spcAft>
                <a:spcPts val="0"/>
              </a:spcAft>
              <a:buClr>
                <a:schemeClr val="lt1"/>
              </a:buClr>
              <a:buSzPts val="5400"/>
              <a:buNone/>
              <a:defRPr sz="5400">
                <a:solidFill>
                  <a:schemeClr val="lt1"/>
                </a:solidFill>
              </a:defRPr>
            </a:lvl2pPr>
            <a:lvl3pPr lvl="2" rtl="0">
              <a:spcBef>
                <a:spcPts val="0"/>
              </a:spcBef>
              <a:spcAft>
                <a:spcPts val="0"/>
              </a:spcAft>
              <a:buClr>
                <a:schemeClr val="lt1"/>
              </a:buClr>
              <a:buSzPts val="5400"/>
              <a:buNone/>
              <a:defRPr sz="5400">
                <a:solidFill>
                  <a:schemeClr val="lt1"/>
                </a:solidFill>
              </a:defRPr>
            </a:lvl3pPr>
            <a:lvl4pPr lvl="3" rtl="0">
              <a:spcBef>
                <a:spcPts val="0"/>
              </a:spcBef>
              <a:spcAft>
                <a:spcPts val="0"/>
              </a:spcAft>
              <a:buClr>
                <a:schemeClr val="lt1"/>
              </a:buClr>
              <a:buSzPts val="5400"/>
              <a:buNone/>
              <a:defRPr sz="5400">
                <a:solidFill>
                  <a:schemeClr val="lt1"/>
                </a:solidFill>
              </a:defRPr>
            </a:lvl4pPr>
            <a:lvl5pPr lvl="4" rtl="0">
              <a:spcBef>
                <a:spcPts val="0"/>
              </a:spcBef>
              <a:spcAft>
                <a:spcPts val="0"/>
              </a:spcAft>
              <a:buClr>
                <a:schemeClr val="lt1"/>
              </a:buClr>
              <a:buSzPts val="5400"/>
              <a:buNone/>
              <a:defRPr sz="5400">
                <a:solidFill>
                  <a:schemeClr val="lt1"/>
                </a:solidFill>
              </a:defRPr>
            </a:lvl5pPr>
            <a:lvl6pPr lvl="5" rtl="0">
              <a:spcBef>
                <a:spcPts val="0"/>
              </a:spcBef>
              <a:spcAft>
                <a:spcPts val="0"/>
              </a:spcAft>
              <a:buClr>
                <a:schemeClr val="lt1"/>
              </a:buClr>
              <a:buSzPts val="5400"/>
              <a:buNone/>
              <a:defRPr sz="5400">
                <a:solidFill>
                  <a:schemeClr val="lt1"/>
                </a:solidFill>
              </a:defRPr>
            </a:lvl6pPr>
            <a:lvl7pPr lvl="6" rtl="0">
              <a:spcBef>
                <a:spcPts val="0"/>
              </a:spcBef>
              <a:spcAft>
                <a:spcPts val="0"/>
              </a:spcAft>
              <a:buClr>
                <a:schemeClr val="lt1"/>
              </a:buClr>
              <a:buSzPts val="5400"/>
              <a:buNone/>
              <a:defRPr sz="5400">
                <a:solidFill>
                  <a:schemeClr val="lt1"/>
                </a:solidFill>
              </a:defRPr>
            </a:lvl7pPr>
            <a:lvl8pPr lvl="7" rtl="0">
              <a:spcBef>
                <a:spcPts val="0"/>
              </a:spcBef>
              <a:spcAft>
                <a:spcPts val="0"/>
              </a:spcAft>
              <a:buClr>
                <a:schemeClr val="lt1"/>
              </a:buClr>
              <a:buSzPts val="5400"/>
              <a:buNone/>
              <a:defRPr sz="5400">
                <a:solidFill>
                  <a:schemeClr val="lt1"/>
                </a:solidFill>
              </a:defRPr>
            </a:lvl8pPr>
            <a:lvl9pPr lvl="8" rtl="0">
              <a:spcBef>
                <a:spcPts val="0"/>
              </a:spcBef>
              <a:spcAft>
                <a:spcPts val="0"/>
              </a:spcAft>
              <a:buClr>
                <a:schemeClr val="lt1"/>
              </a:buClr>
              <a:buSzPts val="5400"/>
              <a:buNone/>
              <a:defRPr sz="5400">
                <a:solidFill>
                  <a:schemeClr val="lt1"/>
                </a:solidFill>
              </a:defRPr>
            </a:lvl9pPr>
          </a:lstStyle>
          <a:p/>
        </p:txBody>
      </p:sp>
      <p:sp>
        <p:nvSpPr>
          <p:cNvPr id="85" name="Google Shape;85;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1"/>
        </a:solidFill>
      </p:bgPr>
    </p:bg>
    <p:spTree>
      <p:nvGrpSpPr>
        <p:cNvPr id="86" name="Shape 86"/>
        <p:cNvGrpSpPr/>
        <p:nvPr/>
      </p:nvGrpSpPr>
      <p:grpSpPr>
        <a:xfrm>
          <a:off x="0" y="0"/>
          <a:ext cx="0" cy="0"/>
          <a:chOff x="0" y="0"/>
          <a:chExt cx="0" cy="0"/>
        </a:xfrm>
      </p:grpSpPr>
      <p:sp>
        <p:nvSpPr>
          <p:cNvPr id="87" name="Google Shape;87;p21"/>
          <p:cNvSpPr/>
          <p:nvPr/>
        </p:nvSpPr>
        <p:spPr>
          <a:xfrm>
            <a:off x="4572000" y="175"/>
            <a:ext cx="4572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8" name="Google Shape;88;p21"/>
          <p:cNvCxnSpPr/>
          <p:nvPr/>
        </p:nvCxnSpPr>
        <p:spPr>
          <a:xfrm>
            <a:off x="5029675" y="4495500"/>
            <a:ext cx="577200" cy="0"/>
          </a:xfrm>
          <a:prstGeom prst="straightConnector1">
            <a:avLst/>
          </a:prstGeom>
          <a:noFill/>
          <a:ln cap="flat" cmpd="sng" w="19050">
            <a:solidFill>
              <a:schemeClr val="dk1"/>
            </a:solidFill>
            <a:prstDash val="lgDash"/>
            <a:round/>
            <a:headEnd len="sm" w="sm" type="none"/>
            <a:tailEnd len="sm" w="sm" type="none"/>
          </a:ln>
        </p:spPr>
      </p:cxnSp>
      <p:sp>
        <p:nvSpPr>
          <p:cNvPr id="89" name="Google Shape;89;p21"/>
          <p:cNvSpPr txBox="1"/>
          <p:nvPr>
            <p:ph type="title"/>
          </p:nvPr>
        </p:nvSpPr>
        <p:spPr>
          <a:xfrm>
            <a:off x="265500" y="1078750"/>
            <a:ext cx="4045200" cy="1789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4600"/>
              <a:buNone/>
              <a:defRPr sz="4600">
                <a:solidFill>
                  <a:schemeClr val="lt1"/>
                </a:solidFill>
              </a:defRPr>
            </a:lvl1pPr>
            <a:lvl2pPr lvl="1" rtl="0" algn="ctr">
              <a:spcBef>
                <a:spcPts val="0"/>
              </a:spcBef>
              <a:spcAft>
                <a:spcPts val="0"/>
              </a:spcAft>
              <a:buClr>
                <a:schemeClr val="lt1"/>
              </a:buClr>
              <a:buSzPts val="4600"/>
              <a:buNone/>
              <a:defRPr sz="4600">
                <a:solidFill>
                  <a:schemeClr val="lt1"/>
                </a:solidFill>
              </a:defRPr>
            </a:lvl2pPr>
            <a:lvl3pPr lvl="2" rtl="0" algn="ctr">
              <a:spcBef>
                <a:spcPts val="0"/>
              </a:spcBef>
              <a:spcAft>
                <a:spcPts val="0"/>
              </a:spcAft>
              <a:buClr>
                <a:schemeClr val="lt1"/>
              </a:buClr>
              <a:buSzPts val="4600"/>
              <a:buNone/>
              <a:defRPr sz="4600">
                <a:solidFill>
                  <a:schemeClr val="lt1"/>
                </a:solidFill>
              </a:defRPr>
            </a:lvl3pPr>
            <a:lvl4pPr lvl="3" rtl="0" algn="ctr">
              <a:spcBef>
                <a:spcPts val="0"/>
              </a:spcBef>
              <a:spcAft>
                <a:spcPts val="0"/>
              </a:spcAft>
              <a:buClr>
                <a:schemeClr val="lt1"/>
              </a:buClr>
              <a:buSzPts val="4600"/>
              <a:buNone/>
              <a:defRPr sz="4600">
                <a:solidFill>
                  <a:schemeClr val="lt1"/>
                </a:solidFill>
              </a:defRPr>
            </a:lvl4pPr>
            <a:lvl5pPr lvl="4" rtl="0" algn="ctr">
              <a:spcBef>
                <a:spcPts val="0"/>
              </a:spcBef>
              <a:spcAft>
                <a:spcPts val="0"/>
              </a:spcAft>
              <a:buClr>
                <a:schemeClr val="lt1"/>
              </a:buClr>
              <a:buSzPts val="4600"/>
              <a:buNone/>
              <a:defRPr sz="4600">
                <a:solidFill>
                  <a:schemeClr val="lt1"/>
                </a:solidFill>
              </a:defRPr>
            </a:lvl5pPr>
            <a:lvl6pPr lvl="5" rtl="0" algn="ctr">
              <a:spcBef>
                <a:spcPts val="0"/>
              </a:spcBef>
              <a:spcAft>
                <a:spcPts val="0"/>
              </a:spcAft>
              <a:buClr>
                <a:schemeClr val="lt1"/>
              </a:buClr>
              <a:buSzPts val="4600"/>
              <a:buNone/>
              <a:defRPr sz="4600">
                <a:solidFill>
                  <a:schemeClr val="lt1"/>
                </a:solidFill>
              </a:defRPr>
            </a:lvl6pPr>
            <a:lvl7pPr lvl="6" rtl="0" algn="ctr">
              <a:spcBef>
                <a:spcPts val="0"/>
              </a:spcBef>
              <a:spcAft>
                <a:spcPts val="0"/>
              </a:spcAft>
              <a:buClr>
                <a:schemeClr val="lt1"/>
              </a:buClr>
              <a:buSzPts val="4600"/>
              <a:buNone/>
              <a:defRPr sz="4600">
                <a:solidFill>
                  <a:schemeClr val="lt1"/>
                </a:solidFill>
              </a:defRPr>
            </a:lvl7pPr>
            <a:lvl8pPr lvl="7" rtl="0" algn="ctr">
              <a:spcBef>
                <a:spcPts val="0"/>
              </a:spcBef>
              <a:spcAft>
                <a:spcPts val="0"/>
              </a:spcAft>
              <a:buClr>
                <a:schemeClr val="lt1"/>
              </a:buClr>
              <a:buSzPts val="4600"/>
              <a:buNone/>
              <a:defRPr sz="4600">
                <a:solidFill>
                  <a:schemeClr val="lt1"/>
                </a:solidFill>
              </a:defRPr>
            </a:lvl8pPr>
            <a:lvl9pPr lvl="8" rtl="0" algn="ctr">
              <a:spcBef>
                <a:spcPts val="0"/>
              </a:spcBef>
              <a:spcAft>
                <a:spcPts val="0"/>
              </a:spcAft>
              <a:buClr>
                <a:schemeClr val="lt1"/>
              </a:buClr>
              <a:buSzPts val="4600"/>
              <a:buNone/>
              <a:defRPr sz="4600">
                <a:solidFill>
                  <a:schemeClr val="lt1"/>
                </a:solidFill>
              </a:defRPr>
            </a:lvl9pPr>
          </a:lstStyle>
          <a:p/>
        </p:txBody>
      </p:sp>
      <p:sp>
        <p:nvSpPr>
          <p:cNvPr id="90" name="Google Shape;90;p21"/>
          <p:cNvSpPr txBox="1"/>
          <p:nvPr>
            <p:ph idx="1" type="subTitle"/>
          </p:nvPr>
        </p:nvSpPr>
        <p:spPr>
          <a:xfrm>
            <a:off x="265500" y="292140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900"/>
              <a:buNone/>
              <a:defRPr sz="1900">
                <a:solidFill>
                  <a:schemeClr val="lt1"/>
                </a:solidFill>
              </a:defRPr>
            </a:lvl1pPr>
            <a:lvl2pPr lvl="1" rtl="0" algn="ctr">
              <a:lnSpc>
                <a:spcPct val="100000"/>
              </a:lnSpc>
              <a:spcBef>
                <a:spcPts val="0"/>
              </a:spcBef>
              <a:spcAft>
                <a:spcPts val="0"/>
              </a:spcAft>
              <a:buClr>
                <a:schemeClr val="lt1"/>
              </a:buClr>
              <a:buSzPts val="1900"/>
              <a:buNone/>
              <a:defRPr sz="1900">
                <a:solidFill>
                  <a:schemeClr val="lt1"/>
                </a:solidFill>
              </a:defRPr>
            </a:lvl2pPr>
            <a:lvl3pPr lvl="2" rtl="0" algn="ctr">
              <a:lnSpc>
                <a:spcPct val="100000"/>
              </a:lnSpc>
              <a:spcBef>
                <a:spcPts val="0"/>
              </a:spcBef>
              <a:spcAft>
                <a:spcPts val="0"/>
              </a:spcAft>
              <a:buClr>
                <a:schemeClr val="lt1"/>
              </a:buClr>
              <a:buSzPts val="1900"/>
              <a:buNone/>
              <a:defRPr sz="1900">
                <a:solidFill>
                  <a:schemeClr val="lt1"/>
                </a:solidFill>
              </a:defRPr>
            </a:lvl3pPr>
            <a:lvl4pPr lvl="3" rtl="0" algn="ctr">
              <a:lnSpc>
                <a:spcPct val="100000"/>
              </a:lnSpc>
              <a:spcBef>
                <a:spcPts val="0"/>
              </a:spcBef>
              <a:spcAft>
                <a:spcPts val="0"/>
              </a:spcAft>
              <a:buClr>
                <a:schemeClr val="lt1"/>
              </a:buClr>
              <a:buSzPts val="1900"/>
              <a:buNone/>
              <a:defRPr sz="1900">
                <a:solidFill>
                  <a:schemeClr val="lt1"/>
                </a:solidFill>
              </a:defRPr>
            </a:lvl4pPr>
            <a:lvl5pPr lvl="4" rtl="0" algn="ctr">
              <a:lnSpc>
                <a:spcPct val="100000"/>
              </a:lnSpc>
              <a:spcBef>
                <a:spcPts val="0"/>
              </a:spcBef>
              <a:spcAft>
                <a:spcPts val="0"/>
              </a:spcAft>
              <a:buClr>
                <a:schemeClr val="lt1"/>
              </a:buClr>
              <a:buSzPts val="1900"/>
              <a:buNone/>
              <a:defRPr sz="1900">
                <a:solidFill>
                  <a:schemeClr val="lt1"/>
                </a:solidFill>
              </a:defRPr>
            </a:lvl5pPr>
            <a:lvl6pPr lvl="5" rtl="0" algn="ctr">
              <a:lnSpc>
                <a:spcPct val="100000"/>
              </a:lnSpc>
              <a:spcBef>
                <a:spcPts val="0"/>
              </a:spcBef>
              <a:spcAft>
                <a:spcPts val="0"/>
              </a:spcAft>
              <a:buClr>
                <a:schemeClr val="lt1"/>
              </a:buClr>
              <a:buSzPts val="1900"/>
              <a:buNone/>
              <a:defRPr sz="1900">
                <a:solidFill>
                  <a:schemeClr val="lt1"/>
                </a:solidFill>
              </a:defRPr>
            </a:lvl6pPr>
            <a:lvl7pPr lvl="6" rtl="0" algn="ctr">
              <a:lnSpc>
                <a:spcPct val="100000"/>
              </a:lnSpc>
              <a:spcBef>
                <a:spcPts val="0"/>
              </a:spcBef>
              <a:spcAft>
                <a:spcPts val="0"/>
              </a:spcAft>
              <a:buClr>
                <a:schemeClr val="lt1"/>
              </a:buClr>
              <a:buSzPts val="1900"/>
              <a:buNone/>
              <a:defRPr sz="1900">
                <a:solidFill>
                  <a:schemeClr val="lt1"/>
                </a:solidFill>
              </a:defRPr>
            </a:lvl7pPr>
            <a:lvl8pPr lvl="7" rtl="0" algn="ctr">
              <a:lnSpc>
                <a:spcPct val="100000"/>
              </a:lnSpc>
              <a:spcBef>
                <a:spcPts val="0"/>
              </a:spcBef>
              <a:spcAft>
                <a:spcPts val="0"/>
              </a:spcAft>
              <a:buClr>
                <a:schemeClr val="lt1"/>
              </a:buClr>
              <a:buSzPts val="1900"/>
              <a:buNone/>
              <a:defRPr sz="1900">
                <a:solidFill>
                  <a:schemeClr val="lt1"/>
                </a:solidFill>
              </a:defRPr>
            </a:lvl8pPr>
            <a:lvl9pPr lvl="8" rtl="0" algn="ctr">
              <a:lnSpc>
                <a:spcPct val="100000"/>
              </a:lnSpc>
              <a:spcBef>
                <a:spcPts val="0"/>
              </a:spcBef>
              <a:spcAft>
                <a:spcPts val="0"/>
              </a:spcAft>
              <a:buClr>
                <a:schemeClr val="lt1"/>
              </a:buClr>
              <a:buSzPts val="1900"/>
              <a:buNone/>
              <a:defRPr sz="1900">
                <a:solidFill>
                  <a:schemeClr val="lt1"/>
                </a:solidFill>
              </a:defRPr>
            </a:lvl9pPr>
          </a:lstStyle>
          <a:p/>
        </p:txBody>
      </p:sp>
      <p:sp>
        <p:nvSpPr>
          <p:cNvPr id="91" name="Google Shape;91;p21"/>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92" name="Google Shape;92;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3" name="Shape 93"/>
        <p:cNvGrpSpPr/>
        <p:nvPr/>
      </p:nvGrpSpPr>
      <p:grpSpPr>
        <a:xfrm>
          <a:off x="0" y="0"/>
          <a:ext cx="0" cy="0"/>
          <a:chOff x="0" y="0"/>
          <a:chExt cx="0" cy="0"/>
        </a:xfrm>
      </p:grpSpPr>
      <p:sp>
        <p:nvSpPr>
          <p:cNvPr id="94" name="Google Shape;94;p22"/>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2100"/>
              <a:buFont typeface="Oswald"/>
              <a:buNone/>
              <a:defRPr sz="2100">
                <a:latin typeface="Oswald"/>
                <a:ea typeface="Oswald"/>
                <a:cs typeface="Oswald"/>
                <a:sym typeface="Oswald"/>
              </a:defRPr>
            </a:lvl1pPr>
          </a:lstStyle>
          <a:p/>
        </p:txBody>
      </p:sp>
      <p:sp>
        <p:nvSpPr>
          <p:cNvPr id="95" name="Google Shape;95;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6" name="Shape 96"/>
        <p:cNvGrpSpPr/>
        <p:nvPr/>
      </p:nvGrpSpPr>
      <p:grpSpPr>
        <a:xfrm>
          <a:off x="0" y="0"/>
          <a:ext cx="0" cy="0"/>
          <a:chOff x="0" y="0"/>
          <a:chExt cx="0" cy="0"/>
        </a:xfrm>
      </p:grpSpPr>
      <p:cxnSp>
        <p:nvCxnSpPr>
          <p:cNvPr id="97" name="Google Shape;97;p23"/>
          <p:cNvCxnSpPr/>
          <p:nvPr/>
        </p:nvCxnSpPr>
        <p:spPr>
          <a:xfrm>
            <a:off x="413275" y="2988275"/>
            <a:ext cx="910500" cy="0"/>
          </a:xfrm>
          <a:prstGeom prst="straightConnector1">
            <a:avLst/>
          </a:prstGeom>
          <a:noFill/>
          <a:ln cap="flat" cmpd="sng" w="28575">
            <a:solidFill>
              <a:schemeClr val="dk1"/>
            </a:solidFill>
            <a:prstDash val="lgDash"/>
            <a:round/>
            <a:headEnd len="sm" w="sm" type="none"/>
            <a:tailEnd len="sm" w="sm" type="none"/>
          </a:ln>
        </p:spPr>
      </p:cxnSp>
      <p:sp>
        <p:nvSpPr>
          <p:cNvPr id="98" name="Google Shape;98;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spcBef>
                <a:spcPts val="0"/>
              </a:spcBef>
              <a:spcAft>
                <a:spcPts val="0"/>
              </a:spcAft>
              <a:buSzPts val="12000"/>
              <a:buNone/>
              <a:defRPr sz="12000"/>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99" name="Google Shape;99;p23"/>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00" name="Google Shape;100;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1" name="Shape 101"/>
        <p:cNvGrpSpPr/>
        <p:nvPr/>
      </p:nvGrpSpPr>
      <p:grpSpPr>
        <a:xfrm>
          <a:off x="0" y="0"/>
          <a:ext cx="0" cy="0"/>
          <a:chOff x="0" y="0"/>
          <a:chExt cx="0" cy="0"/>
        </a:xfrm>
      </p:grpSpPr>
      <p:sp>
        <p:nvSpPr>
          <p:cNvPr id="102" name="Google Shape;102;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dern-writer">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1pPr>
            <a:lvl2pPr lvl="1"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2pPr>
            <a:lvl3pPr lvl="2"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3pPr>
            <a:lvl4pPr lvl="3"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4pPr>
            <a:lvl5pPr lvl="4"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5pPr>
            <a:lvl6pPr lvl="5"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6pPr>
            <a:lvl7pPr lvl="6"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7pPr>
            <a:lvl8pPr lvl="7"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8pPr>
            <a:lvl9pPr lvl="8"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9pPr>
          </a:lstStyle>
          <a:p/>
        </p:txBody>
      </p:sp>
      <p:sp>
        <p:nvSpPr>
          <p:cNvPr id="52" name="Google Shape;52;p13"/>
          <p:cNvSpPr txBox="1"/>
          <p:nvPr>
            <p:ph idx="1" type="body"/>
          </p:nvPr>
        </p:nvSpPr>
        <p:spPr>
          <a:xfrm>
            <a:off x="311700" y="1468825"/>
            <a:ext cx="8520600" cy="30999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rtl="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Source Code Pro"/>
                <a:ea typeface="Source Code Pro"/>
                <a:cs typeface="Source Code Pro"/>
                <a:sym typeface="Source Code Pro"/>
              </a:defRPr>
            </a:lvl1pPr>
            <a:lvl2pPr lvl="1" rtl="0" algn="r">
              <a:buNone/>
              <a:defRPr sz="1000">
                <a:solidFill>
                  <a:schemeClr val="dk2"/>
                </a:solidFill>
                <a:latin typeface="Source Code Pro"/>
                <a:ea typeface="Source Code Pro"/>
                <a:cs typeface="Source Code Pro"/>
                <a:sym typeface="Source Code Pro"/>
              </a:defRPr>
            </a:lvl2pPr>
            <a:lvl3pPr lvl="2" rtl="0" algn="r">
              <a:buNone/>
              <a:defRPr sz="1000">
                <a:solidFill>
                  <a:schemeClr val="dk2"/>
                </a:solidFill>
                <a:latin typeface="Source Code Pro"/>
                <a:ea typeface="Source Code Pro"/>
                <a:cs typeface="Source Code Pro"/>
                <a:sym typeface="Source Code Pro"/>
              </a:defRPr>
            </a:lvl3pPr>
            <a:lvl4pPr lvl="3" rtl="0" algn="r">
              <a:buNone/>
              <a:defRPr sz="1000">
                <a:solidFill>
                  <a:schemeClr val="dk2"/>
                </a:solidFill>
                <a:latin typeface="Source Code Pro"/>
                <a:ea typeface="Source Code Pro"/>
                <a:cs typeface="Source Code Pro"/>
                <a:sym typeface="Source Code Pro"/>
              </a:defRPr>
            </a:lvl4pPr>
            <a:lvl5pPr lvl="4" rtl="0" algn="r">
              <a:buNone/>
              <a:defRPr sz="1000">
                <a:solidFill>
                  <a:schemeClr val="dk2"/>
                </a:solidFill>
                <a:latin typeface="Source Code Pro"/>
                <a:ea typeface="Source Code Pro"/>
                <a:cs typeface="Source Code Pro"/>
                <a:sym typeface="Source Code Pro"/>
              </a:defRPr>
            </a:lvl5pPr>
            <a:lvl6pPr lvl="5" rtl="0" algn="r">
              <a:buNone/>
              <a:defRPr sz="1000">
                <a:solidFill>
                  <a:schemeClr val="dk2"/>
                </a:solidFill>
                <a:latin typeface="Source Code Pro"/>
                <a:ea typeface="Source Code Pro"/>
                <a:cs typeface="Source Code Pro"/>
                <a:sym typeface="Source Code Pro"/>
              </a:defRPr>
            </a:lvl6pPr>
            <a:lvl7pPr lvl="6" rtl="0" algn="r">
              <a:buNone/>
              <a:defRPr sz="1000">
                <a:solidFill>
                  <a:schemeClr val="dk2"/>
                </a:solidFill>
                <a:latin typeface="Source Code Pro"/>
                <a:ea typeface="Source Code Pro"/>
                <a:cs typeface="Source Code Pro"/>
                <a:sym typeface="Source Code Pro"/>
              </a:defRPr>
            </a:lvl7pPr>
            <a:lvl8pPr lvl="7" rtl="0" algn="r">
              <a:buNone/>
              <a:defRPr sz="1000">
                <a:solidFill>
                  <a:schemeClr val="dk2"/>
                </a:solidFill>
                <a:latin typeface="Source Code Pro"/>
                <a:ea typeface="Source Code Pro"/>
                <a:cs typeface="Source Code Pro"/>
                <a:sym typeface="Source Code Pro"/>
              </a:defRPr>
            </a:lvl8pPr>
            <a:lvl9pPr lvl="8" rtl="0" algn="r">
              <a:buNone/>
              <a:defRPr sz="1000">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mc:AlternateContent>
    <mc:Choice Requires="p14">
      <p:transition p14:dur="0">
        <p:push/>
      </p:transition>
    </mc:Choice>
    <mc:Fallback>
      <p:transition>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0.xml"/><Relationship Id="rId3" Type="http://schemas.openxmlformats.org/officeDocument/2006/relationships/image" Target="../media/image3.jp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0.xml"/><Relationship Id="rId3" Type="http://schemas.openxmlformats.org/officeDocument/2006/relationships/image" Target="../media/image3.jp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1.xml"/><Relationship Id="rId3" Type="http://schemas.openxmlformats.org/officeDocument/2006/relationships/image" Target="../media/image3.jp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2.xml"/><Relationship Id="rId3" Type="http://schemas.openxmlformats.org/officeDocument/2006/relationships/image" Target="../media/image3.jpg"/><Relationship Id="rId4" Type="http://schemas.openxmlformats.org/officeDocument/2006/relationships/image" Target="../media/image24.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3.xml"/><Relationship Id="rId3" Type="http://schemas.openxmlformats.org/officeDocument/2006/relationships/image" Target="../media/image3.jpg"/><Relationship Id="rId4" Type="http://schemas.openxmlformats.org/officeDocument/2006/relationships/image" Target="../media/image24.png"/><Relationship Id="rId5" Type="http://schemas.openxmlformats.org/officeDocument/2006/relationships/image" Target="../media/image25.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4.xml"/><Relationship Id="rId3" Type="http://schemas.openxmlformats.org/officeDocument/2006/relationships/image" Target="../media/image3.jpg"/><Relationship Id="rId4" Type="http://schemas.openxmlformats.org/officeDocument/2006/relationships/image" Target="../media/image25.png"/><Relationship Id="rId5" Type="http://schemas.openxmlformats.org/officeDocument/2006/relationships/image" Target="../media/image23.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5.xml"/><Relationship Id="rId3" Type="http://schemas.openxmlformats.org/officeDocument/2006/relationships/image" Target="../media/image3.jpg"/><Relationship Id="rId4" Type="http://schemas.openxmlformats.org/officeDocument/2006/relationships/image" Target="../media/image18.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6.xml"/><Relationship Id="rId3" Type="http://schemas.openxmlformats.org/officeDocument/2006/relationships/image" Target="../media/image3.jpg"/><Relationship Id="rId4" Type="http://schemas.openxmlformats.org/officeDocument/2006/relationships/image" Target="../media/image22.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7.xml"/><Relationship Id="rId3" Type="http://schemas.openxmlformats.org/officeDocument/2006/relationships/image" Target="../media/image3.jp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8.xml"/><Relationship Id="rId3" Type="http://schemas.openxmlformats.org/officeDocument/2006/relationships/image" Target="../media/image3.jp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9.xml"/><Relationship Id="rId3" Type="http://schemas.openxmlformats.org/officeDocument/2006/relationships/image" Target="../media/image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1.xml"/><Relationship Id="rId3" Type="http://schemas.openxmlformats.org/officeDocument/2006/relationships/image" Target="../media/image3.jp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0.xml"/><Relationship Id="rId3" Type="http://schemas.openxmlformats.org/officeDocument/2006/relationships/image" Target="../media/image3.jp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1.xml"/><Relationship Id="rId3" Type="http://schemas.openxmlformats.org/officeDocument/2006/relationships/image" Target="../media/image3.jp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2.xml"/><Relationship Id="rId3" Type="http://schemas.openxmlformats.org/officeDocument/2006/relationships/image" Target="../media/image3.jp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3.xml"/><Relationship Id="rId3" Type="http://schemas.openxmlformats.org/officeDocument/2006/relationships/image" Target="../media/image3.jpg"/><Relationship Id="rId4" Type="http://schemas.openxmlformats.org/officeDocument/2006/relationships/image" Target="../media/image26.png"/><Relationship Id="rId5" Type="http://schemas.openxmlformats.org/officeDocument/2006/relationships/image" Target="../media/image2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4.xml"/><Relationship Id="rId3" Type="http://schemas.openxmlformats.org/officeDocument/2006/relationships/image" Target="../media/image3.jp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5.xml"/><Relationship Id="rId3" Type="http://schemas.openxmlformats.org/officeDocument/2006/relationships/image" Target="../media/image3.jpg"/><Relationship Id="rId4" Type="http://schemas.openxmlformats.org/officeDocument/2006/relationships/image" Target="../media/image19.png"/><Relationship Id="rId5" Type="http://schemas.openxmlformats.org/officeDocument/2006/relationships/image" Target="../media/image20.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6.xml"/><Relationship Id="rId3" Type="http://schemas.openxmlformats.org/officeDocument/2006/relationships/image" Target="../media/image3.jp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7.xml"/><Relationship Id="rId3" Type="http://schemas.openxmlformats.org/officeDocument/2006/relationships/image" Target="../media/image3.jp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8.xml"/><Relationship Id="rId3" Type="http://schemas.openxmlformats.org/officeDocument/2006/relationships/image" Target="../media/image3.jp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9.xml"/><Relationship Id="rId3" Type="http://schemas.openxmlformats.org/officeDocument/2006/relationships/image" Target="../media/image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2.xml"/><Relationship Id="rId3" Type="http://schemas.openxmlformats.org/officeDocument/2006/relationships/image" Target="../media/image3.jp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0.xml"/><Relationship Id="rId3" Type="http://schemas.openxmlformats.org/officeDocument/2006/relationships/image" Target="../media/image3.jp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1.xml"/><Relationship Id="rId3" Type="http://schemas.openxmlformats.org/officeDocument/2006/relationships/image" Target="../media/image3.jp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2.xml"/><Relationship Id="rId3" Type="http://schemas.openxmlformats.org/officeDocument/2006/relationships/image" Target="../media/image3.jp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3.xml"/><Relationship Id="rId3" Type="http://schemas.openxmlformats.org/officeDocument/2006/relationships/image" Target="../media/image3.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3.xml"/><Relationship Id="rId3" Type="http://schemas.openxmlformats.org/officeDocument/2006/relationships/image" Target="../media/image3.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4.xml"/><Relationship Id="rId3" Type="http://schemas.openxmlformats.org/officeDocument/2006/relationships/image" Target="../media/image3.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5.xml"/><Relationship Id="rId3" Type="http://schemas.openxmlformats.org/officeDocument/2006/relationships/image" Target="../media/image3.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6.xml"/><Relationship Id="rId3" Type="http://schemas.openxmlformats.org/officeDocument/2006/relationships/image" Target="../media/image3.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7.xml"/><Relationship Id="rId3" Type="http://schemas.openxmlformats.org/officeDocument/2006/relationships/image" Target="../media/image3.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8.xml"/><Relationship Id="rId3" Type="http://schemas.openxmlformats.org/officeDocument/2006/relationships/image" Target="../media/image3.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9.xml"/><Relationship Id="rId3"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0.xml"/><Relationship Id="rId3" Type="http://schemas.openxmlformats.org/officeDocument/2006/relationships/image" Target="../media/image3.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1.xml"/><Relationship Id="rId3" Type="http://schemas.openxmlformats.org/officeDocument/2006/relationships/image" Target="../media/image3.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3.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3.jpg"/><Relationship Id="rId4"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3.jpg"/><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3.jpg"/><Relationship Id="rId4" Type="http://schemas.openxmlformats.org/officeDocument/2006/relationships/image" Target="../media/image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3.jpg"/><Relationship Id="rId4" Type="http://schemas.openxmlformats.org/officeDocument/2006/relationships/image" Target="../media/image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3.jpg"/><Relationship Id="rId4" Type="http://schemas.openxmlformats.org/officeDocument/2006/relationships/image" Target="../media/image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3.jpg"/><Relationship Id="rId4" Type="http://schemas.openxmlformats.org/officeDocument/2006/relationships/image" Target="../media/image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3.jp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3.jpg"/><Relationship Id="rId4" Type="http://schemas.openxmlformats.org/officeDocument/2006/relationships/image" Target="../media/image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3.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3.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3.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3.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3.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3.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3.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3.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3.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3.jpg"/><Relationship Id="rId4" Type="http://schemas.openxmlformats.org/officeDocument/2006/relationships/image" Target="../media/image10.png"/><Relationship Id="rId5" Type="http://schemas.openxmlformats.org/officeDocument/2006/relationships/image" Target="../media/image8.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3.jpg"/><Relationship Id="rId4" Type="http://schemas.openxmlformats.org/officeDocument/2006/relationships/image" Target="../media/image7.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3.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3.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3.jpg"/><Relationship Id="rId4" Type="http://schemas.openxmlformats.org/officeDocument/2006/relationships/image" Target="../media/image10.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3.jpg"/><Relationship Id="rId4" Type="http://schemas.openxmlformats.org/officeDocument/2006/relationships/image" Target="../media/image10.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3.jpg"/><Relationship Id="rId4" Type="http://schemas.openxmlformats.org/officeDocument/2006/relationships/image" Target="../media/image10.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3.jpg"/><Relationship Id="rId4" Type="http://schemas.openxmlformats.org/officeDocument/2006/relationships/image" Target="../media/image10.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3.jp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3.jp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3.jp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3.jp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3.jp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3.jp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3.jp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3.jp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3.jp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3.jp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jp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3.jp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3.jp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image" Target="../media/image3.jpg"/><Relationship Id="rId4" Type="http://schemas.openxmlformats.org/officeDocument/2006/relationships/image" Target="../media/image9.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image" Target="../media/image3.jp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 Id="rId3" Type="http://schemas.openxmlformats.org/officeDocument/2006/relationships/image" Target="../media/image3.jp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5.xml"/><Relationship Id="rId3" Type="http://schemas.openxmlformats.org/officeDocument/2006/relationships/image" Target="../media/image3.jp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 Id="rId3" Type="http://schemas.openxmlformats.org/officeDocument/2006/relationships/image" Target="../media/image3.jp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 Id="rId3" Type="http://schemas.openxmlformats.org/officeDocument/2006/relationships/image" Target="../media/image3.jp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 Id="rId3" Type="http://schemas.openxmlformats.org/officeDocument/2006/relationships/image" Target="../media/image3.jp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 Id="rId3"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jp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 Id="rId3" Type="http://schemas.openxmlformats.org/officeDocument/2006/relationships/image" Target="../media/image3.jp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71.xml"/><Relationship Id="rId3" Type="http://schemas.openxmlformats.org/officeDocument/2006/relationships/image" Target="../media/image3.jpg"/><Relationship Id="rId4" Type="http://schemas.openxmlformats.org/officeDocument/2006/relationships/image" Target="../media/image12.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72.xml"/><Relationship Id="rId3" Type="http://schemas.openxmlformats.org/officeDocument/2006/relationships/image" Target="../media/image3.jp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73.xml"/><Relationship Id="rId3" Type="http://schemas.openxmlformats.org/officeDocument/2006/relationships/image" Target="../media/image3.jpg"/><Relationship Id="rId4" Type="http://schemas.openxmlformats.org/officeDocument/2006/relationships/image" Target="../media/image12.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74.xml"/><Relationship Id="rId3" Type="http://schemas.openxmlformats.org/officeDocument/2006/relationships/image" Target="../media/image3.jpg"/><Relationship Id="rId4" Type="http://schemas.openxmlformats.org/officeDocument/2006/relationships/image" Target="../media/image14.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75.xml"/><Relationship Id="rId3" Type="http://schemas.openxmlformats.org/officeDocument/2006/relationships/image" Target="../media/image3.jp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76.xml"/><Relationship Id="rId3" Type="http://schemas.openxmlformats.org/officeDocument/2006/relationships/image" Target="../media/image3.jpg"/><Relationship Id="rId4" Type="http://schemas.openxmlformats.org/officeDocument/2006/relationships/image" Target="../media/image13.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77.xml"/><Relationship Id="rId3" Type="http://schemas.openxmlformats.org/officeDocument/2006/relationships/image" Target="../media/image3.jpg"/><Relationship Id="rId4" Type="http://schemas.openxmlformats.org/officeDocument/2006/relationships/image" Target="../media/image16.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78.xml"/><Relationship Id="rId3" Type="http://schemas.openxmlformats.org/officeDocument/2006/relationships/image" Target="../media/image3.jpg"/><Relationship Id="rId4" Type="http://schemas.openxmlformats.org/officeDocument/2006/relationships/image" Target="../media/image16.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79.xml"/><Relationship Id="rId3" Type="http://schemas.openxmlformats.org/officeDocument/2006/relationships/image" Target="../media/image3.jp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8.xml"/><Relationship Id="rId3" Type="http://schemas.openxmlformats.org/officeDocument/2006/relationships/image" Target="../media/image3.jp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80.xml"/><Relationship Id="rId3" Type="http://schemas.openxmlformats.org/officeDocument/2006/relationships/image" Target="../media/image3.jpg"/><Relationship Id="rId4" Type="http://schemas.openxmlformats.org/officeDocument/2006/relationships/image" Target="../media/image15.jp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81.xml"/><Relationship Id="rId3" Type="http://schemas.openxmlformats.org/officeDocument/2006/relationships/image" Target="../media/image3.jp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2.xml"/><Relationship Id="rId3" Type="http://schemas.openxmlformats.org/officeDocument/2006/relationships/image" Target="../media/image3.jp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83.xml"/><Relationship Id="rId3" Type="http://schemas.openxmlformats.org/officeDocument/2006/relationships/image" Target="../media/image3.jp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84.xml"/><Relationship Id="rId3" Type="http://schemas.openxmlformats.org/officeDocument/2006/relationships/image" Target="../media/image3.jp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85.xml"/><Relationship Id="rId3" Type="http://schemas.openxmlformats.org/officeDocument/2006/relationships/image" Target="../media/image3.jp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86.xml"/><Relationship Id="rId3" Type="http://schemas.openxmlformats.org/officeDocument/2006/relationships/image" Target="../media/image3.jp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87.xml"/><Relationship Id="rId3" Type="http://schemas.openxmlformats.org/officeDocument/2006/relationships/image" Target="../media/image3.jp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88.xml"/><Relationship Id="rId3" Type="http://schemas.openxmlformats.org/officeDocument/2006/relationships/image" Target="../media/image3.jp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89.xml"/><Relationship Id="rId3"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9.xml"/><Relationship Id="rId3" Type="http://schemas.openxmlformats.org/officeDocument/2006/relationships/image" Target="../media/image3.jp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90.xml"/><Relationship Id="rId3" Type="http://schemas.openxmlformats.org/officeDocument/2006/relationships/image" Target="../media/image3.jp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91.xml"/><Relationship Id="rId3" Type="http://schemas.openxmlformats.org/officeDocument/2006/relationships/image" Target="../media/image3.jp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92.xml"/><Relationship Id="rId3" Type="http://schemas.openxmlformats.org/officeDocument/2006/relationships/image" Target="../media/image3.jp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93.xml"/><Relationship Id="rId3" Type="http://schemas.openxmlformats.org/officeDocument/2006/relationships/image" Target="../media/image3.jp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94.xml"/><Relationship Id="rId3" Type="http://schemas.openxmlformats.org/officeDocument/2006/relationships/image" Target="../media/image3.jp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95.xml"/><Relationship Id="rId3" Type="http://schemas.openxmlformats.org/officeDocument/2006/relationships/image" Target="../media/image3.jp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96.xml"/><Relationship Id="rId3" Type="http://schemas.openxmlformats.org/officeDocument/2006/relationships/image" Target="../media/image3.jp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97.xml"/><Relationship Id="rId3" Type="http://schemas.openxmlformats.org/officeDocument/2006/relationships/image" Target="../media/image3.jp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8.xml"/><Relationship Id="rId3" Type="http://schemas.openxmlformats.org/officeDocument/2006/relationships/image" Target="../media/image3.jp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9.xml"/><Relationship Id="rId3"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Text Classification</a:t>
            </a:r>
            <a:endParaRPr b="1">
              <a:latin typeface="Montserrat"/>
              <a:ea typeface="Montserrat"/>
              <a:cs typeface="Montserrat"/>
              <a:sym typeface="Montserrat"/>
            </a:endParaRPr>
          </a:p>
        </p:txBody>
      </p:sp>
      <p:sp>
        <p:nvSpPr>
          <p:cNvPr id="108" name="Google Shape;108;p2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09" name="Google Shape;109;p2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0" name="Google Shape;110;p2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pic>
        <p:nvPicPr>
          <p:cNvPr descr="watermark.jpg" id="182" name="Google Shape;182;p3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83" name="Google Shape;183;p34"/>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84" name="Google Shape;184;p3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85" name="Google Shape;185;p34"/>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Supervised Learning</a:t>
            </a:r>
            <a:endParaRPr sz="3000">
              <a:solidFill>
                <a:srgbClr val="2A3990"/>
              </a:solidFill>
              <a:latin typeface="Roboto"/>
              <a:ea typeface="Roboto"/>
              <a:cs typeface="Roboto"/>
              <a:sym typeface="Roboto"/>
            </a:endParaRPr>
          </a:p>
        </p:txBody>
      </p:sp>
      <p:sp>
        <p:nvSpPr>
          <p:cNvPr id="186" name="Google Shape;186;p34"/>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93700" lvl="0" marL="457200" rtl="0" algn="l">
              <a:lnSpc>
                <a:spcPct val="115000"/>
              </a:lnSpc>
              <a:spcBef>
                <a:spcPts val="0"/>
              </a:spcBef>
              <a:spcAft>
                <a:spcPts val="0"/>
              </a:spcAft>
              <a:buClr>
                <a:srgbClr val="434343"/>
              </a:buClr>
              <a:buSzPts val="2600"/>
              <a:buFont typeface="Arial"/>
              <a:buChar char="●"/>
            </a:pPr>
            <a:r>
              <a:rPr b="1" lang="en" sz="2600">
                <a:solidFill>
                  <a:srgbClr val="434343"/>
                </a:solidFill>
                <a:latin typeface="Montserrat"/>
                <a:ea typeface="Montserrat"/>
                <a:cs typeface="Montserrat"/>
                <a:sym typeface="Montserrat"/>
              </a:rPr>
              <a:t>Supervised learning </a:t>
            </a:r>
            <a:r>
              <a:rPr lang="en" sz="2600">
                <a:solidFill>
                  <a:srgbClr val="434343"/>
                </a:solidFill>
                <a:latin typeface="Montserrat"/>
                <a:ea typeface="Montserrat"/>
                <a:cs typeface="Montserrat"/>
                <a:sym typeface="Montserrat"/>
              </a:rPr>
              <a:t>algorithms are trained using </a:t>
            </a:r>
            <a:r>
              <a:rPr b="1" lang="en" sz="2600">
                <a:solidFill>
                  <a:srgbClr val="434343"/>
                </a:solidFill>
                <a:latin typeface="Montserrat"/>
                <a:ea typeface="Montserrat"/>
                <a:cs typeface="Montserrat"/>
                <a:sym typeface="Montserrat"/>
              </a:rPr>
              <a:t>labeled</a:t>
            </a:r>
            <a:r>
              <a:rPr lang="en" sz="2600">
                <a:solidFill>
                  <a:srgbClr val="434343"/>
                </a:solidFill>
                <a:latin typeface="Montserrat"/>
                <a:ea typeface="Montserrat"/>
                <a:cs typeface="Montserrat"/>
                <a:sym typeface="Montserrat"/>
              </a:rPr>
              <a:t> examples, such as an input where the desired output is known. </a:t>
            </a:r>
            <a:endParaRPr sz="2600">
              <a:solidFill>
                <a:srgbClr val="434343"/>
              </a:solidFill>
              <a:latin typeface="Montserrat"/>
              <a:ea typeface="Montserrat"/>
              <a:cs typeface="Montserrat"/>
              <a:sym typeface="Montserrat"/>
            </a:endParaRPr>
          </a:p>
          <a:p>
            <a:pPr indent="-393700" lvl="0" marL="457200" rtl="0" algn="l">
              <a:lnSpc>
                <a:spcPct val="115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For example, a segment of text could have a category label, such as:</a:t>
            </a:r>
            <a:endParaRPr sz="2600">
              <a:solidFill>
                <a:srgbClr val="434343"/>
              </a:solidFill>
              <a:latin typeface="Montserrat"/>
              <a:ea typeface="Montserrat"/>
              <a:cs typeface="Montserrat"/>
              <a:sym typeface="Montserrat"/>
            </a:endParaRPr>
          </a:p>
          <a:p>
            <a:pPr indent="-393700" lvl="1" marL="914400" rtl="0" algn="l">
              <a:lnSpc>
                <a:spcPct val="115000"/>
              </a:lnSpc>
              <a:spcBef>
                <a:spcPts val="0"/>
              </a:spcBef>
              <a:spcAft>
                <a:spcPts val="0"/>
              </a:spcAft>
              <a:buClr>
                <a:srgbClr val="434343"/>
              </a:buClr>
              <a:buSzPts val="2600"/>
              <a:buFont typeface="Montserrat"/>
              <a:buChar char="○"/>
            </a:pPr>
            <a:r>
              <a:rPr b="1" lang="en" sz="2600">
                <a:solidFill>
                  <a:srgbClr val="434343"/>
                </a:solidFill>
                <a:latin typeface="Montserrat"/>
                <a:ea typeface="Montserrat"/>
                <a:cs typeface="Montserrat"/>
                <a:sym typeface="Montserrat"/>
              </a:rPr>
              <a:t>Spam</a:t>
            </a:r>
            <a:r>
              <a:rPr lang="en" sz="2600">
                <a:solidFill>
                  <a:srgbClr val="434343"/>
                </a:solidFill>
                <a:latin typeface="Montserrat"/>
                <a:ea typeface="Montserrat"/>
                <a:cs typeface="Montserrat"/>
                <a:sym typeface="Montserrat"/>
              </a:rPr>
              <a:t> vs. </a:t>
            </a:r>
            <a:r>
              <a:rPr b="1" lang="en" sz="2600">
                <a:solidFill>
                  <a:srgbClr val="434343"/>
                </a:solidFill>
                <a:latin typeface="Montserrat"/>
                <a:ea typeface="Montserrat"/>
                <a:cs typeface="Montserrat"/>
                <a:sym typeface="Montserrat"/>
              </a:rPr>
              <a:t>Legitimate</a:t>
            </a:r>
            <a:r>
              <a:rPr lang="en" sz="2600">
                <a:solidFill>
                  <a:srgbClr val="434343"/>
                </a:solidFill>
                <a:latin typeface="Montserrat"/>
                <a:ea typeface="Montserrat"/>
                <a:cs typeface="Montserrat"/>
                <a:sym typeface="Montserrat"/>
              </a:rPr>
              <a:t> Email</a:t>
            </a:r>
            <a:endParaRPr sz="2600">
              <a:solidFill>
                <a:srgbClr val="434343"/>
              </a:solidFill>
              <a:latin typeface="Montserrat"/>
              <a:ea typeface="Montserrat"/>
              <a:cs typeface="Montserrat"/>
              <a:sym typeface="Montserrat"/>
            </a:endParaRPr>
          </a:p>
          <a:p>
            <a:pPr indent="-393700" lvl="1" marL="914400" rtl="0" algn="l">
              <a:lnSpc>
                <a:spcPct val="115000"/>
              </a:lnSpc>
              <a:spcBef>
                <a:spcPts val="0"/>
              </a:spcBef>
              <a:spcAft>
                <a:spcPts val="0"/>
              </a:spcAft>
              <a:buClr>
                <a:srgbClr val="434343"/>
              </a:buClr>
              <a:buSzPts val="2600"/>
              <a:buFont typeface="Montserrat"/>
              <a:buChar char="○"/>
            </a:pPr>
            <a:r>
              <a:rPr b="1" lang="en" sz="2600">
                <a:solidFill>
                  <a:srgbClr val="434343"/>
                </a:solidFill>
                <a:latin typeface="Montserrat"/>
                <a:ea typeface="Montserrat"/>
                <a:cs typeface="Montserrat"/>
                <a:sym typeface="Montserrat"/>
              </a:rPr>
              <a:t>Positive</a:t>
            </a:r>
            <a:r>
              <a:rPr lang="en" sz="2600">
                <a:solidFill>
                  <a:srgbClr val="434343"/>
                </a:solidFill>
                <a:latin typeface="Montserrat"/>
                <a:ea typeface="Montserrat"/>
                <a:cs typeface="Montserrat"/>
                <a:sym typeface="Montserrat"/>
              </a:rPr>
              <a:t> vs. </a:t>
            </a:r>
            <a:r>
              <a:rPr b="1" lang="en" sz="2600">
                <a:solidFill>
                  <a:srgbClr val="434343"/>
                </a:solidFill>
                <a:latin typeface="Montserrat"/>
                <a:ea typeface="Montserrat"/>
                <a:cs typeface="Montserrat"/>
                <a:sym typeface="Montserrat"/>
              </a:rPr>
              <a:t>Negative</a:t>
            </a:r>
            <a:r>
              <a:rPr lang="en" sz="2600">
                <a:solidFill>
                  <a:srgbClr val="434343"/>
                </a:solidFill>
                <a:latin typeface="Montserrat"/>
                <a:ea typeface="Montserrat"/>
                <a:cs typeface="Montserrat"/>
                <a:sym typeface="Montserrat"/>
              </a:rPr>
              <a:t> Movie Review</a:t>
            </a:r>
            <a:endParaRPr sz="2600">
              <a:solidFill>
                <a:srgbClr val="434343"/>
              </a:solidFill>
              <a:latin typeface="Montserrat"/>
              <a:ea typeface="Montserrat"/>
              <a:cs typeface="Montserrat"/>
              <a:sym typeface="Montserrat"/>
            </a:endParaRPr>
          </a:p>
          <a:p>
            <a:pPr indent="0" lvl="0" marL="0" rtl="0" algn="l">
              <a:lnSpc>
                <a:spcPct val="115000"/>
              </a:lnSpc>
              <a:spcBef>
                <a:spcPts val="1600"/>
              </a:spcBef>
              <a:spcAft>
                <a:spcPts val="1600"/>
              </a:spcAft>
              <a:buNone/>
            </a:pPr>
            <a:r>
              <a:t/>
            </a:r>
            <a:endParaRPr sz="2600">
              <a:solidFill>
                <a:srgbClr val="434343"/>
              </a:solidFill>
              <a:latin typeface="Montserrat"/>
              <a:ea typeface="Montserrat"/>
              <a:cs typeface="Montserrat"/>
              <a:sym typeface="Montserrat"/>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0" name="Shape 1210"/>
        <p:cNvGrpSpPr/>
        <p:nvPr/>
      </p:nvGrpSpPr>
      <p:grpSpPr>
        <a:xfrm>
          <a:off x="0" y="0"/>
          <a:ext cx="0" cy="0"/>
          <a:chOff x="0" y="0"/>
          <a:chExt cx="0" cy="0"/>
        </a:xfrm>
      </p:grpSpPr>
      <p:sp>
        <p:nvSpPr>
          <p:cNvPr id="1211" name="Google Shape;1211;p12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1212" name="Google Shape;1212;p12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Most classic machine learning algorithms can’t take in raw text. </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Instead we need to perform a feature “extraction” from the raw text in order to pass numerical features to the machine learning algorithm.</a:t>
            </a:r>
            <a:endParaRPr sz="2900">
              <a:solidFill>
                <a:srgbClr val="434343"/>
              </a:solidFill>
              <a:latin typeface="Montserrat"/>
              <a:ea typeface="Montserrat"/>
              <a:cs typeface="Montserrat"/>
              <a:sym typeface="Montserrat"/>
            </a:endParaRPr>
          </a:p>
        </p:txBody>
      </p:sp>
      <p:pic>
        <p:nvPicPr>
          <p:cNvPr descr="watermark.jpg" id="1213" name="Google Shape;1213;p12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14" name="Google Shape;1214;p12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8" name="Shape 1218"/>
        <p:cNvGrpSpPr/>
        <p:nvPr/>
      </p:nvGrpSpPr>
      <p:grpSpPr>
        <a:xfrm>
          <a:off x="0" y="0"/>
          <a:ext cx="0" cy="0"/>
          <a:chOff x="0" y="0"/>
          <a:chExt cx="0" cy="0"/>
        </a:xfrm>
      </p:grpSpPr>
      <p:sp>
        <p:nvSpPr>
          <p:cNvPr id="1219" name="Google Shape;1219;p12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1220" name="Google Shape;1220;p12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 example, we could count the occurence of each word to map text to a number.</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discuss Counter Vectorization along with Term-Frequency and Inverse Document Frequency.</a:t>
            </a:r>
            <a:endParaRPr sz="2900">
              <a:solidFill>
                <a:srgbClr val="434343"/>
              </a:solidFill>
              <a:latin typeface="Montserrat"/>
              <a:ea typeface="Montserrat"/>
              <a:cs typeface="Montserrat"/>
              <a:sym typeface="Montserrat"/>
            </a:endParaRPr>
          </a:p>
        </p:txBody>
      </p:sp>
      <p:pic>
        <p:nvPicPr>
          <p:cNvPr descr="watermark.jpg" id="1221" name="Google Shape;1221;p12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22" name="Google Shape;1222;p12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6" name="Shape 1226"/>
        <p:cNvGrpSpPr/>
        <p:nvPr/>
      </p:nvGrpSpPr>
      <p:grpSpPr>
        <a:xfrm>
          <a:off x="0" y="0"/>
          <a:ext cx="0" cy="0"/>
          <a:chOff x="0" y="0"/>
          <a:chExt cx="0" cy="0"/>
        </a:xfrm>
      </p:grpSpPr>
      <p:sp>
        <p:nvSpPr>
          <p:cNvPr id="1227" name="Google Shape;1227;p12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1228" name="Google Shape;1228;p12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Count Vectorization</a:t>
            </a:r>
            <a:endParaRPr sz="2900">
              <a:solidFill>
                <a:srgbClr val="434343"/>
              </a:solidFill>
              <a:latin typeface="Montserrat"/>
              <a:ea typeface="Montserrat"/>
              <a:cs typeface="Montserrat"/>
              <a:sym typeface="Montserrat"/>
            </a:endParaRPr>
          </a:p>
        </p:txBody>
      </p:sp>
      <p:pic>
        <p:nvPicPr>
          <p:cNvPr descr="watermark.jpg" id="1229" name="Google Shape;1229;p12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30" name="Google Shape;1230;p12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231" name="Google Shape;1231;p126"/>
          <p:cNvPicPr preferRelativeResize="0"/>
          <p:nvPr/>
        </p:nvPicPr>
        <p:blipFill>
          <a:blip r:embed="rId4">
            <a:alphaModFix/>
          </a:blip>
          <a:stretch>
            <a:fillRect/>
          </a:stretch>
        </p:blipFill>
        <p:spPr>
          <a:xfrm>
            <a:off x="1228163" y="2169150"/>
            <a:ext cx="6687676" cy="1214225"/>
          </a:xfrm>
          <a:prstGeom prst="rect">
            <a:avLst/>
          </a:prstGeom>
          <a:noFill/>
          <a:ln>
            <a:noFill/>
          </a:ln>
        </p:spPr>
      </p:pic>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5" name="Shape 1235"/>
        <p:cNvGrpSpPr/>
        <p:nvPr/>
      </p:nvGrpSpPr>
      <p:grpSpPr>
        <a:xfrm>
          <a:off x="0" y="0"/>
          <a:ext cx="0" cy="0"/>
          <a:chOff x="0" y="0"/>
          <a:chExt cx="0" cy="0"/>
        </a:xfrm>
      </p:grpSpPr>
      <p:sp>
        <p:nvSpPr>
          <p:cNvPr id="1236" name="Google Shape;1236;p12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1237" name="Google Shape;1237;p12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Count Vectorization</a:t>
            </a:r>
            <a:endParaRPr sz="2900">
              <a:solidFill>
                <a:srgbClr val="434343"/>
              </a:solidFill>
              <a:latin typeface="Montserrat"/>
              <a:ea typeface="Montserrat"/>
              <a:cs typeface="Montserrat"/>
              <a:sym typeface="Montserrat"/>
            </a:endParaRPr>
          </a:p>
        </p:txBody>
      </p:sp>
      <p:pic>
        <p:nvPicPr>
          <p:cNvPr descr="watermark.jpg" id="1238" name="Google Shape;1238;p12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39" name="Google Shape;1239;p12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240" name="Google Shape;1240;p127"/>
          <p:cNvPicPr preferRelativeResize="0"/>
          <p:nvPr/>
        </p:nvPicPr>
        <p:blipFill>
          <a:blip r:embed="rId4">
            <a:alphaModFix/>
          </a:blip>
          <a:stretch>
            <a:fillRect/>
          </a:stretch>
        </p:blipFill>
        <p:spPr>
          <a:xfrm>
            <a:off x="1228163" y="2169150"/>
            <a:ext cx="6687676" cy="1214225"/>
          </a:xfrm>
          <a:prstGeom prst="rect">
            <a:avLst/>
          </a:prstGeom>
          <a:noFill/>
          <a:ln>
            <a:noFill/>
          </a:ln>
        </p:spPr>
      </p:pic>
      <p:pic>
        <p:nvPicPr>
          <p:cNvPr id="1241" name="Google Shape;1241;p127"/>
          <p:cNvPicPr preferRelativeResize="0"/>
          <p:nvPr/>
        </p:nvPicPr>
        <p:blipFill>
          <a:blip r:embed="rId5">
            <a:alphaModFix/>
          </a:blip>
          <a:stretch>
            <a:fillRect/>
          </a:stretch>
        </p:blipFill>
        <p:spPr>
          <a:xfrm>
            <a:off x="1228175" y="3396167"/>
            <a:ext cx="7915825" cy="913683"/>
          </a:xfrm>
          <a:prstGeom prst="rect">
            <a:avLst/>
          </a:prstGeom>
          <a:noFill/>
          <a:ln>
            <a:noFill/>
          </a:ln>
        </p:spPr>
      </p:pic>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5" name="Shape 1245"/>
        <p:cNvGrpSpPr/>
        <p:nvPr/>
      </p:nvGrpSpPr>
      <p:grpSpPr>
        <a:xfrm>
          <a:off x="0" y="0"/>
          <a:ext cx="0" cy="0"/>
          <a:chOff x="0" y="0"/>
          <a:chExt cx="0" cy="0"/>
        </a:xfrm>
      </p:grpSpPr>
      <p:sp>
        <p:nvSpPr>
          <p:cNvPr id="1246" name="Google Shape;1246;p12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1247" name="Google Shape;1247;p12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Count Vectorization</a:t>
            </a:r>
            <a:endParaRPr sz="2900">
              <a:solidFill>
                <a:srgbClr val="434343"/>
              </a:solidFill>
              <a:latin typeface="Montserrat"/>
              <a:ea typeface="Montserrat"/>
              <a:cs typeface="Montserrat"/>
              <a:sym typeface="Montserrat"/>
            </a:endParaRPr>
          </a:p>
        </p:txBody>
      </p:sp>
      <p:pic>
        <p:nvPicPr>
          <p:cNvPr descr="watermark.jpg" id="1248" name="Google Shape;1248;p1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49" name="Google Shape;1249;p12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250" name="Google Shape;1250;p128"/>
          <p:cNvPicPr preferRelativeResize="0"/>
          <p:nvPr/>
        </p:nvPicPr>
        <p:blipFill>
          <a:blip r:embed="rId4">
            <a:alphaModFix/>
          </a:blip>
          <a:stretch>
            <a:fillRect/>
          </a:stretch>
        </p:blipFill>
        <p:spPr>
          <a:xfrm>
            <a:off x="1228175" y="1826342"/>
            <a:ext cx="7915825" cy="913683"/>
          </a:xfrm>
          <a:prstGeom prst="rect">
            <a:avLst/>
          </a:prstGeom>
          <a:noFill/>
          <a:ln>
            <a:noFill/>
          </a:ln>
        </p:spPr>
      </p:pic>
      <p:pic>
        <p:nvPicPr>
          <p:cNvPr id="1251" name="Google Shape;1251;p128"/>
          <p:cNvPicPr preferRelativeResize="0"/>
          <p:nvPr/>
        </p:nvPicPr>
        <p:blipFill>
          <a:blip r:embed="rId5">
            <a:alphaModFix/>
          </a:blip>
          <a:stretch>
            <a:fillRect/>
          </a:stretch>
        </p:blipFill>
        <p:spPr>
          <a:xfrm>
            <a:off x="1301575" y="2740025"/>
            <a:ext cx="7694226" cy="1640325"/>
          </a:xfrm>
          <a:prstGeom prst="rect">
            <a:avLst/>
          </a:prstGeom>
          <a:noFill/>
          <a:ln>
            <a:noFill/>
          </a:ln>
        </p:spPr>
      </p:pic>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5" name="Shape 1255"/>
        <p:cNvGrpSpPr/>
        <p:nvPr/>
      </p:nvGrpSpPr>
      <p:grpSpPr>
        <a:xfrm>
          <a:off x="0" y="0"/>
          <a:ext cx="0" cy="0"/>
          <a:chOff x="0" y="0"/>
          <a:chExt cx="0" cy="0"/>
        </a:xfrm>
      </p:grpSpPr>
      <p:sp>
        <p:nvSpPr>
          <p:cNvPr id="1256" name="Google Shape;1256;p12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1257" name="Google Shape;1257;p12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Count Vectorization</a:t>
            </a:r>
            <a:endParaRPr sz="2900">
              <a:solidFill>
                <a:srgbClr val="434343"/>
              </a:solidFill>
              <a:latin typeface="Montserrat"/>
              <a:ea typeface="Montserrat"/>
              <a:cs typeface="Montserrat"/>
              <a:sym typeface="Montserrat"/>
            </a:endParaRPr>
          </a:p>
        </p:txBody>
      </p:sp>
      <p:pic>
        <p:nvPicPr>
          <p:cNvPr descr="watermark.jpg" id="1258" name="Google Shape;1258;p12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59" name="Google Shape;1259;p12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260" name="Google Shape;1260;p129"/>
          <p:cNvPicPr preferRelativeResize="0"/>
          <p:nvPr/>
        </p:nvPicPr>
        <p:blipFill>
          <a:blip r:embed="rId4">
            <a:alphaModFix/>
          </a:blip>
          <a:stretch>
            <a:fillRect/>
          </a:stretch>
        </p:blipFill>
        <p:spPr>
          <a:xfrm>
            <a:off x="2696399" y="1660200"/>
            <a:ext cx="4132525" cy="3483300"/>
          </a:xfrm>
          <a:prstGeom prst="rect">
            <a:avLst/>
          </a:prstGeom>
          <a:noFill/>
          <a:ln>
            <a:noFill/>
          </a:ln>
        </p:spPr>
      </p:pic>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4" name="Shape 1264"/>
        <p:cNvGrpSpPr/>
        <p:nvPr/>
      </p:nvGrpSpPr>
      <p:grpSpPr>
        <a:xfrm>
          <a:off x="0" y="0"/>
          <a:ext cx="0" cy="0"/>
          <a:chOff x="0" y="0"/>
          <a:chExt cx="0" cy="0"/>
        </a:xfrm>
      </p:grpSpPr>
      <p:sp>
        <p:nvSpPr>
          <p:cNvPr id="1265" name="Google Shape;1265;p13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1266" name="Google Shape;1266;p13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Document Term Matrix (DTM)</a:t>
            </a:r>
            <a:endParaRPr sz="2900">
              <a:solidFill>
                <a:srgbClr val="434343"/>
              </a:solidFill>
              <a:latin typeface="Montserrat"/>
              <a:ea typeface="Montserrat"/>
              <a:cs typeface="Montserrat"/>
              <a:sym typeface="Montserrat"/>
            </a:endParaRPr>
          </a:p>
        </p:txBody>
      </p:sp>
      <p:pic>
        <p:nvPicPr>
          <p:cNvPr descr="watermark.jpg" id="1267" name="Google Shape;1267;p13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68" name="Google Shape;1268;p13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269" name="Google Shape;1269;p130"/>
          <p:cNvPicPr preferRelativeResize="0"/>
          <p:nvPr/>
        </p:nvPicPr>
        <p:blipFill>
          <a:blip r:embed="rId4">
            <a:alphaModFix/>
          </a:blip>
          <a:stretch>
            <a:fillRect/>
          </a:stretch>
        </p:blipFill>
        <p:spPr>
          <a:xfrm>
            <a:off x="1167438" y="2399953"/>
            <a:ext cx="6809125" cy="1687794"/>
          </a:xfrm>
          <a:prstGeom prst="rect">
            <a:avLst/>
          </a:prstGeom>
          <a:noFill/>
          <a:ln>
            <a:noFill/>
          </a:ln>
        </p:spPr>
      </p:pic>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3" name="Shape 1273"/>
        <p:cNvGrpSpPr/>
        <p:nvPr/>
      </p:nvGrpSpPr>
      <p:grpSpPr>
        <a:xfrm>
          <a:off x="0" y="0"/>
          <a:ext cx="0" cy="0"/>
          <a:chOff x="0" y="0"/>
          <a:chExt cx="0" cy="0"/>
        </a:xfrm>
      </p:grpSpPr>
      <p:sp>
        <p:nvSpPr>
          <p:cNvPr id="1274" name="Google Shape;1274;p13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1275" name="Google Shape;1275;p13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An alternative to CountVectorizer is something called TfidfVectorizer. It also creates a document term matrix from our messages. </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However, instead of filling the DTM with token counts it calculates term frequency-inverse document frequency value for each word(TF-IDF). </a:t>
            </a:r>
            <a:endParaRPr sz="2900">
              <a:solidFill>
                <a:srgbClr val="434343"/>
              </a:solidFill>
              <a:latin typeface="Montserrat"/>
              <a:ea typeface="Montserrat"/>
              <a:cs typeface="Montserrat"/>
              <a:sym typeface="Montserrat"/>
            </a:endParaRPr>
          </a:p>
        </p:txBody>
      </p:sp>
      <p:pic>
        <p:nvPicPr>
          <p:cNvPr descr="watermark.jpg" id="1276" name="Google Shape;1276;p13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77" name="Google Shape;1277;p13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1" name="Shape 1281"/>
        <p:cNvGrpSpPr/>
        <p:nvPr/>
      </p:nvGrpSpPr>
      <p:grpSpPr>
        <a:xfrm>
          <a:off x="0" y="0"/>
          <a:ext cx="0" cy="0"/>
          <a:chOff x="0" y="0"/>
          <a:chExt cx="0" cy="0"/>
        </a:xfrm>
      </p:grpSpPr>
      <p:sp>
        <p:nvSpPr>
          <p:cNvPr id="1282" name="Google Shape;1282;p13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1283" name="Google Shape;1283;p13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Term frequency </a:t>
            </a:r>
            <a:r>
              <a:rPr b="1" lang="en" sz="2900">
                <a:solidFill>
                  <a:srgbClr val="434343"/>
                </a:solidFill>
                <a:latin typeface="Montserrat"/>
                <a:ea typeface="Montserrat"/>
                <a:cs typeface="Montserrat"/>
                <a:sym typeface="Montserrat"/>
              </a:rPr>
              <a:t>tf(t,d)</a:t>
            </a:r>
            <a:r>
              <a:rPr lang="en" sz="2900">
                <a:solidFill>
                  <a:srgbClr val="434343"/>
                </a:solidFill>
                <a:latin typeface="Montserrat"/>
                <a:ea typeface="Montserrat"/>
                <a:cs typeface="Montserrat"/>
                <a:sym typeface="Montserrat"/>
              </a:rPr>
              <a:t>: is the raw count of a term in a document, i.e. the number of times that term t occurs in document d.</a:t>
            </a:r>
            <a:endParaRPr sz="2900">
              <a:solidFill>
                <a:srgbClr val="434343"/>
              </a:solidFill>
              <a:latin typeface="Montserrat"/>
              <a:ea typeface="Montserrat"/>
              <a:cs typeface="Montserrat"/>
              <a:sym typeface="Montserrat"/>
            </a:endParaRPr>
          </a:p>
        </p:txBody>
      </p:sp>
      <p:pic>
        <p:nvPicPr>
          <p:cNvPr descr="watermark.jpg" id="1284" name="Google Shape;1284;p13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85" name="Google Shape;1285;p13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9" name="Shape 1289"/>
        <p:cNvGrpSpPr/>
        <p:nvPr/>
      </p:nvGrpSpPr>
      <p:grpSpPr>
        <a:xfrm>
          <a:off x="0" y="0"/>
          <a:ext cx="0" cy="0"/>
          <a:chOff x="0" y="0"/>
          <a:chExt cx="0" cy="0"/>
        </a:xfrm>
      </p:grpSpPr>
      <p:sp>
        <p:nvSpPr>
          <p:cNvPr id="1290" name="Google Shape;1290;p13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1291" name="Google Shape;1291;p13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However, Term Frequency alone isn’t enough for a thorough feature analysis of the text!</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imagine very common terms, like “a” or “the”...</a:t>
            </a:r>
            <a:endParaRPr sz="2900">
              <a:solidFill>
                <a:srgbClr val="434343"/>
              </a:solidFill>
              <a:latin typeface="Montserrat"/>
              <a:ea typeface="Montserrat"/>
              <a:cs typeface="Montserrat"/>
              <a:sym typeface="Montserrat"/>
            </a:endParaRPr>
          </a:p>
        </p:txBody>
      </p:sp>
      <p:pic>
        <p:nvPicPr>
          <p:cNvPr descr="watermark.jpg" id="1292" name="Google Shape;1292;p13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93" name="Google Shape;1293;p13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pic>
        <p:nvPicPr>
          <p:cNvPr descr="watermark.jpg" id="191" name="Google Shape;191;p3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92" name="Google Shape;192;p35"/>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93" name="Google Shape;193;p3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94" name="Google Shape;194;p35"/>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Supervised Learning</a:t>
            </a:r>
            <a:endParaRPr sz="3000">
              <a:solidFill>
                <a:srgbClr val="2A3990"/>
              </a:solidFill>
              <a:latin typeface="Roboto"/>
              <a:ea typeface="Roboto"/>
              <a:cs typeface="Roboto"/>
              <a:sym typeface="Roboto"/>
            </a:endParaRPr>
          </a:p>
        </p:txBody>
      </p:sp>
      <p:sp>
        <p:nvSpPr>
          <p:cNvPr id="195" name="Google Shape;195;p35"/>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93700" lvl="0" marL="457200" rtl="0" algn="l">
              <a:lnSpc>
                <a:spcPct val="115000"/>
              </a:lnSpc>
              <a:spcBef>
                <a:spcPts val="0"/>
              </a:spcBef>
              <a:spcAft>
                <a:spcPts val="0"/>
              </a:spcAft>
              <a:buClr>
                <a:srgbClr val="333333"/>
              </a:buClr>
              <a:buSzPts val="2600"/>
              <a:buFont typeface="Montserrat"/>
              <a:buChar char="●"/>
            </a:pPr>
            <a:r>
              <a:rPr lang="en" sz="2600">
                <a:solidFill>
                  <a:srgbClr val="333333"/>
                </a:solidFill>
                <a:latin typeface="Montserrat"/>
                <a:ea typeface="Montserrat"/>
                <a:cs typeface="Montserrat"/>
                <a:sym typeface="Montserrat"/>
              </a:rPr>
              <a:t>The learning algorithm receives a set of inputs along with the corresponding correct outputs, and the algorithm learns by comparing its actual output with correct outputs to find errors. </a:t>
            </a:r>
            <a:endParaRPr sz="2600">
              <a:solidFill>
                <a:srgbClr val="333333"/>
              </a:solidFill>
              <a:latin typeface="Montserrat"/>
              <a:ea typeface="Montserrat"/>
              <a:cs typeface="Montserrat"/>
              <a:sym typeface="Montserrat"/>
            </a:endParaRPr>
          </a:p>
          <a:p>
            <a:pPr indent="-393700" lvl="0" marL="457200" rtl="0" algn="l">
              <a:lnSpc>
                <a:spcPct val="115000"/>
              </a:lnSpc>
              <a:spcBef>
                <a:spcPts val="0"/>
              </a:spcBef>
              <a:spcAft>
                <a:spcPts val="0"/>
              </a:spcAft>
              <a:buClr>
                <a:srgbClr val="333333"/>
              </a:buClr>
              <a:buSzPts val="2600"/>
              <a:buFont typeface="Montserrat"/>
              <a:buChar char="●"/>
            </a:pPr>
            <a:r>
              <a:rPr lang="en" sz="2600">
                <a:solidFill>
                  <a:srgbClr val="333333"/>
                </a:solidFill>
                <a:latin typeface="Montserrat"/>
                <a:ea typeface="Montserrat"/>
                <a:cs typeface="Montserrat"/>
                <a:sym typeface="Montserrat"/>
              </a:rPr>
              <a:t>It then modifies the model accordingly. </a:t>
            </a:r>
            <a:endParaRPr b="1" sz="2600">
              <a:solidFill>
                <a:srgbClr val="333333"/>
              </a:solidFill>
              <a:latin typeface="Montserrat"/>
              <a:ea typeface="Montserrat"/>
              <a:cs typeface="Montserrat"/>
              <a:sym typeface="Montserrat"/>
            </a:endParaRPr>
          </a:p>
        </p:txBody>
      </p: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7" name="Shape 1297"/>
        <p:cNvGrpSpPr/>
        <p:nvPr/>
      </p:nvGrpSpPr>
      <p:grpSpPr>
        <a:xfrm>
          <a:off x="0" y="0"/>
          <a:ext cx="0" cy="0"/>
          <a:chOff x="0" y="0"/>
          <a:chExt cx="0" cy="0"/>
        </a:xfrm>
      </p:grpSpPr>
      <p:sp>
        <p:nvSpPr>
          <p:cNvPr id="1298" name="Google Shape;1298;p13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1299" name="Google Shape;1299;p13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Because the term "the" is so common, term frequency will tend to incorrectly emphasize documents which happen to use the word "the" more frequently, without giving enough weight to the more meaningful terms "red" and "dogs". </a:t>
            </a:r>
            <a:endParaRPr sz="2900">
              <a:solidFill>
                <a:srgbClr val="434343"/>
              </a:solidFill>
              <a:latin typeface="Montserrat"/>
              <a:ea typeface="Montserrat"/>
              <a:cs typeface="Montserrat"/>
              <a:sym typeface="Montserrat"/>
            </a:endParaRPr>
          </a:p>
        </p:txBody>
      </p:sp>
      <p:pic>
        <p:nvPicPr>
          <p:cNvPr descr="watermark.jpg" id="1300" name="Google Shape;1300;p13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01" name="Google Shape;1301;p13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5" name="Shape 1305"/>
        <p:cNvGrpSpPr/>
        <p:nvPr/>
      </p:nvGrpSpPr>
      <p:grpSpPr>
        <a:xfrm>
          <a:off x="0" y="0"/>
          <a:ext cx="0" cy="0"/>
          <a:chOff x="0" y="0"/>
          <a:chExt cx="0" cy="0"/>
        </a:xfrm>
      </p:grpSpPr>
      <p:sp>
        <p:nvSpPr>
          <p:cNvPr id="1306" name="Google Shape;1306;p13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1307" name="Google Shape;1307;p13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a:t>
            </a:r>
            <a:r>
              <a:rPr lang="en" sz="2900">
                <a:solidFill>
                  <a:srgbClr val="434343"/>
                </a:solidFill>
                <a:latin typeface="Montserrat"/>
                <a:ea typeface="Montserrat"/>
                <a:cs typeface="Montserrat"/>
                <a:sym typeface="Montserrat"/>
              </a:rPr>
              <a:t>n inverse document frequency factor is incorporated which diminishes the weight of terms that occur very frequently in the document set and increases the weight of terms that occur rarely.</a:t>
            </a:r>
            <a:endParaRPr sz="2900">
              <a:solidFill>
                <a:srgbClr val="434343"/>
              </a:solidFill>
              <a:latin typeface="Montserrat"/>
              <a:ea typeface="Montserrat"/>
              <a:cs typeface="Montserrat"/>
              <a:sym typeface="Montserrat"/>
            </a:endParaRPr>
          </a:p>
        </p:txBody>
      </p:sp>
      <p:pic>
        <p:nvPicPr>
          <p:cNvPr descr="watermark.jpg" id="1308" name="Google Shape;1308;p13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09" name="Google Shape;1309;p13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3" name="Shape 1313"/>
        <p:cNvGrpSpPr/>
        <p:nvPr/>
      </p:nvGrpSpPr>
      <p:grpSpPr>
        <a:xfrm>
          <a:off x="0" y="0"/>
          <a:ext cx="0" cy="0"/>
          <a:chOff x="0" y="0"/>
          <a:chExt cx="0" cy="0"/>
        </a:xfrm>
      </p:grpSpPr>
      <p:sp>
        <p:nvSpPr>
          <p:cNvPr id="1314" name="Google Shape;1314;p13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1315" name="Google Shape;1315;p13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 It is the logarithmically scaled inverse fraction of the documents that contain the word (obtained by dividing the total number of documents by the number of documents containing the term, and then taking the logarithm of that quotient)</a:t>
            </a:r>
            <a:endParaRPr sz="2900">
              <a:solidFill>
                <a:srgbClr val="434343"/>
              </a:solidFill>
              <a:latin typeface="Montserrat"/>
              <a:ea typeface="Montserrat"/>
              <a:cs typeface="Montserrat"/>
              <a:sym typeface="Montserrat"/>
            </a:endParaRPr>
          </a:p>
        </p:txBody>
      </p:sp>
      <p:pic>
        <p:nvPicPr>
          <p:cNvPr descr="watermark.jpg" id="1316" name="Google Shape;1316;p13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17" name="Google Shape;1317;p13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1" name="Shape 1321"/>
        <p:cNvGrpSpPr/>
        <p:nvPr/>
      </p:nvGrpSpPr>
      <p:grpSpPr>
        <a:xfrm>
          <a:off x="0" y="0"/>
          <a:ext cx="0" cy="0"/>
          <a:chOff x="0" y="0"/>
          <a:chExt cx="0" cy="0"/>
        </a:xfrm>
      </p:grpSpPr>
      <p:sp>
        <p:nvSpPr>
          <p:cNvPr id="1322" name="Google Shape;1322;p13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1323" name="Google Shape;1323;p13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387350" lvl="0" marL="457200" marR="0" rtl="0" algn="l">
              <a:lnSpc>
                <a:spcPct val="100000"/>
              </a:lnSpc>
              <a:spcBef>
                <a:spcPts val="0"/>
              </a:spcBef>
              <a:spcAft>
                <a:spcPts val="0"/>
              </a:spcAft>
              <a:buClr>
                <a:srgbClr val="434343"/>
              </a:buClr>
              <a:buSzPts val="2500"/>
              <a:buFont typeface="Overpass"/>
              <a:buChar char="●"/>
            </a:pPr>
            <a:r>
              <a:rPr b="1" lang="en" sz="2500">
                <a:solidFill>
                  <a:srgbClr val="434343"/>
                </a:solidFill>
                <a:latin typeface="Overpass"/>
                <a:ea typeface="Overpass"/>
                <a:cs typeface="Overpass"/>
                <a:sym typeface="Overpass"/>
              </a:rPr>
              <a:t>TF-IDF = term frequency * (1 / document frequency)</a:t>
            </a:r>
            <a:endParaRPr b="1" sz="2500">
              <a:solidFill>
                <a:srgbClr val="434343"/>
              </a:solidFill>
              <a:latin typeface="Overpass"/>
              <a:ea typeface="Overpass"/>
              <a:cs typeface="Overpass"/>
              <a:sym typeface="Overpass"/>
            </a:endParaRPr>
          </a:p>
          <a:p>
            <a:pPr indent="-387350" lvl="0" marL="457200" marR="0" rtl="0" algn="l">
              <a:lnSpc>
                <a:spcPct val="100000"/>
              </a:lnSpc>
              <a:spcBef>
                <a:spcPts val="0"/>
              </a:spcBef>
              <a:spcAft>
                <a:spcPts val="0"/>
              </a:spcAft>
              <a:buClr>
                <a:srgbClr val="434343"/>
              </a:buClr>
              <a:buSzPts val="2500"/>
              <a:buFont typeface="Overpass"/>
              <a:buChar char="●"/>
            </a:pPr>
            <a:r>
              <a:rPr b="1" lang="en" sz="2500">
                <a:solidFill>
                  <a:srgbClr val="434343"/>
                </a:solidFill>
                <a:latin typeface="Overpass"/>
                <a:ea typeface="Overpass"/>
                <a:cs typeface="Overpass"/>
                <a:sym typeface="Overpass"/>
              </a:rPr>
              <a:t>TF-IDF = term frequency * inverse document freq</a:t>
            </a:r>
            <a:endParaRPr b="1" sz="2500">
              <a:solidFill>
                <a:srgbClr val="434343"/>
              </a:solidFill>
              <a:latin typeface="Overpass"/>
              <a:ea typeface="Overpass"/>
              <a:cs typeface="Overpass"/>
              <a:sym typeface="Overpass"/>
            </a:endParaRPr>
          </a:p>
        </p:txBody>
      </p:sp>
      <p:pic>
        <p:nvPicPr>
          <p:cNvPr descr="watermark.jpg" id="1324" name="Google Shape;1324;p13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25" name="Google Shape;1325;p13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326" name="Google Shape;1326;p137"/>
          <p:cNvPicPr preferRelativeResize="0"/>
          <p:nvPr/>
        </p:nvPicPr>
        <p:blipFill>
          <a:blip r:embed="rId4">
            <a:alphaModFix/>
          </a:blip>
          <a:stretch>
            <a:fillRect/>
          </a:stretch>
        </p:blipFill>
        <p:spPr>
          <a:xfrm>
            <a:off x="1923825" y="3205875"/>
            <a:ext cx="5882775" cy="1394875"/>
          </a:xfrm>
          <a:prstGeom prst="rect">
            <a:avLst/>
          </a:prstGeom>
          <a:noFill/>
          <a:ln>
            <a:noFill/>
          </a:ln>
        </p:spPr>
      </p:pic>
      <p:pic>
        <p:nvPicPr>
          <p:cNvPr id="1327" name="Google Shape;1327;p137"/>
          <p:cNvPicPr preferRelativeResize="0"/>
          <p:nvPr/>
        </p:nvPicPr>
        <p:blipFill>
          <a:blip r:embed="rId5">
            <a:alphaModFix/>
          </a:blip>
          <a:stretch>
            <a:fillRect/>
          </a:stretch>
        </p:blipFill>
        <p:spPr>
          <a:xfrm>
            <a:off x="1995397" y="2361675"/>
            <a:ext cx="5462975" cy="727425"/>
          </a:xfrm>
          <a:prstGeom prst="rect">
            <a:avLst/>
          </a:prstGeom>
          <a:noFill/>
          <a:ln>
            <a:noFill/>
          </a:ln>
        </p:spPr>
      </p:pic>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1" name="Shape 1331"/>
        <p:cNvGrpSpPr/>
        <p:nvPr/>
      </p:nvGrpSpPr>
      <p:grpSpPr>
        <a:xfrm>
          <a:off x="0" y="0"/>
          <a:ext cx="0" cy="0"/>
          <a:chOff x="0" y="0"/>
          <a:chExt cx="0" cy="0"/>
        </a:xfrm>
      </p:grpSpPr>
      <p:sp>
        <p:nvSpPr>
          <p:cNvPr id="1332" name="Google Shape;1332;p13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1333" name="Google Shape;1333;p13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Fortunately Scikit-learn can calculate all these terms for us through the use of its API.</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Notice how similar the syntax is to our previous use of ML models in Scikit-Learn!</a:t>
            </a:r>
            <a:endParaRPr sz="2900">
              <a:solidFill>
                <a:srgbClr val="434343"/>
              </a:solidFill>
              <a:latin typeface="Montserrat"/>
              <a:ea typeface="Montserrat"/>
              <a:cs typeface="Montserrat"/>
              <a:sym typeface="Montserrat"/>
            </a:endParaRPr>
          </a:p>
        </p:txBody>
      </p:sp>
      <p:pic>
        <p:nvPicPr>
          <p:cNvPr descr="watermark.jpg" id="1334" name="Google Shape;1334;p13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35" name="Google Shape;1335;p13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9" name="Shape 1339"/>
        <p:cNvGrpSpPr/>
        <p:nvPr/>
      </p:nvGrpSpPr>
      <p:grpSpPr>
        <a:xfrm>
          <a:off x="0" y="0"/>
          <a:ext cx="0" cy="0"/>
          <a:chOff x="0" y="0"/>
          <a:chExt cx="0" cy="0"/>
        </a:xfrm>
      </p:grpSpPr>
      <p:sp>
        <p:nvSpPr>
          <p:cNvPr id="1340" name="Google Shape;1340;p13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1341" name="Google Shape;1341;p13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0" lvl="0" marL="457200" marR="0" rtl="0" algn="l">
              <a:lnSpc>
                <a:spcPct val="100000"/>
              </a:lnSpc>
              <a:spcBef>
                <a:spcPts val="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342" name="Google Shape;1342;p13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43" name="Google Shape;1343;p13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344" name="Google Shape;1344;p139"/>
          <p:cNvPicPr preferRelativeResize="0"/>
          <p:nvPr/>
        </p:nvPicPr>
        <p:blipFill>
          <a:blip r:embed="rId4">
            <a:alphaModFix/>
          </a:blip>
          <a:stretch>
            <a:fillRect/>
          </a:stretch>
        </p:blipFill>
        <p:spPr>
          <a:xfrm>
            <a:off x="1167363" y="1362687"/>
            <a:ext cx="6634801" cy="1266825"/>
          </a:xfrm>
          <a:prstGeom prst="rect">
            <a:avLst/>
          </a:prstGeom>
          <a:noFill/>
          <a:ln>
            <a:noFill/>
          </a:ln>
        </p:spPr>
      </p:pic>
      <p:pic>
        <p:nvPicPr>
          <p:cNvPr id="1345" name="Google Shape;1345;p139"/>
          <p:cNvPicPr preferRelativeResize="0"/>
          <p:nvPr/>
        </p:nvPicPr>
        <p:blipFill>
          <a:blip r:embed="rId5">
            <a:alphaModFix/>
          </a:blip>
          <a:stretch>
            <a:fillRect/>
          </a:stretch>
        </p:blipFill>
        <p:spPr>
          <a:xfrm>
            <a:off x="1186640" y="3123700"/>
            <a:ext cx="6596232" cy="1323975"/>
          </a:xfrm>
          <a:prstGeom prst="rect">
            <a:avLst/>
          </a:prstGeom>
          <a:noFill/>
          <a:ln>
            <a:noFill/>
          </a:ln>
        </p:spPr>
      </p:pic>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9" name="Shape 1349"/>
        <p:cNvGrpSpPr/>
        <p:nvPr/>
      </p:nvGrpSpPr>
      <p:grpSpPr>
        <a:xfrm>
          <a:off x="0" y="0"/>
          <a:ext cx="0" cy="0"/>
          <a:chOff x="0" y="0"/>
          <a:chExt cx="0" cy="0"/>
        </a:xfrm>
      </p:grpSpPr>
      <p:sp>
        <p:nvSpPr>
          <p:cNvPr id="1350" name="Google Shape;1350;p14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1351" name="Google Shape;1351;p14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TF-IDF allows us to understand the context of words across an entire corpus of documents, instead of just its relative importance in a single document.</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Coming up next we’ll explore how to perform these operations with Python and SciKit-Learn!</a:t>
            </a:r>
            <a:endParaRPr sz="2900">
              <a:solidFill>
                <a:srgbClr val="434343"/>
              </a:solidFill>
              <a:latin typeface="Montserrat"/>
              <a:ea typeface="Montserrat"/>
              <a:cs typeface="Montserrat"/>
              <a:sym typeface="Montserrat"/>
            </a:endParaRPr>
          </a:p>
        </p:txBody>
      </p:sp>
      <p:pic>
        <p:nvPicPr>
          <p:cNvPr descr="watermark.jpg" id="1352" name="Google Shape;1352;p14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53" name="Google Shape;1353;p14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7" name="Shape 1357"/>
        <p:cNvGrpSpPr/>
        <p:nvPr/>
      </p:nvGrpSpPr>
      <p:grpSpPr>
        <a:xfrm>
          <a:off x="0" y="0"/>
          <a:ext cx="0" cy="0"/>
          <a:chOff x="0" y="0"/>
          <a:chExt cx="0" cy="0"/>
        </a:xfrm>
      </p:grpSpPr>
      <p:sp>
        <p:nvSpPr>
          <p:cNvPr id="1358" name="Google Shape;1358;p141"/>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Feature Extraction</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From Text</a:t>
            </a:r>
            <a:endParaRPr b="1">
              <a:latin typeface="Montserrat"/>
              <a:ea typeface="Montserrat"/>
              <a:cs typeface="Montserrat"/>
              <a:sym typeface="Montserrat"/>
            </a:endParaRPr>
          </a:p>
        </p:txBody>
      </p:sp>
      <p:sp>
        <p:nvSpPr>
          <p:cNvPr id="1359" name="Google Shape;1359;p141"/>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Continued</a:t>
            </a:r>
            <a:endParaRPr/>
          </a:p>
        </p:txBody>
      </p:sp>
      <p:pic>
        <p:nvPicPr>
          <p:cNvPr descr="watermark.jpg" id="1360" name="Google Shape;1360;p14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61" name="Google Shape;1361;p14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5" name="Shape 1365"/>
        <p:cNvGrpSpPr/>
        <p:nvPr/>
      </p:nvGrpSpPr>
      <p:grpSpPr>
        <a:xfrm>
          <a:off x="0" y="0"/>
          <a:ext cx="0" cy="0"/>
          <a:chOff x="0" y="0"/>
          <a:chExt cx="0" cy="0"/>
        </a:xfrm>
      </p:grpSpPr>
      <p:sp>
        <p:nvSpPr>
          <p:cNvPr id="1366" name="Google Shape;1366;p14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1367" name="Google Shape;1367;p14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this lecture we will learn:</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basic manual implementation of building a vocabulary</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Using Scikit-learn for vectorization</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Using Pipelines with Scikit-Learn</a:t>
            </a:r>
            <a:endParaRPr sz="2900">
              <a:solidFill>
                <a:srgbClr val="434343"/>
              </a:solidFill>
              <a:latin typeface="Montserrat"/>
              <a:ea typeface="Montserrat"/>
              <a:cs typeface="Montserrat"/>
              <a:sym typeface="Montserrat"/>
            </a:endParaRPr>
          </a:p>
        </p:txBody>
      </p:sp>
      <p:pic>
        <p:nvPicPr>
          <p:cNvPr descr="watermark.jpg" id="1368" name="Google Shape;1368;p14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69" name="Google Shape;1369;p14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3" name="Shape 1373"/>
        <p:cNvGrpSpPr/>
        <p:nvPr/>
      </p:nvGrpSpPr>
      <p:grpSpPr>
        <a:xfrm>
          <a:off x="0" y="0"/>
          <a:ext cx="0" cy="0"/>
          <a:chOff x="0" y="0"/>
          <a:chExt cx="0" cy="0"/>
        </a:xfrm>
      </p:grpSpPr>
      <p:sp>
        <p:nvSpPr>
          <p:cNvPr id="1374" name="Google Shape;1374;p14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Feature Extraction</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From Text</a:t>
            </a:r>
            <a:endParaRPr b="1">
              <a:latin typeface="Montserrat"/>
              <a:ea typeface="Montserrat"/>
              <a:cs typeface="Montserrat"/>
              <a:sym typeface="Montserrat"/>
            </a:endParaRPr>
          </a:p>
        </p:txBody>
      </p:sp>
      <p:sp>
        <p:nvSpPr>
          <p:cNvPr id="1375" name="Google Shape;1375;p14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Part Three - Code Along</a:t>
            </a:r>
            <a:endParaRPr/>
          </a:p>
        </p:txBody>
      </p:sp>
      <p:pic>
        <p:nvPicPr>
          <p:cNvPr descr="watermark.jpg" id="1376" name="Google Shape;1376;p14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77" name="Google Shape;1377;p14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pic>
        <p:nvPicPr>
          <p:cNvPr descr="watermark.jpg" id="200" name="Google Shape;200;p3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01" name="Google Shape;201;p36"/>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202" name="Google Shape;202;p3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203" name="Google Shape;203;p36"/>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Supervised Learning</a:t>
            </a:r>
            <a:endParaRPr sz="3000">
              <a:solidFill>
                <a:srgbClr val="2A3990"/>
              </a:solidFill>
              <a:latin typeface="Roboto"/>
              <a:ea typeface="Roboto"/>
              <a:cs typeface="Roboto"/>
              <a:sym typeface="Roboto"/>
            </a:endParaRPr>
          </a:p>
        </p:txBody>
      </p:sp>
      <p:sp>
        <p:nvSpPr>
          <p:cNvPr id="204" name="Google Shape;204;p36"/>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93700" lvl="0" marL="457200" rtl="0" algn="l">
              <a:lnSpc>
                <a:spcPct val="115000"/>
              </a:lnSpc>
              <a:spcBef>
                <a:spcPts val="0"/>
              </a:spcBef>
              <a:spcAft>
                <a:spcPts val="0"/>
              </a:spcAft>
              <a:buClr>
                <a:srgbClr val="333333"/>
              </a:buClr>
              <a:buSzPts val="2600"/>
              <a:buFont typeface="Montserrat"/>
              <a:buChar char="●"/>
            </a:pPr>
            <a:r>
              <a:rPr lang="en" sz="2600">
                <a:solidFill>
                  <a:srgbClr val="333333"/>
                </a:solidFill>
                <a:latin typeface="Montserrat"/>
                <a:ea typeface="Montserrat"/>
                <a:cs typeface="Montserrat"/>
                <a:sym typeface="Montserrat"/>
              </a:rPr>
              <a:t>Supervised learning is commonly used in applications where historical data predicts likely future events. </a:t>
            </a:r>
            <a:endParaRPr b="1" sz="2600">
              <a:solidFill>
                <a:srgbClr val="333333"/>
              </a:solidFill>
              <a:latin typeface="Montserrat"/>
              <a:ea typeface="Montserrat"/>
              <a:cs typeface="Montserrat"/>
              <a:sym typeface="Montserrat"/>
            </a:endParaRPr>
          </a:p>
        </p:txBody>
      </p:sp>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1" name="Shape 1381"/>
        <p:cNvGrpSpPr/>
        <p:nvPr/>
      </p:nvGrpSpPr>
      <p:grpSpPr>
        <a:xfrm>
          <a:off x="0" y="0"/>
          <a:ext cx="0" cy="0"/>
          <a:chOff x="0" y="0"/>
          <a:chExt cx="0" cy="0"/>
        </a:xfrm>
      </p:grpSpPr>
      <p:sp>
        <p:nvSpPr>
          <p:cNvPr id="1382" name="Google Shape;1382;p14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Text Classification </a:t>
            </a:r>
            <a:br>
              <a:rPr b="1" lang="en">
                <a:latin typeface="Montserrat"/>
                <a:ea typeface="Montserrat"/>
                <a:cs typeface="Montserrat"/>
                <a:sym typeface="Montserrat"/>
              </a:rPr>
            </a:br>
            <a:r>
              <a:rPr b="1" lang="en">
                <a:latin typeface="Montserrat"/>
                <a:ea typeface="Montserrat"/>
                <a:cs typeface="Montserrat"/>
                <a:sym typeface="Montserrat"/>
              </a:rPr>
              <a:t>Code Along Project </a:t>
            </a:r>
            <a:endParaRPr b="1">
              <a:latin typeface="Montserrat"/>
              <a:ea typeface="Montserrat"/>
              <a:cs typeface="Montserrat"/>
              <a:sym typeface="Montserrat"/>
            </a:endParaRPr>
          </a:p>
        </p:txBody>
      </p:sp>
      <p:sp>
        <p:nvSpPr>
          <p:cNvPr id="1383" name="Google Shape;1383;p14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Part One</a:t>
            </a:r>
            <a:endParaRPr/>
          </a:p>
        </p:txBody>
      </p:sp>
      <p:pic>
        <p:nvPicPr>
          <p:cNvPr descr="watermark.jpg" id="1384" name="Google Shape;1384;p14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85" name="Google Shape;1385;p14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9" name="Shape 1389"/>
        <p:cNvGrpSpPr/>
        <p:nvPr/>
      </p:nvGrpSpPr>
      <p:grpSpPr>
        <a:xfrm>
          <a:off x="0" y="0"/>
          <a:ext cx="0" cy="0"/>
          <a:chOff x="0" y="0"/>
          <a:chExt cx="0" cy="0"/>
        </a:xfrm>
      </p:grpSpPr>
      <p:sp>
        <p:nvSpPr>
          <p:cNvPr id="1390" name="Google Shape;1390;p14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1391" name="Google Shape;1391;p14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Now that we understand the general machine learning process, classification metrics, and scikit-learn, let’s combine all these concepts by coding along with a real text data set!</a:t>
            </a:r>
            <a:endParaRPr sz="2900">
              <a:solidFill>
                <a:srgbClr val="434343"/>
              </a:solidFill>
              <a:latin typeface="Montserrat"/>
              <a:ea typeface="Montserrat"/>
              <a:cs typeface="Montserrat"/>
              <a:sym typeface="Montserrat"/>
            </a:endParaRPr>
          </a:p>
        </p:txBody>
      </p:sp>
      <p:pic>
        <p:nvPicPr>
          <p:cNvPr descr="watermark.jpg" id="1392" name="Google Shape;1392;p14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93" name="Google Shape;1393;p14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7" name="Shape 1397"/>
        <p:cNvGrpSpPr/>
        <p:nvPr/>
      </p:nvGrpSpPr>
      <p:grpSpPr>
        <a:xfrm>
          <a:off x="0" y="0"/>
          <a:ext cx="0" cy="0"/>
          <a:chOff x="0" y="0"/>
          <a:chExt cx="0" cy="0"/>
        </a:xfrm>
      </p:grpSpPr>
      <p:sp>
        <p:nvSpPr>
          <p:cNvPr id="1398" name="Google Shape;1398;p146"/>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Text Classification Assessment Overview</a:t>
            </a:r>
            <a:endParaRPr b="1">
              <a:latin typeface="Montserrat"/>
              <a:ea typeface="Montserrat"/>
              <a:cs typeface="Montserrat"/>
              <a:sym typeface="Montserrat"/>
            </a:endParaRPr>
          </a:p>
        </p:txBody>
      </p:sp>
      <p:sp>
        <p:nvSpPr>
          <p:cNvPr id="1399" name="Google Shape;1399;p146"/>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400" name="Google Shape;1400;p14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01" name="Google Shape;1401;p14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5" name="Shape 1405"/>
        <p:cNvGrpSpPr/>
        <p:nvPr/>
      </p:nvGrpSpPr>
      <p:grpSpPr>
        <a:xfrm>
          <a:off x="0" y="0"/>
          <a:ext cx="0" cy="0"/>
          <a:chOff x="0" y="0"/>
          <a:chExt cx="0" cy="0"/>
        </a:xfrm>
      </p:grpSpPr>
      <p:sp>
        <p:nvSpPr>
          <p:cNvPr id="1406" name="Google Shape;1406;p147"/>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Text Classification Assessment Solutions</a:t>
            </a:r>
            <a:endParaRPr b="1">
              <a:latin typeface="Montserrat"/>
              <a:ea typeface="Montserrat"/>
              <a:cs typeface="Montserrat"/>
              <a:sym typeface="Montserrat"/>
            </a:endParaRPr>
          </a:p>
        </p:txBody>
      </p:sp>
      <p:sp>
        <p:nvSpPr>
          <p:cNvPr id="1407" name="Google Shape;1407;p147"/>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408" name="Google Shape;1408;p14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09" name="Google Shape;1409;p14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pic>
        <p:nvPicPr>
          <p:cNvPr descr="watermark.jpg" id="209" name="Google Shape;209;p3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10" name="Google Shape;210;p37"/>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211" name="Google Shape;211;p3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212" name="Google Shape;212;p37"/>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Machine Learning Process</a:t>
            </a:r>
            <a:endParaRPr sz="3000">
              <a:solidFill>
                <a:srgbClr val="2A3990"/>
              </a:solidFill>
              <a:latin typeface="Roboto"/>
              <a:ea typeface="Roboto"/>
              <a:cs typeface="Roboto"/>
              <a:sym typeface="Roboto"/>
            </a:endParaRPr>
          </a:p>
        </p:txBody>
      </p:sp>
      <p:sp>
        <p:nvSpPr>
          <p:cNvPr id="213" name="Google Shape;213;p37"/>
          <p:cNvSpPr/>
          <p:nvPr/>
        </p:nvSpPr>
        <p:spPr>
          <a:xfrm>
            <a:off x="185125"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37"/>
          <p:cNvSpPr/>
          <p:nvPr/>
        </p:nvSpPr>
        <p:spPr>
          <a:xfrm>
            <a:off x="1948450"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37"/>
          <p:cNvSpPr/>
          <p:nvPr/>
        </p:nvSpPr>
        <p:spPr>
          <a:xfrm>
            <a:off x="3813975"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37"/>
          <p:cNvSpPr/>
          <p:nvPr/>
        </p:nvSpPr>
        <p:spPr>
          <a:xfrm>
            <a:off x="5628400"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37"/>
          <p:cNvSpPr/>
          <p:nvPr/>
        </p:nvSpPr>
        <p:spPr>
          <a:xfrm>
            <a:off x="7442825"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37"/>
          <p:cNvSpPr/>
          <p:nvPr/>
        </p:nvSpPr>
        <p:spPr>
          <a:xfrm>
            <a:off x="3813975" y="1562850"/>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9" name="Google Shape;219;p37"/>
          <p:cNvCxnSpPr>
            <a:stCxn id="213" idx="3"/>
            <a:endCxn id="214" idx="1"/>
          </p:cNvCxnSpPr>
          <p:nvPr/>
        </p:nvCxnSpPr>
        <p:spPr>
          <a:xfrm>
            <a:off x="1525525" y="3161775"/>
            <a:ext cx="423000" cy="0"/>
          </a:xfrm>
          <a:prstGeom prst="straightConnector1">
            <a:avLst/>
          </a:prstGeom>
          <a:noFill/>
          <a:ln cap="flat" cmpd="sng" w="38100">
            <a:solidFill>
              <a:schemeClr val="dk2"/>
            </a:solidFill>
            <a:prstDash val="solid"/>
            <a:round/>
            <a:headEnd len="med" w="med" type="none"/>
            <a:tailEnd len="med" w="med" type="triangle"/>
          </a:ln>
        </p:spPr>
      </p:cxnSp>
      <p:cxnSp>
        <p:nvCxnSpPr>
          <p:cNvPr id="220" name="Google Shape;220;p37"/>
          <p:cNvCxnSpPr>
            <a:endCxn id="215" idx="1"/>
          </p:cNvCxnSpPr>
          <p:nvPr/>
        </p:nvCxnSpPr>
        <p:spPr>
          <a:xfrm>
            <a:off x="3288975" y="3161775"/>
            <a:ext cx="525000" cy="0"/>
          </a:xfrm>
          <a:prstGeom prst="straightConnector1">
            <a:avLst/>
          </a:prstGeom>
          <a:noFill/>
          <a:ln cap="flat" cmpd="sng" w="38100">
            <a:solidFill>
              <a:schemeClr val="dk2"/>
            </a:solidFill>
            <a:prstDash val="solid"/>
            <a:round/>
            <a:headEnd len="med" w="med" type="none"/>
            <a:tailEnd len="med" w="med" type="triangle"/>
          </a:ln>
        </p:spPr>
      </p:cxnSp>
      <p:cxnSp>
        <p:nvCxnSpPr>
          <p:cNvPr id="221" name="Google Shape;221;p37"/>
          <p:cNvCxnSpPr>
            <a:endCxn id="216" idx="1"/>
          </p:cNvCxnSpPr>
          <p:nvPr/>
        </p:nvCxnSpPr>
        <p:spPr>
          <a:xfrm>
            <a:off x="5154400" y="3161775"/>
            <a:ext cx="474000" cy="0"/>
          </a:xfrm>
          <a:prstGeom prst="straightConnector1">
            <a:avLst/>
          </a:prstGeom>
          <a:noFill/>
          <a:ln cap="flat" cmpd="sng" w="38100">
            <a:solidFill>
              <a:schemeClr val="dk2"/>
            </a:solidFill>
            <a:prstDash val="solid"/>
            <a:round/>
            <a:headEnd len="med" w="med" type="none"/>
            <a:tailEnd len="med" w="med" type="triangle"/>
          </a:ln>
        </p:spPr>
      </p:cxnSp>
      <p:cxnSp>
        <p:nvCxnSpPr>
          <p:cNvPr id="222" name="Google Shape;222;p37"/>
          <p:cNvCxnSpPr>
            <a:endCxn id="217" idx="1"/>
          </p:cNvCxnSpPr>
          <p:nvPr/>
        </p:nvCxnSpPr>
        <p:spPr>
          <a:xfrm>
            <a:off x="6968825" y="3161775"/>
            <a:ext cx="474000" cy="0"/>
          </a:xfrm>
          <a:prstGeom prst="straightConnector1">
            <a:avLst/>
          </a:prstGeom>
          <a:noFill/>
          <a:ln cap="flat" cmpd="sng" w="38100">
            <a:solidFill>
              <a:schemeClr val="dk2"/>
            </a:solidFill>
            <a:prstDash val="solid"/>
            <a:round/>
            <a:headEnd len="med" w="med" type="none"/>
            <a:tailEnd len="med" w="med" type="triangle"/>
          </a:ln>
        </p:spPr>
      </p:cxnSp>
      <p:cxnSp>
        <p:nvCxnSpPr>
          <p:cNvPr id="223" name="Google Shape;223;p37"/>
          <p:cNvCxnSpPr>
            <a:stCxn id="216" idx="2"/>
            <a:endCxn id="215" idx="2"/>
          </p:cNvCxnSpPr>
          <p:nvPr/>
        </p:nvCxnSpPr>
        <p:spPr>
          <a:xfrm rot="5400000">
            <a:off x="5391100" y="2708775"/>
            <a:ext cx="600" cy="1814400"/>
          </a:xfrm>
          <a:prstGeom prst="curvedConnector3">
            <a:avLst>
              <a:gd fmla="val 39687500" name="adj1"/>
            </a:avLst>
          </a:prstGeom>
          <a:noFill/>
          <a:ln cap="flat" cmpd="sng" w="38100">
            <a:solidFill>
              <a:schemeClr val="dk2"/>
            </a:solidFill>
            <a:prstDash val="solid"/>
            <a:round/>
            <a:headEnd len="med" w="med" type="none"/>
            <a:tailEnd len="med" w="med" type="triangle"/>
          </a:ln>
        </p:spPr>
      </p:cxnSp>
      <p:cxnSp>
        <p:nvCxnSpPr>
          <p:cNvPr id="224" name="Google Shape;224;p37"/>
          <p:cNvCxnSpPr>
            <a:stCxn id="214" idx="0"/>
            <a:endCxn id="218" idx="1"/>
          </p:cNvCxnSpPr>
          <p:nvPr/>
        </p:nvCxnSpPr>
        <p:spPr>
          <a:xfrm rot="-5400000">
            <a:off x="2870650" y="1764675"/>
            <a:ext cx="691200" cy="1195200"/>
          </a:xfrm>
          <a:prstGeom prst="curvedConnector2">
            <a:avLst/>
          </a:prstGeom>
          <a:noFill/>
          <a:ln cap="flat" cmpd="sng" w="38100">
            <a:solidFill>
              <a:schemeClr val="dk2"/>
            </a:solidFill>
            <a:prstDash val="solid"/>
            <a:round/>
            <a:headEnd len="med" w="med" type="none"/>
            <a:tailEnd len="med" w="med" type="triangle"/>
          </a:ln>
        </p:spPr>
      </p:cxnSp>
      <p:cxnSp>
        <p:nvCxnSpPr>
          <p:cNvPr id="225" name="Google Shape;225;p37"/>
          <p:cNvCxnSpPr>
            <a:stCxn id="218" idx="3"/>
            <a:endCxn id="216" idx="0"/>
          </p:cNvCxnSpPr>
          <p:nvPr/>
        </p:nvCxnSpPr>
        <p:spPr>
          <a:xfrm>
            <a:off x="5154375" y="2016750"/>
            <a:ext cx="1144200" cy="691200"/>
          </a:xfrm>
          <a:prstGeom prst="curvedConnector2">
            <a:avLst/>
          </a:prstGeom>
          <a:noFill/>
          <a:ln cap="flat" cmpd="sng" w="38100">
            <a:solidFill>
              <a:schemeClr val="dk2"/>
            </a:solidFill>
            <a:prstDash val="solid"/>
            <a:round/>
            <a:headEnd len="med" w="med" type="none"/>
            <a:tailEnd len="med" w="med" type="triangle"/>
          </a:ln>
        </p:spPr>
      </p:cxnSp>
      <p:sp>
        <p:nvSpPr>
          <p:cNvPr id="226" name="Google Shape;226;p37"/>
          <p:cNvSpPr txBox="1"/>
          <p:nvPr/>
        </p:nvSpPr>
        <p:spPr>
          <a:xfrm>
            <a:off x="185125" y="2800650"/>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Data</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Acquisition </a:t>
            </a:r>
            <a:endParaRPr sz="1800">
              <a:solidFill>
                <a:srgbClr val="FFFFFF"/>
              </a:solidFill>
              <a:latin typeface="Roboto"/>
              <a:ea typeface="Roboto"/>
              <a:cs typeface="Roboto"/>
              <a:sym typeface="Roboto"/>
            </a:endParaRPr>
          </a:p>
        </p:txBody>
      </p:sp>
      <p:sp>
        <p:nvSpPr>
          <p:cNvPr id="227" name="Google Shape;227;p37"/>
          <p:cNvSpPr txBox="1"/>
          <p:nvPr/>
        </p:nvSpPr>
        <p:spPr>
          <a:xfrm>
            <a:off x="1948450" y="2800650"/>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Data</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Cleaning</a:t>
            </a:r>
            <a:endParaRPr sz="1800">
              <a:solidFill>
                <a:srgbClr val="FFFFFF"/>
              </a:solidFill>
              <a:latin typeface="Roboto"/>
              <a:ea typeface="Roboto"/>
              <a:cs typeface="Roboto"/>
              <a:sym typeface="Roboto"/>
            </a:endParaRPr>
          </a:p>
        </p:txBody>
      </p:sp>
      <p:sp>
        <p:nvSpPr>
          <p:cNvPr id="228" name="Google Shape;228;p37"/>
          <p:cNvSpPr txBox="1"/>
          <p:nvPr/>
        </p:nvSpPr>
        <p:spPr>
          <a:xfrm>
            <a:off x="3813975" y="1636650"/>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Test</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Data</a:t>
            </a:r>
            <a:endParaRPr sz="1800">
              <a:solidFill>
                <a:srgbClr val="FFFFFF"/>
              </a:solidFill>
              <a:latin typeface="Roboto"/>
              <a:ea typeface="Roboto"/>
              <a:cs typeface="Roboto"/>
              <a:sym typeface="Roboto"/>
            </a:endParaRPr>
          </a:p>
        </p:txBody>
      </p:sp>
      <p:sp>
        <p:nvSpPr>
          <p:cNvPr id="229" name="Google Shape;229;p37"/>
          <p:cNvSpPr txBox="1"/>
          <p:nvPr/>
        </p:nvSpPr>
        <p:spPr>
          <a:xfrm>
            <a:off x="3813975" y="2631663"/>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Model</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Training &amp;</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Building</a:t>
            </a:r>
            <a:endParaRPr sz="1800">
              <a:solidFill>
                <a:srgbClr val="FFFFFF"/>
              </a:solidFill>
              <a:latin typeface="Roboto"/>
              <a:ea typeface="Roboto"/>
              <a:cs typeface="Roboto"/>
              <a:sym typeface="Roboto"/>
            </a:endParaRPr>
          </a:p>
        </p:txBody>
      </p:sp>
      <p:sp>
        <p:nvSpPr>
          <p:cNvPr id="230" name="Google Shape;230;p37"/>
          <p:cNvSpPr txBox="1"/>
          <p:nvPr/>
        </p:nvSpPr>
        <p:spPr>
          <a:xfrm>
            <a:off x="5628400" y="2781713"/>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Model</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Testing</a:t>
            </a:r>
            <a:endParaRPr sz="1800">
              <a:solidFill>
                <a:srgbClr val="FFFFFF"/>
              </a:solidFill>
              <a:latin typeface="Roboto"/>
              <a:ea typeface="Roboto"/>
              <a:cs typeface="Roboto"/>
              <a:sym typeface="Roboto"/>
            </a:endParaRPr>
          </a:p>
        </p:txBody>
      </p:sp>
      <p:sp>
        <p:nvSpPr>
          <p:cNvPr id="231" name="Google Shape;231;p37"/>
          <p:cNvSpPr txBox="1"/>
          <p:nvPr/>
        </p:nvSpPr>
        <p:spPr>
          <a:xfrm>
            <a:off x="7398275" y="2800650"/>
            <a:ext cx="14295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Model </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Deployment</a:t>
            </a:r>
            <a:endParaRPr sz="1800">
              <a:solidFill>
                <a:srgbClr val="FFFFFF"/>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pic>
        <p:nvPicPr>
          <p:cNvPr descr="watermark.jpg" id="236" name="Google Shape;236;p3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37" name="Google Shape;237;p38"/>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238" name="Google Shape;238;p3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239" name="Google Shape;239;p38"/>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Machine Learning Process</a:t>
            </a:r>
            <a:endParaRPr sz="3000">
              <a:solidFill>
                <a:srgbClr val="2A3990"/>
              </a:solidFill>
              <a:latin typeface="Roboto"/>
              <a:ea typeface="Roboto"/>
              <a:cs typeface="Roboto"/>
              <a:sym typeface="Roboto"/>
            </a:endParaRPr>
          </a:p>
        </p:txBody>
      </p:sp>
      <p:sp>
        <p:nvSpPr>
          <p:cNvPr id="240" name="Google Shape;240;p38"/>
          <p:cNvSpPr/>
          <p:nvPr/>
        </p:nvSpPr>
        <p:spPr>
          <a:xfrm>
            <a:off x="185125"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38"/>
          <p:cNvSpPr txBox="1"/>
          <p:nvPr/>
        </p:nvSpPr>
        <p:spPr>
          <a:xfrm>
            <a:off x="185125" y="2800650"/>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Data</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Acquisition </a:t>
            </a:r>
            <a:endParaRPr sz="1800">
              <a:solidFill>
                <a:srgbClr val="FFFFFF"/>
              </a:solidFill>
              <a:latin typeface="Roboto"/>
              <a:ea typeface="Roboto"/>
              <a:cs typeface="Roboto"/>
              <a:sym typeface="Roboto"/>
            </a:endParaRPr>
          </a:p>
        </p:txBody>
      </p:sp>
      <p:sp>
        <p:nvSpPr>
          <p:cNvPr id="242" name="Google Shape;242;p38"/>
          <p:cNvSpPr txBox="1"/>
          <p:nvPr/>
        </p:nvSpPr>
        <p:spPr>
          <a:xfrm>
            <a:off x="387275" y="1161825"/>
            <a:ext cx="8455500" cy="796200"/>
          </a:xfrm>
          <a:prstGeom prst="rect">
            <a:avLst/>
          </a:prstGeom>
          <a:noFill/>
          <a:ln>
            <a:noFill/>
          </a:ln>
        </p:spPr>
        <p:txBody>
          <a:bodyPr anchorCtr="0" anchor="t" bIns="91425" lIns="91425" spcFirstLastPara="1" rIns="91425" wrap="square" tIns="91425">
            <a:noAutofit/>
          </a:bodyPr>
          <a:lstStyle/>
          <a:p>
            <a:pPr indent="-393700" lvl="0" marL="457200" rtl="0" algn="l">
              <a:spcBef>
                <a:spcPts val="0"/>
              </a:spcBef>
              <a:spcAft>
                <a:spcPts val="0"/>
              </a:spcAft>
              <a:buSzPts val="2600"/>
              <a:buFont typeface="Montserrat"/>
              <a:buChar char="●"/>
            </a:pPr>
            <a:r>
              <a:rPr lang="en" sz="2600">
                <a:latin typeface="Montserrat"/>
                <a:ea typeface="Montserrat"/>
                <a:cs typeface="Montserrat"/>
                <a:sym typeface="Montserrat"/>
              </a:rPr>
              <a:t>Get your data! Customers, Sensors, etc...</a:t>
            </a:r>
            <a:endParaRPr sz="2600">
              <a:latin typeface="Montserrat"/>
              <a:ea typeface="Montserrat"/>
              <a:cs typeface="Montserrat"/>
              <a:sym typeface="Montserra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pic>
        <p:nvPicPr>
          <p:cNvPr descr="watermark.jpg" id="247" name="Google Shape;247;p3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48" name="Google Shape;248;p39"/>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249" name="Google Shape;249;p3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250" name="Google Shape;250;p39"/>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Machine Learning Process</a:t>
            </a:r>
            <a:endParaRPr sz="3000">
              <a:solidFill>
                <a:srgbClr val="2A3990"/>
              </a:solidFill>
              <a:latin typeface="Roboto"/>
              <a:ea typeface="Roboto"/>
              <a:cs typeface="Roboto"/>
              <a:sym typeface="Roboto"/>
            </a:endParaRPr>
          </a:p>
        </p:txBody>
      </p:sp>
      <p:sp>
        <p:nvSpPr>
          <p:cNvPr id="251" name="Google Shape;251;p39"/>
          <p:cNvSpPr/>
          <p:nvPr/>
        </p:nvSpPr>
        <p:spPr>
          <a:xfrm>
            <a:off x="185125"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39"/>
          <p:cNvSpPr/>
          <p:nvPr/>
        </p:nvSpPr>
        <p:spPr>
          <a:xfrm>
            <a:off x="1948450"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3" name="Google Shape;253;p39"/>
          <p:cNvCxnSpPr>
            <a:stCxn id="251" idx="3"/>
            <a:endCxn id="252" idx="1"/>
          </p:cNvCxnSpPr>
          <p:nvPr/>
        </p:nvCxnSpPr>
        <p:spPr>
          <a:xfrm>
            <a:off x="1525525" y="3161775"/>
            <a:ext cx="423000" cy="0"/>
          </a:xfrm>
          <a:prstGeom prst="straightConnector1">
            <a:avLst/>
          </a:prstGeom>
          <a:noFill/>
          <a:ln cap="flat" cmpd="sng" w="38100">
            <a:solidFill>
              <a:schemeClr val="dk2"/>
            </a:solidFill>
            <a:prstDash val="solid"/>
            <a:round/>
            <a:headEnd len="med" w="med" type="none"/>
            <a:tailEnd len="med" w="med" type="triangle"/>
          </a:ln>
        </p:spPr>
      </p:cxnSp>
      <p:sp>
        <p:nvSpPr>
          <p:cNvPr id="254" name="Google Shape;254;p39"/>
          <p:cNvSpPr txBox="1"/>
          <p:nvPr/>
        </p:nvSpPr>
        <p:spPr>
          <a:xfrm>
            <a:off x="185125" y="2800650"/>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Data</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Acquisition </a:t>
            </a:r>
            <a:endParaRPr sz="1800">
              <a:solidFill>
                <a:srgbClr val="FFFFFF"/>
              </a:solidFill>
              <a:latin typeface="Roboto"/>
              <a:ea typeface="Roboto"/>
              <a:cs typeface="Roboto"/>
              <a:sym typeface="Roboto"/>
            </a:endParaRPr>
          </a:p>
        </p:txBody>
      </p:sp>
      <p:sp>
        <p:nvSpPr>
          <p:cNvPr id="255" name="Google Shape;255;p39"/>
          <p:cNvSpPr txBox="1"/>
          <p:nvPr/>
        </p:nvSpPr>
        <p:spPr>
          <a:xfrm>
            <a:off x="1948450" y="2800650"/>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Data</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Cleaning</a:t>
            </a:r>
            <a:endParaRPr sz="1800">
              <a:solidFill>
                <a:srgbClr val="FFFFFF"/>
              </a:solidFill>
              <a:latin typeface="Roboto"/>
              <a:ea typeface="Roboto"/>
              <a:cs typeface="Roboto"/>
              <a:sym typeface="Roboto"/>
            </a:endParaRPr>
          </a:p>
        </p:txBody>
      </p:sp>
      <p:sp>
        <p:nvSpPr>
          <p:cNvPr id="256" name="Google Shape;256;p39"/>
          <p:cNvSpPr txBox="1"/>
          <p:nvPr/>
        </p:nvSpPr>
        <p:spPr>
          <a:xfrm>
            <a:off x="387275" y="1161825"/>
            <a:ext cx="8455500" cy="796200"/>
          </a:xfrm>
          <a:prstGeom prst="rect">
            <a:avLst/>
          </a:prstGeom>
          <a:noFill/>
          <a:ln>
            <a:noFill/>
          </a:ln>
        </p:spPr>
        <p:txBody>
          <a:bodyPr anchorCtr="0" anchor="t" bIns="91425" lIns="91425" spcFirstLastPara="1" rIns="91425" wrap="square" tIns="91425">
            <a:noAutofit/>
          </a:bodyPr>
          <a:lstStyle/>
          <a:p>
            <a:pPr indent="-393700" lvl="0" marL="457200" rtl="0" algn="l">
              <a:spcBef>
                <a:spcPts val="0"/>
              </a:spcBef>
              <a:spcAft>
                <a:spcPts val="0"/>
              </a:spcAft>
              <a:buSzPts val="2600"/>
              <a:buFont typeface="Montserrat"/>
              <a:buChar char="●"/>
            </a:pPr>
            <a:r>
              <a:rPr lang="en" sz="2600">
                <a:latin typeface="Montserrat"/>
                <a:ea typeface="Montserrat"/>
                <a:cs typeface="Montserrat"/>
                <a:sym typeface="Montserrat"/>
              </a:rPr>
              <a:t>Clean and format your data (using SciKit Learn and Vectorization)</a:t>
            </a:r>
            <a:endParaRPr sz="2600">
              <a:latin typeface="Montserrat"/>
              <a:ea typeface="Montserrat"/>
              <a:cs typeface="Montserrat"/>
              <a:sym typeface="Montserra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pic>
        <p:nvPicPr>
          <p:cNvPr descr="watermark.jpg" id="261" name="Google Shape;261;p4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62" name="Google Shape;262;p40"/>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263" name="Google Shape;263;p4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264" name="Google Shape;264;p40"/>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Machine Learning Process</a:t>
            </a:r>
            <a:endParaRPr sz="3000">
              <a:solidFill>
                <a:srgbClr val="2A3990"/>
              </a:solidFill>
              <a:latin typeface="Roboto"/>
              <a:ea typeface="Roboto"/>
              <a:cs typeface="Roboto"/>
              <a:sym typeface="Roboto"/>
            </a:endParaRPr>
          </a:p>
        </p:txBody>
      </p:sp>
      <p:sp>
        <p:nvSpPr>
          <p:cNvPr id="265" name="Google Shape;265;p40"/>
          <p:cNvSpPr/>
          <p:nvPr/>
        </p:nvSpPr>
        <p:spPr>
          <a:xfrm>
            <a:off x="185125"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40"/>
          <p:cNvSpPr/>
          <p:nvPr/>
        </p:nvSpPr>
        <p:spPr>
          <a:xfrm>
            <a:off x="1948450"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40"/>
          <p:cNvSpPr/>
          <p:nvPr/>
        </p:nvSpPr>
        <p:spPr>
          <a:xfrm>
            <a:off x="3813975"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40"/>
          <p:cNvSpPr/>
          <p:nvPr/>
        </p:nvSpPr>
        <p:spPr>
          <a:xfrm>
            <a:off x="3813975" y="1562850"/>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69" name="Google Shape;269;p40"/>
          <p:cNvCxnSpPr>
            <a:stCxn id="265" idx="3"/>
            <a:endCxn id="266" idx="1"/>
          </p:cNvCxnSpPr>
          <p:nvPr/>
        </p:nvCxnSpPr>
        <p:spPr>
          <a:xfrm>
            <a:off x="1525525" y="3161775"/>
            <a:ext cx="423000" cy="0"/>
          </a:xfrm>
          <a:prstGeom prst="straightConnector1">
            <a:avLst/>
          </a:prstGeom>
          <a:noFill/>
          <a:ln cap="flat" cmpd="sng" w="38100">
            <a:solidFill>
              <a:schemeClr val="dk2"/>
            </a:solidFill>
            <a:prstDash val="solid"/>
            <a:round/>
            <a:headEnd len="med" w="med" type="none"/>
            <a:tailEnd len="med" w="med" type="triangle"/>
          </a:ln>
        </p:spPr>
      </p:cxnSp>
      <p:cxnSp>
        <p:nvCxnSpPr>
          <p:cNvPr id="270" name="Google Shape;270;p40"/>
          <p:cNvCxnSpPr>
            <a:endCxn id="267" idx="1"/>
          </p:cNvCxnSpPr>
          <p:nvPr/>
        </p:nvCxnSpPr>
        <p:spPr>
          <a:xfrm>
            <a:off x="3288975" y="3161775"/>
            <a:ext cx="525000" cy="0"/>
          </a:xfrm>
          <a:prstGeom prst="straightConnector1">
            <a:avLst/>
          </a:prstGeom>
          <a:noFill/>
          <a:ln cap="flat" cmpd="sng" w="38100">
            <a:solidFill>
              <a:schemeClr val="dk2"/>
            </a:solidFill>
            <a:prstDash val="solid"/>
            <a:round/>
            <a:headEnd len="med" w="med" type="none"/>
            <a:tailEnd len="med" w="med" type="triangle"/>
          </a:ln>
        </p:spPr>
      </p:cxnSp>
      <p:cxnSp>
        <p:nvCxnSpPr>
          <p:cNvPr id="271" name="Google Shape;271;p40"/>
          <p:cNvCxnSpPr>
            <a:stCxn id="266" idx="0"/>
            <a:endCxn id="268" idx="1"/>
          </p:cNvCxnSpPr>
          <p:nvPr/>
        </p:nvCxnSpPr>
        <p:spPr>
          <a:xfrm rot="-5400000">
            <a:off x="2870650" y="1764675"/>
            <a:ext cx="691200" cy="1195200"/>
          </a:xfrm>
          <a:prstGeom prst="curvedConnector2">
            <a:avLst/>
          </a:prstGeom>
          <a:noFill/>
          <a:ln cap="flat" cmpd="sng" w="38100">
            <a:solidFill>
              <a:schemeClr val="dk2"/>
            </a:solidFill>
            <a:prstDash val="solid"/>
            <a:round/>
            <a:headEnd len="med" w="med" type="none"/>
            <a:tailEnd len="med" w="med" type="triangle"/>
          </a:ln>
        </p:spPr>
      </p:cxnSp>
      <p:sp>
        <p:nvSpPr>
          <p:cNvPr id="272" name="Google Shape;272;p40"/>
          <p:cNvSpPr txBox="1"/>
          <p:nvPr/>
        </p:nvSpPr>
        <p:spPr>
          <a:xfrm>
            <a:off x="185125" y="2800650"/>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Data</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Acquisition </a:t>
            </a:r>
            <a:endParaRPr sz="1800">
              <a:solidFill>
                <a:srgbClr val="FFFFFF"/>
              </a:solidFill>
              <a:latin typeface="Roboto"/>
              <a:ea typeface="Roboto"/>
              <a:cs typeface="Roboto"/>
              <a:sym typeface="Roboto"/>
            </a:endParaRPr>
          </a:p>
        </p:txBody>
      </p:sp>
      <p:sp>
        <p:nvSpPr>
          <p:cNvPr id="273" name="Google Shape;273;p40"/>
          <p:cNvSpPr txBox="1"/>
          <p:nvPr/>
        </p:nvSpPr>
        <p:spPr>
          <a:xfrm>
            <a:off x="1948450" y="2800650"/>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Data</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Cleaning</a:t>
            </a:r>
            <a:endParaRPr sz="1800">
              <a:solidFill>
                <a:srgbClr val="FFFFFF"/>
              </a:solidFill>
              <a:latin typeface="Roboto"/>
              <a:ea typeface="Roboto"/>
              <a:cs typeface="Roboto"/>
              <a:sym typeface="Roboto"/>
            </a:endParaRPr>
          </a:p>
        </p:txBody>
      </p:sp>
      <p:sp>
        <p:nvSpPr>
          <p:cNvPr id="274" name="Google Shape;274;p40"/>
          <p:cNvSpPr txBox="1"/>
          <p:nvPr/>
        </p:nvSpPr>
        <p:spPr>
          <a:xfrm>
            <a:off x="3813975" y="1636650"/>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Test</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Data</a:t>
            </a:r>
            <a:endParaRPr sz="1800">
              <a:solidFill>
                <a:srgbClr val="FFFFFF"/>
              </a:solidFill>
              <a:latin typeface="Roboto"/>
              <a:ea typeface="Roboto"/>
              <a:cs typeface="Roboto"/>
              <a:sym typeface="Roboto"/>
            </a:endParaRPr>
          </a:p>
        </p:txBody>
      </p:sp>
      <p:sp>
        <p:nvSpPr>
          <p:cNvPr id="275" name="Google Shape;275;p40"/>
          <p:cNvSpPr txBox="1"/>
          <p:nvPr/>
        </p:nvSpPr>
        <p:spPr>
          <a:xfrm>
            <a:off x="3813975" y="2631663"/>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Training</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Data</a:t>
            </a:r>
            <a:endParaRPr sz="1800">
              <a:solidFill>
                <a:srgbClr val="FFFFFF"/>
              </a:solidFill>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pic>
        <p:nvPicPr>
          <p:cNvPr descr="watermark.jpg" id="280" name="Google Shape;280;p4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81" name="Google Shape;281;p41"/>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282" name="Google Shape;282;p4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283" name="Google Shape;283;p41"/>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Machine Learning Process</a:t>
            </a:r>
            <a:endParaRPr sz="3000">
              <a:solidFill>
                <a:srgbClr val="2A3990"/>
              </a:solidFill>
              <a:latin typeface="Roboto"/>
              <a:ea typeface="Roboto"/>
              <a:cs typeface="Roboto"/>
              <a:sym typeface="Roboto"/>
            </a:endParaRPr>
          </a:p>
        </p:txBody>
      </p:sp>
      <p:sp>
        <p:nvSpPr>
          <p:cNvPr id="284" name="Google Shape;284;p41"/>
          <p:cNvSpPr/>
          <p:nvPr/>
        </p:nvSpPr>
        <p:spPr>
          <a:xfrm>
            <a:off x="185125"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41"/>
          <p:cNvSpPr/>
          <p:nvPr/>
        </p:nvSpPr>
        <p:spPr>
          <a:xfrm>
            <a:off x="1948450"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41"/>
          <p:cNvSpPr/>
          <p:nvPr/>
        </p:nvSpPr>
        <p:spPr>
          <a:xfrm>
            <a:off x="3813975" y="2707875"/>
            <a:ext cx="1340400" cy="907800"/>
          </a:xfrm>
          <a:prstGeom prst="roundRect">
            <a:avLst>
              <a:gd fmla="val 16667" name="adj"/>
            </a:avLst>
          </a:prstGeom>
          <a:solidFill>
            <a:srgbClr val="C27BA0"/>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41"/>
          <p:cNvSpPr/>
          <p:nvPr/>
        </p:nvSpPr>
        <p:spPr>
          <a:xfrm>
            <a:off x="3813975" y="1562850"/>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88" name="Google Shape;288;p41"/>
          <p:cNvCxnSpPr>
            <a:stCxn id="284" idx="3"/>
            <a:endCxn id="285" idx="1"/>
          </p:cNvCxnSpPr>
          <p:nvPr/>
        </p:nvCxnSpPr>
        <p:spPr>
          <a:xfrm>
            <a:off x="1525525" y="3161775"/>
            <a:ext cx="423000" cy="0"/>
          </a:xfrm>
          <a:prstGeom prst="straightConnector1">
            <a:avLst/>
          </a:prstGeom>
          <a:noFill/>
          <a:ln cap="flat" cmpd="sng" w="38100">
            <a:solidFill>
              <a:schemeClr val="dk2"/>
            </a:solidFill>
            <a:prstDash val="solid"/>
            <a:round/>
            <a:headEnd len="med" w="med" type="none"/>
            <a:tailEnd len="med" w="med" type="triangle"/>
          </a:ln>
        </p:spPr>
      </p:cxnSp>
      <p:cxnSp>
        <p:nvCxnSpPr>
          <p:cNvPr id="289" name="Google Shape;289;p41"/>
          <p:cNvCxnSpPr>
            <a:endCxn id="286" idx="1"/>
          </p:cNvCxnSpPr>
          <p:nvPr/>
        </p:nvCxnSpPr>
        <p:spPr>
          <a:xfrm>
            <a:off x="3288975" y="3161775"/>
            <a:ext cx="525000" cy="0"/>
          </a:xfrm>
          <a:prstGeom prst="straightConnector1">
            <a:avLst/>
          </a:prstGeom>
          <a:noFill/>
          <a:ln cap="flat" cmpd="sng" w="38100">
            <a:solidFill>
              <a:schemeClr val="dk2"/>
            </a:solidFill>
            <a:prstDash val="solid"/>
            <a:round/>
            <a:headEnd len="med" w="med" type="none"/>
            <a:tailEnd len="med" w="med" type="triangle"/>
          </a:ln>
        </p:spPr>
      </p:cxnSp>
      <p:cxnSp>
        <p:nvCxnSpPr>
          <p:cNvPr id="290" name="Google Shape;290;p41"/>
          <p:cNvCxnSpPr>
            <a:stCxn id="285" idx="0"/>
            <a:endCxn id="287" idx="1"/>
          </p:cNvCxnSpPr>
          <p:nvPr/>
        </p:nvCxnSpPr>
        <p:spPr>
          <a:xfrm rot="-5400000">
            <a:off x="2870650" y="1764675"/>
            <a:ext cx="691200" cy="1195200"/>
          </a:xfrm>
          <a:prstGeom prst="curvedConnector2">
            <a:avLst/>
          </a:prstGeom>
          <a:noFill/>
          <a:ln cap="flat" cmpd="sng" w="38100">
            <a:solidFill>
              <a:schemeClr val="dk2"/>
            </a:solidFill>
            <a:prstDash val="solid"/>
            <a:round/>
            <a:headEnd len="med" w="med" type="none"/>
            <a:tailEnd len="med" w="med" type="triangle"/>
          </a:ln>
        </p:spPr>
      </p:cxnSp>
      <p:sp>
        <p:nvSpPr>
          <p:cNvPr id="291" name="Google Shape;291;p41"/>
          <p:cNvSpPr txBox="1"/>
          <p:nvPr/>
        </p:nvSpPr>
        <p:spPr>
          <a:xfrm>
            <a:off x="185125" y="2800650"/>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Data</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Acquisition </a:t>
            </a:r>
            <a:endParaRPr sz="1800">
              <a:solidFill>
                <a:srgbClr val="FFFFFF"/>
              </a:solidFill>
              <a:latin typeface="Roboto"/>
              <a:ea typeface="Roboto"/>
              <a:cs typeface="Roboto"/>
              <a:sym typeface="Roboto"/>
            </a:endParaRPr>
          </a:p>
        </p:txBody>
      </p:sp>
      <p:sp>
        <p:nvSpPr>
          <p:cNvPr id="292" name="Google Shape;292;p41"/>
          <p:cNvSpPr txBox="1"/>
          <p:nvPr/>
        </p:nvSpPr>
        <p:spPr>
          <a:xfrm>
            <a:off x="1948450" y="2800650"/>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Data</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Cleaning</a:t>
            </a:r>
            <a:endParaRPr sz="1800">
              <a:solidFill>
                <a:srgbClr val="FFFFFF"/>
              </a:solidFill>
              <a:latin typeface="Roboto"/>
              <a:ea typeface="Roboto"/>
              <a:cs typeface="Roboto"/>
              <a:sym typeface="Roboto"/>
            </a:endParaRPr>
          </a:p>
        </p:txBody>
      </p:sp>
      <p:sp>
        <p:nvSpPr>
          <p:cNvPr id="293" name="Google Shape;293;p41"/>
          <p:cNvSpPr txBox="1"/>
          <p:nvPr/>
        </p:nvSpPr>
        <p:spPr>
          <a:xfrm>
            <a:off x="3813975" y="1636650"/>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Test</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Data</a:t>
            </a:r>
            <a:endParaRPr sz="1800">
              <a:solidFill>
                <a:srgbClr val="FFFFFF"/>
              </a:solidFill>
              <a:latin typeface="Roboto"/>
              <a:ea typeface="Roboto"/>
              <a:cs typeface="Roboto"/>
              <a:sym typeface="Roboto"/>
            </a:endParaRPr>
          </a:p>
        </p:txBody>
      </p:sp>
      <p:sp>
        <p:nvSpPr>
          <p:cNvPr id="294" name="Google Shape;294;p41"/>
          <p:cNvSpPr txBox="1"/>
          <p:nvPr/>
        </p:nvSpPr>
        <p:spPr>
          <a:xfrm>
            <a:off x="3813975" y="2631663"/>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Model</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Training &amp;</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Building</a:t>
            </a:r>
            <a:endParaRPr sz="1800">
              <a:solidFill>
                <a:srgbClr val="FFFFFF"/>
              </a:solidFill>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pic>
        <p:nvPicPr>
          <p:cNvPr descr="watermark.jpg" id="299" name="Google Shape;299;p4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00" name="Google Shape;300;p42"/>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301" name="Google Shape;301;p4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302" name="Google Shape;302;p42"/>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Machine Learning Process</a:t>
            </a:r>
            <a:endParaRPr sz="3000">
              <a:solidFill>
                <a:srgbClr val="2A3990"/>
              </a:solidFill>
              <a:latin typeface="Roboto"/>
              <a:ea typeface="Roboto"/>
              <a:cs typeface="Roboto"/>
              <a:sym typeface="Roboto"/>
            </a:endParaRPr>
          </a:p>
        </p:txBody>
      </p:sp>
      <p:sp>
        <p:nvSpPr>
          <p:cNvPr id="303" name="Google Shape;303;p42"/>
          <p:cNvSpPr/>
          <p:nvPr/>
        </p:nvSpPr>
        <p:spPr>
          <a:xfrm>
            <a:off x="185125"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42"/>
          <p:cNvSpPr/>
          <p:nvPr/>
        </p:nvSpPr>
        <p:spPr>
          <a:xfrm>
            <a:off x="1948450"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42"/>
          <p:cNvSpPr/>
          <p:nvPr/>
        </p:nvSpPr>
        <p:spPr>
          <a:xfrm>
            <a:off x="3813975"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42"/>
          <p:cNvSpPr/>
          <p:nvPr/>
        </p:nvSpPr>
        <p:spPr>
          <a:xfrm>
            <a:off x="5628400" y="2707875"/>
            <a:ext cx="1340400" cy="907800"/>
          </a:xfrm>
          <a:prstGeom prst="roundRect">
            <a:avLst>
              <a:gd fmla="val 16667" name="adj"/>
            </a:avLst>
          </a:prstGeom>
          <a:solidFill>
            <a:srgbClr val="C27BA0"/>
          </a:solidFill>
          <a:ln cap="flat" cmpd="sng" w="952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42"/>
          <p:cNvSpPr/>
          <p:nvPr/>
        </p:nvSpPr>
        <p:spPr>
          <a:xfrm>
            <a:off x="3813975" y="1562850"/>
            <a:ext cx="1340400" cy="907800"/>
          </a:xfrm>
          <a:prstGeom prst="roundRect">
            <a:avLst>
              <a:gd fmla="val 16667" name="adj"/>
            </a:avLst>
          </a:prstGeom>
          <a:solidFill>
            <a:srgbClr val="C27BA0"/>
          </a:solidFill>
          <a:ln cap="flat" cmpd="sng" w="952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08" name="Google Shape;308;p42"/>
          <p:cNvCxnSpPr>
            <a:stCxn id="303" idx="3"/>
            <a:endCxn id="304" idx="1"/>
          </p:cNvCxnSpPr>
          <p:nvPr/>
        </p:nvCxnSpPr>
        <p:spPr>
          <a:xfrm>
            <a:off x="1525525" y="3161775"/>
            <a:ext cx="423000" cy="0"/>
          </a:xfrm>
          <a:prstGeom prst="straightConnector1">
            <a:avLst/>
          </a:prstGeom>
          <a:noFill/>
          <a:ln cap="flat" cmpd="sng" w="38100">
            <a:solidFill>
              <a:schemeClr val="dk2"/>
            </a:solidFill>
            <a:prstDash val="solid"/>
            <a:round/>
            <a:headEnd len="med" w="med" type="none"/>
            <a:tailEnd len="med" w="med" type="triangle"/>
          </a:ln>
        </p:spPr>
      </p:cxnSp>
      <p:cxnSp>
        <p:nvCxnSpPr>
          <p:cNvPr id="309" name="Google Shape;309;p42"/>
          <p:cNvCxnSpPr>
            <a:endCxn id="305" idx="1"/>
          </p:cNvCxnSpPr>
          <p:nvPr/>
        </p:nvCxnSpPr>
        <p:spPr>
          <a:xfrm>
            <a:off x="3288975" y="3161775"/>
            <a:ext cx="525000" cy="0"/>
          </a:xfrm>
          <a:prstGeom prst="straightConnector1">
            <a:avLst/>
          </a:prstGeom>
          <a:noFill/>
          <a:ln cap="flat" cmpd="sng" w="38100">
            <a:solidFill>
              <a:schemeClr val="dk2"/>
            </a:solidFill>
            <a:prstDash val="solid"/>
            <a:round/>
            <a:headEnd len="med" w="med" type="none"/>
            <a:tailEnd len="med" w="med" type="triangle"/>
          </a:ln>
        </p:spPr>
      </p:cxnSp>
      <p:cxnSp>
        <p:nvCxnSpPr>
          <p:cNvPr id="310" name="Google Shape;310;p42"/>
          <p:cNvCxnSpPr>
            <a:endCxn id="306" idx="1"/>
          </p:cNvCxnSpPr>
          <p:nvPr/>
        </p:nvCxnSpPr>
        <p:spPr>
          <a:xfrm>
            <a:off x="5154400" y="3161775"/>
            <a:ext cx="474000" cy="0"/>
          </a:xfrm>
          <a:prstGeom prst="straightConnector1">
            <a:avLst/>
          </a:prstGeom>
          <a:noFill/>
          <a:ln cap="flat" cmpd="sng" w="38100">
            <a:solidFill>
              <a:schemeClr val="dk2"/>
            </a:solidFill>
            <a:prstDash val="solid"/>
            <a:round/>
            <a:headEnd len="med" w="med" type="none"/>
            <a:tailEnd len="med" w="med" type="triangle"/>
          </a:ln>
        </p:spPr>
      </p:cxnSp>
      <p:cxnSp>
        <p:nvCxnSpPr>
          <p:cNvPr id="311" name="Google Shape;311;p42"/>
          <p:cNvCxnSpPr>
            <a:stCxn id="304" idx="0"/>
            <a:endCxn id="307" idx="1"/>
          </p:cNvCxnSpPr>
          <p:nvPr/>
        </p:nvCxnSpPr>
        <p:spPr>
          <a:xfrm rot="-5400000">
            <a:off x="2870650" y="1764675"/>
            <a:ext cx="691200" cy="1195200"/>
          </a:xfrm>
          <a:prstGeom prst="curvedConnector2">
            <a:avLst/>
          </a:prstGeom>
          <a:noFill/>
          <a:ln cap="flat" cmpd="sng" w="38100">
            <a:solidFill>
              <a:schemeClr val="dk2"/>
            </a:solidFill>
            <a:prstDash val="solid"/>
            <a:round/>
            <a:headEnd len="med" w="med" type="none"/>
            <a:tailEnd len="med" w="med" type="triangle"/>
          </a:ln>
        </p:spPr>
      </p:cxnSp>
      <p:cxnSp>
        <p:nvCxnSpPr>
          <p:cNvPr id="312" name="Google Shape;312;p42"/>
          <p:cNvCxnSpPr>
            <a:stCxn id="307" idx="3"/>
            <a:endCxn id="306" idx="0"/>
          </p:cNvCxnSpPr>
          <p:nvPr/>
        </p:nvCxnSpPr>
        <p:spPr>
          <a:xfrm>
            <a:off x="5154375" y="2016750"/>
            <a:ext cx="1144200" cy="691200"/>
          </a:xfrm>
          <a:prstGeom prst="curvedConnector2">
            <a:avLst/>
          </a:prstGeom>
          <a:noFill/>
          <a:ln cap="flat" cmpd="sng" w="38100">
            <a:solidFill>
              <a:schemeClr val="dk2"/>
            </a:solidFill>
            <a:prstDash val="solid"/>
            <a:round/>
            <a:headEnd len="med" w="med" type="none"/>
            <a:tailEnd len="med" w="med" type="triangle"/>
          </a:ln>
        </p:spPr>
      </p:cxnSp>
      <p:sp>
        <p:nvSpPr>
          <p:cNvPr id="313" name="Google Shape;313;p42"/>
          <p:cNvSpPr txBox="1"/>
          <p:nvPr/>
        </p:nvSpPr>
        <p:spPr>
          <a:xfrm>
            <a:off x="185125" y="2800650"/>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Data</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Acquisition </a:t>
            </a:r>
            <a:endParaRPr sz="1800">
              <a:solidFill>
                <a:srgbClr val="FFFFFF"/>
              </a:solidFill>
              <a:latin typeface="Roboto"/>
              <a:ea typeface="Roboto"/>
              <a:cs typeface="Roboto"/>
              <a:sym typeface="Roboto"/>
            </a:endParaRPr>
          </a:p>
        </p:txBody>
      </p:sp>
      <p:sp>
        <p:nvSpPr>
          <p:cNvPr id="314" name="Google Shape;314;p42"/>
          <p:cNvSpPr txBox="1"/>
          <p:nvPr/>
        </p:nvSpPr>
        <p:spPr>
          <a:xfrm>
            <a:off x="1948450" y="2800650"/>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Data</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Cleaning</a:t>
            </a:r>
            <a:endParaRPr sz="1800">
              <a:solidFill>
                <a:srgbClr val="FFFFFF"/>
              </a:solidFill>
              <a:latin typeface="Roboto"/>
              <a:ea typeface="Roboto"/>
              <a:cs typeface="Roboto"/>
              <a:sym typeface="Roboto"/>
            </a:endParaRPr>
          </a:p>
        </p:txBody>
      </p:sp>
      <p:sp>
        <p:nvSpPr>
          <p:cNvPr id="315" name="Google Shape;315;p42"/>
          <p:cNvSpPr txBox="1"/>
          <p:nvPr/>
        </p:nvSpPr>
        <p:spPr>
          <a:xfrm>
            <a:off x="3813975" y="1636650"/>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Test</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Data</a:t>
            </a:r>
            <a:endParaRPr sz="1800">
              <a:solidFill>
                <a:srgbClr val="FFFFFF"/>
              </a:solidFill>
              <a:latin typeface="Roboto"/>
              <a:ea typeface="Roboto"/>
              <a:cs typeface="Roboto"/>
              <a:sym typeface="Roboto"/>
            </a:endParaRPr>
          </a:p>
        </p:txBody>
      </p:sp>
      <p:sp>
        <p:nvSpPr>
          <p:cNvPr id="316" name="Google Shape;316;p42"/>
          <p:cNvSpPr txBox="1"/>
          <p:nvPr/>
        </p:nvSpPr>
        <p:spPr>
          <a:xfrm>
            <a:off x="3813975" y="2631663"/>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Model</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Training &amp;</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Building</a:t>
            </a:r>
            <a:endParaRPr sz="1800">
              <a:solidFill>
                <a:srgbClr val="FFFFFF"/>
              </a:solidFill>
              <a:latin typeface="Roboto"/>
              <a:ea typeface="Roboto"/>
              <a:cs typeface="Roboto"/>
              <a:sym typeface="Roboto"/>
            </a:endParaRPr>
          </a:p>
        </p:txBody>
      </p:sp>
      <p:sp>
        <p:nvSpPr>
          <p:cNvPr id="317" name="Google Shape;317;p42"/>
          <p:cNvSpPr txBox="1"/>
          <p:nvPr/>
        </p:nvSpPr>
        <p:spPr>
          <a:xfrm>
            <a:off x="5628400" y="2781713"/>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Model</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Testing</a:t>
            </a:r>
            <a:endParaRPr sz="1800">
              <a:solidFill>
                <a:srgbClr val="FFFFFF"/>
              </a:solidFill>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pic>
        <p:nvPicPr>
          <p:cNvPr descr="watermark.jpg" id="322" name="Google Shape;322;p4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23" name="Google Shape;323;p43"/>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324" name="Google Shape;324;p4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325" name="Google Shape;325;p43"/>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Machine Learning Process</a:t>
            </a:r>
            <a:endParaRPr sz="3000">
              <a:solidFill>
                <a:srgbClr val="2A3990"/>
              </a:solidFill>
              <a:latin typeface="Roboto"/>
              <a:ea typeface="Roboto"/>
              <a:cs typeface="Roboto"/>
              <a:sym typeface="Roboto"/>
            </a:endParaRPr>
          </a:p>
        </p:txBody>
      </p:sp>
      <p:sp>
        <p:nvSpPr>
          <p:cNvPr id="326" name="Google Shape;326;p43"/>
          <p:cNvSpPr/>
          <p:nvPr/>
        </p:nvSpPr>
        <p:spPr>
          <a:xfrm>
            <a:off x="185125"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43"/>
          <p:cNvSpPr/>
          <p:nvPr/>
        </p:nvSpPr>
        <p:spPr>
          <a:xfrm>
            <a:off x="1948450"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43"/>
          <p:cNvSpPr/>
          <p:nvPr/>
        </p:nvSpPr>
        <p:spPr>
          <a:xfrm>
            <a:off x="3813975"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43"/>
          <p:cNvSpPr/>
          <p:nvPr/>
        </p:nvSpPr>
        <p:spPr>
          <a:xfrm>
            <a:off x="5628400" y="2707875"/>
            <a:ext cx="1340400" cy="907800"/>
          </a:xfrm>
          <a:prstGeom prst="roundRect">
            <a:avLst>
              <a:gd fmla="val 16667" name="adj"/>
            </a:avLst>
          </a:prstGeom>
          <a:solidFill>
            <a:srgbClr val="C27BA0"/>
          </a:solidFill>
          <a:ln cap="flat" cmpd="sng" w="952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43"/>
          <p:cNvSpPr/>
          <p:nvPr/>
        </p:nvSpPr>
        <p:spPr>
          <a:xfrm>
            <a:off x="3813975" y="1562850"/>
            <a:ext cx="1340400" cy="907800"/>
          </a:xfrm>
          <a:prstGeom prst="roundRect">
            <a:avLst>
              <a:gd fmla="val 16667" name="adj"/>
            </a:avLst>
          </a:prstGeom>
          <a:solidFill>
            <a:srgbClr val="C27BA0"/>
          </a:solidFill>
          <a:ln cap="flat" cmpd="sng" w="952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31" name="Google Shape;331;p43"/>
          <p:cNvCxnSpPr>
            <a:stCxn id="326" idx="3"/>
            <a:endCxn id="327" idx="1"/>
          </p:cNvCxnSpPr>
          <p:nvPr/>
        </p:nvCxnSpPr>
        <p:spPr>
          <a:xfrm>
            <a:off x="1525525" y="3161775"/>
            <a:ext cx="423000" cy="0"/>
          </a:xfrm>
          <a:prstGeom prst="straightConnector1">
            <a:avLst/>
          </a:prstGeom>
          <a:noFill/>
          <a:ln cap="flat" cmpd="sng" w="38100">
            <a:solidFill>
              <a:schemeClr val="dk2"/>
            </a:solidFill>
            <a:prstDash val="solid"/>
            <a:round/>
            <a:headEnd len="med" w="med" type="none"/>
            <a:tailEnd len="med" w="med" type="triangle"/>
          </a:ln>
        </p:spPr>
      </p:cxnSp>
      <p:cxnSp>
        <p:nvCxnSpPr>
          <p:cNvPr id="332" name="Google Shape;332;p43"/>
          <p:cNvCxnSpPr>
            <a:endCxn id="328" idx="1"/>
          </p:cNvCxnSpPr>
          <p:nvPr/>
        </p:nvCxnSpPr>
        <p:spPr>
          <a:xfrm>
            <a:off x="3288975" y="3161775"/>
            <a:ext cx="525000" cy="0"/>
          </a:xfrm>
          <a:prstGeom prst="straightConnector1">
            <a:avLst/>
          </a:prstGeom>
          <a:noFill/>
          <a:ln cap="flat" cmpd="sng" w="38100">
            <a:solidFill>
              <a:schemeClr val="dk2"/>
            </a:solidFill>
            <a:prstDash val="solid"/>
            <a:round/>
            <a:headEnd len="med" w="med" type="none"/>
            <a:tailEnd len="med" w="med" type="triangle"/>
          </a:ln>
        </p:spPr>
      </p:cxnSp>
      <p:cxnSp>
        <p:nvCxnSpPr>
          <p:cNvPr id="333" name="Google Shape;333;p43"/>
          <p:cNvCxnSpPr>
            <a:endCxn id="329" idx="1"/>
          </p:cNvCxnSpPr>
          <p:nvPr/>
        </p:nvCxnSpPr>
        <p:spPr>
          <a:xfrm>
            <a:off x="5154400" y="3161775"/>
            <a:ext cx="474000" cy="0"/>
          </a:xfrm>
          <a:prstGeom prst="straightConnector1">
            <a:avLst/>
          </a:prstGeom>
          <a:noFill/>
          <a:ln cap="flat" cmpd="sng" w="38100">
            <a:solidFill>
              <a:schemeClr val="dk2"/>
            </a:solidFill>
            <a:prstDash val="solid"/>
            <a:round/>
            <a:headEnd len="med" w="med" type="none"/>
            <a:tailEnd len="med" w="med" type="triangle"/>
          </a:ln>
        </p:spPr>
      </p:cxnSp>
      <p:cxnSp>
        <p:nvCxnSpPr>
          <p:cNvPr id="334" name="Google Shape;334;p43"/>
          <p:cNvCxnSpPr>
            <a:stCxn id="327" idx="0"/>
            <a:endCxn id="330" idx="1"/>
          </p:cNvCxnSpPr>
          <p:nvPr/>
        </p:nvCxnSpPr>
        <p:spPr>
          <a:xfrm rot="-5400000">
            <a:off x="2870650" y="1764675"/>
            <a:ext cx="691200" cy="1195200"/>
          </a:xfrm>
          <a:prstGeom prst="curvedConnector2">
            <a:avLst/>
          </a:prstGeom>
          <a:noFill/>
          <a:ln cap="flat" cmpd="sng" w="38100">
            <a:solidFill>
              <a:schemeClr val="dk2"/>
            </a:solidFill>
            <a:prstDash val="solid"/>
            <a:round/>
            <a:headEnd len="med" w="med" type="none"/>
            <a:tailEnd len="med" w="med" type="triangle"/>
          </a:ln>
        </p:spPr>
      </p:cxnSp>
      <p:cxnSp>
        <p:nvCxnSpPr>
          <p:cNvPr id="335" name="Google Shape;335;p43"/>
          <p:cNvCxnSpPr>
            <a:stCxn id="330" idx="3"/>
            <a:endCxn id="329" idx="0"/>
          </p:cNvCxnSpPr>
          <p:nvPr/>
        </p:nvCxnSpPr>
        <p:spPr>
          <a:xfrm>
            <a:off x="5154375" y="2016750"/>
            <a:ext cx="1144200" cy="691200"/>
          </a:xfrm>
          <a:prstGeom prst="curvedConnector2">
            <a:avLst/>
          </a:prstGeom>
          <a:noFill/>
          <a:ln cap="flat" cmpd="sng" w="38100">
            <a:solidFill>
              <a:schemeClr val="dk2"/>
            </a:solidFill>
            <a:prstDash val="solid"/>
            <a:round/>
            <a:headEnd len="med" w="med" type="none"/>
            <a:tailEnd len="med" w="med" type="triangle"/>
          </a:ln>
        </p:spPr>
      </p:cxnSp>
      <p:sp>
        <p:nvSpPr>
          <p:cNvPr id="336" name="Google Shape;336;p43"/>
          <p:cNvSpPr txBox="1"/>
          <p:nvPr/>
        </p:nvSpPr>
        <p:spPr>
          <a:xfrm>
            <a:off x="185125" y="2800650"/>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Data</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Acquisition </a:t>
            </a:r>
            <a:endParaRPr sz="1800">
              <a:solidFill>
                <a:srgbClr val="FFFFFF"/>
              </a:solidFill>
              <a:latin typeface="Roboto"/>
              <a:ea typeface="Roboto"/>
              <a:cs typeface="Roboto"/>
              <a:sym typeface="Roboto"/>
            </a:endParaRPr>
          </a:p>
        </p:txBody>
      </p:sp>
      <p:sp>
        <p:nvSpPr>
          <p:cNvPr id="337" name="Google Shape;337;p43"/>
          <p:cNvSpPr txBox="1"/>
          <p:nvPr/>
        </p:nvSpPr>
        <p:spPr>
          <a:xfrm>
            <a:off x="1948450" y="2800650"/>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Data</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Cleaning</a:t>
            </a:r>
            <a:endParaRPr sz="1800">
              <a:solidFill>
                <a:srgbClr val="FFFFFF"/>
              </a:solidFill>
              <a:latin typeface="Roboto"/>
              <a:ea typeface="Roboto"/>
              <a:cs typeface="Roboto"/>
              <a:sym typeface="Roboto"/>
            </a:endParaRPr>
          </a:p>
        </p:txBody>
      </p:sp>
      <p:sp>
        <p:nvSpPr>
          <p:cNvPr id="338" name="Google Shape;338;p43"/>
          <p:cNvSpPr txBox="1"/>
          <p:nvPr/>
        </p:nvSpPr>
        <p:spPr>
          <a:xfrm>
            <a:off x="3813975" y="1636650"/>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Test</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Data</a:t>
            </a:r>
            <a:endParaRPr sz="1800">
              <a:solidFill>
                <a:srgbClr val="FFFFFF"/>
              </a:solidFill>
              <a:latin typeface="Roboto"/>
              <a:ea typeface="Roboto"/>
              <a:cs typeface="Roboto"/>
              <a:sym typeface="Roboto"/>
            </a:endParaRPr>
          </a:p>
        </p:txBody>
      </p:sp>
      <p:sp>
        <p:nvSpPr>
          <p:cNvPr id="339" name="Google Shape;339;p43"/>
          <p:cNvSpPr txBox="1"/>
          <p:nvPr/>
        </p:nvSpPr>
        <p:spPr>
          <a:xfrm>
            <a:off x="3813975" y="2631663"/>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Model</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Training &amp;</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Building</a:t>
            </a:r>
            <a:endParaRPr sz="1800">
              <a:solidFill>
                <a:srgbClr val="FFFFFF"/>
              </a:solidFill>
              <a:latin typeface="Roboto"/>
              <a:ea typeface="Roboto"/>
              <a:cs typeface="Roboto"/>
              <a:sym typeface="Roboto"/>
            </a:endParaRPr>
          </a:p>
        </p:txBody>
      </p:sp>
      <p:sp>
        <p:nvSpPr>
          <p:cNvPr id="340" name="Google Shape;340;p43"/>
          <p:cNvSpPr txBox="1"/>
          <p:nvPr/>
        </p:nvSpPr>
        <p:spPr>
          <a:xfrm>
            <a:off x="5628400" y="2781713"/>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Model</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Testing</a:t>
            </a:r>
            <a:endParaRPr sz="1800">
              <a:solidFill>
                <a:srgbClr val="FFFFFF"/>
              </a:solidFill>
              <a:latin typeface="Roboto"/>
              <a:ea typeface="Roboto"/>
              <a:cs typeface="Roboto"/>
              <a:sym typeface="Roboto"/>
            </a:endParaRPr>
          </a:p>
        </p:txBody>
      </p:sp>
      <p:cxnSp>
        <p:nvCxnSpPr>
          <p:cNvPr id="341" name="Google Shape;341;p43"/>
          <p:cNvCxnSpPr/>
          <p:nvPr/>
        </p:nvCxnSpPr>
        <p:spPr>
          <a:xfrm rot="5400000">
            <a:off x="5391100" y="2708775"/>
            <a:ext cx="600" cy="1814400"/>
          </a:xfrm>
          <a:prstGeom prst="curvedConnector3">
            <a:avLst>
              <a:gd fmla="val 39687500" name="adj1"/>
            </a:avLst>
          </a:prstGeom>
          <a:noFill/>
          <a:ln cap="flat" cmpd="sng" w="38100">
            <a:solidFill>
              <a:schemeClr val="dk2"/>
            </a:solidFill>
            <a:prstDash val="solid"/>
            <a:round/>
            <a:headEnd len="med" w="med" type="none"/>
            <a:tailEnd len="med" w="med" type="triangl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116" name="Google Shape;116;p2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Section Goals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Understand Machine Learning Basics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Understand Classification Metrics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Understand Text Feature Extraction</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Familiarize ourselves with Scikit-Learn and Python to perform text classification on real data sets.</a:t>
            </a:r>
            <a:endParaRPr sz="2900">
              <a:solidFill>
                <a:srgbClr val="434343"/>
              </a:solidFill>
              <a:latin typeface="Montserrat"/>
              <a:ea typeface="Montserrat"/>
              <a:cs typeface="Montserrat"/>
              <a:sym typeface="Montserrat"/>
            </a:endParaRPr>
          </a:p>
        </p:txBody>
      </p:sp>
      <p:pic>
        <p:nvPicPr>
          <p:cNvPr descr="watermark.jpg" id="117" name="Google Shape;117;p2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8" name="Google Shape;118;p2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pic>
        <p:nvPicPr>
          <p:cNvPr descr="watermark.jpg" id="346" name="Google Shape;346;p4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47" name="Google Shape;347;p44"/>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348" name="Google Shape;348;p4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349" name="Google Shape;349;p44"/>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Machine Learning Process</a:t>
            </a:r>
            <a:endParaRPr sz="3000">
              <a:solidFill>
                <a:srgbClr val="2A3990"/>
              </a:solidFill>
              <a:latin typeface="Roboto"/>
              <a:ea typeface="Roboto"/>
              <a:cs typeface="Roboto"/>
              <a:sym typeface="Roboto"/>
            </a:endParaRPr>
          </a:p>
        </p:txBody>
      </p:sp>
      <p:sp>
        <p:nvSpPr>
          <p:cNvPr id="350" name="Google Shape;350;p44"/>
          <p:cNvSpPr/>
          <p:nvPr/>
        </p:nvSpPr>
        <p:spPr>
          <a:xfrm>
            <a:off x="185125"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44"/>
          <p:cNvSpPr/>
          <p:nvPr/>
        </p:nvSpPr>
        <p:spPr>
          <a:xfrm>
            <a:off x="1948450"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44"/>
          <p:cNvSpPr/>
          <p:nvPr/>
        </p:nvSpPr>
        <p:spPr>
          <a:xfrm>
            <a:off x="3813975"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44"/>
          <p:cNvSpPr/>
          <p:nvPr/>
        </p:nvSpPr>
        <p:spPr>
          <a:xfrm>
            <a:off x="5628400"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44"/>
          <p:cNvSpPr/>
          <p:nvPr/>
        </p:nvSpPr>
        <p:spPr>
          <a:xfrm>
            <a:off x="7442825"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44"/>
          <p:cNvSpPr/>
          <p:nvPr/>
        </p:nvSpPr>
        <p:spPr>
          <a:xfrm>
            <a:off x="3813975" y="1562850"/>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56" name="Google Shape;356;p44"/>
          <p:cNvCxnSpPr>
            <a:stCxn id="350" idx="3"/>
            <a:endCxn id="351" idx="1"/>
          </p:cNvCxnSpPr>
          <p:nvPr/>
        </p:nvCxnSpPr>
        <p:spPr>
          <a:xfrm>
            <a:off x="1525525" y="3161775"/>
            <a:ext cx="423000" cy="0"/>
          </a:xfrm>
          <a:prstGeom prst="straightConnector1">
            <a:avLst/>
          </a:prstGeom>
          <a:noFill/>
          <a:ln cap="flat" cmpd="sng" w="38100">
            <a:solidFill>
              <a:schemeClr val="dk2"/>
            </a:solidFill>
            <a:prstDash val="solid"/>
            <a:round/>
            <a:headEnd len="med" w="med" type="none"/>
            <a:tailEnd len="med" w="med" type="triangle"/>
          </a:ln>
        </p:spPr>
      </p:cxnSp>
      <p:cxnSp>
        <p:nvCxnSpPr>
          <p:cNvPr id="357" name="Google Shape;357;p44"/>
          <p:cNvCxnSpPr>
            <a:endCxn id="352" idx="1"/>
          </p:cNvCxnSpPr>
          <p:nvPr/>
        </p:nvCxnSpPr>
        <p:spPr>
          <a:xfrm>
            <a:off x="3288975" y="3161775"/>
            <a:ext cx="525000" cy="0"/>
          </a:xfrm>
          <a:prstGeom prst="straightConnector1">
            <a:avLst/>
          </a:prstGeom>
          <a:noFill/>
          <a:ln cap="flat" cmpd="sng" w="38100">
            <a:solidFill>
              <a:schemeClr val="dk2"/>
            </a:solidFill>
            <a:prstDash val="solid"/>
            <a:round/>
            <a:headEnd len="med" w="med" type="none"/>
            <a:tailEnd len="med" w="med" type="triangle"/>
          </a:ln>
        </p:spPr>
      </p:cxnSp>
      <p:cxnSp>
        <p:nvCxnSpPr>
          <p:cNvPr id="358" name="Google Shape;358;p44"/>
          <p:cNvCxnSpPr>
            <a:endCxn id="353" idx="1"/>
          </p:cNvCxnSpPr>
          <p:nvPr/>
        </p:nvCxnSpPr>
        <p:spPr>
          <a:xfrm>
            <a:off x="5154400" y="3161775"/>
            <a:ext cx="474000" cy="0"/>
          </a:xfrm>
          <a:prstGeom prst="straightConnector1">
            <a:avLst/>
          </a:prstGeom>
          <a:noFill/>
          <a:ln cap="flat" cmpd="sng" w="38100">
            <a:solidFill>
              <a:schemeClr val="dk2"/>
            </a:solidFill>
            <a:prstDash val="solid"/>
            <a:round/>
            <a:headEnd len="med" w="med" type="none"/>
            <a:tailEnd len="med" w="med" type="triangle"/>
          </a:ln>
        </p:spPr>
      </p:cxnSp>
      <p:cxnSp>
        <p:nvCxnSpPr>
          <p:cNvPr id="359" name="Google Shape;359;p44"/>
          <p:cNvCxnSpPr>
            <a:endCxn id="354" idx="1"/>
          </p:cNvCxnSpPr>
          <p:nvPr/>
        </p:nvCxnSpPr>
        <p:spPr>
          <a:xfrm>
            <a:off x="6968825" y="3161775"/>
            <a:ext cx="474000" cy="0"/>
          </a:xfrm>
          <a:prstGeom prst="straightConnector1">
            <a:avLst/>
          </a:prstGeom>
          <a:noFill/>
          <a:ln cap="flat" cmpd="sng" w="38100">
            <a:solidFill>
              <a:schemeClr val="dk2"/>
            </a:solidFill>
            <a:prstDash val="solid"/>
            <a:round/>
            <a:headEnd len="med" w="med" type="none"/>
            <a:tailEnd len="med" w="med" type="triangle"/>
          </a:ln>
        </p:spPr>
      </p:cxnSp>
      <p:cxnSp>
        <p:nvCxnSpPr>
          <p:cNvPr id="360" name="Google Shape;360;p44"/>
          <p:cNvCxnSpPr>
            <a:stCxn id="353" idx="2"/>
            <a:endCxn id="352" idx="2"/>
          </p:cNvCxnSpPr>
          <p:nvPr/>
        </p:nvCxnSpPr>
        <p:spPr>
          <a:xfrm rot="5400000">
            <a:off x="5391100" y="2708775"/>
            <a:ext cx="600" cy="1814400"/>
          </a:xfrm>
          <a:prstGeom prst="curvedConnector3">
            <a:avLst>
              <a:gd fmla="val 39687500" name="adj1"/>
            </a:avLst>
          </a:prstGeom>
          <a:noFill/>
          <a:ln cap="flat" cmpd="sng" w="38100">
            <a:solidFill>
              <a:schemeClr val="dk2"/>
            </a:solidFill>
            <a:prstDash val="solid"/>
            <a:round/>
            <a:headEnd len="med" w="med" type="none"/>
            <a:tailEnd len="med" w="med" type="triangle"/>
          </a:ln>
        </p:spPr>
      </p:cxnSp>
      <p:cxnSp>
        <p:nvCxnSpPr>
          <p:cNvPr id="361" name="Google Shape;361;p44"/>
          <p:cNvCxnSpPr>
            <a:stCxn id="351" idx="0"/>
            <a:endCxn id="355" idx="1"/>
          </p:cNvCxnSpPr>
          <p:nvPr/>
        </p:nvCxnSpPr>
        <p:spPr>
          <a:xfrm rot="-5400000">
            <a:off x="2870650" y="1764675"/>
            <a:ext cx="691200" cy="1195200"/>
          </a:xfrm>
          <a:prstGeom prst="curvedConnector2">
            <a:avLst/>
          </a:prstGeom>
          <a:noFill/>
          <a:ln cap="flat" cmpd="sng" w="38100">
            <a:solidFill>
              <a:schemeClr val="dk2"/>
            </a:solidFill>
            <a:prstDash val="solid"/>
            <a:round/>
            <a:headEnd len="med" w="med" type="none"/>
            <a:tailEnd len="med" w="med" type="triangle"/>
          </a:ln>
        </p:spPr>
      </p:cxnSp>
      <p:cxnSp>
        <p:nvCxnSpPr>
          <p:cNvPr id="362" name="Google Shape;362;p44"/>
          <p:cNvCxnSpPr>
            <a:stCxn id="355" idx="3"/>
            <a:endCxn id="353" idx="0"/>
          </p:cNvCxnSpPr>
          <p:nvPr/>
        </p:nvCxnSpPr>
        <p:spPr>
          <a:xfrm>
            <a:off x="5154375" y="2016750"/>
            <a:ext cx="1144200" cy="691200"/>
          </a:xfrm>
          <a:prstGeom prst="curvedConnector2">
            <a:avLst/>
          </a:prstGeom>
          <a:noFill/>
          <a:ln cap="flat" cmpd="sng" w="38100">
            <a:solidFill>
              <a:schemeClr val="dk2"/>
            </a:solidFill>
            <a:prstDash val="solid"/>
            <a:round/>
            <a:headEnd len="med" w="med" type="none"/>
            <a:tailEnd len="med" w="med" type="triangle"/>
          </a:ln>
        </p:spPr>
      </p:cxnSp>
      <p:sp>
        <p:nvSpPr>
          <p:cNvPr id="363" name="Google Shape;363;p44"/>
          <p:cNvSpPr txBox="1"/>
          <p:nvPr/>
        </p:nvSpPr>
        <p:spPr>
          <a:xfrm>
            <a:off x="185125" y="2800650"/>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Data</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Acquisition </a:t>
            </a:r>
            <a:endParaRPr sz="1800">
              <a:solidFill>
                <a:srgbClr val="FFFFFF"/>
              </a:solidFill>
              <a:latin typeface="Roboto"/>
              <a:ea typeface="Roboto"/>
              <a:cs typeface="Roboto"/>
              <a:sym typeface="Roboto"/>
            </a:endParaRPr>
          </a:p>
        </p:txBody>
      </p:sp>
      <p:sp>
        <p:nvSpPr>
          <p:cNvPr id="364" name="Google Shape;364;p44"/>
          <p:cNvSpPr txBox="1"/>
          <p:nvPr/>
        </p:nvSpPr>
        <p:spPr>
          <a:xfrm>
            <a:off x="1948450" y="2800650"/>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Data</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Cleaning</a:t>
            </a:r>
            <a:endParaRPr sz="1800">
              <a:solidFill>
                <a:srgbClr val="FFFFFF"/>
              </a:solidFill>
              <a:latin typeface="Roboto"/>
              <a:ea typeface="Roboto"/>
              <a:cs typeface="Roboto"/>
              <a:sym typeface="Roboto"/>
            </a:endParaRPr>
          </a:p>
        </p:txBody>
      </p:sp>
      <p:sp>
        <p:nvSpPr>
          <p:cNvPr id="365" name="Google Shape;365;p44"/>
          <p:cNvSpPr txBox="1"/>
          <p:nvPr/>
        </p:nvSpPr>
        <p:spPr>
          <a:xfrm>
            <a:off x="3813975" y="1636650"/>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Test</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Data</a:t>
            </a:r>
            <a:endParaRPr sz="1800">
              <a:solidFill>
                <a:srgbClr val="FFFFFF"/>
              </a:solidFill>
              <a:latin typeface="Roboto"/>
              <a:ea typeface="Roboto"/>
              <a:cs typeface="Roboto"/>
              <a:sym typeface="Roboto"/>
            </a:endParaRPr>
          </a:p>
        </p:txBody>
      </p:sp>
      <p:sp>
        <p:nvSpPr>
          <p:cNvPr id="366" name="Google Shape;366;p44"/>
          <p:cNvSpPr txBox="1"/>
          <p:nvPr/>
        </p:nvSpPr>
        <p:spPr>
          <a:xfrm>
            <a:off x="3813975" y="2631663"/>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Model</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Training &amp;</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Building</a:t>
            </a:r>
            <a:endParaRPr sz="1800">
              <a:solidFill>
                <a:srgbClr val="FFFFFF"/>
              </a:solidFill>
              <a:latin typeface="Roboto"/>
              <a:ea typeface="Roboto"/>
              <a:cs typeface="Roboto"/>
              <a:sym typeface="Roboto"/>
            </a:endParaRPr>
          </a:p>
        </p:txBody>
      </p:sp>
      <p:sp>
        <p:nvSpPr>
          <p:cNvPr id="367" name="Google Shape;367;p44"/>
          <p:cNvSpPr txBox="1"/>
          <p:nvPr/>
        </p:nvSpPr>
        <p:spPr>
          <a:xfrm>
            <a:off x="5628400" y="2781713"/>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Model</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Testing</a:t>
            </a:r>
            <a:endParaRPr sz="1800">
              <a:solidFill>
                <a:srgbClr val="FFFFFF"/>
              </a:solidFill>
              <a:latin typeface="Roboto"/>
              <a:ea typeface="Roboto"/>
              <a:cs typeface="Roboto"/>
              <a:sym typeface="Roboto"/>
            </a:endParaRPr>
          </a:p>
        </p:txBody>
      </p:sp>
      <p:sp>
        <p:nvSpPr>
          <p:cNvPr id="368" name="Google Shape;368;p44"/>
          <p:cNvSpPr txBox="1"/>
          <p:nvPr/>
        </p:nvSpPr>
        <p:spPr>
          <a:xfrm>
            <a:off x="7398275" y="2800650"/>
            <a:ext cx="14295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Model </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Deployment</a:t>
            </a:r>
            <a:endParaRPr sz="1800">
              <a:solidFill>
                <a:srgbClr val="FFFFFF"/>
              </a:solidFill>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pic>
        <p:nvPicPr>
          <p:cNvPr descr="watermark.jpg" id="373" name="Google Shape;373;p4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74" name="Google Shape;374;p45"/>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375" name="Google Shape;375;p4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376" name="Google Shape;376;p45"/>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Supervised Learning</a:t>
            </a:r>
            <a:endParaRPr sz="3000">
              <a:solidFill>
                <a:srgbClr val="2A3990"/>
              </a:solidFill>
              <a:latin typeface="Roboto"/>
              <a:ea typeface="Roboto"/>
              <a:cs typeface="Roboto"/>
              <a:sym typeface="Roboto"/>
            </a:endParaRPr>
          </a:p>
        </p:txBody>
      </p:sp>
      <p:sp>
        <p:nvSpPr>
          <p:cNvPr id="377" name="Google Shape;377;p45"/>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93700" lvl="0" marL="457200" rtl="0" algn="l">
              <a:lnSpc>
                <a:spcPct val="115000"/>
              </a:lnSpc>
              <a:spcBef>
                <a:spcPts val="0"/>
              </a:spcBef>
              <a:spcAft>
                <a:spcPts val="0"/>
              </a:spcAft>
              <a:buClr>
                <a:srgbClr val="333333"/>
              </a:buClr>
              <a:buSzPts val="2600"/>
              <a:buFont typeface="Montserrat"/>
              <a:buChar char="●"/>
            </a:pPr>
            <a:r>
              <a:rPr lang="en" sz="2600">
                <a:solidFill>
                  <a:srgbClr val="333333"/>
                </a:solidFill>
                <a:latin typeface="Montserrat"/>
                <a:ea typeface="Montserrat"/>
                <a:cs typeface="Montserrat"/>
                <a:sym typeface="Montserrat"/>
              </a:rPr>
              <a:t>Text</a:t>
            </a:r>
            <a:r>
              <a:rPr lang="en" sz="2600">
                <a:solidFill>
                  <a:srgbClr val="333333"/>
                </a:solidFill>
                <a:latin typeface="Montserrat"/>
                <a:ea typeface="Montserrat"/>
                <a:cs typeface="Montserrat"/>
                <a:sym typeface="Montserrat"/>
              </a:rPr>
              <a:t> classification and recognition is a very common and widely applicable use of machine learning. </a:t>
            </a:r>
            <a:endParaRPr sz="2600">
              <a:solidFill>
                <a:srgbClr val="333333"/>
              </a:solidFill>
              <a:latin typeface="Montserrat"/>
              <a:ea typeface="Montserrat"/>
              <a:cs typeface="Montserrat"/>
              <a:sym typeface="Montserrat"/>
            </a:endParaRPr>
          </a:p>
          <a:p>
            <a:pPr indent="-393700" lvl="0" marL="457200" rtl="0" algn="l">
              <a:lnSpc>
                <a:spcPct val="115000"/>
              </a:lnSpc>
              <a:spcBef>
                <a:spcPts val="0"/>
              </a:spcBef>
              <a:spcAft>
                <a:spcPts val="0"/>
              </a:spcAft>
              <a:buClr>
                <a:srgbClr val="333333"/>
              </a:buClr>
              <a:buSzPts val="2600"/>
              <a:buFont typeface="Montserrat"/>
              <a:buChar char="●"/>
            </a:pPr>
            <a:r>
              <a:rPr lang="en" sz="2600">
                <a:solidFill>
                  <a:srgbClr val="333333"/>
                </a:solidFill>
                <a:latin typeface="Montserrat"/>
                <a:ea typeface="Montserrat"/>
                <a:cs typeface="Montserrat"/>
                <a:sym typeface="Montserrat"/>
              </a:rPr>
              <a:t>Later on we will learn about the SciKit-Learn Library in order to use Python to conduct machine learning text classification!</a:t>
            </a:r>
            <a:endParaRPr sz="2600">
              <a:solidFill>
                <a:srgbClr val="333333"/>
              </a:solidFill>
              <a:latin typeface="Montserrat"/>
              <a:ea typeface="Montserrat"/>
              <a:cs typeface="Montserrat"/>
              <a:sym typeface="Montserra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4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383" name="Google Shape;383;p4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take a moment to focus on the train/test split that </a:t>
            </a:r>
            <a:r>
              <a:rPr lang="en" sz="2900">
                <a:solidFill>
                  <a:srgbClr val="434343"/>
                </a:solidFill>
                <a:latin typeface="Montserrat"/>
                <a:ea typeface="Montserrat"/>
                <a:cs typeface="Montserrat"/>
                <a:sym typeface="Montserrat"/>
              </a:rPr>
              <a:t>occurred</a:t>
            </a:r>
            <a:r>
              <a:rPr lang="en" sz="2900">
                <a:solidFill>
                  <a:srgbClr val="434343"/>
                </a:solidFill>
                <a:latin typeface="Montserrat"/>
                <a:ea typeface="Montserrat"/>
                <a:cs typeface="Montserrat"/>
                <a:sym typeface="Montserrat"/>
              </a:rPr>
              <a:t> and learn a few terms.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imagine a full data set of Ham vs Spam text messages.</a:t>
            </a:r>
            <a:endParaRPr sz="2900">
              <a:solidFill>
                <a:srgbClr val="434343"/>
              </a:solidFill>
              <a:latin typeface="Montserrat"/>
              <a:ea typeface="Montserrat"/>
              <a:cs typeface="Montserrat"/>
              <a:sym typeface="Montserrat"/>
            </a:endParaRPr>
          </a:p>
        </p:txBody>
      </p:sp>
      <p:pic>
        <p:nvPicPr>
          <p:cNvPr descr="watermark.jpg" id="384" name="Google Shape;384;p4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85" name="Google Shape;385;p4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4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391" name="Google Shape;391;p4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imagine a full data set of Ham vs Spam text messages.</a:t>
            </a:r>
            <a:endParaRPr sz="2900">
              <a:solidFill>
                <a:srgbClr val="434343"/>
              </a:solidFill>
              <a:latin typeface="Montserrat"/>
              <a:ea typeface="Montserrat"/>
              <a:cs typeface="Montserrat"/>
              <a:sym typeface="Montserrat"/>
            </a:endParaRPr>
          </a:p>
        </p:txBody>
      </p:sp>
      <p:pic>
        <p:nvPicPr>
          <p:cNvPr descr="watermark.jpg" id="392" name="Google Shape;392;p4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93" name="Google Shape;393;p4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394" name="Google Shape;394;p47"/>
          <p:cNvPicPr preferRelativeResize="0"/>
          <p:nvPr/>
        </p:nvPicPr>
        <p:blipFill>
          <a:blip r:embed="rId4">
            <a:alphaModFix/>
          </a:blip>
          <a:stretch>
            <a:fillRect/>
          </a:stretch>
        </p:blipFill>
        <p:spPr>
          <a:xfrm>
            <a:off x="2275163" y="2332474"/>
            <a:ext cx="4593675" cy="22364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4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400" name="Google Shape;400;p48"/>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Before the split, we have labels and features</a:t>
            </a:r>
            <a:endParaRPr sz="2900">
              <a:solidFill>
                <a:srgbClr val="434343"/>
              </a:solidFill>
              <a:latin typeface="Montserrat"/>
              <a:ea typeface="Montserrat"/>
              <a:cs typeface="Montserrat"/>
              <a:sym typeface="Montserrat"/>
            </a:endParaRPr>
          </a:p>
        </p:txBody>
      </p:sp>
      <p:pic>
        <p:nvPicPr>
          <p:cNvPr descr="watermark.jpg" id="401" name="Google Shape;401;p4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02" name="Google Shape;402;p4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403" name="Google Shape;403;p48"/>
          <p:cNvPicPr preferRelativeResize="0"/>
          <p:nvPr/>
        </p:nvPicPr>
        <p:blipFill>
          <a:blip r:embed="rId4">
            <a:alphaModFix/>
          </a:blip>
          <a:stretch>
            <a:fillRect/>
          </a:stretch>
        </p:blipFill>
        <p:spPr>
          <a:xfrm>
            <a:off x="2275163" y="2332474"/>
            <a:ext cx="4593675" cy="2236400"/>
          </a:xfrm>
          <a:prstGeom prst="rect">
            <a:avLst/>
          </a:prstGeom>
          <a:noFill/>
          <a:ln>
            <a:noFill/>
          </a:ln>
        </p:spPr>
      </p:pic>
      <p:sp>
        <p:nvSpPr>
          <p:cNvPr id="404" name="Google Shape;404;p48"/>
          <p:cNvSpPr/>
          <p:nvPr/>
        </p:nvSpPr>
        <p:spPr>
          <a:xfrm>
            <a:off x="2242050" y="2271350"/>
            <a:ext cx="571500" cy="2403300"/>
          </a:xfrm>
          <a:prstGeom prst="roundRect">
            <a:avLst>
              <a:gd fmla="val 16667" name="adj"/>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48"/>
          <p:cNvSpPr txBox="1"/>
          <p:nvPr/>
        </p:nvSpPr>
        <p:spPr>
          <a:xfrm>
            <a:off x="1449250" y="1853150"/>
            <a:ext cx="1677900" cy="34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solidFill>
                  <a:srgbClr val="CC0000"/>
                </a:solidFill>
              </a:rPr>
              <a:t>Y Label</a:t>
            </a:r>
            <a:endParaRPr b="1" sz="2200">
              <a:solidFill>
                <a:srgbClr val="CC0000"/>
              </a:solidFill>
            </a:endParaRPr>
          </a:p>
        </p:txBody>
      </p:sp>
      <p:sp>
        <p:nvSpPr>
          <p:cNvPr id="406" name="Google Shape;406;p48"/>
          <p:cNvSpPr/>
          <p:nvPr/>
        </p:nvSpPr>
        <p:spPr>
          <a:xfrm>
            <a:off x="2886800" y="2195150"/>
            <a:ext cx="3982200" cy="2479500"/>
          </a:xfrm>
          <a:prstGeom prst="roundRect">
            <a:avLst>
              <a:gd fmla="val 16667" name="adj"/>
            </a:avLst>
          </a:prstGeom>
          <a:noFill/>
          <a:ln cap="flat" cmpd="sng" w="381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48"/>
          <p:cNvSpPr txBox="1"/>
          <p:nvPr/>
        </p:nvSpPr>
        <p:spPr>
          <a:xfrm>
            <a:off x="4002300" y="1776950"/>
            <a:ext cx="1677900" cy="34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solidFill>
                  <a:srgbClr val="0000FF"/>
                </a:solidFill>
              </a:rPr>
              <a:t>X Features</a:t>
            </a:r>
            <a:endParaRPr b="1" sz="2200">
              <a:solidFill>
                <a:srgbClr val="0000FF"/>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4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413" name="Google Shape;413;p49"/>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call these Y Labels and X Features</a:t>
            </a:r>
            <a:endParaRPr sz="2900">
              <a:solidFill>
                <a:srgbClr val="434343"/>
              </a:solidFill>
              <a:latin typeface="Montserrat"/>
              <a:ea typeface="Montserrat"/>
              <a:cs typeface="Montserrat"/>
              <a:sym typeface="Montserrat"/>
            </a:endParaRPr>
          </a:p>
        </p:txBody>
      </p:sp>
      <p:pic>
        <p:nvPicPr>
          <p:cNvPr descr="watermark.jpg" id="414" name="Google Shape;414;p4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15" name="Google Shape;415;p4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416" name="Google Shape;416;p49"/>
          <p:cNvPicPr preferRelativeResize="0"/>
          <p:nvPr/>
        </p:nvPicPr>
        <p:blipFill>
          <a:blip r:embed="rId4">
            <a:alphaModFix/>
          </a:blip>
          <a:stretch>
            <a:fillRect/>
          </a:stretch>
        </p:blipFill>
        <p:spPr>
          <a:xfrm>
            <a:off x="2275163" y="2332474"/>
            <a:ext cx="4593675" cy="2236400"/>
          </a:xfrm>
          <a:prstGeom prst="rect">
            <a:avLst/>
          </a:prstGeom>
          <a:noFill/>
          <a:ln>
            <a:noFill/>
          </a:ln>
        </p:spPr>
      </p:pic>
      <p:sp>
        <p:nvSpPr>
          <p:cNvPr id="417" name="Google Shape;417;p49"/>
          <p:cNvSpPr/>
          <p:nvPr/>
        </p:nvSpPr>
        <p:spPr>
          <a:xfrm>
            <a:off x="2242050" y="2271350"/>
            <a:ext cx="571500" cy="2403300"/>
          </a:xfrm>
          <a:prstGeom prst="roundRect">
            <a:avLst>
              <a:gd fmla="val 16667" name="adj"/>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49"/>
          <p:cNvSpPr txBox="1"/>
          <p:nvPr/>
        </p:nvSpPr>
        <p:spPr>
          <a:xfrm>
            <a:off x="1449250" y="1853150"/>
            <a:ext cx="1677900" cy="34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solidFill>
                  <a:srgbClr val="CC0000"/>
                </a:solidFill>
              </a:rPr>
              <a:t>Y Label</a:t>
            </a:r>
            <a:endParaRPr b="1" sz="2200">
              <a:solidFill>
                <a:srgbClr val="CC0000"/>
              </a:solidFill>
            </a:endParaRPr>
          </a:p>
        </p:txBody>
      </p:sp>
      <p:sp>
        <p:nvSpPr>
          <p:cNvPr id="419" name="Google Shape;419;p49"/>
          <p:cNvSpPr/>
          <p:nvPr/>
        </p:nvSpPr>
        <p:spPr>
          <a:xfrm>
            <a:off x="2886800" y="2195150"/>
            <a:ext cx="3982200" cy="2479500"/>
          </a:xfrm>
          <a:prstGeom prst="roundRect">
            <a:avLst>
              <a:gd fmla="val 16667" name="adj"/>
            </a:avLst>
          </a:prstGeom>
          <a:noFill/>
          <a:ln cap="flat" cmpd="sng" w="381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49"/>
          <p:cNvSpPr txBox="1"/>
          <p:nvPr/>
        </p:nvSpPr>
        <p:spPr>
          <a:xfrm>
            <a:off x="4002300" y="1776950"/>
            <a:ext cx="1677900" cy="34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solidFill>
                  <a:srgbClr val="0000FF"/>
                </a:solidFill>
              </a:rPr>
              <a:t>X Features</a:t>
            </a:r>
            <a:endParaRPr b="1" sz="2200">
              <a:solidFill>
                <a:srgbClr val="0000FF"/>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5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426" name="Google Shape;426;p50"/>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a:t>
            </a:r>
            <a:r>
              <a:rPr lang="en" sz="2900">
                <a:solidFill>
                  <a:srgbClr val="434343"/>
                </a:solidFill>
                <a:latin typeface="Montserrat"/>
                <a:ea typeface="Montserrat"/>
                <a:cs typeface="Montserrat"/>
                <a:sym typeface="Montserrat"/>
              </a:rPr>
              <a:t>efore we fit the model, we split the data!</a:t>
            </a:r>
            <a:endParaRPr sz="2900">
              <a:solidFill>
                <a:srgbClr val="434343"/>
              </a:solidFill>
              <a:latin typeface="Montserrat"/>
              <a:ea typeface="Montserrat"/>
              <a:cs typeface="Montserrat"/>
              <a:sym typeface="Montserrat"/>
            </a:endParaRPr>
          </a:p>
        </p:txBody>
      </p:sp>
      <p:pic>
        <p:nvPicPr>
          <p:cNvPr descr="watermark.jpg" id="427" name="Google Shape;427;p5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28" name="Google Shape;428;p5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429" name="Google Shape;429;p50"/>
          <p:cNvPicPr preferRelativeResize="0"/>
          <p:nvPr/>
        </p:nvPicPr>
        <p:blipFill>
          <a:blip r:embed="rId4">
            <a:alphaModFix/>
          </a:blip>
          <a:stretch>
            <a:fillRect/>
          </a:stretch>
        </p:blipFill>
        <p:spPr>
          <a:xfrm>
            <a:off x="2275163" y="2332474"/>
            <a:ext cx="4593675" cy="2236400"/>
          </a:xfrm>
          <a:prstGeom prst="rect">
            <a:avLst/>
          </a:prstGeom>
          <a:noFill/>
          <a:ln>
            <a:noFill/>
          </a:ln>
        </p:spPr>
      </p:pic>
      <p:sp>
        <p:nvSpPr>
          <p:cNvPr id="430" name="Google Shape;430;p50"/>
          <p:cNvSpPr/>
          <p:nvPr/>
        </p:nvSpPr>
        <p:spPr>
          <a:xfrm>
            <a:off x="2242050" y="2271350"/>
            <a:ext cx="571500" cy="2403300"/>
          </a:xfrm>
          <a:prstGeom prst="roundRect">
            <a:avLst>
              <a:gd fmla="val 16667" name="adj"/>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50"/>
          <p:cNvSpPr txBox="1"/>
          <p:nvPr/>
        </p:nvSpPr>
        <p:spPr>
          <a:xfrm>
            <a:off x="1449250" y="1853150"/>
            <a:ext cx="1677900" cy="34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solidFill>
                  <a:srgbClr val="CC0000"/>
                </a:solidFill>
              </a:rPr>
              <a:t>Y Label</a:t>
            </a:r>
            <a:endParaRPr b="1" sz="2200">
              <a:solidFill>
                <a:srgbClr val="CC0000"/>
              </a:solidFill>
            </a:endParaRPr>
          </a:p>
        </p:txBody>
      </p:sp>
      <p:sp>
        <p:nvSpPr>
          <p:cNvPr id="432" name="Google Shape;432;p50"/>
          <p:cNvSpPr/>
          <p:nvPr/>
        </p:nvSpPr>
        <p:spPr>
          <a:xfrm>
            <a:off x="2886800" y="2195150"/>
            <a:ext cx="3982200" cy="2479500"/>
          </a:xfrm>
          <a:prstGeom prst="roundRect">
            <a:avLst>
              <a:gd fmla="val 16667" name="adj"/>
            </a:avLst>
          </a:prstGeom>
          <a:noFill/>
          <a:ln cap="flat" cmpd="sng" w="381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50"/>
          <p:cNvSpPr txBox="1"/>
          <p:nvPr/>
        </p:nvSpPr>
        <p:spPr>
          <a:xfrm>
            <a:off x="4002300" y="1776950"/>
            <a:ext cx="1677900" cy="34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solidFill>
                  <a:srgbClr val="0000FF"/>
                </a:solidFill>
              </a:rPr>
              <a:t>X Features</a:t>
            </a:r>
            <a:endParaRPr b="1" sz="2200">
              <a:solidFill>
                <a:srgbClr val="0000FF"/>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5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439" name="Google Shape;439;p51"/>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Before we fit the model, we split the data!</a:t>
            </a:r>
            <a:endParaRPr sz="2900">
              <a:solidFill>
                <a:srgbClr val="434343"/>
              </a:solidFill>
              <a:latin typeface="Montserrat"/>
              <a:ea typeface="Montserrat"/>
              <a:cs typeface="Montserrat"/>
              <a:sym typeface="Montserrat"/>
            </a:endParaRPr>
          </a:p>
        </p:txBody>
      </p:sp>
      <p:pic>
        <p:nvPicPr>
          <p:cNvPr descr="watermark.jpg" id="440" name="Google Shape;440;p5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41" name="Google Shape;441;p5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442" name="Google Shape;442;p51"/>
          <p:cNvPicPr preferRelativeResize="0"/>
          <p:nvPr/>
        </p:nvPicPr>
        <p:blipFill>
          <a:blip r:embed="rId4">
            <a:alphaModFix/>
          </a:blip>
          <a:stretch>
            <a:fillRect/>
          </a:stretch>
        </p:blipFill>
        <p:spPr>
          <a:xfrm>
            <a:off x="2275163" y="2332474"/>
            <a:ext cx="4593675" cy="22364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5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448" name="Google Shape;448;p52"/>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Before we fit the model, we split the data!</a:t>
            </a:r>
            <a:endParaRPr sz="2900">
              <a:solidFill>
                <a:srgbClr val="434343"/>
              </a:solidFill>
              <a:latin typeface="Montserrat"/>
              <a:ea typeface="Montserrat"/>
              <a:cs typeface="Montserrat"/>
              <a:sym typeface="Montserrat"/>
            </a:endParaRPr>
          </a:p>
        </p:txBody>
      </p:sp>
      <p:pic>
        <p:nvPicPr>
          <p:cNvPr descr="watermark.jpg" id="449" name="Google Shape;449;p5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50" name="Google Shape;450;p5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451" name="Google Shape;451;p52"/>
          <p:cNvPicPr preferRelativeResize="0"/>
          <p:nvPr/>
        </p:nvPicPr>
        <p:blipFill rotWithShape="1">
          <a:blip r:embed="rId4">
            <a:alphaModFix/>
          </a:blip>
          <a:srcRect b="49423" l="0" r="0" t="0"/>
          <a:stretch/>
        </p:blipFill>
        <p:spPr>
          <a:xfrm>
            <a:off x="2362063" y="2156649"/>
            <a:ext cx="4593675" cy="1131075"/>
          </a:xfrm>
          <a:prstGeom prst="rect">
            <a:avLst/>
          </a:prstGeom>
          <a:noFill/>
          <a:ln>
            <a:noFill/>
          </a:ln>
        </p:spPr>
      </p:pic>
      <p:pic>
        <p:nvPicPr>
          <p:cNvPr id="452" name="Google Shape;452;p52"/>
          <p:cNvPicPr preferRelativeResize="0"/>
          <p:nvPr/>
        </p:nvPicPr>
        <p:blipFill rotWithShape="1">
          <a:blip r:embed="rId4">
            <a:alphaModFix/>
          </a:blip>
          <a:srcRect b="0" l="0" r="0" t="49423"/>
          <a:stretch/>
        </p:blipFill>
        <p:spPr>
          <a:xfrm>
            <a:off x="2362063" y="4012425"/>
            <a:ext cx="4593675" cy="11310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5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458" name="Google Shape;458;p53"/>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Before we fit the model, we split the data!</a:t>
            </a:r>
            <a:endParaRPr sz="2900">
              <a:solidFill>
                <a:srgbClr val="434343"/>
              </a:solidFill>
              <a:latin typeface="Montserrat"/>
              <a:ea typeface="Montserrat"/>
              <a:cs typeface="Montserrat"/>
              <a:sym typeface="Montserrat"/>
            </a:endParaRPr>
          </a:p>
        </p:txBody>
      </p:sp>
      <p:pic>
        <p:nvPicPr>
          <p:cNvPr descr="watermark.jpg" id="459" name="Google Shape;459;p5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60" name="Google Shape;460;p5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461" name="Google Shape;461;p53"/>
          <p:cNvPicPr preferRelativeResize="0"/>
          <p:nvPr/>
        </p:nvPicPr>
        <p:blipFill rotWithShape="1">
          <a:blip r:embed="rId4">
            <a:alphaModFix/>
          </a:blip>
          <a:srcRect b="49423" l="0" r="0" t="0"/>
          <a:stretch/>
        </p:blipFill>
        <p:spPr>
          <a:xfrm>
            <a:off x="2362063" y="2156649"/>
            <a:ext cx="4593675" cy="1131075"/>
          </a:xfrm>
          <a:prstGeom prst="rect">
            <a:avLst/>
          </a:prstGeom>
          <a:noFill/>
          <a:ln>
            <a:noFill/>
          </a:ln>
        </p:spPr>
      </p:pic>
      <p:pic>
        <p:nvPicPr>
          <p:cNvPr id="462" name="Google Shape;462;p53"/>
          <p:cNvPicPr preferRelativeResize="0"/>
          <p:nvPr/>
        </p:nvPicPr>
        <p:blipFill rotWithShape="1">
          <a:blip r:embed="rId4">
            <a:alphaModFix/>
          </a:blip>
          <a:srcRect b="0" l="0" r="0" t="49423"/>
          <a:stretch/>
        </p:blipFill>
        <p:spPr>
          <a:xfrm>
            <a:off x="2362063" y="4012425"/>
            <a:ext cx="4593675" cy="1131075"/>
          </a:xfrm>
          <a:prstGeom prst="rect">
            <a:avLst/>
          </a:prstGeom>
          <a:noFill/>
          <a:ln>
            <a:noFill/>
          </a:ln>
        </p:spPr>
      </p:pic>
      <p:sp>
        <p:nvSpPr>
          <p:cNvPr id="463" name="Google Shape;463;p53"/>
          <p:cNvSpPr txBox="1"/>
          <p:nvPr/>
        </p:nvSpPr>
        <p:spPr>
          <a:xfrm>
            <a:off x="7154325" y="2400750"/>
            <a:ext cx="1677900" cy="34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solidFill>
                  <a:srgbClr val="B45F06"/>
                </a:solidFill>
              </a:rPr>
              <a:t>TEST</a:t>
            </a:r>
            <a:endParaRPr b="1" sz="2200">
              <a:solidFill>
                <a:srgbClr val="B45F06"/>
              </a:solidFill>
            </a:endParaRPr>
          </a:p>
        </p:txBody>
      </p:sp>
      <p:sp>
        <p:nvSpPr>
          <p:cNvPr id="464" name="Google Shape;464;p53"/>
          <p:cNvSpPr txBox="1"/>
          <p:nvPr/>
        </p:nvSpPr>
        <p:spPr>
          <a:xfrm>
            <a:off x="7218800" y="4340925"/>
            <a:ext cx="1677900" cy="34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solidFill>
                  <a:srgbClr val="741B47"/>
                </a:solidFill>
              </a:rPr>
              <a:t>TRAIN</a:t>
            </a:r>
            <a:endParaRPr b="1" sz="2200">
              <a:solidFill>
                <a:srgbClr val="741B47"/>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124" name="Google Shape;124;p2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Keep in mind, we start with quite a few “theory” lectures, we won’t code anything until we have a solid understanding of Machine Learning, Classification, and Text Feature Extraction concepts.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get started!</a:t>
            </a:r>
            <a:endParaRPr sz="2900">
              <a:solidFill>
                <a:srgbClr val="434343"/>
              </a:solidFill>
              <a:latin typeface="Montserrat"/>
              <a:ea typeface="Montserrat"/>
              <a:cs typeface="Montserrat"/>
              <a:sym typeface="Montserrat"/>
            </a:endParaRPr>
          </a:p>
        </p:txBody>
      </p:sp>
      <p:pic>
        <p:nvPicPr>
          <p:cNvPr descr="watermark.jpg" id="125" name="Google Shape;125;p2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6" name="Google Shape;126;p2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5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470" name="Google Shape;470;p54"/>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Before we fit the model, we split the data!</a:t>
            </a:r>
            <a:endParaRPr sz="2900">
              <a:solidFill>
                <a:srgbClr val="434343"/>
              </a:solidFill>
              <a:latin typeface="Montserrat"/>
              <a:ea typeface="Montserrat"/>
              <a:cs typeface="Montserrat"/>
              <a:sym typeface="Montserrat"/>
            </a:endParaRPr>
          </a:p>
        </p:txBody>
      </p:sp>
      <p:pic>
        <p:nvPicPr>
          <p:cNvPr descr="watermark.jpg" id="471" name="Google Shape;471;p5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72" name="Google Shape;472;p5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473" name="Google Shape;473;p54"/>
          <p:cNvPicPr preferRelativeResize="0"/>
          <p:nvPr/>
        </p:nvPicPr>
        <p:blipFill rotWithShape="1">
          <a:blip r:embed="rId4">
            <a:alphaModFix/>
          </a:blip>
          <a:srcRect b="49423" l="0" r="0" t="0"/>
          <a:stretch/>
        </p:blipFill>
        <p:spPr>
          <a:xfrm>
            <a:off x="2362063" y="2156649"/>
            <a:ext cx="4593675" cy="1131075"/>
          </a:xfrm>
          <a:prstGeom prst="rect">
            <a:avLst/>
          </a:prstGeom>
          <a:noFill/>
          <a:ln>
            <a:noFill/>
          </a:ln>
        </p:spPr>
      </p:pic>
      <p:pic>
        <p:nvPicPr>
          <p:cNvPr id="474" name="Google Shape;474;p54"/>
          <p:cNvPicPr preferRelativeResize="0"/>
          <p:nvPr/>
        </p:nvPicPr>
        <p:blipFill rotWithShape="1">
          <a:blip r:embed="rId4">
            <a:alphaModFix/>
          </a:blip>
          <a:srcRect b="0" l="0" r="0" t="49423"/>
          <a:stretch/>
        </p:blipFill>
        <p:spPr>
          <a:xfrm>
            <a:off x="2362063" y="4012425"/>
            <a:ext cx="4593675" cy="1131075"/>
          </a:xfrm>
          <a:prstGeom prst="rect">
            <a:avLst/>
          </a:prstGeom>
          <a:noFill/>
          <a:ln>
            <a:noFill/>
          </a:ln>
        </p:spPr>
      </p:pic>
      <p:sp>
        <p:nvSpPr>
          <p:cNvPr id="475" name="Google Shape;475;p54"/>
          <p:cNvSpPr txBox="1"/>
          <p:nvPr/>
        </p:nvSpPr>
        <p:spPr>
          <a:xfrm>
            <a:off x="7154325" y="2400750"/>
            <a:ext cx="1677900" cy="34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solidFill>
                  <a:srgbClr val="B45F06"/>
                </a:solidFill>
              </a:rPr>
              <a:t>TEST</a:t>
            </a:r>
            <a:endParaRPr b="1" sz="2200">
              <a:solidFill>
                <a:srgbClr val="B45F06"/>
              </a:solidFill>
            </a:endParaRPr>
          </a:p>
        </p:txBody>
      </p:sp>
      <p:sp>
        <p:nvSpPr>
          <p:cNvPr id="476" name="Google Shape;476;p54"/>
          <p:cNvSpPr txBox="1"/>
          <p:nvPr/>
        </p:nvSpPr>
        <p:spPr>
          <a:xfrm>
            <a:off x="7218800" y="4340925"/>
            <a:ext cx="1677900" cy="34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solidFill>
                  <a:srgbClr val="741B47"/>
                </a:solidFill>
              </a:rPr>
              <a:t>TRAIN</a:t>
            </a:r>
            <a:endParaRPr b="1" sz="2200">
              <a:solidFill>
                <a:srgbClr val="741B47"/>
              </a:solidFill>
            </a:endParaRPr>
          </a:p>
        </p:txBody>
      </p:sp>
      <p:sp>
        <p:nvSpPr>
          <p:cNvPr id="477" name="Google Shape;477;p54"/>
          <p:cNvSpPr/>
          <p:nvPr/>
        </p:nvSpPr>
        <p:spPr>
          <a:xfrm>
            <a:off x="2362075" y="2084688"/>
            <a:ext cx="571500" cy="1275000"/>
          </a:xfrm>
          <a:prstGeom prst="roundRect">
            <a:avLst>
              <a:gd fmla="val 16667" name="adj"/>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54"/>
          <p:cNvSpPr/>
          <p:nvPr/>
        </p:nvSpPr>
        <p:spPr>
          <a:xfrm>
            <a:off x="2362075" y="3940450"/>
            <a:ext cx="571500" cy="1275000"/>
          </a:xfrm>
          <a:prstGeom prst="roundRect">
            <a:avLst>
              <a:gd fmla="val 16667" name="adj"/>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54"/>
          <p:cNvSpPr/>
          <p:nvPr/>
        </p:nvSpPr>
        <p:spPr>
          <a:xfrm>
            <a:off x="3004050" y="2084700"/>
            <a:ext cx="4054800" cy="1241400"/>
          </a:xfrm>
          <a:prstGeom prst="roundRect">
            <a:avLst>
              <a:gd fmla="val 16667" name="adj"/>
            </a:avLst>
          </a:prstGeom>
          <a:noFill/>
          <a:ln cap="flat" cmpd="sng" w="381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54"/>
          <p:cNvSpPr/>
          <p:nvPr/>
        </p:nvSpPr>
        <p:spPr>
          <a:xfrm>
            <a:off x="3004050" y="4012450"/>
            <a:ext cx="4054800" cy="1131000"/>
          </a:xfrm>
          <a:prstGeom prst="roundRect">
            <a:avLst>
              <a:gd fmla="val 16667" name="adj"/>
            </a:avLst>
          </a:prstGeom>
          <a:noFill/>
          <a:ln cap="flat" cmpd="sng" w="381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54"/>
          <p:cNvSpPr txBox="1"/>
          <p:nvPr/>
        </p:nvSpPr>
        <p:spPr>
          <a:xfrm>
            <a:off x="1595800" y="1669425"/>
            <a:ext cx="1677900" cy="34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solidFill>
                  <a:srgbClr val="CC0000"/>
                </a:solidFill>
              </a:rPr>
              <a:t>Y TEST</a:t>
            </a:r>
            <a:endParaRPr b="1" sz="2200">
              <a:solidFill>
                <a:srgbClr val="CC0000"/>
              </a:solidFill>
            </a:endParaRPr>
          </a:p>
        </p:txBody>
      </p:sp>
      <p:sp>
        <p:nvSpPr>
          <p:cNvPr id="482" name="Google Shape;482;p54"/>
          <p:cNvSpPr txBox="1"/>
          <p:nvPr/>
        </p:nvSpPr>
        <p:spPr>
          <a:xfrm>
            <a:off x="1455100" y="3515075"/>
            <a:ext cx="1677900" cy="34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solidFill>
                  <a:srgbClr val="CC0000"/>
                </a:solidFill>
              </a:rPr>
              <a:t>Y TRAIN</a:t>
            </a:r>
            <a:endParaRPr b="1" sz="2200">
              <a:solidFill>
                <a:srgbClr val="CC0000"/>
              </a:solidFill>
            </a:endParaRPr>
          </a:p>
        </p:txBody>
      </p:sp>
      <p:sp>
        <p:nvSpPr>
          <p:cNvPr id="483" name="Google Shape;483;p54"/>
          <p:cNvSpPr txBox="1"/>
          <p:nvPr/>
        </p:nvSpPr>
        <p:spPr>
          <a:xfrm>
            <a:off x="4192500" y="1669425"/>
            <a:ext cx="1677900" cy="34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solidFill>
                  <a:srgbClr val="0000FF"/>
                </a:solidFill>
              </a:rPr>
              <a:t>X TEST</a:t>
            </a:r>
            <a:endParaRPr b="1" sz="2200">
              <a:solidFill>
                <a:srgbClr val="0000FF"/>
              </a:solidFill>
            </a:endParaRPr>
          </a:p>
        </p:txBody>
      </p:sp>
      <p:sp>
        <p:nvSpPr>
          <p:cNvPr id="484" name="Google Shape;484;p54"/>
          <p:cNvSpPr txBox="1"/>
          <p:nvPr/>
        </p:nvSpPr>
        <p:spPr>
          <a:xfrm>
            <a:off x="4259575" y="3598450"/>
            <a:ext cx="1677900" cy="34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solidFill>
                  <a:srgbClr val="0000FF"/>
                </a:solidFill>
              </a:rPr>
              <a:t>X TRAIN</a:t>
            </a:r>
            <a:endParaRPr b="1" sz="2200">
              <a:solidFill>
                <a:srgbClr val="0000FF"/>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5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490" name="Google Shape;490;p5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Notice how after a train test split we always end up with 4 components: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X_train</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X_test</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Y_train</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Y_test</a:t>
            </a:r>
            <a:endParaRPr sz="2900">
              <a:solidFill>
                <a:srgbClr val="434343"/>
              </a:solidFill>
              <a:latin typeface="Montserrat"/>
              <a:ea typeface="Montserrat"/>
              <a:cs typeface="Montserrat"/>
              <a:sym typeface="Montserrat"/>
            </a:endParaRPr>
          </a:p>
        </p:txBody>
      </p:sp>
      <p:pic>
        <p:nvPicPr>
          <p:cNvPr descr="watermark.jpg" id="491" name="Google Shape;491;p5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92" name="Google Shape;492;p5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5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498" name="Google Shape;498;p5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These 4 components are simply the result of the train/test split groups being separated between features and labels.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continue to understand classification process in more detail and metrics to evaluate it!</a:t>
            </a:r>
            <a:endParaRPr sz="2900">
              <a:solidFill>
                <a:srgbClr val="434343"/>
              </a:solidFill>
              <a:latin typeface="Montserrat"/>
              <a:ea typeface="Montserrat"/>
              <a:cs typeface="Montserrat"/>
              <a:sym typeface="Montserrat"/>
            </a:endParaRPr>
          </a:p>
        </p:txBody>
      </p:sp>
      <p:pic>
        <p:nvPicPr>
          <p:cNvPr descr="watermark.jpg" id="499" name="Google Shape;499;p5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00" name="Google Shape;500;p5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57"/>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Classification Metrics</a:t>
            </a:r>
            <a:endParaRPr b="1">
              <a:latin typeface="Montserrat"/>
              <a:ea typeface="Montserrat"/>
              <a:cs typeface="Montserrat"/>
              <a:sym typeface="Montserrat"/>
            </a:endParaRPr>
          </a:p>
        </p:txBody>
      </p:sp>
      <p:sp>
        <p:nvSpPr>
          <p:cNvPr id="506" name="Google Shape;506;p57"/>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507" name="Google Shape;507;p5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08" name="Google Shape;508;p5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5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514" name="Google Shape;514;p5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just learned that after our machine learning process is complete, we will use performance metrics to evaluate how our model did.</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discuss classification metrics in more detail!</a:t>
            </a:r>
            <a:endParaRPr sz="2900">
              <a:solidFill>
                <a:srgbClr val="434343"/>
              </a:solidFill>
              <a:latin typeface="Montserrat"/>
              <a:ea typeface="Montserrat"/>
              <a:cs typeface="Montserrat"/>
              <a:sym typeface="Montserrat"/>
            </a:endParaRPr>
          </a:p>
        </p:txBody>
      </p:sp>
      <p:pic>
        <p:nvPicPr>
          <p:cNvPr descr="watermark.jpg" id="515" name="Google Shape;515;p5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16" name="Google Shape;516;p5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5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522" name="Google Shape;522;p5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key classification metrics we need to understand are: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Accuracy</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Recall</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Precision</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F1-Score</a:t>
            </a:r>
            <a:endParaRPr sz="2900">
              <a:solidFill>
                <a:srgbClr val="434343"/>
              </a:solidFill>
              <a:latin typeface="Montserrat"/>
              <a:ea typeface="Montserrat"/>
              <a:cs typeface="Montserrat"/>
              <a:sym typeface="Montserrat"/>
            </a:endParaRPr>
          </a:p>
        </p:txBody>
      </p:sp>
      <p:pic>
        <p:nvPicPr>
          <p:cNvPr descr="watermark.jpg" id="523" name="Google Shape;523;p5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24" name="Google Shape;524;p5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6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530" name="Google Shape;530;p6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But first, we should understand the reasoning behind these metrics and how they will actually work in the real world!</a:t>
            </a:r>
            <a:endParaRPr sz="2900">
              <a:solidFill>
                <a:srgbClr val="434343"/>
              </a:solidFill>
              <a:latin typeface="Montserrat"/>
              <a:ea typeface="Montserrat"/>
              <a:cs typeface="Montserrat"/>
              <a:sym typeface="Montserrat"/>
            </a:endParaRPr>
          </a:p>
        </p:txBody>
      </p:sp>
      <p:pic>
        <p:nvPicPr>
          <p:cNvPr descr="watermark.jpg" id="531" name="Google Shape;531;p6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32" name="Google Shape;532;p6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p6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538" name="Google Shape;538;p6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Typically in any classification task your model can only achieve two results: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Either your model was </a:t>
            </a:r>
            <a:r>
              <a:rPr b="1" lang="en" sz="2900">
                <a:solidFill>
                  <a:srgbClr val="434343"/>
                </a:solidFill>
                <a:latin typeface="Montserrat"/>
                <a:ea typeface="Montserrat"/>
                <a:cs typeface="Montserrat"/>
                <a:sym typeface="Montserrat"/>
              </a:rPr>
              <a:t>correct</a:t>
            </a:r>
            <a:r>
              <a:rPr lang="en" sz="2900">
                <a:solidFill>
                  <a:srgbClr val="434343"/>
                </a:solidFill>
                <a:latin typeface="Montserrat"/>
                <a:ea typeface="Montserrat"/>
                <a:cs typeface="Montserrat"/>
                <a:sym typeface="Montserrat"/>
              </a:rPr>
              <a:t> in its prediction.</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Or your model was </a:t>
            </a:r>
            <a:r>
              <a:rPr b="1" lang="en" sz="2900">
                <a:solidFill>
                  <a:srgbClr val="434343"/>
                </a:solidFill>
                <a:latin typeface="Montserrat"/>
                <a:ea typeface="Montserrat"/>
                <a:cs typeface="Montserrat"/>
                <a:sym typeface="Montserrat"/>
              </a:rPr>
              <a:t>incorrect</a:t>
            </a:r>
            <a:r>
              <a:rPr lang="en" sz="2900">
                <a:solidFill>
                  <a:srgbClr val="434343"/>
                </a:solidFill>
                <a:latin typeface="Montserrat"/>
                <a:ea typeface="Montserrat"/>
                <a:cs typeface="Montserrat"/>
                <a:sym typeface="Montserrat"/>
              </a:rPr>
              <a:t> in its prediction.</a:t>
            </a:r>
            <a:endParaRPr sz="2900">
              <a:solidFill>
                <a:srgbClr val="434343"/>
              </a:solidFill>
              <a:latin typeface="Montserrat"/>
              <a:ea typeface="Montserrat"/>
              <a:cs typeface="Montserrat"/>
              <a:sym typeface="Montserrat"/>
            </a:endParaRPr>
          </a:p>
        </p:txBody>
      </p:sp>
      <p:pic>
        <p:nvPicPr>
          <p:cNvPr descr="watermark.jpg" id="539" name="Google Shape;539;p6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40" name="Google Shape;540;p6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6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546" name="Google Shape;546;p6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Fortunately incorrect vs correct expands to situations where you have multiple classes.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 the purposes of explaining the metrics, let’s imagine a </a:t>
            </a:r>
            <a:r>
              <a:rPr b="1" lang="en" sz="2900">
                <a:solidFill>
                  <a:srgbClr val="434343"/>
                </a:solidFill>
                <a:latin typeface="Montserrat"/>
                <a:ea typeface="Montserrat"/>
                <a:cs typeface="Montserrat"/>
                <a:sym typeface="Montserrat"/>
              </a:rPr>
              <a:t>binary classification</a:t>
            </a:r>
            <a:r>
              <a:rPr lang="en" sz="2900">
                <a:solidFill>
                  <a:srgbClr val="434343"/>
                </a:solidFill>
                <a:latin typeface="Montserrat"/>
                <a:ea typeface="Montserrat"/>
                <a:cs typeface="Montserrat"/>
                <a:sym typeface="Montserrat"/>
              </a:rPr>
              <a:t> situation, where we only have two available classes.</a:t>
            </a:r>
            <a:endParaRPr sz="2900">
              <a:solidFill>
                <a:srgbClr val="434343"/>
              </a:solidFill>
              <a:latin typeface="Montserrat"/>
              <a:ea typeface="Montserrat"/>
              <a:cs typeface="Montserrat"/>
              <a:sym typeface="Montserrat"/>
            </a:endParaRPr>
          </a:p>
        </p:txBody>
      </p:sp>
      <p:pic>
        <p:nvPicPr>
          <p:cNvPr descr="watermark.jpg" id="547" name="Google Shape;547;p6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48" name="Google Shape;548;p6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2" name="Shape 552"/>
        <p:cNvGrpSpPr/>
        <p:nvPr/>
      </p:nvGrpSpPr>
      <p:grpSpPr>
        <a:xfrm>
          <a:off x="0" y="0"/>
          <a:ext cx="0" cy="0"/>
          <a:chOff x="0" y="0"/>
          <a:chExt cx="0" cy="0"/>
        </a:xfrm>
      </p:grpSpPr>
      <p:sp>
        <p:nvSpPr>
          <p:cNvPr id="553" name="Google Shape;553;p6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554" name="Google Shape;554;p6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our example, we will attempt to predict if a text is </a:t>
            </a:r>
            <a:r>
              <a:rPr b="1" lang="en" sz="2900">
                <a:solidFill>
                  <a:srgbClr val="434343"/>
                </a:solidFill>
                <a:latin typeface="Montserrat"/>
                <a:ea typeface="Montserrat"/>
                <a:cs typeface="Montserrat"/>
                <a:sym typeface="Montserrat"/>
              </a:rPr>
              <a:t>S</a:t>
            </a:r>
            <a:r>
              <a:rPr b="1" lang="en" sz="2900">
                <a:solidFill>
                  <a:srgbClr val="434343"/>
                </a:solidFill>
                <a:latin typeface="Montserrat"/>
                <a:ea typeface="Montserrat"/>
                <a:cs typeface="Montserrat"/>
                <a:sym typeface="Montserrat"/>
              </a:rPr>
              <a:t>pam </a:t>
            </a:r>
            <a:r>
              <a:rPr lang="en" sz="2900">
                <a:solidFill>
                  <a:srgbClr val="434343"/>
                </a:solidFill>
                <a:latin typeface="Montserrat"/>
                <a:ea typeface="Montserrat"/>
                <a:cs typeface="Montserrat"/>
                <a:sym typeface="Montserrat"/>
              </a:rPr>
              <a:t>or </a:t>
            </a:r>
            <a:r>
              <a:rPr b="1" lang="en" sz="2900">
                <a:solidFill>
                  <a:srgbClr val="434343"/>
                </a:solidFill>
                <a:latin typeface="Montserrat"/>
                <a:ea typeface="Montserrat"/>
                <a:cs typeface="Montserrat"/>
                <a:sym typeface="Montserrat"/>
              </a:rPr>
              <a:t>H</a:t>
            </a:r>
            <a:r>
              <a:rPr b="1" lang="en" sz="2900">
                <a:solidFill>
                  <a:srgbClr val="434343"/>
                </a:solidFill>
                <a:latin typeface="Montserrat"/>
                <a:ea typeface="Montserrat"/>
                <a:cs typeface="Montserrat"/>
                <a:sym typeface="Montserrat"/>
              </a:rPr>
              <a:t>am (legitimate).</a:t>
            </a:r>
            <a:endParaRPr b="1"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Since this is supervised learning, we will first </a:t>
            </a:r>
            <a:r>
              <a:rPr b="1" lang="en" sz="2900">
                <a:solidFill>
                  <a:srgbClr val="434343"/>
                </a:solidFill>
                <a:latin typeface="Montserrat"/>
                <a:ea typeface="Montserrat"/>
                <a:cs typeface="Montserrat"/>
                <a:sym typeface="Montserrat"/>
              </a:rPr>
              <a:t>fit/train</a:t>
            </a:r>
            <a:r>
              <a:rPr lang="en" sz="2900">
                <a:solidFill>
                  <a:srgbClr val="434343"/>
                </a:solidFill>
                <a:latin typeface="Montserrat"/>
                <a:ea typeface="Montserrat"/>
                <a:cs typeface="Montserrat"/>
                <a:sym typeface="Montserrat"/>
              </a:rPr>
              <a:t> a model on </a:t>
            </a:r>
            <a:r>
              <a:rPr b="1" lang="en" sz="2900">
                <a:solidFill>
                  <a:srgbClr val="434343"/>
                </a:solidFill>
                <a:latin typeface="Montserrat"/>
                <a:ea typeface="Montserrat"/>
                <a:cs typeface="Montserrat"/>
                <a:sym typeface="Montserrat"/>
              </a:rPr>
              <a:t>training data</a:t>
            </a:r>
            <a:r>
              <a:rPr lang="en" sz="2900">
                <a:solidFill>
                  <a:srgbClr val="434343"/>
                </a:solidFill>
                <a:latin typeface="Montserrat"/>
                <a:ea typeface="Montserrat"/>
                <a:cs typeface="Montserrat"/>
                <a:sym typeface="Montserrat"/>
              </a:rPr>
              <a:t>, then </a:t>
            </a:r>
            <a:r>
              <a:rPr b="1" lang="en" sz="2900">
                <a:solidFill>
                  <a:srgbClr val="434343"/>
                </a:solidFill>
                <a:latin typeface="Montserrat"/>
                <a:ea typeface="Montserrat"/>
                <a:cs typeface="Montserrat"/>
                <a:sym typeface="Montserrat"/>
              </a:rPr>
              <a:t>test </a:t>
            </a:r>
            <a:r>
              <a:rPr lang="en" sz="2900">
                <a:solidFill>
                  <a:srgbClr val="434343"/>
                </a:solidFill>
                <a:latin typeface="Montserrat"/>
                <a:ea typeface="Montserrat"/>
                <a:cs typeface="Montserrat"/>
                <a:sym typeface="Montserrat"/>
              </a:rPr>
              <a:t>the model on </a:t>
            </a:r>
            <a:r>
              <a:rPr b="1" lang="en" sz="2900">
                <a:solidFill>
                  <a:srgbClr val="434343"/>
                </a:solidFill>
                <a:latin typeface="Montserrat"/>
                <a:ea typeface="Montserrat"/>
                <a:cs typeface="Montserrat"/>
                <a:sym typeface="Montserrat"/>
              </a:rPr>
              <a:t>testing data</a:t>
            </a:r>
            <a:r>
              <a:rPr lang="en" sz="2900">
                <a:solidFill>
                  <a:srgbClr val="434343"/>
                </a:solidFill>
                <a:latin typeface="Montserrat"/>
                <a:ea typeface="Montserrat"/>
                <a:cs typeface="Montserrat"/>
                <a:sym typeface="Montserrat"/>
              </a:rPr>
              <a:t>.</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Once we have the model’s predictions from the </a:t>
            </a:r>
            <a:r>
              <a:rPr b="1" lang="en" sz="2900">
                <a:solidFill>
                  <a:srgbClr val="434343"/>
                </a:solidFill>
                <a:latin typeface="Montserrat"/>
                <a:ea typeface="Montserrat"/>
                <a:cs typeface="Montserrat"/>
                <a:sym typeface="Montserrat"/>
              </a:rPr>
              <a:t>X_test </a:t>
            </a:r>
            <a:r>
              <a:rPr lang="en" sz="2900">
                <a:solidFill>
                  <a:srgbClr val="434343"/>
                </a:solidFill>
                <a:latin typeface="Montserrat"/>
                <a:ea typeface="Montserrat"/>
                <a:cs typeface="Montserrat"/>
                <a:sym typeface="Montserrat"/>
              </a:rPr>
              <a:t>data, we compare it to the </a:t>
            </a:r>
            <a:r>
              <a:rPr b="1" lang="en" sz="2900">
                <a:solidFill>
                  <a:srgbClr val="434343"/>
                </a:solidFill>
                <a:latin typeface="Montserrat"/>
                <a:ea typeface="Montserrat"/>
                <a:cs typeface="Montserrat"/>
                <a:sym typeface="Montserrat"/>
              </a:rPr>
              <a:t>true y values </a:t>
            </a:r>
            <a:r>
              <a:rPr lang="en" sz="2900">
                <a:solidFill>
                  <a:srgbClr val="434343"/>
                </a:solidFill>
                <a:latin typeface="Montserrat"/>
                <a:ea typeface="Montserrat"/>
                <a:cs typeface="Montserrat"/>
                <a:sym typeface="Montserrat"/>
              </a:rPr>
              <a:t>(the correct labels).</a:t>
            </a:r>
            <a:endParaRPr sz="2900">
              <a:solidFill>
                <a:srgbClr val="434343"/>
              </a:solidFill>
              <a:latin typeface="Montserrat"/>
              <a:ea typeface="Montserrat"/>
              <a:cs typeface="Montserrat"/>
              <a:sym typeface="Montserrat"/>
            </a:endParaRPr>
          </a:p>
        </p:txBody>
      </p:sp>
      <p:pic>
        <p:nvPicPr>
          <p:cNvPr descr="watermark.jpg" id="555" name="Google Shape;555;p6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56" name="Google Shape;556;p6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8"/>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Machine Learning Overview</a:t>
            </a:r>
            <a:endParaRPr b="1">
              <a:latin typeface="Montserrat"/>
              <a:ea typeface="Montserrat"/>
              <a:cs typeface="Montserrat"/>
              <a:sym typeface="Montserrat"/>
            </a:endParaRPr>
          </a:p>
        </p:txBody>
      </p:sp>
      <p:sp>
        <p:nvSpPr>
          <p:cNvPr id="132" name="Google Shape;132;p28"/>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33" name="Google Shape;133;p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4" name="Google Shape;134;p2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0" name="Shape 560"/>
        <p:cNvGrpSpPr/>
        <p:nvPr/>
      </p:nvGrpSpPr>
      <p:grpSpPr>
        <a:xfrm>
          <a:off x="0" y="0"/>
          <a:ext cx="0" cy="0"/>
          <a:chOff x="0" y="0"/>
          <a:chExt cx="0" cy="0"/>
        </a:xfrm>
      </p:grpSpPr>
      <p:sp>
        <p:nvSpPr>
          <p:cNvPr id="561" name="Google Shape;561;p6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562" name="Google Shape;562;p6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Keep in mind, there will be a few steps to convert the raw text into a format that the machine learning model can understand.</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will discuss these methods in much more detail later on!</a:t>
            </a:r>
            <a:endParaRPr sz="2900">
              <a:solidFill>
                <a:srgbClr val="434343"/>
              </a:solidFill>
              <a:latin typeface="Montserrat"/>
              <a:ea typeface="Montserrat"/>
              <a:cs typeface="Montserrat"/>
              <a:sym typeface="Montserrat"/>
            </a:endParaRPr>
          </a:p>
        </p:txBody>
      </p:sp>
      <p:pic>
        <p:nvPicPr>
          <p:cNvPr descr="watermark.jpg" id="563" name="Google Shape;563;p6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64" name="Google Shape;564;p6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8" name="Shape 568"/>
        <p:cNvGrpSpPr/>
        <p:nvPr/>
      </p:nvGrpSpPr>
      <p:grpSpPr>
        <a:xfrm>
          <a:off x="0" y="0"/>
          <a:ext cx="0" cy="0"/>
          <a:chOff x="0" y="0"/>
          <a:chExt cx="0" cy="0"/>
        </a:xfrm>
      </p:grpSpPr>
      <p:sp>
        <p:nvSpPr>
          <p:cNvPr id="569" name="Google Shape;569;p6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pic>
        <p:nvPicPr>
          <p:cNvPr descr="watermark.jpg" id="570" name="Google Shape;570;p6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71" name="Google Shape;571;p6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72" name="Google Shape;572;p65"/>
          <p:cNvSpPr txBox="1"/>
          <p:nvPr/>
        </p:nvSpPr>
        <p:spPr>
          <a:xfrm>
            <a:off x="-1" y="2322875"/>
            <a:ext cx="25821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latin typeface="Overpass"/>
                <a:ea typeface="Overpass"/>
                <a:cs typeface="Overpass"/>
                <a:sym typeface="Overpass"/>
              </a:rPr>
              <a:t>Raw Text </a:t>
            </a:r>
            <a:endParaRPr b="1" sz="2200">
              <a:latin typeface="Overpass"/>
              <a:ea typeface="Overpass"/>
              <a:cs typeface="Overpass"/>
              <a:sym typeface="Overpass"/>
            </a:endParaRPr>
          </a:p>
          <a:p>
            <a:pPr indent="0" lvl="0" marL="0" rtl="0" algn="ctr">
              <a:spcBef>
                <a:spcPts val="0"/>
              </a:spcBef>
              <a:spcAft>
                <a:spcPts val="0"/>
              </a:spcAft>
              <a:buNone/>
            </a:pPr>
            <a:r>
              <a:rPr b="1" lang="en" sz="2200">
                <a:latin typeface="Overpass"/>
                <a:ea typeface="Overpass"/>
                <a:cs typeface="Overpass"/>
                <a:sym typeface="Overpass"/>
              </a:rPr>
              <a:t>Test Message </a:t>
            </a:r>
            <a:endParaRPr b="1" sz="2200">
              <a:latin typeface="Overpass"/>
              <a:ea typeface="Overpass"/>
              <a:cs typeface="Overpass"/>
              <a:sym typeface="Overpass"/>
            </a:endParaRPr>
          </a:p>
          <a:p>
            <a:pPr indent="0" lvl="0" marL="0" rtl="0" algn="ctr">
              <a:spcBef>
                <a:spcPts val="0"/>
              </a:spcBef>
              <a:spcAft>
                <a:spcPts val="0"/>
              </a:spcAft>
              <a:buNone/>
            </a:pPr>
            <a:r>
              <a:rPr b="1" lang="en" sz="2200">
                <a:latin typeface="Overpass"/>
                <a:ea typeface="Overpass"/>
                <a:cs typeface="Overpass"/>
                <a:sym typeface="Overpass"/>
              </a:rPr>
              <a:t>from X_test</a:t>
            </a:r>
            <a:endParaRPr b="1" sz="2200">
              <a:latin typeface="Overpass"/>
              <a:ea typeface="Overpass"/>
              <a:cs typeface="Overpass"/>
              <a:sym typeface="Overpass"/>
            </a:endParaRPr>
          </a:p>
        </p:txBody>
      </p:sp>
      <p:cxnSp>
        <p:nvCxnSpPr>
          <p:cNvPr id="573" name="Google Shape;573;p65"/>
          <p:cNvCxnSpPr>
            <a:stCxn id="574" idx="3"/>
            <a:endCxn id="575" idx="1"/>
          </p:cNvCxnSpPr>
          <p:nvPr/>
        </p:nvCxnSpPr>
        <p:spPr>
          <a:xfrm>
            <a:off x="1999850" y="1698724"/>
            <a:ext cx="1467600" cy="769500"/>
          </a:xfrm>
          <a:prstGeom prst="curvedConnector3">
            <a:avLst>
              <a:gd fmla="val 50000" name="adj1"/>
            </a:avLst>
          </a:prstGeom>
          <a:noFill/>
          <a:ln cap="flat" cmpd="sng" w="38100">
            <a:solidFill>
              <a:schemeClr val="dk2"/>
            </a:solidFill>
            <a:prstDash val="solid"/>
            <a:round/>
            <a:headEnd len="med" w="med" type="none"/>
            <a:tailEnd len="med" w="med" type="triangle"/>
          </a:ln>
        </p:spPr>
      </p:cxnSp>
      <p:sp>
        <p:nvSpPr>
          <p:cNvPr id="576" name="Google Shape;576;p65"/>
          <p:cNvSpPr/>
          <p:nvPr/>
        </p:nvSpPr>
        <p:spPr>
          <a:xfrm>
            <a:off x="3467550" y="1700675"/>
            <a:ext cx="3141300" cy="1534800"/>
          </a:xfrm>
          <a:prstGeom prst="roundRect">
            <a:avLst>
              <a:gd fmla="val 16667" name="adj"/>
            </a:avLst>
          </a:prstGeom>
          <a:solidFill>
            <a:srgbClr val="D9D2E9"/>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Montserrat"/>
                <a:ea typeface="Montserrat"/>
                <a:cs typeface="Montserrat"/>
                <a:sym typeface="Montserrat"/>
              </a:rPr>
              <a:t>Vectorizer</a:t>
            </a:r>
            <a:endParaRPr sz="3000">
              <a:latin typeface="Montserrat"/>
              <a:ea typeface="Montserrat"/>
              <a:cs typeface="Montserrat"/>
              <a:sym typeface="Montserrat"/>
            </a:endParaRPr>
          </a:p>
        </p:txBody>
      </p:sp>
      <p:pic>
        <p:nvPicPr>
          <p:cNvPr id="577" name="Google Shape;577;p65"/>
          <p:cNvPicPr preferRelativeResize="0"/>
          <p:nvPr/>
        </p:nvPicPr>
        <p:blipFill>
          <a:blip r:embed="rId4">
            <a:alphaModFix/>
          </a:blip>
          <a:stretch>
            <a:fillRect/>
          </a:stretch>
        </p:blipFill>
        <p:spPr>
          <a:xfrm>
            <a:off x="7688675" y="1074574"/>
            <a:ext cx="1248300" cy="1248300"/>
          </a:xfrm>
          <a:prstGeom prst="rect">
            <a:avLst/>
          </a:prstGeom>
          <a:noFill/>
          <a:ln cap="flat" cmpd="sng" w="38100">
            <a:solidFill>
              <a:schemeClr val="dk2"/>
            </a:solidFill>
            <a:prstDash val="solid"/>
            <a:round/>
            <a:headEnd len="sm" w="sm" type="none"/>
            <a:tailEnd len="sm" w="sm" type="none"/>
          </a:ln>
        </p:spPr>
      </p:pic>
      <p:cxnSp>
        <p:nvCxnSpPr>
          <p:cNvPr id="578" name="Google Shape;578;p65"/>
          <p:cNvCxnSpPr>
            <a:stCxn id="576" idx="3"/>
            <a:endCxn id="577" idx="1"/>
          </p:cNvCxnSpPr>
          <p:nvPr/>
        </p:nvCxnSpPr>
        <p:spPr>
          <a:xfrm flipH="1" rot="10800000">
            <a:off x="6608850" y="1698575"/>
            <a:ext cx="1079700" cy="769500"/>
          </a:xfrm>
          <a:prstGeom prst="curvedConnector3">
            <a:avLst>
              <a:gd fmla="val 50006" name="adj1"/>
            </a:avLst>
          </a:prstGeom>
          <a:noFill/>
          <a:ln cap="flat" cmpd="sng" w="38100">
            <a:solidFill>
              <a:schemeClr val="dk2"/>
            </a:solidFill>
            <a:prstDash val="solid"/>
            <a:round/>
            <a:headEnd len="med" w="med" type="none"/>
            <a:tailEnd len="med" w="med" type="triangle"/>
          </a:ln>
        </p:spPr>
      </p:cxnSp>
      <p:sp>
        <p:nvSpPr>
          <p:cNvPr id="579" name="Google Shape;579;p65"/>
          <p:cNvSpPr txBox="1"/>
          <p:nvPr/>
        </p:nvSpPr>
        <p:spPr>
          <a:xfrm>
            <a:off x="6761274" y="2528950"/>
            <a:ext cx="25821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latin typeface="Overpass"/>
                <a:ea typeface="Overpass"/>
                <a:cs typeface="Overpass"/>
                <a:sym typeface="Overpass"/>
              </a:rPr>
              <a:t>Vectorized </a:t>
            </a:r>
            <a:endParaRPr b="1" sz="2200">
              <a:latin typeface="Overpass"/>
              <a:ea typeface="Overpass"/>
              <a:cs typeface="Overpass"/>
              <a:sym typeface="Overpass"/>
            </a:endParaRPr>
          </a:p>
          <a:p>
            <a:pPr indent="0" lvl="0" marL="0" rtl="0" algn="ctr">
              <a:spcBef>
                <a:spcPts val="0"/>
              </a:spcBef>
              <a:spcAft>
                <a:spcPts val="0"/>
              </a:spcAft>
              <a:buNone/>
            </a:pPr>
            <a:r>
              <a:rPr b="1" lang="en" sz="2200">
                <a:latin typeface="Overpass"/>
                <a:ea typeface="Overpass"/>
                <a:cs typeface="Overpass"/>
                <a:sym typeface="Overpass"/>
              </a:rPr>
              <a:t>Test Message </a:t>
            </a:r>
            <a:endParaRPr b="1" sz="2200">
              <a:latin typeface="Overpass"/>
              <a:ea typeface="Overpass"/>
              <a:cs typeface="Overpass"/>
              <a:sym typeface="Overpass"/>
            </a:endParaRPr>
          </a:p>
          <a:p>
            <a:pPr indent="0" lvl="0" marL="0" rtl="0" algn="ctr">
              <a:spcBef>
                <a:spcPts val="0"/>
              </a:spcBef>
              <a:spcAft>
                <a:spcPts val="0"/>
              </a:spcAft>
              <a:buNone/>
            </a:pPr>
            <a:r>
              <a:rPr b="1" lang="en" sz="2200">
                <a:latin typeface="Overpass"/>
                <a:ea typeface="Overpass"/>
                <a:cs typeface="Overpass"/>
                <a:sym typeface="Overpass"/>
              </a:rPr>
              <a:t>from X_test</a:t>
            </a:r>
            <a:endParaRPr b="1" sz="2200">
              <a:latin typeface="Overpass"/>
              <a:ea typeface="Overpass"/>
              <a:cs typeface="Overpass"/>
              <a:sym typeface="Overpass"/>
            </a:endParaRPr>
          </a:p>
        </p:txBody>
      </p:sp>
      <p:pic>
        <p:nvPicPr>
          <p:cNvPr id="580" name="Google Shape;580;p65"/>
          <p:cNvPicPr preferRelativeResize="0"/>
          <p:nvPr/>
        </p:nvPicPr>
        <p:blipFill>
          <a:blip r:embed="rId5">
            <a:alphaModFix/>
          </a:blip>
          <a:stretch>
            <a:fillRect/>
          </a:stretch>
        </p:blipFill>
        <p:spPr>
          <a:xfrm>
            <a:off x="846623" y="1108513"/>
            <a:ext cx="1153125" cy="111772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4" name="Shape 584"/>
        <p:cNvGrpSpPr/>
        <p:nvPr/>
      </p:nvGrpSpPr>
      <p:grpSpPr>
        <a:xfrm>
          <a:off x="0" y="0"/>
          <a:ext cx="0" cy="0"/>
          <a:chOff x="0" y="0"/>
          <a:chExt cx="0" cy="0"/>
        </a:xfrm>
      </p:grpSpPr>
      <p:sp>
        <p:nvSpPr>
          <p:cNvPr id="585" name="Google Shape;585;p6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pic>
        <p:nvPicPr>
          <p:cNvPr descr="watermark.jpg" id="586" name="Google Shape;586;p6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87" name="Google Shape;587;p6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88" name="Google Shape;588;p66"/>
          <p:cNvSpPr txBox="1"/>
          <p:nvPr/>
        </p:nvSpPr>
        <p:spPr>
          <a:xfrm>
            <a:off x="-1" y="3568475"/>
            <a:ext cx="25821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latin typeface="Overpass"/>
                <a:ea typeface="Overpass"/>
                <a:cs typeface="Overpass"/>
                <a:sym typeface="Overpass"/>
              </a:rPr>
              <a:t>Raw Text </a:t>
            </a:r>
            <a:endParaRPr b="1" sz="2200">
              <a:latin typeface="Overpass"/>
              <a:ea typeface="Overpass"/>
              <a:cs typeface="Overpass"/>
              <a:sym typeface="Overpass"/>
            </a:endParaRPr>
          </a:p>
          <a:p>
            <a:pPr indent="0" lvl="0" marL="0" rtl="0" algn="ctr">
              <a:spcBef>
                <a:spcPts val="0"/>
              </a:spcBef>
              <a:spcAft>
                <a:spcPts val="0"/>
              </a:spcAft>
              <a:buNone/>
            </a:pPr>
            <a:r>
              <a:rPr b="1" lang="en" sz="2200">
                <a:latin typeface="Overpass"/>
                <a:ea typeface="Overpass"/>
                <a:cs typeface="Overpass"/>
                <a:sym typeface="Overpass"/>
              </a:rPr>
              <a:t>Test Message </a:t>
            </a:r>
            <a:endParaRPr b="1" sz="2200">
              <a:latin typeface="Overpass"/>
              <a:ea typeface="Overpass"/>
              <a:cs typeface="Overpass"/>
              <a:sym typeface="Overpass"/>
            </a:endParaRPr>
          </a:p>
          <a:p>
            <a:pPr indent="0" lvl="0" marL="0" rtl="0" algn="ctr">
              <a:spcBef>
                <a:spcPts val="0"/>
              </a:spcBef>
              <a:spcAft>
                <a:spcPts val="0"/>
              </a:spcAft>
              <a:buNone/>
            </a:pPr>
            <a:r>
              <a:rPr b="1" lang="en" sz="2200">
                <a:latin typeface="Overpass"/>
                <a:ea typeface="Overpass"/>
                <a:cs typeface="Overpass"/>
                <a:sym typeface="Overpass"/>
              </a:rPr>
              <a:t>from X_test</a:t>
            </a:r>
            <a:endParaRPr b="1" sz="2200">
              <a:latin typeface="Overpass"/>
              <a:ea typeface="Overpass"/>
              <a:cs typeface="Overpass"/>
              <a:sym typeface="Overpass"/>
            </a:endParaRPr>
          </a:p>
        </p:txBody>
      </p:sp>
      <p:cxnSp>
        <p:nvCxnSpPr>
          <p:cNvPr id="589" name="Google Shape;589;p66"/>
          <p:cNvCxnSpPr>
            <a:stCxn id="590" idx="3"/>
          </p:cNvCxnSpPr>
          <p:nvPr/>
        </p:nvCxnSpPr>
        <p:spPr>
          <a:xfrm>
            <a:off x="1999850" y="1698724"/>
            <a:ext cx="828300" cy="792300"/>
          </a:xfrm>
          <a:prstGeom prst="curvedConnector3">
            <a:avLst>
              <a:gd fmla="val 50000" name="adj1"/>
            </a:avLst>
          </a:prstGeom>
          <a:noFill/>
          <a:ln cap="flat" cmpd="sng" w="38100">
            <a:solidFill>
              <a:schemeClr val="dk2"/>
            </a:solidFill>
            <a:prstDash val="solid"/>
            <a:round/>
            <a:headEnd len="med" w="med" type="none"/>
            <a:tailEnd len="med" w="med" type="triangle"/>
          </a:ln>
        </p:spPr>
      </p:cxnSp>
      <p:sp>
        <p:nvSpPr>
          <p:cNvPr id="591" name="Google Shape;591;p66"/>
          <p:cNvSpPr/>
          <p:nvPr/>
        </p:nvSpPr>
        <p:spPr>
          <a:xfrm>
            <a:off x="2828150" y="1698725"/>
            <a:ext cx="2698200" cy="1534800"/>
          </a:xfrm>
          <a:prstGeom prst="roundRect">
            <a:avLst>
              <a:gd fmla="val 16667" name="adj"/>
            </a:avLst>
          </a:prstGeom>
          <a:solidFill>
            <a:srgbClr val="D9D2E9"/>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Montserrat"/>
                <a:ea typeface="Montserrat"/>
                <a:cs typeface="Montserrat"/>
                <a:sym typeface="Montserrat"/>
              </a:rPr>
              <a:t>Vectorizer</a:t>
            </a:r>
            <a:endParaRPr sz="3000">
              <a:latin typeface="Montserrat"/>
              <a:ea typeface="Montserrat"/>
              <a:cs typeface="Montserrat"/>
              <a:sym typeface="Montserrat"/>
            </a:endParaRPr>
          </a:p>
        </p:txBody>
      </p:sp>
      <p:cxnSp>
        <p:nvCxnSpPr>
          <p:cNvPr id="592" name="Google Shape;592;p66"/>
          <p:cNvCxnSpPr>
            <a:stCxn id="591" idx="3"/>
            <a:endCxn id="593" idx="1"/>
          </p:cNvCxnSpPr>
          <p:nvPr/>
        </p:nvCxnSpPr>
        <p:spPr>
          <a:xfrm flipH="1" rot="10800000">
            <a:off x="5526350" y="1696625"/>
            <a:ext cx="1522800" cy="769500"/>
          </a:xfrm>
          <a:prstGeom prst="curvedConnector3">
            <a:avLst>
              <a:gd fmla="val 50000" name="adj1"/>
            </a:avLst>
          </a:prstGeom>
          <a:noFill/>
          <a:ln cap="flat" cmpd="sng" w="38100">
            <a:solidFill>
              <a:schemeClr val="dk2"/>
            </a:solidFill>
            <a:prstDash val="solid"/>
            <a:round/>
            <a:headEnd len="med" w="med" type="none"/>
            <a:tailEnd len="med" w="med" type="triangle"/>
          </a:ln>
        </p:spPr>
      </p:cxnSp>
      <p:sp>
        <p:nvSpPr>
          <p:cNvPr id="594" name="Google Shape;594;p66"/>
          <p:cNvSpPr txBox="1"/>
          <p:nvPr/>
        </p:nvSpPr>
        <p:spPr>
          <a:xfrm>
            <a:off x="6746624" y="3642625"/>
            <a:ext cx="25821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latin typeface="Overpass"/>
                <a:ea typeface="Overpass"/>
                <a:cs typeface="Overpass"/>
                <a:sym typeface="Overpass"/>
              </a:rPr>
              <a:t>Vectorized </a:t>
            </a:r>
            <a:endParaRPr b="1" sz="2200">
              <a:latin typeface="Overpass"/>
              <a:ea typeface="Overpass"/>
              <a:cs typeface="Overpass"/>
              <a:sym typeface="Overpass"/>
            </a:endParaRPr>
          </a:p>
          <a:p>
            <a:pPr indent="0" lvl="0" marL="0" rtl="0" algn="ctr">
              <a:spcBef>
                <a:spcPts val="0"/>
              </a:spcBef>
              <a:spcAft>
                <a:spcPts val="0"/>
              </a:spcAft>
              <a:buNone/>
            </a:pPr>
            <a:r>
              <a:rPr b="1" lang="en" sz="2200">
                <a:latin typeface="Overpass"/>
                <a:ea typeface="Overpass"/>
                <a:cs typeface="Overpass"/>
                <a:sym typeface="Overpass"/>
              </a:rPr>
              <a:t>Test Message </a:t>
            </a:r>
            <a:endParaRPr b="1" sz="2200">
              <a:latin typeface="Overpass"/>
              <a:ea typeface="Overpass"/>
              <a:cs typeface="Overpass"/>
              <a:sym typeface="Overpass"/>
            </a:endParaRPr>
          </a:p>
          <a:p>
            <a:pPr indent="0" lvl="0" marL="0" rtl="0" algn="ctr">
              <a:spcBef>
                <a:spcPts val="0"/>
              </a:spcBef>
              <a:spcAft>
                <a:spcPts val="0"/>
              </a:spcAft>
              <a:buNone/>
            </a:pPr>
            <a:r>
              <a:rPr b="1" lang="en" sz="2200">
                <a:latin typeface="Overpass"/>
                <a:ea typeface="Overpass"/>
                <a:cs typeface="Overpass"/>
                <a:sym typeface="Overpass"/>
              </a:rPr>
              <a:t>from X_test</a:t>
            </a:r>
            <a:endParaRPr b="1" sz="2200">
              <a:latin typeface="Overpass"/>
              <a:ea typeface="Overpass"/>
              <a:cs typeface="Overpass"/>
              <a:sym typeface="Overpass"/>
            </a:endParaRPr>
          </a:p>
        </p:txBody>
      </p:sp>
      <p:sp>
        <p:nvSpPr>
          <p:cNvPr id="595" name="Google Shape;595;p66"/>
          <p:cNvSpPr txBox="1"/>
          <p:nvPr/>
        </p:nvSpPr>
        <p:spPr>
          <a:xfrm>
            <a:off x="131875" y="1318850"/>
            <a:ext cx="1868100" cy="1800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Courier New"/>
                <a:ea typeface="Courier New"/>
                <a:cs typeface="Courier New"/>
                <a:sym typeface="Courier New"/>
              </a:rPr>
              <a:t>Hi! How are you doing? I’ve been doing well. Anyways, feel free to text me back dude!</a:t>
            </a:r>
            <a:endParaRPr b="1">
              <a:latin typeface="Courier New"/>
              <a:ea typeface="Courier New"/>
              <a:cs typeface="Courier New"/>
              <a:sym typeface="Courier New"/>
            </a:endParaRPr>
          </a:p>
        </p:txBody>
      </p:sp>
      <p:pic>
        <p:nvPicPr>
          <p:cNvPr id="596" name="Google Shape;596;p66"/>
          <p:cNvPicPr preferRelativeResize="0"/>
          <p:nvPr/>
        </p:nvPicPr>
        <p:blipFill>
          <a:blip r:embed="rId4">
            <a:alphaModFix/>
          </a:blip>
          <a:stretch>
            <a:fillRect/>
          </a:stretch>
        </p:blipFill>
        <p:spPr>
          <a:xfrm>
            <a:off x="7046300" y="1503677"/>
            <a:ext cx="1982750" cy="136847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0" name="Shape 600"/>
        <p:cNvGrpSpPr/>
        <p:nvPr/>
      </p:nvGrpSpPr>
      <p:grpSpPr>
        <a:xfrm>
          <a:off x="0" y="0"/>
          <a:ext cx="0" cy="0"/>
          <a:chOff x="0" y="0"/>
          <a:chExt cx="0" cy="0"/>
        </a:xfrm>
      </p:grpSpPr>
      <p:sp>
        <p:nvSpPr>
          <p:cNvPr id="601" name="Google Shape;601;p6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602" name="Google Shape;602;p6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set up this vectorization in a pipeline and there are many ways of transforming the raw text into numerical information.</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 now, let’s focus on the classification process and assume there is some underlying vectorization.</a:t>
            </a:r>
            <a:endParaRPr sz="2900">
              <a:solidFill>
                <a:srgbClr val="434343"/>
              </a:solidFill>
              <a:latin typeface="Montserrat"/>
              <a:ea typeface="Montserrat"/>
              <a:cs typeface="Montserrat"/>
              <a:sym typeface="Montserrat"/>
            </a:endParaRPr>
          </a:p>
        </p:txBody>
      </p:sp>
      <p:pic>
        <p:nvPicPr>
          <p:cNvPr descr="watermark.jpg" id="603" name="Google Shape;603;p6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04" name="Google Shape;604;p6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8" name="Shape 608"/>
        <p:cNvGrpSpPr/>
        <p:nvPr/>
      </p:nvGrpSpPr>
      <p:grpSpPr>
        <a:xfrm>
          <a:off x="0" y="0"/>
          <a:ext cx="0" cy="0"/>
          <a:chOff x="0" y="0"/>
          <a:chExt cx="0" cy="0"/>
        </a:xfrm>
      </p:grpSpPr>
      <p:sp>
        <p:nvSpPr>
          <p:cNvPr id="609" name="Google Shape;609;p6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pic>
        <p:nvPicPr>
          <p:cNvPr descr="watermark.jpg" id="610" name="Google Shape;610;p6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11" name="Google Shape;611;p6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612" name="Google Shape;612;p68"/>
          <p:cNvSpPr/>
          <p:nvPr/>
        </p:nvSpPr>
        <p:spPr>
          <a:xfrm>
            <a:off x="3467550" y="1700675"/>
            <a:ext cx="2208900" cy="1534800"/>
          </a:xfrm>
          <a:prstGeom prst="roundRect">
            <a:avLst>
              <a:gd fmla="val 16667" name="adj"/>
            </a:avLst>
          </a:prstGeom>
          <a:solidFill>
            <a:srgbClr val="D9D2E9"/>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Montserrat"/>
                <a:ea typeface="Montserrat"/>
                <a:cs typeface="Montserrat"/>
                <a:sym typeface="Montserrat"/>
              </a:rPr>
              <a:t>TRAINED</a:t>
            </a:r>
            <a:endParaRPr sz="3000">
              <a:latin typeface="Montserrat"/>
              <a:ea typeface="Montserrat"/>
              <a:cs typeface="Montserrat"/>
              <a:sym typeface="Montserrat"/>
            </a:endParaRPr>
          </a:p>
          <a:p>
            <a:pPr indent="0" lvl="0" marL="0" rtl="0" algn="ctr">
              <a:spcBef>
                <a:spcPts val="0"/>
              </a:spcBef>
              <a:spcAft>
                <a:spcPts val="0"/>
              </a:spcAft>
              <a:buNone/>
            </a:pPr>
            <a:r>
              <a:rPr lang="en" sz="3000">
                <a:latin typeface="Montserrat"/>
                <a:ea typeface="Montserrat"/>
                <a:cs typeface="Montserrat"/>
                <a:sym typeface="Montserrat"/>
              </a:rPr>
              <a:t>MODEL</a:t>
            </a:r>
            <a:endParaRPr sz="3000">
              <a:latin typeface="Montserrat"/>
              <a:ea typeface="Montserrat"/>
              <a:cs typeface="Montserrat"/>
              <a:sym typeface="Montserrat"/>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6" name="Shape 616"/>
        <p:cNvGrpSpPr/>
        <p:nvPr/>
      </p:nvGrpSpPr>
      <p:grpSpPr>
        <a:xfrm>
          <a:off x="0" y="0"/>
          <a:ext cx="0" cy="0"/>
          <a:chOff x="0" y="0"/>
          <a:chExt cx="0" cy="0"/>
        </a:xfrm>
      </p:grpSpPr>
      <p:sp>
        <p:nvSpPr>
          <p:cNvPr id="617" name="Google Shape;617;p6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pic>
        <p:nvPicPr>
          <p:cNvPr descr="watermark.jpg" id="618" name="Google Shape;618;p6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19" name="Google Shape;619;p6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620" name="Google Shape;620;p69"/>
          <p:cNvSpPr txBox="1"/>
          <p:nvPr/>
        </p:nvSpPr>
        <p:spPr>
          <a:xfrm>
            <a:off x="-1" y="2322875"/>
            <a:ext cx="25821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latin typeface="Overpass"/>
                <a:ea typeface="Overpass"/>
                <a:cs typeface="Overpass"/>
                <a:sym typeface="Overpass"/>
              </a:rPr>
              <a:t>Test Message </a:t>
            </a:r>
            <a:endParaRPr b="1" sz="2200">
              <a:latin typeface="Overpass"/>
              <a:ea typeface="Overpass"/>
              <a:cs typeface="Overpass"/>
              <a:sym typeface="Overpass"/>
            </a:endParaRPr>
          </a:p>
          <a:p>
            <a:pPr indent="0" lvl="0" marL="0" rtl="0" algn="ctr">
              <a:spcBef>
                <a:spcPts val="0"/>
              </a:spcBef>
              <a:spcAft>
                <a:spcPts val="0"/>
              </a:spcAft>
              <a:buNone/>
            </a:pPr>
            <a:r>
              <a:rPr b="1" lang="en" sz="2200">
                <a:latin typeface="Overpass"/>
                <a:ea typeface="Overpass"/>
                <a:cs typeface="Overpass"/>
                <a:sym typeface="Overpass"/>
              </a:rPr>
              <a:t>from X_test</a:t>
            </a:r>
            <a:endParaRPr b="1" sz="2200">
              <a:latin typeface="Overpass"/>
              <a:ea typeface="Overpass"/>
              <a:cs typeface="Overpass"/>
              <a:sym typeface="Overpass"/>
            </a:endParaRPr>
          </a:p>
        </p:txBody>
      </p:sp>
      <p:sp>
        <p:nvSpPr>
          <p:cNvPr id="621" name="Google Shape;621;p69"/>
          <p:cNvSpPr/>
          <p:nvPr/>
        </p:nvSpPr>
        <p:spPr>
          <a:xfrm>
            <a:off x="3467550" y="1700675"/>
            <a:ext cx="2208900" cy="1534800"/>
          </a:xfrm>
          <a:prstGeom prst="roundRect">
            <a:avLst>
              <a:gd fmla="val 16667" name="adj"/>
            </a:avLst>
          </a:prstGeom>
          <a:solidFill>
            <a:srgbClr val="D9D2E9"/>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Montserrat"/>
                <a:ea typeface="Montserrat"/>
                <a:cs typeface="Montserrat"/>
                <a:sym typeface="Montserrat"/>
              </a:rPr>
              <a:t>TRAINED</a:t>
            </a:r>
            <a:endParaRPr sz="3000">
              <a:latin typeface="Montserrat"/>
              <a:ea typeface="Montserrat"/>
              <a:cs typeface="Montserrat"/>
              <a:sym typeface="Montserrat"/>
            </a:endParaRPr>
          </a:p>
          <a:p>
            <a:pPr indent="0" lvl="0" marL="0" rtl="0" algn="ctr">
              <a:spcBef>
                <a:spcPts val="0"/>
              </a:spcBef>
              <a:spcAft>
                <a:spcPts val="0"/>
              </a:spcAft>
              <a:buNone/>
            </a:pPr>
            <a:r>
              <a:rPr lang="en" sz="3000">
                <a:latin typeface="Montserrat"/>
                <a:ea typeface="Montserrat"/>
                <a:cs typeface="Montserrat"/>
                <a:sym typeface="Montserrat"/>
              </a:rPr>
              <a:t>MODEL</a:t>
            </a:r>
            <a:endParaRPr sz="3000">
              <a:latin typeface="Montserrat"/>
              <a:ea typeface="Montserrat"/>
              <a:cs typeface="Montserrat"/>
              <a:sym typeface="Montserrat"/>
            </a:endParaRPr>
          </a:p>
        </p:txBody>
      </p:sp>
      <p:cxnSp>
        <p:nvCxnSpPr>
          <p:cNvPr id="622" name="Google Shape;622;p69"/>
          <p:cNvCxnSpPr>
            <a:stCxn id="623" idx="3"/>
            <a:endCxn id="621" idx="1"/>
          </p:cNvCxnSpPr>
          <p:nvPr/>
        </p:nvCxnSpPr>
        <p:spPr>
          <a:xfrm>
            <a:off x="1999850" y="1698724"/>
            <a:ext cx="1467600" cy="769500"/>
          </a:xfrm>
          <a:prstGeom prst="curvedConnector3">
            <a:avLst>
              <a:gd fmla="val 50003" name="adj1"/>
            </a:avLst>
          </a:prstGeom>
          <a:noFill/>
          <a:ln cap="flat" cmpd="sng" w="38100">
            <a:solidFill>
              <a:schemeClr val="dk2"/>
            </a:solidFill>
            <a:prstDash val="solid"/>
            <a:round/>
            <a:headEnd len="med" w="med" type="none"/>
            <a:tailEnd len="med" w="med" type="triangle"/>
          </a:ln>
        </p:spPr>
      </p:cxnSp>
      <p:pic>
        <p:nvPicPr>
          <p:cNvPr id="623" name="Google Shape;623;p69"/>
          <p:cNvPicPr preferRelativeResize="0"/>
          <p:nvPr/>
        </p:nvPicPr>
        <p:blipFill>
          <a:blip r:embed="rId4">
            <a:alphaModFix/>
          </a:blip>
          <a:stretch>
            <a:fillRect/>
          </a:stretch>
        </p:blipFill>
        <p:spPr>
          <a:xfrm>
            <a:off x="751550" y="1074574"/>
            <a:ext cx="1248300" cy="1248300"/>
          </a:xfrm>
          <a:prstGeom prst="rect">
            <a:avLst/>
          </a:prstGeom>
          <a:noFill/>
          <a:ln cap="flat" cmpd="sng" w="38100">
            <a:solidFill>
              <a:schemeClr val="dk2"/>
            </a:solidFill>
            <a:prstDash val="solid"/>
            <a:round/>
            <a:headEnd len="sm" w="sm" type="none"/>
            <a:tailEnd len="sm" w="sm" type="none"/>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7" name="Shape 627"/>
        <p:cNvGrpSpPr/>
        <p:nvPr/>
      </p:nvGrpSpPr>
      <p:grpSpPr>
        <a:xfrm>
          <a:off x="0" y="0"/>
          <a:ext cx="0" cy="0"/>
          <a:chOff x="0" y="0"/>
          <a:chExt cx="0" cy="0"/>
        </a:xfrm>
      </p:grpSpPr>
      <p:sp>
        <p:nvSpPr>
          <p:cNvPr id="628" name="Google Shape;628;p7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pic>
        <p:nvPicPr>
          <p:cNvPr descr="watermark.jpg" id="629" name="Google Shape;629;p7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30" name="Google Shape;630;p7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631" name="Google Shape;631;p70"/>
          <p:cNvSpPr txBox="1"/>
          <p:nvPr/>
        </p:nvSpPr>
        <p:spPr>
          <a:xfrm>
            <a:off x="-1" y="2322875"/>
            <a:ext cx="25821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latin typeface="Overpass"/>
                <a:ea typeface="Overpass"/>
                <a:cs typeface="Overpass"/>
                <a:sym typeface="Overpass"/>
              </a:rPr>
              <a:t>Test </a:t>
            </a:r>
            <a:r>
              <a:rPr b="1" lang="en" sz="2200">
                <a:solidFill>
                  <a:schemeClr val="dk1"/>
                </a:solidFill>
                <a:latin typeface="Overpass"/>
                <a:ea typeface="Overpass"/>
                <a:cs typeface="Overpass"/>
                <a:sym typeface="Overpass"/>
              </a:rPr>
              <a:t>Message</a:t>
            </a:r>
            <a:endParaRPr b="1" sz="2200">
              <a:latin typeface="Overpass"/>
              <a:ea typeface="Overpass"/>
              <a:cs typeface="Overpass"/>
              <a:sym typeface="Overpass"/>
            </a:endParaRPr>
          </a:p>
          <a:p>
            <a:pPr indent="0" lvl="0" marL="0" rtl="0" algn="ctr">
              <a:spcBef>
                <a:spcPts val="0"/>
              </a:spcBef>
              <a:spcAft>
                <a:spcPts val="0"/>
              </a:spcAft>
              <a:buNone/>
            </a:pPr>
            <a:r>
              <a:rPr b="1" lang="en" sz="2200">
                <a:latin typeface="Overpass"/>
                <a:ea typeface="Overpass"/>
                <a:cs typeface="Overpass"/>
                <a:sym typeface="Overpass"/>
              </a:rPr>
              <a:t>from X_test</a:t>
            </a:r>
            <a:endParaRPr b="1" sz="2200">
              <a:latin typeface="Overpass"/>
              <a:ea typeface="Overpass"/>
              <a:cs typeface="Overpass"/>
              <a:sym typeface="Overpass"/>
            </a:endParaRPr>
          </a:p>
        </p:txBody>
      </p:sp>
      <p:sp>
        <p:nvSpPr>
          <p:cNvPr id="632" name="Google Shape;632;p70"/>
          <p:cNvSpPr txBox="1"/>
          <p:nvPr/>
        </p:nvSpPr>
        <p:spPr>
          <a:xfrm>
            <a:off x="-1" y="3850875"/>
            <a:ext cx="25821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latin typeface="Overpass"/>
                <a:ea typeface="Overpass"/>
                <a:cs typeface="Overpass"/>
                <a:sym typeface="Overpass"/>
              </a:rPr>
              <a:t>Correct Label</a:t>
            </a:r>
            <a:endParaRPr b="1" sz="2200">
              <a:latin typeface="Overpass"/>
              <a:ea typeface="Overpass"/>
              <a:cs typeface="Overpass"/>
              <a:sym typeface="Overpass"/>
            </a:endParaRPr>
          </a:p>
          <a:p>
            <a:pPr indent="0" lvl="0" marL="0" rtl="0" algn="ctr">
              <a:spcBef>
                <a:spcPts val="0"/>
              </a:spcBef>
              <a:spcAft>
                <a:spcPts val="0"/>
              </a:spcAft>
              <a:buNone/>
            </a:pPr>
            <a:r>
              <a:rPr b="1" lang="en" sz="2200">
                <a:latin typeface="Overpass"/>
                <a:ea typeface="Overpass"/>
                <a:cs typeface="Overpass"/>
                <a:sym typeface="Overpass"/>
              </a:rPr>
              <a:t>from y_test</a:t>
            </a:r>
            <a:endParaRPr b="1" sz="2200">
              <a:latin typeface="Overpass"/>
              <a:ea typeface="Overpass"/>
              <a:cs typeface="Overpass"/>
              <a:sym typeface="Overpass"/>
            </a:endParaRPr>
          </a:p>
        </p:txBody>
      </p:sp>
      <p:sp>
        <p:nvSpPr>
          <p:cNvPr id="633" name="Google Shape;633;p70"/>
          <p:cNvSpPr/>
          <p:nvPr/>
        </p:nvSpPr>
        <p:spPr>
          <a:xfrm>
            <a:off x="420150" y="3373875"/>
            <a:ext cx="1741800" cy="477000"/>
          </a:xfrm>
          <a:prstGeom prst="roundRect">
            <a:avLst>
              <a:gd fmla="val 16667" name="adj"/>
            </a:avLst>
          </a:prstGeom>
          <a:solidFill>
            <a:srgbClr val="CFE2F3"/>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latin typeface="Overpass"/>
                <a:ea typeface="Overpass"/>
                <a:cs typeface="Overpass"/>
                <a:sym typeface="Overpass"/>
              </a:rPr>
              <a:t>HAM</a:t>
            </a:r>
            <a:endParaRPr sz="2200">
              <a:latin typeface="Overpass"/>
              <a:ea typeface="Overpass"/>
              <a:cs typeface="Overpass"/>
              <a:sym typeface="Overpass"/>
            </a:endParaRPr>
          </a:p>
        </p:txBody>
      </p:sp>
      <p:sp>
        <p:nvSpPr>
          <p:cNvPr id="634" name="Google Shape;634;p70"/>
          <p:cNvSpPr/>
          <p:nvPr/>
        </p:nvSpPr>
        <p:spPr>
          <a:xfrm>
            <a:off x="3467550" y="1700675"/>
            <a:ext cx="2208900" cy="1534800"/>
          </a:xfrm>
          <a:prstGeom prst="roundRect">
            <a:avLst>
              <a:gd fmla="val 16667" name="adj"/>
            </a:avLst>
          </a:prstGeom>
          <a:solidFill>
            <a:srgbClr val="D9D2E9"/>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Montserrat"/>
                <a:ea typeface="Montserrat"/>
                <a:cs typeface="Montserrat"/>
                <a:sym typeface="Montserrat"/>
              </a:rPr>
              <a:t>TRAINED</a:t>
            </a:r>
            <a:endParaRPr sz="3000">
              <a:latin typeface="Montserrat"/>
              <a:ea typeface="Montserrat"/>
              <a:cs typeface="Montserrat"/>
              <a:sym typeface="Montserrat"/>
            </a:endParaRPr>
          </a:p>
          <a:p>
            <a:pPr indent="0" lvl="0" marL="0" rtl="0" algn="ctr">
              <a:spcBef>
                <a:spcPts val="0"/>
              </a:spcBef>
              <a:spcAft>
                <a:spcPts val="0"/>
              </a:spcAft>
              <a:buNone/>
            </a:pPr>
            <a:r>
              <a:rPr lang="en" sz="3000">
                <a:latin typeface="Montserrat"/>
                <a:ea typeface="Montserrat"/>
                <a:cs typeface="Montserrat"/>
                <a:sym typeface="Montserrat"/>
              </a:rPr>
              <a:t>MODEL</a:t>
            </a:r>
            <a:endParaRPr sz="3000">
              <a:latin typeface="Montserrat"/>
              <a:ea typeface="Montserrat"/>
              <a:cs typeface="Montserrat"/>
              <a:sym typeface="Montserrat"/>
            </a:endParaRPr>
          </a:p>
        </p:txBody>
      </p:sp>
      <p:cxnSp>
        <p:nvCxnSpPr>
          <p:cNvPr id="635" name="Google Shape;635;p70"/>
          <p:cNvCxnSpPr>
            <a:stCxn id="636" idx="3"/>
            <a:endCxn id="634" idx="1"/>
          </p:cNvCxnSpPr>
          <p:nvPr/>
        </p:nvCxnSpPr>
        <p:spPr>
          <a:xfrm>
            <a:off x="1999850" y="1698724"/>
            <a:ext cx="1467600" cy="769500"/>
          </a:xfrm>
          <a:prstGeom prst="curvedConnector3">
            <a:avLst>
              <a:gd fmla="val 50003" name="adj1"/>
            </a:avLst>
          </a:prstGeom>
          <a:noFill/>
          <a:ln cap="flat" cmpd="sng" w="38100">
            <a:solidFill>
              <a:schemeClr val="dk2"/>
            </a:solidFill>
            <a:prstDash val="solid"/>
            <a:round/>
            <a:headEnd len="med" w="med" type="none"/>
            <a:tailEnd len="med" w="med" type="triangle"/>
          </a:ln>
        </p:spPr>
      </p:cxnSp>
      <p:pic>
        <p:nvPicPr>
          <p:cNvPr id="636" name="Google Shape;636;p70"/>
          <p:cNvPicPr preferRelativeResize="0"/>
          <p:nvPr/>
        </p:nvPicPr>
        <p:blipFill>
          <a:blip r:embed="rId4">
            <a:alphaModFix/>
          </a:blip>
          <a:stretch>
            <a:fillRect/>
          </a:stretch>
        </p:blipFill>
        <p:spPr>
          <a:xfrm>
            <a:off x="751550" y="1074574"/>
            <a:ext cx="1248300" cy="1248300"/>
          </a:xfrm>
          <a:prstGeom prst="rect">
            <a:avLst/>
          </a:prstGeom>
          <a:noFill/>
          <a:ln cap="flat" cmpd="sng" w="38100">
            <a:solidFill>
              <a:schemeClr val="dk2"/>
            </a:solidFill>
            <a:prstDash val="solid"/>
            <a:round/>
            <a:headEnd len="sm" w="sm" type="none"/>
            <a:tailEnd len="sm" w="sm" type="none"/>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0" name="Shape 640"/>
        <p:cNvGrpSpPr/>
        <p:nvPr/>
      </p:nvGrpSpPr>
      <p:grpSpPr>
        <a:xfrm>
          <a:off x="0" y="0"/>
          <a:ext cx="0" cy="0"/>
          <a:chOff x="0" y="0"/>
          <a:chExt cx="0" cy="0"/>
        </a:xfrm>
      </p:grpSpPr>
      <p:sp>
        <p:nvSpPr>
          <p:cNvPr id="641" name="Google Shape;641;p7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pic>
        <p:nvPicPr>
          <p:cNvPr descr="watermark.jpg" id="642" name="Google Shape;642;p7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43" name="Google Shape;643;p7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644" name="Google Shape;644;p71"/>
          <p:cNvSpPr txBox="1"/>
          <p:nvPr/>
        </p:nvSpPr>
        <p:spPr>
          <a:xfrm>
            <a:off x="-1" y="2322875"/>
            <a:ext cx="25821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latin typeface="Overpass"/>
                <a:ea typeface="Overpass"/>
                <a:cs typeface="Overpass"/>
                <a:sym typeface="Overpass"/>
              </a:rPr>
              <a:t>Test </a:t>
            </a:r>
            <a:r>
              <a:rPr b="1" lang="en" sz="2200">
                <a:solidFill>
                  <a:schemeClr val="dk1"/>
                </a:solidFill>
                <a:latin typeface="Overpass"/>
                <a:ea typeface="Overpass"/>
                <a:cs typeface="Overpass"/>
                <a:sym typeface="Overpass"/>
              </a:rPr>
              <a:t>Message</a:t>
            </a:r>
            <a:endParaRPr b="1" sz="2200">
              <a:latin typeface="Overpass"/>
              <a:ea typeface="Overpass"/>
              <a:cs typeface="Overpass"/>
              <a:sym typeface="Overpass"/>
            </a:endParaRPr>
          </a:p>
          <a:p>
            <a:pPr indent="0" lvl="0" marL="0" rtl="0" algn="ctr">
              <a:spcBef>
                <a:spcPts val="0"/>
              </a:spcBef>
              <a:spcAft>
                <a:spcPts val="0"/>
              </a:spcAft>
              <a:buNone/>
            </a:pPr>
            <a:r>
              <a:rPr b="1" lang="en" sz="2200">
                <a:latin typeface="Overpass"/>
                <a:ea typeface="Overpass"/>
                <a:cs typeface="Overpass"/>
                <a:sym typeface="Overpass"/>
              </a:rPr>
              <a:t>from X_test</a:t>
            </a:r>
            <a:endParaRPr b="1" sz="2200">
              <a:latin typeface="Overpass"/>
              <a:ea typeface="Overpass"/>
              <a:cs typeface="Overpass"/>
              <a:sym typeface="Overpass"/>
            </a:endParaRPr>
          </a:p>
        </p:txBody>
      </p:sp>
      <p:sp>
        <p:nvSpPr>
          <p:cNvPr id="645" name="Google Shape;645;p71"/>
          <p:cNvSpPr txBox="1"/>
          <p:nvPr/>
        </p:nvSpPr>
        <p:spPr>
          <a:xfrm>
            <a:off x="-1" y="3850875"/>
            <a:ext cx="25821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latin typeface="Overpass"/>
                <a:ea typeface="Overpass"/>
                <a:cs typeface="Overpass"/>
                <a:sym typeface="Overpass"/>
              </a:rPr>
              <a:t>Correct Label</a:t>
            </a:r>
            <a:endParaRPr b="1" sz="2200">
              <a:latin typeface="Overpass"/>
              <a:ea typeface="Overpass"/>
              <a:cs typeface="Overpass"/>
              <a:sym typeface="Overpass"/>
            </a:endParaRPr>
          </a:p>
          <a:p>
            <a:pPr indent="0" lvl="0" marL="0" rtl="0" algn="ctr">
              <a:spcBef>
                <a:spcPts val="0"/>
              </a:spcBef>
              <a:spcAft>
                <a:spcPts val="0"/>
              </a:spcAft>
              <a:buNone/>
            </a:pPr>
            <a:r>
              <a:rPr b="1" lang="en" sz="2200">
                <a:latin typeface="Overpass"/>
                <a:ea typeface="Overpass"/>
                <a:cs typeface="Overpass"/>
                <a:sym typeface="Overpass"/>
              </a:rPr>
              <a:t>from y_test</a:t>
            </a:r>
            <a:endParaRPr b="1" sz="2200">
              <a:latin typeface="Overpass"/>
              <a:ea typeface="Overpass"/>
              <a:cs typeface="Overpass"/>
              <a:sym typeface="Overpass"/>
            </a:endParaRPr>
          </a:p>
        </p:txBody>
      </p:sp>
      <p:sp>
        <p:nvSpPr>
          <p:cNvPr id="646" name="Google Shape;646;p71"/>
          <p:cNvSpPr/>
          <p:nvPr/>
        </p:nvSpPr>
        <p:spPr>
          <a:xfrm>
            <a:off x="420150" y="3373875"/>
            <a:ext cx="1741800" cy="477000"/>
          </a:xfrm>
          <a:prstGeom prst="roundRect">
            <a:avLst>
              <a:gd fmla="val 16667" name="adj"/>
            </a:avLst>
          </a:prstGeom>
          <a:solidFill>
            <a:srgbClr val="CFE2F3"/>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latin typeface="Overpass"/>
                <a:ea typeface="Overpass"/>
                <a:cs typeface="Overpass"/>
                <a:sym typeface="Overpass"/>
              </a:rPr>
              <a:t>HAM</a:t>
            </a:r>
            <a:endParaRPr sz="2200">
              <a:latin typeface="Overpass"/>
              <a:ea typeface="Overpass"/>
              <a:cs typeface="Overpass"/>
              <a:sym typeface="Overpass"/>
            </a:endParaRPr>
          </a:p>
        </p:txBody>
      </p:sp>
      <p:sp>
        <p:nvSpPr>
          <p:cNvPr id="647" name="Google Shape;647;p71"/>
          <p:cNvSpPr/>
          <p:nvPr/>
        </p:nvSpPr>
        <p:spPr>
          <a:xfrm>
            <a:off x="3467550" y="1700675"/>
            <a:ext cx="2208900" cy="1534800"/>
          </a:xfrm>
          <a:prstGeom prst="roundRect">
            <a:avLst>
              <a:gd fmla="val 16667" name="adj"/>
            </a:avLst>
          </a:prstGeom>
          <a:solidFill>
            <a:srgbClr val="D9D2E9"/>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Montserrat"/>
                <a:ea typeface="Montserrat"/>
                <a:cs typeface="Montserrat"/>
                <a:sym typeface="Montserrat"/>
              </a:rPr>
              <a:t>TRAINED</a:t>
            </a:r>
            <a:endParaRPr sz="3000">
              <a:latin typeface="Montserrat"/>
              <a:ea typeface="Montserrat"/>
              <a:cs typeface="Montserrat"/>
              <a:sym typeface="Montserrat"/>
            </a:endParaRPr>
          </a:p>
          <a:p>
            <a:pPr indent="0" lvl="0" marL="0" rtl="0" algn="ctr">
              <a:spcBef>
                <a:spcPts val="0"/>
              </a:spcBef>
              <a:spcAft>
                <a:spcPts val="0"/>
              </a:spcAft>
              <a:buNone/>
            </a:pPr>
            <a:r>
              <a:rPr lang="en" sz="3000">
                <a:latin typeface="Montserrat"/>
                <a:ea typeface="Montserrat"/>
                <a:cs typeface="Montserrat"/>
                <a:sym typeface="Montserrat"/>
              </a:rPr>
              <a:t>MODEL</a:t>
            </a:r>
            <a:endParaRPr sz="3000">
              <a:latin typeface="Montserrat"/>
              <a:ea typeface="Montserrat"/>
              <a:cs typeface="Montserrat"/>
              <a:sym typeface="Montserrat"/>
            </a:endParaRPr>
          </a:p>
        </p:txBody>
      </p:sp>
      <p:cxnSp>
        <p:nvCxnSpPr>
          <p:cNvPr id="648" name="Google Shape;648;p71"/>
          <p:cNvCxnSpPr>
            <a:stCxn id="649" idx="3"/>
            <a:endCxn id="647" idx="1"/>
          </p:cNvCxnSpPr>
          <p:nvPr/>
        </p:nvCxnSpPr>
        <p:spPr>
          <a:xfrm>
            <a:off x="1999850" y="1698724"/>
            <a:ext cx="1467600" cy="769500"/>
          </a:xfrm>
          <a:prstGeom prst="curvedConnector3">
            <a:avLst>
              <a:gd fmla="val 50003" name="adj1"/>
            </a:avLst>
          </a:prstGeom>
          <a:noFill/>
          <a:ln cap="flat" cmpd="sng" w="38100">
            <a:solidFill>
              <a:schemeClr val="dk2"/>
            </a:solidFill>
            <a:prstDash val="solid"/>
            <a:round/>
            <a:headEnd len="med" w="med" type="none"/>
            <a:tailEnd len="med" w="med" type="triangle"/>
          </a:ln>
        </p:spPr>
      </p:cxnSp>
      <p:cxnSp>
        <p:nvCxnSpPr>
          <p:cNvPr id="650" name="Google Shape;650;p71"/>
          <p:cNvCxnSpPr>
            <a:stCxn id="647" idx="3"/>
          </p:cNvCxnSpPr>
          <p:nvPr/>
        </p:nvCxnSpPr>
        <p:spPr>
          <a:xfrm>
            <a:off x="5676450" y="2468075"/>
            <a:ext cx="835800" cy="0"/>
          </a:xfrm>
          <a:prstGeom prst="straightConnector1">
            <a:avLst/>
          </a:prstGeom>
          <a:noFill/>
          <a:ln cap="flat" cmpd="sng" w="38100">
            <a:solidFill>
              <a:schemeClr val="dk2"/>
            </a:solidFill>
            <a:prstDash val="solid"/>
            <a:round/>
            <a:headEnd len="med" w="med" type="none"/>
            <a:tailEnd len="med" w="med" type="triangle"/>
          </a:ln>
        </p:spPr>
      </p:cxnSp>
      <p:sp>
        <p:nvSpPr>
          <p:cNvPr id="651" name="Google Shape;651;p71"/>
          <p:cNvSpPr/>
          <p:nvPr/>
        </p:nvSpPr>
        <p:spPr>
          <a:xfrm>
            <a:off x="6512250" y="2229575"/>
            <a:ext cx="1741800" cy="477000"/>
          </a:xfrm>
          <a:prstGeom prst="roundRect">
            <a:avLst>
              <a:gd fmla="val 16667" name="adj"/>
            </a:avLst>
          </a:prstGeom>
          <a:solidFill>
            <a:srgbClr val="FCE5CD"/>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latin typeface="Overpass"/>
                <a:ea typeface="Overpass"/>
                <a:cs typeface="Overpass"/>
                <a:sym typeface="Overpass"/>
              </a:rPr>
              <a:t>HAM</a:t>
            </a:r>
            <a:endParaRPr sz="2200">
              <a:latin typeface="Overpass"/>
              <a:ea typeface="Overpass"/>
              <a:cs typeface="Overpass"/>
              <a:sym typeface="Overpass"/>
            </a:endParaRPr>
          </a:p>
        </p:txBody>
      </p:sp>
      <p:sp>
        <p:nvSpPr>
          <p:cNvPr id="652" name="Google Shape;652;p71"/>
          <p:cNvSpPr txBox="1"/>
          <p:nvPr/>
        </p:nvSpPr>
        <p:spPr>
          <a:xfrm>
            <a:off x="6135849" y="2748525"/>
            <a:ext cx="25821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latin typeface="Overpass"/>
                <a:ea typeface="Overpass"/>
                <a:cs typeface="Overpass"/>
                <a:sym typeface="Overpass"/>
              </a:rPr>
              <a:t>Prediction on </a:t>
            </a:r>
            <a:endParaRPr b="1" sz="2200">
              <a:latin typeface="Overpass"/>
              <a:ea typeface="Overpass"/>
              <a:cs typeface="Overpass"/>
              <a:sym typeface="Overpass"/>
            </a:endParaRPr>
          </a:p>
          <a:p>
            <a:pPr indent="0" lvl="0" marL="0" rtl="0" algn="ctr">
              <a:spcBef>
                <a:spcPts val="0"/>
              </a:spcBef>
              <a:spcAft>
                <a:spcPts val="0"/>
              </a:spcAft>
              <a:buNone/>
            </a:pPr>
            <a:r>
              <a:rPr b="1" lang="en" sz="2200">
                <a:latin typeface="Overpass"/>
                <a:ea typeface="Overpass"/>
                <a:cs typeface="Overpass"/>
                <a:sym typeface="Overpass"/>
              </a:rPr>
              <a:t>Test Message</a:t>
            </a:r>
            <a:endParaRPr b="1" sz="2200">
              <a:latin typeface="Overpass"/>
              <a:ea typeface="Overpass"/>
              <a:cs typeface="Overpass"/>
              <a:sym typeface="Overpass"/>
            </a:endParaRPr>
          </a:p>
        </p:txBody>
      </p:sp>
      <p:pic>
        <p:nvPicPr>
          <p:cNvPr id="649" name="Google Shape;649;p71"/>
          <p:cNvPicPr preferRelativeResize="0"/>
          <p:nvPr/>
        </p:nvPicPr>
        <p:blipFill>
          <a:blip r:embed="rId4">
            <a:alphaModFix/>
          </a:blip>
          <a:stretch>
            <a:fillRect/>
          </a:stretch>
        </p:blipFill>
        <p:spPr>
          <a:xfrm>
            <a:off x="751550" y="1074574"/>
            <a:ext cx="1248300" cy="1248300"/>
          </a:xfrm>
          <a:prstGeom prst="rect">
            <a:avLst/>
          </a:prstGeom>
          <a:noFill/>
          <a:ln cap="flat" cmpd="sng" w="38100">
            <a:solidFill>
              <a:schemeClr val="dk2"/>
            </a:solidFill>
            <a:prstDash val="solid"/>
            <a:round/>
            <a:headEnd len="sm" w="sm" type="none"/>
            <a:tailEnd len="sm" w="sm" type="none"/>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6" name="Shape 656"/>
        <p:cNvGrpSpPr/>
        <p:nvPr/>
      </p:nvGrpSpPr>
      <p:grpSpPr>
        <a:xfrm>
          <a:off x="0" y="0"/>
          <a:ext cx="0" cy="0"/>
          <a:chOff x="0" y="0"/>
          <a:chExt cx="0" cy="0"/>
        </a:xfrm>
      </p:grpSpPr>
      <p:sp>
        <p:nvSpPr>
          <p:cNvPr id="657" name="Google Shape;657;p7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pic>
        <p:nvPicPr>
          <p:cNvPr descr="watermark.jpg" id="658" name="Google Shape;658;p7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59" name="Google Shape;659;p7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660" name="Google Shape;660;p72"/>
          <p:cNvSpPr txBox="1"/>
          <p:nvPr/>
        </p:nvSpPr>
        <p:spPr>
          <a:xfrm>
            <a:off x="-1" y="2322875"/>
            <a:ext cx="25821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latin typeface="Overpass"/>
                <a:ea typeface="Overpass"/>
                <a:cs typeface="Overpass"/>
                <a:sym typeface="Overpass"/>
              </a:rPr>
              <a:t>Test </a:t>
            </a:r>
            <a:r>
              <a:rPr b="1" lang="en" sz="2200">
                <a:solidFill>
                  <a:schemeClr val="dk1"/>
                </a:solidFill>
                <a:latin typeface="Overpass"/>
                <a:ea typeface="Overpass"/>
                <a:cs typeface="Overpass"/>
                <a:sym typeface="Overpass"/>
              </a:rPr>
              <a:t>Message</a:t>
            </a:r>
            <a:endParaRPr b="1" sz="2200">
              <a:latin typeface="Overpass"/>
              <a:ea typeface="Overpass"/>
              <a:cs typeface="Overpass"/>
              <a:sym typeface="Overpass"/>
            </a:endParaRPr>
          </a:p>
          <a:p>
            <a:pPr indent="0" lvl="0" marL="0" rtl="0" algn="ctr">
              <a:spcBef>
                <a:spcPts val="0"/>
              </a:spcBef>
              <a:spcAft>
                <a:spcPts val="0"/>
              </a:spcAft>
              <a:buNone/>
            </a:pPr>
            <a:r>
              <a:rPr b="1" lang="en" sz="2200">
                <a:latin typeface="Overpass"/>
                <a:ea typeface="Overpass"/>
                <a:cs typeface="Overpass"/>
                <a:sym typeface="Overpass"/>
              </a:rPr>
              <a:t>from X_test</a:t>
            </a:r>
            <a:endParaRPr b="1" sz="2200">
              <a:latin typeface="Overpass"/>
              <a:ea typeface="Overpass"/>
              <a:cs typeface="Overpass"/>
              <a:sym typeface="Overpass"/>
            </a:endParaRPr>
          </a:p>
        </p:txBody>
      </p:sp>
      <p:sp>
        <p:nvSpPr>
          <p:cNvPr id="661" name="Google Shape;661;p72"/>
          <p:cNvSpPr txBox="1"/>
          <p:nvPr/>
        </p:nvSpPr>
        <p:spPr>
          <a:xfrm>
            <a:off x="-1" y="3850875"/>
            <a:ext cx="25821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latin typeface="Overpass"/>
                <a:ea typeface="Overpass"/>
                <a:cs typeface="Overpass"/>
                <a:sym typeface="Overpass"/>
              </a:rPr>
              <a:t>Correct Label</a:t>
            </a:r>
            <a:endParaRPr b="1" sz="2200">
              <a:latin typeface="Overpass"/>
              <a:ea typeface="Overpass"/>
              <a:cs typeface="Overpass"/>
              <a:sym typeface="Overpass"/>
            </a:endParaRPr>
          </a:p>
          <a:p>
            <a:pPr indent="0" lvl="0" marL="0" rtl="0" algn="ctr">
              <a:spcBef>
                <a:spcPts val="0"/>
              </a:spcBef>
              <a:spcAft>
                <a:spcPts val="0"/>
              </a:spcAft>
              <a:buNone/>
            </a:pPr>
            <a:r>
              <a:rPr b="1" lang="en" sz="2200">
                <a:latin typeface="Overpass"/>
                <a:ea typeface="Overpass"/>
                <a:cs typeface="Overpass"/>
                <a:sym typeface="Overpass"/>
              </a:rPr>
              <a:t>from y_test</a:t>
            </a:r>
            <a:endParaRPr b="1" sz="2200">
              <a:latin typeface="Overpass"/>
              <a:ea typeface="Overpass"/>
              <a:cs typeface="Overpass"/>
              <a:sym typeface="Overpass"/>
            </a:endParaRPr>
          </a:p>
        </p:txBody>
      </p:sp>
      <p:sp>
        <p:nvSpPr>
          <p:cNvPr id="662" name="Google Shape;662;p72"/>
          <p:cNvSpPr/>
          <p:nvPr/>
        </p:nvSpPr>
        <p:spPr>
          <a:xfrm>
            <a:off x="420150" y="3373875"/>
            <a:ext cx="1741800" cy="477000"/>
          </a:xfrm>
          <a:prstGeom prst="roundRect">
            <a:avLst>
              <a:gd fmla="val 16667" name="adj"/>
            </a:avLst>
          </a:prstGeom>
          <a:solidFill>
            <a:srgbClr val="CFE2F3"/>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latin typeface="Overpass"/>
                <a:ea typeface="Overpass"/>
                <a:cs typeface="Overpass"/>
                <a:sym typeface="Overpass"/>
              </a:rPr>
              <a:t>HAM</a:t>
            </a:r>
            <a:endParaRPr sz="2200">
              <a:latin typeface="Overpass"/>
              <a:ea typeface="Overpass"/>
              <a:cs typeface="Overpass"/>
              <a:sym typeface="Overpass"/>
            </a:endParaRPr>
          </a:p>
        </p:txBody>
      </p:sp>
      <p:sp>
        <p:nvSpPr>
          <p:cNvPr id="663" name="Google Shape;663;p72"/>
          <p:cNvSpPr/>
          <p:nvPr/>
        </p:nvSpPr>
        <p:spPr>
          <a:xfrm>
            <a:off x="3467550" y="1700675"/>
            <a:ext cx="2208900" cy="1534800"/>
          </a:xfrm>
          <a:prstGeom prst="roundRect">
            <a:avLst>
              <a:gd fmla="val 16667" name="adj"/>
            </a:avLst>
          </a:prstGeom>
          <a:solidFill>
            <a:srgbClr val="D9D2E9"/>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Montserrat"/>
                <a:ea typeface="Montserrat"/>
                <a:cs typeface="Montserrat"/>
                <a:sym typeface="Montserrat"/>
              </a:rPr>
              <a:t>TRAINED</a:t>
            </a:r>
            <a:endParaRPr sz="3000">
              <a:latin typeface="Montserrat"/>
              <a:ea typeface="Montserrat"/>
              <a:cs typeface="Montserrat"/>
              <a:sym typeface="Montserrat"/>
            </a:endParaRPr>
          </a:p>
          <a:p>
            <a:pPr indent="0" lvl="0" marL="0" rtl="0" algn="ctr">
              <a:spcBef>
                <a:spcPts val="0"/>
              </a:spcBef>
              <a:spcAft>
                <a:spcPts val="0"/>
              </a:spcAft>
              <a:buNone/>
            </a:pPr>
            <a:r>
              <a:rPr lang="en" sz="3000">
                <a:latin typeface="Montserrat"/>
                <a:ea typeface="Montserrat"/>
                <a:cs typeface="Montserrat"/>
                <a:sym typeface="Montserrat"/>
              </a:rPr>
              <a:t>MODEL</a:t>
            </a:r>
            <a:endParaRPr sz="3000">
              <a:latin typeface="Montserrat"/>
              <a:ea typeface="Montserrat"/>
              <a:cs typeface="Montserrat"/>
              <a:sym typeface="Montserrat"/>
            </a:endParaRPr>
          </a:p>
        </p:txBody>
      </p:sp>
      <p:cxnSp>
        <p:nvCxnSpPr>
          <p:cNvPr id="664" name="Google Shape;664;p72"/>
          <p:cNvCxnSpPr>
            <a:stCxn id="665" idx="3"/>
            <a:endCxn id="663" idx="1"/>
          </p:cNvCxnSpPr>
          <p:nvPr/>
        </p:nvCxnSpPr>
        <p:spPr>
          <a:xfrm>
            <a:off x="1999850" y="1698724"/>
            <a:ext cx="1467600" cy="769500"/>
          </a:xfrm>
          <a:prstGeom prst="curvedConnector3">
            <a:avLst>
              <a:gd fmla="val 50003" name="adj1"/>
            </a:avLst>
          </a:prstGeom>
          <a:noFill/>
          <a:ln cap="flat" cmpd="sng" w="38100">
            <a:solidFill>
              <a:schemeClr val="dk2"/>
            </a:solidFill>
            <a:prstDash val="solid"/>
            <a:round/>
            <a:headEnd len="med" w="med" type="none"/>
            <a:tailEnd len="med" w="med" type="triangle"/>
          </a:ln>
        </p:spPr>
      </p:cxnSp>
      <p:cxnSp>
        <p:nvCxnSpPr>
          <p:cNvPr id="666" name="Google Shape;666;p72"/>
          <p:cNvCxnSpPr>
            <a:stCxn id="663" idx="3"/>
          </p:cNvCxnSpPr>
          <p:nvPr/>
        </p:nvCxnSpPr>
        <p:spPr>
          <a:xfrm>
            <a:off x="5676450" y="2468075"/>
            <a:ext cx="835800" cy="0"/>
          </a:xfrm>
          <a:prstGeom prst="straightConnector1">
            <a:avLst/>
          </a:prstGeom>
          <a:noFill/>
          <a:ln cap="flat" cmpd="sng" w="38100">
            <a:solidFill>
              <a:schemeClr val="dk2"/>
            </a:solidFill>
            <a:prstDash val="solid"/>
            <a:round/>
            <a:headEnd len="med" w="med" type="none"/>
            <a:tailEnd len="med" w="med" type="triangle"/>
          </a:ln>
        </p:spPr>
      </p:cxnSp>
      <p:sp>
        <p:nvSpPr>
          <p:cNvPr id="667" name="Google Shape;667;p72"/>
          <p:cNvSpPr/>
          <p:nvPr/>
        </p:nvSpPr>
        <p:spPr>
          <a:xfrm>
            <a:off x="6512250" y="2229575"/>
            <a:ext cx="1741800" cy="477000"/>
          </a:xfrm>
          <a:prstGeom prst="roundRect">
            <a:avLst>
              <a:gd fmla="val 16667" name="adj"/>
            </a:avLst>
          </a:prstGeom>
          <a:solidFill>
            <a:srgbClr val="FCE5CD"/>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latin typeface="Overpass"/>
                <a:ea typeface="Overpass"/>
                <a:cs typeface="Overpass"/>
                <a:sym typeface="Overpass"/>
              </a:rPr>
              <a:t>HAM</a:t>
            </a:r>
            <a:endParaRPr sz="2200">
              <a:latin typeface="Overpass"/>
              <a:ea typeface="Overpass"/>
              <a:cs typeface="Overpass"/>
              <a:sym typeface="Overpass"/>
            </a:endParaRPr>
          </a:p>
        </p:txBody>
      </p:sp>
      <p:sp>
        <p:nvSpPr>
          <p:cNvPr id="668" name="Google Shape;668;p72"/>
          <p:cNvSpPr txBox="1"/>
          <p:nvPr/>
        </p:nvSpPr>
        <p:spPr>
          <a:xfrm>
            <a:off x="6135849" y="2748525"/>
            <a:ext cx="25821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latin typeface="Overpass"/>
                <a:ea typeface="Overpass"/>
                <a:cs typeface="Overpass"/>
                <a:sym typeface="Overpass"/>
              </a:rPr>
              <a:t>Prediction on </a:t>
            </a:r>
            <a:endParaRPr b="1" sz="2200">
              <a:latin typeface="Overpass"/>
              <a:ea typeface="Overpass"/>
              <a:cs typeface="Overpass"/>
              <a:sym typeface="Overpass"/>
            </a:endParaRPr>
          </a:p>
          <a:p>
            <a:pPr indent="0" lvl="0" marL="0" rtl="0" algn="ctr">
              <a:spcBef>
                <a:spcPts val="0"/>
              </a:spcBef>
              <a:spcAft>
                <a:spcPts val="0"/>
              </a:spcAft>
              <a:buNone/>
            </a:pPr>
            <a:r>
              <a:rPr b="1" lang="en" sz="2200">
                <a:latin typeface="Overpass"/>
                <a:ea typeface="Overpass"/>
                <a:cs typeface="Overpass"/>
                <a:sym typeface="Overpass"/>
              </a:rPr>
              <a:t>Test Message</a:t>
            </a:r>
            <a:endParaRPr b="1" sz="2200">
              <a:latin typeface="Overpass"/>
              <a:ea typeface="Overpass"/>
              <a:cs typeface="Overpass"/>
              <a:sym typeface="Overpass"/>
            </a:endParaRPr>
          </a:p>
        </p:txBody>
      </p:sp>
      <p:pic>
        <p:nvPicPr>
          <p:cNvPr id="665" name="Google Shape;665;p72"/>
          <p:cNvPicPr preferRelativeResize="0"/>
          <p:nvPr/>
        </p:nvPicPr>
        <p:blipFill>
          <a:blip r:embed="rId4">
            <a:alphaModFix/>
          </a:blip>
          <a:stretch>
            <a:fillRect/>
          </a:stretch>
        </p:blipFill>
        <p:spPr>
          <a:xfrm>
            <a:off x="751550" y="1074574"/>
            <a:ext cx="1248300" cy="1248300"/>
          </a:xfrm>
          <a:prstGeom prst="rect">
            <a:avLst/>
          </a:prstGeom>
          <a:noFill/>
          <a:ln cap="flat" cmpd="sng" w="38100">
            <a:solidFill>
              <a:schemeClr val="dk2"/>
            </a:solidFill>
            <a:prstDash val="solid"/>
            <a:round/>
            <a:headEnd len="sm" w="sm" type="none"/>
            <a:tailEnd len="sm" w="sm" type="none"/>
          </a:ln>
        </p:spPr>
      </p:pic>
      <p:sp>
        <p:nvSpPr>
          <p:cNvPr id="669" name="Google Shape;669;p72"/>
          <p:cNvSpPr/>
          <p:nvPr/>
        </p:nvSpPr>
        <p:spPr>
          <a:xfrm>
            <a:off x="3730050" y="3824100"/>
            <a:ext cx="4728600" cy="746700"/>
          </a:xfrm>
          <a:prstGeom prst="roundRect">
            <a:avLst>
              <a:gd fmla="val 16667" name="adj"/>
            </a:avLst>
          </a:prstGeom>
          <a:solidFill>
            <a:srgbClr val="D9EAD3"/>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latin typeface="Overpass"/>
                <a:ea typeface="Overpass"/>
                <a:cs typeface="Overpass"/>
                <a:sym typeface="Overpass"/>
              </a:rPr>
              <a:t>HAM== HAM ?</a:t>
            </a:r>
            <a:endParaRPr sz="2600">
              <a:latin typeface="Overpass"/>
              <a:ea typeface="Overpass"/>
              <a:cs typeface="Overpass"/>
              <a:sym typeface="Overpass"/>
            </a:endParaRPr>
          </a:p>
        </p:txBody>
      </p:sp>
      <p:sp>
        <p:nvSpPr>
          <p:cNvPr id="670" name="Google Shape;670;p72"/>
          <p:cNvSpPr txBox="1"/>
          <p:nvPr/>
        </p:nvSpPr>
        <p:spPr>
          <a:xfrm>
            <a:off x="3083850" y="4570800"/>
            <a:ext cx="60210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latin typeface="Overpass"/>
                <a:ea typeface="Overpass"/>
                <a:cs typeface="Overpass"/>
                <a:sym typeface="Overpass"/>
              </a:rPr>
              <a:t>Compare Prediction to Correct Label</a:t>
            </a:r>
            <a:endParaRPr b="1" sz="2200">
              <a:latin typeface="Overpass"/>
              <a:ea typeface="Overpass"/>
              <a:cs typeface="Overpass"/>
              <a:sym typeface="Overpass"/>
            </a:endParaRPr>
          </a:p>
        </p:txBody>
      </p:sp>
      <p:cxnSp>
        <p:nvCxnSpPr>
          <p:cNvPr id="671" name="Google Shape;671;p72"/>
          <p:cNvCxnSpPr>
            <a:endCxn id="669" idx="1"/>
          </p:cNvCxnSpPr>
          <p:nvPr/>
        </p:nvCxnSpPr>
        <p:spPr>
          <a:xfrm>
            <a:off x="2161950" y="3612450"/>
            <a:ext cx="1568100" cy="585000"/>
          </a:xfrm>
          <a:prstGeom prst="curvedConnector3">
            <a:avLst>
              <a:gd fmla="val 50000" name="adj1"/>
            </a:avLst>
          </a:prstGeom>
          <a:noFill/>
          <a:ln cap="flat" cmpd="sng" w="38100">
            <a:solidFill>
              <a:schemeClr val="dk2"/>
            </a:solidFill>
            <a:prstDash val="solid"/>
            <a:round/>
            <a:headEnd len="med" w="med" type="none"/>
            <a:tailEnd len="med" w="med" type="triangle"/>
          </a:ln>
        </p:spPr>
      </p:cxnSp>
      <p:cxnSp>
        <p:nvCxnSpPr>
          <p:cNvPr id="672" name="Google Shape;672;p72"/>
          <p:cNvCxnSpPr>
            <a:endCxn id="669" idx="3"/>
          </p:cNvCxnSpPr>
          <p:nvPr/>
        </p:nvCxnSpPr>
        <p:spPr>
          <a:xfrm flipH="1" rot="-5400000">
            <a:off x="7491600" y="3230400"/>
            <a:ext cx="1729500" cy="204600"/>
          </a:xfrm>
          <a:prstGeom prst="curvedConnector4">
            <a:avLst>
              <a:gd fmla="val 39206" name="adj1"/>
              <a:gd fmla="val 216386" name="adj2"/>
            </a:avLst>
          </a:prstGeom>
          <a:noFill/>
          <a:ln cap="flat" cmpd="sng" w="38100">
            <a:solidFill>
              <a:schemeClr val="dk2"/>
            </a:solidFill>
            <a:prstDash val="solid"/>
            <a:round/>
            <a:headEnd len="med" w="med" type="none"/>
            <a:tailEnd len="med" w="med" type="triangle"/>
          </a:ln>
        </p:spPr>
      </p:cxnSp>
      <p:sp>
        <p:nvSpPr>
          <p:cNvPr id="673" name="Google Shape;673;p72"/>
          <p:cNvSpPr/>
          <p:nvPr/>
        </p:nvSpPr>
        <p:spPr>
          <a:xfrm>
            <a:off x="3836875" y="3871950"/>
            <a:ext cx="663600" cy="651000"/>
          </a:xfrm>
          <a:prstGeom prst="donut">
            <a:avLst>
              <a:gd fmla="val 25000" name="adj"/>
            </a:avLst>
          </a:prstGeom>
          <a:solidFill>
            <a:srgbClr val="00FF00"/>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7" name="Shape 677"/>
        <p:cNvGrpSpPr/>
        <p:nvPr/>
      </p:nvGrpSpPr>
      <p:grpSpPr>
        <a:xfrm>
          <a:off x="0" y="0"/>
          <a:ext cx="0" cy="0"/>
          <a:chOff x="0" y="0"/>
          <a:chExt cx="0" cy="0"/>
        </a:xfrm>
      </p:grpSpPr>
      <p:sp>
        <p:nvSpPr>
          <p:cNvPr id="678" name="Google Shape;678;p7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pic>
        <p:nvPicPr>
          <p:cNvPr descr="watermark.jpg" id="679" name="Google Shape;679;p7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80" name="Google Shape;680;p7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681" name="Google Shape;681;p73"/>
          <p:cNvSpPr txBox="1"/>
          <p:nvPr/>
        </p:nvSpPr>
        <p:spPr>
          <a:xfrm>
            <a:off x="-1" y="2322875"/>
            <a:ext cx="25821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latin typeface="Overpass"/>
                <a:ea typeface="Overpass"/>
                <a:cs typeface="Overpass"/>
                <a:sym typeface="Overpass"/>
              </a:rPr>
              <a:t>Test </a:t>
            </a:r>
            <a:r>
              <a:rPr b="1" lang="en" sz="2200">
                <a:solidFill>
                  <a:schemeClr val="dk1"/>
                </a:solidFill>
                <a:latin typeface="Overpass"/>
                <a:ea typeface="Overpass"/>
                <a:cs typeface="Overpass"/>
                <a:sym typeface="Overpass"/>
              </a:rPr>
              <a:t>Message</a:t>
            </a:r>
            <a:endParaRPr b="1" sz="2200">
              <a:latin typeface="Overpass"/>
              <a:ea typeface="Overpass"/>
              <a:cs typeface="Overpass"/>
              <a:sym typeface="Overpass"/>
            </a:endParaRPr>
          </a:p>
          <a:p>
            <a:pPr indent="0" lvl="0" marL="0" rtl="0" algn="ctr">
              <a:spcBef>
                <a:spcPts val="0"/>
              </a:spcBef>
              <a:spcAft>
                <a:spcPts val="0"/>
              </a:spcAft>
              <a:buNone/>
            </a:pPr>
            <a:r>
              <a:rPr b="1" lang="en" sz="2200">
                <a:latin typeface="Overpass"/>
                <a:ea typeface="Overpass"/>
                <a:cs typeface="Overpass"/>
                <a:sym typeface="Overpass"/>
              </a:rPr>
              <a:t>from X_test</a:t>
            </a:r>
            <a:endParaRPr b="1" sz="2200">
              <a:latin typeface="Overpass"/>
              <a:ea typeface="Overpass"/>
              <a:cs typeface="Overpass"/>
              <a:sym typeface="Overpass"/>
            </a:endParaRPr>
          </a:p>
        </p:txBody>
      </p:sp>
      <p:sp>
        <p:nvSpPr>
          <p:cNvPr id="682" name="Google Shape;682;p73"/>
          <p:cNvSpPr txBox="1"/>
          <p:nvPr/>
        </p:nvSpPr>
        <p:spPr>
          <a:xfrm>
            <a:off x="-1" y="3850875"/>
            <a:ext cx="25821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latin typeface="Overpass"/>
                <a:ea typeface="Overpass"/>
                <a:cs typeface="Overpass"/>
                <a:sym typeface="Overpass"/>
              </a:rPr>
              <a:t>Correct Label</a:t>
            </a:r>
            <a:endParaRPr b="1" sz="2200">
              <a:latin typeface="Overpass"/>
              <a:ea typeface="Overpass"/>
              <a:cs typeface="Overpass"/>
              <a:sym typeface="Overpass"/>
            </a:endParaRPr>
          </a:p>
          <a:p>
            <a:pPr indent="0" lvl="0" marL="0" rtl="0" algn="ctr">
              <a:spcBef>
                <a:spcPts val="0"/>
              </a:spcBef>
              <a:spcAft>
                <a:spcPts val="0"/>
              </a:spcAft>
              <a:buNone/>
            </a:pPr>
            <a:r>
              <a:rPr b="1" lang="en" sz="2200">
                <a:latin typeface="Overpass"/>
                <a:ea typeface="Overpass"/>
                <a:cs typeface="Overpass"/>
                <a:sym typeface="Overpass"/>
              </a:rPr>
              <a:t>from y_test</a:t>
            </a:r>
            <a:endParaRPr b="1" sz="2200">
              <a:latin typeface="Overpass"/>
              <a:ea typeface="Overpass"/>
              <a:cs typeface="Overpass"/>
              <a:sym typeface="Overpass"/>
            </a:endParaRPr>
          </a:p>
        </p:txBody>
      </p:sp>
      <p:sp>
        <p:nvSpPr>
          <p:cNvPr id="683" name="Google Shape;683;p73"/>
          <p:cNvSpPr/>
          <p:nvPr/>
        </p:nvSpPr>
        <p:spPr>
          <a:xfrm>
            <a:off x="420150" y="3373875"/>
            <a:ext cx="1741800" cy="477000"/>
          </a:xfrm>
          <a:prstGeom prst="roundRect">
            <a:avLst>
              <a:gd fmla="val 16667" name="adj"/>
            </a:avLst>
          </a:prstGeom>
          <a:solidFill>
            <a:srgbClr val="CFE2F3"/>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latin typeface="Overpass"/>
                <a:ea typeface="Overpass"/>
                <a:cs typeface="Overpass"/>
                <a:sym typeface="Overpass"/>
              </a:rPr>
              <a:t>HAM</a:t>
            </a:r>
            <a:endParaRPr sz="2200">
              <a:latin typeface="Overpass"/>
              <a:ea typeface="Overpass"/>
              <a:cs typeface="Overpass"/>
              <a:sym typeface="Overpass"/>
            </a:endParaRPr>
          </a:p>
        </p:txBody>
      </p:sp>
      <p:sp>
        <p:nvSpPr>
          <p:cNvPr id="684" name="Google Shape;684;p73"/>
          <p:cNvSpPr/>
          <p:nvPr/>
        </p:nvSpPr>
        <p:spPr>
          <a:xfrm>
            <a:off x="3467550" y="1700675"/>
            <a:ext cx="2208900" cy="1534800"/>
          </a:xfrm>
          <a:prstGeom prst="roundRect">
            <a:avLst>
              <a:gd fmla="val 16667" name="adj"/>
            </a:avLst>
          </a:prstGeom>
          <a:solidFill>
            <a:srgbClr val="D9D2E9"/>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Montserrat"/>
                <a:ea typeface="Montserrat"/>
                <a:cs typeface="Montserrat"/>
                <a:sym typeface="Montserrat"/>
              </a:rPr>
              <a:t>TRAINED</a:t>
            </a:r>
            <a:endParaRPr sz="3000">
              <a:latin typeface="Montserrat"/>
              <a:ea typeface="Montserrat"/>
              <a:cs typeface="Montserrat"/>
              <a:sym typeface="Montserrat"/>
            </a:endParaRPr>
          </a:p>
          <a:p>
            <a:pPr indent="0" lvl="0" marL="0" rtl="0" algn="ctr">
              <a:spcBef>
                <a:spcPts val="0"/>
              </a:spcBef>
              <a:spcAft>
                <a:spcPts val="0"/>
              </a:spcAft>
              <a:buNone/>
            </a:pPr>
            <a:r>
              <a:rPr lang="en" sz="3000">
                <a:latin typeface="Montserrat"/>
                <a:ea typeface="Montserrat"/>
                <a:cs typeface="Montserrat"/>
                <a:sym typeface="Montserrat"/>
              </a:rPr>
              <a:t>MODEL</a:t>
            </a:r>
            <a:endParaRPr sz="3000">
              <a:latin typeface="Montserrat"/>
              <a:ea typeface="Montserrat"/>
              <a:cs typeface="Montserrat"/>
              <a:sym typeface="Montserrat"/>
            </a:endParaRPr>
          </a:p>
        </p:txBody>
      </p:sp>
      <p:cxnSp>
        <p:nvCxnSpPr>
          <p:cNvPr id="685" name="Google Shape;685;p73"/>
          <p:cNvCxnSpPr>
            <a:stCxn id="686" idx="3"/>
            <a:endCxn id="684" idx="1"/>
          </p:cNvCxnSpPr>
          <p:nvPr/>
        </p:nvCxnSpPr>
        <p:spPr>
          <a:xfrm>
            <a:off x="1999850" y="1698724"/>
            <a:ext cx="1467600" cy="769500"/>
          </a:xfrm>
          <a:prstGeom prst="curvedConnector3">
            <a:avLst>
              <a:gd fmla="val 50003" name="adj1"/>
            </a:avLst>
          </a:prstGeom>
          <a:noFill/>
          <a:ln cap="flat" cmpd="sng" w="38100">
            <a:solidFill>
              <a:schemeClr val="dk2"/>
            </a:solidFill>
            <a:prstDash val="solid"/>
            <a:round/>
            <a:headEnd len="med" w="med" type="none"/>
            <a:tailEnd len="med" w="med" type="triangle"/>
          </a:ln>
        </p:spPr>
      </p:cxnSp>
      <p:cxnSp>
        <p:nvCxnSpPr>
          <p:cNvPr id="687" name="Google Shape;687;p73"/>
          <p:cNvCxnSpPr>
            <a:stCxn id="684" idx="3"/>
          </p:cNvCxnSpPr>
          <p:nvPr/>
        </p:nvCxnSpPr>
        <p:spPr>
          <a:xfrm>
            <a:off x="5676450" y="2468075"/>
            <a:ext cx="835800" cy="0"/>
          </a:xfrm>
          <a:prstGeom prst="straightConnector1">
            <a:avLst/>
          </a:prstGeom>
          <a:noFill/>
          <a:ln cap="flat" cmpd="sng" w="38100">
            <a:solidFill>
              <a:schemeClr val="dk2"/>
            </a:solidFill>
            <a:prstDash val="solid"/>
            <a:round/>
            <a:headEnd len="med" w="med" type="none"/>
            <a:tailEnd len="med" w="med" type="triangle"/>
          </a:ln>
        </p:spPr>
      </p:cxnSp>
      <p:sp>
        <p:nvSpPr>
          <p:cNvPr id="688" name="Google Shape;688;p73"/>
          <p:cNvSpPr/>
          <p:nvPr/>
        </p:nvSpPr>
        <p:spPr>
          <a:xfrm>
            <a:off x="6512250" y="2229575"/>
            <a:ext cx="1741800" cy="477000"/>
          </a:xfrm>
          <a:prstGeom prst="roundRect">
            <a:avLst>
              <a:gd fmla="val 16667" name="adj"/>
            </a:avLst>
          </a:prstGeom>
          <a:solidFill>
            <a:srgbClr val="FCE5CD"/>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latin typeface="Overpass"/>
                <a:ea typeface="Overpass"/>
                <a:cs typeface="Overpass"/>
                <a:sym typeface="Overpass"/>
              </a:rPr>
              <a:t>SPAM</a:t>
            </a:r>
            <a:endParaRPr sz="2200">
              <a:latin typeface="Overpass"/>
              <a:ea typeface="Overpass"/>
              <a:cs typeface="Overpass"/>
              <a:sym typeface="Overpass"/>
            </a:endParaRPr>
          </a:p>
        </p:txBody>
      </p:sp>
      <p:sp>
        <p:nvSpPr>
          <p:cNvPr id="689" name="Google Shape;689;p73"/>
          <p:cNvSpPr txBox="1"/>
          <p:nvPr/>
        </p:nvSpPr>
        <p:spPr>
          <a:xfrm>
            <a:off x="6135849" y="2748525"/>
            <a:ext cx="25821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latin typeface="Overpass"/>
                <a:ea typeface="Overpass"/>
                <a:cs typeface="Overpass"/>
                <a:sym typeface="Overpass"/>
              </a:rPr>
              <a:t>Prediction on </a:t>
            </a:r>
            <a:endParaRPr b="1" sz="2200">
              <a:latin typeface="Overpass"/>
              <a:ea typeface="Overpass"/>
              <a:cs typeface="Overpass"/>
              <a:sym typeface="Overpass"/>
            </a:endParaRPr>
          </a:p>
          <a:p>
            <a:pPr indent="0" lvl="0" marL="0" rtl="0" algn="ctr">
              <a:spcBef>
                <a:spcPts val="0"/>
              </a:spcBef>
              <a:spcAft>
                <a:spcPts val="0"/>
              </a:spcAft>
              <a:buNone/>
            </a:pPr>
            <a:r>
              <a:rPr b="1" lang="en" sz="2200">
                <a:latin typeface="Overpass"/>
                <a:ea typeface="Overpass"/>
                <a:cs typeface="Overpass"/>
                <a:sym typeface="Overpass"/>
              </a:rPr>
              <a:t>Test Message</a:t>
            </a:r>
            <a:endParaRPr b="1" sz="2200">
              <a:latin typeface="Overpass"/>
              <a:ea typeface="Overpass"/>
              <a:cs typeface="Overpass"/>
              <a:sym typeface="Overpass"/>
            </a:endParaRPr>
          </a:p>
        </p:txBody>
      </p:sp>
      <p:pic>
        <p:nvPicPr>
          <p:cNvPr id="686" name="Google Shape;686;p73"/>
          <p:cNvPicPr preferRelativeResize="0"/>
          <p:nvPr/>
        </p:nvPicPr>
        <p:blipFill>
          <a:blip r:embed="rId4">
            <a:alphaModFix/>
          </a:blip>
          <a:stretch>
            <a:fillRect/>
          </a:stretch>
        </p:blipFill>
        <p:spPr>
          <a:xfrm>
            <a:off x="751550" y="1074574"/>
            <a:ext cx="1248300" cy="1248300"/>
          </a:xfrm>
          <a:prstGeom prst="rect">
            <a:avLst/>
          </a:prstGeom>
          <a:noFill/>
          <a:ln cap="flat" cmpd="sng" w="38100">
            <a:solidFill>
              <a:schemeClr val="dk2"/>
            </a:solidFill>
            <a:prstDash val="solid"/>
            <a:round/>
            <a:headEnd len="sm" w="sm" type="none"/>
            <a:tailEnd len="sm" w="sm" type="none"/>
          </a:ln>
        </p:spPr>
      </p:pic>
      <p:sp>
        <p:nvSpPr>
          <p:cNvPr id="690" name="Google Shape;690;p73"/>
          <p:cNvSpPr txBox="1"/>
          <p:nvPr/>
        </p:nvSpPr>
        <p:spPr>
          <a:xfrm>
            <a:off x="3083850" y="4570800"/>
            <a:ext cx="60210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latin typeface="Overpass"/>
                <a:ea typeface="Overpass"/>
                <a:cs typeface="Overpass"/>
                <a:sym typeface="Overpass"/>
              </a:rPr>
              <a:t>Compare Prediction to Correct Label</a:t>
            </a:r>
            <a:endParaRPr b="1" sz="2200">
              <a:latin typeface="Overpass"/>
              <a:ea typeface="Overpass"/>
              <a:cs typeface="Overpass"/>
              <a:sym typeface="Overpass"/>
            </a:endParaRPr>
          </a:p>
        </p:txBody>
      </p:sp>
      <p:cxnSp>
        <p:nvCxnSpPr>
          <p:cNvPr id="691" name="Google Shape;691;p73"/>
          <p:cNvCxnSpPr>
            <a:endCxn id="692" idx="1"/>
          </p:cNvCxnSpPr>
          <p:nvPr/>
        </p:nvCxnSpPr>
        <p:spPr>
          <a:xfrm>
            <a:off x="2161950" y="3612450"/>
            <a:ext cx="1568100" cy="585000"/>
          </a:xfrm>
          <a:prstGeom prst="curvedConnector3">
            <a:avLst>
              <a:gd fmla="val 50000" name="adj1"/>
            </a:avLst>
          </a:prstGeom>
          <a:noFill/>
          <a:ln cap="flat" cmpd="sng" w="38100">
            <a:solidFill>
              <a:schemeClr val="dk2"/>
            </a:solidFill>
            <a:prstDash val="solid"/>
            <a:round/>
            <a:headEnd len="med" w="med" type="none"/>
            <a:tailEnd len="med" w="med" type="triangle"/>
          </a:ln>
        </p:spPr>
      </p:cxnSp>
      <p:cxnSp>
        <p:nvCxnSpPr>
          <p:cNvPr id="693" name="Google Shape;693;p73"/>
          <p:cNvCxnSpPr>
            <a:endCxn id="692" idx="3"/>
          </p:cNvCxnSpPr>
          <p:nvPr/>
        </p:nvCxnSpPr>
        <p:spPr>
          <a:xfrm flipH="1" rot="-5400000">
            <a:off x="7491600" y="3230400"/>
            <a:ext cx="1729500" cy="204600"/>
          </a:xfrm>
          <a:prstGeom prst="curvedConnector3">
            <a:avLst>
              <a:gd fmla="val 50000" name="adj1"/>
            </a:avLst>
          </a:prstGeom>
          <a:noFill/>
          <a:ln cap="flat" cmpd="sng" w="38100">
            <a:solidFill>
              <a:schemeClr val="dk2"/>
            </a:solidFill>
            <a:prstDash val="solid"/>
            <a:round/>
            <a:headEnd len="med" w="med" type="none"/>
            <a:tailEnd len="med" w="med" type="triangle"/>
          </a:ln>
        </p:spPr>
      </p:cxnSp>
      <p:sp>
        <p:nvSpPr>
          <p:cNvPr id="694" name="Google Shape;694;p73"/>
          <p:cNvSpPr/>
          <p:nvPr/>
        </p:nvSpPr>
        <p:spPr>
          <a:xfrm>
            <a:off x="3730050" y="3824100"/>
            <a:ext cx="4728600" cy="746700"/>
          </a:xfrm>
          <a:prstGeom prst="roundRect">
            <a:avLst>
              <a:gd fmla="val 16667" name="adj"/>
            </a:avLst>
          </a:prstGeom>
          <a:solidFill>
            <a:srgbClr val="F4CCCC"/>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latin typeface="Overpass"/>
                <a:ea typeface="Overpass"/>
                <a:cs typeface="Overpass"/>
                <a:sym typeface="Overpass"/>
              </a:rPr>
              <a:t>HAM</a:t>
            </a:r>
            <a:r>
              <a:rPr lang="en" sz="2600">
                <a:latin typeface="Overpass"/>
                <a:ea typeface="Overpass"/>
                <a:cs typeface="Overpass"/>
                <a:sym typeface="Overpass"/>
              </a:rPr>
              <a:t> == SPAM ?</a:t>
            </a:r>
            <a:endParaRPr sz="2600">
              <a:latin typeface="Overpass"/>
              <a:ea typeface="Overpass"/>
              <a:cs typeface="Overpass"/>
              <a:sym typeface="Overpass"/>
            </a:endParaRPr>
          </a:p>
        </p:txBody>
      </p:sp>
      <p:sp>
        <p:nvSpPr>
          <p:cNvPr id="695" name="Google Shape;695;p73"/>
          <p:cNvSpPr/>
          <p:nvPr/>
        </p:nvSpPr>
        <p:spPr>
          <a:xfrm>
            <a:off x="3836475" y="3867600"/>
            <a:ext cx="659700" cy="659700"/>
          </a:xfrm>
          <a:prstGeom prst="noSmoking">
            <a:avLst>
              <a:gd fmla="val 18750" name="adj"/>
            </a:avLst>
          </a:prstGeom>
          <a:solidFill>
            <a:srgbClr val="FF0000"/>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a:t>
            </a:r>
            <a:r>
              <a:rPr lang="en">
                <a:latin typeface="Montserrat"/>
                <a:ea typeface="Montserrat"/>
                <a:cs typeface="Montserrat"/>
                <a:sym typeface="Montserrat"/>
              </a:rPr>
              <a:t>Language</a:t>
            </a:r>
            <a:r>
              <a:rPr lang="en">
                <a:latin typeface="Montserrat"/>
                <a:ea typeface="Montserrat"/>
                <a:cs typeface="Montserrat"/>
                <a:sym typeface="Montserrat"/>
              </a:rPr>
              <a:t> Processing</a:t>
            </a:r>
            <a:endParaRPr>
              <a:latin typeface="Montserrat"/>
              <a:ea typeface="Montserrat"/>
              <a:cs typeface="Montserrat"/>
              <a:sym typeface="Montserrat"/>
            </a:endParaRPr>
          </a:p>
        </p:txBody>
      </p:sp>
      <p:sp>
        <p:nvSpPr>
          <p:cNvPr id="140" name="Google Shape;140;p2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Before we dive into Text Classification, let’s work on understanding the general machine learning process we will be using.</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specific case of machine learning we will be conducting is known as </a:t>
            </a:r>
            <a:r>
              <a:rPr b="1" lang="en" sz="2900">
                <a:solidFill>
                  <a:srgbClr val="434343"/>
                </a:solidFill>
                <a:latin typeface="Montserrat"/>
                <a:ea typeface="Montserrat"/>
                <a:cs typeface="Montserrat"/>
                <a:sym typeface="Montserrat"/>
              </a:rPr>
              <a:t>supervised learning</a:t>
            </a:r>
            <a:endParaRPr sz="2900">
              <a:solidFill>
                <a:srgbClr val="434343"/>
              </a:solidFill>
              <a:latin typeface="Montserrat"/>
              <a:ea typeface="Montserrat"/>
              <a:cs typeface="Montserrat"/>
              <a:sym typeface="Montserrat"/>
            </a:endParaRPr>
          </a:p>
        </p:txBody>
      </p:sp>
      <p:pic>
        <p:nvPicPr>
          <p:cNvPr descr="watermark.jpg" id="141" name="Google Shape;141;p2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2" name="Google Shape;142;p2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9" name="Shape 699"/>
        <p:cNvGrpSpPr/>
        <p:nvPr/>
      </p:nvGrpSpPr>
      <p:grpSpPr>
        <a:xfrm>
          <a:off x="0" y="0"/>
          <a:ext cx="0" cy="0"/>
          <a:chOff x="0" y="0"/>
          <a:chExt cx="0" cy="0"/>
        </a:xfrm>
      </p:grpSpPr>
      <p:sp>
        <p:nvSpPr>
          <p:cNvPr id="700" name="Google Shape;700;p7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701" name="Google Shape;701;p7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repeat this process for all the text messages in our X test data.</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At the end we will have a count of correct matches and a count of incorrect matches.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key realization we need to make, is that </a:t>
            </a:r>
            <a:r>
              <a:rPr b="1" lang="en" sz="2900">
                <a:solidFill>
                  <a:srgbClr val="434343"/>
                </a:solidFill>
                <a:latin typeface="Montserrat"/>
                <a:ea typeface="Montserrat"/>
                <a:cs typeface="Montserrat"/>
                <a:sym typeface="Montserrat"/>
              </a:rPr>
              <a:t>in the real world</a:t>
            </a:r>
            <a:r>
              <a:rPr lang="en" sz="2900">
                <a:solidFill>
                  <a:srgbClr val="434343"/>
                </a:solidFill>
                <a:latin typeface="Montserrat"/>
                <a:ea typeface="Montserrat"/>
                <a:cs typeface="Montserrat"/>
                <a:sym typeface="Montserrat"/>
              </a:rPr>
              <a:t>, </a:t>
            </a:r>
            <a:r>
              <a:rPr b="1" lang="en" sz="2900">
                <a:solidFill>
                  <a:srgbClr val="434343"/>
                </a:solidFill>
                <a:latin typeface="Montserrat"/>
                <a:ea typeface="Montserrat"/>
                <a:cs typeface="Montserrat"/>
                <a:sym typeface="Montserrat"/>
              </a:rPr>
              <a:t>not all incorrect or correct matches hold equal value!</a:t>
            </a:r>
            <a:endParaRPr b="1" sz="2900">
              <a:solidFill>
                <a:srgbClr val="434343"/>
              </a:solidFill>
              <a:latin typeface="Montserrat"/>
              <a:ea typeface="Montserrat"/>
              <a:cs typeface="Montserrat"/>
              <a:sym typeface="Montserrat"/>
            </a:endParaRPr>
          </a:p>
        </p:txBody>
      </p:sp>
      <p:pic>
        <p:nvPicPr>
          <p:cNvPr descr="watermark.jpg" id="702" name="Google Shape;702;p7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03" name="Google Shape;703;p7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7" name="Shape 707"/>
        <p:cNvGrpSpPr/>
        <p:nvPr/>
      </p:nvGrpSpPr>
      <p:grpSpPr>
        <a:xfrm>
          <a:off x="0" y="0"/>
          <a:ext cx="0" cy="0"/>
          <a:chOff x="0" y="0"/>
          <a:chExt cx="0" cy="0"/>
        </a:xfrm>
      </p:grpSpPr>
      <p:sp>
        <p:nvSpPr>
          <p:cNvPr id="708" name="Google Shape;708;p7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709" name="Google Shape;709;p7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Also in the real world, a single metric won’t tell the complete story!</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To understand all of this, let’s bring back the 4 metrics we mentioned and see how they are calculated.</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could organize our predicted values compared to the real values in a </a:t>
            </a:r>
            <a:r>
              <a:rPr b="1" lang="en" sz="2900">
                <a:solidFill>
                  <a:srgbClr val="434343"/>
                </a:solidFill>
                <a:latin typeface="Montserrat"/>
                <a:ea typeface="Montserrat"/>
                <a:cs typeface="Montserrat"/>
                <a:sym typeface="Montserrat"/>
              </a:rPr>
              <a:t>confusion matrix.</a:t>
            </a:r>
            <a:r>
              <a:rPr lang="en" sz="2900">
                <a:solidFill>
                  <a:srgbClr val="434343"/>
                </a:solidFill>
                <a:latin typeface="Montserrat"/>
                <a:ea typeface="Montserrat"/>
                <a:cs typeface="Montserrat"/>
                <a:sym typeface="Montserrat"/>
              </a:rPr>
              <a:t> </a:t>
            </a:r>
            <a:endParaRPr b="1" sz="2900">
              <a:solidFill>
                <a:srgbClr val="434343"/>
              </a:solidFill>
              <a:latin typeface="Montserrat"/>
              <a:ea typeface="Montserrat"/>
              <a:cs typeface="Montserrat"/>
              <a:sym typeface="Montserrat"/>
            </a:endParaRPr>
          </a:p>
        </p:txBody>
      </p:sp>
      <p:pic>
        <p:nvPicPr>
          <p:cNvPr descr="watermark.jpg" id="710" name="Google Shape;710;p7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11" name="Google Shape;711;p7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5" name="Shape 715"/>
        <p:cNvGrpSpPr/>
        <p:nvPr/>
      </p:nvGrpSpPr>
      <p:grpSpPr>
        <a:xfrm>
          <a:off x="0" y="0"/>
          <a:ext cx="0" cy="0"/>
          <a:chOff x="0" y="0"/>
          <a:chExt cx="0" cy="0"/>
        </a:xfrm>
      </p:grpSpPr>
      <p:sp>
        <p:nvSpPr>
          <p:cNvPr id="716" name="Google Shape;716;p7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717" name="Google Shape;717;p7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Accuracy</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Accuracy in classification problems is the </a:t>
            </a:r>
            <a:r>
              <a:rPr b="1" lang="en" sz="2900">
                <a:solidFill>
                  <a:srgbClr val="434343"/>
                </a:solidFill>
                <a:latin typeface="Montserrat"/>
                <a:ea typeface="Montserrat"/>
                <a:cs typeface="Montserrat"/>
                <a:sym typeface="Montserrat"/>
              </a:rPr>
              <a:t>number of correct predictions</a:t>
            </a:r>
            <a:r>
              <a:rPr lang="en" sz="2900">
                <a:solidFill>
                  <a:srgbClr val="434343"/>
                </a:solidFill>
                <a:latin typeface="Montserrat"/>
                <a:ea typeface="Montserrat"/>
                <a:cs typeface="Montserrat"/>
                <a:sym typeface="Montserrat"/>
              </a:rPr>
              <a:t> made by the model divided by the </a:t>
            </a:r>
            <a:r>
              <a:rPr b="1" lang="en" sz="2900">
                <a:solidFill>
                  <a:srgbClr val="434343"/>
                </a:solidFill>
                <a:latin typeface="Montserrat"/>
                <a:ea typeface="Montserrat"/>
                <a:cs typeface="Montserrat"/>
                <a:sym typeface="Montserrat"/>
              </a:rPr>
              <a:t>total number of predictions.</a:t>
            </a:r>
            <a:endParaRPr b="1" sz="2900">
              <a:solidFill>
                <a:srgbClr val="434343"/>
              </a:solidFill>
              <a:latin typeface="Montserrat"/>
              <a:ea typeface="Montserrat"/>
              <a:cs typeface="Montserrat"/>
              <a:sym typeface="Montserrat"/>
            </a:endParaRPr>
          </a:p>
        </p:txBody>
      </p:sp>
      <p:pic>
        <p:nvPicPr>
          <p:cNvPr descr="watermark.jpg" id="718" name="Google Shape;718;p7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19" name="Google Shape;719;p7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3" name="Shape 723"/>
        <p:cNvGrpSpPr/>
        <p:nvPr/>
      </p:nvGrpSpPr>
      <p:grpSpPr>
        <a:xfrm>
          <a:off x="0" y="0"/>
          <a:ext cx="0" cy="0"/>
          <a:chOff x="0" y="0"/>
          <a:chExt cx="0" cy="0"/>
        </a:xfrm>
      </p:grpSpPr>
      <p:sp>
        <p:nvSpPr>
          <p:cNvPr id="724" name="Google Shape;724;p7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725" name="Google Shape;725;p7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Accuracy</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 example, if the X_test set was 100 messages and our model </a:t>
            </a:r>
            <a:r>
              <a:rPr b="1" lang="en" sz="2900">
                <a:solidFill>
                  <a:srgbClr val="434343"/>
                </a:solidFill>
                <a:latin typeface="Montserrat"/>
                <a:ea typeface="Montserrat"/>
                <a:cs typeface="Montserrat"/>
                <a:sym typeface="Montserrat"/>
              </a:rPr>
              <a:t>correctly</a:t>
            </a:r>
            <a:r>
              <a:rPr lang="en" sz="2900">
                <a:solidFill>
                  <a:srgbClr val="434343"/>
                </a:solidFill>
                <a:latin typeface="Montserrat"/>
                <a:ea typeface="Montserrat"/>
                <a:cs typeface="Montserrat"/>
                <a:sym typeface="Montserrat"/>
              </a:rPr>
              <a:t> predicted 80 messages, then we have </a:t>
            </a:r>
            <a:r>
              <a:rPr b="1" lang="en" sz="2900">
                <a:solidFill>
                  <a:srgbClr val="434343"/>
                </a:solidFill>
                <a:latin typeface="Montserrat"/>
                <a:ea typeface="Montserrat"/>
                <a:cs typeface="Montserrat"/>
                <a:sym typeface="Montserrat"/>
              </a:rPr>
              <a:t>80/100.</a:t>
            </a:r>
            <a:endParaRPr b="1"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0.8 </a:t>
            </a:r>
            <a:r>
              <a:rPr lang="en" sz="2900">
                <a:solidFill>
                  <a:srgbClr val="434343"/>
                </a:solidFill>
                <a:latin typeface="Montserrat"/>
                <a:ea typeface="Montserrat"/>
                <a:cs typeface="Montserrat"/>
                <a:sym typeface="Montserrat"/>
              </a:rPr>
              <a:t>or</a:t>
            </a:r>
            <a:r>
              <a:rPr b="1" lang="en" sz="2900">
                <a:solidFill>
                  <a:srgbClr val="434343"/>
                </a:solidFill>
                <a:latin typeface="Montserrat"/>
                <a:ea typeface="Montserrat"/>
                <a:cs typeface="Montserrat"/>
                <a:sym typeface="Montserrat"/>
              </a:rPr>
              <a:t> 80% accuracy.</a:t>
            </a:r>
            <a:endParaRPr b="1" sz="2900">
              <a:solidFill>
                <a:srgbClr val="434343"/>
              </a:solidFill>
              <a:latin typeface="Montserrat"/>
              <a:ea typeface="Montserrat"/>
              <a:cs typeface="Montserrat"/>
              <a:sym typeface="Montserrat"/>
            </a:endParaRPr>
          </a:p>
        </p:txBody>
      </p:sp>
      <p:pic>
        <p:nvPicPr>
          <p:cNvPr descr="watermark.jpg" id="726" name="Google Shape;726;p7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27" name="Google Shape;727;p7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1" name="Shape 731"/>
        <p:cNvGrpSpPr/>
        <p:nvPr/>
      </p:nvGrpSpPr>
      <p:grpSpPr>
        <a:xfrm>
          <a:off x="0" y="0"/>
          <a:ext cx="0" cy="0"/>
          <a:chOff x="0" y="0"/>
          <a:chExt cx="0" cy="0"/>
        </a:xfrm>
      </p:grpSpPr>
      <p:sp>
        <p:nvSpPr>
          <p:cNvPr id="732" name="Google Shape;732;p7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733" name="Google Shape;733;p7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Accuracy</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Accuracy is useful when target classes are well balanced.</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our example, we would have roughly the same amount of spam messages as we have ham messages.</a:t>
            </a:r>
            <a:endParaRPr sz="2900">
              <a:solidFill>
                <a:srgbClr val="434343"/>
              </a:solidFill>
              <a:latin typeface="Montserrat"/>
              <a:ea typeface="Montserrat"/>
              <a:cs typeface="Montserrat"/>
              <a:sym typeface="Montserrat"/>
            </a:endParaRPr>
          </a:p>
        </p:txBody>
      </p:sp>
      <p:pic>
        <p:nvPicPr>
          <p:cNvPr descr="watermark.jpg" id="734" name="Google Shape;734;p7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35" name="Google Shape;735;p7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9" name="Shape 739"/>
        <p:cNvGrpSpPr/>
        <p:nvPr/>
      </p:nvGrpSpPr>
      <p:grpSpPr>
        <a:xfrm>
          <a:off x="0" y="0"/>
          <a:ext cx="0" cy="0"/>
          <a:chOff x="0" y="0"/>
          <a:chExt cx="0" cy="0"/>
        </a:xfrm>
      </p:grpSpPr>
      <p:sp>
        <p:nvSpPr>
          <p:cNvPr id="740" name="Google Shape;740;p7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741" name="Google Shape;741;p7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Accuracy</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Accuracy is </a:t>
            </a:r>
            <a:r>
              <a:rPr b="1" lang="en" sz="2900">
                <a:solidFill>
                  <a:srgbClr val="434343"/>
                </a:solidFill>
                <a:latin typeface="Montserrat"/>
                <a:ea typeface="Montserrat"/>
                <a:cs typeface="Montserrat"/>
                <a:sym typeface="Montserrat"/>
              </a:rPr>
              <a:t>not </a:t>
            </a:r>
            <a:r>
              <a:rPr lang="en" sz="2900">
                <a:solidFill>
                  <a:srgbClr val="434343"/>
                </a:solidFill>
                <a:latin typeface="Montserrat"/>
                <a:ea typeface="Montserrat"/>
                <a:cs typeface="Montserrat"/>
                <a:sym typeface="Montserrat"/>
              </a:rPr>
              <a:t>a good choice with </a:t>
            </a:r>
            <a:r>
              <a:rPr b="1" lang="en" sz="2900">
                <a:solidFill>
                  <a:srgbClr val="434343"/>
                </a:solidFill>
                <a:latin typeface="Montserrat"/>
                <a:ea typeface="Montserrat"/>
                <a:cs typeface="Montserrat"/>
                <a:sym typeface="Montserrat"/>
              </a:rPr>
              <a:t>unbalanced</a:t>
            </a:r>
            <a:r>
              <a:rPr lang="en" sz="2900">
                <a:solidFill>
                  <a:srgbClr val="434343"/>
                </a:solidFill>
                <a:latin typeface="Montserrat"/>
                <a:ea typeface="Montserrat"/>
                <a:cs typeface="Montserrat"/>
                <a:sym typeface="Montserrat"/>
              </a:rPr>
              <a:t> classes!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Imagine we had 99 legitimate ham messages and 1 spam text message.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If our model was simply a line that always predicted </a:t>
            </a:r>
            <a:r>
              <a:rPr b="1" lang="en" sz="2900">
                <a:solidFill>
                  <a:srgbClr val="434343"/>
                </a:solidFill>
                <a:latin typeface="Montserrat"/>
                <a:ea typeface="Montserrat"/>
                <a:cs typeface="Montserrat"/>
                <a:sym typeface="Montserrat"/>
              </a:rPr>
              <a:t>HAM</a:t>
            </a:r>
            <a:r>
              <a:rPr lang="en" sz="2900">
                <a:solidFill>
                  <a:srgbClr val="434343"/>
                </a:solidFill>
                <a:latin typeface="Montserrat"/>
                <a:ea typeface="Montserrat"/>
                <a:cs typeface="Montserrat"/>
                <a:sym typeface="Montserrat"/>
              </a:rPr>
              <a:t> we would get 99% accuracy!</a:t>
            </a:r>
            <a:endParaRPr sz="2900">
              <a:solidFill>
                <a:srgbClr val="434343"/>
              </a:solidFill>
              <a:latin typeface="Montserrat"/>
              <a:ea typeface="Montserrat"/>
              <a:cs typeface="Montserrat"/>
              <a:sym typeface="Montserrat"/>
            </a:endParaRPr>
          </a:p>
        </p:txBody>
      </p:sp>
      <p:pic>
        <p:nvPicPr>
          <p:cNvPr descr="watermark.jpg" id="742" name="Google Shape;742;p7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43" name="Google Shape;743;p7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7" name="Shape 747"/>
        <p:cNvGrpSpPr/>
        <p:nvPr/>
      </p:nvGrpSpPr>
      <p:grpSpPr>
        <a:xfrm>
          <a:off x="0" y="0"/>
          <a:ext cx="0" cy="0"/>
          <a:chOff x="0" y="0"/>
          <a:chExt cx="0" cy="0"/>
        </a:xfrm>
      </p:grpSpPr>
      <p:sp>
        <p:nvSpPr>
          <p:cNvPr id="748" name="Google Shape;748;p8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749" name="Google Shape;749;p8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Accuracy</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Accuracy is </a:t>
            </a:r>
            <a:r>
              <a:rPr b="1" lang="en" sz="2900">
                <a:solidFill>
                  <a:srgbClr val="434343"/>
                </a:solidFill>
                <a:latin typeface="Montserrat"/>
                <a:ea typeface="Montserrat"/>
                <a:cs typeface="Montserrat"/>
                <a:sym typeface="Montserrat"/>
              </a:rPr>
              <a:t>not </a:t>
            </a:r>
            <a:r>
              <a:rPr lang="en" sz="2900">
                <a:solidFill>
                  <a:srgbClr val="434343"/>
                </a:solidFill>
                <a:latin typeface="Montserrat"/>
                <a:ea typeface="Montserrat"/>
                <a:cs typeface="Montserrat"/>
                <a:sym typeface="Montserrat"/>
              </a:rPr>
              <a:t>a good choice with </a:t>
            </a:r>
            <a:r>
              <a:rPr b="1" lang="en" sz="2900">
                <a:solidFill>
                  <a:srgbClr val="434343"/>
                </a:solidFill>
                <a:latin typeface="Montserrat"/>
                <a:ea typeface="Montserrat"/>
                <a:cs typeface="Montserrat"/>
                <a:sym typeface="Montserrat"/>
              </a:rPr>
              <a:t>unbalanced</a:t>
            </a:r>
            <a:r>
              <a:rPr lang="en" sz="2900">
                <a:solidFill>
                  <a:srgbClr val="434343"/>
                </a:solidFill>
                <a:latin typeface="Montserrat"/>
                <a:ea typeface="Montserrat"/>
                <a:cs typeface="Montserrat"/>
                <a:sym typeface="Montserrat"/>
              </a:rPr>
              <a:t> classes!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Imagine we had 99 legitimate ham messages and 1 spam text message.</a:t>
            </a:r>
            <a:endParaRPr sz="2900">
              <a:solidFill>
                <a:srgbClr val="434343"/>
              </a:solidFill>
              <a:latin typeface="Montserrat"/>
              <a:ea typeface="Montserrat"/>
              <a:cs typeface="Montserrat"/>
              <a:sym typeface="Montserrat"/>
            </a:endParaRPr>
          </a:p>
          <a:p>
            <a:pPr indent="-412750" lvl="1" marL="914400" rtl="0" algn="l">
              <a:lnSpc>
                <a:spcPct val="100000"/>
              </a:lnSpc>
              <a:spcBef>
                <a:spcPts val="0"/>
              </a:spcBef>
              <a:spcAft>
                <a:spcPts val="0"/>
              </a:spcAft>
              <a:buClr>
                <a:srgbClr val="980000"/>
              </a:buClr>
              <a:buSzPts val="2900"/>
              <a:buFont typeface="Montserrat"/>
              <a:buChar char="○"/>
            </a:pPr>
            <a:r>
              <a:rPr lang="en" sz="2900">
                <a:solidFill>
                  <a:srgbClr val="980000"/>
                </a:solidFill>
                <a:latin typeface="Montserrat"/>
                <a:ea typeface="Montserrat"/>
                <a:cs typeface="Montserrat"/>
                <a:sym typeface="Montserrat"/>
              </a:rPr>
              <a:t>In this situation we’ll want to understand </a:t>
            </a:r>
            <a:r>
              <a:rPr b="1" lang="en" sz="2900">
                <a:solidFill>
                  <a:srgbClr val="980000"/>
                </a:solidFill>
                <a:latin typeface="Montserrat"/>
                <a:ea typeface="Montserrat"/>
                <a:cs typeface="Montserrat"/>
                <a:sym typeface="Montserrat"/>
              </a:rPr>
              <a:t>recall </a:t>
            </a:r>
            <a:r>
              <a:rPr lang="en" sz="2900">
                <a:solidFill>
                  <a:srgbClr val="980000"/>
                </a:solidFill>
                <a:latin typeface="Montserrat"/>
                <a:ea typeface="Montserrat"/>
                <a:cs typeface="Montserrat"/>
                <a:sym typeface="Montserrat"/>
              </a:rPr>
              <a:t>and </a:t>
            </a:r>
            <a:r>
              <a:rPr b="1" lang="en" sz="2900">
                <a:solidFill>
                  <a:srgbClr val="980000"/>
                </a:solidFill>
                <a:latin typeface="Montserrat"/>
                <a:ea typeface="Montserrat"/>
                <a:cs typeface="Montserrat"/>
                <a:sym typeface="Montserrat"/>
              </a:rPr>
              <a:t>precision!</a:t>
            </a:r>
            <a:endParaRPr sz="2900">
              <a:solidFill>
                <a:srgbClr val="980000"/>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750" name="Google Shape;750;p8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51" name="Google Shape;751;p8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5" name="Shape 755"/>
        <p:cNvGrpSpPr/>
        <p:nvPr/>
      </p:nvGrpSpPr>
      <p:grpSpPr>
        <a:xfrm>
          <a:off x="0" y="0"/>
          <a:ext cx="0" cy="0"/>
          <a:chOff x="0" y="0"/>
          <a:chExt cx="0" cy="0"/>
        </a:xfrm>
      </p:grpSpPr>
      <p:sp>
        <p:nvSpPr>
          <p:cNvPr id="756" name="Google Shape;756;p8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757" name="Google Shape;757;p8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quickly go over some formal </a:t>
            </a:r>
            <a:r>
              <a:rPr lang="en" sz="2900">
                <a:solidFill>
                  <a:srgbClr val="434343"/>
                </a:solidFill>
                <a:latin typeface="Montserrat"/>
                <a:ea typeface="Montserrat"/>
                <a:cs typeface="Montserrat"/>
                <a:sym typeface="Montserrat"/>
              </a:rPr>
              <a:t>definitions</a:t>
            </a:r>
            <a:r>
              <a:rPr lang="en" sz="2900">
                <a:solidFill>
                  <a:srgbClr val="434343"/>
                </a:solidFill>
                <a:latin typeface="Montserrat"/>
                <a:ea typeface="Montserrat"/>
                <a:cs typeface="Montserrat"/>
                <a:sym typeface="Montserrat"/>
              </a:rPr>
              <a:t> of Precision, Recall, and F1-Score (a combination of Precision and Recall).</a:t>
            </a:r>
            <a:endParaRPr sz="2900">
              <a:solidFill>
                <a:srgbClr val="434343"/>
              </a:solidFill>
              <a:latin typeface="Montserrat"/>
              <a:ea typeface="Montserrat"/>
              <a:cs typeface="Montserrat"/>
              <a:sym typeface="Montserrat"/>
            </a:endParaRPr>
          </a:p>
        </p:txBody>
      </p:sp>
      <p:pic>
        <p:nvPicPr>
          <p:cNvPr descr="watermark.jpg" id="758" name="Google Shape;758;p8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59" name="Google Shape;759;p8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3" name="Shape 763"/>
        <p:cNvGrpSpPr/>
        <p:nvPr/>
      </p:nvGrpSpPr>
      <p:grpSpPr>
        <a:xfrm>
          <a:off x="0" y="0"/>
          <a:ext cx="0" cy="0"/>
          <a:chOff x="0" y="0"/>
          <a:chExt cx="0" cy="0"/>
        </a:xfrm>
      </p:grpSpPr>
      <p:sp>
        <p:nvSpPr>
          <p:cNvPr id="764" name="Google Shape;764;p8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765" name="Google Shape;765;p8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Recall</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Ability of a model to find </a:t>
            </a:r>
            <a:r>
              <a:rPr b="1" lang="en" sz="2900" u="sng">
                <a:solidFill>
                  <a:srgbClr val="434343"/>
                </a:solidFill>
                <a:latin typeface="Montserrat"/>
                <a:ea typeface="Montserrat"/>
                <a:cs typeface="Montserrat"/>
                <a:sym typeface="Montserrat"/>
              </a:rPr>
              <a:t>all</a:t>
            </a:r>
            <a:r>
              <a:rPr lang="en" sz="2900">
                <a:solidFill>
                  <a:srgbClr val="434343"/>
                </a:solidFill>
                <a:latin typeface="Montserrat"/>
                <a:ea typeface="Montserrat"/>
                <a:cs typeface="Montserrat"/>
                <a:sym typeface="Montserrat"/>
              </a:rPr>
              <a:t> the relevant cases within a dataset. </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precise definition of recall is the </a:t>
            </a:r>
            <a:r>
              <a:rPr b="1" lang="en" sz="2900">
                <a:solidFill>
                  <a:srgbClr val="434343"/>
                </a:solidFill>
                <a:latin typeface="Montserrat"/>
                <a:ea typeface="Montserrat"/>
                <a:cs typeface="Montserrat"/>
                <a:sym typeface="Montserrat"/>
              </a:rPr>
              <a:t>number of true positives divided by the number of true positives plus the number of false negatives. </a:t>
            </a:r>
            <a:endParaRPr b="1" sz="2900">
              <a:solidFill>
                <a:srgbClr val="434343"/>
              </a:solidFill>
              <a:latin typeface="Montserrat"/>
              <a:ea typeface="Montserrat"/>
              <a:cs typeface="Montserrat"/>
              <a:sym typeface="Montserrat"/>
            </a:endParaRPr>
          </a:p>
        </p:txBody>
      </p:sp>
      <p:pic>
        <p:nvPicPr>
          <p:cNvPr descr="watermark.jpg" id="766" name="Google Shape;766;p8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67" name="Google Shape;767;p8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1" name="Shape 771"/>
        <p:cNvGrpSpPr/>
        <p:nvPr/>
      </p:nvGrpSpPr>
      <p:grpSpPr>
        <a:xfrm>
          <a:off x="0" y="0"/>
          <a:ext cx="0" cy="0"/>
          <a:chOff x="0" y="0"/>
          <a:chExt cx="0" cy="0"/>
        </a:xfrm>
      </p:grpSpPr>
      <p:sp>
        <p:nvSpPr>
          <p:cNvPr id="772" name="Google Shape;772;p8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773" name="Google Shape;773;p8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Precision</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Ability of a classification model to identify </a:t>
            </a:r>
            <a:r>
              <a:rPr b="1" lang="en" sz="2900" u="sng">
                <a:solidFill>
                  <a:srgbClr val="434343"/>
                </a:solidFill>
                <a:latin typeface="Montserrat"/>
                <a:ea typeface="Montserrat"/>
                <a:cs typeface="Montserrat"/>
                <a:sym typeface="Montserrat"/>
              </a:rPr>
              <a:t>only</a:t>
            </a:r>
            <a:r>
              <a:rPr lang="en" sz="2900">
                <a:solidFill>
                  <a:srgbClr val="434343"/>
                </a:solidFill>
                <a:latin typeface="Montserrat"/>
                <a:ea typeface="Montserrat"/>
                <a:cs typeface="Montserrat"/>
                <a:sym typeface="Montserrat"/>
              </a:rPr>
              <a:t> the relevant data points.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Precision is defined as the number of </a:t>
            </a:r>
            <a:r>
              <a:rPr b="1" lang="en" sz="2900">
                <a:solidFill>
                  <a:srgbClr val="434343"/>
                </a:solidFill>
                <a:latin typeface="Montserrat"/>
                <a:ea typeface="Montserrat"/>
                <a:cs typeface="Montserrat"/>
                <a:sym typeface="Montserrat"/>
              </a:rPr>
              <a:t>true positives divided by the number of true positives plus the number of false positives. </a:t>
            </a:r>
            <a:endParaRPr b="1" sz="2900">
              <a:solidFill>
                <a:srgbClr val="434343"/>
              </a:solidFill>
              <a:latin typeface="Montserrat"/>
              <a:ea typeface="Montserrat"/>
              <a:cs typeface="Montserrat"/>
              <a:sym typeface="Montserrat"/>
            </a:endParaRPr>
          </a:p>
        </p:txBody>
      </p:sp>
      <p:pic>
        <p:nvPicPr>
          <p:cNvPr descr="watermark.jpg" id="774" name="Google Shape;774;p8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75" name="Google Shape;775;p8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3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Machine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48" name="Google Shape;148;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Because different students have different backgrounds in math, we will keep the mathematics behind the machine learning algorithms light.</a:t>
            </a:r>
            <a:endParaRPr sz="3000">
              <a:solidFill>
                <a:srgbClr val="434343"/>
              </a:solidFill>
              <a:latin typeface="Montserrat"/>
              <a:ea typeface="Montserrat"/>
              <a:cs typeface="Montserrat"/>
              <a:sym typeface="Montserrat"/>
            </a:endParaRPr>
          </a:p>
          <a:p>
            <a:pPr indent="0" lvl="0" marL="0" rtl="0" algn="l">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49" name="Google Shape;149;p3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0" name="Google Shape;150;p3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9" name="Shape 779"/>
        <p:cNvGrpSpPr/>
        <p:nvPr/>
      </p:nvGrpSpPr>
      <p:grpSpPr>
        <a:xfrm>
          <a:off x="0" y="0"/>
          <a:ext cx="0" cy="0"/>
          <a:chOff x="0" y="0"/>
          <a:chExt cx="0" cy="0"/>
        </a:xfrm>
      </p:grpSpPr>
      <p:sp>
        <p:nvSpPr>
          <p:cNvPr id="780" name="Google Shape;780;p8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781" name="Google Shape;781;p8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Recall and Precision</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Often you have a trade-off between Recall and Precision.</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While recall expresses the ability to find all relevant instances in a dataset, precision expresses the proportion of the data points our model says was relevant actually were relevant.</a:t>
            </a:r>
            <a:endParaRPr sz="2900">
              <a:solidFill>
                <a:srgbClr val="434343"/>
              </a:solidFill>
              <a:latin typeface="Montserrat"/>
              <a:ea typeface="Montserrat"/>
              <a:cs typeface="Montserrat"/>
              <a:sym typeface="Montserrat"/>
            </a:endParaRPr>
          </a:p>
        </p:txBody>
      </p:sp>
      <p:pic>
        <p:nvPicPr>
          <p:cNvPr descr="watermark.jpg" id="782" name="Google Shape;782;p8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83" name="Google Shape;783;p8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7" name="Shape 787"/>
        <p:cNvGrpSpPr/>
        <p:nvPr/>
      </p:nvGrpSpPr>
      <p:grpSpPr>
        <a:xfrm>
          <a:off x="0" y="0"/>
          <a:ext cx="0" cy="0"/>
          <a:chOff x="0" y="0"/>
          <a:chExt cx="0" cy="0"/>
        </a:xfrm>
      </p:grpSpPr>
      <p:sp>
        <p:nvSpPr>
          <p:cNvPr id="788" name="Google Shape;788;p8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789" name="Google Shape;789;p8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F1-Score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cases where we want to find an optimal blend of precision and recall we can combine the two metrics using what is called the F1 score.</a:t>
            </a:r>
            <a:endParaRPr sz="2900">
              <a:solidFill>
                <a:srgbClr val="434343"/>
              </a:solidFill>
              <a:latin typeface="Montserrat"/>
              <a:ea typeface="Montserrat"/>
              <a:cs typeface="Montserrat"/>
              <a:sym typeface="Montserrat"/>
            </a:endParaRPr>
          </a:p>
        </p:txBody>
      </p:sp>
      <p:pic>
        <p:nvPicPr>
          <p:cNvPr descr="watermark.jpg" id="790" name="Google Shape;790;p8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91" name="Google Shape;791;p8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5" name="Shape 795"/>
        <p:cNvGrpSpPr/>
        <p:nvPr/>
      </p:nvGrpSpPr>
      <p:grpSpPr>
        <a:xfrm>
          <a:off x="0" y="0"/>
          <a:ext cx="0" cy="0"/>
          <a:chOff x="0" y="0"/>
          <a:chExt cx="0" cy="0"/>
        </a:xfrm>
      </p:grpSpPr>
      <p:sp>
        <p:nvSpPr>
          <p:cNvPr id="796" name="Google Shape;796;p8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797" name="Google Shape;797;p8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F1-Score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F1 score is the harmonic mean of precision and recall taking both metrics into account in the following equation:</a:t>
            </a:r>
            <a:endParaRPr sz="2900">
              <a:solidFill>
                <a:srgbClr val="434343"/>
              </a:solidFill>
              <a:latin typeface="Montserrat"/>
              <a:ea typeface="Montserrat"/>
              <a:cs typeface="Montserrat"/>
              <a:sym typeface="Montserrat"/>
            </a:endParaRPr>
          </a:p>
        </p:txBody>
      </p:sp>
      <p:pic>
        <p:nvPicPr>
          <p:cNvPr descr="watermark.jpg" id="798" name="Google Shape;798;p8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99" name="Google Shape;799;p8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800" name="Google Shape;800;p86"/>
          <p:cNvPicPr preferRelativeResize="0"/>
          <p:nvPr/>
        </p:nvPicPr>
        <p:blipFill>
          <a:blip r:embed="rId4">
            <a:alphaModFix/>
          </a:blip>
          <a:stretch>
            <a:fillRect/>
          </a:stretch>
        </p:blipFill>
        <p:spPr>
          <a:xfrm>
            <a:off x="2342075" y="3007279"/>
            <a:ext cx="4623350" cy="1561600"/>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4" name="Shape 804"/>
        <p:cNvGrpSpPr/>
        <p:nvPr/>
      </p:nvGrpSpPr>
      <p:grpSpPr>
        <a:xfrm>
          <a:off x="0" y="0"/>
          <a:ext cx="0" cy="0"/>
          <a:chOff x="0" y="0"/>
          <a:chExt cx="0" cy="0"/>
        </a:xfrm>
      </p:grpSpPr>
      <p:sp>
        <p:nvSpPr>
          <p:cNvPr id="805" name="Google Shape;805;p8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806" name="Google Shape;806;p8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F1-Score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use the harmonic mean instead of a simple average because it punishes extreme values. </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classifier with a precision of 1.0 and a recall of 0.0 has a simple average of 0.5 but an F1 score of 0. </a:t>
            </a:r>
            <a:endParaRPr sz="2900">
              <a:solidFill>
                <a:srgbClr val="434343"/>
              </a:solidFill>
              <a:latin typeface="Montserrat"/>
              <a:ea typeface="Montserrat"/>
              <a:cs typeface="Montserrat"/>
              <a:sym typeface="Montserrat"/>
            </a:endParaRPr>
          </a:p>
        </p:txBody>
      </p:sp>
      <p:pic>
        <p:nvPicPr>
          <p:cNvPr descr="watermark.jpg" id="807" name="Google Shape;807;p8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08" name="Google Shape;808;p8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2" name="Shape 812"/>
        <p:cNvGrpSpPr/>
        <p:nvPr/>
      </p:nvGrpSpPr>
      <p:grpSpPr>
        <a:xfrm>
          <a:off x="0" y="0"/>
          <a:ext cx="0" cy="0"/>
          <a:chOff x="0" y="0"/>
          <a:chExt cx="0" cy="0"/>
        </a:xfrm>
      </p:grpSpPr>
      <p:sp>
        <p:nvSpPr>
          <p:cNvPr id="813" name="Google Shape;813;p8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814" name="Google Shape;814;p8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Precision and Recall typically make more sense in the context of a confusion matrix.</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the next lecture we will explore the confusion matrix!</a:t>
            </a:r>
            <a:endParaRPr b="1" sz="2900">
              <a:solidFill>
                <a:srgbClr val="434343"/>
              </a:solidFill>
              <a:latin typeface="Montserrat"/>
              <a:ea typeface="Montserrat"/>
              <a:cs typeface="Montserrat"/>
              <a:sym typeface="Montserrat"/>
            </a:endParaRPr>
          </a:p>
        </p:txBody>
      </p:sp>
      <p:pic>
        <p:nvPicPr>
          <p:cNvPr descr="watermark.jpg" id="815" name="Google Shape;815;p8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16" name="Google Shape;816;p8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0" name="Shape 820"/>
        <p:cNvGrpSpPr/>
        <p:nvPr/>
      </p:nvGrpSpPr>
      <p:grpSpPr>
        <a:xfrm>
          <a:off x="0" y="0"/>
          <a:ext cx="0" cy="0"/>
          <a:chOff x="0" y="0"/>
          <a:chExt cx="0" cy="0"/>
        </a:xfrm>
      </p:grpSpPr>
      <p:sp>
        <p:nvSpPr>
          <p:cNvPr id="821" name="Google Shape;821;p89"/>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Confusion Matrix</a:t>
            </a:r>
            <a:endParaRPr b="1">
              <a:latin typeface="Montserrat"/>
              <a:ea typeface="Montserrat"/>
              <a:cs typeface="Montserrat"/>
              <a:sym typeface="Montserrat"/>
            </a:endParaRPr>
          </a:p>
        </p:txBody>
      </p:sp>
      <p:sp>
        <p:nvSpPr>
          <p:cNvPr id="822" name="Google Shape;822;p89"/>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823" name="Google Shape;823;p8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24" name="Google Shape;824;p8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8" name="Shape 828"/>
        <p:cNvGrpSpPr/>
        <p:nvPr/>
      </p:nvGrpSpPr>
      <p:grpSpPr>
        <a:xfrm>
          <a:off x="0" y="0"/>
          <a:ext cx="0" cy="0"/>
          <a:chOff x="0" y="0"/>
          <a:chExt cx="0" cy="0"/>
        </a:xfrm>
      </p:grpSpPr>
      <p:sp>
        <p:nvSpPr>
          <p:cNvPr id="829" name="Google Shape;829;p9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830" name="Google Shape;830;p9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mentioned a way to view various metrics of classification is the </a:t>
            </a:r>
            <a:r>
              <a:rPr b="1" lang="en" sz="2900">
                <a:solidFill>
                  <a:srgbClr val="434343"/>
                </a:solidFill>
                <a:latin typeface="Montserrat"/>
                <a:ea typeface="Montserrat"/>
                <a:cs typeface="Montserrat"/>
                <a:sym typeface="Montserrat"/>
              </a:rPr>
              <a:t>confusion matrix.</a:t>
            </a:r>
            <a:endParaRPr b="1"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explore the basics of the confusion matrix.</a:t>
            </a:r>
            <a:endParaRPr sz="2900">
              <a:solidFill>
                <a:srgbClr val="434343"/>
              </a:solidFill>
              <a:latin typeface="Montserrat"/>
              <a:ea typeface="Montserrat"/>
              <a:cs typeface="Montserrat"/>
              <a:sym typeface="Montserrat"/>
            </a:endParaRPr>
          </a:p>
        </p:txBody>
      </p:sp>
      <p:pic>
        <p:nvPicPr>
          <p:cNvPr descr="watermark.jpg" id="831" name="Google Shape;831;p9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32" name="Google Shape;832;p9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6" name="Shape 836"/>
        <p:cNvGrpSpPr/>
        <p:nvPr/>
      </p:nvGrpSpPr>
      <p:grpSpPr>
        <a:xfrm>
          <a:off x="0" y="0"/>
          <a:ext cx="0" cy="0"/>
          <a:chOff x="0" y="0"/>
          <a:chExt cx="0" cy="0"/>
        </a:xfrm>
      </p:grpSpPr>
      <p:sp>
        <p:nvSpPr>
          <p:cNvPr id="837" name="Google Shape;837;p9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838" name="Google Shape;838;p9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a classification problem, during the testing phase you will have Two Categories: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True Condition</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Predicted Condition </a:t>
            </a:r>
            <a:endParaRPr sz="2900">
              <a:solidFill>
                <a:srgbClr val="434343"/>
              </a:solidFill>
              <a:latin typeface="Montserrat"/>
              <a:ea typeface="Montserrat"/>
              <a:cs typeface="Montserrat"/>
              <a:sym typeface="Montserrat"/>
            </a:endParaRPr>
          </a:p>
        </p:txBody>
      </p:sp>
      <p:pic>
        <p:nvPicPr>
          <p:cNvPr descr="watermark.jpg" id="839" name="Google Shape;839;p9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40" name="Google Shape;840;p9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4" name="Shape 844"/>
        <p:cNvGrpSpPr/>
        <p:nvPr/>
      </p:nvGrpSpPr>
      <p:grpSpPr>
        <a:xfrm>
          <a:off x="0" y="0"/>
          <a:ext cx="0" cy="0"/>
          <a:chOff x="0" y="0"/>
          <a:chExt cx="0" cy="0"/>
        </a:xfrm>
      </p:grpSpPr>
      <p:sp>
        <p:nvSpPr>
          <p:cNvPr id="845" name="Google Shape;845;p9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846" name="Google Shape;846;p9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a classification problem, during the testing phase you will have Two Categories: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True Condition</a:t>
            </a:r>
            <a:endParaRPr sz="2900">
              <a:solidFill>
                <a:srgbClr val="434343"/>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text message is SPAM</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Predicted Condition </a:t>
            </a:r>
            <a:endParaRPr sz="2900">
              <a:solidFill>
                <a:srgbClr val="434343"/>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ML Model predicted SPAM</a:t>
            </a:r>
            <a:endParaRPr sz="2900">
              <a:solidFill>
                <a:srgbClr val="434343"/>
              </a:solidFill>
              <a:latin typeface="Montserrat"/>
              <a:ea typeface="Montserrat"/>
              <a:cs typeface="Montserrat"/>
              <a:sym typeface="Montserrat"/>
            </a:endParaRPr>
          </a:p>
        </p:txBody>
      </p:sp>
      <p:pic>
        <p:nvPicPr>
          <p:cNvPr descr="watermark.jpg" id="847" name="Google Shape;847;p9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48" name="Google Shape;848;p9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2" name="Shape 852"/>
        <p:cNvGrpSpPr/>
        <p:nvPr/>
      </p:nvGrpSpPr>
      <p:grpSpPr>
        <a:xfrm>
          <a:off x="0" y="0"/>
          <a:ext cx="0" cy="0"/>
          <a:chOff x="0" y="0"/>
          <a:chExt cx="0" cy="0"/>
        </a:xfrm>
      </p:grpSpPr>
      <p:sp>
        <p:nvSpPr>
          <p:cNvPr id="853" name="Google Shape;853;p9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854" name="Google Shape;854;p9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a classification problem, during the testing phase you will have Two Categories: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True Condition</a:t>
            </a:r>
            <a:endParaRPr sz="2900">
              <a:solidFill>
                <a:srgbClr val="434343"/>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text message is SPAM</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Predicted Condition </a:t>
            </a:r>
            <a:endParaRPr sz="2900">
              <a:solidFill>
                <a:srgbClr val="434343"/>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ML Model predicted HAM</a:t>
            </a:r>
            <a:endParaRPr sz="2900">
              <a:solidFill>
                <a:srgbClr val="434343"/>
              </a:solidFill>
              <a:latin typeface="Montserrat"/>
              <a:ea typeface="Montserrat"/>
              <a:cs typeface="Montserrat"/>
              <a:sym typeface="Montserrat"/>
            </a:endParaRPr>
          </a:p>
        </p:txBody>
      </p:sp>
      <p:pic>
        <p:nvPicPr>
          <p:cNvPr descr="watermark.jpg" id="855" name="Google Shape;855;p9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56" name="Google Shape;856;p9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3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Machine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56" name="Google Shape;156;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 great textbook on general machine learning is </a:t>
            </a:r>
            <a:r>
              <a:rPr b="1" lang="en" sz="3000">
                <a:solidFill>
                  <a:srgbClr val="434343"/>
                </a:solidFill>
                <a:latin typeface="Montserrat"/>
                <a:ea typeface="Montserrat"/>
                <a:cs typeface="Montserrat"/>
                <a:sym typeface="Montserrat"/>
              </a:rPr>
              <a:t>Introduction to Statistical Learning </a:t>
            </a:r>
            <a:r>
              <a:rPr lang="en" sz="3000">
                <a:solidFill>
                  <a:srgbClr val="434343"/>
                </a:solidFill>
                <a:latin typeface="Montserrat"/>
                <a:ea typeface="Montserrat"/>
                <a:cs typeface="Montserrat"/>
                <a:sym typeface="Montserrat"/>
              </a:rPr>
              <a:t>by Gareth James as a companion book.</a:t>
            </a:r>
            <a:endParaRPr sz="3000">
              <a:solidFill>
                <a:srgbClr val="434343"/>
              </a:solidFill>
              <a:latin typeface="Montserrat"/>
              <a:ea typeface="Montserrat"/>
              <a:cs typeface="Montserrat"/>
              <a:sym typeface="Montserrat"/>
            </a:endParaRPr>
          </a:p>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It’s freely available online. Simply google search the title of the book.</a:t>
            </a:r>
            <a:endParaRPr sz="3000">
              <a:solidFill>
                <a:srgbClr val="434343"/>
              </a:solidFill>
              <a:latin typeface="Montserrat"/>
              <a:ea typeface="Montserrat"/>
              <a:cs typeface="Montserrat"/>
              <a:sym typeface="Montserrat"/>
            </a:endParaRPr>
          </a:p>
          <a:p>
            <a:pPr indent="0" lvl="0" marL="0" rtl="0" algn="l">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57" name="Google Shape;157;p3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8" name="Google Shape;158;p3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0" name="Shape 860"/>
        <p:cNvGrpSpPr/>
        <p:nvPr/>
      </p:nvGrpSpPr>
      <p:grpSpPr>
        <a:xfrm>
          <a:off x="0" y="0"/>
          <a:ext cx="0" cy="0"/>
          <a:chOff x="0" y="0"/>
          <a:chExt cx="0" cy="0"/>
        </a:xfrm>
      </p:grpSpPr>
      <p:sp>
        <p:nvSpPr>
          <p:cNvPr id="861" name="Google Shape;861;p9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862" name="Google Shape;862;p94"/>
          <p:cNvSpPr txBox="1"/>
          <p:nvPr>
            <p:ph idx="1" type="body"/>
          </p:nvPr>
        </p:nvSpPr>
        <p:spPr>
          <a:xfrm>
            <a:off x="58500" y="1152475"/>
            <a:ext cx="91440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means if you have two possible classes you should have 4 separate groups at the end of testing:</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Correctly Classified to Class 1: TRUE HAM</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Correctly Classified to Class 2: TRUE SPAM</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Incorrectly</a:t>
            </a:r>
            <a:r>
              <a:rPr lang="en" sz="2900">
                <a:solidFill>
                  <a:srgbClr val="434343"/>
                </a:solidFill>
                <a:latin typeface="Montserrat"/>
                <a:ea typeface="Montserrat"/>
                <a:cs typeface="Montserrat"/>
                <a:sym typeface="Montserrat"/>
              </a:rPr>
              <a:t> classified to Class 1: FALSE HAM</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Incorrectly </a:t>
            </a:r>
            <a:r>
              <a:rPr lang="en" sz="2900">
                <a:solidFill>
                  <a:srgbClr val="434343"/>
                </a:solidFill>
                <a:latin typeface="Montserrat"/>
                <a:ea typeface="Montserrat"/>
                <a:cs typeface="Montserrat"/>
                <a:sym typeface="Montserrat"/>
              </a:rPr>
              <a:t>classified to Class 2: FALSE SPAM</a:t>
            </a:r>
            <a:endParaRPr sz="2900">
              <a:solidFill>
                <a:srgbClr val="434343"/>
              </a:solidFill>
              <a:latin typeface="Montserrat"/>
              <a:ea typeface="Montserrat"/>
              <a:cs typeface="Montserrat"/>
              <a:sym typeface="Montserrat"/>
            </a:endParaRPr>
          </a:p>
        </p:txBody>
      </p:sp>
      <p:pic>
        <p:nvPicPr>
          <p:cNvPr descr="watermark.jpg" id="863" name="Google Shape;863;p9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64" name="Google Shape;864;p9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8" name="Shape 868"/>
        <p:cNvGrpSpPr/>
        <p:nvPr/>
      </p:nvGrpSpPr>
      <p:grpSpPr>
        <a:xfrm>
          <a:off x="0" y="0"/>
          <a:ext cx="0" cy="0"/>
          <a:chOff x="0" y="0"/>
          <a:chExt cx="0" cy="0"/>
        </a:xfrm>
      </p:grpSpPr>
      <p:sp>
        <p:nvSpPr>
          <p:cNvPr id="869" name="Google Shape;869;p95"/>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870" name="Google Shape;870;p9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871" name="Google Shape;871;p95"/>
          <p:cNvSpPr txBox="1"/>
          <p:nvPr/>
        </p:nvSpPr>
        <p:spPr>
          <a:xfrm>
            <a:off x="5371500" y="1492500"/>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Math &amp;</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Statistics</a:t>
            </a:r>
            <a:endParaRPr sz="2400">
              <a:solidFill>
                <a:srgbClr val="FFFFFF"/>
              </a:solidFill>
              <a:latin typeface="Roboto"/>
              <a:ea typeface="Roboto"/>
              <a:cs typeface="Roboto"/>
              <a:sym typeface="Roboto"/>
            </a:endParaRPr>
          </a:p>
        </p:txBody>
      </p:sp>
      <p:sp>
        <p:nvSpPr>
          <p:cNvPr id="872" name="Google Shape;872;p95"/>
          <p:cNvSpPr txBox="1"/>
          <p:nvPr/>
        </p:nvSpPr>
        <p:spPr>
          <a:xfrm>
            <a:off x="4122900" y="3571675"/>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Domain</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Knowledge</a:t>
            </a:r>
            <a:endParaRPr sz="2400">
              <a:solidFill>
                <a:srgbClr val="FFFFFF"/>
              </a:solidFill>
              <a:latin typeface="Roboto"/>
              <a:ea typeface="Roboto"/>
              <a:cs typeface="Roboto"/>
              <a:sym typeface="Roboto"/>
            </a:endParaRPr>
          </a:p>
        </p:txBody>
      </p:sp>
      <p:sp>
        <p:nvSpPr>
          <p:cNvPr id="873" name="Google Shape;873;p95"/>
          <p:cNvSpPr txBox="1"/>
          <p:nvPr/>
        </p:nvSpPr>
        <p:spPr>
          <a:xfrm>
            <a:off x="4490700" y="1626600"/>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Machine Learning</a:t>
            </a:r>
            <a:endParaRPr>
              <a:solidFill>
                <a:srgbClr val="FFFFFF"/>
              </a:solidFill>
              <a:latin typeface="Roboto"/>
              <a:ea typeface="Roboto"/>
              <a:cs typeface="Roboto"/>
              <a:sym typeface="Roboto"/>
            </a:endParaRPr>
          </a:p>
        </p:txBody>
      </p:sp>
      <p:sp>
        <p:nvSpPr>
          <p:cNvPr id="874" name="Google Shape;874;p95"/>
          <p:cNvSpPr txBox="1"/>
          <p:nvPr/>
        </p:nvSpPr>
        <p:spPr>
          <a:xfrm>
            <a:off x="3834850" y="2792545"/>
            <a:ext cx="987900" cy="45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Software</a:t>
            </a:r>
            <a:endParaRPr>
              <a:solidFill>
                <a:srgbClr val="FFFFFF"/>
              </a:solidFill>
              <a:latin typeface="Roboto"/>
              <a:ea typeface="Roboto"/>
              <a:cs typeface="Roboto"/>
              <a:sym typeface="Roboto"/>
            </a:endParaRPr>
          </a:p>
        </p:txBody>
      </p:sp>
      <p:sp>
        <p:nvSpPr>
          <p:cNvPr id="875" name="Google Shape;875;p95"/>
          <p:cNvSpPr txBox="1"/>
          <p:nvPr/>
        </p:nvSpPr>
        <p:spPr>
          <a:xfrm>
            <a:off x="5146575" y="2748813"/>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Research</a:t>
            </a:r>
            <a:endParaRPr>
              <a:solidFill>
                <a:srgbClr val="FFFFFF"/>
              </a:solidFill>
              <a:latin typeface="Roboto"/>
              <a:ea typeface="Roboto"/>
              <a:cs typeface="Roboto"/>
              <a:sym typeface="Roboto"/>
            </a:endParaRPr>
          </a:p>
        </p:txBody>
      </p:sp>
      <p:sp>
        <p:nvSpPr>
          <p:cNvPr id="876" name="Google Shape;876;p95"/>
          <p:cNvSpPr txBox="1"/>
          <p:nvPr/>
        </p:nvSpPr>
        <p:spPr>
          <a:xfrm>
            <a:off x="4751975" y="2406900"/>
            <a:ext cx="449100" cy="38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DS</a:t>
            </a:r>
            <a:endParaRPr>
              <a:solidFill>
                <a:srgbClr val="FFFFFF"/>
              </a:solidFill>
              <a:latin typeface="Roboto"/>
              <a:ea typeface="Roboto"/>
              <a:cs typeface="Roboto"/>
              <a:sym typeface="Roboto"/>
            </a:endParaRPr>
          </a:p>
        </p:txBody>
      </p:sp>
      <p:sp>
        <p:nvSpPr>
          <p:cNvPr id="877" name="Google Shape;877;p95"/>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Montserrat"/>
                <a:ea typeface="Montserrat"/>
                <a:cs typeface="Montserrat"/>
                <a:sym typeface="Montserrat"/>
              </a:rPr>
              <a:t>Confusion Matrix</a:t>
            </a:r>
            <a:endParaRPr sz="3000">
              <a:solidFill>
                <a:srgbClr val="2A3990"/>
              </a:solidFill>
              <a:latin typeface="Montserrat"/>
              <a:ea typeface="Montserrat"/>
              <a:cs typeface="Montserrat"/>
              <a:sym typeface="Montserrat"/>
            </a:endParaRPr>
          </a:p>
        </p:txBody>
      </p:sp>
      <p:pic>
        <p:nvPicPr>
          <p:cNvPr descr="Screen Shot 2017-05-01 at 7.20.32 PM.png" id="878" name="Google Shape;878;p95"/>
          <p:cNvPicPr preferRelativeResize="0"/>
          <p:nvPr/>
        </p:nvPicPr>
        <p:blipFill>
          <a:blip r:embed="rId4">
            <a:alphaModFix/>
          </a:blip>
          <a:stretch>
            <a:fillRect/>
          </a:stretch>
        </p:blipFill>
        <p:spPr>
          <a:xfrm>
            <a:off x="685825" y="1130138"/>
            <a:ext cx="7584734" cy="3778425"/>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2" name="Shape 882"/>
        <p:cNvGrpSpPr/>
        <p:nvPr/>
      </p:nvGrpSpPr>
      <p:grpSpPr>
        <a:xfrm>
          <a:off x="0" y="0"/>
          <a:ext cx="0" cy="0"/>
          <a:chOff x="0" y="0"/>
          <a:chExt cx="0" cy="0"/>
        </a:xfrm>
      </p:grpSpPr>
      <p:sp>
        <p:nvSpPr>
          <p:cNvPr id="883" name="Google Shape;883;p96"/>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884" name="Google Shape;884;p9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885" name="Google Shape;885;p96"/>
          <p:cNvSpPr txBox="1"/>
          <p:nvPr/>
        </p:nvSpPr>
        <p:spPr>
          <a:xfrm>
            <a:off x="5371500" y="1492500"/>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Math &amp;</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Statistics</a:t>
            </a:r>
            <a:endParaRPr sz="2400">
              <a:solidFill>
                <a:srgbClr val="FFFFFF"/>
              </a:solidFill>
              <a:latin typeface="Roboto"/>
              <a:ea typeface="Roboto"/>
              <a:cs typeface="Roboto"/>
              <a:sym typeface="Roboto"/>
            </a:endParaRPr>
          </a:p>
        </p:txBody>
      </p:sp>
      <p:sp>
        <p:nvSpPr>
          <p:cNvPr id="886" name="Google Shape;886;p96"/>
          <p:cNvSpPr txBox="1"/>
          <p:nvPr/>
        </p:nvSpPr>
        <p:spPr>
          <a:xfrm>
            <a:off x="4122900" y="3571675"/>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Domain</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Knowledge</a:t>
            </a:r>
            <a:endParaRPr sz="2400">
              <a:solidFill>
                <a:srgbClr val="FFFFFF"/>
              </a:solidFill>
              <a:latin typeface="Roboto"/>
              <a:ea typeface="Roboto"/>
              <a:cs typeface="Roboto"/>
              <a:sym typeface="Roboto"/>
            </a:endParaRPr>
          </a:p>
        </p:txBody>
      </p:sp>
      <p:sp>
        <p:nvSpPr>
          <p:cNvPr id="887" name="Google Shape;887;p96"/>
          <p:cNvSpPr txBox="1"/>
          <p:nvPr/>
        </p:nvSpPr>
        <p:spPr>
          <a:xfrm>
            <a:off x="4490700" y="1626600"/>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Machine Learning</a:t>
            </a:r>
            <a:endParaRPr>
              <a:solidFill>
                <a:srgbClr val="FFFFFF"/>
              </a:solidFill>
              <a:latin typeface="Roboto"/>
              <a:ea typeface="Roboto"/>
              <a:cs typeface="Roboto"/>
              <a:sym typeface="Roboto"/>
            </a:endParaRPr>
          </a:p>
        </p:txBody>
      </p:sp>
      <p:sp>
        <p:nvSpPr>
          <p:cNvPr id="888" name="Google Shape;888;p96"/>
          <p:cNvSpPr txBox="1"/>
          <p:nvPr/>
        </p:nvSpPr>
        <p:spPr>
          <a:xfrm>
            <a:off x="3834850" y="2792545"/>
            <a:ext cx="987900" cy="45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Software</a:t>
            </a:r>
            <a:endParaRPr>
              <a:solidFill>
                <a:srgbClr val="FFFFFF"/>
              </a:solidFill>
              <a:latin typeface="Roboto"/>
              <a:ea typeface="Roboto"/>
              <a:cs typeface="Roboto"/>
              <a:sym typeface="Roboto"/>
            </a:endParaRPr>
          </a:p>
        </p:txBody>
      </p:sp>
      <p:sp>
        <p:nvSpPr>
          <p:cNvPr id="889" name="Google Shape;889;p96"/>
          <p:cNvSpPr txBox="1"/>
          <p:nvPr/>
        </p:nvSpPr>
        <p:spPr>
          <a:xfrm>
            <a:off x="5146575" y="2748813"/>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Research</a:t>
            </a:r>
            <a:endParaRPr>
              <a:solidFill>
                <a:srgbClr val="FFFFFF"/>
              </a:solidFill>
              <a:latin typeface="Roboto"/>
              <a:ea typeface="Roboto"/>
              <a:cs typeface="Roboto"/>
              <a:sym typeface="Roboto"/>
            </a:endParaRPr>
          </a:p>
        </p:txBody>
      </p:sp>
      <p:sp>
        <p:nvSpPr>
          <p:cNvPr id="890" name="Google Shape;890;p96"/>
          <p:cNvSpPr txBox="1"/>
          <p:nvPr/>
        </p:nvSpPr>
        <p:spPr>
          <a:xfrm>
            <a:off x="4751975" y="2406900"/>
            <a:ext cx="449100" cy="38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DS</a:t>
            </a:r>
            <a:endParaRPr>
              <a:solidFill>
                <a:srgbClr val="FFFFFF"/>
              </a:solidFill>
              <a:latin typeface="Roboto"/>
              <a:ea typeface="Roboto"/>
              <a:cs typeface="Roboto"/>
              <a:sym typeface="Roboto"/>
            </a:endParaRPr>
          </a:p>
        </p:txBody>
      </p:sp>
      <p:sp>
        <p:nvSpPr>
          <p:cNvPr id="891" name="Google Shape;891;p96"/>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Montserrat"/>
                <a:ea typeface="Montserrat"/>
                <a:cs typeface="Montserrat"/>
                <a:sym typeface="Montserrat"/>
              </a:rPr>
              <a:t>Confusion Matrix</a:t>
            </a:r>
            <a:endParaRPr sz="3000">
              <a:solidFill>
                <a:srgbClr val="2A3990"/>
              </a:solidFill>
              <a:latin typeface="Montserrat"/>
              <a:ea typeface="Montserrat"/>
              <a:cs typeface="Montserrat"/>
              <a:sym typeface="Montserrat"/>
            </a:endParaRPr>
          </a:p>
        </p:txBody>
      </p:sp>
      <p:graphicFrame>
        <p:nvGraphicFramePr>
          <p:cNvPr id="892" name="Google Shape;892;p96"/>
          <p:cNvGraphicFramePr/>
          <p:nvPr/>
        </p:nvGraphicFramePr>
        <p:xfrm>
          <a:off x="359000" y="1118850"/>
          <a:ext cx="3000000" cy="3000000"/>
        </p:xfrm>
        <a:graphic>
          <a:graphicData uri="http://schemas.openxmlformats.org/drawingml/2006/table">
            <a:tbl>
              <a:tblPr>
                <a:noFill/>
                <a:tableStyleId>{E6DA98D1-28B0-45D8-8D84-494314B22FAC}</a:tableStyleId>
              </a:tblPr>
              <a:tblGrid>
                <a:gridCol w="2154125"/>
                <a:gridCol w="2154125"/>
                <a:gridCol w="2154125"/>
                <a:gridCol w="2154125"/>
              </a:tblGrid>
              <a:tr h="969525">
                <a:tc>
                  <a:txBody>
                    <a:bodyPr/>
                    <a:lstStyle/>
                    <a:p>
                      <a:pPr indent="0" lvl="0" marL="0" rtl="0" algn="ctr">
                        <a:spcBef>
                          <a:spcPts val="0"/>
                        </a:spcBef>
                        <a:spcAft>
                          <a:spcPts val="0"/>
                        </a:spcAft>
                        <a:buNone/>
                      </a:pPr>
                      <a:r>
                        <a:t/>
                      </a:r>
                      <a:endParaRPr sz="1800"/>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sz="1800"/>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gridSpan="2">
                  <a:txBody>
                    <a:bodyPr/>
                    <a:lstStyle/>
                    <a:p>
                      <a:pPr indent="0" lvl="0" marL="0" rtl="0" algn="ctr">
                        <a:spcBef>
                          <a:spcPts val="0"/>
                        </a:spcBef>
                        <a:spcAft>
                          <a:spcPts val="0"/>
                        </a:spcAft>
                        <a:buNone/>
                      </a:pPr>
                      <a:r>
                        <a:rPr lang="en" sz="1800"/>
                        <a:t>PREDICTED CONDITION</a:t>
                      </a:r>
                      <a:endParaRPr sz="1800"/>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solidFill>
                      <a:srgbClr val="FFE599"/>
                    </a:solidFill>
                  </a:tcPr>
                </a:tc>
                <a:tc hMerge="1"/>
              </a:tr>
              <a:tr h="969525">
                <a:tc>
                  <a:txBody>
                    <a:bodyPr/>
                    <a:lstStyle/>
                    <a:p>
                      <a:pPr indent="0" lvl="0" marL="0" rtl="0" algn="ctr">
                        <a:spcBef>
                          <a:spcPts val="0"/>
                        </a:spcBef>
                        <a:spcAft>
                          <a:spcPts val="0"/>
                        </a:spcAft>
                        <a:buNone/>
                      </a:pPr>
                      <a:r>
                        <a:t/>
                      </a:r>
                      <a:endParaRPr sz="1800"/>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b="1" lang="en" sz="1800"/>
                        <a:t>ALL TEXTS</a:t>
                      </a:r>
                      <a:endParaRPr b="1" sz="1800"/>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solidFill>
                      <a:srgbClr val="F3F3F3"/>
                    </a:solidFill>
                  </a:tcPr>
                </a:tc>
                <a:tc>
                  <a:txBody>
                    <a:bodyPr/>
                    <a:lstStyle/>
                    <a:p>
                      <a:pPr indent="0" lvl="0" marL="0" rtl="0" algn="ctr">
                        <a:spcBef>
                          <a:spcPts val="0"/>
                        </a:spcBef>
                        <a:spcAft>
                          <a:spcPts val="0"/>
                        </a:spcAft>
                        <a:buNone/>
                      </a:pPr>
                      <a:r>
                        <a:rPr lang="en" sz="1800"/>
                        <a:t>PREDICTED </a:t>
                      </a:r>
                      <a:endParaRPr sz="1800"/>
                    </a:p>
                    <a:p>
                      <a:pPr indent="0" lvl="0" marL="0" rtl="0" algn="ctr">
                        <a:spcBef>
                          <a:spcPts val="0"/>
                        </a:spcBef>
                        <a:spcAft>
                          <a:spcPts val="0"/>
                        </a:spcAft>
                        <a:buNone/>
                      </a:pPr>
                      <a:r>
                        <a:rPr lang="en" sz="1800"/>
                        <a:t>HAM</a:t>
                      </a:r>
                      <a:endParaRPr sz="1800"/>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999999"/>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sz="1800"/>
                        <a:t>PREDICTED</a:t>
                      </a:r>
                      <a:endParaRPr sz="1800"/>
                    </a:p>
                    <a:p>
                      <a:pPr indent="0" lvl="0" marL="0" rtl="0" algn="ctr">
                        <a:spcBef>
                          <a:spcPts val="0"/>
                        </a:spcBef>
                        <a:spcAft>
                          <a:spcPts val="0"/>
                        </a:spcAft>
                        <a:buNone/>
                      </a:pPr>
                      <a:r>
                        <a:rPr lang="en" sz="1800"/>
                        <a:t>SPAM</a:t>
                      </a:r>
                      <a:endParaRPr sz="1800"/>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999999"/>
                      </a:solidFill>
                      <a:prstDash val="solid"/>
                      <a:round/>
                      <a:headEnd len="sm" w="sm" type="none"/>
                      <a:tailEnd len="sm" w="sm" type="none"/>
                    </a:lnB>
                    <a:solidFill>
                      <a:srgbClr val="FFD966"/>
                    </a:solidFill>
                  </a:tcPr>
                </a:tc>
              </a:tr>
              <a:tr h="969525">
                <a:tc rowSpan="2">
                  <a:txBody>
                    <a:bodyPr/>
                    <a:lstStyle/>
                    <a:p>
                      <a:pPr indent="0" lvl="0" marL="0" rtl="0" algn="ctr">
                        <a:spcBef>
                          <a:spcPts val="0"/>
                        </a:spcBef>
                        <a:spcAft>
                          <a:spcPts val="0"/>
                        </a:spcAft>
                        <a:buNone/>
                      </a:pPr>
                      <a:r>
                        <a:rPr lang="en" sz="1800"/>
                        <a:t>REAL</a:t>
                      </a:r>
                      <a:endParaRPr sz="1800"/>
                    </a:p>
                    <a:p>
                      <a:pPr indent="0" lvl="0" marL="0" rtl="0" algn="ctr">
                        <a:spcBef>
                          <a:spcPts val="0"/>
                        </a:spcBef>
                        <a:spcAft>
                          <a:spcPts val="0"/>
                        </a:spcAft>
                        <a:buNone/>
                      </a:pPr>
                      <a:r>
                        <a:rPr lang="en" sz="1800"/>
                        <a:t>CONDITION</a:t>
                      </a:r>
                      <a:endParaRPr sz="1800"/>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solidFill>
                      <a:srgbClr val="A4C2F4"/>
                    </a:solidFill>
                  </a:tcPr>
                </a:tc>
                <a:tc>
                  <a:txBody>
                    <a:bodyPr/>
                    <a:lstStyle/>
                    <a:p>
                      <a:pPr indent="0" lvl="0" marL="0" rtl="0" algn="ctr">
                        <a:spcBef>
                          <a:spcPts val="0"/>
                        </a:spcBef>
                        <a:spcAft>
                          <a:spcPts val="0"/>
                        </a:spcAft>
                        <a:buNone/>
                      </a:pPr>
                      <a:r>
                        <a:rPr lang="en" sz="1800"/>
                        <a:t>REAL CONDITION</a:t>
                      </a:r>
                      <a:endParaRPr sz="1800"/>
                    </a:p>
                    <a:p>
                      <a:pPr indent="0" lvl="0" marL="0" rtl="0" algn="ctr">
                        <a:spcBef>
                          <a:spcPts val="0"/>
                        </a:spcBef>
                        <a:spcAft>
                          <a:spcPts val="0"/>
                        </a:spcAft>
                        <a:buNone/>
                      </a:pPr>
                      <a:r>
                        <a:rPr lang="en" sz="1800"/>
                        <a:t>HAM</a:t>
                      </a:r>
                      <a:endParaRPr sz="1800"/>
                    </a:p>
                  </a:txBody>
                  <a:tcPr marT="91425" marB="91425" marR="91425" marL="91425">
                    <a:lnL cap="flat" cmpd="sng" w="19050">
                      <a:solidFill>
                        <a:srgbClr val="FFFFFF"/>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sz="1800"/>
                        <a:t>TRUE </a:t>
                      </a:r>
                      <a:endParaRPr sz="1800"/>
                    </a:p>
                    <a:p>
                      <a:pPr indent="0" lvl="0" marL="0" rtl="0" algn="ctr">
                        <a:spcBef>
                          <a:spcPts val="0"/>
                        </a:spcBef>
                        <a:spcAft>
                          <a:spcPts val="0"/>
                        </a:spcAft>
                        <a:buNone/>
                      </a:pPr>
                      <a:r>
                        <a:rPr lang="en" sz="1800"/>
                        <a:t>POSITIVE</a:t>
                      </a:r>
                      <a:endParaRPr sz="1800"/>
                    </a:p>
                  </a:txBody>
                  <a:tcPr marT="91425" marB="91425" marR="91425" marL="91425">
                    <a:lnL cap="flat" cmpd="sng" w="19050">
                      <a:solidFill>
                        <a:srgbClr val="999999"/>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99999"/>
                      </a:solidFill>
                      <a:prstDash val="solid"/>
                      <a:round/>
                      <a:headEnd len="sm" w="sm" type="none"/>
                      <a:tailEnd len="sm" w="sm" type="none"/>
                    </a:lnB>
                    <a:solidFill>
                      <a:srgbClr val="D9EAD3"/>
                    </a:solidFill>
                  </a:tcPr>
                </a:tc>
                <a:tc>
                  <a:txBody>
                    <a:bodyPr/>
                    <a:lstStyle/>
                    <a:p>
                      <a:pPr indent="0" lvl="0" marL="0" rtl="0" algn="ctr">
                        <a:spcBef>
                          <a:spcPts val="0"/>
                        </a:spcBef>
                        <a:spcAft>
                          <a:spcPts val="0"/>
                        </a:spcAft>
                        <a:buNone/>
                      </a:pPr>
                      <a:r>
                        <a:rPr lang="en" sz="1800"/>
                        <a:t>FALSE</a:t>
                      </a:r>
                      <a:endParaRPr sz="1800"/>
                    </a:p>
                    <a:p>
                      <a:pPr indent="0" lvl="0" marL="0" rtl="0" algn="ctr">
                        <a:spcBef>
                          <a:spcPts val="0"/>
                        </a:spcBef>
                        <a:spcAft>
                          <a:spcPts val="0"/>
                        </a:spcAft>
                        <a:buNone/>
                      </a:pPr>
                      <a:r>
                        <a:rPr lang="en" sz="1800"/>
                        <a:t>NEGATIVE</a:t>
                      </a:r>
                      <a:endParaRPr sz="1800"/>
                    </a:p>
                  </a:txBody>
                  <a:tcPr marT="91425" marB="91425" marR="91425" marL="91425">
                    <a:lnL cap="flat" cmpd="sng" w="19050">
                      <a:solidFill>
                        <a:srgbClr val="999999"/>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99999"/>
                      </a:solidFill>
                      <a:prstDash val="solid"/>
                      <a:round/>
                      <a:headEnd len="sm" w="sm" type="none"/>
                      <a:tailEnd len="sm" w="sm" type="none"/>
                    </a:lnB>
                    <a:solidFill>
                      <a:srgbClr val="E06666"/>
                    </a:solidFill>
                  </a:tcPr>
                </a:tc>
              </a:tr>
              <a:tr h="969525">
                <a:tc vMerge="1"/>
                <a:tc>
                  <a:txBody>
                    <a:bodyPr/>
                    <a:lstStyle/>
                    <a:p>
                      <a:pPr indent="0" lvl="0" marL="0" rtl="0" algn="ctr">
                        <a:spcBef>
                          <a:spcPts val="0"/>
                        </a:spcBef>
                        <a:spcAft>
                          <a:spcPts val="0"/>
                        </a:spcAft>
                        <a:buNone/>
                      </a:pPr>
                      <a:r>
                        <a:rPr lang="en" sz="1800"/>
                        <a:t>REAL CONDITION</a:t>
                      </a:r>
                      <a:endParaRPr sz="1800"/>
                    </a:p>
                    <a:p>
                      <a:pPr indent="0" lvl="0" marL="0" rtl="0" algn="ctr">
                        <a:spcBef>
                          <a:spcPts val="0"/>
                        </a:spcBef>
                        <a:spcAft>
                          <a:spcPts val="0"/>
                        </a:spcAft>
                        <a:buNone/>
                      </a:pPr>
                      <a:r>
                        <a:rPr lang="en" sz="1800"/>
                        <a:t>SPAM</a:t>
                      </a:r>
                      <a:endParaRPr sz="1800"/>
                    </a:p>
                  </a:txBody>
                  <a:tcPr marT="91425" marB="91425" marR="91425" marL="91425">
                    <a:lnL cap="flat" cmpd="sng" w="19050">
                      <a:solidFill>
                        <a:srgbClr val="FFFFFF"/>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solidFill>
                      <a:srgbClr val="6D9EEB"/>
                    </a:solidFill>
                  </a:tcPr>
                </a:tc>
                <a:tc>
                  <a:txBody>
                    <a:bodyPr/>
                    <a:lstStyle/>
                    <a:p>
                      <a:pPr indent="0" lvl="0" marL="0" rtl="0" algn="ctr">
                        <a:spcBef>
                          <a:spcPts val="0"/>
                        </a:spcBef>
                        <a:spcAft>
                          <a:spcPts val="0"/>
                        </a:spcAft>
                        <a:buNone/>
                      </a:pPr>
                      <a:r>
                        <a:rPr lang="en" sz="1800"/>
                        <a:t>FALSE</a:t>
                      </a:r>
                      <a:endParaRPr sz="1800"/>
                    </a:p>
                    <a:p>
                      <a:pPr indent="0" lvl="0" marL="0" rtl="0" algn="ctr">
                        <a:spcBef>
                          <a:spcPts val="0"/>
                        </a:spcBef>
                        <a:spcAft>
                          <a:spcPts val="0"/>
                        </a:spcAft>
                        <a:buNone/>
                      </a:pPr>
                      <a:r>
                        <a:rPr lang="en" sz="1800"/>
                        <a:t>POSITIVE</a:t>
                      </a:r>
                      <a:endParaRPr sz="1800"/>
                    </a:p>
                  </a:txBody>
                  <a:tcPr marT="91425" marB="91425" marR="91425" marL="91425">
                    <a:lnL cap="flat" cmpd="sng" w="19050">
                      <a:solidFill>
                        <a:srgbClr val="999999"/>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99999"/>
                      </a:solidFill>
                      <a:prstDash val="solid"/>
                      <a:round/>
                      <a:headEnd len="sm" w="sm" type="none"/>
                      <a:tailEnd len="sm" w="sm" type="none"/>
                    </a:lnB>
                    <a:solidFill>
                      <a:srgbClr val="EA9999"/>
                    </a:solidFill>
                  </a:tcPr>
                </a:tc>
                <a:tc>
                  <a:txBody>
                    <a:bodyPr/>
                    <a:lstStyle/>
                    <a:p>
                      <a:pPr indent="0" lvl="0" marL="0" rtl="0" algn="ctr">
                        <a:spcBef>
                          <a:spcPts val="0"/>
                        </a:spcBef>
                        <a:spcAft>
                          <a:spcPts val="0"/>
                        </a:spcAft>
                        <a:buNone/>
                      </a:pPr>
                      <a:r>
                        <a:rPr lang="en" sz="1800"/>
                        <a:t>TRUE </a:t>
                      </a:r>
                      <a:endParaRPr sz="1800"/>
                    </a:p>
                    <a:p>
                      <a:pPr indent="0" lvl="0" marL="0" rtl="0" algn="ctr">
                        <a:spcBef>
                          <a:spcPts val="0"/>
                        </a:spcBef>
                        <a:spcAft>
                          <a:spcPts val="0"/>
                        </a:spcAft>
                        <a:buNone/>
                      </a:pPr>
                      <a:r>
                        <a:rPr lang="en" sz="1800"/>
                        <a:t>NEGATIVE</a:t>
                      </a:r>
                      <a:endParaRPr sz="1800"/>
                    </a:p>
                  </a:txBody>
                  <a:tcPr marT="91425" marB="91425" marR="91425" marL="91425">
                    <a:lnL cap="flat" cmpd="sng" w="19050">
                      <a:solidFill>
                        <a:srgbClr val="999999"/>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99999"/>
                      </a:solidFill>
                      <a:prstDash val="solid"/>
                      <a:round/>
                      <a:headEnd len="sm" w="sm" type="none"/>
                      <a:tailEnd len="sm" w="sm" type="none"/>
                    </a:lnB>
                    <a:solidFill>
                      <a:srgbClr val="93C47D"/>
                    </a:solidFill>
                  </a:tcPr>
                </a:tc>
              </a:tr>
            </a:tbl>
          </a:graphicData>
        </a:graphic>
      </p:graphicFrame>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6" name="Shape 896"/>
        <p:cNvGrpSpPr/>
        <p:nvPr/>
      </p:nvGrpSpPr>
      <p:grpSpPr>
        <a:xfrm>
          <a:off x="0" y="0"/>
          <a:ext cx="0" cy="0"/>
          <a:chOff x="0" y="0"/>
          <a:chExt cx="0" cy="0"/>
        </a:xfrm>
      </p:grpSpPr>
      <p:sp>
        <p:nvSpPr>
          <p:cNvPr id="897" name="Google Shape;897;p97"/>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898" name="Google Shape;898;p9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899" name="Google Shape;899;p97"/>
          <p:cNvSpPr txBox="1"/>
          <p:nvPr/>
        </p:nvSpPr>
        <p:spPr>
          <a:xfrm>
            <a:off x="5371500" y="1492500"/>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Math &amp;</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Statistics</a:t>
            </a:r>
            <a:endParaRPr sz="2400">
              <a:solidFill>
                <a:srgbClr val="FFFFFF"/>
              </a:solidFill>
              <a:latin typeface="Roboto"/>
              <a:ea typeface="Roboto"/>
              <a:cs typeface="Roboto"/>
              <a:sym typeface="Roboto"/>
            </a:endParaRPr>
          </a:p>
        </p:txBody>
      </p:sp>
      <p:sp>
        <p:nvSpPr>
          <p:cNvPr id="900" name="Google Shape;900;p97"/>
          <p:cNvSpPr txBox="1"/>
          <p:nvPr/>
        </p:nvSpPr>
        <p:spPr>
          <a:xfrm>
            <a:off x="4122900" y="3571675"/>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Domain</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Knowledge</a:t>
            </a:r>
            <a:endParaRPr sz="2400">
              <a:solidFill>
                <a:srgbClr val="FFFFFF"/>
              </a:solidFill>
              <a:latin typeface="Roboto"/>
              <a:ea typeface="Roboto"/>
              <a:cs typeface="Roboto"/>
              <a:sym typeface="Roboto"/>
            </a:endParaRPr>
          </a:p>
        </p:txBody>
      </p:sp>
      <p:sp>
        <p:nvSpPr>
          <p:cNvPr id="901" name="Google Shape;901;p97"/>
          <p:cNvSpPr txBox="1"/>
          <p:nvPr/>
        </p:nvSpPr>
        <p:spPr>
          <a:xfrm>
            <a:off x="4490700" y="1626600"/>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Machine Learning</a:t>
            </a:r>
            <a:endParaRPr>
              <a:solidFill>
                <a:srgbClr val="FFFFFF"/>
              </a:solidFill>
              <a:latin typeface="Roboto"/>
              <a:ea typeface="Roboto"/>
              <a:cs typeface="Roboto"/>
              <a:sym typeface="Roboto"/>
            </a:endParaRPr>
          </a:p>
        </p:txBody>
      </p:sp>
      <p:sp>
        <p:nvSpPr>
          <p:cNvPr id="902" name="Google Shape;902;p97"/>
          <p:cNvSpPr txBox="1"/>
          <p:nvPr/>
        </p:nvSpPr>
        <p:spPr>
          <a:xfrm>
            <a:off x="3834850" y="2792545"/>
            <a:ext cx="987900" cy="45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Software</a:t>
            </a:r>
            <a:endParaRPr>
              <a:solidFill>
                <a:srgbClr val="FFFFFF"/>
              </a:solidFill>
              <a:latin typeface="Roboto"/>
              <a:ea typeface="Roboto"/>
              <a:cs typeface="Roboto"/>
              <a:sym typeface="Roboto"/>
            </a:endParaRPr>
          </a:p>
        </p:txBody>
      </p:sp>
      <p:sp>
        <p:nvSpPr>
          <p:cNvPr id="903" name="Google Shape;903;p97"/>
          <p:cNvSpPr txBox="1"/>
          <p:nvPr/>
        </p:nvSpPr>
        <p:spPr>
          <a:xfrm>
            <a:off x="5146575" y="2748813"/>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Research</a:t>
            </a:r>
            <a:endParaRPr>
              <a:solidFill>
                <a:srgbClr val="FFFFFF"/>
              </a:solidFill>
              <a:latin typeface="Roboto"/>
              <a:ea typeface="Roboto"/>
              <a:cs typeface="Roboto"/>
              <a:sym typeface="Roboto"/>
            </a:endParaRPr>
          </a:p>
        </p:txBody>
      </p:sp>
      <p:sp>
        <p:nvSpPr>
          <p:cNvPr id="904" name="Google Shape;904;p97"/>
          <p:cNvSpPr txBox="1"/>
          <p:nvPr/>
        </p:nvSpPr>
        <p:spPr>
          <a:xfrm>
            <a:off x="4751975" y="2406900"/>
            <a:ext cx="449100" cy="38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DS</a:t>
            </a:r>
            <a:endParaRPr>
              <a:solidFill>
                <a:srgbClr val="FFFFFF"/>
              </a:solidFill>
              <a:latin typeface="Roboto"/>
              <a:ea typeface="Roboto"/>
              <a:cs typeface="Roboto"/>
              <a:sym typeface="Roboto"/>
            </a:endParaRPr>
          </a:p>
        </p:txBody>
      </p:sp>
      <p:sp>
        <p:nvSpPr>
          <p:cNvPr id="905" name="Google Shape;905;p97"/>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Montserrat"/>
                <a:ea typeface="Montserrat"/>
                <a:cs typeface="Montserrat"/>
                <a:sym typeface="Montserrat"/>
              </a:rPr>
              <a:t>Confusion Matrix</a:t>
            </a:r>
            <a:endParaRPr sz="3000">
              <a:solidFill>
                <a:srgbClr val="2A3990"/>
              </a:solidFill>
              <a:latin typeface="Montserrat"/>
              <a:ea typeface="Montserrat"/>
              <a:cs typeface="Montserrat"/>
              <a:sym typeface="Montserrat"/>
            </a:endParaRPr>
          </a:p>
        </p:txBody>
      </p:sp>
      <p:pic>
        <p:nvPicPr>
          <p:cNvPr descr="Screen Shot 2017-05-01 at 7.20.32 PM.png" id="906" name="Google Shape;906;p97"/>
          <p:cNvPicPr preferRelativeResize="0"/>
          <p:nvPr/>
        </p:nvPicPr>
        <p:blipFill>
          <a:blip r:embed="rId4">
            <a:alphaModFix/>
          </a:blip>
          <a:stretch>
            <a:fillRect/>
          </a:stretch>
        </p:blipFill>
        <p:spPr>
          <a:xfrm>
            <a:off x="685825" y="1130138"/>
            <a:ext cx="7584734" cy="3778425"/>
          </a:xfrm>
          <a:prstGeom prst="rect">
            <a:avLst/>
          </a:prstGeom>
          <a:noFill/>
          <a:ln>
            <a:noFill/>
          </a:ln>
        </p:spPr>
      </p:pic>
      <p:sp>
        <p:nvSpPr>
          <p:cNvPr id="907" name="Google Shape;907;p97"/>
          <p:cNvSpPr txBox="1"/>
          <p:nvPr/>
        </p:nvSpPr>
        <p:spPr>
          <a:xfrm>
            <a:off x="2139450" y="3091950"/>
            <a:ext cx="703500" cy="337200"/>
          </a:xfrm>
          <a:prstGeom prst="rect">
            <a:avLst/>
          </a:prstGeom>
          <a:solidFill>
            <a:srgbClr val="26E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HAM</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1" name="Shape 911"/>
        <p:cNvGrpSpPr/>
        <p:nvPr/>
      </p:nvGrpSpPr>
      <p:grpSpPr>
        <a:xfrm>
          <a:off x="0" y="0"/>
          <a:ext cx="0" cy="0"/>
          <a:chOff x="0" y="0"/>
          <a:chExt cx="0" cy="0"/>
        </a:xfrm>
      </p:grpSpPr>
      <p:sp>
        <p:nvSpPr>
          <p:cNvPr id="912" name="Google Shape;912;p98"/>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913" name="Google Shape;913;p9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914" name="Google Shape;914;p98"/>
          <p:cNvSpPr txBox="1"/>
          <p:nvPr/>
        </p:nvSpPr>
        <p:spPr>
          <a:xfrm>
            <a:off x="5371500" y="1492500"/>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Math &amp;</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Statistics</a:t>
            </a:r>
            <a:endParaRPr sz="2400">
              <a:solidFill>
                <a:srgbClr val="FFFFFF"/>
              </a:solidFill>
              <a:latin typeface="Roboto"/>
              <a:ea typeface="Roboto"/>
              <a:cs typeface="Roboto"/>
              <a:sym typeface="Roboto"/>
            </a:endParaRPr>
          </a:p>
        </p:txBody>
      </p:sp>
      <p:sp>
        <p:nvSpPr>
          <p:cNvPr id="915" name="Google Shape;915;p98"/>
          <p:cNvSpPr txBox="1"/>
          <p:nvPr/>
        </p:nvSpPr>
        <p:spPr>
          <a:xfrm>
            <a:off x="4122900" y="3571675"/>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Domain</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Knowledge</a:t>
            </a:r>
            <a:endParaRPr sz="2400">
              <a:solidFill>
                <a:srgbClr val="FFFFFF"/>
              </a:solidFill>
              <a:latin typeface="Roboto"/>
              <a:ea typeface="Roboto"/>
              <a:cs typeface="Roboto"/>
              <a:sym typeface="Roboto"/>
            </a:endParaRPr>
          </a:p>
        </p:txBody>
      </p:sp>
      <p:sp>
        <p:nvSpPr>
          <p:cNvPr id="916" name="Google Shape;916;p98"/>
          <p:cNvSpPr txBox="1"/>
          <p:nvPr/>
        </p:nvSpPr>
        <p:spPr>
          <a:xfrm>
            <a:off x="4490700" y="1626600"/>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Machine Learning</a:t>
            </a:r>
            <a:endParaRPr>
              <a:solidFill>
                <a:srgbClr val="FFFFFF"/>
              </a:solidFill>
              <a:latin typeface="Roboto"/>
              <a:ea typeface="Roboto"/>
              <a:cs typeface="Roboto"/>
              <a:sym typeface="Roboto"/>
            </a:endParaRPr>
          </a:p>
        </p:txBody>
      </p:sp>
      <p:sp>
        <p:nvSpPr>
          <p:cNvPr id="917" name="Google Shape;917;p98"/>
          <p:cNvSpPr txBox="1"/>
          <p:nvPr/>
        </p:nvSpPr>
        <p:spPr>
          <a:xfrm>
            <a:off x="3834850" y="2792545"/>
            <a:ext cx="987900" cy="45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Software</a:t>
            </a:r>
            <a:endParaRPr>
              <a:solidFill>
                <a:srgbClr val="FFFFFF"/>
              </a:solidFill>
              <a:latin typeface="Roboto"/>
              <a:ea typeface="Roboto"/>
              <a:cs typeface="Roboto"/>
              <a:sym typeface="Roboto"/>
            </a:endParaRPr>
          </a:p>
        </p:txBody>
      </p:sp>
      <p:sp>
        <p:nvSpPr>
          <p:cNvPr id="918" name="Google Shape;918;p98"/>
          <p:cNvSpPr txBox="1"/>
          <p:nvPr/>
        </p:nvSpPr>
        <p:spPr>
          <a:xfrm>
            <a:off x="5146575" y="2748813"/>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Research</a:t>
            </a:r>
            <a:endParaRPr>
              <a:solidFill>
                <a:srgbClr val="FFFFFF"/>
              </a:solidFill>
              <a:latin typeface="Roboto"/>
              <a:ea typeface="Roboto"/>
              <a:cs typeface="Roboto"/>
              <a:sym typeface="Roboto"/>
            </a:endParaRPr>
          </a:p>
        </p:txBody>
      </p:sp>
      <p:sp>
        <p:nvSpPr>
          <p:cNvPr id="919" name="Google Shape;919;p98"/>
          <p:cNvSpPr txBox="1"/>
          <p:nvPr/>
        </p:nvSpPr>
        <p:spPr>
          <a:xfrm>
            <a:off x="4751975" y="2406900"/>
            <a:ext cx="449100" cy="38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DS</a:t>
            </a:r>
            <a:endParaRPr>
              <a:solidFill>
                <a:srgbClr val="FFFFFF"/>
              </a:solidFill>
              <a:latin typeface="Roboto"/>
              <a:ea typeface="Roboto"/>
              <a:cs typeface="Roboto"/>
              <a:sym typeface="Roboto"/>
            </a:endParaRPr>
          </a:p>
        </p:txBody>
      </p:sp>
      <p:sp>
        <p:nvSpPr>
          <p:cNvPr id="920" name="Google Shape;920;p98"/>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Montserrat"/>
                <a:ea typeface="Montserrat"/>
                <a:cs typeface="Montserrat"/>
                <a:sym typeface="Montserrat"/>
              </a:rPr>
              <a:t>Confusion Matrix</a:t>
            </a:r>
            <a:endParaRPr sz="3000">
              <a:solidFill>
                <a:srgbClr val="2A3990"/>
              </a:solidFill>
              <a:latin typeface="Montserrat"/>
              <a:ea typeface="Montserrat"/>
              <a:cs typeface="Montserrat"/>
              <a:sym typeface="Montserrat"/>
            </a:endParaRPr>
          </a:p>
        </p:txBody>
      </p:sp>
      <p:pic>
        <p:nvPicPr>
          <p:cNvPr descr="Screen Shot 2017-05-01 at 7.23.49 PM.png" id="921" name="Google Shape;921;p98"/>
          <p:cNvPicPr preferRelativeResize="0"/>
          <p:nvPr/>
        </p:nvPicPr>
        <p:blipFill>
          <a:blip r:embed="rId4">
            <a:alphaModFix/>
          </a:blip>
          <a:stretch>
            <a:fillRect/>
          </a:stretch>
        </p:blipFill>
        <p:spPr>
          <a:xfrm>
            <a:off x="932025" y="1029725"/>
            <a:ext cx="7526107" cy="4113775"/>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5" name="Shape 925"/>
        <p:cNvGrpSpPr/>
        <p:nvPr/>
      </p:nvGrpSpPr>
      <p:grpSpPr>
        <a:xfrm>
          <a:off x="0" y="0"/>
          <a:ext cx="0" cy="0"/>
          <a:chOff x="0" y="0"/>
          <a:chExt cx="0" cy="0"/>
        </a:xfrm>
      </p:grpSpPr>
      <p:pic>
        <p:nvPicPr>
          <p:cNvPr descr="watermark.jpg" id="926" name="Google Shape;926;p9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927" name="Google Shape;927;p99"/>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928" name="Google Shape;928;p9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929" name="Google Shape;929;p99"/>
          <p:cNvSpPr txBox="1"/>
          <p:nvPr/>
        </p:nvSpPr>
        <p:spPr>
          <a:xfrm>
            <a:off x="5371500" y="1492500"/>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Math &amp;</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Statistics</a:t>
            </a:r>
            <a:endParaRPr sz="2400">
              <a:solidFill>
                <a:srgbClr val="FFFFFF"/>
              </a:solidFill>
              <a:latin typeface="Roboto"/>
              <a:ea typeface="Roboto"/>
              <a:cs typeface="Roboto"/>
              <a:sym typeface="Roboto"/>
            </a:endParaRPr>
          </a:p>
        </p:txBody>
      </p:sp>
      <p:sp>
        <p:nvSpPr>
          <p:cNvPr id="930" name="Google Shape;930;p99"/>
          <p:cNvSpPr txBox="1"/>
          <p:nvPr/>
        </p:nvSpPr>
        <p:spPr>
          <a:xfrm>
            <a:off x="4122900" y="3571675"/>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Domain</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Knowledge</a:t>
            </a:r>
            <a:endParaRPr sz="2400">
              <a:solidFill>
                <a:srgbClr val="FFFFFF"/>
              </a:solidFill>
              <a:latin typeface="Roboto"/>
              <a:ea typeface="Roboto"/>
              <a:cs typeface="Roboto"/>
              <a:sym typeface="Roboto"/>
            </a:endParaRPr>
          </a:p>
        </p:txBody>
      </p:sp>
      <p:sp>
        <p:nvSpPr>
          <p:cNvPr id="931" name="Google Shape;931;p99"/>
          <p:cNvSpPr txBox="1"/>
          <p:nvPr/>
        </p:nvSpPr>
        <p:spPr>
          <a:xfrm>
            <a:off x="4490700" y="1626600"/>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Machine Learning</a:t>
            </a:r>
            <a:endParaRPr>
              <a:solidFill>
                <a:srgbClr val="FFFFFF"/>
              </a:solidFill>
              <a:latin typeface="Roboto"/>
              <a:ea typeface="Roboto"/>
              <a:cs typeface="Roboto"/>
              <a:sym typeface="Roboto"/>
            </a:endParaRPr>
          </a:p>
        </p:txBody>
      </p:sp>
      <p:sp>
        <p:nvSpPr>
          <p:cNvPr id="932" name="Google Shape;932;p99"/>
          <p:cNvSpPr txBox="1"/>
          <p:nvPr/>
        </p:nvSpPr>
        <p:spPr>
          <a:xfrm>
            <a:off x="3834850" y="2792545"/>
            <a:ext cx="987900" cy="45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Software</a:t>
            </a:r>
            <a:endParaRPr>
              <a:solidFill>
                <a:srgbClr val="FFFFFF"/>
              </a:solidFill>
              <a:latin typeface="Roboto"/>
              <a:ea typeface="Roboto"/>
              <a:cs typeface="Roboto"/>
              <a:sym typeface="Roboto"/>
            </a:endParaRPr>
          </a:p>
        </p:txBody>
      </p:sp>
      <p:sp>
        <p:nvSpPr>
          <p:cNvPr id="933" name="Google Shape;933;p99"/>
          <p:cNvSpPr txBox="1"/>
          <p:nvPr/>
        </p:nvSpPr>
        <p:spPr>
          <a:xfrm>
            <a:off x="5146575" y="2748813"/>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Research</a:t>
            </a:r>
            <a:endParaRPr>
              <a:solidFill>
                <a:srgbClr val="FFFFFF"/>
              </a:solidFill>
              <a:latin typeface="Roboto"/>
              <a:ea typeface="Roboto"/>
              <a:cs typeface="Roboto"/>
              <a:sym typeface="Roboto"/>
            </a:endParaRPr>
          </a:p>
        </p:txBody>
      </p:sp>
      <p:sp>
        <p:nvSpPr>
          <p:cNvPr id="934" name="Google Shape;934;p99"/>
          <p:cNvSpPr txBox="1"/>
          <p:nvPr/>
        </p:nvSpPr>
        <p:spPr>
          <a:xfrm>
            <a:off x="4751975" y="2406900"/>
            <a:ext cx="449100" cy="38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DS</a:t>
            </a:r>
            <a:endParaRPr>
              <a:solidFill>
                <a:srgbClr val="FFFFFF"/>
              </a:solidFill>
              <a:latin typeface="Roboto"/>
              <a:ea typeface="Roboto"/>
              <a:cs typeface="Roboto"/>
              <a:sym typeface="Roboto"/>
            </a:endParaRPr>
          </a:p>
        </p:txBody>
      </p:sp>
      <p:sp>
        <p:nvSpPr>
          <p:cNvPr id="935" name="Google Shape;935;p99"/>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Model Evaluation</a:t>
            </a:r>
            <a:endParaRPr sz="3000">
              <a:solidFill>
                <a:srgbClr val="2A3990"/>
              </a:solidFill>
              <a:latin typeface="Roboto"/>
              <a:ea typeface="Roboto"/>
              <a:cs typeface="Roboto"/>
              <a:sym typeface="Roboto"/>
            </a:endParaRPr>
          </a:p>
        </p:txBody>
      </p:sp>
      <p:sp>
        <p:nvSpPr>
          <p:cNvPr id="936" name="Google Shape;936;p99"/>
          <p:cNvSpPr txBox="1"/>
          <p:nvPr/>
        </p:nvSpPr>
        <p:spPr>
          <a:xfrm>
            <a:off x="311700" y="1229975"/>
            <a:ext cx="8076000" cy="3339000"/>
          </a:xfrm>
          <a:prstGeom prst="rect">
            <a:avLst/>
          </a:prstGeom>
          <a:noFill/>
          <a:ln>
            <a:noFill/>
          </a:ln>
        </p:spPr>
        <p:txBody>
          <a:bodyPr anchorCtr="0" anchor="t" bIns="91425" lIns="91425" spcFirstLastPara="1" rIns="91425" wrap="square" tIns="91425">
            <a:noAutofit/>
          </a:bodyPr>
          <a:lstStyle/>
          <a:p>
            <a:pPr indent="-406400" lvl="0" marL="457200" rtl="0" algn="l">
              <a:lnSpc>
                <a:spcPct val="100000"/>
              </a:lnSpc>
              <a:spcBef>
                <a:spcPts val="0"/>
              </a:spcBef>
              <a:spcAft>
                <a:spcPts val="0"/>
              </a:spcAft>
              <a:buClr>
                <a:srgbClr val="313131"/>
              </a:buClr>
              <a:buSzPts val="2800"/>
              <a:buFont typeface="Montserrat"/>
              <a:buChar char="●"/>
            </a:pPr>
            <a:r>
              <a:rPr lang="en" sz="2800">
                <a:solidFill>
                  <a:srgbClr val="313131"/>
                </a:solidFill>
                <a:highlight>
                  <a:schemeClr val="lt1"/>
                </a:highlight>
                <a:latin typeface="Montserrat"/>
                <a:ea typeface="Montserrat"/>
                <a:cs typeface="Montserrat"/>
                <a:sym typeface="Montserrat"/>
              </a:rPr>
              <a:t>The main point to remember with the confusion matrix and the various calculated metrics is that they are all fundamentally ways of comparing the predicted values versus the true values.</a:t>
            </a:r>
            <a:endParaRPr sz="2800">
              <a:solidFill>
                <a:srgbClr val="313131"/>
              </a:solidFill>
              <a:highlight>
                <a:schemeClr val="lt1"/>
              </a:highlight>
              <a:latin typeface="Montserrat"/>
              <a:ea typeface="Montserrat"/>
              <a:cs typeface="Montserrat"/>
              <a:sym typeface="Montserrat"/>
            </a:endParaRPr>
          </a:p>
          <a:p>
            <a:pPr indent="-406400" lvl="0" marL="457200" rtl="0" algn="l">
              <a:lnSpc>
                <a:spcPct val="100000"/>
              </a:lnSpc>
              <a:spcBef>
                <a:spcPts val="0"/>
              </a:spcBef>
              <a:spcAft>
                <a:spcPts val="0"/>
              </a:spcAft>
              <a:buClr>
                <a:srgbClr val="313131"/>
              </a:buClr>
              <a:buSzPts val="2800"/>
              <a:buFont typeface="Montserrat"/>
              <a:buChar char="●"/>
            </a:pPr>
            <a:r>
              <a:rPr lang="en" sz="2800">
                <a:solidFill>
                  <a:srgbClr val="313131"/>
                </a:solidFill>
                <a:highlight>
                  <a:schemeClr val="lt1"/>
                </a:highlight>
                <a:latin typeface="Montserrat"/>
                <a:ea typeface="Montserrat"/>
                <a:cs typeface="Montserrat"/>
                <a:sym typeface="Montserrat"/>
              </a:rPr>
              <a:t>What constitutes “good” metrics, will really depend on the specific situation!</a:t>
            </a:r>
            <a:endParaRPr sz="2800">
              <a:solidFill>
                <a:srgbClr val="313131"/>
              </a:solidFill>
              <a:highlight>
                <a:schemeClr val="lt1"/>
              </a:highlight>
              <a:latin typeface="Montserrat"/>
              <a:ea typeface="Montserrat"/>
              <a:cs typeface="Montserrat"/>
              <a:sym typeface="Montserrat"/>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0" name="Shape 940"/>
        <p:cNvGrpSpPr/>
        <p:nvPr/>
      </p:nvGrpSpPr>
      <p:grpSpPr>
        <a:xfrm>
          <a:off x="0" y="0"/>
          <a:ext cx="0" cy="0"/>
          <a:chOff x="0" y="0"/>
          <a:chExt cx="0" cy="0"/>
        </a:xfrm>
      </p:grpSpPr>
      <p:pic>
        <p:nvPicPr>
          <p:cNvPr descr="watermark.jpg" id="941" name="Google Shape;941;p10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942" name="Google Shape;942;p100"/>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943" name="Google Shape;943;p10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944" name="Google Shape;944;p100"/>
          <p:cNvSpPr txBox="1"/>
          <p:nvPr/>
        </p:nvSpPr>
        <p:spPr>
          <a:xfrm>
            <a:off x="5371500" y="1492500"/>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Math &amp;</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Statistics</a:t>
            </a:r>
            <a:endParaRPr sz="2400">
              <a:solidFill>
                <a:srgbClr val="FFFFFF"/>
              </a:solidFill>
              <a:latin typeface="Roboto"/>
              <a:ea typeface="Roboto"/>
              <a:cs typeface="Roboto"/>
              <a:sym typeface="Roboto"/>
            </a:endParaRPr>
          </a:p>
        </p:txBody>
      </p:sp>
      <p:sp>
        <p:nvSpPr>
          <p:cNvPr id="945" name="Google Shape;945;p100"/>
          <p:cNvSpPr txBox="1"/>
          <p:nvPr/>
        </p:nvSpPr>
        <p:spPr>
          <a:xfrm>
            <a:off x="4122900" y="3571675"/>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Domain</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Knowledge</a:t>
            </a:r>
            <a:endParaRPr sz="2400">
              <a:solidFill>
                <a:srgbClr val="FFFFFF"/>
              </a:solidFill>
              <a:latin typeface="Roboto"/>
              <a:ea typeface="Roboto"/>
              <a:cs typeface="Roboto"/>
              <a:sym typeface="Roboto"/>
            </a:endParaRPr>
          </a:p>
        </p:txBody>
      </p:sp>
      <p:sp>
        <p:nvSpPr>
          <p:cNvPr id="946" name="Google Shape;946;p100"/>
          <p:cNvSpPr txBox="1"/>
          <p:nvPr/>
        </p:nvSpPr>
        <p:spPr>
          <a:xfrm>
            <a:off x="4490700" y="1626600"/>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Machine Learning</a:t>
            </a:r>
            <a:endParaRPr>
              <a:solidFill>
                <a:srgbClr val="FFFFFF"/>
              </a:solidFill>
              <a:latin typeface="Roboto"/>
              <a:ea typeface="Roboto"/>
              <a:cs typeface="Roboto"/>
              <a:sym typeface="Roboto"/>
            </a:endParaRPr>
          </a:p>
        </p:txBody>
      </p:sp>
      <p:sp>
        <p:nvSpPr>
          <p:cNvPr id="947" name="Google Shape;947;p100"/>
          <p:cNvSpPr txBox="1"/>
          <p:nvPr/>
        </p:nvSpPr>
        <p:spPr>
          <a:xfrm>
            <a:off x="3834850" y="2792545"/>
            <a:ext cx="987900" cy="45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Software</a:t>
            </a:r>
            <a:endParaRPr>
              <a:solidFill>
                <a:srgbClr val="FFFFFF"/>
              </a:solidFill>
              <a:latin typeface="Roboto"/>
              <a:ea typeface="Roboto"/>
              <a:cs typeface="Roboto"/>
              <a:sym typeface="Roboto"/>
            </a:endParaRPr>
          </a:p>
        </p:txBody>
      </p:sp>
      <p:sp>
        <p:nvSpPr>
          <p:cNvPr id="948" name="Google Shape;948;p100"/>
          <p:cNvSpPr txBox="1"/>
          <p:nvPr/>
        </p:nvSpPr>
        <p:spPr>
          <a:xfrm>
            <a:off x="5146575" y="2748813"/>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Research</a:t>
            </a:r>
            <a:endParaRPr>
              <a:solidFill>
                <a:srgbClr val="FFFFFF"/>
              </a:solidFill>
              <a:latin typeface="Roboto"/>
              <a:ea typeface="Roboto"/>
              <a:cs typeface="Roboto"/>
              <a:sym typeface="Roboto"/>
            </a:endParaRPr>
          </a:p>
        </p:txBody>
      </p:sp>
      <p:sp>
        <p:nvSpPr>
          <p:cNvPr id="949" name="Google Shape;949;p100"/>
          <p:cNvSpPr txBox="1"/>
          <p:nvPr/>
        </p:nvSpPr>
        <p:spPr>
          <a:xfrm>
            <a:off x="4751975" y="2406900"/>
            <a:ext cx="449100" cy="38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DS</a:t>
            </a:r>
            <a:endParaRPr>
              <a:solidFill>
                <a:srgbClr val="FFFFFF"/>
              </a:solidFill>
              <a:latin typeface="Roboto"/>
              <a:ea typeface="Roboto"/>
              <a:cs typeface="Roboto"/>
              <a:sym typeface="Roboto"/>
            </a:endParaRPr>
          </a:p>
        </p:txBody>
      </p:sp>
      <p:sp>
        <p:nvSpPr>
          <p:cNvPr id="950" name="Google Shape;950;p100"/>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Montserrat"/>
                <a:ea typeface="Montserrat"/>
                <a:cs typeface="Montserrat"/>
                <a:sym typeface="Montserrat"/>
              </a:rPr>
              <a:t>Model Evaluation</a:t>
            </a:r>
            <a:endParaRPr sz="3000">
              <a:solidFill>
                <a:srgbClr val="2A3990"/>
              </a:solidFill>
              <a:latin typeface="Montserrat"/>
              <a:ea typeface="Montserrat"/>
              <a:cs typeface="Montserrat"/>
              <a:sym typeface="Montserrat"/>
            </a:endParaRPr>
          </a:p>
        </p:txBody>
      </p:sp>
      <p:sp>
        <p:nvSpPr>
          <p:cNvPr id="951" name="Google Shape;951;p100"/>
          <p:cNvSpPr txBox="1"/>
          <p:nvPr/>
        </p:nvSpPr>
        <p:spPr>
          <a:xfrm>
            <a:off x="311700" y="1229975"/>
            <a:ext cx="8076000" cy="3339000"/>
          </a:xfrm>
          <a:prstGeom prst="rect">
            <a:avLst/>
          </a:prstGeom>
          <a:noFill/>
          <a:ln>
            <a:noFill/>
          </a:ln>
        </p:spPr>
        <p:txBody>
          <a:bodyPr anchorCtr="0" anchor="t" bIns="91425" lIns="91425" spcFirstLastPara="1" rIns="91425" wrap="square" tIns="91425">
            <a:noAutofit/>
          </a:bodyPr>
          <a:lstStyle/>
          <a:p>
            <a:pPr indent="-368300" lvl="0" marL="457200" rtl="0" algn="l">
              <a:lnSpc>
                <a:spcPct val="100000"/>
              </a:lnSpc>
              <a:spcBef>
                <a:spcPts val="0"/>
              </a:spcBef>
              <a:spcAft>
                <a:spcPts val="0"/>
              </a:spcAft>
              <a:buClr>
                <a:srgbClr val="313131"/>
              </a:buClr>
              <a:buSzPts val="2200"/>
              <a:buFont typeface="Montserrat"/>
              <a:buChar char="●"/>
            </a:pPr>
            <a:r>
              <a:rPr lang="en" sz="2200">
                <a:solidFill>
                  <a:srgbClr val="313131"/>
                </a:solidFill>
                <a:highlight>
                  <a:schemeClr val="lt1"/>
                </a:highlight>
                <a:latin typeface="Montserrat"/>
                <a:ea typeface="Montserrat"/>
                <a:cs typeface="Montserrat"/>
                <a:sym typeface="Montserrat"/>
              </a:rPr>
              <a:t>We can use a confusion matrix to evaluate our model.</a:t>
            </a:r>
            <a:endParaRPr sz="2200">
              <a:solidFill>
                <a:srgbClr val="313131"/>
              </a:solidFill>
              <a:highlight>
                <a:schemeClr val="lt1"/>
              </a:highlight>
              <a:latin typeface="Montserrat"/>
              <a:ea typeface="Montserrat"/>
              <a:cs typeface="Montserrat"/>
              <a:sym typeface="Montserrat"/>
            </a:endParaRPr>
          </a:p>
          <a:p>
            <a:pPr indent="-368300" lvl="0" marL="457200" rtl="0" algn="l">
              <a:lnSpc>
                <a:spcPct val="100000"/>
              </a:lnSpc>
              <a:spcBef>
                <a:spcPts val="0"/>
              </a:spcBef>
              <a:spcAft>
                <a:spcPts val="0"/>
              </a:spcAft>
              <a:buClr>
                <a:srgbClr val="313131"/>
              </a:buClr>
              <a:buSzPts val="2200"/>
              <a:buFont typeface="Montserrat"/>
              <a:buChar char="●"/>
            </a:pPr>
            <a:r>
              <a:rPr lang="en" sz="2200">
                <a:solidFill>
                  <a:srgbClr val="313131"/>
                </a:solidFill>
                <a:highlight>
                  <a:schemeClr val="lt1"/>
                </a:highlight>
                <a:latin typeface="Montserrat"/>
                <a:ea typeface="Montserrat"/>
                <a:cs typeface="Montserrat"/>
                <a:sym typeface="Montserrat"/>
              </a:rPr>
              <a:t>For example, imagine testing for disease.</a:t>
            </a:r>
            <a:endParaRPr sz="2200">
              <a:solidFill>
                <a:srgbClr val="313131"/>
              </a:solidFill>
              <a:highlight>
                <a:schemeClr val="lt1"/>
              </a:highlight>
              <a:latin typeface="Montserrat"/>
              <a:ea typeface="Montserrat"/>
              <a:cs typeface="Montserrat"/>
              <a:sym typeface="Montserrat"/>
            </a:endParaRPr>
          </a:p>
        </p:txBody>
      </p:sp>
      <p:pic>
        <p:nvPicPr>
          <p:cNvPr id="952" name="Google Shape;952;p100"/>
          <p:cNvPicPr preferRelativeResize="0"/>
          <p:nvPr/>
        </p:nvPicPr>
        <p:blipFill rotWithShape="1">
          <a:blip r:embed="rId4">
            <a:alphaModFix/>
          </a:blip>
          <a:srcRect b="0" l="0" r="0" t="0"/>
          <a:stretch/>
        </p:blipFill>
        <p:spPr>
          <a:xfrm>
            <a:off x="813600" y="2613389"/>
            <a:ext cx="3677100" cy="1943400"/>
          </a:xfrm>
          <a:prstGeom prst="rect">
            <a:avLst/>
          </a:prstGeom>
          <a:noFill/>
          <a:ln>
            <a:noFill/>
          </a:ln>
        </p:spPr>
      </p:pic>
      <p:sp>
        <p:nvSpPr>
          <p:cNvPr id="953" name="Google Shape;953;p100"/>
          <p:cNvSpPr txBox="1"/>
          <p:nvPr/>
        </p:nvSpPr>
        <p:spPr>
          <a:xfrm>
            <a:off x="4857775" y="1745150"/>
            <a:ext cx="40983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Example: Test for presence of disease</a:t>
            </a:r>
            <a:endParaRPr sz="1800">
              <a:latin typeface="Roboto"/>
              <a:ea typeface="Roboto"/>
              <a:cs typeface="Roboto"/>
              <a:sym typeface="Roboto"/>
            </a:endParaRPr>
          </a:p>
          <a:p>
            <a:pPr indent="0" lvl="0" marL="0" rtl="0" algn="l">
              <a:spcBef>
                <a:spcPts val="0"/>
              </a:spcBef>
              <a:spcAft>
                <a:spcPts val="0"/>
              </a:spcAft>
              <a:buNone/>
            </a:pPr>
            <a:r>
              <a:rPr lang="en" sz="1800">
                <a:latin typeface="Roboto"/>
                <a:ea typeface="Roboto"/>
                <a:cs typeface="Roboto"/>
                <a:sym typeface="Roboto"/>
              </a:rPr>
              <a:t>NO = negative test = False = 0</a:t>
            </a:r>
            <a:endParaRPr sz="1800">
              <a:latin typeface="Roboto"/>
              <a:ea typeface="Roboto"/>
              <a:cs typeface="Roboto"/>
              <a:sym typeface="Roboto"/>
            </a:endParaRPr>
          </a:p>
          <a:p>
            <a:pPr indent="0" lvl="0" marL="0" rtl="0" algn="l">
              <a:spcBef>
                <a:spcPts val="0"/>
              </a:spcBef>
              <a:spcAft>
                <a:spcPts val="0"/>
              </a:spcAft>
              <a:buNone/>
            </a:pPr>
            <a:r>
              <a:rPr lang="en" sz="1800">
                <a:latin typeface="Roboto"/>
                <a:ea typeface="Roboto"/>
                <a:cs typeface="Roboto"/>
                <a:sym typeface="Roboto"/>
              </a:rPr>
              <a:t>YES = positive test = True = 1</a:t>
            </a:r>
            <a:endParaRPr sz="1800">
              <a:latin typeface="Roboto"/>
              <a:ea typeface="Roboto"/>
              <a:cs typeface="Roboto"/>
              <a:sym typeface="Roboto"/>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7" name="Shape 957"/>
        <p:cNvGrpSpPr/>
        <p:nvPr/>
      </p:nvGrpSpPr>
      <p:grpSpPr>
        <a:xfrm>
          <a:off x="0" y="0"/>
          <a:ext cx="0" cy="0"/>
          <a:chOff x="0" y="0"/>
          <a:chExt cx="0" cy="0"/>
        </a:xfrm>
      </p:grpSpPr>
      <p:pic>
        <p:nvPicPr>
          <p:cNvPr descr="watermark.jpg" id="958" name="Google Shape;958;p10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959" name="Google Shape;959;p101"/>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960" name="Google Shape;960;p10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961" name="Google Shape;961;p101"/>
          <p:cNvSpPr txBox="1"/>
          <p:nvPr/>
        </p:nvSpPr>
        <p:spPr>
          <a:xfrm>
            <a:off x="5371500" y="1492500"/>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Math &amp;</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Statistics</a:t>
            </a:r>
            <a:endParaRPr sz="2400">
              <a:solidFill>
                <a:srgbClr val="FFFFFF"/>
              </a:solidFill>
              <a:latin typeface="Roboto"/>
              <a:ea typeface="Roboto"/>
              <a:cs typeface="Roboto"/>
              <a:sym typeface="Roboto"/>
            </a:endParaRPr>
          </a:p>
        </p:txBody>
      </p:sp>
      <p:sp>
        <p:nvSpPr>
          <p:cNvPr id="962" name="Google Shape;962;p101"/>
          <p:cNvSpPr txBox="1"/>
          <p:nvPr/>
        </p:nvSpPr>
        <p:spPr>
          <a:xfrm>
            <a:off x="4122900" y="3571675"/>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Domain</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Knowledge</a:t>
            </a:r>
            <a:endParaRPr sz="2400">
              <a:solidFill>
                <a:srgbClr val="FFFFFF"/>
              </a:solidFill>
              <a:latin typeface="Roboto"/>
              <a:ea typeface="Roboto"/>
              <a:cs typeface="Roboto"/>
              <a:sym typeface="Roboto"/>
            </a:endParaRPr>
          </a:p>
        </p:txBody>
      </p:sp>
      <p:sp>
        <p:nvSpPr>
          <p:cNvPr id="963" name="Google Shape;963;p101"/>
          <p:cNvSpPr txBox="1"/>
          <p:nvPr/>
        </p:nvSpPr>
        <p:spPr>
          <a:xfrm>
            <a:off x="4490700" y="1626600"/>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Machine Learning</a:t>
            </a:r>
            <a:endParaRPr>
              <a:solidFill>
                <a:srgbClr val="FFFFFF"/>
              </a:solidFill>
              <a:latin typeface="Roboto"/>
              <a:ea typeface="Roboto"/>
              <a:cs typeface="Roboto"/>
              <a:sym typeface="Roboto"/>
            </a:endParaRPr>
          </a:p>
        </p:txBody>
      </p:sp>
      <p:sp>
        <p:nvSpPr>
          <p:cNvPr id="964" name="Google Shape;964;p101"/>
          <p:cNvSpPr txBox="1"/>
          <p:nvPr/>
        </p:nvSpPr>
        <p:spPr>
          <a:xfrm>
            <a:off x="3834850" y="2792545"/>
            <a:ext cx="987900" cy="45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Software</a:t>
            </a:r>
            <a:endParaRPr>
              <a:solidFill>
                <a:srgbClr val="FFFFFF"/>
              </a:solidFill>
              <a:latin typeface="Roboto"/>
              <a:ea typeface="Roboto"/>
              <a:cs typeface="Roboto"/>
              <a:sym typeface="Roboto"/>
            </a:endParaRPr>
          </a:p>
        </p:txBody>
      </p:sp>
      <p:sp>
        <p:nvSpPr>
          <p:cNvPr id="965" name="Google Shape;965;p101"/>
          <p:cNvSpPr txBox="1"/>
          <p:nvPr/>
        </p:nvSpPr>
        <p:spPr>
          <a:xfrm>
            <a:off x="5146575" y="2748813"/>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Research</a:t>
            </a:r>
            <a:endParaRPr>
              <a:solidFill>
                <a:srgbClr val="FFFFFF"/>
              </a:solidFill>
              <a:latin typeface="Roboto"/>
              <a:ea typeface="Roboto"/>
              <a:cs typeface="Roboto"/>
              <a:sym typeface="Roboto"/>
            </a:endParaRPr>
          </a:p>
        </p:txBody>
      </p:sp>
      <p:sp>
        <p:nvSpPr>
          <p:cNvPr id="966" name="Google Shape;966;p101"/>
          <p:cNvSpPr txBox="1"/>
          <p:nvPr/>
        </p:nvSpPr>
        <p:spPr>
          <a:xfrm>
            <a:off x="4751975" y="2406900"/>
            <a:ext cx="449100" cy="38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DS</a:t>
            </a:r>
            <a:endParaRPr>
              <a:solidFill>
                <a:srgbClr val="FFFFFF"/>
              </a:solidFill>
              <a:latin typeface="Roboto"/>
              <a:ea typeface="Roboto"/>
              <a:cs typeface="Roboto"/>
              <a:sym typeface="Roboto"/>
            </a:endParaRPr>
          </a:p>
        </p:txBody>
      </p:sp>
      <p:sp>
        <p:nvSpPr>
          <p:cNvPr id="967" name="Google Shape;967;p101"/>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Montserrat"/>
                <a:ea typeface="Montserrat"/>
                <a:cs typeface="Montserrat"/>
                <a:sym typeface="Montserrat"/>
              </a:rPr>
              <a:t>Confusion Matrix</a:t>
            </a:r>
            <a:endParaRPr sz="3000">
              <a:solidFill>
                <a:srgbClr val="2A3990"/>
              </a:solidFill>
              <a:latin typeface="Montserrat"/>
              <a:ea typeface="Montserrat"/>
              <a:cs typeface="Montserrat"/>
              <a:sym typeface="Montserrat"/>
            </a:endParaRPr>
          </a:p>
        </p:txBody>
      </p:sp>
      <p:pic>
        <p:nvPicPr>
          <p:cNvPr id="968" name="Google Shape;968;p101"/>
          <p:cNvPicPr preferRelativeResize="0"/>
          <p:nvPr/>
        </p:nvPicPr>
        <p:blipFill rotWithShape="1">
          <a:blip r:embed="rId4">
            <a:alphaModFix/>
          </a:blip>
          <a:srcRect b="0" l="0" r="0" t="0"/>
          <a:stretch/>
        </p:blipFill>
        <p:spPr>
          <a:xfrm>
            <a:off x="415462" y="1313858"/>
            <a:ext cx="4407300" cy="2515800"/>
          </a:xfrm>
          <a:prstGeom prst="rect">
            <a:avLst/>
          </a:prstGeom>
          <a:noFill/>
          <a:ln>
            <a:noFill/>
          </a:ln>
        </p:spPr>
      </p:pic>
      <p:sp>
        <p:nvSpPr>
          <p:cNvPr id="969" name="Google Shape;969;p101"/>
          <p:cNvSpPr txBox="1"/>
          <p:nvPr/>
        </p:nvSpPr>
        <p:spPr>
          <a:xfrm>
            <a:off x="5305162" y="1426725"/>
            <a:ext cx="3657600" cy="2016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 sz="2500" u="none" cap="none" strike="noStrike">
                <a:solidFill>
                  <a:srgbClr val="000000"/>
                </a:solidFill>
                <a:latin typeface="Arial"/>
                <a:ea typeface="Arial"/>
                <a:cs typeface="Arial"/>
                <a:sym typeface="Arial"/>
              </a:rPr>
              <a:t>Basic Terminology:</a:t>
            </a:r>
            <a:endParaRPr/>
          </a:p>
          <a:p>
            <a:pPr indent="-342900" lvl="0" marL="342900" marR="0" rtl="0" algn="l">
              <a:spcBef>
                <a:spcPts val="0"/>
              </a:spcBef>
              <a:spcAft>
                <a:spcPts val="0"/>
              </a:spcAft>
              <a:buClr>
                <a:srgbClr val="000000"/>
              </a:buClr>
              <a:buSzPts val="2500"/>
              <a:buFont typeface="Arial"/>
              <a:buChar char="•"/>
            </a:pPr>
            <a:r>
              <a:rPr b="0" i="0" lang="en" sz="2500" u="none" cap="none" strike="noStrike">
                <a:solidFill>
                  <a:srgbClr val="000000"/>
                </a:solidFill>
                <a:latin typeface="Arial"/>
                <a:ea typeface="Arial"/>
                <a:cs typeface="Arial"/>
                <a:sym typeface="Arial"/>
              </a:rPr>
              <a:t>True Positives (TP)</a:t>
            </a:r>
            <a:endParaRPr/>
          </a:p>
          <a:p>
            <a:pPr indent="-342900" lvl="0" marL="342900" marR="0" rtl="0" algn="l">
              <a:spcBef>
                <a:spcPts val="0"/>
              </a:spcBef>
              <a:spcAft>
                <a:spcPts val="0"/>
              </a:spcAft>
              <a:buClr>
                <a:srgbClr val="000000"/>
              </a:buClr>
              <a:buSzPts val="2500"/>
              <a:buFont typeface="Arial"/>
              <a:buChar char="•"/>
            </a:pPr>
            <a:r>
              <a:rPr b="0" i="0" lang="en" sz="2500" u="none" cap="none" strike="noStrike">
                <a:solidFill>
                  <a:srgbClr val="000000"/>
                </a:solidFill>
                <a:latin typeface="Arial"/>
                <a:ea typeface="Arial"/>
                <a:cs typeface="Arial"/>
                <a:sym typeface="Arial"/>
              </a:rPr>
              <a:t>True Negatives (TN)</a:t>
            </a:r>
            <a:endParaRPr/>
          </a:p>
          <a:p>
            <a:pPr indent="-342900" lvl="0" marL="342900" marR="0" rtl="0" algn="l">
              <a:spcBef>
                <a:spcPts val="0"/>
              </a:spcBef>
              <a:spcAft>
                <a:spcPts val="0"/>
              </a:spcAft>
              <a:buClr>
                <a:srgbClr val="000000"/>
              </a:buClr>
              <a:buSzPts val="2500"/>
              <a:buFont typeface="Arial"/>
              <a:buChar char="•"/>
            </a:pPr>
            <a:r>
              <a:rPr b="0" i="0" lang="en" sz="2500" u="none" cap="none" strike="noStrike">
                <a:solidFill>
                  <a:srgbClr val="000000"/>
                </a:solidFill>
                <a:latin typeface="Arial"/>
                <a:ea typeface="Arial"/>
                <a:cs typeface="Arial"/>
                <a:sym typeface="Arial"/>
              </a:rPr>
              <a:t>False Positives (FP)</a:t>
            </a:r>
            <a:endParaRPr/>
          </a:p>
          <a:p>
            <a:pPr indent="-342900" lvl="0" marL="342900" marR="0" rtl="0" algn="l">
              <a:spcBef>
                <a:spcPts val="0"/>
              </a:spcBef>
              <a:spcAft>
                <a:spcPts val="0"/>
              </a:spcAft>
              <a:buClr>
                <a:srgbClr val="000000"/>
              </a:buClr>
              <a:buSzPts val="2500"/>
              <a:buFont typeface="Arial"/>
              <a:buChar char="•"/>
            </a:pPr>
            <a:r>
              <a:rPr b="0" i="0" lang="en" sz="2500" u="none" cap="none" strike="noStrike">
                <a:solidFill>
                  <a:srgbClr val="000000"/>
                </a:solidFill>
                <a:latin typeface="Arial"/>
                <a:ea typeface="Arial"/>
                <a:cs typeface="Arial"/>
                <a:sym typeface="Arial"/>
              </a:rPr>
              <a:t>False Negatives (FN)</a:t>
            </a:r>
            <a:endParaRPr b="0" i="0" sz="2500" u="none" cap="none" strike="noStrike">
              <a:solidFill>
                <a:srgbClr val="000000"/>
              </a:solidFill>
              <a:latin typeface="Arial"/>
              <a:ea typeface="Arial"/>
              <a:cs typeface="Arial"/>
              <a:sym typeface="Arial"/>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3" name="Shape 973"/>
        <p:cNvGrpSpPr/>
        <p:nvPr/>
      </p:nvGrpSpPr>
      <p:grpSpPr>
        <a:xfrm>
          <a:off x="0" y="0"/>
          <a:ext cx="0" cy="0"/>
          <a:chOff x="0" y="0"/>
          <a:chExt cx="0" cy="0"/>
        </a:xfrm>
      </p:grpSpPr>
      <p:pic>
        <p:nvPicPr>
          <p:cNvPr descr="watermark.jpg" id="974" name="Google Shape;974;p10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975" name="Google Shape;975;p102"/>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976" name="Google Shape;976;p10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977" name="Google Shape;977;p102"/>
          <p:cNvSpPr txBox="1"/>
          <p:nvPr/>
        </p:nvSpPr>
        <p:spPr>
          <a:xfrm>
            <a:off x="5371500" y="1492500"/>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Math &amp;</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Statistics</a:t>
            </a:r>
            <a:endParaRPr sz="2400">
              <a:solidFill>
                <a:srgbClr val="FFFFFF"/>
              </a:solidFill>
              <a:latin typeface="Roboto"/>
              <a:ea typeface="Roboto"/>
              <a:cs typeface="Roboto"/>
              <a:sym typeface="Roboto"/>
            </a:endParaRPr>
          </a:p>
        </p:txBody>
      </p:sp>
      <p:sp>
        <p:nvSpPr>
          <p:cNvPr id="978" name="Google Shape;978;p102"/>
          <p:cNvSpPr txBox="1"/>
          <p:nvPr/>
        </p:nvSpPr>
        <p:spPr>
          <a:xfrm>
            <a:off x="4122900" y="3571675"/>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Domain</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Knowledge</a:t>
            </a:r>
            <a:endParaRPr sz="2400">
              <a:solidFill>
                <a:srgbClr val="FFFFFF"/>
              </a:solidFill>
              <a:latin typeface="Roboto"/>
              <a:ea typeface="Roboto"/>
              <a:cs typeface="Roboto"/>
              <a:sym typeface="Roboto"/>
            </a:endParaRPr>
          </a:p>
        </p:txBody>
      </p:sp>
      <p:sp>
        <p:nvSpPr>
          <p:cNvPr id="979" name="Google Shape;979;p102"/>
          <p:cNvSpPr txBox="1"/>
          <p:nvPr/>
        </p:nvSpPr>
        <p:spPr>
          <a:xfrm>
            <a:off x="4490700" y="1626600"/>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Machine Learning</a:t>
            </a:r>
            <a:endParaRPr>
              <a:solidFill>
                <a:srgbClr val="FFFFFF"/>
              </a:solidFill>
              <a:latin typeface="Roboto"/>
              <a:ea typeface="Roboto"/>
              <a:cs typeface="Roboto"/>
              <a:sym typeface="Roboto"/>
            </a:endParaRPr>
          </a:p>
        </p:txBody>
      </p:sp>
      <p:sp>
        <p:nvSpPr>
          <p:cNvPr id="980" name="Google Shape;980;p102"/>
          <p:cNvSpPr txBox="1"/>
          <p:nvPr/>
        </p:nvSpPr>
        <p:spPr>
          <a:xfrm>
            <a:off x="3834850" y="2792545"/>
            <a:ext cx="987900" cy="45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Software</a:t>
            </a:r>
            <a:endParaRPr>
              <a:solidFill>
                <a:srgbClr val="FFFFFF"/>
              </a:solidFill>
              <a:latin typeface="Roboto"/>
              <a:ea typeface="Roboto"/>
              <a:cs typeface="Roboto"/>
              <a:sym typeface="Roboto"/>
            </a:endParaRPr>
          </a:p>
        </p:txBody>
      </p:sp>
      <p:sp>
        <p:nvSpPr>
          <p:cNvPr id="981" name="Google Shape;981;p102"/>
          <p:cNvSpPr txBox="1"/>
          <p:nvPr/>
        </p:nvSpPr>
        <p:spPr>
          <a:xfrm>
            <a:off x="5146575" y="2748813"/>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Research</a:t>
            </a:r>
            <a:endParaRPr>
              <a:solidFill>
                <a:srgbClr val="FFFFFF"/>
              </a:solidFill>
              <a:latin typeface="Roboto"/>
              <a:ea typeface="Roboto"/>
              <a:cs typeface="Roboto"/>
              <a:sym typeface="Roboto"/>
            </a:endParaRPr>
          </a:p>
        </p:txBody>
      </p:sp>
      <p:sp>
        <p:nvSpPr>
          <p:cNvPr id="982" name="Google Shape;982;p102"/>
          <p:cNvSpPr txBox="1"/>
          <p:nvPr/>
        </p:nvSpPr>
        <p:spPr>
          <a:xfrm>
            <a:off x="4751975" y="2406900"/>
            <a:ext cx="449100" cy="38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DS</a:t>
            </a:r>
            <a:endParaRPr>
              <a:solidFill>
                <a:srgbClr val="FFFFFF"/>
              </a:solidFill>
              <a:latin typeface="Roboto"/>
              <a:ea typeface="Roboto"/>
              <a:cs typeface="Roboto"/>
              <a:sym typeface="Roboto"/>
            </a:endParaRPr>
          </a:p>
        </p:txBody>
      </p:sp>
      <p:sp>
        <p:nvSpPr>
          <p:cNvPr id="983" name="Google Shape;983;p102"/>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Montserrat"/>
                <a:ea typeface="Montserrat"/>
                <a:cs typeface="Montserrat"/>
                <a:sym typeface="Montserrat"/>
              </a:rPr>
              <a:t>Confusion Matrix</a:t>
            </a:r>
            <a:endParaRPr sz="3000">
              <a:solidFill>
                <a:srgbClr val="2A3990"/>
              </a:solidFill>
              <a:latin typeface="Montserrat"/>
              <a:ea typeface="Montserrat"/>
              <a:cs typeface="Montserrat"/>
              <a:sym typeface="Montserrat"/>
            </a:endParaRPr>
          </a:p>
        </p:txBody>
      </p:sp>
      <p:pic>
        <p:nvPicPr>
          <p:cNvPr id="984" name="Google Shape;984;p102"/>
          <p:cNvPicPr preferRelativeResize="0"/>
          <p:nvPr/>
        </p:nvPicPr>
        <p:blipFill rotWithShape="1">
          <a:blip r:embed="rId4">
            <a:alphaModFix/>
          </a:blip>
          <a:srcRect b="0" l="0" r="0" t="0"/>
          <a:stretch/>
        </p:blipFill>
        <p:spPr>
          <a:xfrm>
            <a:off x="415462" y="1313858"/>
            <a:ext cx="4407300" cy="2515800"/>
          </a:xfrm>
          <a:prstGeom prst="rect">
            <a:avLst/>
          </a:prstGeom>
          <a:noFill/>
          <a:ln>
            <a:noFill/>
          </a:ln>
        </p:spPr>
      </p:pic>
      <p:sp>
        <p:nvSpPr>
          <p:cNvPr id="985" name="Google Shape;985;p102"/>
          <p:cNvSpPr txBox="1"/>
          <p:nvPr/>
        </p:nvSpPr>
        <p:spPr>
          <a:xfrm>
            <a:off x="5062537" y="1546038"/>
            <a:ext cx="3886200" cy="1246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 sz="2500" u="none" cap="none" strike="noStrike">
                <a:solidFill>
                  <a:srgbClr val="000000"/>
                </a:solidFill>
                <a:latin typeface="Arial"/>
                <a:ea typeface="Arial"/>
                <a:cs typeface="Arial"/>
                <a:sym typeface="Arial"/>
              </a:rPr>
              <a:t>Accuracy:</a:t>
            </a:r>
            <a:endParaRPr/>
          </a:p>
          <a:p>
            <a:pPr indent="-342900" lvl="0" marL="342900" marR="0" rtl="0" algn="l">
              <a:spcBef>
                <a:spcPts val="0"/>
              </a:spcBef>
              <a:spcAft>
                <a:spcPts val="0"/>
              </a:spcAft>
              <a:buClr>
                <a:srgbClr val="000000"/>
              </a:buClr>
              <a:buSzPts val="2500"/>
              <a:buFont typeface="Arial"/>
              <a:buChar char="•"/>
            </a:pPr>
            <a:r>
              <a:rPr b="0" i="0" lang="en" sz="2500" u="none" cap="none" strike="noStrike">
                <a:solidFill>
                  <a:srgbClr val="000000"/>
                </a:solidFill>
                <a:latin typeface="Arial"/>
                <a:ea typeface="Arial"/>
                <a:cs typeface="Arial"/>
                <a:sym typeface="Arial"/>
              </a:rPr>
              <a:t>Overall, how often is it </a:t>
            </a:r>
            <a:r>
              <a:rPr b="1" i="0" lang="en" sz="2500" u="none" cap="none" strike="noStrike">
                <a:solidFill>
                  <a:srgbClr val="000000"/>
                </a:solidFill>
                <a:latin typeface="Arial"/>
                <a:ea typeface="Arial"/>
                <a:cs typeface="Arial"/>
                <a:sym typeface="Arial"/>
              </a:rPr>
              <a:t>correct</a:t>
            </a:r>
            <a:r>
              <a:rPr b="0" i="0" lang="en" sz="2500" u="none" cap="none" strike="noStrike">
                <a:solidFill>
                  <a:srgbClr val="000000"/>
                </a:solidFill>
                <a:latin typeface="Arial"/>
                <a:ea typeface="Arial"/>
                <a:cs typeface="Arial"/>
                <a:sym typeface="Arial"/>
              </a:rPr>
              <a:t>?</a:t>
            </a:r>
            <a:endParaRPr/>
          </a:p>
          <a:p>
            <a:pPr indent="-342900" lvl="0" marL="342900" marR="0" rtl="0" algn="l">
              <a:spcBef>
                <a:spcPts val="0"/>
              </a:spcBef>
              <a:spcAft>
                <a:spcPts val="0"/>
              </a:spcAft>
              <a:buClr>
                <a:srgbClr val="000000"/>
              </a:buClr>
              <a:buSzPts val="2500"/>
              <a:buFont typeface="Arial"/>
              <a:buChar char="•"/>
            </a:pPr>
            <a:r>
              <a:rPr b="0" i="0" lang="en" sz="2500" u="none" cap="none" strike="noStrike">
                <a:solidFill>
                  <a:srgbClr val="000000"/>
                </a:solidFill>
                <a:latin typeface="Arial"/>
                <a:ea typeface="Arial"/>
                <a:cs typeface="Arial"/>
                <a:sym typeface="Arial"/>
              </a:rPr>
              <a:t>(TP + TN) / total = 150/165 = 0.91</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9" name="Shape 989"/>
        <p:cNvGrpSpPr/>
        <p:nvPr/>
      </p:nvGrpSpPr>
      <p:grpSpPr>
        <a:xfrm>
          <a:off x="0" y="0"/>
          <a:ext cx="0" cy="0"/>
          <a:chOff x="0" y="0"/>
          <a:chExt cx="0" cy="0"/>
        </a:xfrm>
      </p:grpSpPr>
      <p:pic>
        <p:nvPicPr>
          <p:cNvPr descr="watermark.jpg" id="990" name="Google Shape;990;p10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991" name="Google Shape;991;p103"/>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992" name="Google Shape;992;p10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993" name="Google Shape;993;p103"/>
          <p:cNvSpPr txBox="1"/>
          <p:nvPr/>
        </p:nvSpPr>
        <p:spPr>
          <a:xfrm>
            <a:off x="5371500" y="1492500"/>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Math &amp;</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Statistics</a:t>
            </a:r>
            <a:endParaRPr sz="2400">
              <a:solidFill>
                <a:srgbClr val="FFFFFF"/>
              </a:solidFill>
              <a:latin typeface="Roboto"/>
              <a:ea typeface="Roboto"/>
              <a:cs typeface="Roboto"/>
              <a:sym typeface="Roboto"/>
            </a:endParaRPr>
          </a:p>
        </p:txBody>
      </p:sp>
      <p:sp>
        <p:nvSpPr>
          <p:cNvPr id="994" name="Google Shape;994;p103"/>
          <p:cNvSpPr txBox="1"/>
          <p:nvPr/>
        </p:nvSpPr>
        <p:spPr>
          <a:xfrm>
            <a:off x="4122900" y="3571675"/>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Domain</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Knowledge</a:t>
            </a:r>
            <a:endParaRPr sz="2400">
              <a:solidFill>
                <a:srgbClr val="FFFFFF"/>
              </a:solidFill>
              <a:latin typeface="Roboto"/>
              <a:ea typeface="Roboto"/>
              <a:cs typeface="Roboto"/>
              <a:sym typeface="Roboto"/>
            </a:endParaRPr>
          </a:p>
        </p:txBody>
      </p:sp>
      <p:sp>
        <p:nvSpPr>
          <p:cNvPr id="995" name="Google Shape;995;p103"/>
          <p:cNvSpPr txBox="1"/>
          <p:nvPr/>
        </p:nvSpPr>
        <p:spPr>
          <a:xfrm>
            <a:off x="4490700" y="1626600"/>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Machine Learning</a:t>
            </a:r>
            <a:endParaRPr>
              <a:solidFill>
                <a:srgbClr val="FFFFFF"/>
              </a:solidFill>
              <a:latin typeface="Roboto"/>
              <a:ea typeface="Roboto"/>
              <a:cs typeface="Roboto"/>
              <a:sym typeface="Roboto"/>
            </a:endParaRPr>
          </a:p>
        </p:txBody>
      </p:sp>
      <p:sp>
        <p:nvSpPr>
          <p:cNvPr id="996" name="Google Shape;996;p103"/>
          <p:cNvSpPr txBox="1"/>
          <p:nvPr/>
        </p:nvSpPr>
        <p:spPr>
          <a:xfrm>
            <a:off x="3834850" y="2792545"/>
            <a:ext cx="987900" cy="45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Software</a:t>
            </a:r>
            <a:endParaRPr>
              <a:solidFill>
                <a:srgbClr val="FFFFFF"/>
              </a:solidFill>
              <a:latin typeface="Roboto"/>
              <a:ea typeface="Roboto"/>
              <a:cs typeface="Roboto"/>
              <a:sym typeface="Roboto"/>
            </a:endParaRPr>
          </a:p>
        </p:txBody>
      </p:sp>
      <p:sp>
        <p:nvSpPr>
          <p:cNvPr id="997" name="Google Shape;997;p103"/>
          <p:cNvSpPr txBox="1"/>
          <p:nvPr/>
        </p:nvSpPr>
        <p:spPr>
          <a:xfrm>
            <a:off x="5146575" y="2748813"/>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Research</a:t>
            </a:r>
            <a:endParaRPr>
              <a:solidFill>
                <a:srgbClr val="FFFFFF"/>
              </a:solidFill>
              <a:latin typeface="Roboto"/>
              <a:ea typeface="Roboto"/>
              <a:cs typeface="Roboto"/>
              <a:sym typeface="Roboto"/>
            </a:endParaRPr>
          </a:p>
        </p:txBody>
      </p:sp>
      <p:sp>
        <p:nvSpPr>
          <p:cNvPr id="998" name="Google Shape;998;p103"/>
          <p:cNvSpPr txBox="1"/>
          <p:nvPr/>
        </p:nvSpPr>
        <p:spPr>
          <a:xfrm>
            <a:off x="4751975" y="2406900"/>
            <a:ext cx="449100" cy="38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DS</a:t>
            </a:r>
            <a:endParaRPr>
              <a:solidFill>
                <a:srgbClr val="FFFFFF"/>
              </a:solidFill>
              <a:latin typeface="Roboto"/>
              <a:ea typeface="Roboto"/>
              <a:cs typeface="Roboto"/>
              <a:sym typeface="Roboto"/>
            </a:endParaRPr>
          </a:p>
        </p:txBody>
      </p:sp>
      <p:sp>
        <p:nvSpPr>
          <p:cNvPr id="999" name="Google Shape;999;p103"/>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Montserrat"/>
                <a:ea typeface="Montserrat"/>
                <a:cs typeface="Montserrat"/>
                <a:sym typeface="Montserrat"/>
              </a:rPr>
              <a:t>Confusion Matrix</a:t>
            </a:r>
            <a:endParaRPr sz="3000">
              <a:solidFill>
                <a:srgbClr val="2A3990"/>
              </a:solidFill>
              <a:latin typeface="Montserrat"/>
              <a:ea typeface="Montserrat"/>
              <a:cs typeface="Montserrat"/>
              <a:sym typeface="Montserrat"/>
            </a:endParaRPr>
          </a:p>
        </p:txBody>
      </p:sp>
      <p:pic>
        <p:nvPicPr>
          <p:cNvPr id="1000" name="Google Shape;1000;p103"/>
          <p:cNvPicPr preferRelativeResize="0"/>
          <p:nvPr/>
        </p:nvPicPr>
        <p:blipFill rotWithShape="1">
          <a:blip r:embed="rId4">
            <a:alphaModFix/>
          </a:blip>
          <a:srcRect b="0" l="0" r="0" t="0"/>
          <a:stretch/>
        </p:blipFill>
        <p:spPr>
          <a:xfrm>
            <a:off x="415462" y="1313858"/>
            <a:ext cx="4407300" cy="2515800"/>
          </a:xfrm>
          <a:prstGeom prst="rect">
            <a:avLst/>
          </a:prstGeom>
          <a:noFill/>
          <a:ln>
            <a:noFill/>
          </a:ln>
        </p:spPr>
      </p:pic>
      <p:sp>
        <p:nvSpPr>
          <p:cNvPr id="1001" name="Google Shape;1001;p103"/>
          <p:cNvSpPr txBox="1"/>
          <p:nvPr/>
        </p:nvSpPr>
        <p:spPr>
          <a:xfrm>
            <a:off x="5146587" y="1421675"/>
            <a:ext cx="3886200" cy="1246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 sz="2500" u="none" cap="none" strike="noStrike">
                <a:solidFill>
                  <a:srgbClr val="000000"/>
                </a:solidFill>
                <a:latin typeface="Arial"/>
                <a:ea typeface="Arial"/>
                <a:cs typeface="Arial"/>
                <a:sym typeface="Arial"/>
              </a:rPr>
              <a:t>Misclassification Rate (Error Rate):</a:t>
            </a:r>
            <a:endParaRPr/>
          </a:p>
          <a:p>
            <a:pPr indent="-342900" lvl="0" marL="342900" marR="0" rtl="0" algn="l">
              <a:spcBef>
                <a:spcPts val="0"/>
              </a:spcBef>
              <a:spcAft>
                <a:spcPts val="0"/>
              </a:spcAft>
              <a:buClr>
                <a:srgbClr val="000000"/>
              </a:buClr>
              <a:buSzPts val="2500"/>
              <a:buFont typeface="Arial"/>
              <a:buChar char="•"/>
            </a:pPr>
            <a:r>
              <a:rPr b="0" i="0" lang="en" sz="2500" u="none" cap="none" strike="noStrike">
                <a:solidFill>
                  <a:srgbClr val="000000"/>
                </a:solidFill>
                <a:latin typeface="Arial"/>
                <a:ea typeface="Arial"/>
                <a:cs typeface="Arial"/>
                <a:sym typeface="Arial"/>
              </a:rPr>
              <a:t>Overall, how often is it </a:t>
            </a:r>
            <a:r>
              <a:rPr b="1" i="0" lang="en" sz="2500" u="none" cap="none" strike="noStrike">
                <a:solidFill>
                  <a:srgbClr val="000000"/>
                </a:solidFill>
                <a:latin typeface="Arial"/>
                <a:ea typeface="Arial"/>
                <a:cs typeface="Arial"/>
                <a:sym typeface="Arial"/>
              </a:rPr>
              <a:t>wrong</a:t>
            </a:r>
            <a:r>
              <a:rPr b="0" i="0" lang="en" sz="2500" u="none" cap="none" strike="noStrike">
                <a:solidFill>
                  <a:srgbClr val="000000"/>
                </a:solidFill>
                <a:latin typeface="Arial"/>
                <a:ea typeface="Arial"/>
                <a:cs typeface="Arial"/>
                <a:sym typeface="Arial"/>
              </a:rPr>
              <a:t>?</a:t>
            </a:r>
            <a:endParaRPr/>
          </a:p>
          <a:p>
            <a:pPr indent="-342900" lvl="0" marL="342900" marR="0" rtl="0" algn="l">
              <a:spcBef>
                <a:spcPts val="0"/>
              </a:spcBef>
              <a:spcAft>
                <a:spcPts val="0"/>
              </a:spcAft>
              <a:buClr>
                <a:srgbClr val="000000"/>
              </a:buClr>
              <a:buSzPts val="2500"/>
              <a:buFont typeface="Arial"/>
              <a:buChar char="•"/>
            </a:pPr>
            <a:r>
              <a:rPr b="0" i="0" lang="en" sz="2500" u="none" cap="none" strike="noStrike">
                <a:solidFill>
                  <a:srgbClr val="000000"/>
                </a:solidFill>
                <a:latin typeface="Arial"/>
                <a:ea typeface="Arial"/>
                <a:cs typeface="Arial"/>
                <a:sym typeface="Arial"/>
              </a:rPr>
              <a:t>(FP + FN) / total = 15/165 = 0.09</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pic>
        <p:nvPicPr>
          <p:cNvPr descr="watermark.jpg" id="163" name="Google Shape;163;p3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64" name="Google Shape;164;p32"/>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65" name="Google Shape;165;p3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66" name="Google Shape;166;p32"/>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Montserrat"/>
                <a:ea typeface="Montserrat"/>
                <a:cs typeface="Montserrat"/>
                <a:sym typeface="Montserrat"/>
              </a:rPr>
              <a:t>What is Machine Learning?</a:t>
            </a:r>
            <a:endParaRPr sz="3000">
              <a:solidFill>
                <a:srgbClr val="2A3990"/>
              </a:solidFill>
              <a:latin typeface="Montserrat"/>
              <a:ea typeface="Montserrat"/>
              <a:cs typeface="Montserrat"/>
              <a:sym typeface="Montserrat"/>
            </a:endParaRPr>
          </a:p>
        </p:txBody>
      </p:sp>
      <p:sp>
        <p:nvSpPr>
          <p:cNvPr id="167" name="Google Shape;167;p32"/>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93700" lvl="0" marL="457200" rtl="0" algn="l">
              <a:lnSpc>
                <a:spcPct val="115000"/>
              </a:lnSpc>
              <a:spcBef>
                <a:spcPts val="0"/>
              </a:spcBef>
              <a:spcAft>
                <a:spcPts val="0"/>
              </a:spcAft>
              <a:buClr>
                <a:srgbClr val="333333"/>
              </a:buClr>
              <a:buSzPts val="2600"/>
              <a:buFont typeface="Montserrat"/>
              <a:buChar char="●"/>
            </a:pPr>
            <a:r>
              <a:rPr lang="en" sz="2600">
                <a:solidFill>
                  <a:srgbClr val="333333"/>
                </a:solidFill>
                <a:latin typeface="Montserrat"/>
                <a:ea typeface="Montserrat"/>
                <a:cs typeface="Montserrat"/>
                <a:sym typeface="Montserrat"/>
              </a:rPr>
              <a:t>Machine learning is a method of data analysis that automates analytical model building. </a:t>
            </a:r>
            <a:endParaRPr sz="2600">
              <a:solidFill>
                <a:srgbClr val="333333"/>
              </a:solidFill>
              <a:latin typeface="Montserrat"/>
              <a:ea typeface="Montserrat"/>
              <a:cs typeface="Montserrat"/>
              <a:sym typeface="Montserrat"/>
            </a:endParaRPr>
          </a:p>
          <a:p>
            <a:pPr indent="-393700" lvl="0" marL="457200" rtl="0" algn="l">
              <a:lnSpc>
                <a:spcPct val="115000"/>
              </a:lnSpc>
              <a:spcBef>
                <a:spcPts val="0"/>
              </a:spcBef>
              <a:spcAft>
                <a:spcPts val="0"/>
              </a:spcAft>
              <a:buClr>
                <a:srgbClr val="333333"/>
              </a:buClr>
              <a:buSzPts val="2600"/>
              <a:buFont typeface="Montserrat"/>
              <a:buChar char="●"/>
            </a:pPr>
            <a:r>
              <a:rPr lang="en" sz="2600">
                <a:solidFill>
                  <a:srgbClr val="333333"/>
                </a:solidFill>
                <a:latin typeface="Montserrat"/>
                <a:ea typeface="Montserrat"/>
                <a:cs typeface="Montserrat"/>
                <a:sym typeface="Montserrat"/>
              </a:rPr>
              <a:t>Using algorithms that iteratively learn from data, machine learning allows computers to find hidden insights without being explicitly programmed where to look.</a:t>
            </a:r>
            <a:endParaRPr sz="2600">
              <a:solidFill>
                <a:srgbClr val="434343"/>
              </a:solidFill>
              <a:latin typeface="Montserrat"/>
              <a:ea typeface="Montserrat"/>
              <a:cs typeface="Montserrat"/>
              <a:sym typeface="Montserrat"/>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5" name="Shape 1005"/>
        <p:cNvGrpSpPr/>
        <p:nvPr/>
      </p:nvGrpSpPr>
      <p:grpSpPr>
        <a:xfrm>
          <a:off x="0" y="0"/>
          <a:ext cx="0" cy="0"/>
          <a:chOff x="0" y="0"/>
          <a:chExt cx="0" cy="0"/>
        </a:xfrm>
      </p:grpSpPr>
      <p:pic>
        <p:nvPicPr>
          <p:cNvPr descr="watermark.jpg" id="1006" name="Google Shape;1006;p10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007" name="Google Shape;1007;p104"/>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008" name="Google Shape;1008;p10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009" name="Google Shape;1009;p104"/>
          <p:cNvSpPr txBox="1"/>
          <p:nvPr/>
        </p:nvSpPr>
        <p:spPr>
          <a:xfrm>
            <a:off x="5371500" y="1492500"/>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Math &amp;</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Statistics</a:t>
            </a:r>
            <a:endParaRPr sz="2400">
              <a:solidFill>
                <a:srgbClr val="FFFFFF"/>
              </a:solidFill>
              <a:latin typeface="Roboto"/>
              <a:ea typeface="Roboto"/>
              <a:cs typeface="Roboto"/>
              <a:sym typeface="Roboto"/>
            </a:endParaRPr>
          </a:p>
        </p:txBody>
      </p:sp>
      <p:sp>
        <p:nvSpPr>
          <p:cNvPr id="1010" name="Google Shape;1010;p104"/>
          <p:cNvSpPr txBox="1"/>
          <p:nvPr/>
        </p:nvSpPr>
        <p:spPr>
          <a:xfrm>
            <a:off x="4122900" y="3571675"/>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Domain</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Knowledge</a:t>
            </a:r>
            <a:endParaRPr sz="2400">
              <a:solidFill>
                <a:srgbClr val="FFFFFF"/>
              </a:solidFill>
              <a:latin typeface="Roboto"/>
              <a:ea typeface="Roboto"/>
              <a:cs typeface="Roboto"/>
              <a:sym typeface="Roboto"/>
            </a:endParaRPr>
          </a:p>
        </p:txBody>
      </p:sp>
      <p:sp>
        <p:nvSpPr>
          <p:cNvPr id="1011" name="Google Shape;1011;p104"/>
          <p:cNvSpPr txBox="1"/>
          <p:nvPr/>
        </p:nvSpPr>
        <p:spPr>
          <a:xfrm>
            <a:off x="4490700" y="1626600"/>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Machine Learning</a:t>
            </a:r>
            <a:endParaRPr>
              <a:solidFill>
                <a:srgbClr val="FFFFFF"/>
              </a:solidFill>
              <a:latin typeface="Roboto"/>
              <a:ea typeface="Roboto"/>
              <a:cs typeface="Roboto"/>
              <a:sym typeface="Roboto"/>
            </a:endParaRPr>
          </a:p>
        </p:txBody>
      </p:sp>
      <p:sp>
        <p:nvSpPr>
          <p:cNvPr id="1012" name="Google Shape;1012;p104"/>
          <p:cNvSpPr txBox="1"/>
          <p:nvPr/>
        </p:nvSpPr>
        <p:spPr>
          <a:xfrm>
            <a:off x="3834850" y="2792545"/>
            <a:ext cx="987900" cy="45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Software</a:t>
            </a:r>
            <a:endParaRPr>
              <a:solidFill>
                <a:srgbClr val="FFFFFF"/>
              </a:solidFill>
              <a:latin typeface="Roboto"/>
              <a:ea typeface="Roboto"/>
              <a:cs typeface="Roboto"/>
              <a:sym typeface="Roboto"/>
            </a:endParaRPr>
          </a:p>
        </p:txBody>
      </p:sp>
      <p:sp>
        <p:nvSpPr>
          <p:cNvPr id="1013" name="Google Shape;1013;p104"/>
          <p:cNvSpPr txBox="1"/>
          <p:nvPr/>
        </p:nvSpPr>
        <p:spPr>
          <a:xfrm>
            <a:off x="5146575" y="2748813"/>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Research</a:t>
            </a:r>
            <a:endParaRPr>
              <a:solidFill>
                <a:srgbClr val="FFFFFF"/>
              </a:solidFill>
              <a:latin typeface="Roboto"/>
              <a:ea typeface="Roboto"/>
              <a:cs typeface="Roboto"/>
              <a:sym typeface="Roboto"/>
            </a:endParaRPr>
          </a:p>
        </p:txBody>
      </p:sp>
      <p:sp>
        <p:nvSpPr>
          <p:cNvPr id="1014" name="Google Shape;1014;p104"/>
          <p:cNvSpPr txBox="1"/>
          <p:nvPr/>
        </p:nvSpPr>
        <p:spPr>
          <a:xfrm>
            <a:off x="4751975" y="2406900"/>
            <a:ext cx="449100" cy="38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DS</a:t>
            </a:r>
            <a:endParaRPr>
              <a:solidFill>
                <a:srgbClr val="FFFFFF"/>
              </a:solidFill>
              <a:latin typeface="Roboto"/>
              <a:ea typeface="Roboto"/>
              <a:cs typeface="Roboto"/>
              <a:sym typeface="Roboto"/>
            </a:endParaRPr>
          </a:p>
        </p:txBody>
      </p:sp>
      <p:sp>
        <p:nvSpPr>
          <p:cNvPr id="1015" name="Google Shape;1015;p104"/>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Confusion Matrix</a:t>
            </a:r>
            <a:endParaRPr sz="3000">
              <a:solidFill>
                <a:srgbClr val="2A3990"/>
              </a:solidFill>
              <a:latin typeface="Roboto"/>
              <a:ea typeface="Roboto"/>
              <a:cs typeface="Roboto"/>
              <a:sym typeface="Roboto"/>
            </a:endParaRPr>
          </a:p>
        </p:txBody>
      </p:sp>
      <p:pic>
        <p:nvPicPr>
          <p:cNvPr id="1016" name="Google Shape;1016;p104"/>
          <p:cNvPicPr preferRelativeResize="0"/>
          <p:nvPr/>
        </p:nvPicPr>
        <p:blipFill rotWithShape="1">
          <a:blip r:embed="rId4">
            <a:alphaModFix/>
          </a:blip>
          <a:srcRect b="0" l="0" r="0" t="0"/>
          <a:stretch/>
        </p:blipFill>
        <p:spPr>
          <a:xfrm>
            <a:off x="2230125" y="953250"/>
            <a:ext cx="4686300" cy="3514800"/>
          </a:xfrm>
          <a:prstGeom prst="rect">
            <a:avLst/>
          </a:prstGeom>
          <a:noFill/>
          <a:ln>
            <a:noFill/>
          </a:ln>
        </p:spPr>
      </p:pic>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0" name="Shape 1020"/>
        <p:cNvGrpSpPr/>
        <p:nvPr/>
      </p:nvGrpSpPr>
      <p:grpSpPr>
        <a:xfrm>
          <a:off x="0" y="0"/>
          <a:ext cx="0" cy="0"/>
          <a:chOff x="0" y="0"/>
          <a:chExt cx="0" cy="0"/>
        </a:xfrm>
      </p:grpSpPr>
      <p:pic>
        <p:nvPicPr>
          <p:cNvPr descr="watermark.jpg" id="1021" name="Google Shape;1021;p10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022" name="Google Shape;1022;p105"/>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023" name="Google Shape;1023;p10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024" name="Google Shape;1024;p105"/>
          <p:cNvSpPr txBox="1"/>
          <p:nvPr/>
        </p:nvSpPr>
        <p:spPr>
          <a:xfrm>
            <a:off x="5371500" y="1492500"/>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Math &amp;</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Statistics</a:t>
            </a:r>
            <a:endParaRPr sz="2400">
              <a:solidFill>
                <a:srgbClr val="FFFFFF"/>
              </a:solidFill>
              <a:latin typeface="Roboto"/>
              <a:ea typeface="Roboto"/>
              <a:cs typeface="Roboto"/>
              <a:sym typeface="Roboto"/>
            </a:endParaRPr>
          </a:p>
        </p:txBody>
      </p:sp>
      <p:sp>
        <p:nvSpPr>
          <p:cNvPr id="1025" name="Google Shape;1025;p105"/>
          <p:cNvSpPr txBox="1"/>
          <p:nvPr/>
        </p:nvSpPr>
        <p:spPr>
          <a:xfrm>
            <a:off x="4122900" y="3571675"/>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Domain</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Knowledge</a:t>
            </a:r>
            <a:endParaRPr sz="2400">
              <a:solidFill>
                <a:srgbClr val="FFFFFF"/>
              </a:solidFill>
              <a:latin typeface="Roboto"/>
              <a:ea typeface="Roboto"/>
              <a:cs typeface="Roboto"/>
              <a:sym typeface="Roboto"/>
            </a:endParaRPr>
          </a:p>
        </p:txBody>
      </p:sp>
      <p:sp>
        <p:nvSpPr>
          <p:cNvPr id="1026" name="Google Shape;1026;p105"/>
          <p:cNvSpPr txBox="1"/>
          <p:nvPr/>
        </p:nvSpPr>
        <p:spPr>
          <a:xfrm>
            <a:off x="4490700" y="1626600"/>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Machine Learning</a:t>
            </a:r>
            <a:endParaRPr>
              <a:solidFill>
                <a:srgbClr val="FFFFFF"/>
              </a:solidFill>
              <a:latin typeface="Roboto"/>
              <a:ea typeface="Roboto"/>
              <a:cs typeface="Roboto"/>
              <a:sym typeface="Roboto"/>
            </a:endParaRPr>
          </a:p>
        </p:txBody>
      </p:sp>
      <p:sp>
        <p:nvSpPr>
          <p:cNvPr id="1027" name="Google Shape;1027;p105"/>
          <p:cNvSpPr txBox="1"/>
          <p:nvPr/>
        </p:nvSpPr>
        <p:spPr>
          <a:xfrm>
            <a:off x="3834850" y="2792545"/>
            <a:ext cx="987900" cy="45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Software</a:t>
            </a:r>
            <a:endParaRPr>
              <a:solidFill>
                <a:srgbClr val="FFFFFF"/>
              </a:solidFill>
              <a:latin typeface="Roboto"/>
              <a:ea typeface="Roboto"/>
              <a:cs typeface="Roboto"/>
              <a:sym typeface="Roboto"/>
            </a:endParaRPr>
          </a:p>
        </p:txBody>
      </p:sp>
      <p:sp>
        <p:nvSpPr>
          <p:cNvPr id="1028" name="Google Shape;1028;p105"/>
          <p:cNvSpPr txBox="1"/>
          <p:nvPr/>
        </p:nvSpPr>
        <p:spPr>
          <a:xfrm>
            <a:off x="5146575" y="2748813"/>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Research</a:t>
            </a:r>
            <a:endParaRPr>
              <a:solidFill>
                <a:srgbClr val="FFFFFF"/>
              </a:solidFill>
              <a:latin typeface="Roboto"/>
              <a:ea typeface="Roboto"/>
              <a:cs typeface="Roboto"/>
              <a:sym typeface="Roboto"/>
            </a:endParaRPr>
          </a:p>
        </p:txBody>
      </p:sp>
      <p:sp>
        <p:nvSpPr>
          <p:cNvPr id="1029" name="Google Shape;1029;p105"/>
          <p:cNvSpPr txBox="1"/>
          <p:nvPr/>
        </p:nvSpPr>
        <p:spPr>
          <a:xfrm>
            <a:off x="4751975" y="2406900"/>
            <a:ext cx="449100" cy="38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DS</a:t>
            </a:r>
            <a:endParaRPr>
              <a:solidFill>
                <a:srgbClr val="FFFFFF"/>
              </a:solidFill>
              <a:latin typeface="Roboto"/>
              <a:ea typeface="Roboto"/>
              <a:cs typeface="Roboto"/>
              <a:sym typeface="Roboto"/>
            </a:endParaRPr>
          </a:p>
        </p:txBody>
      </p:sp>
      <p:sp>
        <p:nvSpPr>
          <p:cNvPr id="1030" name="Google Shape;1030;p105"/>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Model Evaluation</a:t>
            </a:r>
            <a:endParaRPr sz="3000">
              <a:solidFill>
                <a:srgbClr val="2A3990"/>
              </a:solidFill>
              <a:latin typeface="Roboto"/>
              <a:ea typeface="Roboto"/>
              <a:cs typeface="Roboto"/>
              <a:sym typeface="Roboto"/>
            </a:endParaRPr>
          </a:p>
        </p:txBody>
      </p:sp>
      <p:sp>
        <p:nvSpPr>
          <p:cNvPr id="1031" name="Google Shape;1031;p105"/>
          <p:cNvSpPr txBox="1"/>
          <p:nvPr/>
        </p:nvSpPr>
        <p:spPr>
          <a:xfrm>
            <a:off x="311700" y="1229975"/>
            <a:ext cx="8076000" cy="3339000"/>
          </a:xfrm>
          <a:prstGeom prst="rect">
            <a:avLst/>
          </a:prstGeom>
          <a:noFill/>
          <a:ln>
            <a:noFill/>
          </a:ln>
        </p:spPr>
        <p:txBody>
          <a:bodyPr anchorCtr="0" anchor="t" bIns="91425" lIns="91425" spcFirstLastPara="1" rIns="91425" wrap="square" tIns="91425">
            <a:noAutofit/>
          </a:bodyPr>
          <a:lstStyle/>
          <a:p>
            <a:pPr indent="-406400" lvl="0" marL="457200" rtl="0" algn="l">
              <a:lnSpc>
                <a:spcPct val="100000"/>
              </a:lnSpc>
              <a:spcBef>
                <a:spcPts val="0"/>
              </a:spcBef>
              <a:spcAft>
                <a:spcPts val="0"/>
              </a:spcAft>
              <a:buClr>
                <a:srgbClr val="313131"/>
              </a:buClr>
              <a:buSzPts val="2800"/>
              <a:buFont typeface="Montserrat"/>
              <a:buChar char="●"/>
            </a:pPr>
            <a:r>
              <a:rPr lang="en" sz="2800">
                <a:solidFill>
                  <a:srgbClr val="313131"/>
                </a:solidFill>
                <a:highlight>
                  <a:schemeClr val="lt1"/>
                </a:highlight>
                <a:latin typeface="Montserrat"/>
                <a:ea typeface="Montserrat"/>
                <a:cs typeface="Montserrat"/>
                <a:sym typeface="Montserrat"/>
              </a:rPr>
              <a:t>Still confused on the confusion matrix?</a:t>
            </a:r>
            <a:endParaRPr sz="2800">
              <a:solidFill>
                <a:srgbClr val="313131"/>
              </a:solidFill>
              <a:highlight>
                <a:schemeClr val="lt1"/>
              </a:highlight>
              <a:latin typeface="Montserrat"/>
              <a:ea typeface="Montserrat"/>
              <a:cs typeface="Montserrat"/>
              <a:sym typeface="Montserrat"/>
            </a:endParaRPr>
          </a:p>
          <a:p>
            <a:pPr indent="-406400" lvl="0" marL="457200" rtl="0" algn="l">
              <a:lnSpc>
                <a:spcPct val="100000"/>
              </a:lnSpc>
              <a:spcBef>
                <a:spcPts val="0"/>
              </a:spcBef>
              <a:spcAft>
                <a:spcPts val="0"/>
              </a:spcAft>
              <a:buClr>
                <a:srgbClr val="313131"/>
              </a:buClr>
              <a:buSzPts val="2800"/>
              <a:buFont typeface="Montserrat"/>
              <a:buChar char="●"/>
            </a:pPr>
            <a:r>
              <a:rPr lang="en" sz="2800">
                <a:solidFill>
                  <a:srgbClr val="313131"/>
                </a:solidFill>
                <a:highlight>
                  <a:schemeClr val="lt1"/>
                </a:highlight>
                <a:latin typeface="Montserrat"/>
                <a:ea typeface="Montserrat"/>
                <a:cs typeface="Montserrat"/>
                <a:sym typeface="Montserrat"/>
              </a:rPr>
              <a:t>No problem! Check out the Wikipedia page for it, it has a really good diagram with all the formulas for all the metrics.</a:t>
            </a:r>
            <a:endParaRPr sz="2800">
              <a:solidFill>
                <a:srgbClr val="313131"/>
              </a:solidFill>
              <a:highlight>
                <a:schemeClr val="lt1"/>
              </a:highlight>
              <a:latin typeface="Montserrat"/>
              <a:ea typeface="Montserrat"/>
              <a:cs typeface="Montserrat"/>
              <a:sym typeface="Montserrat"/>
            </a:endParaRPr>
          </a:p>
          <a:p>
            <a:pPr indent="-406400" lvl="0" marL="457200" rtl="0" algn="l">
              <a:lnSpc>
                <a:spcPct val="100000"/>
              </a:lnSpc>
              <a:spcBef>
                <a:spcPts val="0"/>
              </a:spcBef>
              <a:spcAft>
                <a:spcPts val="0"/>
              </a:spcAft>
              <a:buClr>
                <a:srgbClr val="313131"/>
              </a:buClr>
              <a:buSzPts val="2800"/>
              <a:buFont typeface="Montserrat"/>
              <a:buChar char="●"/>
            </a:pPr>
            <a:r>
              <a:rPr lang="en" sz="2800">
                <a:solidFill>
                  <a:srgbClr val="313131"/>
                </a:solidFill>
                <a:highlight>
                  <a:schemeClr val="lt1"/>
                </a:highlight>
                <a:latin typeface="Montserrat"/>
                <a:ea typeface="Montserrat"/>
                <a:cs typeface="Montserrat"/>
                <a:sym typeface="Montserrat"/>
              </a:rPr>
              <a:t>Throughout the training, we’ll usually just print out metrics (e.g. accuracy).</a:t>
            </a:r>
            <a:endParaRPr sz="2800">
              <a:solidFill>
                <a:srgbClr val="313131"/>
              </a:solidFill>
              <a:highlight>
                <a:schemeClr val="lt1"/>
              </a:highlight>
              <a:latin typeface="Montserrat"/>
              <a:ea typeface="Montserrat"/>
              <a:cs typeface="Montserrat"/>
              <a:sym typeface="Montserrat"/>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5" name="Shape 1035"/>
        <p:cNvGrpSpPr/>
        <p:nvPr/>
      </p:nvGrpSpPr>
      <p:grpSpPr>
        <a:xfrm>
          <a:off x="0" y="0"/>
          <a:ext cx="0" cy="0"/>
          <a:chOff x="0" y="0"/>
          <a:chExt cx="0" cy="0"/>
        </a:xfrm>
      </p:grpSpPr>
      <p:sp>
        <p:nvSpPr>
          <p:cNvPr id="1036" name="Google Shape;1036;p106"/>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Scikit-Learn Primer</a:t>
            </a:r>
            <a:endParaRPr b="1">
              <a:latin typeface="Montserrat"/>
              <a:ea typeface="Montserrat"/>
              <a:cs typeface="Montserrat"/>
              <a:sym typeface="Montserrat"/>
            </a:endParaRPr>
          </a:p>
        </p:txBody>
      </p:sp>
      <p:sp>
        <p:nvSpPr>
          <p:cNvPr id="1037" name="Google Shape;1037;p106"/>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038" name="Google Shape;1038;p10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39" name="Google Shape;1039;p10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3" name="Shape 1043"/>
        <p:cNvGrpSpPr/>
        <p:nvPr/>
      </p:nvGrpSpPr>
      <p:grpSpPr>
        <a:xfrm>
          <a:off x="0" y="0"/>
          <a:ext cx="0" cy="0"/>
          <a:chOff x="0" y="0"/>
          <a:chExt cx="0" cy="0"/>
        </a:xfrm>
      </p:grpSpPr>
      <p:pic>
        <p:nvPicPr>
          <p:cNvPr descr="watermark.jpg" id="1044" name="Google Shape;1044;p107"/>
          <p:cNvPicPr preferRelativeResize="0"/>
          <p:nvPr/>
        </p:nvPicPr>
        <p:blipFill>
          <a:blip r:embed="rId3">
            <a:alphaModFix/>
          </a:blip>
          <a:stretch>
            <a:fillRect/>
          </a:stretch>
        </p:blipFill>
        <p:spPr>
          <a:xfrm>
            <a:off x="0" y="4494350"/>
            <a:ext cx="2315821" cy="649150"/>
          </a:xfrm>
          <a:prstGeom prst="rect">
            <a:avLst/>
          </a:prstGeom>
          <a:noFill/>
          <a:ln>
            <a:noFill/>
          </a:ln>
        </p:spPr>
      </p:pic>
      <p:sp>
        <p:nvSpPr>
          <p:cNvPr id="1045" name="Google Shape;1045;p107"/>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046" name="Google Shape;1046;p10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047" name="Google Shape;1047;p107"/>
          <p:cNvSpPr txBox="1"/>
          <p:nvPr/>
        </p:nvSpPr>
        <p:spPr>
          <a:xfrm>
            <a:off x="457200" y="1392825"/>
            <a:ext cx="8376600" cy="294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Montserrat"/>
                <a:ea typeface="Montserrat"/>
                <a:cs typeface="Montserrat"/>
                <a:sym typeface="Montserrat"/>
              </a:rPr>
              <a:t>We will be using the </a:t>
            </a:r>
            <a:r>
              <a:rPr b="1" lang="en" sz="3000">
                <a:latin typeface="Montserrat"/>
                <a:ea typeface="Montserrat"/>
                <a:cs typeface="Montserrat"/>
                <a:sym typeface="Montserrat"/>
              </a:rPr>
              <a:t>Scikit Learn  </a:t>
            </a:r>
            <a:r>
              <a:rPr lang="en" sz="3000">
                <a:latin typeface="Montserrat"/>
                <a:ea typeface="Montserrat"/>
                <a:cs typeface="Montserrat"/>
                <a:sym typeface="Montserrat"/>
              </a:rPr>
              <a:t>package.</a:t>
            </a:r>
            <a:endParaRPr sz="3000">
              <a:latin typeface="Montserrat"/>
              <a:ea typeface="Montserrat"/>
              <a:cs typeface="Montserrat"/>
              <a:sym typeface="Montserrat"/>
            </a:endParaRPr>
          </a:p>
          <a:p>
            <a:pPr indent="0" lvl="0" marL="0" rtl="0" algn="l">
              <a:spcBef>
                <a:spcPts val="0"/>
              </a:spcBef>
              <a:spcAft>
                <a:spcPts val="0"/>
              </a:spcAft>
              <a:buNone/>
            </a:pPr>
            <a:r>
              <a:t/>
            </a:r>
            <a:endParaRPr sz="3000">
              <a:latin typeface="Montserrat"/>
              <a:ea typeface="Montserrat"/>
              <a:cs typeface="Montserrat"/>
              <a:sym typeface="Montserrat"/>
            </a:endParaRPr>
          </a:p>
          <a:p>
            <a:pPr indent="0" lvl="0" marL="0" rtl="0" algn="l">
              <a:spcBef>
                <a:spcPts val="0"/>
              </a:spcBef>
              <a:spcAft>
                <a:spcPts val="0"/>
              </a:spcAft>
              <a:buNone/>
            </a:pPr>
            <a:r>
              <a:rPr lang="en" sz="3000">
                <a:latin typeface="Montserrat"/>
                <a:ea typeface="Montserrat"/>
                <a:cs typeface="Montserrat"/>
                <a:sym typeface="Montserrat"/>
              </a:rPr>
              <a:t>It’s the most popular machine learning package for Python and has a lot of algorithms built-in!</a:t>
            </a:r>
            <a:endParaRPr sz="3000">
              <a:latin typeface="Montserrat"/>
              <a:ea typeface="Montserrat"/>
              <a:cs typeface="Montserrat"/>
              <a:sym typeface="Montserrat"/>
            </a:endParaRPr>
          </a:p>
          <a:p>
            <a:pPr indent="0" lvl="0" marL="0" rtl="0" algn="l">
              <a:spcBef>
                <a:spcPts val="0"/>
              </a:spcBef>
              <a:spcAft>
                <a:spcPts val="0"/>
              </a:spcAft>
              <a:buNone/>
            </a:pPr>
            <a:r>
              <a:t/>
            </a:r>
            <a:endParaRPr sz="3000">
              <a:latin typeface="Montserrat"/>
              <a:ea typeface="Montserrat"/>
              <a:cs typeface="Montserrat"/>
              <a:sym typeface="Montserrat"/>
            </a:endParaRPr>
          </a:p>
        </p:txBody>
      </p:sp>
      <p:sp>
        <p:nvSpPr>
          <p:cNvPr id="1048" name="Google Shape;1048;p107"/>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Scikit Learn</a:t>
            </a:r>
            <a:endParaRPr sz="3000">
              <a:solidFill>
                <a:srgbClr val="2A3990"/>
              </a:solidFill>
              <a:latin typeface="Roboto"/>
              <a:ea typeface="Roboto"/>
              <a:cs typeface="Roboto"/>
              <a:sym typeface="Roboto"/>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2" name="Shape 1052"/>
        <p:cNvGrpSpPr/>
        <p:nvPr/>
      </p:nvGrpSpPr>
      <p:grpSpPr>
        <a:xfrm>
          <a:off x="0" y="0"/>
          <a:ext cx="0" cy="0"/>
          <a:chOff x="0" y="0"/>
          <a:chExt cx="0" cy="0"/>
        </a:xfrm>
      </p:grpSpPr>
      <p:sp>
        <p:nvSpPr>
          <p:cNvPr id="1053" name="Google Shape;1053;p108"/>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054" name="Google Shape;1054;p10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055" name="Google Shape;1055;p108"/>
          <p:cNvSpPr txBox="1"/>
          <p:nvPr/>
        </p:nvSpPr>
        <p:spPr>
          <a:xfrm>
            <a:off x="457200" y="1011875"/>
            <a:ext cx="8376600" cy="332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latin typeface="Montserrat"/>
                <a:ea typeface="Montserrat"/>
                <a:cs typeface="Montserrat"/>
                <a:sym typeface="Montserrat"/>
              </a:rPr>
              <a:t>If you aren’t using our provided .yml environment file y</a:t>
            </a:r>
            <a:r>
              <a:rPr lang="en" sz="3000">
                <a:latin typeface="Montserrat"/>
                <a:ea typeface="Montserrat"/>
                <a:cs typeface="Montserrat"/>
                <a:sym typeface="Montserrat"/>
              </a:rPr>
              <a:t>ou may need to install it using:</a:t>
            </a:r>
            <a:endParaRPr sz="3000">
              <a:latin typeface="Montserrat"/>
              <a:ea typeface="Montserrat"/>
              <a:cs typeface="Montserrat"/>
              <a:sym typeface="Montserrat"/>
            </a:endParaRPr>
          </a:p>
          <a:p>
            <a:pPr indent="0" lvl="0" marL="0" rtl="0" algn="ctr">
              <a:spcBef>
                <a:spcPts val="0"/>
              </a:spcBef>
              <a:spcAft>
                <a:spcPts val="0"/>
              </a:spcAft>
              <a:buNone/>
            </a:pPr>
            <a:r>
              <a:t/>
            </a:r>
            <a:endParaRPr sz="3000">
              <a:latin typeface="Montserrat"/>
              <a:ea typeface="Montserrat"/>
              <a:cs typeface="Montserrat"/>
              <a:sym typeface="Montserrat"/>
            </a:endParaRPr>
          </a:p>
          <a:p>
            <a:pPr indent="0" lvl="0" marL="0" rtl="0" algn="ctr">
              <a:lnSpc>
                <a:spcPct val="150000"/>
              </a:lnSpc>
              <a:spcBef>
                <a:spcPts val="0"/>
              </a:spcBef>
              <a:spcAft>
                <a:spcPts val="0"/>
              </a:spcAft>
              <a:buNone/>
            </a:pPr>
            <a:r>
              <a:rPr lang="en" sz="3000">
                <a:latin typeface="Montserrat"/>
                <a:ea typeface="Montserrat"/>
                <a:cs typeface="Montserrat"/>
                <a:sym typeface="Montserrat"/>
              </a:rPr>
              <a:t>	</a:t>
            </a:r>
            <a:r>
              <a:rPr b="1" lang="en" sz="3000">
                <a:latin typeface="Montserrat"/>
                <a:ea typeface="Montserrat"/>
                <a:cs typeface="Montserrat"/>
                <a:sym typeface="Montserrat"/>
              </a:rPr>
              <a:t>conda install scikit-learn</a:t>
            </a:r>
            <a:endParaRPr b="1" sz="3000">
              <a:latin typeface="Montserrat"/>
              <a:ea typeface="Montserrat"/>
              <a:cs typeface="Montserrat"/>
              <a:sym typeface="Montserrat"/>
            </a:endParaRPr>
          </a:p>
          <a:p>
            <a:pPr indent="0" lvl="0" marL="0" rtl="0" algn="ctr">
              <a:lnSpc>
                <a:spcPct val="150000"/>
              </a:lnSpc>
              <a:spcBef>
                <a:spcPts val="0"/>
              </a:spcBef>
              <a:spcAft>
                <a:spcPts val="0"/>
              </a:spcAft>
              <a:buNone/>
            </a:pPr>
            <a:r>
              <a:rPr lang="en" sz="3000">
                <a:latin typeface="Montserrat"/>
                <a:ea typeface="Montserrat"/>
                <a:cs typeface="Montserrat"/>
                <a:sym typeface="Montserrat"/>
              </a:rPr>
              <a:t>or</a:t>
            </a:r>
            <a:endParaRPr sz="3000">
              <a:latin typeface="Montserrat"/>
              <a:ea typeface="Montserrat"/>
              <a:cs typeface="Montserrat"/>
              <a:sym typeface="Montserrat"/>
            </a:endParaRPr>
          </a:p>
          <a:p>
            <a:pPr indent="0" lvl="0" marL="0" rtl="0" algn="ctr">
              <a:lnSpc>
                <a:spcPct val="150000"/>
              </a:lnSpc>
              <a:spcBef>
                <a:spcPts val="0"/>
              </a:spcBef>
              <a:spcAft>
                <a:spcPts val="0"/>
              </a:spcAft>
              <a:buNone/>
            </a:pPr>
            <a:r>
              <a:rPr lang="en" sz="3000">
                <a:latin typeface="Montserrat"/>
                <a:ea typeface="Montserrat"/>
                <a:cs typeface="Montserrat"/>
                <a:sym typeface="Montserrat"/>
              </a:rPr>
              <a:t>	</a:t>
            </a:r>
            <a:r>
              <a:rPr b="1" lang="en" sz="3000">
                <a:latin typeface="Montserrat"/>
                <a:ea typeface="Montserrat"/>
                <a:cs typeface="Montserrat"/>
                <a:sym typeface="Montserrat"/>
              </a:rPr>
              <a:t>pip install scikit-learn</a:t>
            </a:r>
            <a:endParaRPr b="1" sz="3000">
              <a:latin typeface="Montserrat"/>
              <a:ea typeface="Montserrat"/>
              <a:cs typeface="Montserrat"/>
              <a:sym typeface="Montserrat"/>
            </a:endParaRPr>
          </a:p>
        </p:txBody>
      </p:sp>
      <p:sp>
        <p:nvSpPr>
          <p:cNvPr id="1056" name="Google Shape;1056;p108"/>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Scikit Learn</a:t>
            </a:r>
            <a:endParaRPr sz="3000">
              <a:solidFill>
                <a:srgbClr val="2A3990"/>
              </a:solidFill>
              <a:latin typeface="Roboto"/>
              <a:ea typeface="Roboto"/>
              <a:cs typeface="Roboto"/>
              <a:sym typeface="Roboto"/>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0" name="Shape 1060"/>
        <p:cNvGrpSpPr/>
        <p:nvPr/>
      </p:nvGrpSpPr>
      <p:grpSpPr>
        <a:xfrm>
          <a:off x="0" y="0"/>
          <a:ext cx="0" cy="0"/>
          <a:chOff x="0" y="0"/>
          <a:chExt cx="0" cy="0"/>
        </a:xfrm>
      </p:grpSpPr>
      <p:pic>
        <p:nvPicPr>
          <p:cNvPr descr="watermark.jpg" id="1061" name="Google Shape;1061;p109"/>
          <p:cNvPicPr preferRelativeResize="0"/>
          <p:nvPr/>
        </p:nvPicPr>
        <p:blipFill>
          <a:blip r:embed="rId3">
            <a:alphaModFix/>
          </a:blip>
          <a:stretch>
            <a:fillRect/>
          </a:stretch>
        </p:blipFill>
        <p:spPr>
          <a:xfrm>
            <a:off x="0" y="4494350"/>
            <a:ext cx="2315821" cy="649150"/>
          </a:xfrm>
          <a:prstGeom prst="rect">
            <a:avLst/>
          </a:prstGeom>
          <a:noFill/>
          <a:ln>
            <a:noFill/>
          </a:ln>
        </p:spPr>
      </p:pic>
      <p:sp>
        <p:nvSpPr>
          <p:cNvPr id="1062" name="Google Shape;1062;p109"/>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063" name="Google Shape;1063;p10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064" name="Google Shape;1064;p109"/>
          <p:cNvSpPr txBox="1"/>
          <p:nvPr/>
        </p:nvSpPr>
        <p:spPr>
          <a:xfrm>
            <a:off x="457200" y="1392825"/>
            <a:ext cx="8376600" cy="2947200"/>
          </a:xfrm>
          <a:prstGeom prst="rect">
            <a:avLst/>
          </a:prstGeom>
          <a:noFill/>
          <a:ln>
            <a:noFill/>
          </a:ln>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Let’s talk about the basic structure of how to use Scikit Learn!</a:t>
            </a:r>
            <a:endParaRPr sz="3000">
              <a:latin typeface="Montserrat"/>
              <a:ea typeface="Montserrat"/>
              <a:cs typeface="Montserrat"/>
              <a:sym typeface="Montserrat"/>
            </a:endParaRPr>
          </a:p>
          <a:p>
            <a:pPr indent="0" lvl="0" marL="0" rtl="0" algn="l">
              <a:spcBef>
                <a:spcPts val="0"/>
              </a:spcBef>
              <a:spcAft>
                <a:spcPts val="0"/>
              </a:spcAft>
              <a:buNone/>
            </a:pPr>
            <a:r>
              <a:t/>
            </a:r>
            <a:endParaRPr sz="3000">
              <a:latin typeface="Montserrat"/>
              <a:ea typeface="Montserrat"/>
              <a:cs typeface="Montserrat"/>
              <a:sym typeface="Montserrat"/>
            </a:endParaRPr>
          </a:p>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First, a quick review of the machine learning process.</a:t>
            </a:r>
            <a:endParaRPr sz="3000">
              <a:latin typeface="Montserrat"/>
              <a:ea typeface="Montserrat"/>
              <a:cs typeface="Montserrat"/>
              <a:sym typeface="Montserrat"/>
            </a:endParaRPr>
          </a:p>
          <a:p>
            <a:pPr indent="0" lvl="0" marL="0" rtl="0" algn="l">
              <a:spcBef>
                <a:spcPts val="0"/>
              </a:spcBef>
              <a:spcAft>
                <a:spcPts val="0"/>
              </a:spcAft>
              <a:buNone/>
            </a:pPr>
            <a:r>
              <a:t/>
            </a:r>
            <a:endParaRPr sz="3000">
              <a:latin typeface="Montserrat"/>
              <a:ea typeface="Montserrat"/>
              <a:cs typeface="Montserrat"/>
              <a:sym typeface="Montserrat"/>
            </a:endParaRPr>
          </a:p>
        </p:txBody>
      </p:sp>
      <p:sp>
        <p:nvSpPr>
          <p:cNvPr id="1065" name="Google Shape;1065;p109"/>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Scikit Learn</a:t>
            </a:r>
            <a:endParaRPr sz="3000">
              <a:solidFill>
                <a:srgbClr val="2A3990"/>
              </a:solidFill>
              <a:latin typeface="Roboto"/>
              <a:ea typeface="Roboto"/>
              <a:cs typeface="Roboto"/>
              <a:sym typeface="Roboto"/>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9" name="Shape 1069"/>
        <p:cNvGrpSpPr/>
        <p:nvPr/>
      </p:nvGrpSpPr>
      <p:grpSpPr>
        <a:xfrm>
          <a:off x="0" y="0"/>
          <a:ext cx="0" cy="0"/>
          <a:chOff x="0" y="0"/>
          <a:chExt cx="0" cy="0"/>
        </a:xfrm>
      </p:grpSpPr>
      <p:pic>
        <p:nvPicPr>
          <p:cNvPr descr="watermark.jpg" id="1070" name="Google Shape;1070;p11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071" name="Google Shape;1071;p110"/>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072" name="Google Shape;1072;p11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073" name="Google Shape;1073;p110"/>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Machine Learning Process</a:t>
            </a:r>
            <a:endParaRPr sz="3000">
              <a:solidFill>
                <a:srgbClr val="2A3990"/>
              </a:solidFill>
              <a:latin typeface="Roboto"/>
              <a:ea typeface="Roboto"/>
              <a:cs typeface="Roboto"/>
              <a:sym typeface="Roboto"/>
            </a:endParaRPr>
          </a:p>
        </p:txBody>
      </p:sp>
      <p:sp>
        <p:nvSpPr>
          <p:cNvPr id="1074" name="Google Shape;1074;p110"/>
          <p:cNvSpPr/>
          <p:nvPr/>
        </p:nvSpPr>
        <p:spPr>
          <a:xfrm>
            <a:off x="185125"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110"/>
          <p:cNvSpPr/>
          <p:nvPr/>
        </p:nvSpPr>
        <p:spPr>
          <a:xfrm>
            <a:off x="1948450"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110"/>
          <p:cNvSpPr/>
          <p:nvPr/>
        </p:nvSpPr>
        <p:spPr>
          <a:xfrm>
            <a:off x="3813975"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110"/>
          <p:cNvSpPr/>
          <p:nvPr/>
        </p:nvSpPr>
        <p:spPr>
          <a:xfrm>
            <a:off x="5628400"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110"/>
          <p:cNvSpPr/>
          <p:nvPr/>
        </p:nvSpPr>
        <p:spPr>
          <a:xfrm>
            <a:off x="7442825"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110"/>
          <p:cNvSpPr/>
          <p:nvPr/>
        </p:nvSpPr>
        <p:spPr>
          <a:xfrm>
            <a:off x="3813975" y="1562850"/>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80" name="Google Shape;1080;p110"/>
          <p:cNvCxnSpPr>
            <a:stCxn id="1074" idx="3"/>
            <a:endCxn id="1075" idx="1"/>
          </p:cNvCxnSpPr>
          <p:nvPr/>
        </p:nvCxnSpPr>
        <p:spPr>
          <a:xfrm>
            <a:off x="1525525" y="3161775"/>
            <a:ext cx="423000" cy="0"/>
          </a:xfrm>
          <a:prstGeom prst="straightConnector1">
            <a:avLst/>
          </a:prstGeom>
          <a:noFill/>
          <a:ln cap="flat" cmpd="sng" w="38100">
            <a:solidFill>
              <a:schemeClr val="dk2"/>
            </a:solidFill>
            <a:prstDash val="solid"/>
            <a:round/>
            <a:headEnd len="med" w="med" type="none"/>
            <a:tailEnd len="med" w="med" type="triangle"/>
          </a:ln>
        </p:spPr>
      </p:cxnSp>
      <p:cxnSp>
        <p:nvCxnSpPr>
          <p:cNvPr id="1081" name="Google Shape;1081;p110"/>
          <p:cNvCxnSpPr>
            <a:endCxn id="1076" idx="1"/>
          </p:cNvCxnSpPr>
          <p:nvPr/>
        </p:nvCxnSpPr>
        <p:spPr>
          <a:xfrm>
            <a:off x="3288975" y="3161775"/>
            <a:ext cx="525000" cy="0"/>
          </a:xfrm>
          <a:prstGeom prst="straightConnector1">
            <a:avLst/>
          </a:prstGeom>
          <a:noFill/>
          <a:ln cap="flat" cmpd="sng" w="38100">
            <a:solidFill>
              <a:schemeClr val="dk2"/>
            </a:solidFill>
            <a:prstDash val="solid"/>
            <a:round/>
            <a:headEnd len="med" w="med" type="none"/>
            <a:tailEnd len="med" w="med" type="triangle"/>
          </a:ln>
        </p:spPr>
      </p:cxnSp>
      <p:cxnSp>
        <p:nvCxnSpPr>
          <p:cNvPr id="1082" name="Google Shape;1082;p110"/>
          <p:cNvCxnSpPr>
            <a:endCxn id="1077" idx="1"/>
          </p:cNvCxnSpPr>
          <p:nvPr/>
        </p:nvCxnSpPr>
        <p:spPr>
          <a:xfrm>
            <a:off x="5154400" y="3161775"/>
            <a:ext cx="474000" cy="0"/>
          </a:xfrm>
          <a:prstGeom prst="straightConnector1">
            <a:avLst/>
          </a:prstGeom>
          <a:noFill/>
          <a:ln cap="flat" cmpd="sng" w="38100">
            <a:solidFill>
              <a:schemeClr val="dk2"/>
            </a:solidFill>
            <a:prstDash val="solid"/>
            <a:round/>
            <a:headEnd len="med" w="med" type="none"/>
            <a:tailEnd len="med" w="med" type="triangle"/>
          </a:ln>
        </p:spPr>
      </p:cxnSp>
      <p:cxnSp>
        <p:nvCxnSpPr>
          <p:cNvPr id="1083" name="Google Shape;1083;p110"/>
          <p:cNvCxnSpPr>
            <a:endCxn id="1078" idx="1"/>
          </p:cNvCxnSpPr>
          <p:nvPr/>
        </p:nvCxnSpPr>
        <p:spPr>
          <a:xfrm>
            <a:off x="6968825" y="3161775"/>
            <a:ext cx="474000" cy="0"/>
          </a:xfrm>
          <a:prstGeom prst="straightConnector1">
            <a:avLst/>
          </a:prstGeom>
          <a:noFill/>
          <a:ln cap="flat" cmpd="sng" w="38100">
            <a:solidFill>
              <a:schemeClr val="dk2"/>
            </a:solidFill>
            <a:prstDash val="solid"/>
            <a:round/>
            <a:headEnd len="med" w="med" type="none"/>
            <a:tailEnd len="med" w="med" type="triangle"/>
          </a:ln>
        </p:spPr>
      </p:cxnSp>
      <p:cxnSp>
        <p:nvCxnSpPr>
          <p:cNvPr id="1084" name="Google Shape;1084;p110"/>
          <p:cNvCxnSpPr>
            <a:stCxn id="1077" idx="2"/>
            <a:endCxn id="1076" idx="2"/>
          </p:cNvCxnSpPr>
          <p:nvPr/>
        </p:nvCxnSpPr>
        <p:spPr>
          <a:xfrm rot="5400000">
            <a:off x="5391100" y="2708775"/>
            <a:ext cx="600" cy="1814400"/>
          </a:xfrm>
          <a:prstGeom prst="curvedConnector3">
            <a:avLst>
              <a:gd fmla="val 39687500" name="adj1"/>
            </a:avLst>
          </a:prstGeom>
          <a:noFill/>
          <a:ln cap="flat" cmpd="sng" w="38100">
            <a:solidFill>
              <a:schemeClr val="dk2"/>
            </a:solidFill>
            <a:prstDash val="solid"/>
            <a:round/>
            <a:headEnd len="med" w="med" type="none"/>
            <a:tailEnd len="med" w="med" type="triangle"/>
          </a:ln>
        </p:spPr>
      </p:cxnSp>
      <p:cxnSp>
        <p:nvCxnSpPr>
          <p:cNvPr id="1085" name="Google Shape;1085;p110"/>
          <p:cNvCxnSpPr>
            <a:stCxn id="1075" idx="0"/>
            <a:endCxn id="1079" idx="1"/>
          </p:cNvCxnSpPr>
          <p:nvPr/>
        </p:nvCxnSpPr>
        <p:spPr>
          <a:xfrm rot="-5400000">
            <a:off x="2870650" y="1764675"/>
            <a:ext cx="691200" cy="1195200"/>
          </a:xfrm>
          <a:prstGeom prst="curvedConnector2">
            <a:avLst/>
          </a:prstGeom>
          <a:noFill/>
          <a:ln cap="flat" cmpd="sng" w="38100">
            <a:solidFill>
              <a:schemeClr val="dk2"/>
            </a:solidFill>
            <a:prstDash val="solid"/>
            <a:round/>
            <a:headEnd len="med" w="med" type="none"/>
            <a:tailEnd len="med" w="med" type="triangle"/>
          </a:ln>
        </p:spPr>
      </p:cxnSp>
      <p:cxnSp>
        <p:nvCxnSpPr>
          <p:cNvPr id="1086" name="Google Shape;1086;p110"/>
          <p:cNvCxnSpPr>
            <a:stCxn id="1079" idx="3"/>
            <a:endCxn id="1077" idx="0"/>
          </p:cNvCxnSpPr>
          <p:nvPr/>
        </p:nvCxnSpPr>
        <p:spPr>
          <a:xfrm>
            <a:off x="5154375" y="2016750"/>
            <a:ext cx="1144200" cy="691200"/>
          </a:xfrm>
          <a:prstGeom prst="curvedConnector2">
            <a:avLst/>
          </a:prstGeom>
          <a:noFill/>
          <a:ln cap="flat" cmpd="sng" w="38100">
            <a:solidFill>
              <a:schemeClr val="dk2"/>
            </a:solidFill>
            <a:prstDash val="solid"/>
            <a:round/>
            <a:headEnd len="med" w="med" type="none"/>
            <a:tailEnd len="med" w="med" type="triangle"/>
          </a:ln>
        </p:spPr>
      </p:cxnSp>
      <p:sp>
        <p:nvSpPr>
          <p:cNvPr id="1087" name="Google Shape;1087;p110"/>
          <p:cNvSpPr txBox="1"/>
          <p:nvPr/>
        </p:nvSpPr>
        <p:spPr>
          <a:xfrm>
            <a:off x="185125" y="2800650"/>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Data</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Acquisition </a:t>
            </a:r>
            <a:endParaRPr sz="1800">
              <a:solidFill>
                <a:srgbClr val="FFFFFF"/>
              </a:solidFill>
              <a:latin typeface="Roboto"/>
              <a:ea typeface="Roboto"/>
              <a:cs typeface="Roboto"/>
              <a:sym typeface="Roboto"/>
            </a:endParaRPr>
          </a:p>
        </p:txBody>
      </p:sp>
      <p:sp>
        <p:nvSpPr>
          <p:cNvPr id="1088" name="Google Shape;1088;p110"/>
          <p:cNvSpPr txBox="1"/>
          <p:nvPr/>
        </p:nvSpPr>
        <p:spPr>
          <a:xfrm>
            <a:off x="1948450" y="2800650"/>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Data</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Cleaning</a:t>
            </a:r>
            <a:endParaRPr sz="1800">
              <a:solidFill>
                <a:srgbClr val="FFFFFF"/>
              </a:solidFill>
              <a:latin typeface="Roboto"/>
              <a:ea typeface="Roboto"/>
              <a:cs typeface="Roboto"/>
              <a:sym typeface="Roboto"/>
            </a:endParaRPr>
          </a:p>
        </p:txBody>
      </p:sp>
      <p:sp>
        <p:nvSpPr>
          <p:cNvPr id="1089" name="Google Shape;1089;p110"/>
          <p:cNvSpPr txBox="1"/>
          <p:nvPr/>
        </p:nvSpPr>
        <p:spPr>
          <a:xfrm>
            <a:off x="3813975" y="1636650"/>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Test</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Data</a:t>
            </a:r>
            <a:endParaRPr sz="1800">
              <a:solidFill>
                <a:srgbClr val="FFFFFF"/>
              </a:solidFill>
              <a:latin typeface="Roboto"/>
              <a:ea typeface="Roboto"/>
              <a:cs typeface="Roboto"/>
              <a:sym typeface="Roboto"/>
            </a:endParaRPr>
          </a:p>
        </p:txBody>
      </p:sp>
      <p:sp>
        <p:nvSpPr>
          <p:cNvPr id="1090" name="Google Shape;1090;p110"/>
          <p:cNvSpPr txBox="1"/>
          <p:nvPr/>
        </p:nvSpPr>
        <p:spPr>
          <a:xfrm>
            <a:off x="3813975" y="2631663"/>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Model</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Training &amp;</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Building</a:t>
            </a:r>
            <a:endParaRPr sz="1800">
              <a:solidFill>
                <a:srgbClr val="FFFFFF"/>
              </a:solidFill>
              <a:latin typeface="Roboto"/>
              <a:ea typeface="Roboto"/>
              <a:cs typeface="Roboto"/>
              <a:sym typeface="Roboto"/>
            </a:endParaRPr>
          </a:p>
        </p:txBody>
      </p:sp>
      <p:sp>
        <p:nvSpPr>
          <p:cNvPr id="1091" name="Google Shape;1091;p110"/>
          <p:cNvSpPr txBox="1"/>
          <p:nvPr/>
        </p:nvSpPr>
        <p:spPr>
          <a:xfrm>
            <a:off x="5628400" y="2781713"/>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Model</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Testing</a:t>
            </a:r>
            <a:endParaRPr sz="1800">
              <a:solidFill>
                <a:srgbClr val="FFFFFF"/>
              </a:solidFill>
              <a:latin typeface="Roboto"/>
              <a:ea typeface="Roboto"/>
              <a:cs typeface="Roboto"/>
              <a:sym typeface="Roboto"/>
            </a:endParaRPr>
          </a:p>
        </p:txBody>
      </p:sp>
      <p:sp>
        <p:nvSpPr>
          <p:cNvPr id="1092" name="Google Shape;1092;p110"/>
          <p:cNvSpPr txBox="1"/>
          <p:nvPr/>
        </p:nvSpPr>
        <p:spPr>
          <a:xfrm>
            <a:off x="7398275" y="2800650"/>
            <a:ext cx="14295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Model </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Deployment</a:t>
            </a:r>
            <a:endParaRPr sz="1800">
              <a:solidFill>
                <a:srgbClr val="FFFFFF"/>
              </a:solidFill>
              <a:latin typeface="Roboto"/>
              <a:ea typeface="Roboto"/>
              <a:cs typeface="Roboto"/>
              <a:sym typeface="Roboto"/>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6" name="Shape 1096"/>
        <p:cNvGrpSpPr/>
        <p:nvPr/>
      </p:nvGrpSpPr>
      <p:grpSpPr>
        <a:xfrm>
          <a:off x="0" y="0"/>
          <a:ext cx="0" cy="0"/>
          <a:chOff x="0" y="0"/>
          <a:chExt cx="0" cy="0"/>
        </a:xfrm>
      </p:grpSpPr>
      <p:pic>
        <p:nvPicPr>
          <p:cNvPr descr="watermark.jpg" id="1097" name="Google Shape;1097;p111"/>
          <p:cNvPicPr preferRelativeResize="0"/>
          <p:nvPr/>
        </p:nvPicPr>
        <p:blipFill>
          <a:blip r:embed="rId3">
            <a:alphaModFix/>
          </a:blip>
          <a:stretch>
            <a:fillRect/>
          </a:stretch>
        </p:blipFill>
        <p:spPr>
          <a:xfrm>
            <a:off x="0" y="4494350"/>
            <a:ext cx="2315821" cy="649150"/>
          </a:xfrm>
          <a:prstGeom prst="rect">
            <a:avLst/>
          </a:prstGeom>
          <a:noFill/>
          <a:ln>
            <a:noFill/>
          </a:ln>
        </p:spPr>
      </p:pic>
      <p:sp>
        <p:nvSpPr>
          <p:cNvPr id="1098" name="Google Shape;1098;p111"/>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099" name="Google Shape;1099;p11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100" name="Google Shape;1100;p111"/>
          <p:cNvSpPr txBox="1"/>
          <p:nvPr/>
        </p:nvSpPr>
        <p:spPr>
          <a:xfrm>
            <a:off x="457200" y="1392825"/>
            <a:ext cx="8376600" cy="2947200"/>
          </a:xfrm>
          <a:prstGeom prst="rect">
            <a:avLst/>
          </a:prstGeom>
          <a:noFill/>
          <a:ln>
            <a:noFill/>
          </a:ln>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Now let’s go over an example of the process to use SciKit Learn. </a:t>
            </a:r>
            <a:endParaRPr sz="3000">
              <a:latin typeface="Montserrat"/>
              <a:ea typeface="Montserrat"/>
              <a:cs typeface="Montserrat"/>
              <a:sym typeface="Montserrat"/>
            </a:endParaRPr>
          </a:p>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Don’t worry about memorizing any of this, we’ll get plenty of practice and review when we actually start coding in subsequent lectures!</a:t>
            </a:r>
            <a:endParaRPr sz="3000">
              <a:latin typeface="Montserrat"/>
              <a:ea typeface="Montserrat"/>
              <a:cs typeface="Montserrat"/>
              <a:sym typeface="Montserrat"/>
            </a:endParaRPr>
          </a:p>
          <a:p>
            <a:pPr indent="0" lvl="0" marL="0" rtl="0" algn="l">
              <a:spcBef>
                <a:spcPts val="0"/>
              </a:spcBef>
              <a:spcAft>
                <a:spcPts val="0"/>
              </a:spcAft>
              <a:buNone/>
            </a:pPr>
            <a:r>
              <a:t/>
            </a:r>
            <a:endParaRPr sz="3000">
              <a:latin typeface="Montserrat"/>
              <a:ea typeface="Montserrat"/>
              <a:cs typeface="Montserrat"/>
              <a:sym typeface="Montserrat"/>
            </a:endParaRPr>
          </a:p>
        </p:txBody>
      </p:sp>
      <p:sp>
        <p:nvSpPr>
          <p:cNvPr id="1101" name="Google Shape;1101;p111"/>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Scikit Learn</a:t>
            </a:r>
            <a:endParaRPr sz="3000">
              <a:solidFill>
                <a:srgbClr val="2A3990"/>
              </a:solidFill>
              <a:latin typeface="Roboto"/>
              <a:ea typeface="Roboto"/>
              <a:cs typeface="Roboto"/>
              <a:sym typeface="Roboto"/>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5" name="Shape 1105"/>
        <p:cNvGrpSpPr/>
        <p:nvPr/>
      </p:nvGrpSpPr>
      <p:grpSpPr>
        <a:xfrm>
          <a:off x="0" y="0"/>
          <a:ext cx="0" cy="0"/>
          <a:chOff x="0" y="0"/>
          <a:chExt cx="0" cy="0"/>
        </a:xfrm>
      </p:grpSpPr>
      <p:sp>
        <p:nvSpPr>
          <p:cNvPr id="1106" name="Google Shape;1106;p112"/>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107" name="Google Shape;1107;p11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108" name="Google Shape;1108;p112"/>
          <p:cNvSpPr txBox="1"/>
          <p:nvPr/>
        </p:nvSpPr>
        <p:spPr>
          <a:xfrm>
            <a:off x="457200" y="1392825"/>
            <a:ext cx="8376600" cy="2947200"/>
          </a:xfrm>
          <a:prstGeom prst="rect">
            <a:avLst/>
          </a:prstGeom>
          <a:noFill/>
          <a:ln>
            <a:noFill/>
          </a:ln>
        </p:spPr>
        <p:txBody>
          <a:bodyPr anchorCtr="0" anchor="t" bIns="91425" lIns="91425" spcFirstLastPara="1" rIns="91425" wrap="square" tIns="91425">
            <a:noAutofit/>
          </a:bodyPr>
          <a:lstStyle/>
          <a:p>
            <a:pPr indent="-387350" lvl="0" marL="457200" rtl="0" algn="l">
              <a:lnSpc>
                <a:spcPct val="121429"/>
              </a:lnSpc>
              <a:spcBef>
                <a:spcPts val="0"/>
              </a:spcBef>
              <a:spcAft>
                <a:spcPts val="0"/>
              </a:spcAft>
              <a:buSzPts val="2500"/>
              <a:buFont typeface="Montserrat"/>
              <a:buChar char="●"/>
            </a:pPr>
            <a:r>
              <a:rPr lang="en" sz="2500">
                <a:latin typeface="Montserrat"/>
                <a:ea typeface="Montserrat"/>
                <a:cs typeface="Montserrat"/>
                <a:sym typeface="Montserrat"/>
              </a:rPr>
              <a:t>Every algorithm is exposed in scikit-learn via an ''Estimator'' </a:t>
            </a:r>
            <a:endParaRPr sz="2500">
              <a:latin typeface="Montserrat"/>
              <a:ea typeface="Montserrat"/>
              <a:cs typeface="Montserrat"/>
              <a:sym typeface="Montserrat"/>
            </a:endParaRPr>
          </a:p>
          <a:p>
            <a:pPr indent="-387350" lvl="0" marL="457200" rtl="0" algn="l">
              <a:lnSpc>
                <a:spcPct val="150000"/>
              </a:lnSpc>
              <a:spcBef>
                <a:spcPts val="0"/>
              </a:spcBef>
              <a:spcAft>
                <a:spcPts val="0"/>
              </a:spcAft>
              <a:buSzPts val="2500"/>
              <a:buFont typeface="Montserrat"/>
              <a:buChar char="●"/>
            </a:pPr>
            <a:r>
              <a:rPr lang="en" sz="2500">
                <a:latin typeface="Montserrat"/>
                <a:ea typeface="Montserrat"/>
                <a:cs typeface="Montserrat"/>
                <a:sym typeface="Montserrat"/>
              </a:rPr>
              <a:t>First you’ll import the model, the general form is:</a:t>
            </a:r>
            <a:endParaRPr sz="2500">
              <a:latin typeface="Montserrat"/>
              <a:ea typeface="Montserrat"/>
              <a:cs typeface="Montserrat"/>
              <a:sym typeface="Montserrat"/>
            </a:endParaRPr>
          </a:p>
          <a:p>
            <a:pPr indent="0" lvl="0" marL="0" rtl="0" algn="l">
              <a:lnSpc>
                <a:spcPct val="150000"/>
              </a:lnSpc>
              <a:spcBef>
                <a:spcPts val="0"/>
              </a:spcBef>
              <a:spcAft>
                <a:spcPts val="0"/>
              </a:spcAft>
              <a:buNone/>
            </a:pPr>
            <a:r>
              <a:rPr b="1" lang="en" sz="2600">
                <a:solidFill>
                  <a:srgbClr val="008000"/>
                </a:solidFill>
                <a:highlight>
                  <a:srgbClr val="F7F7F7"/>
                </a:highlight>
              </a:rPr>
              <a:t>from</a:t>
            </a:r>
            <a:r>
              <a:rPr lang="en" sz="2600">
                <a:solidFill>
                  <a:srgbClr val="333333"/>
                </a:solidFill>
                <a:highlight>
                  <a:srgbClr val="F7F7F7"/>
                </a:highlight>
              </a:rPr>
              <a:t> </a:t>
            </a:r>
            <a:r>
              <a:rPr b="1" lang="en" sz="2600">
                <a:solidFill>
                  <a:srgbClr val="0000FF"/>
                </a:solidFill>
                <a:highlight>
                  <a:srgbClr val="F7F7F7"/>
                </a:highlight>
              </a:rPr>
              <a:t>sklearn.family</a:t>
            </a:r>
            <a:r>
              <a:rPr lang="en" sz="2600">
                <a:solidFill>
                  <a:srgbClr val="333333"/>
                </a:solidFill>
                <a:highlight>
                  <a:srgbClr val="F7F7F7"/>
                </a:highlight>
              </a:rPr>
              <a:t> </a:t>
            </a:r>
            <a:r>
              <a:rPr b="1" lang="en" sz="2600">
                <a:solidFill>
                  <a:srgbClr val="008000"/>
                </a:solidFill>
                <a:highlight>
                  <a:srgbClr val="F7F7F7"/>
                </a:highlight>
              </a:rPr>
              <a:t>import</a:t>
            </a:r>
            <a:r>
              <a:rPr lang="en" sz="2600">
                <a:solidFill>
                  <a:srgbClr val="333333"/>
                </a:solidFill>
                <a:highlight>
                  <a:srgbClr val="F7F7F7"/>
                </a:highlight>
              </a:rPr>
              <a:t> Model</a:t>
            </a:r>
            <a:endParaRPr sz="2600">
              <a:solidFill>
                <a:srgbClr val="333333"/>
              </a:solidFill>
              <a:highlight>
                <a:srgbClr val="F7F7F7"/>
              </a:highlight>
            </a:endParaRPr>
          </a:p>
          <a:p>
            <a:pPr indent="0" lvl="0" marL="0" rtl="0" algn="l">
              <a:lnSpc>
                <a:spcPct val="150000"/>
              </a:lnSpc>
              <a:spcBef>
                <a:spcPts val="0"/>
              </a:spcBef>
              <a:spcAft>
                <a:spcPts val="0"/>
              </a:spcAft>
              <a:buNone/>
            </a:pPr>
            <a:r>
              <a:rPr lang="en" sz="2600">
                <a:latin typeface="Roboto"/>
                <a:ea typeface="Roboto"/>
                <a:cs typeface="Roboto"/>
                <a:sym typeface="Roboto"/>
              </a:rPr>
              <a:t>For example:</a:t>
            </a:r>
            <a:endParaRPr sz="2600">
              <a:latin typeface="Roboto"/>
              <a:ea typeface="Roboto"/>
              <a:cs typeface="Roboto"/>
              <a:sym typeface="Roboto"/>
            </a:endParaRPr>
          </a:p>
          <a:p>
            <a:pPr indent="0" lvl="0" marL="0" rtl="0" algn="l">
              <a:lnSpc>
                <a:spcPct val="150000"/>
              </a:lnSpc>
              <a:spcBef>
                <a:spcPts val="0"/>
              </a:spcBef>
              <a:spcAft>
                <a:spcPts val="0"/>
              </a:spcAft>
              <a:buNone/>
            </a:pPr>
            <a:r>
              <a:rPr b="1" lang="en" sz="2600">
                <a:solidFill>
                  <a:srgbClr val="008000"/>
                </a:solidFill>
                <a:highlight>
                  <a:srgbClr val="F7F7F7"/>
                </a:highlight>
              </a:rPr>
              <a:t>from</a:t>
            </a:r>
            <a:r>
              <a:rPr lang="en" sz="2600">
                <a:solidFill>
                  <a:srgbClr val="333333"/>
                </a:solidFill>
                <a:highlight>
                  <a:srgbClr val="F7F7F7"/>
                </a:highlight>
              </a:rPr>
              <a:t> </a:t>
            </a:r>
            <a:r>
              <a:rPr b="1" lang="en" sz="2600">
                <a:solidFill>
                  <a:srgbClr val="0000FF"/>
                </a:solidFill>
                <a:highlight>
                  <a:srgbClr val="F7F7F7"/>
                </a:highlight>
              </a:rPr>
              <a:t>sklearn.linear_model</a:t>
            </a:r>
            <a:r>
              <a:rPr lang="en" sz="2600">
                <a:solidFill>
                  <a:srgbClr val="333333"/>
                </a:solidFill>
                <a:highlight>
                  <a:srgbClr val="F7F7F7"/>
                </a:highlight>
              </a:rPr>
              <a:t> </a:t>
            </a:r>
            <a:r>
              <a:rPr b="1" lang="en" sz="2600">
                <a:solidFill>
                  <a:srgbClr val="008000"/>
                </a:solidFill>
                <a:highlight>
                  <a:srgbClr val="F7F7F7"/>
                </a:highlight>
              </a:rPr>
              <a:t>import</a:t>
            </a:r>
            <a:r>
              <a:rPr lang="en" sz="2600">
                <a:solidFill>
                  <a:srgbClr val="333333"/>
                </a:solidFill>
                <a:highlight>
                  <a:srgbClr val="F7F7F7"/>
                </a:highlight>
              </a:rPr>
              <a:t> LinearRegression</a:t>
            </a:r>
            <a:endParaRPr sz="2600">
              <a:solidFill>
                <a:srgbClr val="333333"/>
              </a:solidFill>
              <a:highlight>
                <a:srgbClr val="F7F7F7"/>
              </a:highlight>
            </a:endParaRPr>
          </a:p>
          <a:p>
            <a:pPr indent="0" lvl="0" marL="0" rtl="0" algn="l">
              <a:spcBef>
                <a:spcPts val="0"/>
              </a:spcBef>
              <a:spcAft>
                <a:spcPts val="0"/>
              </a:spcAft>
              <a:buNone/>
            </a:pPr>
            <a:r>
              <a:t/>
            </a:r>
            <a:endParaRPr sz="3000">
              <a:latin typeface="Roboto"/>
              <a:ea typeface="Roboto"/>
              <a:cs typeface="Roboto"/>
              <a:sym typeface="Roboto"/>
            </a:endParaRPr>
          </a:p>
        </p:txBody>
      </p:sp>
      <p:sp>
        <p:nvSpPr>
          <p:cNvPr id="1109" name="Google Shape;1109;p112"/>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Scikit Learn</a:t>
            </a:r>
            <a:endParaRPr sz="3000">
              <a:solidFill>
                <a:srgbClr val="2A3990"/>
              </a:solidFill>
              <a:latin typeface="Roboto"/>
              <a:ea typeface="Roboto"/>
              <a:cs typeface="Roboto"/>
              <a:sym typeface="Roboto"/>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3" name="Shape 1113"/>
        <p:cNvGrpSpPr/>
        <p:nvPr/>
      </p:nvGrpSpPr>
      <p:grpSpPr>
        <a:xfrm>
          <a:off x="0" y="0"/>
          <a:ext cx="0" cy="0"/>
          <a:chOff x="0" y="0"/>
          <a:chExt cx="0" cy="0"/>
        </a:xfrm>
      </p:grpSpPr>
      <p:pic>
        <p:nvPicPr>
          <p:cNvPr descr="watermark.jpg" id="1114" name="Google Shape;1114;p113"/>
          <p:cNvPicPr preferRelativeResize="0"/>
          <p:nvPr/>
        </p:nvPicPr>
        <p:blipFill>
          <a:blip r:embed="rId3">
            <a:alphaModFix/>
          </a:blip>
          <a:stretch>
            <a:fillRect/>
          </a:stretch>
        </p:blipFill>
        <p:spPr>
          <a:xfrm>
            <a:off x="0" y="4494350"/>
            <a:ext cx="2315821" cy="649150"/>
          </a:xfrm>
          <a:prstGeom prst="rect">
            <a:avLst/>
          </a:prstGeom>
          <a:noFill/>
          <a:ln>
            <a:noFill/>
          </a:ln>
        </p:spPr>
      </p:pic>
      <p:sp>
        <p:nvSpPr>
          <p:cNvPr id="1115" name="Google Shape;1115;p113"/>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116" name="Google Shape;1116;p11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117" name="Google Shape;1117;p113"/>
          <p:cNvSpPr txBox="1"/>
          <p:nvPr/>
        </p:nvSpPr>
        <p:spPr>
          <a:xfrm>
            <a:off x="457200" y="1392825"/>
            <a:ext cx="8686800" cy="2947200"/>
          </a:xfrm>
          <a:prstGeom prst="rect">
            <a:avLst/>
          </a:prstGeom>
          <a:noFill/>
          <a:ln>
            <a:noFill/>
          </a:ln>
        </p:spPr>
        <p:txBody>
          <a:bodyPr anchorCtr="0" anchor="t" bIns="91425" lIns="91425" spcFirstLastPara="1" rIns="91425" wrap="square" tIns="91425">
            <a:noAutofit/>
          </a:bodyPr>
          <a:lstStyle/>
          <a:p>
            <a:pPr indent="0" lvl="0" marL="0" rtl="0" algn="l">
              <a:lnSpc>
                <a:spcPct val="121429"/>
              </a:lnSpc>
              <a:spcBef>
                <a:spcPts val="0"/>
              </a:spcBef>
              <a:spcAft>
                <a:spcPts val="0"/>
              </a:spcAft>
              <a:buNone/>
            </a:pPr>
            <a:r>
              <a:rPr b="1" lang="en" sz="2600">
                <a:highlight>
                  <a:srgbClr val="FFFFFF"/>
                </a:highlight>
                <a:latin typeface="Montserrat"/>
                <a:ea typeface="Montserrat"/>
                <a:cs typeface="Montserrat"/>
                <a:sym typeface="Montserrat"/>
              </a:rPr>
              <a:t>Estimator parameters</a:t>
            </a:r>
            <a:r>
              <a:rPr lang="en" sz="2600">
                <a:highlight>
                  <a:srgbClr val="FFFFFF"/>
                </a:highlight>
                <a:latin typeface="Montserrat"/>
                <a:ea typeface="Montserrat"/>
                <a:cs typeface="Montserrat"/>
                <a:sym typeface="Montserrat"/>
              </a:rPr>
              <a:t>: All the parameters of an estimator can be set when it is instantiated, and have suitable default values.</a:t>
            </a:r>
            <a:endParaRPr sz="2600">
              <a:highlight>
                <a:srgbClr val="FFFFFF"/>
              </a:highlight>
              <a:latin typeface="Montserrat"/>
              <a:ea typeface="Montserrat"/>
              <a:cs typeface="Montserrat"/>
              <a:sym typeface="Montserrat"/>
            </a:endParaRPr>
          </a:p>
          <a:p>
            <a:pPr indent="0" lvl="0" marL="0" rtl="0" algn="l">
              <a:lnSpc>
                <a:spcPct val="121429"/>
              </a:lnSpc>
              <a:spcBef>
                <a:spcPts val="0"/>
              </a:spcBef>
              <a:spcAft>
                <a:spcPts val="0"/>
              </a:spcAft>
              <a:buNone/>
            </a:pPr>
            <a:r>
              <a:t/>
            </a:r>
            <a:endParaRPr sz="2600">
              <a:highlight>
                <a:srgbClr val="FFFFFF"/>
              </a:highlight>
              <a:latin typeface="Montserrat"/>
              <a:ea typeface="Montserrat"/>
              <a:cs typeface="Montserrat"/>
              <a:sym typeface="Montserrat"/>
            </a:endParaRPr>
          </a:p>
          <a:p>
            <a:pPr indent="0" lvl="0" marL="0" rtl="0" algn="l">
              <a:lnSpc>
                <a:spcPct val="121429"/>
              </a:lnSpc>
              <a:spcBef>
                <a:spcPts val="0"/>
              </a:spcBef>
              <a:spcAft>
                <a:spcPts val="0"/>
              </a:spcAft>
              <a:buNone/>
            </a:pPr>
            <a:r>
              <a:rPr lang="en" sz="2600">
                <a:highlight>
                  <a:srgbClr val="FFFFFF"/>
                </a:highlight>
                <a:latin typeface="Montserrat"/>
                <a:ea typeface="Montserrat"/>
                <a:cs typeface="Montserrat"/>
                <a:sym typeface="Montserrat"/>
              </a:rPr>
              <a:t>You can use Shift+tab in jupyter to check the possible parameters.</a:t>
            </a:r>
            <a:endParaRPr sz="2600">
              <a:highlight>
                <a:srgbClr val="FFFFFF"/>
              </a:highlight>
              <a:latin typeface="Montserrat"/>
              <a:ea typeface="Montserrat"/>
              <a:cs typeface="Montserrat"/>
              <a:sym typeface="Montserrat"/>
            </a:endParaRPr>
          </a:p>
          <a:p>
            <a:pPr indent="0" lvl="0" marL="0" rtl="0" algn="l">
              <a:lnSpc>
                <a:spcPct val="121429"/>
              </a:lnSpc>
              <a:spcBef>
                <a:spcPts val="0"/>
              </a:spcBef>
              <a:spcAft>
                <a:spcPts val="0"/>
              </a:spcAft>
              <a:buNone/>
            </a:pPr>
            <a:r>
              <a:t/>
            </a:r>
            <a:endParaRPr sz="2600">
              <a:latin typeface="Montserrat"/>
              <a:ea typeface="Montserrat"/>
              <a:cs typeface="Montserrat"/>
              <a:sym typeface="Montserrat"/>
            </a:endParaRPr>
          </a:p>
        </p:txBody>
      </p:sp>
      <p:sp>
        <p:nvSpPr>
          <p:cNvPr id="1118" name="Google Shape;1118;p113"/>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Scikit Learn</a:t>
            </a:r>
            <a:endParaRPr sz="3000">
              <a:solidFill>
                <a:srgbClr val="2A3990"/>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pic>
        <p:nvPicPr>
          <p:cNvPr descr="watermark.jpg" id="172" name="Google Shape;172;p3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73" name="Google Shape;173;p33"/>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74" name="Google Shape;174;p3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75" name="Google Shape;175;p33"/>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Montserrat"/>
                <a:ea typeface="Montserrat"/>
                <a:cs typeface="Montserrat"/>
                <a:sym typeface="Montserrat"/>
              </a:rPr>
              <a:t>What is it used for?</a:t>
            </a:r>
            <a:endParaRPr sz="3000">
              <a:solidFill>
                <a:srgbClr val="2A3990"/>
              </a:solidFill>
              <a:latin typeface="Montserrat"/>
              <a:ea typeface="Montserrat"/>
              <a:cs typeface="Montserrat"/>
              <a:sym typeface="Montserrat"/>
            </a:endParaRPr>
          </a:p>
        </p:txBody>
      </p:sp>
      <p:sp>
        <p:nvSpPr>
          <p:cNvPr id="176" name="Google Shape;176;p33"/>
          <p:cNvSpPr txBox="1"/>
          <p:nvPr/>
        </p:nvSpPr>
        <p:spPr>
          <a:xfrm>
            <a:off x="517400" y="1011875"/>
            <a:ext cx="8520600" cy="3339000"/>
          </a:xfrm>
          <a:prstGeom prst="rect">
            <a:avLst/>
          </a:prstGeom>
          <a:noFill/>
          <a:ln>
            <a:noFill/>
          </a:ln>
        </p:spPr>
        <p:txBody>
          <a:bodyPr anchorCtr="0" anchor="t" bIns="91425" lIns="91425" spcFirstLastPara="1" rIns="91425" wrap="square" tIns="91425">
            <a:noAutofit/>
          </a:bodyPr>
          <a:lstStyle/>
          <a:p>
            <a:pPr indent="-342900" lvl="0" marL="457200" marR="355600" rtl="0" algn="l">
              <a:lnSpc>
                <a:spcPct val="150000"/>
              </a:lnSpc>
              <a:spcBef>
                <a:spcPts val="1500"/>
              </a:spcBef>
              <a:spcAft>
                <a:spcPts val="0"/>
              </a:spcAft>
              <a:buClr>
                <a:srgbClr val="333333"/>
              </a:buClr>
              <a:buSzPts val="1800"/>
              <a:buFont typeface="Montserrat"/>
              <a:buChar char="●"/>
            </a:pPr>
            <a:r>
              <a:rPr lang="en" sz="1800">
                <a:solidFill>
                  <a:srgbClr val="333333"/>
                </a:solidFill>
                <a:latin typeface="Montserrat"/>
                <a:ea typeface="Montserrat"/>
                <a:cs typeface="Montserrat"/>
                <a:sym typeface="Montserrat"/>
              </a:rPr>
              <a:t>Fraud detection.</a:t>
            </a:r>
            <a:endParaRPr sz="1800">
              <a:solidFill>
                <a:srgbClr val="333333"/>
              </a:solidFill>
              <a:latin typeface="Montserrat"/>
              <a:ea typeface="Montserrat"/>
              <a:cs typeface="Montserrat"/>
              <a:sym typeface="Montserrat"/>
            </a:endParaRPr>
          </a:p>
          <a:p>
            <a:pPr indent="-342900" lvl="0" marL="457200" marR="355600" rtl="0" algn="l">
              <a:lnSpc>
                <a:spcPct val="150000"/>
              </a:lnSpc>
              <a:spcBef>
                <a:spcPts val="0"/>
              </a:spcBef>
              <a:spcAft>
                <a:spcPts val="0"/>
              </a:spcAft>
              <a:buClr>
                <a:srgbClr val="333333"/>
              </a:buClr>
              <a:buSzPts val="1800"/>
              <a:buFont typeface="Montserrat"/>
              <a:buChar char="●"/>
            </a:pPr>
            <a:r>
              <a:rPr lang="en" sz="1800">
                <a:solidFill>
                  <a:srgbClr val="333333"/>
                </a:solidFill>
                <a:latin typeface="Montserrat"/>
                <a:ea typeface="Montserrat"/>
                <a:cs typeface="Montserrat"/>
                <a:sym typeface="Montserrat"/>
              </a:rPr>
              <a:t>Web search results.</a:t>
            </a:r>
            <a:endParaRPr sz="1800">
              <a:solidFill>
                <a:srgbClr val="333333"/>
              </a:solidFill>
              <a:latin typeface="Montserrat"/>
              <a:ea typeface="Montserrat"/>
              <a:cs typeface="Montserrat"/>
              <a:sym typeface="Montserrat"/>
            </a:endParaRPr>
          </a:p>
          <a:p>
            <a:pPr indent="-342900" lvl="0" marL="457200" marR="355600" rtl="0" algn="l">
              <a:lnSpc>
                <a:spcPct val="150000"/>
              </a:lnSpc>
              <a:spcBef>
                <a:spcPts val="0"/>
              </a:spcBef>
              <a:spcAft>
                <a:spcPts val="0"/>
              </a:spcAft>
              <a:buClr>
                <a:srgbClr val="333333"/>
              </a:buClr>
              <a:buSzPts val="1800"/>
              <a:buFont typeface="Montserrat"/>
              <a:buChar char="●"/>
            </a:pPr>
            <a:r>
              <a:rPr lang="en" sz="1800">
                <a:solidFill>
                  <a:srgbClr val="333333"/>
                </a:solidFill>
                <a:latin typeface="Montserrat"/>
                <a:ea typeface="Montserrat"/>
                <a:cs typeface="Montserrat"/>
                <a:sym typeface="Montserrat"/>
              </a:rPr>
              <a:t>Real-time ads on web pages </a:t>
            </a:r>
            <a:endParaRPr sz="1800">
              <a:solidFill>
                <a:srgbClr val="333333"/>
              </a:solidFill>
              <a:latin typeface="Montserrat"/>
              <a:ea typeface="Montserrat"/>
              <a:cs typeface="Montserrat"/>
              <a:sym typeface="Montserrat"/>
            </a:endParaRPr>
          </a:p>
          <a:p>
            <a:pPr indent="-342900" lvl="0" marL="457200" marR="355600" rtl="0" algn="l">
              <a:lnSpc>
                <a:spcPct val="150000"/>
              </a:lnSpc>
              <a:spcBef>
                <a:spcPts val="0"/>
              </a:spcBef>
              <a:spcAft>
                <a:spcPts val="0"/>
              </a:spcAft>
              <a:buClr>
                <a:srgbClr val="333333"/>
              </a:buClr>
              <a:buSzPts val="1800"/>
              <a:buFont typeface="Montserrat"/>
              <a:buChar char="●"/>
            </a:pPr>
            <a:r>
              <a:rPr lang="en" sz="1800">
                <a:solidFill>
                  <a:srgbClr val="333333"/>
                </a:solidFill>
                <a:latin typeface="Montserrat"/>
                <a:ea typeface="Montserrat"/>
                <a:cs typeface="Montserrat"/>
                <a:sym typeface="Montserrat"/>
              </a:rPr>
              <a:t>Credit scoring and next-best offers.</a:t>
            </a:r>
            <a:endParaRPr sz="1800">
              <a:solidFill>
                <a:srgbClr val="333333"/>
              </a:solidFill>
              <a:latin typeface="Montserrat"/>
              <a:ea typeface="Montserrat"/>
              <a:cs typeface="Montserrat"/>
              <a:sym typeface="Montserrat"/>
            </a:endParaRPr>
          </a:p>
          <a:p>
            <a:pPr indent="-342900" lvl="0" marL="457200" rtl="0" algn="l">
              <a:lnSpc>
                <a:spcPct val="150000"/>
              </a:lnSpc>
              <a:spcBef>
                <a:spcPts val="0"/>
              </a:spcBef>
              <a:spcAft>
                <a:spcPts val="0"/>
              </a:spcAft>
              <a:buClr>
                <a:srgbClr val="333333"/>
              </a:buClr>
              <a:buSzPts val="1800"/>
              <a:buFont typeface="Montserrat"/>
              <a:buChar char="●"/>
            </a:pPr>
            <a:r>
              <a:rPr lang="en" sz="1800">
                <a:solidFill>
                  <a:srgbClr val="333333"/>
                </a:solidFill>
                <a:latin typeface="Montserrat"/>
                <a:ea typeface="Montserrat"/>
                <a:cs typeface="Montserrat"/>
                <a:sym typeface="Montserrat"/>
              </a:rPr>
              <a:t>Prediction of equipment failures.</a:t>
            </a:r>
            <a:endParaRPr sz="1800">
              <a:solidFill>
                <a:srgbClr val="333333"/>
              </a:solidFill>
              <a:latin typeface="Montserrat"/>
              <a:ea typeface="Montserrat"/>
              <a:cs typeface="Montserrat"/>
              <a:sym typeface="Montserrat"/>
            </a:endParaRPr>
          </a:p>
          <a:p>
            <a:pPr indent="-342900" lvl="0" marL="457200" rtl="0" algn="l">
              <a:lnSpc>
                <a:spcPct val="150000"/>
              </a:lnSpc>
              <a:spcBef>
                <a:spcPts val="0"/>
              </a:spcBef>
              <a:spcAft>
                <a:spcPts val="0"/>
              </a:spcAft>
              <a:buClr>
                <a:srgbClr val="333333"/>
              </a:buClr>
              <a:buSzPts val="1800"/>
              <a:buFont typeface="Montserrat"/>
              <a:buChar char="●"/>
            </a:pPr>
            <a:r>
              <a:rPr lang="en" sz="1800">
                <a:solidFill>
                  <a:srgbClr val="333333"/>
                </a:solidFill>
                <a:latin typeface="Montserrat"/>
                <a:ea typeface="Montserrat"/>
                <a:cs typeface="Montserrat"/>
                <a:sym typeface="Montserrat"/>
              </a:rPr>
              <a:t>New pricing models.</a:t>
            </a:r>
            <a:endParaRPr sz="1800">
              <a:solidFill>
                <a:srgbClr val="333333"/>
              </a:solidFill>
              <a:latin typeface="Montserrat"/>
              <a:ea typeface="Montserrat"/>
              <a:cs typeface="Montserrat"/>
              <a:sym typeface="Montserrat"/>
            </a:endParaRPr>
          </a:p>
          <a:p>
            <a:pPr indent="-342900" lvl="0" marL="457200" rtl="0" algn="l">
              <a:lnSpc>
                <a:spcPct val="150000"/>
              </a:lnSpc>
              <a:spcBef>
                <a:spcPts val="0"/>
              </a:spcBef>
              <a:spcAft>
                <a:spcPts val="0"/>
              </a:spcAft>
              <a:buClr>
                <a:srgbClr val="333333"/>
              </a:buClr>
              <a:buSzPts val="1800"/>
              <a:buFont typeface="Montserrat"/>
              <a:buChar char="●"/>
            </a:pPr>
            <a:r>
              <a:rPr lang="en" sz="1800">
                <a:solidFill>
                  <a:srgbClr val="333333"/>
                </a:solidFill>
                <a:latin typeface="Montserrat"/>
                <a:ea typeface="Montserrat"/>
                <a:cs typeface="Montserrat"/>
                <a:sym typeface="Montserrat"/>
              </a:rPr>
              <a:t>Network intrusion detection.</a:t>
            </a:r>
            <a:endParaRPr sz="1800">
              <a:solidFill>
                <a:srgbClr val="333333"/>
              </a:solidFill>
              <a:latin typeface="Montserrat"/>
              <a:ea typeface="Montserrat"/>
              <a:cs typeface="Montserrat"/>
              <a:sym typeface="Montserrat"/>
            </a:endParaRPr>
          </a:p>
          <a:p>
            <a:pPr indent="0" lvl="0" marL="0" rtl="0" algn="l">
              <a:lnSpc>
                <a:spcPct val="150000"/>
              </a:lnSpc>
              <a:spcBef>
                <a:spcPts val="2700"/>
              </a:spcBef>
              <a:spcAft>
                <a:spcPts val="0"/>
              </a:spcAft>
              <a:buNone/>
            </a:pPr>
            <a:r>
              <a:t/>
            </a:r>
            <a:endParaRPr sz="1800">
              <a:solidFill>
                <a:srgbClr val="333333"/>
              </a:solidFill>
              <a:latin typeface="Montserrat"/>
              <a:ea typeface="Montserrat"/>
              <a:cs typeface="Montserrat"/>
              <a:sym typeface="Montserrat"/>
            </a:endParaRPr>
          </a:p>
          <a:p>
            <a:pPr indent="0" lvl="0" marL="0" rtl="0" algn="l">
              <a:lnSpc>
                <a:spcPct val="115000"/>
              </a:lnSpc>
              <a:spcBef>
                <a:spcPts val="2700"/>
              </a:spcBef>
              <a:spcAft>
                <a:spcPts val="0"/>
              </a:spcAft>
              <a:buClr>
                <a:srgbClr val="000000"/>
              </a:buClr>
              <a:buSzPts val="1100"/>
              <a:buFont typeface="Arial"/>
              <a:buNone/>
            </a:pPr>
            <a:r>
              <a:t/>
            </a:r>
            <a:endParaRPr sz="1800">
              <a:solidFill>
                <a:srgbClr val="434343"/>
              </a:solidFill>
              <a:latin typeface="Montserrat"/>
              <a:ea typeface="Montserrat"/>
              <a:cs typeface="Montserrat"/>
              <a:sym typeface="Montserrat"/>
            </a:endParaRPr>
          </a:p>
          <a:p>
            <a:pPr indent="0" lvl="0" marL="0" rtl="0" algn="l">
              <a:lnSpc>
                <a:spcPct val="115000"/>
              </a:lnSpc>
              <a:spcBef>
                <a:spcPts val="1600"/>
              </a:spcBef>
              <a:spcAft>
                <a:spcPts val="1600"/>
              </a:spcAft>
              <a:buNone/>
            </a:pPr>
            <a:r>
              <a:t/>
            </a:r>
            <a:endParaRPr sz="1800">
              <a:solidFill>
                <a:srgbClr val="333333"/>
              </a:solidFill>
              <a:latin typeface="Montserrat"/>
              <a:ea typeface="Montserrat"/>
              <a:cs typeface="Montserrat"/>
              <a:sym typeface="Montserrat"/>
            </a:endParaRPr>
          </a:p>
        </p:txBody>
      </p:sp>
      <p:sp>
        <p:nvSpPr>
          <p:cNvPr id="177" name="Google Shape;177;p33"/>
          <p:cNvSpPr txBox="1"/>
          <p:nvPr/>
        </p:nvSpPr>
        <p:spPr>
          <a:xfrm>
            <a:off x="4977725" y="1011875"/>
            <a:ext cx="4116000" cy="3339000"/>
          </a:xfrm>
          <a:prstGeom prst="rect">
            <a:avLst/>
          </a:prstGeom>
          <a:noFill/>
          <a:ln>
            <a:noFill/>
          </a:ln>
        </p:spPr>
        <p:txBody>
          <a:bodyPr anchorCtr="0" anchor="t" bIns="91425" lIns="91425" spcFirstLastPara="1" rIns="91425" wrap="square" tIns="91425">
            <a:noAutofit/>
          </a:bodyPr>
          <a:lstStyle/>
          <a:p>
            <a:pPr indent="-342900" lvl="0" marL="457200" marR="355600" rtl="0" algn="l">
              <a:lnSpc>
                <a:spcPct val="150000"/>
              </a:lnSpc>
              <a:spcBef>
                <a:spcPts val="1500"/>
              </a:spcBef>
              <a:spcAft>
                <a:spcPts val="0"/>
              </a:spcAft>
              <a:buClr>
                <a:srgbClr val="333333"/>
              </a:buClr>
              <a:buSzPts val="1800"/>
              <a:buFont typeface="Montserrat"/>
              <a:buChar char="●"/>
            </a:pPr>
            <a:r>
              <a:rPr lang="en" sz="1800">
                <a:solidFill>
                  <a:srgbClr val="333333"/>
                </a:solidFill>
                <a:latin typeface="Montserrat"/>
                <a:ea typeface="Montserrat"/>
                <a:cs typeface="Montserrat"/>
                <a:sym typeface="Montserrat"/>
              </a:rPr>
              <a:t>Recommendation Engines</a:t>
            </a:r>
            <a:endParaRPr sz="1800">
              <a:solidFill>
                <a:srgbClr val="333333"/>
              </a:solidFill>
              <a:latin typeface="Montserrat"/>
              <a:ea typeface="Montserrat"/>
              <a:cs typeface="Montserrat"/>
              <a:sym typeface="Montserrat"/>
            </a:endParaRPr>
          </a:p>
          <a:p>
            <a:pPr indent="-342900" lvl="0" marL="457200" marR="355600" rtl="0" algn="l">
              <a:lnSpc>
                <a:spcPct val="150000"/>
              </a:lnSpc>
              <a:spcBef>
                <a:spcPts val="0"/>
              </a:spcBef>
              <a:spcAft>
                <a:spcPts val="0"/>
              </a:spcAft>
              <a:buClr>
                <a:srgbClr val="333333"/>
              </a:buClr>
              <a:buSzPts val="1800"/>
              <a:buFont typeface="Montserrat"/>
              <a:buChar char="●"/>
            </a:pPr>
            <a:r>
              <a:rPr lang="en" sz="1800">
                <a:solidFill>
                  <a:srgbClr val="333333"/>
                </a:solidFill>
                <a:latin typeface="Montserrat"/>
                <a:ea typeface="Montserrat"/>
                <a:cs typeface="Montserrat"/>
                <a:sym typeface="Montserrat"/>
              </a:rPr>
              <a:t>Customer Segmentation</a:t>
            </a:r>
            <a:endParaRPr sz="1800">
              <a:solidFill>
                <a:srgbClr val="333333"/>
              </a:solidFill>
              <a:latin typeface="Montserrat"/>
              <a:ea typeface="Montserrat"/>
              <a:cs typeface="Montserrat"/>
              <a:sym typeface="Montserrat"/>
            </a:endParaRPr>
          </a:p>
          <a:p>
            <a:pPr indent="-342900" lvl="0" marL="457200" marR="355600" rtl="0" algn="l">
              <a:lnSpc>
                <a:spcPct val="150000"/>
              </a:lnSpc>
              <a:spcBef>
                <a:spcPts val="0"/>
              </a:spcBef>
              <a:spcAft>
                <a:spcPts val="0"/>
              </a:spcAft>
              <a:buClr>
                <a:srgbClr val="333333"/>
              </a:buClr>
              <a:buSzPts val="1800"/>
              <a:buFont typeface="Montserrat"/>
              <a:buChar char="●"/>
            </a:pPr>
            <a:r>
              <a:rPr lang="en" sz="1800">
                <a:solidFill>
                  <a:srgbClr val="333333"/>
                </a:solidFill>
                <a:latin typeface="Montserrat"/>
                <a:ea typeface="Montserrat"/>
                <a:cs typeface="Montserrat"/>
                <a:sym typeface="Montserrat"/>
              </a:rPr>
              <a:t>Text Sentiment Analysis</a:t>
            </a:r>
            <a:endParaRPr sz="1800">
              <a:solidFill>
                <a:srgbClr val="333333"/>
              </a:solidFill>
              <a:latin typeface="Montserrat"/>
              <a:ea typeface="Montserrat"/>
              <a:cs typeface="Montserrat"/>
              <a:sym typeface="Montserrat"/>
            </a:endParaRPr>
          </a:p>
          <a:p>
            <a:pPr indent="-342900" lvl="0" marL="457200" marR="355600" rtl="0" algn="l">
              <a:lnSpc>
                <a:spcPct val="150000"/>
              </a:lnSpc>
              <a:spcBef>
                <a:spcPts val="0"/>
              </a:spcBef>
              <a:spcAft>
                <a:spcPts val="0"/>
              </a:spcAft>
              <a:buClr>
                <a:srgbClr val="333333"/>
              </a:buClr>
              <a:buSzPts val="1800"/>
              <a:buFont typeface="Montserrat"/>
              <a:buChar char="●"/>
            </a:pPr>
            <a:r>
              <a:rPr lang="en" sz="1800">
                <a:solidFill>
                  <a:srgbClr val="333333"/>
                </a:solidFill>
                <a:latin typeface="Montserrat"/>
                <a:ea typeface="Montserrat"/>
                <a:cs typeface="Montserrat"/>
                <a:sym typeface="Montserrat"/>
              </a:rPr>
              <a:t>Predicting Customer Churn</a:t>
            </a:r>
            <a:endParaRPr sz="1800">
              <a:solidFill>
                <a:srgbClr val="333333"/>
              </a:solidFill>
              <a:latin typeface="Montserrat"/>
              <a:ea typeface="Montserrat"/>
              <a:cs typeface="Montserrat"/>
              <a:sym typeface="Montserrat"/>
            </a:endParaRPr>
          </a:p>
          <a:p>
            <a:pPr indent="-342900" lvl="0" marL="457200" rtl="0" algn="l">
              <a:lnSpc>
                <a:spcPct val="150000"/>
              </a:lnSpc>
              <a:spcBef>
                <a:spcPts val="0"/>
              </a:spcBef>
              <a:spcAft>
                <a:spcPts val="0"/>
              </a:spcAft>
              <a:buClr>
                <a:srgbClr val="333333"/>
              </a:buClr>
              <a:buSzPts val="1800"/>
              <a:buFont typeface="Montserrat"/>
              <a:buChar char="●"/>
            </a:pPr>
            <a:r>
              <a:rPr lang="en" sz="1800">
                <a:solidFill>
                  <a:srgbClr val="333333"/>
                </a:solidFill>
                <a:latin typeface="Montserrat"/>
                <a:ea typeface="Montserrat"/>
                <a:cs typeface="Montserrat"/>
                <a:sym typeface="Montserrat"/>
              </a:rPr>
              <a:t>Pattern and image recognition.</a:t>
            </a:r>
            <a:endParaRPr sz="1800">
              <a:solidFill>
                <a:srgbClr val="333333"/>
              </a:solidFill>
              <a:latin typeface="Montserrat"/>
              <a:ea typeface="Montserrat"/>
              <a:cs typeface="Montserrat"/>
              <a:sym typeface="Montserrat"/>
            </a:endParaRPr>
          </a:p>
          <a:p>
            <a:pPr indent="-342900" lvl="0" marL="457200" rtl="0" algn="l">
              <a:lnSpc>
                <a:spcPct val="150000"/>
              </a:lnSpc>
              <a:spcBef>
                <a:spcPts val="0"/>
              </a:spcBef>
              <a:spcAft>
                <a:spcPts val="0"/>
              </a:spcAft>
              <a:buClr>
                <a:srgbClr val="333333"/>
              </a:buClr>
              <a:buSzPts val="1800"/>
              <a:buFont typeface="Montserrat"/>
              <a:buChar char="●"/>
            </a:pPr>
            <a:r>
              <a:rPr lang="en" sz="1800">
                <a:solidFill>
                  <a:srgbClr val="333333"/>
                </a:solidFill>
                <a:latin typeface="Montserrat"/>
                <a:ea typeface="Montserrat"/>
                <a:cs typeface="Montserrat"/>
                <a:sym typeface="Montserrat"/>
              </a:rPr>
              <a:t>Email spam filtering.</a:t>
            </a:r>
            <a:endParaRPr sz="1800">
              <a:solidFill>
                <a:srgbClr val="333333"/>
              </a:solidFill>
              <a:latin typeface="Montserrat"/>
              <a:ea typeface="Montserrat"/>
              <a:cs typeface="Montserrat"/>
              <a:sym typeface="Montserrat"/>
            </a:endParaRPr>
          </a:p>
          <a:p>
            <a:pPr indent="0" lvl="0" marL="457200" rtl="0" algn="l">
              <a:lnSpc>
                <a:spcPct val="150000"/>
              </a:lnSpc>
              <a:spcBef>
                <a:spcPts val="2700"/>
              </a:spcBef>
              <a:spcAft>
                <a:spcPts val="0"/>
              </a:spcAft>
              <a:buNone/>
            </a:pPr>
            <a:r>
              <a:t/>
            </a:r>
            <a:endParaRPr sz="1800">
              <a:solidFill>
                <a:srgbClr val="333333"/>
              </a:solidFill>
              <a:latin typeface="Montserrat"/>
              <a:ea typeface="Montserrat"/>
              <a:cs typeface="Montserrat"/>
              <a:sym typeface="Montserrat"/>
            </a:endParaRPr>
          </a:p>
          <a:p>
            <a:pPr indent="0" lvl="0" marL="0" rtl="0" algn="l">
              <a:lnSpc>
                <a:spcPct val="115000"/>
              </a:lnSpc>
              <a:spcBef>
                <a:spcPts val="2700"/>
              </a:spcBef>
              <a:spcAft>
                <a:spcPts val="0"/>
              </a:spcAft>
              <a:buClr>
                <a:srgbClr val="000000"/>
              </a:buClr>
              <a:buSzPts val="1100"/>
              <a:buFont typeface="Arial"/>
              <a:buNone/>
            </a:pPr>
            <a:r>
              <a:t/>
            </a:r>
            <a:endParaRPr>
              <a:solidFill>
                <a:srgbClr val="434343"/>
              </a:solidFill>
              <a:latin typeface="Montserrat"/>
              <a:ea typeface="Montserrat"/>
              <a:cs typeface="Montserrat"/>
              <a:sym typeface="Montserrat"/>
            </a:endParaRPr>
          </a:p>
          <a:p>
            <a:pPr indent="0" lvl="0" marL="0" rtl="0" algn="l">
              <a:lnSpc>
                <a:spcPct val="115000"/>
              </a:lnSpc>
              <a:spcBef>
                <a:spcPts val="1600"/>
              </a:spcBef>
              <a:spcAft>
                <a:spcPts val="1600"/>
              </a:spcAft>
              <a:buNone/>
            </a:pPr>
            <a:r>
              <a:t/>
            </a:r>
            <a:endParaRPr sz="2400">
              <a:solidFill>
                <a:srgbClr val="333333"/>
              </a:solidFill>
              <a:latin typeface="Montserrat"/>
              <a:ea typeface="Montserrat"/>
              <a:cs typeface="Montserrat"/>
              <a:sym typeface="Montserrat"/>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2" name="Shape 1122"/>
        <p:cNvGrpSpPr/>
        <p:nvPr/>
      </p:nvGrpSpPr>
      <p:grpSpPr>
        <a:xfrm>
          <a:off x="0" y="0"/>
          <a:ext cx="0" cy="0"/>
          <a:chOff x="0" y="0"/>
          <a:chExt cx="0" cy="0"/>
        </a:xfrm>
      </p:grpSpPr>
      <p:pic>
        <p:nvPicPr>
          <p:cNvPr descr="watermark.jpg" id="1123" name="Google Shape;1123;p114"/>
          <p:cNvPicPr preferRelativeResize="0"/>
          <p:nvPr/>
        </p:nvPicPr>
        <p:blipFill>
          <a:blip r:embed="rId3">
            <a:alphaModFix/>
          </a:blip>
          <a:stretch>
            <a:fillRect/>
          </a:stretch>
        </p:blipFill>
        <p:spPr>
          <a:xfrm>
            <a:off x="0" y="4494350"/>
            <a:ext cx="2315821" cy="649150"/>
          </a:xfrm>
          <a:prstGeom prst="rect">
            <a:avLst/>
          </a:prstGeom>
          <a:noFill/>
          <a:ln>
            <a:noFill/>
          </a:ln>
        </p:spPr>
      </p:pic>
      <p:sp>
        <p:nvSpPr>
          <p:cNvPr id="1124" name="Google Shape;1124;p114"/>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125" name="Google Shape;1125;p11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126" name="Google Shape;1126;p114"/>
          <p:cNvSpPr txBox="1"/>
          <p:nvPr/>
        </p:nvSpPr>
        <p:spPr>
          <a:xfrm>
            <a:off x="457200" y="1392825"/>
            <a:ext cx="8686800" cy="2947200"/>
          </a:xfrm>
          <a:prstGeom prst="rect">
            <a:avLst/>
          </a:prstGeom>
          <a:noFill/>
          <a:ln>
            <a:noFill/>
          </a:ln>
        </p:spPr>
        <p:txBody>
          <a:bodyPr anchorCtr="0" anchor="t" bIns="91425" lIns="91425" spcFirstLastPara="1" rIns="91425" wrap="square" tIns="91425">
            <a:noAutofit/>
          </a:bodyPr>
          <a:lstStyle/>
          <a:p>
            <a:pPr indent="0" lvl="0" marL="0" rtl="0" algn="l">
              <a:lnSpc>
                <a:spcPct val="121429"/>
              </a:lnSpc>
              <a:spcBef>
                <a:spcPts val="0"/>
              </a:spcBef>
              <a:spcAft>
                <a:spcPts val="0"/>
              </a:spcAft>
              <a:buNone/>
            </a:pPr>
            <a:r>
              <a:rPr b="1" lang="en" sz="2400">
                <a:highlight>
                  <a:srgbClr val="FFFFFF"/>
                </a:highlight>
                <a:latin typeface="Roboto"/>
                <a:ea typeface="Roboto"/>
                <a:cs typeface="Roboto"/>
                <a:sym typeface="Roboto"/>
              </a:rPr>
              <a:t>For example:</a:t>
            </a:r>
            <a:endParaRPr b="1" sz="2400">
              <a:latin typeface="Roboto"/>
              <a:ea typeface="Roboto"/>
              <a:cs typeface="Roboto"/>
              <a:sym typeface="Roboto"/>
            </a:endParaRPr>
          </a:p>
          <a:p>
            <a:pPr indent="0" lvl="0" marL="0" rtl="0" algn="l">
              <a:lnSpc>
                <a:spcPct val="121429"/>
              </a:lnSpc>
              <a:spcBef>
                <a:spcPts val="0"/>
              </a:spcBef>
              <a:spcAft>
                <a:spcPts val="0"/>
              </a:spcAft>
              <a:buNone/>
            </a:pPr>
            <a:r>
              <a:rPr lang="en" sz="2600">
                <a:solidFill>
                  <a:srgbClr val="333333"/>
                </a:solidFill>
                <a:highlight>
                  <a:srgbClr val="F7F7F7"/>
                </a:highlight>
              </a:rPr>
              <a:t>model </a:t>
            </a:r>
            <a:r>
              <a:rPr lang="en" sz="2600">
                <a:solidFill>
                  <a:srgbClr val="666666"/>
                </a:solidFill>
                <a:highlight>
                  <a:srgbClr val="F7F7F7"/>
                </a:highlight>
              </a:rPr>
              <a:t>=</a:t>
            </a:r>
            <a:r>
              <a:rPr lang="en" sz="2600">
                <a:solidFill>
                  <a:srgbClr val="333333"/>
                </a:solidFill>
                <a:highlight>
                  <a:srgbClr val="F7F7F7"/>
                </a:highlight>
              </a:rPr>
              <a:t> LinearRegression(normalize</a:t>
            </a:r>
            <a:r>
              <a:rPr lang="en" sz="2600">
                <a:solidFill>
                  <a:srgbClr val="666666"/>
                </a:solidFill>
                <a:highlight>
                  <a:srgbClr val="F7F7F7"/>
                </a:highlight>
              </a:rPr>
              <a:t>=</a:t>
            </a:r>
            <a:r>
              <a:rPr b="1" lang="en" sz="2600">
                <a:solidFill>
                  <a:srgbClr val="008000"/>
                </a:solidFill>
                <a:highlight>
                  <a:srgbClr val="F7F7F7"/>
                </a:highlight>
              </a:rPr>
              <a:t>True</a:t>
            </a:r>
            <a:r>
              <a:rPr lang="en" sz="2600">
                <a:solidFill>
                  <a:srgbClr val="333333"/>
                </a:solidFill>
                <a:highlight>
                  <a:srgbClr val="F7F7F7"/>
                </a:highlight>
              </a:rPr>
              <a:t>)</a:t>
            </a:r>
            <a:endParaRPr sz="2600">
              <a:solidFill>
                <a:srgbClr val="333333"/>
              </a:solidFill>
              <a:highlight>
                <a:srgbClr val="F7F7F7"/>
              </a:highlight>
            </a:endParaRPr>
          </a:p>
          <a:p>
            <a:pPr indent="0" lvl="0" marL="0" rtl="0" algn="l">
              <a:lnSpc>
                <a:spcPct val="121429"/>
              </a:lnSpc>
              <a:spcBef>
                <a:spcPts val="0"/>
              </a:spcBef>
              <a:spcAft>
                <a:spcPts val="0"/>
              </a:spcAft>
              <a:buNone/>
            </a:pPr>
            <a:r>
              <a:rPr lang="en" sz="2600">
                <a:solidFill>
                  <a:srgbClr val="008000"/>
                </a:solidFill>
                <a:highlight>
                  <a:srgbClr val="F7F7F7"/>
                </a:highlight>
              </a:rPr>
              <a:t>print</a:t>
            </a:r>
            <a:r>
              <a:rPr lang="en" sz="2600">
                <a:solidFill>
                  <a:srgbClr val="333333"/>
                </a:solidFill>
                <a:highlight>
                  <a:srgbClr val="F7F7F7"/>
                </a:highlight>
              </a:rPr>
              <a:t>(model)</a:t>
            </a:r>
            <a:endParaRPr sz="2600">
              <a:solidFill>
                <a:srgbClr val="333333"/>
              </a:solidFill>
              <a:highlight>
                <a:srgbClr val="F7F7F7"/>
              </a:highlight>
            </a:endParaRPr>
          </a:p>
          <a:p>
            <a:pPr indent="0" lvl="0" marL="0" rtl="0" algn="l">
              <a:lnSpc>
                <a:spcPct val="121429"/>
              </a:lnSpc>
              <a:spcBef>
                <a:spcPts val="0"/>
              </a:spcBef>
              <a:spcAft>
                <a:spcPts val="0"/>
              </a:spcAft>
              <a:buNone/>
            </a:pPr>
            <a:r>
              <a:t/>
            </a:r>
            <a:endParaRPr sz="2600">
              <a:solidFill>
                <a:srgbClr val="333333"/>
              </a:solidFill>
              <a:highlight>
                <a:srgbClr val="F7F7F7"/>
              </a:highlight>
            </a:endParaRPr>
          </a:p>
          <a:p>
            <a:pPr indent="0" lvl="0" marL="0" rtl="0" algn="l">
              <a:lnSpc>
                <a:spcPct val="121429"/>
              </a:lnSpc>
              <a:spcBef>
                <a:spcPts val="0"/>
              </a:spcBef>
              <a:spcAft>
                <a:spcPts val="0"/>
              </a:spcAft>
              <a:buNone/>
            </a:pPr>
            <a:r>
              <a:rPr lang="en" sz="2400">
                <a:highlight>
                  <a:srgbClr val="FFFFFF"/>
                </a:highlight>
              </a:rPr>
              <a:t>LinearRegression(copy_X=True, fit_intercept=True, normalize=True)</a:t>
            </a:r>
            <a:endParaRPr sz="2400">
              <a:latin typeface="Roboto"/>
              <a:ea typeface="Roboto"/>
              <a:cs typeface="Roboto"/>
              <a:sym typeface="Roboto"/>
            </a:endParaRPr>
          </a:p>
        </p:txBody>
      </p:sp>
      <p:sp>
        <p:nvSpPr>
          <p:cNvPr id="1127" name="Google Shape;1127;p114"/>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Scikit Learn</a:t>
            </a:r>
            <a:endParaRPr sz="3000">
              <a:solidFill>
                <a:srgbClr val="2A3990"/>
              </a:solidFill>
              <a:latin typeface="Roboto"/>
              <a:ea typeface="Roboto"/>
              <a:cs typeface="Roboto"/>
              <a:sym typeface="Roboto"/>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1" name="Shape 1131"/>
        <p:cNvGrpSpPr/>
        <p:nvPr/>
      </p:nvGrpSpPr>
      <p:grpSpPr>
        <a:xfrm>
          <a:off x="0" y="0"/>
          <a:ext cx="0" cy="0"/>
          <a:chOff x="0" y="0"/>
          <a:chExt cx="0" cy="0"/>
        </a:xfrm>
      </p:grpSpPr>
      <p:pic>
        <p:nvPicPr>
          <p:cNvPr descr="watermark.jpg" id="1132" name="Google Shape;1132;p115"/>
          <p:cNvPicPr preferRelativeResize="0"/>
          <p:nvPr/>
        </p:nvPicPr>
        <p:blipFill>
          <a:blip r:embed="rId3">
            <a:alphaModFix/>
          </a:blip>
          <a:stretch>
            <a:fillRect/>
          </a:stretch>
        </p:blipFill>
        <p:spPr>
          <a:xfrm>
            <a:off x="0" y="4494350"/>
            <a:ext cx="2315821" cy="649150"/>
          </a:xfrm>
          <a:prstGeom prst="rect">
            <a:avLst/>
          </a:prstGeom>
          <a:noFill/>
          <a:ln>
            <a:noFill/>
          </a:ln>
        </p:spPr>
      </p:pic>
      <p:sp>
        <p:nvSpPr>
          <p:cNvPr id="1133" name="Google Shape;1133;p115"/>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134" name="Google Shape;1134;p11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135" name="Google Shape;1135;p115"/>
          <p:cNvSpPr txBox="1"/>
          <p:nvPr/>
        </p:nvSpPr>
        <p:spPr>
          <a:xfrm>
            <a:off x="457200" y="1392825"/>
            <a:ext cx="8376600" cy="294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Montserrat"/>
                <a:ea typeface="Montserrat"/>
                <a:cs typeface="Montserrat"/>
                <a:sym typeface="Montserrat"/>
              </a:rPr>
              <a:t>Once you have your model created with your parameters, it is time to fit your model on some data!</a:t>
            </a:r>
            <a:endParaRPr sz="3000">
              <a:latin typeface="Montserrat"/>
              <a:ea typeface="Montserrat"/>
              <a:cs typeface="Montserrat"/>
              <a:sym typeface="Montserrat"/>
            </a:endParaRPr>
          </a:p>
          <a:p>
            <a:pPr indent="0" lvl="0" marL="0" rtl="0" algn="l">
              <a:spcBef>
                <a:spcPts val="0"/>
              </a:spcBef>
              <a:spcAft>
                <a:spcPts val="0"/>
              </a:spcAft>
              <a:buNone/>
            </a:pPr>
            <a:r>
              <a:t/>
            </a:r>
            <a:endParaRPr sz="3000">
              <a:latin typeface="Montserrat"/>
              <a:ea typeface="Montserrat"/>
              <a:cs typeface="Montserrat"/>
              <a:sym typeface="Montserrat"/>
            </a:endParaRPr>
          </a:p>
          <a:p>
            <a:pPr indent="0" lvl="0" marL="0" rtl="0" algn="l">
              <a:spcBef>
                <a:spcPts val="0"/>
              </a:spcBef>
              <a:spcAft>
                <a:spcPts val="0"/>
              </a:spcAft>
              <a:buNone/>
            </a:pPr>
            <a:r>
              <a:rPr lang="en" sz="3000">
                <a:latin typeface="Montserrat"/>
                <a:ea typeface="Montserrat"/>
                <a:cs typeface="Montserrat"/>
                <a:sym typeface="Montserrat"/>
              </a:rPr>
              <a:t>But remember, we should split this data into a training set and a test set.</a:t>
            </a:r>
            <a:endParaRPr sz="3000">
              <a:latin typeface="Montserrat"/>
              <a:ea typeface="Montserrat"/>
              <a:cs typeface="Montserrat"/>
              <a:sym typeface="Montserrat"/>
            </a:endParaRPr>
          </a:p>
        </p:txBody>
      </p:sp>
      <p:sp>
        <p:nvSpPr>
          <p:cNvPr id="1136" name="Google Shape;1136;p115"/>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Scikit Learn</a:t>
            </a:r>
            <a:endParaRPr sz="3000">
              <a:solidFill>
                <a:srgbClr val="2A3990"/>
              </a:solidFill>
              <a:latin typeface="Roboto"/>
              <a:ea typeface="Roboto"/>
              <a:cs typeface="Roboto"/>
              <a:sym typeface="Roboto"/>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0" name="Shape 1140"/>
        <p:cNvGrpSpPr/>
        <p:nvPr/>
      </p:nvGrpSpPr>
      <p:grpSpPr>
        <a:xfrm>
          <a:off x="0" y="0"/>
          <a:ext cx="0" cy="0"/>
          <a:chOff x="0" y="0"/>
          <a:chExt cx="0" cy="0"/>
        </a:xfrm>
      </p:grpSpPr>
      <p:sp>
        <p:nvSpPr>
          <p:cNvPr id="1141" name="Google Shape;1141;p116"/>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142" name="Google Shape;1142;p11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143" name="Google Shape;1143;p116"/>
          <p:cNvSpPr txBox="1"/>
          <p:nvPr/>
        </p:nvSpPr>
        <p:spPr>
          <a:xfrm>
            <a:off x="432675" y="1011875"/>
            <a:ext cx="8376600" cy="294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600">
              <a:latin typeface="Roboto"/>
              <a:ea typeface="Roboto"/>
              <a:cs typeface="Roboto"/>
              <a:sym typeface="Roboto"/>
            </a:endParaRPr>
          </a:p>
        </p:txBody>
      </p:sp>
      <p:sp>
        <p:nvSpPr>
          <p:cNvPr id="1144" name="Google Shape;1144;p116"/>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Scikit Learn</a:t>
            </a:r>
            <a:endParaRPr sz="3000">
              <a:solidFill>
                <a:srgbClr val="2A3990"/>
              </a:solidFill>
              <a:latin typeface="Roboto"/>
              <a:ea typeface="Roboto"/>
              <a:cs typeface="Roboto"/>
              <a:sym typeface="Roboto"/>
            </a:endParaRPr>
          </a:p>
        </p:txBody>
      </p:sp>
      <p:sp>
        <p:nvSpPr>
          <p:cNvPr id="1145" name="Google Shape;1145;p116"/>
          <p:cNvSpPr txBox="1"/>
          <p:nvPr/>
        </p:nvSpPr>
        <p:spPr>
          <a:xfrm>
            <a:off x="278025" y="1117025"/>
            <a:ext cx="8659500" cy="3984300"/>
          </a:xfrm>
          <a:prstGeom prst="rect">
            <a:avLst/>
          </a:prstGeom>
          <a:noFill/>
          <a:ln>
            <a:noFill/>
          </a:ln>
        </p:spPr>
        <p:txBody>
          <a:bodyPr anchorCtr="0" anchor="ctr" bIns="91425" lIns="91425" spcFirstLastPara="1" rIns="91425" wrap="square" tIns="91425">
            <a:noAutofit/>
          </a:bodyPr>
          <a:lstStyle/>
          <a:p>
            <a:pPr indent="0" lvl="0" marL="0" rtl="0" algn="l">
              <a:lnSpc>
                <a:spcPct val="120000"/>
              </a:lnSpc>
              <a:spcBef>
                <a:spcPts val="100"/>
              </a:spcBef>
              <a:spcAft>
                <a:spcPts val="500"/>
              </a:spcAft>
              <a:buNone/>
            </a:pPr>
            <a:r>
              <a:rPr b="1" lang="en" sz="1800">
                <a:solidFill>
                  <a:srgbClr val="C65D09"/>
                </a:solidFill>
                <a:highlight>
                  <a:srgbClr val="F8F8F8"/>
                </a:highlight>
                <a:latin typeface="Courier New"/>
                <a:ea typeface="Courier New"/>
                <a:cs typeface="Courier New"/>
                <a:sym typeface="Courier New"/>
              </a:rPr>
              <a:t>&gt;&gt;&gt; </a:t>
            </a:r>
            <a:r>
              <a:rPr b="1" lang="en" sz="1800">
                <a:solidFill>
                  <a:srgbClr val="007020"/>
                </a:solidFill>
                <a:highlight>
                  <a:srgbClr val="F8F8F8"/>
                </a:highlight>
                <a:latin typeface="Courier New"/>
                <a:ea typeface="Courier New"/>
                <a:cs typeface="Courier New"/>
                <a:sym typeface="Courier New"/>
              </a:rPr>
              <a:t>import</a:t>
            </a:r>
            <a:r>
              <a:rPr b="1" lang="en" sz="1800">
                <a:solidFill>
                  <a:srgbClr val="222222"/>
                </a:solidFill>
                <a:highlight>
                  <a:srgbClr val="F8F8F8"/>
                </a:highlight>
                <a:latin typeface="Courier New"/>
                <a:ea typeface="Courier New"/>
                <a:cs typeface="Courier New"/>
                <a:sym typeface="Courier New"/>
              </a:rPr>
              <a:t> </a:t>
            </a:r>
            <a:r>
              <a:rPr b="1" lang="en" sz="1800">
                <a:solidFill>
                  <a:srgbClr val="0E84B5"/>
                </a:solidFill>
                <a:highlight>
                  <a:srgbClr val="F8F8F8"/>
                </a:highlight>
                <a:latin typeface="Courier New"/>
                <a:ea typeface="Courier New"/>
                <a:cs typeface="Courier New"/>
                <a:sym typeface="Courier New"/>
              </a:rPr>
              <a:t>numpy</a:t>
            </a:r>
            <a:r>
              <a:rPr b="1" lang="en" sz="1800">
                <a:solidFill>
                  <a:srgbClr val="222222"/>
                </a:solidFill>
                <a:highlight>
                  <a:srgbClr val="F8F8F8"/>
                </a:highlight>
                <a:latin typeface="Courier New"/>
                <a:ea typeface="Courier New"/>
                <a:cs typeface="Courier New"/>
                <a:sym typeface="Courier New"/>
              </a:rPr>
              <a:t> </a:t>
            </a:r>
            <a:r>
              <a:rPr b="1" lang="en" sz="1800">
                <a:solidFill>
                  <a:srgbClr val="007020"/>
                </a:solidFill>
                <a:highlight>
                  <a:srgbClr val="F8F8F8"/>
                </a:highlight>
                <a:latin typeface="Courier New"/>
                <a:ea typeface="Courier New"/>
                <a:cs typeface="Courier New"/>
                <a:sym typeface="Courier New"/>
              </a:rPr>
              <a:t>as</a:t>
            </a:r>
            <a:r>
              <a:rPr b="1" lang="en" sz="1800">
                <a:solidFill>
                  <a:srgbClr val="222222"/>
                </a:solidFill>
                <a:highlight>
                  <a:srgbClr val="F8F8F8"/>
                </a:highlight>
                <a:latin typeface="Courier New"/>
                <a:ea typeface="Courier New"/>
                <a:cs typeface="Courier New"/>
                <a:sym typeface="Courier New"/>
              </a:rPr>
              <a:t> </a:t>
            </a:r>
            <a:r>
              <a:rPr b="1" lang="en" sz="1800">
                <a:solidFill>
                  <a:srgbClr val="0E84B5"/>
                </a:solidFill>
                <a:highlight>
                  <a:srgbClr val="F8F8F8"/>
                </a:highlight>
                <a:latin typeface="Courier New"/>
                <a:ea typeface="Courier New"/>
                <a:cs typeface="Courier New"/>
                <a:sym typeface="Courier New"/>
              </a:rPr>
              <a:t>np</a:t>
            </a:r>
            <a:br>
              <a:rPr b="1" lang="en" sz="1800">
                <a:solidFill>
                  <a:srgbClr val="222222"/>
                </a:solidFill>
                <a:highlight>
                  <a:srgbClr val="F8F8F8"/>
                </a:highlight>
                <a:latin typeface="Courier New"/>
                <a:ea typeface="Courier New"/>
                <a:cs typeface="Courier New"/>
                <a:sym typeface="Courier New"/>
              </a:rPr>
            </a:br>
            <a:r>
              <a:rPr b="1" lang="en" sz="1800">
                <a:solidFill>
                  <a:srgbClr val="C65D09"/>
                </a:solidFill>
                <a:highlight>
                  <a:srgbClr val="F8F8F8"/>
                </a:highlight>
                <a:latin typeface="Courier New"/>
                <a:ea typeface="Courier New"/>
                <a:cs typeface="Courier New"/>
                <a:sym typeface="Courier New"/>
              </a:rPr>
              <a:t>&gt;&gt;&gt; </a:t>
            </a:r>
            <a:r>
              <a:rPr b="1" lang="en" sz="1800">
                <a:solidFill>
                  <a:srgbClr val="007020"/>
                </a:solidFill>
                <a:highlight>
                  <a:srgbClr val="F8F8F8"/>
                </a:highlight>
                <a:latin typeface="Courier New"/>
                <a:ea typeface="Courier New"/>
                <a:cs typeface="Courier New"/>
                <a:sym typeface="Courier New"/>
              </a:rPr>
              <a:t>from</a:t>
            </a:r>
            <a:r>
              <a:rPr b="1" lang="en" sz="1800">
                <a:solidFill>
                  <a:srgbClr val="222222"/>
                </a:solidFill>
                <a:highlight>
                  <a:srgbClr val="F8F8F8"/>
                </a:highlight>
                <a:latin typeface="Courier New"/>
                <a:ea typeface="Courier New"/>
                <a:cs typeface="Courier New"/>
                <a:sym typeface="Courier New"/>
              </a:rPr>
              <a:t> </a:t>
            </a:r>
            <a:r>
              <a:rPr b="1" lang="en" sz="1800">
                <a:solidFill>
                  <a:srgbClr val="0E84B5"/>
                </a:solidFill>
                <a:highlight>
                  <a:srgbClr val="F8F8F8"/>
                </a:highlight>
                <a:latin typeface="Courier New"/>
                <a:ea typeface="Courier New"/>
                <a:cs typeface="Courier New"/>
                <a:sym typeface="Courier New"/>
              </a:rPr>
              <a:t>sklearn.model_selection</a:t>
            </a:r>
            <a:r>
              <a:rPr b="1" lang="en" sz="1800">
                <a:solidFill>
                  <a:srgbClr val="222222"/>
                </a:solidFill>
                <a:highlight>
                  <a:srgbClr val="F8F8F8"/>
                </a:highlight>
                <a:latin typeface="Courier New"/>
                <a:ea typeface="Courier New"/>
                <a:cs typeface="Courier New"/>
                <a:sym typeface="Courier New"/>
              </a:rPr>
              <a:t> </a:t>
            </a:r>
            <a:r>
              <a:rPr b="1" lang="en" sz="1800">
                <a:solidFill>
                  <a:srgbClr val="007020"/>
                </a:solidFill>
                <a:highlight>
                  <a:srgbClr val="F8F8F8"/>
                </a:highlight>
                <a:latin typeface="Courier New"/>
                <a:ea typeface="Courier New"/>
                <a:cs typeface="Courier New"/>
                <a:sym typeface="Courier New"/>
              </a:rPr>
              <a:t>import</a:t>
            </a:r>
            <a:r>
              <a:rPr b="1" lang="en" sz="1800">
                <a:solidFill>
                  <a:srgbClr val="222222"/>
                </a:solidFill>
                <a:highlight>
                  <a:srgbClr val="F8F8F8"/>
                </a:highlight>
                <a:latin typeface="Courier New"/>
                <a:ea typeface="Courier New"/>
                <a:cs typeface="Courier New"/>
                <a:sym typeface="Courier New"/>
              </a:rPr>
              <a:t> train_test_split</a:t>
            </a:r>
            <a:br>
              <a:rPr b="1" lang="en" sz="1800">
                <a:solidFill>
                  <a:srgbClr val="222222"/>
                </a:solidFill>
                <a:highlight>
                  <a:srgbClr val="F8F8F8"/>
                </a:highlight>
                <a:latin typeface="Courier New"/>
                <a:ea typeface="Courier New"/>
                <a:cs typeface="Courier New"/>
                <a:sym typeface="Courier New"/>
              </a:rPr>
            </a:br>
            <a:r>
              <a:rPr b="1" lang="en" sz="1800">
                <a:solidFill>
                  <a:srgbClr val="C65D09"/>
                </a:solidFill>
                <a:highlight>
                  <a:srgbClr val="F8F8F8"/>
                </a:highlight>
                <a:latin typeface="Courier New"/>
                <a:ea typeface="Courier New"/>
                <a:cs typeface="Courier New"/>
                <a:sym typeface="Courier New"/>
              </a:rPr>
              <a:t>&gt;&gt;&gt; </a:t>
            </a:r>
            <a:r>
              <a:rPr b="1" lang="en" sz="1800">
                <a:solidFill>
                  <a:srgbClr val="222222"/>
                </a:solidFill>
                <a:highlight>
                  <a:srgbClr val="F8F8F8"/>
                </a:highlight>
                <a:latin typeface="Courier New"/>
                <a:ea typeface="Courier New"/>
                <a:cs typeface="Courier New"/>
                <a:sym typeface="Courier New"/>
              </a:rPr>
              <a:t>X, y </a:t>
            </a:r>
            <a:r>
              <a:rPr b="1" lang="en" sz="1800">
                <a:solidFill>
                  <a:srgbClr val="666666"/>
                </a:solidFill>
                <a:highlight>
                  <a:srgbClr val="F8F8F8"/>
                </a:highlight>
                <a:latin typeface="Courier New"/>
                <a:ea typeface="Courier New"/>
                <a:cs typeface="Courier New"/>
                <a:sym typeface="Courier New"/>
              </a:rPr>
              <a:t>=</a:t>
            </a:r>
            <a:r>
              <a:rPr b="1" lang="en" sz="1800">
                <a:solidFill>
                  <a:srgbClr val="222222"/>
                </a:solidFill>
                <a:highlight>
                  <a:srgbClr val="F8F8F8"/>
                </a:highlight>
                <a:latin typeface="Courier New"/>
                <a:ea typeface="Courier New"/>
                <a:cs typeface="Courier New"/>
                <a:sym typeface="Courier New"/>
              </a:rPr>
              <a:t> np</a:t>
            </a:r>
            <a:r>
              <a:rPr b="1" lang="en" sz="1800">
                <a:solidFill>
                  <a:srgbClr val="666666"/>
                </a:solidFill>
                <a:highlight>
                  <a:srgbClr val="F8F8F8"/>
                </a:highlight>
                <a:latin typeface="Courier New"/>
                <a:ea typeface="Courier New"/>
                <a:cs typeface="Courier New"/>
                <a:sym typeface="Courier New"/>
              </a:rPr>
              <a:t>.</a:t>
            </a:r>
            <a:r>
              <a:rPr b="1" lang="en" sz="1800">
                <a:solidFill>
                  <a:srgbClr val="222222"/>
                </a:solidFill>
                <a:highlight>
                  <a:srgbClr val="F8F8F8"/>
                </a:highlight>
                <a:latin typeface="Courier New"/>
                <a:ea typeface="Courier New"/>
                <a:cs typeface="Courier New"/>
                <a:sym typeface="Courier New"/>
              </a:rPr>
              <a:t>arange(</a:t>
            </a:r>
            <a:r>
              <a:rPr b="1" lang="en" sz="1800">
                <a:solidFill>
                  <a:srgbClr val="208050"/>
                </a:solidFill>
                <a:highlight>
                  <a:srgbClr val="F8F8F8"/>
                </a:highlight>
                <a:latin typeface="Courier New"/>
                <a:ea typeface="Courier New"/>
                <a:cs typeface="Courier New"/>
                <a:sym typeface="Courier New"/>
              </a:rPr>
              <a:t>10</a:t>
            </a:r>
            <a:r>
              <a:rPr b="1" lang="en" sz="1800">
                <a:solidFill>
                  <a:srgbClr val="222222"/>
                </a:solidFill>
                <a:highlight>
                  <a:srgbClr val="F8F8F8"/>
                </a:highlight>
                <a:latin typeface="Courier New"/>
                <a:ea typeface="Courier New"/>
                <a:cs typeface="Courier New"/>
                <a:sym typeface="Courier New"/>
              </a:rPr>
              <a:t>)</a:t>
            </a:r>
            <a:r>
              <a:rPr b="1" lang="en" sz="1800">
                <a:solidFill>
                  <a:srgbClr val="666666"/>
                </a:solidFill>
                <a:highlight>
                  <a:srgbClr val="F8F8F8"/>
                </a:highlight>
                <a:latin typeface="Courier New"/>
                <a:ea typeface="Courier New"/>
                <a:cs typeface="Courier New"/>
                <a:sym typeface="Courier New"/>
              </a:rPr>
              <a:t>.</a:t>
            </a:r>
            <a:r>
              <a:rPr b="1" lang="en" sz="1800">
                <a:solidFill>
                  <a:srgbClr val="222222"/>
                </a:solidFill>
                <a:highlight>
                  <a:srgbClr val="F8F8F8"/>
                </a:highlight>
                <a:latin typeface="Courier New"/>
                <a:ea typeface="Courier New"/>
                <a:cs typeface="Courier New"/>
                <a:sym typeface="Courier New"/>
              </a:rPr>
              <a:t>reshape((</a:t>
            </a:r>
            <a:r>
              <a:rPr b="1" lang="en" sz="1800">
                <a:solidFill>
                  <a:srgbClr val="208050"/>
                </a:solidFill>
                <a:highlight>
                  <a:srgbClr val="F8F8F8"/>
                </a:highlight>
                <a:latin typeface="Courier New"/>
                <a:ea typeface="Courier New"/>
                <a:cs typeface="Courier New"/>
                <a:sym typeface="Courier New"/>
              </a:rPr>
              <a:t>5</a:t>
            </a:r>
            <a:r>
              <a:rPr b="1" lang="en" sz="1800">
                <a:solidFill>
                  <a:srgbClr val="222222"/>
                </a:solidFill>
                <a:highlight>
                  <a:srgbClr val="F8F8F8"/>
                </a:highlight>
                <a:latin typeface="Courier New"/>
                <a:ea typeface="Courier New"/>
                <a:cs typeface="Courier New"/>
                <a:sym typeface="Courier New"/>
              </a:rPr>
              <a:t>, </a:t>
            </a:r>
            <a:r>
              <a:rPr b="1" lang="en" sz="1800">
                <a:solidFill>
                  <a:srgbClr val="208050"/>
                </a:solidFill>
                <a:highlight>
                  <a:srgbClr val="F8F8F8"/>
                </a:highlight>
                <a:latin typeface="Courier New"/>
                <a:ea typeface="Courier New"/>
                <a:cs typeface="Courier New"/>
                <a:sym typeface="Courier New"/>
              </a:rPr>
              <a:t>2</a:t>
            </a:r>
            <a:r>
              <a:rPr b="1" lang="en" sz="1800">
                <a:solidFill>
                  <a:srgbClr val="222222"/>
                </a:solidFill>
                <a:highlight>
                  <a:srgbClr val="F8F8F8"/>
                </a:highlight>
                <a:latin typeface="Courier New"/>
                <a:ea typeface="Courier New"/>
                <a:cs typeface="Courier New"/>
                <a:sym typeface="Courier New"/>
              </a:rPr>
              <a:t>)), </a:t>
            </a:r>
            <a:r>
              <a:rPr b="1" lang="en" sz="1800">
                <a:solidFill>
                  <a:srgbClr val="007020"/>
                </a:solidFill>
                <a:highlight>
                  <a:srgbClr val="F8F8F8"/>
                </a:highlight>
                <a:latin typeface="Courier New"/>
                <a:ea typeface="Courier New"/>
                <a:cs typeface="Courier New"/>
                <a:sym typeface="Courier New"/>
              </a:rPr>
              <a:t>range</a:t>
            </a:r>
            <a:r>
              <a:rPr b="1" lang="en" sz="1800">
                <a:solidFill>
                  <a:srgbClr val="222222"/>
                </a:solidFill>
                <a:highlight>
                  <a:srgbClr val="F8F8F8"/>
                </a:highlight>
                <a:latin typeface="Courier New"/>
                <a:ea typeface="Courier New"/>
                <a:cs typeface="Courier New"/>
                <a:sym typeface="Courier New"/>
              </a:rPr>
              <a:t>(</a:t>
            </a:r>
            <a:r>
              <a:rPr b="1" lang="en" sz="1800">
                <a:solidFill>
                  <a:srgbClr val="208050"/>
                </a:solidFill>
                <a:highlight>
                  <a:srgbClr val="F8F8F8"/>
                </a:highlight>
                <a:latin typeface="Courier New"/>
                <a:ea typeface="Courier New"/>
                <a:cs typeface="Courier New"/>
                <a:sym typeface="Courier New"/>
              </a:rPr>
              <a:t>5</a:t>
            </a:r>
            <a:r>
              <a:rPr b="1" lang="en" sz="1800">
                <a:solidFill>
                  <a:srgbClr val="222222"/>
                </a:solidFill>
                <a:highlight>
                  <a:srgbClr val="F8F8F8"/>
                </a:highlight>
                <a:latin typeface="Courier New"/>
                <a:ea typeface="Courier New"/>
                <a:cs typeface="Courier New"/>
                <a:sym typeface="Courier New"/>
              </a:rPr>
              <a:t>)</a:t>
            </a:r>
            <a:br>
              <a:rPr b="1" lang="en" sz="1800">
                <a:solidFill>
                  <a:srgbClr val="222222"/>
                </a:solidFill>
                <a:highlight>
                  <a:srgbClr val="F8F8F8"/>
                </a:highlight>
                <a:latin typeface="Courier New"/>
                <a:ea typeface="Courier New"/>
                <a:cs typeface="Courier New"/>
                <a:sym typeface="Courier New"/>
              </a:rPr>
            </a:br>
            <a:r>
              <a:rPr b="1" lang="en" sz="1800">
                <a:solidFill>
                  <a:srgbClr val="C65D09"/>
                </a:solidFill>
                <a:highlight>
                  <a:srgbClr val="F8F8F8"/>
                </a:highlight>
                <a:latin typeface="Courier New"/>
                <a:ea typeface="Courier New"/>
                <a:cs typeface="Courier New"/>
                <a:sym typeface="Courier New"/>
              </a:rPr>
              <a:t>&gt;&gt;&gt; </a:t>
            </a:r>
            <a:r>
              <a:rPr b="1" lang="en" sz="1800">
                <a:solidFill>
                  <a:srgbClr val="222222"/>
                </a:solidFill>
                <a:highlight>
                  <a:srgbClr val="F8F8F8"/>
                </a:highlight>
                <a:latin typeface="Courier New"/>
                <a:ea typeface="Courier New"/>
                <a:cs typeface="Courier New"/>
                <a:sym typeface="Courier New"/>
              </a:rPr>
              <a:t>X</a:t>
            </a:r>
            <a:br>
              <a:rPr lang="en" sz="1800">
                <a:solidFill>
                  <a:srgbClr val="222222"/>
                </a:solidFill>
                <a:highlight>
                  <a:srgbClr val="F8F8F8"/>
                </a:highlight>
                <a:latin typeface="Courier New"/>
                <a:ea typeface="Courier New"/>
                <a:cs typeface="Courier New"/>
                <a:sym typeface="Courier New"/>
              </a:rPr>
            </a:br>
            <a:r>
              <a:rPr lang="en" sz="1800">
                <a:solidFill>
                  <a:srgbClr val="333333"/>
                </a:solidFill>
                <a:highlight>
                  <a:srgbClr val="F8F8F8"/>
                </a:highlight>
                <a:latin typeface="Courier New"/>
                <a:ea typeface="Courier New"/>
                <a:cs typeface="Courier New"/>
                <a:sym typeface="Courier New"/>
              </a:rPr>
              <a:t>array([[0, 1],</a:t>
            </a:r>
            <a:br>
              <a:rPr lang="en" sz="1800">
                <a:solidFill>
                  <a:srgbClr val="222222"/>
                </a:solidFill>
                <a:highlight>
                  <a:srgbClr val="F8F8F8"/>
                </a:highlight>
                <a:latin typeface="Courier New"/>
                <a:ea typeface="Courier New"/>
                <a:cs typeface="Courier New"/>
                <a:sym typeface="Courier New"/>
              </a:rPr>
            </a:br>
            <a:r>
              <a:rPr lang="en" sz="1800">
                <a:solidFill>
                  <a:srgbClr val="333333"/>
                </a:solidFill>
                <a:highlight>
                  <a:srgbClr val="F8F8F8"/>
                </a:highlight>
                <a:latin typeface="Courier New"/>
                <a:ea typeface="Courier New"/>
                <a:cs typeface="Courier New"/>
                <a:sym typeface="Courier New"/>
              </a:rPr>
              <a:t>       [2, 3],</a:t>
            </a:r>
            <a:br>
              <a:rPr lang="en" sz="1800">
                <a:solidFill>
                  <a:srgbClr val="222222"/>
                </a:solidFill>
                <a:highlight>
                  <a:srgbClr val="F8F8F8"/>
                </a:highlight>
                <a:latin typeface="Courier New"/>
                <a:ea typeface="Courier New"/>
                <a:cs typeface="Courier New"/>
                <a:sym typeface="Courier New"/>
              </a:rPr>
            </a:br>
            <a:r>
              <a:rPr lang="en" sz="1800">
                <a:solidFill>
                  <a:srgbClr val="333333"/>
                </a:solidFill>
                <a:highlight>
                  <a:srgbClr val="F8F8F8"/>
                </a:highlight>
                <a:latin typeface="Courier New"/>
                <a:ea typeface="Courier New"/>
                <a:cs typeface="Courier New"/>
                <a:sym typeface="Courier New"/>
              </a:rPr>
              <a:t>       [4, 5],</a:t>
            </a:r>
            <a:br>
              <a:rPr lang="en" sz="1800">
                <a:solidFill>
                  <a:srgbClr val="222222"/>
                </a:solidFill>
                <a:highlight>
                  <a:srgbClr val="F8F8F8"/>
                </a:highlight>
                <a:latin typeface="Courier New"/>
                <a:ea typeface="Courier New"/>
                <a:cs typeface="Courier New"/>
                <a:sym typeface="Courier New"/>
              </a:rPr>
            </a:br>
            <a:r>
              <a:rPr lang="en" sz="1800">
                <a:solidFill>
                  <a:srgbClr val="333333"/>
                </a:solidFill>
                <a:highlight>
                  <a:srgbClr val="F8F8F8"/>
                </a:highlight>
                <a:latin typeface="Courier New"/>
                <a:ea typeface="Courier New"/>
                <a:cs typeface="Courier New"/>
                <a:sym typeface="Courier New"/>
              </a:rPr>
              <a:t>       [6, 7],</a:t>
            </a:r>
            <a:br>
              <a:rPr lang="en" sz="1800">
                <a:solidFill>
                  <a:srgbClr val="222222"/>
                </a:solidFill>
                <a:highlight>
                  <a:srgbClr val="F8F8F8"/>
                </a:highlight>
                <a:latin typeface="Courier New"/>
                <a:ea typeface="Courier New"/>
                <a:cs typeface="Courier New"/>
                <a:sym typeface="Courier New"/>
              </a:rPr>
            </a:br>
            <a:r>
              <a:rPr lang="en" sz="1800">
                <a:solidFill>
                  <a:srgbClr val="333333"/>
                </a:solidFill>
                <a:highlight>
                  <a:srgbClr val="F8F8F8"/>
                </a:highlight>
                <a:latin typeface="Courier New"/>
                <a:ea typeface="Courier New"/>
                <a:cs typeface="Courier New"/>
                <a:sym typeface="Courier New"/>
              </a:rPr>
              <a:t>       [8, 9]])</a:t>
            </a:r>
            <a:br>
              <a:rPr lang="en" sz="1800">
                <a:solidFill>
                  <a:srgbClr val="222222"/>
                </a:solidFill>
                <a:highlight>
                  <a:srgbClr val="F8F8F8"/>
                </a:highlight>
                <a:latin typeface="Courier New"/>
                <a:ea typeface="Courier New"/>
                <a:cs typeface="Courier New"/>
                <a:sym typeface="Courier New"/>
              </a:rPr>
            </a:br>
            <a:r>
              <a:rPr b="1" lang="en" sz="1800">
                <a:solidFill>
                  <a:srgbClr val="C65D09"/>
                </a:solidFill>
                <a:highlight>
                  <a:srgbClr val="F8F8F8"/>
                </a:highlight>
                <a:latin typeface="Courier New"/>
                <a:ea typeface="Courier New"/>
                <a:cs typeface="Courier New"/>
                <a:sym typeface="Courier New"/>
              </a:rPr>
              <a:t>&gt;&gt;&gt; </a:t>
            </a:r>
            <a:r>
              <a:rPr b="1" lang="en" sz="1800">
                <a:solidFill>
                  <a:srgbClr val="007020"/>
                </a:solidFill>
                <a:highlight>
                  <a:srgbClr val="F8F8F8"/>
                </a:highlight>
                <a:latin typeface="Courier New"/>
                <a:ea typeface="Courier New"/>
                <a:cs typeface="Courier New"/>
                <a:sym typeface="Courier New"/>
              </a:rPr>
              <a:t>list</a:t>
            </a:r>
            <a:r>
              <a:rPr b="1" lang="en" sz="1800">
                <a:solidFill>
                  <a:srgbClr val="222222"/>
                </a:solidFill>
                <a:highlight>
                  <a:srgbClr val="F8F8F8"/>
                </a:highlight>
                <a:latin typeface="Courier New"/>
                <a:ea typeface="Courier New"/>
                <a:cs typeface="Courier New"/>
                <a:sym typeface="Courier New"/>
              </a:rPr>
              <a:t>(y)</a:t>
            </a:r>
            <a:br>
              <a:rPr lang="en" sz="1800">
                <a:solidFill>
                  <a:srgbClr val="222222"/>
                </a:solidFill>
                <a:highlight>
                  <a:srgbClr val="F8F8F8"/>
                </a:highlight>
                <a:latin typeface="Courier New"/>
                <a:ea typeface="Courier New"/>
                <a:cs typeface="Courier New"/>
                <a:sym typeface="Courier New"/>
              </a:rPr>
            </a:br>
            <a:r>
              <a:rPr lang="en" sz="1800">
                <a:solidFill>
                  <a:srgbClr val="333333"/>
                </a:solidFill>
                <a:highlight>
                  <a:srgbClr val="F8F8F8"/>
                </a:highlight>
                <a:latin typeface="Courier New"/>
                <a:ea typeface="Courier New"/>
                <a:cs typeface="Courier New"/>
                <a:sym typeface="Courier New"/>
              </a:rPr>
              <a:t>[0, 1, 2, 3, 4]</a:t>
            </a:r>
            <a:endParaRPr sz="1800">
              <a:solidFill>
                <a:srgbClr val="333333"/>
              </a:solidFill>
              <a:highlight>
                <a:srgbClr val="F8F8F8"/>
              </a:highlight>
              <a:latin typeface="Courier New"/>
              <a:ea typeface="Courier New"/>
              <a:cs typeface="Courier New"/>
              <a:sym typeface="Courier New"/>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9" name="Shape 1149"/>
        <p:cNvGrpSpPr/>
        <p:nvPr/>
      </p:nvGrpSpPr>
      <p:grpSpPr>
        <a:xfrm>
          <a:off x="0" y="0"/>
          <a:ext cx="0" cy="0"/>
          <a:chOff x="0" y="0"/>
          <a:chExt cx="0" cy="0"/>
        </a:xfrm>
      </p:grpSpPr>
      <p:sp>
        <p:nvSpPr>
          <p:cNvPr id="1150" name="Google Shape;1150;p117"/>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151" name="Google Shape;1151;p11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152" name="Google Shape;1152;p117"/>
          <p:cNvSpPr txBox="1"/>
          <p:nvPr/>
        </p:nvSpPr>
        <p:spPr>
          <a:xfrm>
            <a:off x="432675" y="1011875"/>
            <a:ext cx="8376600" cy="294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600">
              <a:latin typeface="Roboto"/>
              <a:ea typeface="Roboto"/>
              <a:cs typeface="Roboto"/>
              <a:sym typeface="Roboto"/>
            </a:endParaRPr>
          </a:p>
        </p:txBody>
      </p:sp>
      <p:sp>
        <p:nvSpPr>
          <p:cNvPr id="1153" name="Google Shape;1153;p117"/>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Scikit Learn</a:t>
            </a:r>
            <a:endParaRPr sz="3000">
              <a:solidFill>
                <a:srgbClr val="2A3990"/>
              </a:solidFill>
              <a:latin typeface="Roboto"/>
              <a:ea typeface="Roboto"/>
              <a:cs typeface="Roboto"/>
              <a:sym typeface="Roboto"/>
            </a:endParaRPr>
          </a:p>
        </p:txBody>
      </p:sp>
      <p:sp>
        <p:nvSpPr>
          <p:cNvPr id="1154" name="Google Shape;1154;p117"/>
          <p:cNvSpPr txBox="1"/>
          <p:nvPr/>
        </p:nvSpPr>
        <p:spPr>
          <a:xfrm>
            <a:off x="152400" y="1133375"/>
            <a:ext cx="8991600" cy="3968100"/>
          </a:xfrm>
          <a:prstGeom prst="rect">
            <a:avLst/>
          </a:prstGeom>
          <a:noFill/>
          <a:ln>
            <a:noFill/>
          </a:ln>
        </p:spPr>
        <p:txBody>
          <a:bodyPr anchorCtr="0" anchor="ctr" bIns="91425" lIns="91425" spcFirstLastPara="1" rIns="91425" wrap="square" tIns="91425">
            <a:noAutofit/>
          </a:bodyPr>
          <a:lstStyle/>
          <a:p>
            <a:pPr indent="0" lvl="0" marL="0" rtl="0" algn="l">
              <a:lnSpc>
                <a:spcPct val="120000"/>
              </a:lnSpc>
              <a:spcBef>
                <a:spcPts val="100"/>
              </a:spcBef>
              <a:spcAft>
                <a:spcPts val="500"/>
              </a:spcAft>
              <a:buNone/>
            </a:pPr>
            <a:r>
              <a:rPr b="1" lang="en" sz="1500">
                <a:solidFill>
                  <a:srgbClr val="C65D09"/>
                </a:solidFill>
                <a:highlight>
                  <a:srgbClr val="F8F8F8"/>
                </a:highlight>
                <a:latin typeface="Courier New"/>
                <a:ea typeface="Courier New"/>
                <a:cs typeface="Courier New"/>
                <a:sym typeface="Courier New"/>
              </a:rPr>
              <a:t>&gt;&gt;&gt; </a:t>
            </a:r>
            <a:r>
              <a:rPr b="1" lang="en" sz="1500">
                <a:solidFill>
                  <a:srgbClr val="222222"/>
                </a:solidFill>
                <a:highlight>
                  <a:srgbClr val="F8F8F8"/>
                </a:highlight>
                <a:latin typeface="Courier New"/>
                <a:ea typeface="Courier New"/>
                <a:cs typeface="Courier New"/>
                <a:sym typeface="Courier New"/>
              </a:rPr>
              <a:t>X_train, X_test, y_train, y_test </a:t>
            </a:r>
            <a:r>
              <a:rPr b="1" lang="en" sz="1500">
                <a:solidFill>
                  <a:srgbClr val="666666"/>
                </a:solidFill>
                <a:highlight>
                  <a:srgbClr val="F8F8F8"/>
                </a:highlight>
                <a:latin typeface="Courier New"/>
                <a:ea typeface="Courier New"/>
                <a:cs typeface="Courier New"/>
                <a:sym typeface="Courier New"/>
              </a:rPr>
              <a:t>=</a:t>
            </a:r>
            <a:r>
              <a:rPr b="1" lang="en" sz="1500">
                <a:solidFill>
                  <a:srgbClr val="222222"/>
                </a:solidFill>
                <a:highlight>
                  <a:srgbClr val="F8F8F8"/>
                </a:highlight>
                <a:latin typeface="Courier New"/>
                <a:ea typeface="Courier New"/>
                <a:cs typeface="Courier New"/>
                <a:sym typeface="Courier New"/>
              </a:rPr>
              <a:t> train_test_split(X, y,test_size</a:t>
            </a:r>
            <a:r>
              <a:rPr b="1" lang="en" sz="1500">
                <a:solidFill>
                  <a:srgbClr val="666666"/>
                </a:solidFill>
                <a:highlight>
                  <a:srgbClr val="F8F8F8"/>
                </a:highlight>
                <a:latin typeface="Courier New"/>
                <a:ea typeface="Courier New"/>
                <a:cs typeface="Courier New"/>
                <a:sym typeface="Courier New"/>
              </a:rPr>
              <a:t>=</a:t>
            </a:r>
            <a:r>
              <a:rPr b="1" lang="en" sz="1500">
                <a:solidFill>
                  <a:srgbClr val="208050"/>
                </a:solidFill>
                <a:highlight>
                  <a:srgbClr val="F8F8F8"/>
                </a:highlight>
                <a:latin typeface="Courier New"/>
                <a:ea typeface="Courier New"/>
                <a:cs typeface="Courier New"/>
                <a:sym typeface="Courier New"/>
              </a:rPr>
              <a:t>0.3</a:t>
            </a:r>
            <a:r>
              <a:rPr b="1" lang="en" sz="1500">
                <a:solidFill>
                  <a:srgbClr val="222222"/>
                </a:solidFill>
                <a:highlight>
                  <a:srgbClr val="F8F8F8"/>
                </a:highlight>
                <a:latin typeface="Courier New"/>
                <a:ea typeface="Courier New"/>
                <a:cs typeface="Courier New"/>
                <a:sym typeface="Courier New"/>
              </a:rPr>
              <a:t>)</a:t>
            </a:r>
            <a:br>
              <a:rPr b="1" lang="en" sz="1600">
                <a:solidFill>
                  <a:srgbClr val="222222"/>
                </a:solidFill>
                <a:highlight>
                  <a:srgbClr val="F8F8F8"/>
                </a:highlight>
                <a:latin typeface="Courier New"/>
                <a:ea typeface="Courier New"/>
                <a:cs typeface="Courier New"/>
                <a:sym typeface="Courier New"/>
              </a:rPr>
            </a:br>
            <a:r>
              <a:rPr b="1" lang="en" sz="1600">
                <a:solidFill>
                  <a:srgbClr val="C65D09"/>
                </a:solidFill>
                <a:highlight>
                  <a:srgbClr val="F8F8F8"/>
                </a:highlight>
                <a:latin typeface="Courier New"/>
                <a:ea typeface="Courier New"/>
                <a:cs typeface="Courier New"/>
                <a:sym typeface="Courier New"/>
              </a:rPr>
              <a:t>&gt;&gt;&gt; </a:t>
            </a:r>
            <a:r>
              <a:rPr b="1" lang="en" sz="1600">
                <a:solidFill>
                  <a:srgbClr val="222222"/>
                </a:solidFill>
                <a:highlight>
                  <a:srgbClr val="F8F8F8"/>
                </a:highlight>
                <a:latin typeface="Courier New"/>
                <a:ea typeface="Courier New"/>
                <a:cs typeface="Courier New"/>
                <a:sym typeface="Courier New"/>
              </a:rPr>
              <a:t>X_train</a:t>
            </a:r>
            <a:br>
              <a:rPr lang="en" sz="1600">
                <a:solidFill>
                  <a:srgbClr val="222222"/>
                </a:solidFill>
                <a:highlight>
                  <a:srgbClr val="F8F8F8"/>
                </a:highlight>
                <a:latin typeface="Courier New"/>
                <a:ea typeface="Courier New"/>
                <a:cs typeface="Courier New"/>
                <a:sym typeface="Courier New"/>
              </a:rPr>
            </a:br>
            <a:r>
              <a:rPr lang="en" sz="1600">
                <a:solidFill>
                  <a:srgbClr val="333333"/>
                </a:solidFill>
                <a:highlight>
                  <a:srgbClr val="F8F8F8"/>
                </a:highlight>
                <a:latin typeface="Courier New"/>
                <a:ea typeface="Courier New"/>
                <a:cs typeface="Courier New"/>
                <a:sym typeface="Courier New"/>
              </a:rPr>
              <a:t>array([[4, 5],</a:t>
            </a:r>
            <a:br>
              <a:rPr lang="en" sz="1600">
                <a:solidFill>
                  <a:srgbClr val="222222"/>
                </a:solidFill>
                <a:highlight>
                  <a:srgbClr val="F8F8F8"/>
                </a:highlight>
                <a:latin typeface="Courier New"/>
                <a:ea typeface="Courier New"/>
                <a:cs typeface="Courier New"/>
                <a:sym typeface="Courier New"/>
              </a:rPr>
            </a:br>
            <a:r>
              <a:rPr lang="en" sz="1600">
                <a:solidFill>
                  <a:srgbClr val="333333"/>
                </a:solidFill>
                <a:highlight>
                  <a:srgbClr val="F8F8F8"/>
                </a:highlight>
                <a:latin typeface="Courier New"/>
                <a:ea typeface="Courier New"/>
                <a:cs typeface="Courier New"/>
                <a:sym typeface="Courier New"/>
              </a:rPr>
              <a:t>       [0, 1],</a:t>
            </a:r>
            <a:br>
              <a:rPr lang="en" sz="1600">
                <a:solidFill>
                  <a:srgbClr val="222222"/>
                </a:solidFill>
                <a:highlight>
                  <a:srgbClr val="F8F8F8"/>
                </a:highlight>
                <a:latin typeface="Courier New"/>
                <a:ea typeface="Courier New"/>
                <a:cs typeface="Courier New"/>
                <a:sym typeface="Courier New"/>
              </a:rPr>
            </a:br>
            <a:r>
              <a:rPr lang="en" sz="1600">
                <a:solidFill>
                  <a:srgbClr val="333333"/>
                </a:solidFill>
                <a:highlight>
                  <a:srgbClr val="F8F8F8"/>
                </a:highlight>
                <a:latin typeface="Courier New"/>
                <a:ea typeface="Courier New"/>
                <a:cs typeface="Courier New"/>
                <a:sym typeface="Courier New"/>
              </a:rPr>
              <a:t>       [6, 7]])</a:t>
            </a:r>
            <a:br>
              <a:rPr lang="en" sz="1600">
                <a:solidFill>
                  <a:srgbClr val="222222"/>
                </a:solidFill>
                <a:highlight>
                  <a:srgbClr val="F8F8F8"/>
                </a:highlight>
                <a:latin typeface="Courier New"/>
                <a:ea typeface="Courier New"/>
                <a:cs typeface="Courier New"/>
                <a:sym typeface="Courier New"/>
              </a:rPr>
            </a:br>
            <a:r>
              <a:rPr b="1" lang="en" sz="1600">
                <a:solidFill>
                  <a:srgbClr val="C65D09"/>
                </a:solidFill>
                <a:highlight>
                  <a:srgbClr val="F8F8F8"/>
                </a:highlight>
                <a:latin typeface="Courier New"/>
                <a:ea typeface="Courier New"/>
                <a:cs typeface="Courier New"/>
                <a:sym typeface="Courier New"/>
              </a:rPr>
              <a:t>&gt;&gt;&gt; </a:t>
            </a:r>
            <a:r>
              <a:rPr b="1" lang="en" sz="1600">
                <a:solidFill>
                  <a:srgbClr val="222222"/>
                </a:solidFill>
                <a:highlight>
                  <a:srgbClr val="F8F8F8"/>
                </a:highlight>
                <a:latin typeface="Courier New"/>
                <a:ea typeface="Courier New"/>
                <a:cs typeface="Courier New"/>
                <a:sym typeface="Courier New"/>
              </a:rPr>
              <a:t>y_train</a:t>
            </a:r>
            <a:br>
              <a:rPr lang="en" sz="1600">
                <a:solidFill>
                  <a:srgbClr val="222222"/>
                </a:solidFill>
                <a:highlight>
                  <a:srgbClr val="F8F8F8"/>
                </a:highlight>
                <a:latin typeface="Courier New"/>
                <a:ea typeface="Courier New"/>
                <a:cs typeface="Courier New"/>
                <a:sym typeface="Courier New"/>
              </a:rPr>
            </a:br>
            <a:r>
              <a:rPr lang="en" sz="1600">
                <a:solidFill>
                  <a:srgbClr val="333333"/>
                </a:solidFill>
                <a:highlight>
                  <a:srgbClr val="F8F8F8"/>
                </a:highlight>
                <a:latin typeface="Courier New"/>
                <a:ea typeface="Courier New"/>
                <a:cs typeface="Courier New"/>
                <a:sym typeface="Courier New"/>
              </a:rPr>
              <a:t>[2, 0, 3]</a:t>
            </a:r>
            <a:br>
              <a:rPr lang="en" sz="1600">
                <a:solidFill>
                  <a:srgbClr val="222222"/>
                </a:solidFill>
                <a:highlight>
                  <a:srgbClr val="F8F8F8"/>
                </a:highlight>
                <a:latin typeface="Courier New"/>
                <a:ea typeface="Courier New"/>
                <a:cs typeface="Courier New"/>
                <a:sym typeface="Courier New"/>
              </a:rPr>
            </a:br>
            <a:r>
              <a:rPr b="1" lang="en" sz="1600">
                <a:solidFill>
                  <a:srgbClr val="C65D09"/>
                </a:solidFill>
                <a:highlight>
                  <a:srgbClr val="F8F8F8"/>
                </a:highlight>
                <a:latin typeface="Courier New"/>
                <a:ea typeface="Courier New"/>
                <a:cs typeface="Courier New"/>
                <a:sym typeface="Courier New"/>
              </a:rPr>
              <a:t>&gt;&gt;&gt; </a:t>
            </a:r>
            <a:r>
              <a:rPr b="1" lang="en" sz="1600">
                <a:solidFill>
                  <a:srgbClr val="222222"/>
                </a:solidFill>
                <a:highlight>
                  <a:srgbClr val="F8F8F8"/>
                </a:highlight>
                <a:latin typeface="Courier New"/>
                <a:ea typeface="Courier New"/>
                <a:cs typeface="Courier New"/>
                <a:sym typeface="Courier New"/>
              </a:rPr>
              <a:t>X_test</a:t>
            </a:r>
            <a:br>
              <a:rPr lang="en" sz="1600">
                <a:solidFill>
                  <a:srgbClr val="222222"/>
                </a:solidFill>
                <a:highlight>
                  <a:srgbClr val="F8F8F8"/>
                </a:highlight>
                <a:latin typeface="Courier New"/>
                <a:ea typeface="Courier New"/>
                <a:cs typeface="Courier New"/>
                <a:sym typeface="Courier New"/>
              </a:rPr>
            </a:br>
            <a:r>
              <a:rPr lang="en" sz="1600">
                <a:solidFill>
                  <a:srgbClr val="333333"/>
                </a:solidFill>
                <a:highlight>
                  <a:srgbClr val="F8F8F8"/>
                </a:highlight>
                <a:latin typeface="Courier New"/>
                <a:ea typeface="Courier New"/>
                <a:cs typeface="Courier New"/>
                <a:sym typeface="Courier New"/>
              </a:rPr>
              <a:t>array([[2, 3],</a:t>
            </a:r>
            <a:br>
              <a:rPr lang="en" sz="1600">
                <a:solidFill>
                  <a:srgbClr val="222222"/>
                </a:solidFill>
                <a:highlight>
                  <a:srgbClr val="F8F8F8"/>
                </a:highlight>
                <a:latin typeface="Courier New"/>
                <a:ea typeface="Courier New"/>
                <a:cs typeface="Courier New"/>
                <a:sym typeface="Courier New"/>
              </a:rPr>
            </a:br>
            <a:r>
              <a:rPr lang="en" sz="1600">
                <a:solidFill>
                  <a:srgbClr val="333333"/>
                </a:solidFill>
                <a:highlight>
                  <a:srgbClr val="F8F8F8"/>
                </a:highlight>
                <a:latin typeface="Courier New"/>
                <a:ea typeface="Courier New"/>
                <a:cs typeface="Courier New"/>
                <a:sym typeface="Courier New"/>
              </a:rPr>
              <a:t>       [8, 9]])</a:t>
            </a:r>
            <a:br>
              <a:rPr lang="en" sz="1600">
                <a:solidFill>
                  <a:srgbClr val="222222"/>
                </a:solidFill>
                <a:highlight>
                  <a:srgbClr val="F8F8F8"/>
                </a:highlight>
                <a:latin typeface="Courier New"/>
                <a:ea typeface="Courier New"/>
                <a:cs typeface="Courier New"/>
                <a:sym typeface="Courier New"/>
              </a:rPr>
            </a:br>
            <a:r>
              <a:rPr b="1" lang="en" sz="1600">
                <a:solidFill>
                  <a:srgbClr val="C65D09"/>
                </a:solidFill>
                <a:highlight>
                  <a:srgbClr val="F8F8F8"/>
                </a:highlight>
                <a:latin typeface="Courier New"/>
                <a:ea typeface="Courier New"/>
                <a:cs typeface="Courier New"/>
                <a:sym typeface="Courier New"/>
              </a:rPr>
              <a:t>&gt;&gt;&gt; </a:t>
            </a:r>
            <a:r>
              <a:rPr b="1" lang="en" sz="1600">
                <a:solidFill>
                  <a:srgbClr val="222222"/>
                </a:solidFill>
                <a:highlight>
                  <a:srgbClr val="F8F8F8"/>
                </a:highlight>
                <a:latin typeface="Courier New"/>
                <a:ea typeface="Courier New"/>
                <a:cs typeface="Courier New"/>
                <a:sym typeface="Courier New"/>
              </a:rPr>
              <a:t>y_test</a:t>
            </a:r>
            <a:br>
              <a:rPr lang="en" sz="1600">
                <a:solidFill>
                  <a:srgbClr val="222222"/>
                </a:solidFill>
                <a:highlight>
                  <a:srgbClr val="F8F8F8"/>
                </a:highlight>
                <a:latin typeface="Courier New"/>
                <a:ea typeface="Courier New"/>
                <a:cs typeface="Courier New"/>
                <a:sym typeface="Courier New"/>
              </a:rPr>
            </a:br>
            <a:r>
              <a:rPr lang="en" sz="1600">
                <a:solidFill>
                  <a:srgbClr val="333333"/>
                </a:solidFill>
                <a:highlight>
                  <a:srgbClr val="F8F8F8"/>
                </a:highlight>
                <a:latin typeface="Courier New"/>
                <a:ea typeface="Courier New"/>
                <a:cs typeface="Courier New"/>
                <a:sym typeface="Courier New"/>
              </a:rPr>
              <a:t>[1, 4]</a:t>
            </a:r>
            <a:endParaRPr b="1" sz="1600">
              <a:solidFill>
                <a:srgbClr val="C65D09"/>
              </a:solidFill>
              <a:highlight>
                <a:srgbClr val="F8F8F8"/>
              </a:highlight>
              <a:latin typeface="Courier New"/>
              <a:ea typeface="Courier New"/>
              <a:cs typeface="Courier New"/>
              <a:sym typeface="Courier New"/>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8" name="Shape 1158"/>
        <p:cNvGrpSpPr/>
        <p:nvPr/>
      </p:nvGrpSpPr>
      <p:grpSpPr>
        <a:xfrm>
          <a:off x="0" y="0"/>
          <a:ext cx="0" cy="0"/>
          <a:chOff x="0" y="0"/>
          <a:chExt cx="0" cy="0"/>
        </a:xfrm>
      </p:grpSpPr>
      <p:pic>
        <p:nvPicPr>
          <p:cNvPr descr="watermark.jpg" id="1159" name="Google Shape;1159;p118"/>
          <p:cNvPicPr preferRelativeResize="0"/>
          <p:nvPr/>
        </p:nvPicPr>
        <p:blipFill>
          <a:blip r:embed="rId3">
            <a:alphaModFix/>
          </a:blip>
          <a:stretch>
            <a:fillRect/>
          </a:stretch>
        </p:blipFill>
        <p:spPr>
          <a:xfrm>
            <a:off x="0" y="4494350"/>
            <a:ext cx="2315821" cy="649150"/>
          </a:xfrm>
          <a:prstGeom prst="rect">
            <a:avLst/>
          </a:prstGeom>
          <a:noFill/>
          <a:ln>
            <a:noFill/>
          </a:ln>
        </p:spPr>
      </p:pic>
      <p:sp>
        <p:nvSpPr>
          <p:cNvPr id="1160" name="Google Shape;1160;p118"/>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161" name="Google Shape;1161;p11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162" name="Google Shape;1162;p118"/>
          <p:cNvSpPr txBox="1"/>
          <p:nvPr/>
        </p:nvSpPr>
        <p:spPr>
          <a:xfrm>
            <a:off x="457200" y="1392825"/>
            <a:ext cx="8376600" cy="294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Montserrat"/>
                <a:ea typeface="Montserrat"/>
                <a:cs typeface="Montserrat"/>
                <a:sym typeface="Montserrat"/>
              </a:rPr>
              <a:t>N</a:t>
            </a:r>
            <a:r>
              <a:rPr lang="en" sz="3000">
                <a:latin typeface="Montserrat"/>
                <a:ea typeface="Montserrat"/>
                <a:cs typeface="Montserrat"/>
                <a:sym typeface="Montserrat"/>
              </a:rPr>
              <a:t>ow that we have split the data, we can train/fit our model on the training data.</a:t>
            </a:r>
            <a:endParaRPr sz="3000">
              <a:latin typeface="Montserrat"/>
              <a:ea typeface="Montserrat"/>
              <a:cs typeface="Montserrat"/>
              <a:sym typeface="Montserrat"/>
            </a:endParaRPr>
          </a:p>
          <a:p>
            <a:pPr indent="0" lvl="0" marL="0" rtl="0" algn="l">
              <a:spcBef>
                <a:spcPts val="0"/>
              </a:spcBef>
              <a:spcAft>
                <a:spcPts val="0"/>
              </a:spcAft>
              <a:buNone/>
            </a:pPr>
            <a:r>
              <a:t/>
            </a:r>
            <a:endParaRPr sz="3000">
              <a:latin typeface="Montserrat"/>
              <a:ea typeface="Montserrat"/>
              <a:cs typeface="Montserrat"/>
              <a:sym typeface="Montserrat"/>
            </a:endParaRPr>
          </a:p>
          <a:p>
            <a:pPr indent="0" lvl="0" marL="0" rtl="0" algn="l">
              <a:spcBef>
                <a:spcPts val="0"/>
              </a:spcBef>
              <a:spcAft>
                <a:spcPts val="0"/>
              </a:spcAft>
              <a:buNone/>
            </a:pPr>
            <a:r>
              <a:rPr lang="en" sz="3000">
                <a:latin typeface="Montserrat"/>
                <a:ea typeface="Montserrat"/>
                <a:cs typeface="Montserrat"/>
                <a:sym typeface="Montserrat"/>
              </a:rPr>
              <a:t>This is done through the model.fit() method: </a:t>
            </a:r>
            <a:endParaRPr sz="3000">
              <a:latin typeface="Montserrat"/>
              <a:ea typeface="Montserrat"/>
              <a:cs typeface="Montserrat"/>
              <a:sym typeface="Montserrat"/>
            </a:endParaRPr>
          </a:p>
          <a:p>
            <a:pPr indent="0" lvl="0" marL="0" rtl="0" algn="l">
              <a:lnSpc>
                <a:spcPct val="121429"/>
              </a:lnSpc>
              <a:spcBef>
                <a:spcPts val="0"/>
              </a:spcBef>
              <a:spcAft>
                <a:spcPts val="0"/>
              </a:spcAft>
              <a:buNone/>
            </a:pPr>
            <a:r>
              <a:t/>
            </a:r>
            <a:endParaRPr sz="2600">
              <a:solidFill>
                <a:srgbClr val="333333"/>
              </a:solidFill>
              <a:highlight>
                <a:srgbClr val="F7F7F7"/>
              </a:highlight>
            </a:endParaRPr>
          </a:p>
          <a:p>
            <a:pPr indent="0" lvl="0" marL="0" rtl="0" algn="ctr">
              <a:lnSpc>
                <a:spcPct val="121429"/>
              </a:lnSpc>
              <a:spcBef>
                <a:spcPts val="0"/>
              </a:spcBef>
              <a:spcAft>
                <a:spcPts val="0"/>
              </a:spcAft>
              <a:buNone/>
            </a:pPr>
            <a:r>
              <a:rPr lang="en" sz="3000">
                <a:solidFill>
                  <a:srgbClr val="333333"/>
                </a:solidFill>
                <a:highlight>
                  <a:srgbClr val="F7F7F7"/>
                </a:highlight>
              </a:rPr>
              <a:t>model.fit(X_train,y_train)</a:t>
            </a:r>
            <a:endParaRPr sz="3000">
              <a:latin typeface="Roboto"/>
              <a:ea typeface="Roboto"/>
              <a:cs typeface="Roboto"/>
              <a:sym typeface="Roboto"/>
            </a:endParaRPr>
          </a:p>
        </p:txBody>
      </p:sp>
      <p:sp>
        <p:nvSpPr>
          <p:cNvPr id="1163" name="Google Shape;1163;p118"/>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Scikit Learn</a:t>
            </a:r>
            <a:endParaRPr sz="3000">
              <a:solidFill>
                <a:srgbClr val="2A3990"/>
              </a:solidFill>
              <a:latin typeface="Roboto"/>
              <a:ea typeface="Roboto"/>
              <a:cs typeface="Roboto"/>
              <a:sym typeface="Roboto"/>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7" name="Shape 1167"/>
        <p:cNvGrpSpPr/>
        <p:nvPr/>
      </p:nvGrpSpPr>
      <p:grpSpPr>
        <a:xfrm>
          <a:off x="0" y="0"/>
          <a:ext cx="0" cy="0"/>
          <a:chOff x="0" y="0"/>
          <a:chExt cx="0" cy="0"/>
        </a:xfrm>
      </p:grpSpPr>
      <p:pic>
        <p:nvPicPr>
          <p:cNvPr descr="watermark.jpg" id="1168" name="Google Shape;1168;p119"/>
          <p:cNvPicPr preferRelativeResize="0"/>
          <p:nvPr/>
        </p:nvPicPr>
        <p:blipFill>
          <a:blip r:embed="rId3">
            <a:alphaModFix/>
          </a:blip>
          <a:stretch>
            <a:fillRect/>
          </a:stretch>
        </p:blipFill>
        <p:spPr>
          <a:xfrm>
            <a:off x="0" y="4494350"/>
            <a:ext cx="2315821" cy="649150"/>
          </a:xfrm>
          <a:prstGeom prst="rect">
            <a:avLst/>
          </a:prstGeom>
          <a:noFill/>
          <a:ln>
            <a:noFill/>
          </a:ln>
        </p:spPr>
      </p:pic>
      <p:sp>
        <p:nvSpPr>
          <p:cNvPr id="1169" name="Google Shape;1169;p119"/>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170" name="Google Shape;1170;p11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171" name="Google Shape;1171;p119"/>
          <p:cNvSpPr txBox="1"/>
          <p:nvPr/>
        </p:nvSpPr>
        <p:spPr>
          <a:xfrm>
            <a:off x="457200" y="1392825"/>
            <a:ext cx="8376600" cy="2947200"/>
          </a:xfrm>
          <a:prstGeom prst="rect">
            <a:avLst/>
          </a:prstGeom>
          <a:noFill/>
          <a:ln>
            <a:noFill/>
          </a:ln>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Now the model has been fit and trained on the training data. </a:t>
            </a:r>
            <a:endParaRPr sz="3000">
              <a:latin typeface="Montserrat"/>
              <a:ea typeface="Montserrat"/>
              <a:cs typeface="Montserrat"/>
              <a:sym typeface="Montserrat"/>
            </a:endParaRPr>
          </a:p>
          <a:p>
            <a:pPr indent="0" lvl="0" marL="0" rtl="0" algn="l">
              <a:spcBef>
                <a:spcPts val="0"/>
              </a:spcBef>
              <a:spcAft>
                <a:spcPts val="0"/>
              </a:spcAft>
              <a:buNone/>
            </a:pPr>
            <a:r>
              <a:t/>
            </a:r>
            <a:endParaRPr sz="3000">
              <a:latin typeface="Montserrat"/>
              <a:ea typeface="Montserrat"/>
              <a:cs typeface="Montserrat"/>
              <a:sym typeface="Montserrat"/>
            </a:endParaRPr>
          </a:p>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The model is ready to predict labels or values on the test set! </a:t>
            </a:r>
            <a:endParaRPr sz="3000">
              <a:latin typeface="Montserrat"/>
              <a:ea typeface="Montserrat"/>
              <a:cs typeface="Montserrat"/>
              <a:sym typeface="Montserrat"/>
            </a:endParaRPr>
          </a:p>
        </p:txBody>
      </p:sp>
      <p:sp>
        <p:nvSpPr>
          <p:cNvPr id="1172" name="Google Shape;1172;p119"/>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Scikit Learn</a:t>
            </a:r>
            <a:endParaRPr sz="3000">
              <a:solidFill>
                <a:srgbClr val="2A3990"/>
              </a:solidFill>
              <a:latin typeface="Roboto"/>
              <a:ea typeface="Roboto"/>
              <a:cs typeface="Roboto"/>
              <a:sym typeface="Roboto"/>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6" name="Shape 1176"/>
        <p:cNvGrpSpPr/>
        <p:nvPr/>
      </p:nvGrpSpPr>
      <p:grpSpPr>
        <a:xfrm>
          <a:off x="0" y="0"/>
          <a:ext cx="0" cy="0"/>
          <a:chOff x="0" y="0"/>
          <a:chExt cx="0" cy="0"/>
        </a:xfrm>
      </p:grpSpPr>
      <p:pic>
        <p:nvPicPr>
          <p:cNvPr descr="watermark.jpg" id="1177" name="Google Shape;1177;p120"/>
          <p:cNvPicPr preferRelativeResize="0"/>
          <p:nvPr/>
        </p:nvPicPr>
        <p:blipFill>
          <a:blip r:embed="rId3">
            <a:alphaModFix/>
          </a:blip>
          <a:stretch>
            <a:fillRect/>
          </a:stretch>
        </p:blipFill>
        <p:spPr>
          <a:xfrm>
            <a:off x="0" y="4494350"/>
            <a:ext cx="2315821" cy="649150"/>
          </a:xfrm>
          <a:prstGeom prst="rect">
            <a:avLst/>
          </a:prstGeom>
          <a:noFill/>
          <a:ln>
            <a:noFill/>
          </a:ln>
        </p:spPr>
      </p:pic>
      <p:sp>
        <p:nvSpPr>
          <p:cNvPr id="1178" name="Google Shape;1178;p120"/>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179" name="Google Shape;1179;p12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180" name="Google Shape;1180;p120"/>
          <p:cNvSpPr txBox="1"/>
          <p:nvPr/>
        </p:nvSpPr>
        <p:spPr>
          <a:xfrm>
            <a:off x="457200" y="1392825"/>
            <a:ext cx="8376600" cy="294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Montserrat"/>
                <a:ea typeface="Montserrat"/>
                <a:cs typeface="Montserrat"/>
                <a:sym typeface="Montserrat"/>
              </a:rPr>
              <a:t>We get predicted values using the predict method: </a:t>
            </a:r>
            <a:endParaRPr sz="3000">
              <a:latin typeface="Montserrat"/>
              <a:ea typeface="Montserrat"/>
              <a:cs typeface="Montserrat"/>
              <a:sym typeface="Montserrat"/>
            </a:endParaRPr>
          </a:p>
          <a:p>
            <a:pPr indent="0" lvl="0" marL="0" rtl="0" algn="l">
              <a:lnSpc>
                <a:spcPct val="121429"/>
              </a:lnSpc>
              <a:spcBef>
                <a:spcPts val="0"/>
              </a:spcBef>
              <a:spcAft>
                <a:spcPts val="0"/>
              </a:spcAft>
              <a:buNone/>
            </a:pPr>
            <a:r>
              <a:t/>
            </a:r>
            <a:endParaRPr sz="2600">
              <a:solidFill>
                <a:srgbClr val="333333"/>
              </a:solidFill>
              <a:highlight>
                <a:srgbClr val="F7F7F7"/>
              </a:highlight>
            </a:endParaRPr>
          </a:p>
          <a:p>
            <a:pPr indent="0" lvl="0" marL="0" rtl="0" algn="ctr">
              <a:lnSpc>
                <a:spcPct val="121429"/>
              </a:lnSpc>
              <a:spcBef>
                <a:spcPts val="0"/>
              </a:spcBef>
              <a:spcAft>
                <a:spcPts val="0"/>
              </a:spcAft>
              <a:buNone/>
            </a:pPr>
            <a:r>
              <a:rPr lang="en" sz="3000">
                <a:solidFill>
                  <a:srgbClr val="333333"/>
                </a:solidFill>
                <a:highlight>
                  <a:srgbClr val="F7F7F7"/>
                </a:highlight>
              </a:rPr>
              <a:t>predictions = model.predict(X_test)</a:t>
            </a:r>
            <a:endParaRPr sz="3000">
              <a:latin typeface="Roboto"/>
              <a:ea typeface="Roboto"/>
              <a:cs typeface="Roboto"/>
              <a:sym typeface="Roboto"/>
            </a:endParaRPr>
          </a:p>
        </p:txBody>
      </p:sp>
      <p:sp>
        <p:nvSpPr>
          <p:cNvPr id="1181" name="Google Shape;1181;p120"/>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Scikit Learn</a:t>
            </a:r>
            <a:endParaRPr sz="3000">
              <a:solidFill>
                <a:srgbClr val="2A3990"/>
              </a:solidFill>
              <a:latin typeface="Roboto"/>
              <a:ea typeface="Roboto"/>
              <a:cs typeface="Roboto"/>
              <a:sym typeface="Roboto"/>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5" name="Shape 1185"/>
        <p:cNvGrpSpPr/>
        <p:nvPr/>
      </p:nvGrpSpPr>
      <p:grpSpPr>
        <a:xfrm>
          <a:off x="0" y="0"/>
          <a:ext cx="0" cy="0"/>
          <a:chOff x="0" y="0"/>
          <a:chExt cx="0" cy="0"/>
        </a:xfrm>
      </p:grpSpPr>
      <p:pic>
        <p:nvPicPr>
          <p:cNvPr descr="watermark.jpg" id="1186" name="Google Shape;1186;p121"/>
          <p:cNvPicPr preferRelativeResize="0"/>
          <p:nvPr/>
        </p:nvPicPr>
        <p:blipFill>
          <a:blip r:embed="rId3">
            <a:alphaModFix/>
          </a:blip>
          <a:stretch>
            <a:fillRect/>
          </a:stretch>
        </p:blipFill>
        <p:spPr>
          <a:xfrm>
            <a:off x="0" y="4494350"/>
            <a:ext cx="2315821" cy="649150"/>
          </a:xfrm>
          <a:prstGeom prst="rect">
            <a:avLst/>
          </a:prstGeom>
          <a:noFill/>
          <a:ln>
            <a:noFill/>
          </a:ln>
        </p:spPr>
      </p:pic>
      <p:sp>
        <p:nvSpPr>
          <p:cNvPr id="1187" name="Google Shape;1187;p121"/>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188" name="Google Shape;1188;p12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189" name="Google Shape;1189;p121"/>
          <p:cNvSpPr txBox="1"/>
          <p:nvPr/>
        </p:nvSpPr>
        <p:spPr>
          <a:xfrm>
            <a:off x="457200" y="1279513"/>
            <a:ext cx="8376600" cy="294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Montserrat"/>
                <a:ea typeface="Montserrat"/>
                <a:cs typeface="Montserrat"/>
                <a:sym typeface="Montserrat"/>
              </a:rPr>
              <a:t>We can then evaluate our model by comparing our predictions to the correct values.</a:t>
            </a:r>
            <a:endParaRPr sz="3000">
              <a:latin typeface="Montserrat"/>
              <a:ea typeface="Montserrat"/>
              <a:cs typeface="Montserrat"/>
              <a:sym typeface="Montserrat"/>
            </a:endParaRPr>
          </a:p>
          <a:p>
            <a:pPr indent="0" lvl="0" marL="0" rtl="0" algn="l">
              <a:spcBef>
                <a:spcPts val="0"/>
              </a:spcBef>
              <a:spcAft>
                <a:spcPts val="0"/>
              </a:spcAft>
              <a:buNone/>
            </a:pPr>
            <a:r>
              <a:rPr lang="en" sz="3000">
                <a:latin typeface="Montserrat"/>
                <a:ea typeface="Montserrat"/>
                <a:cs typeface="Montserrat"/>
                <a:sym typeface="Montserrat"/>
              </a:rPr>
              <a:t>The evaluation method depends on what sort of machine learning algorithm we are using (e.g. Regression,Classification, Clustering, etc.)</a:t>
            </a:r>
            <a:endParaRPr sz="3000">
              <a:latin typeface="Montserrat"/>
              <a:ea typeface="Montserrat"/>
              <a:cs typeface="Montserrat"/>
              <a:sym typeface="Montserrat"/>
            </a:endParaRPr>
          </a:p>
        </p:txBody>
      </p:sp>
      <p:sp>
        <p:nvSpPr>
          <p:cNvPr id="1190" name="Google Shape;1190;p121"/>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Scikit Learn</a:t>
            </a:r>
            <a:endParaRPr sz="3000">
              <a:solidFill>
                <a:srgbClr val="2A3990"/>
              </a:solidFill>
              <a:latin typeface="Roboto"/>
              <a:ea typeface="Roboto"/>
              <a:cs typeface="Roboto"/>
              <a:sym typeface="Roboto"/>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4" name="Shape 1194"/>
        <p:cNvGrpSpPr/>
        <p:nvPr/>
      </p:nvGrpSpPr>
      <p:grpSpPr>
        <a:xfrm>
          <a:off x="0" y="0"/>
          <a:ext cx="0" cy="0"/>
          <a:chOff x="0" y="0"/>
          <a:chExt cx="0" cy="0"/>
        </a:xfrm>
      </p:grpSpPr>
      <p:sp>
        <p:nvSpPr>
          <p:cNvPr id="1195" name="Google Shape;1195;p12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Scikit-Learn Primer</a:t>
            </a:r>
            <a:endParaRPr b="1">
              <a:latin typeface="Montserrat"/>
              <a:ea typeface="Montserrat"/>
              <a:cs typeface="Montserrat"/>
              <a:sym typeface="Montserrat"/>
            </a:endParaRPr>
          </a:p>
        </p:txBody>
      </p:sp>
      <p:sp>
        <p:nvSpPr>
          <p:cNvPr id="1196" name="Google Shape;1196;p12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Coding Lecture</a:t>
            </a:r>
            <a:endParaRPr/>
          </a:p>
        </p:txBody>
      </p:sp>
      <p:pic>
        <p:nvPicPr>
          <p:cNvPr descr="watermark.jpg" id="1197" name="Google Shape;1197;p12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98" name="Google Shape;1198;p12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2" name="Shape 1202"/>
        <p:cNvGrpSpPr/>
        <p:nvPr/>
      </p:nvGrpSpPr>
      <p:grpSpPr>
        <a:xfrm>
          <a:off x="0" y="0"/>
          <a:ext cx="0" cy="0"/>
          <a:chOff x="0" y="0"/>
          <a:chExt cx="0" cy="0"/>
        </a:xfrm>
      </p:grpSpPr>
      <p:sp>
        <p:nvSpPr>
          <p:cNvPr id="1203" name="Google Shape;1203;p12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Feature Extraction</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From Text</a:t>
            </a:r>
            <a:endParaRPr b="1">
              <a:latin typeface="Montserrat"/>
              <a:ea typeface="Montserrat"/>
              <a:cs typeface="Montserrat"/>
              <a:sym typeface="Montserrat"/>
            </a:endParaRPr>
          </a:p>
        </p:txBody>
      </p:sp>
      <p:sp>
        <p:nvSpPr>
          <p:cNvPr id="1204" name="Google Shape;1204;p12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Part One</a:t>
            </a:r>
            <a:endParaRPr/>
          </a:p>
        </p:txBody>
      </p:sp>
      <p:pic>
        <p:nvPicPr>
          <p:cNvPr descr="watermark.jpg" id="1205" name="Google Shape;1205;p12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06" name="Google Shape;1206;p12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Modern 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1AFD1"/>
      </a:accent5>
      <a:accent6>
        <a:srgbClr val="F8E71C"/>
      </a:accent6>
      <a:hlink>
        <a:srgbClr val="01AFD1"/>
      </a:hlink>
      <a:folHlink>
        <a:srgbClr val="01AF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