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1" r:id="rId5"/>
    <p:sldId id="270" r:id="rId6"/>
    <p:sldId id="263" r:id="rId7"/>
    <p:sldId id="271" r:id="rId8"/>
    <p:sldId id="272" r:id="rId9"/>
    <p:sldId id="262" r:id="rId10"/>
    <p:sldId id="264" r:id="rId11"/>
    <p:sldId id="279" r:id="rId12"/>
    <p:sldId id="274" r:id="rId13"/>
    <p:sldId id="265" r:id="rId14"/>
    <p:sldId id="278" r:id="rId15"/>
    <p:sldId id="276" r:id="rId16"/>
    <p:sldId id="266" r:id="rId17"/>
    <p:sldId id="282" r:id="rId18"/>
    <p:sldId id="283" r:id="rId19"/>
    <p:sldId id="277"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BEA8E-8B00-436C-BDA7-4522A5846D52}"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62CA8-B0A5-48EC-A44C-D7B2C71C82D2}" type="slidenum">
              <a:rPr lang="en-US" smtClean="0"/>
              <a:t>‹#›</a:t>
            </a:fld>
            <a:endParaRPr lang="en-US"/>
          </a:p>
        </p:txBody>
      </p:sp>
    </p:spTree>
    <p:extLst>
      <p:ext uri="{BB962C8B-B14F-4D97-AF65-F5344CB8AC3E}">
        <p14:creationId xmlns:p14="http://schemas.microsoft.com/office/powerpoint/2010/main" val="3243652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Predictions can be made regarding future outcomes based solely on its present state and—most importantly—such predictions are as good as the ones that could be made knowing the process's full history</a:t>
            </a:r>
          </a:p>
          <a:p>
            <a:endParaRPr lang="en-US" dirty="0"/>
          </a:p>
        </p:txBody>
      </p:sp>
      <p:sp>
        <p:nvSpPr>
          <p:cNvPr id="4" name="Slide Number Placeholder 3"/>
          <p:cNvSpPr>
            <a:spLocks noGrp="1"/>
          </p:cNvSpPr>
          <p:nvPr>
            <p:ph type="sldNum" sz="quarter" idx="5"/>
          </p:nvPr>
        </p:nvSpPr>
        <p:spPr/>
        <p:txBody>
          <a:bodyPr/>
          <a:lstStyle/>
          <a:p>
            <a:fld id="{37562CA8-B0A5-48EC-A44C-D7B2C71C82D2}" type="slidenum">
              <a:rPr lang="en-US" smtClean="0"/>
              <a:t>5</a:t>
            </a:fld>
            <a:endParaRPr lang="en-US"/>
          </a:p>
        </p:txBody>
      </p:sp>
    </p:spTree>
    <p:extLst>
      <p:ext uri="{BB962C8B-B14F-4D97-AF65-F5344CB8AC3E}">
        <p14:creationId xmlns:p14="http://schemas.microsoft.com/office/powerpoint/2010/main" val="343836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18C8-35A3-4507-80F5-DA27DD98B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C61D3C-B4E3-4C09-956A-45A8340EC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72ECC5-8A69-406E-AB87-0B522500DB15}"/>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5" name="Footer Placeholder 4">
            <a:extLst>
              <a:ext uri="{FF2B5EF4-FFF2-40B4-BE49-F238E27FC236}">
                <a16:creationId xmlns:a16="http://schemas.microsoft.com/office/drawing/2014/main" id="{19A9A59B-9DBE-48B7-B873-E488929C8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5966C-68EB-4FC9-B49D-1B7425E9E12E}"/>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286834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C351-1816-49ED-9B4C-37A3439D24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44DEBA-0154-41FC-A83A-5FBB53069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4E2CD-51D1-4FFF-A6D9-CFD50E26F23E}"/>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5" name="Footer Placeholder 4">
            <a:extLst>
              <a:ext uri="{FF2B5EF4-FFF2-40B4-BE49-F238E27FC236}">
                <a16:creationId xmlns:a16="http://schemas.microsoft.com/office/drawing/2014/main" id="{98BDEB4D-20F8-45C2-B920-E7DF63D1C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72E0-7124-4F38-A9EA-E9D8A03052EC}"/>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3783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190D4-292D-4B50-B70F-BB073E8292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AC7DFA-87BB-4D61-B28D-0EA120A39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2F12A-B79F-4D27-B9EA-45A9E0879F6E}"/>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5" name="Footer Placeholder 4">
            <a:extLst>
              <a:ext uri="{FF2B5EF4-FFF2-40B4-BE49-F238E27FC236}">
                <a16:creationId xmlns:a16="http://schemas.microsoft.com/office/drawing/2014/main" id="{93412E2F-B1E6-488E-B39B-DCAF62B87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3F2E3-57F8-4885-8341-654EE57A3305}"/>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402713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1FFC-6186-4674-A1AF-5545F295C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26CC0-27FB-4639-908C-CFE6666A9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52434-9967-4C6B-88EC-C14B0BF47143}"/>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5" name="Footer Placeholder 4">
            <a:extLst>
              <a:ext uri="{FF2B5EF4-FFF2-40B4-BE49-F238E27FC236}">
                <a16:creationId xmlns:a16="http://schemas.microsoft.com/office/drawing/2014/main" id="{188E5EEA-E83C-4F3E-AC5E-A89264F4E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0A805-BF48-4575-978F-4A8B41A437D9}"/>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109161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9C34-EE60-4CF1-B5E0-CC1C6F3C1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9F4636-6AC7-4BC4-8091-746B7FB08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42122-259E-42CB-AE1B-D9C2FD01AA70}"/>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5" name="Footer Placeholder 4">
            <a:extLst>
              <a:ext uri="{FF2B5EF4-FFF2-40B4-BE49-F238E27FC236}">
                <a16:creationId xmlns:a16="http://schemas.microsoft.com/office/drawing/2014/main" id="{8C22136C-B582-400D-8D78-10FEBDEE7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C4AA9-1E21-4894-BB94-539A05D746A6}"/>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330127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E42C-D773-492A-A640-6F396BCF1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353B5-C27E-4CE0-ADC7-70F027A91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431C58-C318-4293-B9E0-E881317EC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FBBF8-DB94-4548-8A27-D4F543673709}"/>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6" name="Footer Placeholder 5">
            <a:extLst>
              <a:ext uri="{FF2B5EF4-FFF2-40B4-BE49-F238E27FC236}">
                <a16:creationId xmlns:a16="http://schemas.microsoft.com/office/drawing/2014/main" id="{9367309C-6E76-4056-B2B8-31BC97EFB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93FE6-33FB-4435-B33C-B78EF9692DFF}"/>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14302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A4B2-1959-402F-A68E-37966D3252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8F5B5A-D237-46F4-AD4C-7B4D65294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1270D-0355-460C-8661-C9FEBB149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42ABD-F280-44DC-97D2-62310009C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73D045-D6BE-43C3-BD66-4DEF8C082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F858D-EF16-46A9-A7A4-ECEE187DB38F}"/>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8" name="Footer Placeholder 7">
            <a:extLst>
              <a:ext uri="{FF2B5EF4-FFF2-40B4-BE49-F238E27FC236}">
                <a16:creationId xmlns:a16="http://schemas.microsoft.com/office/drawing/2014/main" id="{FC63106E-10CC-4C78-A5E3-280C3B586F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3C9685-E1FC-43ED-BA65-90AB041B945D}"/>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368570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BF54-F457-423D-8A1C-F83E3EE8ED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0FAF9C-DFF1-41A7-BEEB-8837A10D7438}"/>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4" name="Footer Placeholder 3">
            <a:extLst>
              <a:ext uri="{FF2B5EF4-FFF2-40B4-BE49-F238E27FC236}">
                <a16:creationId xmlns:a16="http://schemas.microsoft.com/office/drawing/2014/main" id="{4BCB2A09-61C5-4169-BFB8-1AB573C0F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557BC2-AF20-4741-A189-72393D5187A7}"/>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9239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69A329-FE10-45BB-8365-D3432C43CD51}"/>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3" name="Footer Placeholder 2">
            <a:extLst>
              <a:ext uri="{FF2B5EF4-FFF2-40B4-BE49-F238E27FC236}">
                <a16:creationId xmlns:a16="http://schemas.microsoft.com/office/drawing/2014/main" id="{CAE5F5BA-9837-432F-BEBC-7E4655E44F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15A0EA-CDC0-4888-9683-592DE30A9518}"/>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418209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A3BF-85C7-4C29-ABF2-227843BF5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59B12D-C441-4D14-A660-CEEBC2CEC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6D6714-3901-44CF-9758-C4902F0C1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2DE28-4F1A-413D-B9FD-B4E1C8F92E47}"/>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6" name="Footer Placeholder 5">
            <a:extLst>
              <a:ext uri="{FF2B5EF4-FFF2-40B4-BE49-F238E27FC236}">
                <a16:creationId xmlns:a16="http://schemas.microsoft.com/office/drawing/2014/main" id="{192FD4EF-CF60-477A-8EF4-D58B802A2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4AADA-7209-456D-9A27-44FCBB00361E}"/>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364556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BE90-FF70-46A0-A456-04E22062D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DCC8A-0E2C-46C3-8F2F-E3302842E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A59A68-7FC1-4B50-AD69-B76F20476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37FEB-9E5F-4482-A110-9A31E448E47F}"/>
              </a:ext>
            </a:extLst>
          </p:cNvPr>
          <p:cNvSpPr>
            <a:spLocks noGrp="1"/>
          </p:cNvSpPr>
          <p:nvPr>
            <p:ph type="dt" sz="half" idx="10"/>
          </p:nvPr>
        </p:nvSpPr>
        <p:spPr/>
        <p:txBody>
          <a:bodyPr/>
          <a:lstStyle/>
          <a:p>
            <a:fld id="{98D41C7B-014B-46FF-AA8E-9E307B449886}" type="datetimeFigureOut">
              <a:rPr lang="en-US" smtClean="0"/>
              <a:t>12/18/2020</a:t>
            </a:fld>
            <a:endParaRPr lang="en-US"/>
          </a:p>
        </p:txBody>
      </p:sp>
      <p:sp>
        <p:nvSpPr>
          <p:cNvPr id="6" name="Footer Placeholder 5">
            <a:extLst>
              <a:ext uri="{FF2B5EF4-FFF2-40B4-BE49-F238E27FC236}">
                <a16:creationId xmlns:a16="http://schemas.microsoft.com/office/drawing/2014/main" id="{0D6C4B1D-8888-4351-86CF-71CA723A79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988AA-534D-4CD9-AFB0-84B51BA65B70}"/>
              </a:ext>
            </a:extLst>
          </p:cNvPr>
          <p:cNvSpPr>
            <a:spLocks noGrp="1"/>
          </p:cNvSpPr>
          <p:nvPr>
            <p:ph type="sldNum" sz="quarter" idx="12"/>
          </p:nvPr>
        </p:nvSpPr>
        <p:spPr/>
        <p:txBody>
          <a:bodyPr/>
          <a:lstStyle/>
          <a:p>
            <a:fld id="{C981CC79-07B5-4C59-BC15-0897FF345621}" type="slidenum">
              <a:rPr lang="en-US" smtClean="0"/>
              <a:t>‹#›</a:t>
            </a:fld>
            <a:endParaRPr lang="en-US"/>
          </a:p>
        </p:txBody>
      </p:sp>
    </p:spTree>
    <p:extLst>
      <p:ext uri="{BB962C8B-B14F-4D97-AF65-F5344CB8AC3E}">
        <p14:creationId xmlns:p14="http://schemas.microsoft.com/office/powerpoint/2010/main" val="398449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44233-6B16-4998-83DF-4B36FB2E0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9ECD3-95D7-442A-9EF4-6F1FDB209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63FEC-F373-467D-8C7F-ACB8CD7AA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41C7B-014B-46FF-AA8E-9E307B449886}" type="datetimeFigureOut">
              <a:rPr lang="en-US" smtClean="0"/>
              <a:t>12/18/2020</a:t>
            </a:fld>
            <a:endParaRPr lang="en-US"/>
          </a:p>
        </p:txBody>
      </p:sp>
      <p:sp>
        <p:nvSpPr>
          <p:cNvPr id="5" name="Footer Placeholder 4">
            <a:extLst>
              <a:ext uri="{FF2B5EF4-FFF2-40B4-BE49-F238E27FC236}">
                <a16:creationId xmlns:a16="http://schemas.microsoft.com/office/drawing/2014/main" id="{0CE4EE88-404E-4F36-83B0-CE9D7EE4B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10ACC3-14EA-4B77-B754-6DC0A4719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1CC79-07B5-4C59-BC15-0897FF345621}" type="slidenum">
              <a:rPr lang="en-US" smtClean="0"/>
              <a:t>‹#›</a:t>
            </a:fld>
            <a:endParaRPr lang="en-US"/>
          </a:p>
        </p:txBody>
      </p:sp>
    </p:spTree>
    <p:extLst>
      <p:ext uri="{BB962C8B-B14F-4D97-AF65-F5344CB8AC3E}">
        <p14:creationId xmlns:p14="http://schemas.microsoft.com/office/powerpoint/2010/main" val="102525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1264-BF2E-461C-80A0-10C40E23126B}"/>
              </a:ext>
            </a:extLst>
          </p:cNvPr>
          <p:cNvSpPr>
            <a:spLocks noGrp="1"/>
          </p:cNvSpPr>
          <p:nvPr>
            <p:ph type="ctrTitle"/>
          </p:nvPr>
        </p:nvSpPr>
        <p:spPr/>
        <p:txBody>
          <a:bodyPr/>
          <a:lstStyle/>
          <a:p>
            <a:r>
              <a:rPr lang="en-US" dirty="0"/>
              <a:t>Product recommendation based on purchase history</a:t>
            </a:r>
          </a:p>
        </p:txBody>
      </p:sp>
      <p:sp>
        <p:nvSpPr>
          <p:cNvPr id="3" name="Subtitle 2">
            <a:extLst>
              <a:ext uri="{FF2B5EF4-FFF2-40B4-BE49-F238E27FC236}">
                <a16:creationId xmlns:a16="http://schemas.microsoft.com/office/drawing/2014/main" id="{71C04622-9AAD-45B9-93DD-E06DB2989F83}"/>
              </a:ext>
            </a:extLst>
          </p:cNvPr>
          <p:cNvSpPr>
            <a:spLocks noGrp="1"/>
          </p:cNvSpPr>
          <p:nvPr>
            <p:ph type="subTitle" idx="1"/>
          </p:nvPr>
        </p:nvSpPr>
        <p:spPr/>
        <p:txBody>
          <a:bodyPr/>
          <a:lstStyle/>
          <a:p>
            <a:r>
              <a:rPr lang="en-US" dirty="0"/>
              <a:t>IE 7275 Fall-2020</a:t>
            </a:r>
          </a:p>
          <a:p>
            <a:r>
              <a:rPr lang="en-US" dirty="0"/>
              <a:t>Final Project</a:t>
            </a:r>
          </a:p>
          <a:p>
            <a:r>
              <a:rPr lang="en-US" dirty="0"/>
              <a:t>Tushar Sharma</a:t>
            </a:r>
          </a:p>
        </p:txBody>
      </p:sp>
    </p:spTree>
    <p:extLst>
      <p:ext uri="{BB962C8B-B14F-4D97-AF65-F5344CB8AC3E}">
        <p14:creationId xmlns:p14="http://schemas.microsoft.com/office/powerpoint/2010/main" val="331685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2534-1A6E-4182-B990-AE70C816D231}"/>
              </a:ext>
            </a:extLst>
          </p:cNvPr>
          <p:cNvSpPr>
            <a:spLocks noGrp="1"/>
          </p:cNvSpPr>
          <p:nvPr>
            <p:ph type="title"/>
          </p:nvPr>
        </p:nvSpPr>
        <p:spPr/>
        <p:txBody>
          <a:bodyPr/>
          <a:lstStyle/>
          <a:p>
            <a:r>
              <a:rPr lang="en-US" dirty="0"/>
              <a:t>Decision Trees</a:t>
            </a:r>
          </a:p>
        </p:txBody>
      </p:sp>
      <p:graphicFrame>
        <p:nvGraphicFramePr>
          <p:cNvPr id="4" name="Table 4">
            <a:extLst>
              <a:ext uri="{FF2B5EF4-FFF2-40B4-BE49-F238E27FC236}">
                <a16:creationId xmlns:a16="http://schemas.microsoft.com/office/drawing/2014/main" id="{EFC89BFD-1AC3-4A4E-ADD9-17F42A7B9821}"/>
              </a:ext>
            </a:extLst>
          </p:cNvPr>
          <p:cNvGraphicFramePr>
            <a:graphicFrameLocks noGrp="1"/>
          </p:cNvGraphicFramePr>
          <p:nvPr>
            <p:ph idx="1"/>
            <p:extLst>
              <p:ext uri="{D42A27DB-BD31-4B8C-83A1-F6EECF244321}">
                <p14:modId xmlns:p14="http://schemas.microsoft.com/office/powerpoint/2010/main" val="386111501"/>
              </p:ext>
            </p:extLst>
          </p:nvPr>
        </p:nvGraphicFramePr>
        <p:xfrm>
          <a:off x="758301" y="2278386"/>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623718"/>
                    </a:ext>
                  </a:extLst>
                </a:gridCol>
                <a:gridCol w="3505200">
                  <a:extLst>
                    <a:ext uri="{9D8B030D-6E8A-4147-A177-3AD203B41FA5}">
                      <a16:colId xmlns:a16="http://schemas.microsoft.com/office/drawing/2014/main" val="918099630"/>
                    </a:ext>
                  </a:extLst>
                </a:gridCol>
                <a:gridCol w="3505200">
                  <a:extLst>
                    <a:ext uri="{9D8B030D-6E8A-4147-A177-3AD203B41FA5}">
                      <a16:colId xmlns:a16="http://schemas.microsoft.com/office/drawing/2014/main" val="781937394"/>
                    </a:ext>
                  </a:extLst>
                </a:gridCol>
              </a:tblGrid>
              <a:tr h="370840">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MAP@7</a:t>
                      </a:r>
                    </a:p>
                  </a:txBody>
                  <a:tcPr/>
                </a:tc>
                <a:extLst>
                  <a:ext uri="{0D108BD9-81ED-4DB2-BD59-A6C34878D82A}">
                    <a16:rowId xmlns:a16="http://schemas.microsoft.com/office/drawing/2014/main" val="2208002984"/>
                  </a:ext>
                </a:extLst>
              </a:tr>
              <a:tr h="370840">
                <a:tc>
                  <a:txBody>
                    <a:bodyPr/>
                    <a:lstStyle/>
                    <a:p>
                      <a:pPr algn="ctr"/>
                      <a:r>
                        <a:rPr lang="en-US" dirty="0"/>
                        <a:t>92.554%</a:t>
                      </a:r>
                    </a:p>
                  </a:txBody>
                  <a:tcPr/>
                </a:tc>
                <a:tc>
                  <a:txBody>
                    <a:bodyPr/>
                    <a:lstStyle/>
                    <a:p>
                      <a:pPr algn="ctr"/>
                      <a:r>
                        <a:rPr lang="en-US" dirty="0"/>
                        <a:t>97.099%</a:t>
                      </a:r>
                    </a:p>
                  </a:txBody>
                  <a:tcPr/>
                </a:tc>
                <a:tc>
                  <a:txBody>
                    <a:bodyPr/>
                    <a:lstStyle/>
                    <a:p>
                      <a:pPr algn="ctr"/>
                      <a:r>
                        <a:rPr lang="en-US" dirty="0"/>
                        <a:t>0.02339</a:t>
                      </a:r>
                    </a:p>
                  </a:txBody>
                  <a:tcPr/>
                </a:tc>
                <a:extLst>
                  <a:ext uri="{0D108BD9-81ED-4DB2-BD59-A6C34878D82A}">
                    <a16:rowId xmlns:a16="http://schemas.microsoft.com/office/drawing/2014/main" val="1540778444"/>
                  </a:ext>
                </a:extLst>
              </a:tr>
            </a:tbl>
          </a:graphicData>
        </a:graphic>
      </p:graphicFrame>
      <p:graphicFrame>
        <p:nvGraphicFramePr>
          <p:cNvPr id="5" name="Table 4">
            <a:extLst>
              <a:ext uri="{FF2B5EF4-FFF2-40B4-BE49-F238E27FC236}">
                <a16:creationId xmlns:a16="http://schemas.microsoft.com/office/drawing/2014/main" id="{237372F0-B9FD-43C6-9F73-A633CEA5FD94}"/>
              </a:ext>
            </a:extLst>
          </p:cNvPr>
          <p:cNvGraphicFramePr>
            <a:graphicFrameLocks/>
          </p:cNvGraphicFramePr>
          <p:nvPr>
            <p:extLst>
              <p:ext uri="{D42A27DB-BD31-4B8C-83A1-F6EECF244321}">
                <p14:modId xmlns:p14="http://schemas.microsoft.com/office/powerpoint/2010/main" val="21856633"/>
              </p:ext>
            </p:extLst>
          </p:nvPr>
        </p:nvGraphicFramePr>
        <p:xfrm>
          <a:off x="758301" y="3980460"/>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623718"/>
                    </a:ext>
                  </a:extLst>
                </a:gridCol>
                <a:gridCol w="3505200">
                  <a:extLst>
                    <a:ext uri="{9D8B030D-6E8A-4147-A177-3AD203B41FA5}">
                      <a16:colId xmlns:a16="http://schemas.microsoft.com/office/drawing/2014/main" val="918099630"/>
                    </a:ext>
                  </a:extLst>
                </a:gridCol>
                <a:gridCol w="3505200">
                  <a:extLst>
                    <a:ext uri="{9D8B030D-6E8A-4147-A177-3AD203B41FA5}">
                      <a16:colId xmlns:a16="http://schemas.microsoft.com/office/drawing/2014/main" val="781937394"/>
                    </a:ext>
                  </a:extLst>
                </a:gridCol>
              </a:tblGrid>
              <a:tr h="370840">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MAP@7</a:t>
                      </a:r>
                    </a:p>
                  </a:txBody>
                  <a:tcPr/>
                </a:tc>
                <a:extLst>
                  <a:ext uri="{0D108BD9-81ED-4DB2-BD59-A6C34878D82A}">
                    <a16:rowId xmlns:a16="http://schemas.microsoft.com/office/drawing/2014/main" val="2208002984"/>
                  </a:ext>
                </a:extLst>
              </a:tr>
              <a:tr h="370840">
                <a:tc>
                  <a:txBody>
                    <a:bodyPr/>
                    <a:lstStyle/>
                    <a:p>
                      <a:pPr algn="ctr"/>
                      <a:r>
                        <a:rPr lang="en-US" dirty="0"/>
                        <a:t>92.048%</a:t>
                      </a:r>
                    </a:p>
                  </a:txBody>
                  <a:tcPr/>
                </a:tc>
                <a:tc>
                  <a:txBody>
                    <a:bodyPr/>
                    <a:lstStyle/>
                    <a:p>
                      <a:pPr algn="ctr"/>
                      <a:r>
                        <a:rPr lang="en-US" dirty="0"/>
                        <a:t>96.540%</a:t>
                      </a:r>
                    </a:p>
                  </a:txBody>
                  <a:tcPr/>
                </a:tc>
                <a:tc>
                  <a:txBody>
                    <a:bodyPr/>
                    <a:lstStyle/>
                    <a:p>
                      <a:pPr algn="ctr"/>
                      <a:r>
                        <a:rPr lang="en-US" sz="1800" b="0" i="0" kern="1200" dirty="0">
                          <a:solidFill>
                            <a:schemeClr val="dk1"/>
                          </a:solidFill>
                          <a:effectLst/>
                          <a:latin typeface="+mn-lt"/>
                          <a:ea typeface="+mn-ea"/>
                          <a:cs typeface="+mn-cs"/>
                        </a:rPr>
                        <a:t>0.02339</a:t>
                      </a:r>
                      <a:endParaRPr lang="en-US" dirty="0"/>
                    </a:p>
                  </a:txBody>
                  <a:tcPr/>
                </a:tc>
                <a:extLst>
                  <a:ext uri="{0D108BD9-81ED-4DB2-BD59-A6C34878D82A}">
                    <a16:rowId xmlns:a16="http://schemas.microsoft.com/office/drawing/2014/main" val="1540778444"/>
                  </a:ext>
                </a:extLst>
              </a:tr>
            </a:tbl>
          </a:graphicData>
        </a:graphic>
      </p:graphicFrame>
      <p:sp>
        <p:nvSpPr>
          <p:cNvPr id="7" name="TextBox 6">
            <a:extLst>
              <a:ext uri="{FF2B5EF4-FFF2-40B4-BE49-F238E27FC236}">
                <a16:creationId xmlns:a16="http://schemas.microsoft.com/office/drawing/2014/main" id="{F5A218E3-6C89-4B32-8920-2B3D362BD447}"/>
              </a:ext>
            </a:extLst>
          </p:cNvPr>
          <p:cNvSpPr txBox="1"/>
          <p:nvPr/>
        </p:nvSpPr>
        <p:spPr>
          <a:xfrm>
            <a:off x="758301" y="3485048"/>
            <a:ext cx="8731928" cy="369332"/>
          </a:xfrm>
          <a:prstGeom prst="rect">
            <a:avLst/>
          </a:prstGeom>
          <a:noFill/>
        </p:spPr>
        <p:txBody>
          <a:bodyPr wrap="square">
            <a:spAutoFit/>
          </a:bodyPr>
          <a:lstStyle/>
          <a:p>
            <a:r>
              <a:rPr lang="en-US" dirty="0" err="1"/>
              <a:t>DecisionTreeClassifier</a:t>
            </a:r>
            <a:r>
              <a:rPr lang="en-US" dirty="0"/>
              <a:t>(</a:t>
            </a:r>
            <a:r>
              <a:rPr lang="en-US" dirty="0" err="1"/>
              <a:t>random_state</a:t>
            </a:r>
            <a:r>
              <a:rPr lang="en-US" dirty="0"/>
              <a:t>=40, criterion='</a:t>
            </a:r>
            <a:r>
              <a:rPr lang="en-US" dirty="0" err="1"/>
              <a:t>gini</a:t>
            </a:r>
            <a:r>
              <a:rPr lang="en-US" dirty="0"/>
              <a:t>',</a:t>
            </a:r>
            <a:r>
              <a:rPr lang="en-US" dirty="0" err="1"/>
              <a:t>max_depth</a:t>
            </a:r>
            <a:r>
              <a:rPr lang="en-US" dirty="0"/>
              <a:t>=5)</a:t>
            </a:r>
          </a:p>
        </p:txBody>
      </p:sp>
      <p:sp>
        <p:nvSpPr>
          <p:cNvPr id="8" name="TextBox 7">
            <a:extLst>
              <a:ext uri="{FF2B5EF4-FFF2-40B4-BE49-F238E27FC236}">
                <a16:creationId xmlns:a16="http://schemas.microsoft.com/office/drawing/2014/main" id="{EE3D2310-4EF1-4F44-8268-6B9F6DCB39F8}"/>
              </a:ext>
            </a:extLst>
          </p:cNvPr>
          <p:cNvSpPr txBox="1"/>
          <p:nvPr/>
        </p:nvSpPr>
        <p:spPr>
          <a:xfrm>
            <a:off x="758301" y="1816768"/>
            <a:ext cx="8731928" cy="369332"/>
          </a:xfrm>
          <a:prstGeom prst="rect">
            <a:avLst/>
          </a:prstGeom>
          <a:noFill/>
        </p:spPr>
        <p:txBody>
          <a:bodyPr wrap="square">
            <a:spAutoFit/>
          </a:bodyPr>
          <a:lstStyle/>
          <a:p>
            <a:r>
              <a:rPr lang="en-US" dirty="0" err="1"/>
              <a:t>DecisionTreeClassifier</a:t>
            </a:r>
            <a:r>
              <a:rPr lang="en-US" dirty="0"/>
              <a:t>(</a:t>
            </a:r>
            <a:r>
              <a:rPr lang="en-US" dirty="0" err="1"/>
              <a:t>random_state</a:t>
            </a:r>
            <a:r>
              <a:rPr lang="en-US" dirty="0"/>
              <a:t>=40, criterion='</a:t>
            </a:r>
            <a:r>
              <a:rPr lang="en-US" dirty="0" err="1"/>
              <a:t>gini</a:t>
            </a:r>
            <a:r>
              <a:rPr lang="en-US" dirty="0"/>
              <a:t>',</a:t>
            </a:r>
            <a:r>
              <a:rPr lang="en-US" dirty="0" err="1"/>
              <a:t>max_depth</a:t>
            </a:r>
            <a:r>
              <a:rPr lang="en-US" dirty="0"/>
              <a:t>=18)</a:t>
            </a:r>
          </a:p>
        </p:txBody>
      </p:sp>
    </p:spTree>
    <p:extLst>
      <p:ext uri="{BB962C8B-B14F-4D97-AF65-F5344CB8AC3E}">
        <p14:creationId xmlns:p14="http://schemas.microsoft.com/office/powerpoint/2010/main" val="11572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2C28-7F4D-43B4-8AAA-B3F504E56A9C}"/>
              </a:ext>
            </a:extLst>
          </p:cNvPr>
          <p:cNvSpPr>
            <a:spLocks noGrp="1"/>
          </p:cNvSpPr>
          <p:nvPr>
            <p:ph type="title"/>
          </p:nvPr>
        </p:nvSpPr>
        <p:spPr/>
        <p:txBody>
          <a:bodyPr/>
          <a:lstStyle/>
          <a:p>
            <a:r>
              <a:rPr lang="en-US" dirty="0"/>
              <a:t>Decision Trees</a:t>
            </a:r>
          </a:p>
        </p:txBody>
      </p:sp>
      <p:pic>
        <p:nvPicPr>
          <p:cNvPr id="7172" name="Picture 4">
            <a:extLst>
              <a:ext uri="{FF2B5EF4-FFF2-40B4-BE49-F238E27FC236}">
                <a16:creationId xmlns:a16="http://schemas.microsoft.com/office/drawing/2014/main" id="{0FA84689-EE9A-42A4-8AB0-399B50797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964" y="1402672"/>
            <a:ext cx="7520871" cy="533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7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47A0-CE15-4C7E-9177-907C81037663}"/>
              </a:ext>
            </a:extLst>
          </p:cNvPr>
          <p:cNvSpPr>
            <a:spLocks noGrp="1"/>
          </p:cNvSpPr>
          <p:nvPr>
            <p:ph type="title"/>
          </p:nvPr>
        </p:nvSpPr>
        <p:spPr/>
        <p:txBody>
          <a:bodyPr/>
          <a:lstStyle/>
          <a:p>
            <a:r>
              <a:rPr lang="en-US" dirty="0"/>
              <a:t>Proposed techniques</a:t>
            </a:r>
          </a:p>
        </p:txBody>
      </p:sp>
      <p:sp>
        <p:nvSpPr>
          <p:cNvPr id="3" name="Content Placeholder 2">
            <a:extLst>
              <a:ext uri="{FF2B5EF4-FFF2-40B4-BE49-F238E27FC236}">
                <a16:creationId xmlns:a16="http://schemas.microsoft.com/office/drawing/2014/main" id="{C2EB541D-21AD-45A6-9F55-80EB9143DAC4}"/>
              </a:ext>
            </a:extLst>
          </p:cNvPr>
          <p:cNvSpPr>
            <a:spLocks noGrp="1"/>
          </p:cNvSpPr>
          <p:nvPr>
            <p:ph idx="1"/>
          </p:nvPr>
        </p:nvSpPr>
        <p:spPr/>
        <p:txBody>
          <a:bodyPr/>
          <a:lstStyle/>
          <a:p>
            <a:r>
              <a:rPr lang="en-US" dirty="0">
                <a:solidFill>
                  <a:schemeClr val="bg1">
                    <a:lumMod val="50000"/>
                  </a:schemeClr>
                </a:solidFill>
              </a:rPr>
              <a:t>Decision Trees</a:t>
            </a:r>
          </a:p>
          <a:p>
            <a:r>
              <a:rPr lang="en-US" dirty="0"/>
              <a:t>Gradient Boosting Trees</a:t>
            </a:r>
          </a:p>
          <a:p>
            <a:r>
              <a:rPr lang="en-US" dirty="0">
                <a:solidFill>
                  <a:schemeClr val="bg1">
                    <a:lumMod val="50000"/>
                  </a:schemeClr>
                </a:solidFill>
              </a:rPr>
              <a:t>Association rules</a:t>
            </a:r>
            <a:endParaRPr lang="en-US" dirty="0"/>
          </a:p>
        </p:txBody>
      </p:sp>
    </p:spTree>
    <p:extLst>
      <p:ext uri="{BB962C8B-B14F-4D97-AF65-F5344CB8AC3E}">
        <p14:creationId xmlns:p14="http://schemas.microsoft.com/office/powerpoint/2010/main" val="318073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4977-4B81-4894-8AC6-2A5D535198AB}"/>
              </a:ext>
            </a:extLst>
          </p:cNvPr>
          <p:cNvSpPr>
            <a:spLocks noGrp="1"/>
          </p:cNvSpPr>
          <p:nvPr>
            <p:ph type="title"/>
          </p:nvPr>
        </p:nvSpPr>
        <p:spPr/>
        <p:txBody>
          <a:bodyPr/>
          <a:lstStyle/>
          <a:p>
            <a:r>
              <a:rPr lang="en-US" dirty="0"/>
              <a:t>Gradient Boosting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E0BD67-EED2-44CC-8383-47D24E341C82}"/>
                  </a:ext>
                </a:extLst>
              </p:cNvPr>
              <p:cNvSpPr>
                <a:spLocks noGrp="1"/>
              </p:cNvSpPr>
              <p:nvPr>
                <p:ph idx="1"/>
              </p:nvPr>
            </p:nvSpPr>
            <p:spPr/>
            <p:txBody>
              <a:bodyPr/>
              <a:lstStyle/>
              <a:p>
                <a:r>
                  <a:rPr lang="en-US" dirty="0"/>
                  <a:t>Prediction is given as:</a:t>
                </a:r>
              </a:p>
              <a:p>
                <a:pPr marL="0" indent="0">
                  <a:buNone/>
                </a:pPr>
                <a:endParaRPr lang="en-US" dirty="0"/>
              </a:p>
              <a:p>
                <a:pPr lvl="1"/>
                <a:r>
                  <a:rPr lang="en-US" sz="1600" dirty="0"/>
                  <a:t>where K is the number of trees, f is a function in the functional space F, and F is the set of all possible CARTs</a:t>
                </a:r>
              </a:p>
              <a:p>
                <a:r>
                  <a:rPr lang="en-US" sz="2400" dirty="0"/>
                  <a:t>Additive training: Trees are added at each step of training and the objective function for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𝑡h</m:t>
                        </m:r>
                      </m:sup>
                    </m:sSup>
                  </m:oMath>
                </a14:m>
                <a:r>
                  <a:rPr lang="en-US" sz="2400" dirty="0"/>
                  <a:t> tree:</a:t>
                </a:r>
              </a:p>
              <a:p>
                <a:endParaRPr lang="en-US" sz="2400" dirty="0"/>
              </a:p>
              <a:p>
                <a:endParaRPr lang="en-US" sz="2400" dirty="0"/>
              </a:p>
              <a:p>
                <a:pPr lvl="1"/>
                <a:endParaRPr lang="en-US" sz="1600" dirty="0"/>
              </a:p>
              <a:p>
                <a:pPr lvl="1"/>
                <a:endParaRPr lang="en-US" sz="1600" dirty="0"/>
              </a:p>
              <a:p>
                <a:pPr lvl="1"/>
                <a:r>
                  <a:rPr lang="en-US" sz="1600" dirty="0"/>
                  <a:t>l: loss function, ꭥ: Regularization term, g: gradient of first order, h: gradient of second order</a:t>
                </a:r>
              </a:p>
              <a:p>
                <a:pPr marL="0" indent="0">
                  <a:buNone/>
                </a:pPr>
                <a:r>
                  <a:rPr lang="en-US" sz="2400" dirty="0"/>
                  <a:t>		 	</a:t>
                </a:r>
              </a:p>
              <a:p>
                <a:endParaRPr lang="en-US" sz="2400" dirty="0"/>
              </a:p>
            </p:txBody>
          </p:sp>
        </mc:Choice>
        <mc:Fallback xmlns="">
          <p:sp>
            <p:nvSpPr>
              <p:cNvPr id="3" name="Content Placeholder 2">
                <a:extLst>
                  <a:ext uri="{FF2B5EF4-FFF2-40B4-BE49-F238E27FC236}">
                    <a16:creationId xmlns:a16="http://schemas.microsoft.com/office/drawing/2014/main" id="{9FE0BD67-EED2-44CC-8383-47D24E341C8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4B0793A-8429-46A2-92DD-69D9085F37AB}"/>
              </a:ext>
            </a:extLst>
          </p:cNvPr>
          <p:cNvPicPr>
            <a:picLocks noChangeAspect="1"/>
          </p:cNvPicPr>
          <p:nvPr/>
        </p:nvPicPr>
        <p:blipFill>
          <a:blip r:embed="rId3"/>
          <a:stretch>
            <a:fillRect/>
          </a:stretch>
        </p:blipFill>
        <p:spPr>
          <a:xfrm>
            <a:off x="4882598" y="1690688"/>
            <a:ext cx="2246172" cy="818142"/>
          </a:xfrm>
          <a:prstGeom prst="rect">
            <a:avLst/>
          </a:prstGeom>
        </p:spPr>
      </p:pic>
      <p:pic>
        <p:nvPicPr>
          <p:cNvPr id="5" name="Picture 4">
            <a:extLst>
              <a:ext uri="{FF2B5EF4-FFF2-40B4-BE49-F238E27FC236}">
                <a16:creationId xmlns:a16="http://schemas.microsoft.com/office/drawing/2014/main" id="{26D33A1D-F604-4D98-A597-A1520F0A459A}"/>
              </a:ext>
            </a:extLst>
          </p:cNvPr>
          <p:cNvPicPr>
            <a:picLocks noChangeAspect="1"/>
          </p:cNvPicPr>
          <p:nvPr/>
        </p:nvPicPr>
        <p:blipFill>
          <a:blip r:embed="rId4"/>
          <a:stretch>
            <a:fillRect/>
          </a:stretch>
        </p:blipFill>
        <p:spPr>
          <a:xfrm>
            <a:off x="1073391" y="3910019"/>
            <a:ext cx="2549851" cy="697493"/>
          </a:xfrm>
          <a:prstGeom prst="rect">
            <a:avLst/>
          </a:prstGeom>
        </p:spPr>
      </p:pic>
      <p:pic>
        <p:nvPicPr>
          <p:cNvPr id="6" name="Picture 5">
            <a:extLst>
              <a:ext uri="{FF2B5EF4-FFF2-40B4-BE49-F238E27FC236}">
                <a16:creationId xmlns:a16="http://schemas.microsoft.com/office/drawing/2014/main" id="{13694266-CDC3-4DEA-8DED-653B2FED54F3}"/>
              </a:ext>
            </a:extLst>
          </p:cNvPr>
          <p:cNvPicPr>
            <a:picLocks noChangeAspect="1"/>
          </p:cNvPicPr>
          <p:nvPr/>
        </p:nvPicPr>
        <p:blipFill>
          <a:blip r:embed="rId5"/>
          <a:stretch>
            <a:fillRect/>
          </a:stretch>
        </p:blipFill>
        <p:spPr>
          <a:xfrm>
            <a:off x="4036990" y="3836761"/>
            <a:ext cx="2549850" cy="1081454"/>
          </a:xfrm>
          <a:prstGeom prst="rect">
            <a:avLst/>
          </a:prstGeom>
        </p:spPr>
      </p:pic>
      <p:pic>
        <p:nvPicPr>
          <p:cNvPr id="7" name="Picture 6">
            <a:extLst>
              <a:ext uri="{FF2B5EF4-FFF2-40B4-BE49-F238E27FC236}">
                <a16:creationId xmlns:a16="http://schemas.microsoft.com/office/drawing/2014/main" id="{ABA696F1-0B64-4612-B5E3-2E8F71AC72B1}"/>
              </a:ext>
            </a:extLst>
          </p:cNvPr>
          <p:cNvPicPr>
            <a:picLocks noChangeAspect="1"/>
          </p:cNvPicPr>
          <p:nvPr/>
        </p:nvPicPr>
        <p:blipFill>
          <a:blip r:embed="rId6"/>
          <a:stretch>
            <a:fillRect/>
          </a:stretch>
        </p:blipFill>
        <p:spPr>
          <a:xfrm>
            <a:off x="7128770" y="3836761"/>
            <a:ext cx="3307576" cy="560241"/>
          </a:xfrm>
          <a:prstGeom prst="rect">
            <a:avLst/>
          </a:prstGeom>
        </p:spPr>
      </p:pic>
      <p:pic>
        <p:nvPicPr>
          <p:cNvPr id="8" name="Picture 7">
            <a:extLst>
              <a:ext uri="{FF2B5EF4-FFF2-40B4-BE49-F238E27FC236}">
                <a16:creationId xmlns:a16="http://schemas.microsoft.com/office/drawing/2014/main" id="{22B672B8-8CCE-4EEF-BE31-A66F17520D25}"/>
              </a:ext>
            </a:extLst>
          </p:cNvPr>
          <p:cNvPicPr>
            <a:picLocks noChangeAspect="1"/>
          </p:cNvPicPr>
          <p:nvPr/>
        </p:nvPicPr>
        <p:blipFill>
          <a:blip r:embed="rId7"/>
          <a:stretch>
            <a:fillRect/>
          </a:stretch>
        </p:blipFill>
        <p:spPr>
          <a:xfrm>
            <a:off x="7670146" y="4534158"/>
            <a:ext cx="2370251" cy="560241"/>
          </a:xfrm>
          <a:prstGeom prst="rect">
            <a:avLst/>
          </a:prstGeom>
        </p:spPr>
      </p:pic>
      <p:pic>
        <p:nvPicPr>
          <p:cNvPr id="9" name="Picture 8">
            <a:extLst>
              <a:ext uri="{FF2B5EF4-FFF2-40B4-BE49-F238E27FC236}">
                <a16:creationId xmlns:a16="http://schemas.microsoft.com/office/drawing/2014/main" id="{722E69FA-2CCA-4FCB-96E0-0903C60583F3}"/>
              </a:ext>
            </a:extLst>
          </p:cNvPr>
          <p:cNvPicPr>
            <a:picLocks noChangeAspect="1"/>
          </p:cNvPicPr>
          <p:nvPr/>
        </p:nvPicPr>
        <p:blipFill>
          <a:blip r:embed="rId8"/>
          <a:stretch>
            <a:fillRect/>
          </a:stretch>
        </p:blipFill>
        <p:spPr>
          <a:xfrm>
            <a:off x="8080559" y="523427"/>
            <a:ext cx="3092609" cy="1816193"/>
          </a:xfrm>
          <a:prstGeom prst="rect">
            <a:avLst/>
          </a:prstGeom>
        </p:spPr>
      </p:pic>
    </p:spTree>
    <p:extLst>
      <p:ext uri="{BB962C8B-B14F-4D97-AF65-F5344CB8AC3E}">
        <p14:creationId xmlns:p14="http://schemas.microsoft.com/office/powerpoint/2010/main" val="1175978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9992-EC23-4442-842F-5D5272F09BEC}"/>
              </a:ext>
            </a:extLst>
          </p:cNvPr>
          <p:cNvSpPr>
            <a:spLocks noGrp="1"/>
          </p:cNvSpPr>
          <p:nvPr>
            <p:ph type="title"/>
          </p:nvPr>
        </p:nvSpPr>
        <p:spPr/>
        <p:txBody>
          <a:bodyPr/>
          <a:lstStyle/>
          <a:p>
            <a:r>
              <a:rPr lang="en-US" dirty="0"/>
              <a:t>Gradient Boosting Trees</a:t>
            </a:r>
          </a:p>
        </p:txBody>
      </p:sp>
      <p:graphicFrame>
        <p:nvGraphicFramePr>
          <p:cNvPr id="4" name="Table 4">
            <a:extLst>
              <a:ext uri="{FF2B5EF4-FFF2-40B4-BE49-F238E27FC236}">
                <a16:creationId xmlns:a16="http://schemas.microsoft.com/office/drawing/2014/main" id="{3F434DE7-6320-4E62-853F-E92FAA1DDF7C}"/>
              </a:ext>
            </a:extLst>
          </p:cNvPr>
          <p:cNvGraphicFramePr>
            <a:graphicFrameLocks noGrp="1"/>
          </p:cNvGraphicFramePr>
          <p:nvPr>
            <p:ph idx="1"/>
            <p:extLst>
              <p:ext uri="{D42A27DB-BD31-4B8C-83A1-F6EECF244321}">
                <p14:modId xmlns:p14="http://schemas.microsoft.com/office/powerpoint/2010/main" val="4183081261"/>
              </p:ext>
            </p:extLst>
          </p:nvPr>
        </p:nvGraphicFramePr>
        <p:xfrm>
          <a:off x="758301" y="2278386"/>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623718"/>
                    </a:ext>
                  </a:extLst>
                </a:gridCol>
                <a:gridCol w="3505200">
                  <a:extLst>
                    <a:ext uri="{9D8B030D-6E8A-4147-A177-3AD203B41FA5}">
                      <a16:colId xmlns:a16="http://schemas.microsoft.com/office/drawing/2014/main" val="918099630"/>
                    </a:ext>
                  </a:extLst>
                </a:gridCol>
                <a:gridCol w="3505200">
                  <a:extLst>
                    <a:ext uri="{9D8B030D-6E8A-4147-A177-3AD203B41FA5}">
                      <a16:colId xmlns:a16="http://schemas.microsoft.com/office/drawing/2014/main" val="781937394"/>
                    </a:ext>
                  </a:extLst>
                </a:gridCol>
              </a:tblGrid>
              <a:tr h="370840">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MAP@7</a:t>
                      </a:r>
                    </a:p>
                  </a:txBody>
                  <a:tcPr/>
                </a:tc>
                <a:extLst>
                  <a:ext uri="{0D108BD9-81ED-4DB2-BD59-A6C34878D82A}">
                    <a16:rowId xmlns:a16="http://schemas.microsoft.com/office/drawing/2014/main" val="2208002984"/>
                  </a:ext>
                </a:extLst>
              </a:tr>
              <a:tr h="370840">
                <a:tc>
                  <a:txBody>
                    <a:bodyPr/>
                    <a:lstStyle/>
                    <a:p>
                      <a:pPr algn="ctr"/>
                      <a:r>
                        <a:rPr lang="en-US" dirty="0"/>
                        <a:t>92.554%</a:t>
                      </a:r>
                    </a:p>
                  </a:txBody>
                  <a:tcPr/>
                </a:tc>
                <a:tc>
                  <a:txBody>
                    <a:bodyPr/>
                    <a:lstStyle/>
                    <a:p>
                      <a:pPr algn="ctr"/>
                      <a:r>
                        <a:rPr lang="en-US" dirty="0"/>
                        <a:t>97.003%</a:t>
                      </a:r>
                    </a:p>
                  </a:txBody>
                  <a:tcPr/>
                </a:tc>
                <a:tc>
                  <a:txBody>
                    <a:bodyPr/>
                    <a:lstStyle/>
                    <a:p>
                      <a:pPr algn="ctr"/>
                      <a:r>
                        <a:rPr lang="en-US" sz="1800" b="0" i="0" kern="1200" dirty="0">
                          <a:solidFill>
                            <a:schemeClr val="dk1"/>
                          </a:solidFill>
                          <a:effectLst/>
                          <a:latin typeface="+mn-lt"/>
                          <a:ea typeface="+mn-ea"/>
                          <a:cs typeface="+mn-cs"/>
                        </a:rPr>
                        <a:t>0.02283</a:t>
                      </a:r>
                      <a:endParaRPr lang="en-US" dirty="0"/>
                    </a:p>
                  </a:txBody>
                  <a:tcPr/>
                </a:tc>
                <a:extLst>
                  <a:ext uri="{0D108BD9-81ED-4DB2-BD59-A6C34878D82A}">
                    <a16:rowId xmlns:a16="http://schemas.microsoft.com/office/drawing/2014/main" val="1540778444"/>
                  </a:ext>
                </a:extLst>
              </a:tr>
            </a:tbl>
          </a:graphicData>
        </a:graphic>
      </p:graphicFrame>
      <p:sp>
        <p:nvSpPr>
          <p:cNvPr id="6" name="TextBox 5">
            <a:extLst>
              <a:ext uri="{FF2B5EF4-FFF2-40B4-BE49-F238E27FC236}">
                <a16:creationId xmlns:a16="http://schemas.microsoft.com/office/drawing/2014/main" id="{BEE1D1BE-9C60-41D2-8085-0DAB0D759C99}"/>
              </a:ext>
            </a:extLst>
          </p:cNvPr>
          <p:cNvSpPr txBox="1"/>
          <p:nvPr/>
        </p:nvSpPr>
        <p:spPr>
          <a:xfrm>
            <a:off x="758301" y="1815260"/>
            <a:ext cx="10515600" cy="338554"/>
          </a:xfrm>
          <a:prstGeom prst="rect">
            <a:avLst/>
          </a:prstGeom>
          <a:noFill/>
        </p:spPr>
        <p:txBody>
          <a:bodyPr wrap="square">
            <a:spAutoFit/>
          </a:bodyPr>
          <a:lstStyle/>
          <a:p>
            <a:r>
              <a:rPr lang="en-US" sz="1600" dirty="0" err="1"/>
              <a:t>GradientBoostingClassifier</a:t>
            </a:r>
            <a:r>
              <a:rPr lang="en-US" sz="1600" dirty="0"/>
              <a:t>(</a:t>
            </a:r>
            <a:r>
              <a:rPr lang="en-US" sz="1600" dirty="0" err="1"/>
              <a:t>n_estimators</a:t>
            </a:r>
            <a:r>
              <a:rPr lang="en-US" sz="1600" dirty="0"/>
              <a:t>=100, </a:t>
            </a:r>
            <a:r>
              <a:rPr lang="en-US" sz="1600" dirty="0" err="1"/>
              <a:t>learning_rate</a:t>
            </a:r>
            <a:r>
              <a:rPr lang="en-US" sz="1600" dirty="0"/>
              <a:t>=0.1, </a:t>
            </a:r>
            <a:r>
              <a:rPr lang="en-US" sz="1600" dirty="0" err="1"/>
              <a:t>max_depth</a:t>
            </a:r>
            <a:r>
              <a:rPr lang="en-US" sz="1600" dirty="0"/>
              <a:t>=3,random_state=0,subsample=0.5)</a:t>
            </a:r>
          </a:p>
        </p:txBody>
      </p:sp>
      <p:graphicFrame>
        <p:nvGraphicFramePr>
          <p:cNvPr id="10" name="Table 4">
            <a:extLst>
              <a:ext uri="{FF2B5EF4-FFF2-40B4-BE49-F238E27FC236}">
                <a16:creationId xmlns:a16="http://schemas.microsoft.com/office/drawing/2014/main" id="{EA927C08-2FA3-4716-A81A-6ECF21AD0041}"/>
              </a:ext>
            </a:extLst>
          </p:cNvPr>
          <p:cNvGraphicFramePr>
            <a:graphicFrameLocks/>
          </p:cNvGraphicFramePr>
          <p:nvPr>
            <p:extLst>
              <p:ext uri="{D42A27DB-BD31-4B8C-83A1-F6EECF244321}">
                <p14:modId xmlns:p14="http://schemas.microsoft.com/office/powerpoint/2010/main" val="492078430"/>
              </p:ext>
            </p:extLst>
          </p:nvPr>
        </p:nvGraphicFramePr>
        <p:xfrm>
          <a:off x="758301" y="3955046"/>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623718"/>
                    </a:ext>
                  </a:extLst>
                </a:gridCol>
                <a:gridCol w="3505200">
                  <a:extLst>
                    <a:ext uri="{9D8B030D-6E8A-4147-A177-3AD203B41FA5}">
                      <a16:colId xmlns:a16="http://schemas.microsoft.com/office/drawing/2014/main" val="918099630"/>
                    </a:ext>
                  </a:extLst>
                </a:gridCol>
                <a:gridCol w="3505200">
                  <a:extLst>
                    <a:ext uri="{9D8B030D-6E8A-4147-A177-3AD203B41FA5}">
                      <a16:colId xmlns:a16="http://schemas.microsoft.com/office/drawing/2014/main" val="781937394"/>
                    </a:ext>
                  </a:extLst>
                </a:gridCol>
              </a:tblGrid>
              <a:tr h="370840">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MAP@7</a:t>
                      </a:r>
                    </a:p>
                  </a:txBody>
                  <a:tcPr/>
                </a:tc>
                <a:extLst>
                  <a:ext uri="{0D108BD9-81ED-4DB2-BD59-A6C34878D82A}">
                    <a16:rowId xmlns:a16="http://schemas.microsoft.com/office/drawing/2014/main" val="2208002984"/>
                  </a:ext>
                </a:extLst>
              </a:tr>
              <a:tr h="370840">
                <a:tc>
                  <a:txBody>
                    <a:bodyPr/>
                    <a:lstStyle/>
                    <a:p>
                      <a:pPr algn="ctr"/>
                      <a:r>
                        <a:rPr lang="en-US" dirty="0"/>
                        <a:t>92.048%</a:t>
                      </a:r>
                    </a:p>
                  </a:txBody>
                  <a:tcPr/>
                </a:tc>
                <a:tc>
                  <a:txBody>
                    <a:bodyPr/>
                    <a:lstStyle/>
                    <a:p>
                      <a:pPr algn="ctr"/>
                      <a:r>
                        <a:rPr lang="en-US" dirty="0"/>
                        <a:t>96.540%</a:t>
                      </a:r>
                    </a:p>
                  </a:txBody>
                  <a:tcPr/>
                </a:tc>
                <a:tc>
                  <a:txBody>
                    <a:bodyPr/>
                    <a:lstStyle/>
                    <a:p>
                      <a:pPr algn="ctr"/>
                      <a:r>
                        <a:rPr lang="en-US" sz="1800" b="0" i="0" kern="1200" dirty="0">
                          <a:solidFill>
                            <a:schemeClr val="dk1"/>
                          </a:solidFill>
                          <a:effectLst/>
                          <a:latin typeface="+mn-lt"/>
                          <a:ea typeface="+mn-ea"/>
                          <a:cs typeface="+mn-cs"/>
                        </a:rPr>
                        <a:t>0.02312</a:t>
                      </a:r>
                      <a:endParaRPr lang="en-US" dirty="0"/>
                    </a:p>
                  </a:txBody>
                  <a:tcPr/>
                </a:tc>
                <a:extLst>
                  <a:ext uri="{0D108BD9-81ED-4DB2-BD59-A6C34878D82A}">
                    <a16:rowId xmlns:a16="http://schemas.microsoft.com/office/drawing/2014/main" val="1540778444"/>
                  </a:ext>
                </a:extLst>
              </a:tr>
            </a:tbl>
          </a:graphicData>
        </a:graphic>
      </p:graphicFrame>
      <p:sp>
        <p:nvSpPr>
          <p:cNvPr id="11" name="TextBox 10">
            <a:extLst>
              <a:ext uri="{FF2B5EF4-FFF2-40B4-BE49-F238E27FC236}">
                <a16:creationId xmlns:a16="http://schemas.microsoft.com/office/drawing/2014/main" id="{0361CECC-5B88-44A7-855C-E1EBD0B2A7B2}"/>
              </a:ext>
            </a:extLst>
          </p:cNvPr>
          <p:cNvSpPr txBox="1"/>
          <p:nvPr/>
        </p:nvSpPr>
        <p:spPr>
          <a:xfrm>
            <a:off x="758301" y="3459634"/>
            <a:ext cx="10515600" cy="338554"/>
          </a:xfrm>
          <a:prstGeom prst="rect">
            <a:avLst/>
          </a:prstGeom>
          <a:noFill/>
        </p:spPr>
        <p:txBody>
          <a:bodyPr wrap="square">
            <a:spAutoFit/>
          </a:bodyPr>
          <a:lstStyle/>
          <a:p>
            <a:r>
              <a:rPr lang="en-US" sz="1600" dirty="0" err="1"/>
              <a:t>GradientBoostingClassifier</a:t>
            </a:r>
            <a:r>
              <a:rPr lang="en-US" sz="1600" dirty="0"/>
              <a:t>(</a:t>
            </a:r>
            <a:r>
              <a:rPr lang="en-US" sz="1600" dirty="0" err="1"/>
              <a:t>n_estimators</a:t>
            </a:r>
            <a:r>
              <a:rPr lang="en-US" sz="1600" dirty="0"/>
              <a:t>=50, </a:t>
            </a:r>
            <a:r>
              <a:rPr lang="en-US" sz="1600" dirty="0" err="1"/>
              <a:t>learning_rate</a:t>
            </a:r>
            <a:r>
              <a:rPr lang="en-US" sz="1600" dirty="0"/>
              <a:t>=0.1, </a:t>
            </a:r>
            <a:r>
              <a:rPr lang="en-US" sz="1600" dirty="0" err="1"/>
              <a:t>max_depth</a:t>
            </a:r>
            <a:r>
              <a:rPr lang="en-US" sz="1600" dirty="0"/>
              <a:t>=1,random_state=0,subsample=0.5)</a:t>
            </a:r>
          </a:p>
        </p:txBody>
      </p:sp>
      <p:graphicFrame>
        <p:nvGraphicFramePr>
          <p:cNvPr id="12" name="Table 4">
            <a:extLst>
              <a:ext uri="{FF2B5EF4-FFF2-40B4-BE49-F238E27FC236}">
                <a16:creationId xmlns:a16="http://schemas.microsoft.com/office/drawing/2014/main" id="{EEE1590F-D84F-42CA-87E9-98DDEB0C285C}"/>
              </a:ext>
            </a:extLst>
          </p:cNvPr>
          <p:cNvGraphicFramePr>
            <a:graphicFrameLocks/>
          </p:cNvGraphicFramePr>
          <p:nvPr>
            <p:extLst>
              <p:ext uri="{D42A27DB-BD31-4B8C-83A1-F6EECF244321}">
                <p14:modId xmlns:p14="http://schemas.microsoft.com/office/powerpoint/2010/main" val="51679725"/>
              </p:ext>
            </p:extLst>
          </p:nvPr>
        </p:nvGraphicFramePr>
        <p:xfrm>
          <a:off x="758301" y="5634405"/>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623718"/>
                    </a:ext>
                  </a:extLst>
                </a:gridCol>
                <a:gridCol w="3505200">
                  <a:extLst>
                    <a:ext uri="{9D8B030D-6E8A-4147-A177-3AD203B41FA5}">
                      <a16:colId xmlns:a16="http://schemas.microsoft.com/office/drawing/2014/main" val="918099630"/>
                    </a:ext>
                  </a:extLst>
                </a:gridCol>
                <a:gridCol w="3505200">
                  <a:extLst>
                    <a:ext uri="{9D8B030D-6E8A-4147-A177-3AD203B41FA5}">
                      <a16:colId xmlns:a16="http://schemas.microsoft.com/office/drawing/2014/main" val="781937394"/>
                    </a:ext>
                  </a:extLst>
                </a:gridCol>
              </a:tblGrid>
              <a:tr h="370840">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MAP@7</a:t>
                      </a:r>
                    </a:p>
                  </a:txBody>
                  <a:tcPr/>
                </a:tc>
                <a:extLst>
                  <a:ext uri="{0D108BD9-81ED-4DB2-BD59-A6C34878D82A}">
                    <a16:rowId xmlns:a16="http://schemas.microsoft.com/office/drawing/2014/main" val="2208002984"/>
                  </a:ext>
                </a:extLst>
              </a:tr>
              <a:tr h="370840">
                <a:tc>
                  <a:txBody>
                    <a:bodyPr/>
                    <a:lstStyle/>
                    <a:p>
                      <a:pPr algn="ctr"/>
                      <a:r>
                        <a:rPr lang="en-US" dirty="0"/>
                        <a:t>92.706%</a:t>
                      </a:r>
                    </a:p>
                  </a:txBody>
                  <a:tcPr/>
                </a:tc>
                <a:tc>
                  <a:txBody>
                    <a:bodyPr/>
                    <a:lstStyle/>
                    <a:p>
                      <a:pPr algn="ctr"/>
                      <a:r>
                        <a:rPr lang="en-US" dirty="0"/>
                        <a:t>96.844%</a:t>
                      </a:r>
                    </a:p>
                  </a:txBody>
                  <a:tcPr/>
                </a:tc>
                <a:tc>
                  <a:txBody>
                    <a:bodyPr/>
                    <a:lstStyle/>
                    <a:p>
                      <a:pPr algn="ctr"/>
                      <a:r>
                        <a:rPr lang="en-US" sz="1800" b="0" i="0" kern="1200" dirty="0">
                          <a:solidFill>
                            <a:schemeClr val="dk1"/>
                          </a:solidFill>
                          <a:effectLst/>
                          <a:latin typeface="+mn-lt"/>
                          <a:ea typeface="+mn-ea"/>
                          <a:cs typeface="+mn-cs"/>
                        </a:rPr>
                        <a:t>0.02312</a:t>
                      </a:r>
                      <a:endParaRPr lang="en-US" dirty="0"/>
                    </a:p>
                  </a:txBody>
                  <a:tcPr/>
                </a:tc>
                <a:extLst>
                  <a:ext uri="{0D108BD9-81ED-4DB2-BD59-A6C34878D82A}">
                    <a16:rowId xmlns:a16="http://schemas.microsoft.com/office/drawing/2014/main" val="1540778444"/>
                  </a:ext>
                </a:extLst>
              </a:tr>
            </a:tbl>
          </a:graphicData>
        </a:graphic>
      </p:graphicFrame>
      <p:sp>
        <p:nvSpPr>
          <p:cNvPr id="13" name="TextBox 12">
            <a:extLst>
              <a:ext uri="{FF2B5EF4-FFF2-40B4-BE49-F238E27FC236}">
                <a16:creationId xmlns:a16="http://schemas.microsoft.com/office/drawing/2014/main" id="{E5DA4727-D5AC-4168-A6F2-CB965AEE8607}"/>
              </a:ext>
            </a:extLst>
          </p:cNvPr>
          <p:cNvSpPr txBox="1"/>
          <p:nvPr/>
        </p:nvSpPr>
        <p:spPr>
          <a:xfrm>
            <a:off x="758301" y="5138993"/>
            <a:ext cx="10515600" cy="338554"/>
          </a:xfrm>
          <a:prstGeom prst="rect">
            <a:avLst/>
          </a:prstGeom>
          <a:noFill/>
        </p:spPr>
        <p:txBody>
          <a:bodyPr wrap="square">
            <a:spAutoFit/>
          </a:bodyPr>
          <a:lstStyle/>
          <a:p>
            <a:r>
              <a:rPr lang="en-US" sz="1600" dirty="0" err="1"/>
              <a:t>GradientBoostingClassifier</a:t>
            </a:r>
            <a:r>
              <a:rPr lang="en-US" sz="1600" dirty="0"/>
              <a:t>(</a:t>
            </a:r>
            <a:r>
              <a:rPr lang="en-US" sz="1600" dirty="0" err="1"/>
              <a:t>n_estimators</a:t>
            </a:r>
            <a:r>
              <a:rPr lang="en-US" sz="1600" dirty="0"/>
              <a:t>=300, </a:t>
            </a:r>
            <a:r>
              <a:rPr lang="en-US" sz="1600" dirty="0" err="1"/>
              <a:t>learning_rate</a:t>
            </a:r>
            <a:r>
              <a:rPr lang="en-US" sz="1600" dirty="0"/>
              <a:t>=0.1, </a:t>
            </a:r>
            <a:r>
              <a:rPr lang="en-US" sz="1600" dirty="0" err="1"/>
              <a:t>max_depth</a:t>
            </a:r>
            <a:r>
              <a:rPr lang="en-US" sz="1600" dirty="0"/>
              <a:t>=1,random_state=0,subsample=0.5)</a:t>
            </a:r>
          </a:p>
        </p:txBody>
      </p:sp>
    </p:spTree>
    <p:extLst>
      <p:ext uri="{BB962C8B-B14F-4D97-AF65-F5344CB8AC3E}">
        <p14:creationId xmlns:p14="http://schemas.microsoft.com/office/powerpoint/2010/main" val="594571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47A0-CE15-4C7E-9177-907C81037663}"/>
              </a:ext>
            </a:extLst>
          </p:cNvPr>
          <p:cNvSpPr>
            <a:spLocks noGrp="1"/>
          </p:cNvSpPr>
          <p:nvPr>
            <p:ph type="title"/>
          </p:nvPr>
        </p:nvSpPr>
        <p:spPr/>
        <p:txBody>
          <a:bodyPr/>
          <a:lstStyle/>
          <a:p>
            <a:r>
              <a:rPr lang="en-US" dirty="0"/>
              <a:t>Proposed techniques</a:t>
            </a:r>
          </a:p>
        </p:txBody>
      </p:sp>
      <p:sp>
        <p:nvSpPr>
          <p:cNvPr id="3" name="Content Placeholder 2">
            <a:extLst>
              <a:ext uri="{FF2B5EF4-FFF2-40B4-BE49-F238E27FC236}">
                <a16:creationId xmlns:a16="http://schemas.microsoft.com/office/drawing/2014/main" id="{C2EB541D-21AD-45A6-9F55-80EB9143DAC4}"/>
              </a:ext>
            </a:extLst>
          </p:cNvPr>
          <p:cNvSpPr>
            <a:spLocks noGrp="1"/>
          </p:cNvSpPr>
          <p:nvPr>
            <p:ph idx="1"/>
          </p:nvPr>
        </p:nvSpPr>
        <p:spPr/>
        <p:txBody>
          <a:bodyPr/>
          <a:lstStyle/>
          <a:p>
            <a:r>
              <a:rPr lang="en-US" dirty="0">
                <a:solidFill>
                  <a:schemeClr val="bg1">
                    <a:lumMod val="50000"/>
                  </a:schemeClr>
                </a:solidFill>
              </a:rPr>
              <a:t>Decision Trees</a:t>
            </a:r>
          </a:p>
          <a:p>
            <a:r>
              <a:rPr lang="en-US" dirty="0">
                <a:solidFill>
                  <a:schemeClr val="bg1">
                    <a:lumMod val="50000"/>
                  </a:schemeClr>
                </a:solidFill>
              </a:rPr>
              <a:t>Gradient Boosting Trees</a:t>
            </a:r>
          </a:p>
          <a:p>
            <a:r>
              <a:rPr lang="en-US" dirty="0"/>
              <a:t>Association rules</a:t>
            </a:r>
          </a:p>
        </p:txBody>
      </p:sp>
    </p:spTree>
    <p:extLst>
      <p:ext uri="{BB962C8B-B14F-4D97-AF65-F5344CB8AC3E}">
        <p14:creationId xmlns:p14="http://schemas.microsoft.com/office/powerpoint/2010/main" val="224375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B6CF-8D3C-47D1-A171-975BB901E2F4}"/>
              </a:ext>
            </a:extLst>
          </p:cNvPr>
          <p:cNvSpPr>
            <a:spLocks noGrp="1"/>
          </p:cNvSpPr>
          <p:nvPr>
            <p:ph type="title"/>
          </p:nvPr>
        </p:nvSpPr>
        <p:spPr/>
        <p:txBody>
          <a:bodyPr/>
          <a:lstStyle/>
          <a:p>
            <a:r>
              <a:rPr lang="en-US" dirty="0"/>
              <a:t>Association Rule Mining</a:t>
            </a:r>
          </a:p>
        </p:txBody>
      </p:sp>
      <p:sp>
        <p:nvSpPr>
          <p:cNvPr id="3" name="Content Placeholder 2">
            <a:extLst>
              <a:ext uri="{FF2B5EF4-FFF2-40B4-BE49-F238E27FC236}">
                <a16:creationId xmlns:a16="http://schemas.microsoft.com/office/drawing/2014/main" id="{53236B47-0FA8-4013-84E8-0ACDEC5EDFE8}"/>
              </a:ext>
            </a:extLst>
          </p:cNvPr>
          <p:cNvSpPr>
            <a:spLocks noGrp="1"/>
          </p:cNvSpPr>
          <p:nvPr>
            <p:ph idx="1"/>
          </p:nvPr>
        </p:nvSpPr>
        <p:spPr/>
        <p:txBody>
          <a:bodyPr/>
          <a:lstStyle/>
          <a:p>
            <a:r>
              <a:rPr lang="en-US" dirty="0"/>
              <a:t>We consider only products purchased to find frequent purchasing patterns</a:t>
            </a:r>
          </a:p>
          <a:p>
            <a:r>
              <a:rPr lang="en-US" dirty="0"/>
              <a:t>Rules are learnt using </a:t>
            </a:r>
            <a:r>
              <a:rPr lang="en-US" dirty="0" err="1"/>
              <a:t>Fpgrowth</a:t>
            </a:r>
            <a:r>
              <a:rPr lang="en-US" dirty="0"/>
              <a:t> algorithm</a:t>
            </a:r>
          </a:p>
          <a:p>
            <a:pPr lvl="1"/>
            <a:r>
              <a:rPr lang="en-US" sz="1800" dirty="0" err="1"/>
              <a:t>fpgrowth</a:t>
            </a:r>
            <a:r>
              <a:rPr lang="en-US" sz="1800" dirty="0"/>
              <a:t>(train, </a:t>
            </a:r>
            <a:r>
              <a:rPr lang="en-US" sz="1800" dirty="0" err="1"/>
              <a:t>min_support</a:t>
            </a:r>
            <a:r>
              <a:rPr lang="en-US" sz="1800" dirty="0"/>
              <a:t>=0.00001, </a:t>
            </a:r>
            <a:r>
              <a:rPr lang="en-US" sz="1800" dirty="0" err="1"/>
              <a:t>use_colnames</a:t>
            </a:r>
            <a:r>
              <a:rPr lang="en-US" sz="1800" dirty="0"/>
              <a:t>=False, </a:t>
            </a:r>
            <a:r>
              <a:rPr lang="en-US" sz="1800" dirty="0" err="1"/>
              <a:t>max_len</a:t>
            </a:r>
            <a:r>
              <a:rPr lang="en-US" sz="1800" dirty="0"/>
              <a:t>=None, verbose=0)</a:t>
            </a:r>
          </a:p>
          <a:p>
            <a:r>
              <a:rPr lang="en-US" dirty="0"/>
              <a:t>The rules are filtered to get consequents as 1-itemset</a:t>
            </a:r>
          </a:p>
          <a:p>
            <a:r>
              <a:rPr lang="en-US" dirty="0"/>
              <a:t>Using learned rules we use confidence as a product scoring metric and predict recommendations for next month </a:t>
            </a:r>
          </a:p>
          <a:p>
            <a:endParaRPr lang="en-US" dirty="0"/>
          </a:p>
          <a:p>
            <a:endParaRPr lang="en-US" dirty="0"/>
          </a:p>
          <a:p>
            <a:endParaRPr lang="en-US" dirty="0"/>
          </a:p>
          <a:p>
            <a:endParaRPr lang="en-US" dirty="0"/>
          </a:p>
        </p:txBody>
      </p:sp>
      <p:graphicFrame>
        <p:nvGraphicFramePr>
          <p:cNvPr id="6" name="Table 4">
            <a:extLst>
              <a:ext uri="{FF2B5EF4-FFF2-40B4-BE49-F238E27FC236}">
                <a16:creationId xmlns:a16="http://schemas.microsoft.com/office/drawing/2014/main" id="{44710497-04A1-41E1-B6B8-62BEABEA51A2}"/>
              </a:ext>
            </a:extLst>
          </p:cNvPr>
          <p:cNvGraphicFramePr>
            <a:graphicFrameLocks/>
          </p:cNvGraphicFramePr>
          <p:nvPr>
            <p:extLst>
              <p:ext uri="{D42A27DB-BD31-4B8C-83A1-F6EECF244321}">
                <p14:modId xmlns:p14="http://schemas.microsoft.com/office/powerpoint/2010/main" val="2915935913"/>
              </p:ext>
            </p:extLst>
          </p:nvPr>
        </p:nvGraphicFramePr>
        <p:xfrm>
          <a:off x="3972017" y="5368075"/>
          <a:ext cx="35052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781937394"/>
                    </a:ext>
                  </a:extLst>
                </a:gridCol>
              </a:tblGrid>
              <a:tr h="370840">
                <a:tc>
                  <a:txBody>
                    <a:bodyPr/>
                    <a:lstStyle/>
                    <a:p>
                      <a:pPr algn="ctr"/>
                      <a:r>
                        <a:rPr lang="en-US" dirty="0"/>
                        <a:t>MAP@7</a:t>
                      </a:r>
                    </a:p>
                  </a:txBody>
                  <a:tcPr/>
                </a:tc>
                <a:extLst>
                  <a:ext uri="{0D108BD9-81ED-4DB2-BD59-A6C34878D82A}">
                    <a16:rowId xmlns:a16="http://schemas.microsoft.com/office/drawing/2014/main" val="2208002984"/>
                  </a:ext>
                </a:extLst>
              </a:tr>
              <a:tr h="370840">
                <a:tc>
                  <a:txBody>
                    <a:bodyPr/>
                    <a:lstStyle/>
                    <a:p>
                      <a:pPr algn="ctr"/>
                      <a:r>
                        <a:rPr lang="en-US" sz="1800" b="0" i="0" kern="1200" dirty="0">
                          <a:solidFill>
                            <a:schemeClr val="dk1"/>
                          </a:solidFill>
                          <a:effectLst/>
                          <a:latin typeface="+mn-lt"/>
                          <a:ea typeface="+mn-ea"/>
                          <a:cs typeface="+mn-cs"/>
                        </a:rPr>
                        <a:t>0.01144</a:t>
                      </a:r>
                      <a:endParaRPr lang="en-US" dirty="0"/>
                    </a:p>
                  </a:txBody>
                  <a:tcPr/>
                </a:tc>
                <a:extLst>
                  <a:ext uri="{0D108BD9-81ED-4DB2-BD59-A6C34878D82A}">
                    <a16:rowId xmlns:a16="http://schemas.microsoft.com/office/drawing/2014/main" val="1540778444"/>
                  </a:ext>
                </a:extLst>
              </a:tr>
            </a:tbl>
          </a:graphicData>
        </a:graphic>
      </p:graphicFrame>
    </p:spTree>
    <p:extLst>
      <p:ext uri="{BB962C8B-B14F-4D97-AF65-F5344CB8AC3E}">
        <p14:creationId xmlns:p14="http://schemas.microsoft.com/office/powerpoint/2010/main" val="1767720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C498-601C-4FD9-937A-6CBA0309E139}"/>
              </a:ext>
            </a:extLst>
          </p:cNvPr>
          <p:cNvSpPr>
            <a:spLocks noGrp="1"/>
          </p:cNvSpPr>
          <p:nvPr>
            <p:ph type="title"/>
          </p:nvPr>
        </p:nvSpPr>
        <p:spPr/>
        <p:txBody>
          <a:bodyPr/>
          <a:lstStyle/>
          <a:p>
            <a:r>
              <a:rPr lang="en-US" dirty="0"/>
              <a:t>Association Rule Mining</a:t>
            </a:r>
          </a:p>
        </p:txBody>
      </p:sp>
      <p:graphicFrame>
        <p:nvGraphicFramePr>
          <p:cNvPr id="4" name="Content Placeholder 3">
            <a:extLst>
              <a:ext uri="{FF2B5EF4-FFF2-40B4-BE49-F238E27FC236}">
                <a16:creationId xmlns:a16="http://schemas.microsoft.com/office/drawing/2014/main" id="{090D12F9-992A-41D7-B1F2-E01816176B0A}"/>
              </a:ext>
            </a:extLst>
          </p:cNvPr>
          <p:cNvGraphicFramePr>
            <a:graphicFrameLocks noGrp="1"/>
          </p:cNvGraphicFramePr>
          <p:nvPr>
            <p:ph idx="1"/>
            <p:extLst>
              <p:ext uri="{D42A27DB-BD31-4B8C-83A1-F6EECF244321}">
                <p14:modId xmlns:p14="http://schemas.microsoft.com/office/powerpoint/2010/main" val="4097938467"/>
              </p:ext>
            </p:extLst>
          </p:nvPr>
        </p:nvGraphicFramePr>
        <p:xfrm>
          <a:off x="1097133" y="1920240"/>
          <a:ext cx="4852386" cy="3017520"/>
        </p:xfrm>
        <a:graphic>
          <a:graphicData uri="http://schemas.openxmlformats.org/drawingml/2006/table">
            <a:tbl>
              <a:tblPr/>
              <a:tblGrid>
                <a:gridCol w="1617462">
                  <a:extLst>
                    <a:ext uri="{9D8B030D-6E8A-4147-A177-3AD203B41FA5}">
                      <a16:colId xmlns:a16="http://schemas.microsoft.com/office/drawing/2014/main" val="3336220258"/>
                    </a:ext>
                  </a:extLst>
                </a:gridCol>
                <a:gridCol w="1617462">
                  <a:extLst>
                    <a:ext uri="{9D8B030D-6E8A-4147-A177-3AD203B41FA5}">
                      <a16:colId xmlns:a16="http://schemas.microsoft.com/office/drawing/2014/main" val="548780421"/>
                    </a:ext>
                  </a:extLst>
                </a:gridCol>
                <a:gridCol w="1617462">
                  <a:extLst>
                    <a:ext uri="{9D8B030D-6E8A-4147-A177-3AD203B41FA5}">
                      <a16:colId xmlns:a16="http://schemas.microsoft.com/office/drawing/2014/main" val="1438176646"/>
                    </a:ext>
                  </a:extLst>
                </a:gridCol>
              </a:tblGrid>
              <a:tr h="47708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rPr>
                        <a:t>support</a:t>
                      </a:r>
                    </a:p>
                    <a:p>
                      <a:pPr algn="ctr" fontAlgn="ctr"/>
                      <a:endParaRPr lang="en-US" b="1" dirty="0">
                        <a:effectLst/>
                      </a:endParaRPr>
                    </a:p>
                  </a:txBody>
                  <a:tcPr anchor="ctr">
                    <a:lnL>
                      <a:noFill/>
                    </a:lnL>
                    <a:lnR>
                      <a:noFill/>
                    </a:lnR>
                    <a:lnT>
                      <a:noFill/>
                    </a:lnT>
                    <a:lnB>
                      <a:no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effectLst/>
                        </a:rPr>
                        <a:t>itemsets</a:t>
                      </a:r>
                      <a:endParaRPr lang="en-US" b="1" dirty="0">
                        <a:effectLst/>
                      </a:endParaRPr>
                    </a:p>
                  </a:txBody>
                  <a:tcPr>
                    <a:lnL>
                      <a:noFill/>
                    </a:lnL>
                    <a:lnR w="12700" cmpd="sng">
                      <a:noFill/>
                      <a:prstDash val="soli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effectLst/>
                        </a:rPr>
                        <a:t>Description</a:t>
                      </a:r>
                    </a:p>
                  </a:txBody>
                  <a:tcPr>
                    <a:lnL>
                      <a:noFill/>
                    </a:lnL>
                    <a:noFill/>
                  </a:tcPr>
                </a:tc>
                <a:extLst>
                  <a:ext uri="{0D108BD9-81ED-4DB2-BD59-A6C34878D82A}">
                    <a16:rowId xmlns:a16="http://schemas.microsoft.com/office/drawing/2014/main" val="4221727269"/>
                  </a:ext>
                </a:extLst>
              </a:tr>
              <a:tr h="477080">
                <a:tc>
                  <a:txBody>
                    <a:bodyPr/>
                    <a:lstStyle/>
                    <a:p>
                      <a:pPr algn="ctr" fontAlgn="ctr"/>
                      <a:r>
                        <a:rPr lang="en-US" sz="930" b="0">
                          <a:effectLst/>
                          <a:latin typeface="Arial" panose="020B0604020202020204" pitchFamily="34" charset="0"/>
                        </a:rPr>
                        <a:t>0.650577</a:t>
                      </a:r>
                    </a:p>
                  </a:txBody>
                  <a:tcPr anchor="ctr">
                    <a:lnL>
                      <a:noFill/>
                    </a:lnL>
                    <a:lnR>
                      <a:noFill/>
                    </a:lnR>
                    <a:lnT>
                      <a:noFill/>
                    </a:lnT>
                    <a:lnB>
                      <a:noFill/>
                    </a:lnB>
                    <a:noFill/>
                  </a:tcPr>
                </a:tc>
                <a:tc>
                  <a:txBody>
                    <a:bodyPr/>
                    <a:lstStyle/>
                    <a:p>
                      <a:pPr algn="ctr" fontAlgn="ctr"/>
                      <a:r>
                        <a:rPr lang="en-US" sz="930" b="0">
                          <a:effectLst/>
                          <a:latin typeface="Arial" panose="020B0604020202020204" pitchFamily="34" charset="0"/>
                        </a:rPr>
                        <a:t>(ind_cco_fin_ult1)</a:t>
                      </a:r>
                    </a:p>
                  </a:txBody>
                  <a:tcPr anchor="ctr">
                    <a:lnL>
                      <a:noFill/>
                    </a:lnL>
                    <a:lnR>
                      <a:noFill/>
                    </a:lnR>
                    <a:lnB>
                      <a:noFill/>
                    </a:lnB>
                    <a:noFill/>
                  </a:tcPr>
                </a:tc>
                <a:tc>
                  <a:txBody>
                    <a:bodyPr/>
                    <a:lstStyle/>
                    <a:p>
                      <a:pPr algn="ctr" fontAlgn="ctr"/>
                      <a:r>
                        <a:rPr lang="en-US" sz="1800" b="0" i="0" kern="1200" dirty="0">
                          <a:solidFill>
                            <a:schemeClr val="tx1"/>
                          </a:solidFill>
                          <a:effectLst/>
                          <a:latin typeface="+mn-lt"/>
                          <a:ea typeface="+mn-ea"/>
                          <a:cs typeface="+mn-cs"/>
                        </a:rPr>
                        <a:t>Current Accounts</a:t>
                      </a:r>
                      <a:endParaRPr lang="en-US" sz="930" b="0" dirty="0">
                        <a:effectLst/>
                        <a:latin typeface="Arial" panose="020B0604020202020204" pitchFamily="34" charset="0"/>
                      </a:endParaRPr>
                    </a:p>
                  </a:txBody>
                  <a:tcPr anchor="ctr">
                    <a:lnL>
                      <a:noFill/>
                    </a:lnL>
                    <a:lnR>
                      <a:noFill/>
                    </a:lnR>
                    <a:lnB>
                      <a:noFill/>
                    </a:lnB>
                    <a:noFill/>
                  </a:tcPr>
                </a:tc>
                <a:extLst>
                  <a:ext uri="{0D108BD9-81ED-4DB2-BD59-A6C34878D82A}">
                    <a16:rowId xmlns:a16="http://schemas.microsoft.com/office/drawing/2014/main" val="1346244769"/>
                  </a:ext>
                </a:extLst>
              </a:tr>
              <a:tr h="272617">
                <a:tc>
                  <a:txBody>
                    <a:bodyPr/>
                    <a:lstStyle/>
                    <a:p>
                      <a:pPr algn="ctr" fontAlgn="ctr"/>
                      <a:r>
                        <a:rPr lang="en-US" sz="930" b="0">
                          <a:effectLst/>
                          <a:latin typeface="Arial" panose="020B0604020202020204" pitchFamily="34" charset="0"/>
                        </a:rPr>
                        <a:t>0.061361</a:t>
                      </a:r>
                    </a:p>
                  </a:txBody>
                  <a:tcPr anchor="ctr">
                    <a:lnL>
                      <a:noFill/>
                    </a:lnL>
                    <a:lnR>
                      <a:noFill/>
                    </a:lnR>
                    <a:lnT>
                      <a:noFill/>
                    </a:lnT>
                    <a:lnB>
                      <a:noFill/>
                    </a:lnB>
                    <a:noFill/>
                  </a:tcPr>
                </a:tc>
                <a:tc>
                  <a:txBody>
                    <a:bodyPr/>
                    <a:lstStyle/>
                    <a:p>
                      <a:pPr algn="ctr" fontAlgn="ctr"/>
                      <a:r>
                        <a:rPr lang="en-US" sz="930" b="0">
                          <a:effectLst/>
                          <a:latin typeface="Arial" panose="020B0604020202020204" pitchFamily="34" charset="0"/>
                        </a:rPr>
                        <a:t>(ind_tjcr_fin_ult1)</a:t>
                      </a:r>
                    </a:p>
                  </a:txBody>
                  <a:tcPr anchor="ctr">
                    <a:lnL>
                      <a:noFill/>
                    </a:lnL>
                    <a:lnR>
                      <a:noFill/>
                    </a:lnR>
                    <a:lnT>
                      <a:noFill/>
                    </a:lnT>
                    <a:lnB>
                      <a:noFill/>
                    </a:lnB>
                    <a:noFill/>
                  </a:tcPr>
                </a:tc>
                <a:tc>
                  <a:txBody>
                    <a:bodyPr/>
                    <a:lstStyle/>
                    <a:p>
                      <a:pPr algn="ctr" fontAlgn="ctr"/>
                      <a:r>
                        <a:rPr lang="en-US" sz="1800" b="0" i="0" kern="1200" dirty="0">
                          <a:solidFill>
                            <a:schemeClr val="tx1"/>
                          </a:solidFill>
                          <a:effectLst/>
                          <a:latin typeface="+mn-lt"/>
                          <a:ea typeface="+mn-ea"/>
                          <a:cs typeface="+mn-cs"/>
                        </a:rPr>
                        <a:t>Credit Card</a:t>
                      </a:r>
                      <a:endParaRPr lang="en-US" sz="930" b="0" dirty="0">
                        <a:effectLst/>
                        <a:latin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3815359434"/>
                  </a:ext>
                </a:extLst>
              </a:tr>
              <a:tr h="477080">
                <a:tc>
                  <a:txBody>
                    <a:bodyPr/>
                    <a:lstStyle/>
                    <a:p>
                      <a:pPr algn="ctr" fontAlgn="ctr"/>
                      <a:r>
                        <a:rPr lang="en-US" sz="930" b="0">
                          <a:effectLst/>
                          <a:latin typeface="Arial" panose="020B0604020202020204" pitchFamily="34" charset="0"/>
                        </a:rPr>
                        <a:t>0.038844</a:t>
                      </a:r>
                    </a:p>
                  </a:txBody>
                  <a:tcPr anchor="ctr">
                    <a:lnL>
                      <a:noFill/>
                    </a:lnL>
                    <a:lnR>
                      <a:noFill/>
                    </a:lnR>
                    <a:lnT>
                      <a:noFill/>
                    </a:lnT>
                    <a:lnB>
                      <a:noFill/>
                    </a:lnB>
                    <a:noFill/>
                  </a:tcPr>
                </a:tc>
                <a:tc>
                  <a:txBody>
                    <a:bodyPr/>
                    <a:lstStyle/>
                    <a:p>
                      <a:pPr algn="ctr" fontAlgn="ctr"/>
                      <a:r>
                        <a:rPr lang="en-US" sz="930" b="0" dirty="0">
                          <a:effectLst/>
                          <a:latin typeface="Arial" panose="020B0604020202020204" pitchFamily="34" charset="0"/>
                        </a:rPr>
                        <a:t>(ind_ctpp_fin_ult1)</a:t>
                      </a:r>
                    </a:p>
                  </a:txBody>
                  <a:tcPr anchor="ctr">
                    <a:lnL>
                      <a:noFill/>
                    </a:lnL>
                    <a:lnR>
                      <a:noFill/>
                    </a:lnR>
                    <a:lnT>
                      <a:noFill/>
                    </a:lnT>
                    <a:lnB>
                      <a:noFill/>
                    </a:lnB>
                    <a:noFill/>
                  </a:tcPr>
                </a:tc>
                <a:tc>
                  <a:txBody>
                    <a:bodyPr/>
                    <a:lstStyle/>
                    <a:p>
                      <a:pPr algn="ctr" fontAlgn="ctr"/>
                      <a:r>
                        <a:rPr lang="en-US" sz="1800" b="0" i="0" kern="1200" dirty="0">
                          <a:solidFill>
                            <a:schemeClr val="tx1"/>
                          </a:solidFill>
                          <a:effectLst/>
                          <a:latin typeface="+mn-lt"/>
                          <a:ea typeface="+mn-ea"/>
                          <a:cs typeface="+mn-cs"/>
                        </a:rPr>
                        <a:t>particular Plus Account</a:t>
                      </a:r>
                      <a:endParaRPr lang="en-US" sz="930" b="0" dirty="0">
                        <a:effectLst/>
                        <a:latin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1333398994"/>
                  </a:ext>
                </a:extLst>
              </a:tr>
              <a:tr h="272617">
                <a:tc>
                  <a:txBody>
                    <a:bodyPr/>
                    <a:lstStyle/>
                    <a:p>
                      <a:pPr algn="ctr" fontAlgn="ctr"/>
                      <a:r>
                        <a:rPr lang="en-US" sz="930" b="0">
                          <a:effectLst/>
                          <a:latin typeface="Arial" panose="020B0604020202020204" pitchFamily="34" charset="0"/>
                        </a:rPr>
                        <a:t>0.025175</a:t>
                      </a:r>
                    </a:p>
                  </a:txBody>
                  <a:tcPr anchor="ctr">
                    <a:lnL>
                      <a:noFill/>
                    </a:lnL>
                    <a:lnR>
                      <a:noFill/>
                    </a:lnR>
                    <a:lnT>
                      <a:noFill/>
                    </a:lnT>
                    <a:lnB>
                      <a:noFill/>
                    </a:lnB>
                    <a:noFill/>
                  </a:tcPr>
                </a:tc>
                <a:tc>
                  <a:txBody>
                    <a:bodyPr/>
                    <a:lstStyle/>
                    <a:p>
                      <a:pPr algn="ctr" fontAlgn="ctr"/>
                      <a:r>
                        <a:rPr lang="en-US" sz="930" b="0">
                          <a:effectLst/>
                          <a:latin typeface="Arial" panose="020B0604020202020204" pitchFamily="34" charset="0"/>
                        </a:rPr>
                        <a:t>(ind_valo_fin_ult1)</a:t>
                      </a:r>
                    </a:p>
                  </a:txBody>
                  <a:tcPr anchor="ctr">
                    <a:lnL>
                      <a:noFill/>
                    </a:lnL>
                    <a:lnR>
                      <a:noFill/>
                    </a:lnR>
                    <a:lnT>
                      <a:noFill/>
                    </a:lnT>
                    <a:lnB>
                      <a:noFill/>
                    </a:lnB>
                    <a:noFill/>
                  </a:tcPr>
                </a:tc>
                <a:tc>
                  <a:txBody>
                    <a:bodyPr/>
                    <a:lstStyle/>
                    <a:p>
                      <a:pPr algn="ctr" fontAlgn="ctr"/>
                      <a:r>
                        <a:rPr lang="en-US" sz="1800" b="0" i="0" kern="1200" dirty="0">
                          <a:solidFill>
                            <a:schemeClr val="tx1"/>
                          </a:solidFill>
                          <a:effectLst/>
                          <a:latin typeface="+mn-lt"/>
                          <a:ea typeface="+mn-ea"/>
                          <a:cs typeface="+mn-cs"/>
                        </a:rPr>
                        <a:t>Securities</a:t>
                      </a:r>
                      <a:endParaRPr lang="en-US" sz="930" b="0" dirty="0">
                        <a:effectLst/>
                        <a:latin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3339439919"/>
                  </a:ext>
                </a:extLst>
              </a:tr>
              <a:tr h="272617">
                <a:tc>
                  <a:txBody>
                    <a:bodyPr/>
                    <a:lstStyle/>
                    <a:p>
                      <a:pPr algn="ctr" fontAlgn="ctr"/>
                      <a:r>
                        <a:rPr lang="en-US" sz="930" b="0" dirty="0">
                          <a:effectLst/>
                          <a:latin typeface="Arial" panose="020B0604020202020204" pitchFamily="34" charset="0"/>
                        </a:rPr>
                        <a:t>0.164312</a:t>
                      </a:r>
                    </a:p>
                  </a:txBody>
                  <a:tcPr anchor="ctr">
                    <a:lnL>
                      <a:noFill/>
                    </a:lnL>
                    <a:lnR>
                      <a:noFill/>
                    </a:lnR>
                    <a:lnT>
                      <a:noFill/>
                    </a:lnT>
                    <a:lnB>
                      <a:noFill/>
                    </a:lnB>
                    <a:noFill/>
                  </a:tcPr>
                </a:tc>
                <a:tc>
                  <a:txBody>
                    <a:bodyPr/>
                    <a:lstStyle/>
                    <a:p>
                      <a:pPr algn="ctr" fontAlgn="ctr"/>
                      <a:r>
                        <a:rPr lang="en-US" sz="930" b="0" dirty="0">
                          <a:effectLst/>
                          <a:latin typeface="Arial" panose="020B0604020202020204" pitchFamily="34" charset="0"/>
                        </a:rPr>
                        <a:t>(ind_recibo_ult1)</a:t>
                      </a:r>
                    </a:p>
                  </a:txBody>
                  <a:tcPr anchor="ctr">
                    <a:lnL>
                      <a:noFill/>
                    </a:lnL>
                    <a:lnR>
                      <a:noFill/>
                    </a:lnR>
                    <a:lnT>
                      <a:noFill/>
                    </a:lnT>
                    <a:lnB>
                      <a:noFill/>
                    </a:lnB>
                    <a:noFill/>
                  </a:tcPr>
                </a:tc>
                <a:tc>
                  <a:txBody>
                    <a:bodyPr/>
                    <a:lstStyle/>
                    <a:p>
                      <a:pPr algn="ctr" fontAlgn="ctr"/>
                      <a:r>
                        <a:rPr lang="en-US" sz="1800" b="0" i="0" kern="1200" dirty="0">
                          <a:solidFill>
                            <a:schemeClr val="tx1"/>
                          </a:solidFill>
                          <a:effectLst/>
                          <a:latin typeface="+mn-lt"/>
                          <a:ea typeface="+mn-ea"/>
                          <a:cs typeface="+mn-cs"/>
                        </a:rPr>
                        <a:t>Direct Debit</a:t>
                      </a:r>
                      <a:endParaRPr lang="en-US" sz="930" b="0" dirty="0">
                        <a:effectLst/>
                        <a:latin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1096205728"/>
                  </a:ext>
                </a:extLst>
              </a:tr>
            </a:tbl>
          </a:graphicData>
        </a:graphic>
      </p:graphicFrame>
      <p:pic>
        <p:nvPicPr>
          <p:cNvPr id="8194" name="Picture 2" descr="Association Rules">
            <a:extLst>
              <a:ext uri="{FF2B5EF4-FFF2-40B4-BE49-F238E27FC236}">
                <a16:creationId xmlns:a16="http://schemas.microsoft.com/office/drawing/2014/main" id="{2FAB2D3F-CBF2-4E96-BE43-E5608AB9D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040" y="2455928"/>
            <a:ext cx="27527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196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BAD1-BB94-468D-926D-4295B6F04487}"/>
              </a:ext>
            </a:extLst>
          </p:cNvPr>
          <p:cNvSpPr>
            <a:spLocks noGrp="1"/>
          </p:cNvSpPr>
          <p:nvPr>
            <p:ph type="title"/>
          </p:nvPr>
        </p:nvSpPr>
        <p:spPr/>
        <p:txBody>
          <a:bodyPr/>
          <a:lstStyle/>
          <a:p>
            <a:r>
              <a:rPr lang="en-US" dirty="0"/>
              <a:t>Association Rule Mining</a:t>
            </a:r>
          </a:p>
        </p:txBody>
      </p:sp>
      <p:pic>
        <p:nvPicPr>
          <p:cNvPr id="6" name="Picture 2" descr="Association Rules">
            <a:extLst>
              <a:ext uri="{FF2B5EF4-FFF2-40B4-BE49-F238E27FC236}">
                <a16:creationId xmlns:a16="http://schemas.microsoft.com/office/drawing/2014/main" id="{6678EC2B-2908-427E-9485-DD14EE226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33" y="480537"/>
            <a:ext cx="2239567" cy="13483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06A92DA3-BDF8-4036-8449-3642C10F4FE8}"/>
              </a:ext>
            </a:extLst>
          </p:cNvPr>
          <p:cNvGraphicFramePr>
            <a:graphicFrameLocks noGrp="1"/>
          </p:cNvGraphicFramePr>
          <p:nvPr>
            <p:extLst>
              <p:ext uri="{D42A27DB-BD31-4B8C-83A1-F6EECF244321}">
                <p14:modId xmlns:p14="http://schemas.microsoft.com/office/powerpoint/2010/main" val="1079652915"/>
              </p:ext>
            </p:extLst>
          </p:nvPr>
        </p:nvGraphicFramePr>
        <p:xfrm>
          <a:off x="248576" y="2184344"/>
          <a:ext cx="11336780" cy="4347972"/>
        </p:xfrm>
        <a:graphic>
          <a:graphicData uri="http://schemas.openxmlformats.org/drawingml/2006/table">
            <a:tbl>
              <a:tblPr/>
              <a:tblGrid>
                <a:gridCol w="1619540">
                  <a:extLst>
                    <a:ext uri="{9D8B030D-6E8A-4147-A177-3AD203B41FA5}">
                      <a16:colId xmlns:a16="http://schemas.microsoft.com/office/drawing/2014/main" val="2205352500"/>
                    </a:ext>
                  </a:extLst>
                </a:gridCol>
                <a:gridCol w="1619540">
                  <a:extLst>
                    <a:ext uri="{9D8B030D-6E8A-4147-A177-3AD203B41FA5}">
                      <a16:colId xmlns:a16="http://schemas.microsoft.com/office/drawing/2014/main" val="1898023810"/>
                    </a:ext>
                  </a:extLst>
                </a:gridCol>
                <a:gridCol w="1619540">
                  <a:extLst>
                    <a:ext uri="{9D8B030D-6E8A-4147-A177-3AD203B41FA5}">
                      <a16:colId xmlns:a16="http://schemas.microsoft.com/office/drawing/2014/main" val="2466077096"/>
                    </a:ext>
                  </a:extLst>
                </a:gridCol>
                <a:gridCol w="1619540">
                  <a:extLst>
                    <a:ext uri="{9D8B030D-6E8A-4147-A177-3AD203B41FA5}">
                      <a16:colId xmlns:a16="http://schemas.microsoft.com/office/drawing/2014/main" val="3806327642"/>
                    </a:ext>
                  </a:extLst>
                </a:gridCol>
                <a:gridCol w="1619540">
                  <a:extLst>
                    <a:ext uri="{9D8B030D-6E8A-4147-A177-3AD203B41FA5}">
                      <a16:colId xmlns:a16="http://schemas.microsoft.com/office/drawing/2014/main" val="424667441"/>
                    </a:ext>
                  </a:extLst>
                </a:gridCol>
                <a:gridCol w="1619540">
                  <a:extLst>
                    <a:ext uri="{9D8B030D-6E8A-4147-A177-3AD203B41FA5}">
                      <a16:colId xmlns:a16="http://schemas.microsoft.com/office/drawing/2014/main" val="2694076874"/>
                    </a:ext>
                  </a:extLst>
                </a:gridCol>
                <a:gridCol w="1619540">
                  <a:extLst>
                    <a:ext uri="{9D8B030D-6E8A-4147-A177-3AD203B41FA5}">
                      <a16:colId xmlns:a16="http://schemas.microsoft.com/office/drawing/2014/main" val="129191799"/>
                    </a:ext>
                  </a:extLst>
                </a:gridCol>
              </a:tblGrid>
              <a:tr h="914400">
                <a:tc>
                  <a:txBody>
                    <a:bodyPr/>
                    <a:lstStyle/>
                    <a:p>
                      <a:pPr algn="r" fontAlgn="ctr"/>
                      <a:r>
                        <a:rPr lang="en-US" sz="1800" b="1" dirty="0">
                          <a:effectLst/>
                        </a:rPr>
                        <a:t>antecedents</a:t>
                      </a:r>
                    </a:p>
                  </a:txBody>
                  <a:tcPr anchor="ctr">
                    <a:lnL>
                      <a:noFill/>
                    </a:lnL>
                    <a:lnR>
                      <a:noFill/>
                    </a:lnR>
                    <a:lnT>
                      <a:noFill/>
                    </a:lnT>
                    <a:lnB>
                      <a:noFill/>
                    </a:lnB>
                    <a:noFill/>
                  </a:tcPr>
                </a:tc>
                <a:tc>
                  <a:txBody>
                    <a:bodyPr/>
                    <a:lstStyle/>
                    <a:p>
                      <a:pPr algn="r" fontAlgn="ctr"/>
                      <a:r>
                        <a:rPr lang="en-US" sz="1800" b="1" dirty="0">
                          <a:effectLst/>
                        </a:rPr>
                        <a:t>consequents</a:t>
                      </a:r>
                    </a:p>
                  </a:txBody>
                  <a:tcPr anchor="ctr">
                    <a:lnL>
                      <a:noFill/>
                    </a:lnL>
                    <a:lnR>
                      <a:noFill/>
                    </a:lnR>
                    <a:lnT>
                      <a:noFill/>
                    </a:lnT>
                    <a:lnB>
                      <a:noFill/>
                    </a:lnB>
                    <a:noFill/>
                  </a:tcPr>
                </a:tc>
                <a:tc>
                  <a:txBody>
                    <a:bodyPr/>
                    <a:lstStyle/>
                    <a:p>
                      <a:pPr algn="r" fontAlgn="ctr"/>
                      <a:r>
                        <a:rPr lang="en-US" sz="1800" b="1" dirty="0">
                          <a:effectLst/>
                        </a:rPr>
                        <a:t>antecedent support</a:t>
                      </a:r>
                    </a:p>
                  </a:txBody>
                  <a:tcPr anchor="ctr">
                    <a:lnL>
                      <a:noFill/>
                    </a:lnL>
                    <a:lnR>
                      <a:noFill/>
                    </a:lnR>
                    <a:lnT>
                      <a:noFill/>
                    </a:lnT>
                    <a:lnB>
                      <a:noFill/>
                    </a:lnB>
                    <a:noFill/>
                  </a:tcPr>
                </a:tc>
                <a:tc>
                  <a:txBody>
                    <a:bodyPr/>
                    <a:lstStyle/>
                    <a:p>
                      <a:pPr algn="r" fontAlgn="ctr"/>
                      <a:r>
                        <a:rPr lang="en-US" sz="1800" b="1" dirty="0">
                          <a:effectLst/>
                        </a:rPr>
                        <a:t>consequent support</a:t>
                      </a:r>
                    </a:p>
                  </a:txBody>
                  <a:tcPr anchor="ctr">
                    <a:lnL>
                      <a:noFill/>
                    </a:lnL>
                    <a:lnR>
                      <a:noFill/>
                    </a:lnR>
                    <a:lnT>
                      <a:noFill/>
                    </a:lnT>
                    <a:lnB>
                      <a:noFill/>
                    </a:lnB>
                    <a:noFill/>
                  </a:tcPr>
                </a:tc>
                <a:tc>
                  <a:txBody>
                    <a:bodyPr/>
                    <a:lstStyle/>
                    <a:p>
                      <a:pPr algn="r" fontAlgn="ctr"/>
                      <a:r>
                        <a:rPr lang="en-US" sz="1800" b="1" dirty="0">
                          <a:effectLst/>
                        </a:rPr>
                        <a:t>support</a:t>
                      </a:r>
                    </a:p>
                  </a:txBody>
                  <a:tcPr anchor="ctr">
                    <a:lnL>
                      <a:noFill/>
                    </a:lnL>
                    <a:lnR>
                      <a:noFill/>
                    </a:lnR>
                    <a:lnT>
                      <a:noFill/>
                    </a:lnT>
                    <a:lnB>
                      <a:noFill/>
                    </a:lnB>
                    <a:noFill/>
                  </a:tcPr>
                </a:tc>
                <a:tc>
                  <a:txBody>
                    <a:bodyPr/>
                    <a:lstStyle/>
                    <a:p>
                      <a:pPr algn="r" fontAlgn="ctr"/>
                      <a:r>
                        <a:rPr lang="en-US" sz="1800" b="1" dirty="0">
                          <a:effectLst/>
                        </a:rPr>
                        <a:t>confidence</a:t>
                      </a:r>
                    </a:p>
                  </a:txBody>
                  <a:tcPr anchor="ctr">
                    <a:lnL>
                      <a:noFill/>
                    </a:lnL>
                    <a:lnR>
                      <a:noFill/>
                    </a:lnR>
                    <a:lnT>
                      <a:noFill/>
                    </a:lnT>
                    <a:lnB>
                      <a:noFill/>
                    </a:lnB>
                    <a:noFill/>
                  </a:tcPr>
                </a:tc>
                <a:tc>
                  <a:txBody>
                    <a:bodyPr/>
                    <a:lstStyle/>
                    <a:p>
                      <a:pPr algn="r" fontAlgn="ctr"/>
                      <a:r>
                        <a:rPr lang="en-US" sz="1800" b="1" dirty="0">
                          <a:effectLst/>
                        </a:rPr>
                        <a:t>lift</a:t>
                      </a:r>
                    </a:p>
                  </a:txBody>
                  <a:tcPr anchor="ctr">
                    <a:lnL>
                      <a:noFill/>
                    </a:lnL>
                    <a:lnR>
                      <a:noFill/>
                    </a:lnR>
                    <a:lnT>
                      <a:noFill/>
                    </a:lnT>
                    <a:lnB>
                      <a:noFill/>
                    </a:lnB>
                    <a:noFill/>
                  </a:tcPr>
                </a:tc>
                <a:extLst>
                  <a:ext uri="{0D108BD9-81ED-4DB2-BD59-A6C34878D82A}">
                    <a16:rowId xmlns:a16="http://schemas.microsoft.com/office/drawing/2014/main" val="3856313825"/>
                  </a:ext>
                </a:extLst>
              </a:tr>
              <a:tr h="658368">
                <a:tc>
                  <a:txBody>
                    <a:bodyPr/>
                    <a:lstStyle/>
                    <a:p>
                      <a:pPr algn="l" fontAlgn="ctr"/>
                      <a:r>
                        <a:rPr lang="da-DK" sz="900" b="0">
                          <a:effectLst/>
                          <a:latin typeface="Arial" panose="020B0604020202020204" pitchFamily="34" charset="0"/>
                        </a:rPr>
                        <a:t>(ind_tjcr_fin_ult1, ind_ctju_fin_ult1, ind_cco...</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(ind_ecue_fin_ult1)</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0.000010</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0.085633</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0.000010</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1.0</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11.677795</a:t>
                      </a:r>
                    </a:p>
                  </a:txBody>
                  <a:tcPr anchor="ctr">
                    <a:lnL>
                      <a:noFill/>
                    </a:lnL>
                    <a:lnR>
                      <a:noFill/>
                    </a:lnR>
                    <a:lnT>
                      <a:noFill/>
                    </a:lnT>
                    <a:lnB>
                      <a:noFill/>
                    </a:lnB>
                    <a:noFill/>
                  </a:tcPr>
                </a:tc>
                <a:extLst>
                  <a:ext uri="{0D108BD9-81ED-4DB2-BD59-A6C34878D82A}">
                    <a16:rowId xmlns:a16="http://schemas.microsoft.com/office/drawing/2014/main" val="2435046218"/>
                  </a:ext>
                </a:extLst>
              </a:tr>
              <a:tr h="658368">
                <a:tc>
                  <a:txBody>
                    <a:bodyPr/>
                    <a:lstStyle/>
                    <a:p>
                      <a:pPr algn="l" fontAlgn="ctr"/>
                      <a:r>
                        <a:rPr lang="da-DK" sz="900" b="0">
                          <a:effectLst/>
                          <a:latin typeface="Arial" panose="020B0604020202020204" pitchFamily="34" charset="0"/>
                        </a:rPr>
                        <a:t>(ind_tjcr_fin_ult1, ind_ecue_fin_ult1, ind_rec...</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(ind_nomina_ult1)</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0.000024</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0.073545</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0.000024</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1.0</a:t>
                      </a:r>
                    </a:p>
                  </a:txBody>
                  <a:tcPr anchor="ctr">
                    <a:lnL>
                      <a:noFill/>
                    </a:lnL>
                    <a:lnR>
                      <a:noFill/>
                    </a:lnR>
                    <a:lnT>
                      <a:noFill/>
                    </a:lnT>
                    <a:lnB>
                      <a:noFill/>
                    </a:lnB>
                    <a:noFill/>
                  </a:tcPr>
                </a:tc>
                <a:tc>
                  <a:txBody>
                    <a:bodyPr/>
                    <a:lstStyle/>
                    <a:p>
                      <a:pPr algn="l" fontAlgn="ctr"/>
                      <a:r>
                        <a:rPr lang="en-US" sz="900" b="0" dirty="0">
                          <a:effectLst/>
                          <a:latin typeface="Arial" panose="020B0604020202020204" pitchFamily="34" charset="0"/>
                        </a:rPr>
                        <a:t>13.597206</a:t>
                      </a:r>
                    </a:p>
                  </a:txBody>
                  <a:tcPr anchor="ctr">
                    <a:lnL>
                      <a:noFill/>
                    </a:lnL>
                    <a:lnR>
                      <a:noFill/>
                    </a:lnR>
                    <a:lnT>
                      <a:noFill/>
                    </a:lnT>
                    <a:lnB>
                      <a:noFill/>
                    </a:lnB>
                    <a:noFill/>
                  </a:tcPr>
                </a:tc>
                <a:extLst>
                  <a:ext uri="{0D108BD9-81ED-4DB2-BD59-A6C34878D82A}">
                    <a16:rowId xmlns:a16="http://schemas.microsoft.com/office/drawing/2014/main" val="1903092472"/>
                  </a:ext>
                </a:extLst>
              </a:tr>
              <a:tr h="658368">
                <a:tc>
                  <a:txBody>
                    <a:bodyPr/>
                    <a:lstStyle/>
                    <a:p>
                      <a:pPr algn="l" fontAlgn="ctr"/>
                      <a:r>
                        <a:rPr lang="da-DK" sz="900" b="0">
                          <a:effectLst/>
                          <a:latin typeface="Arial" panose="020B0604020202020204" pitchFamily="34" charset="0"/>
                        </a:rPr>
                        <a:t>(ind_tjcr_fin_ult1, ind_ecue_fin_ult1, ind_rec...</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(ind_nom_pens_ult1)</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0.000020</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0.078929</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0.000020</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1.0</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12.669620</a:t>
                      </a:r>
                    </a:p>
                  </a:txBody>
                  <a:tcPr anchor="ctr">
                    <a:lnL>
                      <a:noFill/>
                    </a:lnL>
                    <a:lnR>
                      <a:noFill/>
                    </a:lnR>
                    <a:lnT>
                      <a:noFill/>
                    </a:lnT>
                    <a:lnB>
                      <a:noFill/>
                    </a:lnB>
                    <a:noFill/>
                  </a:tcPr>
                </a:tc>
                <a:extLst>
                  <a:ext uri="{0D108BD9-81ED-4DB2-BD59-A6C34878D82A}">
                    <a16:rowId xmlns:a16="http://schemas.microsoft.com/office/drawing/2014/main" val="2036130223"/>
                  </a:ext>
                </a:extLst>
              </a:tr>
              <a:tr h="800100">
                <a:tc>
                  <a:txBody>
                    <a:bodyPr/>
                    <a:lstStyle/>
                    <a:p>
                      <a:pPr algn="l" fontAlgn="ctr"/>
                      <a:r>
                        <a:rPr lang="da-DK" sz="900" b="0">
                          <a:effectLst/>
                          <a:latin typeface="Arial" panose="020B0604020202020204" pitchFamily="34" charset="0"/>
                        </a:rPr>
                        <a:t>(ind_plan_fin_ult1, ind_nom_pens_ult1, ind_cco...</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(ind_recibo_ult1)</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0.000038</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0.164312</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0.000038</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1.0</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6.085993</a:t>
                      </a:r>
                    </a:p>
                  </a:txBody>
                  <a:tcPr anchor="ctr">
                    <a:lnL>
                      <a:noFill/>
                    </a:lnL>
                    <a:lnR>
                      <a:noFill/>
                    </a:lnR>
                    <a:lnT>
                      <a:noFill/>
                    </a:lnT>
                    <a:lnB>
                      <a:noFill/>
                    </a:lnB>
                    <a:noFill/>
                  </a:tcPr>
                </a:tc>
                <a:extLst>
                  <a:ext uri="{0D108BD9-81ED-4DB2-BD59-A6C34878D82A}">
                    <a16:rowId xmlns:a16="http://schemas.microsoft.com/office/drawing/2014/main" val="1226597922"/>
                  </a:ext>
                </a:extLst>
              </a:tr>
              <a:tr h="658368">
                <a:tc>
                  <a:txBody>
                    <a:bodyPr/>
                    <a:lstStyle/>
                    <a:p>
                      <a:pPr algn="l" fontAlgn="ctr"/>
                      <a:r>
                        <a:rPr lang="da-DK" sz="900" b="0" dirty="0">
                          <a:effectLst/>
                          <a:latin typeface="Arial" panose="020B0604020202020204" pitchFamily="34" charset="0"/>
                        </a:rPr>
                        <a:t>(ind_tjcr_fin_ult1, ind_ecue_fin_ult1, ind_rec...</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(ind_recibo_ult1)</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0.000024</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0.164312</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0.000024</a:t>
                      </a:r>
                    </a:p>
                  </a:txBody>
                  <a:tcPr anchor="ctr">
                    <a:lnL>
                      <a:noFill/>
                    </a:lnL>
                    <a:lnR>
                      <a:noFill/>
                    </a:lnR>
                    <a:lnT>
                      <a:noFill/>
                    </a:lnT>
                    <a:lnB>
                      <a:noFill/>
                    </a:lnB>
                    <a:noFill/>
                  </a:tcPr>
                </a:tc>
                <a:tc>
                  <a:txBody>
                    <a:bodyPr/>
                    <a:lstStyle/>
                    <a:p>
                      <a:pPr algn="l" fontAlgn="ctr"/>
                      <a:r>
                        <a:rPr lang="en-US" sz="900" b="0">
                          <a:effectLst/>
                          <a:latin typeface="Arial" panose="020B0604020202020204" pitchFamily="34" charset="0"/>
                        </a:rPr>
                        <a:t>1.0</a:t>
                      </a:r>
                    </a:p>
                  </a:txBody>
                  <a:tcPr anchor="ctr">
                    <a:lnL>
                      <a:noFill/>
                    </a:lnL>
                    <a:lnR>
                      <a:noFill/>
                    </a:lnR>
                    <a:lnT>
                      <a:noFill/>
                    </a:lnT>
                    <a:lnB>
                      <a:noFill/>
                    </a:lnB>
                    <a:noFill/>
                  </a:tcPr>
                </a:tc>
                <a:tc>
                  <a:txBody>
                    <a:bodyPr/>
                    <a:lstStyle/>
                    <a:p>
                      <a:pPr algn="l" fontAlgn="ctr"/>
                      <a:r>
                        <a:rPr lang="en-US" sz="900" b="0" dirty="0">
                          <a:effectLst/>
                          <a:latin typeface="Arial" panose="020B0604020202020204" pitchFamily="34" charset="0"/>
                        </a:rPr>
                        <a:t>6.085993</a:t>
                      </a:r>
                    </a:p>
                  </a:txBody>
                  <a:tcPr anchor="ctr">
                    <a:lnL>
                      <a:noFill/>
                    </a:lnL>
                    <a:lnR>
                      <a:noFill/>
                    </a:lnR>
                    <a:lnT>
                      <a:noFill/>
                    </a:lnT>
                    <a:lnB>
                      <a:noFill/>
                    </a:lnB>
                    <a:noFill/>
                  </a:tcPr>
                </a:tc>
                <a:extLst>
                  <a:ext uri="{0D108BD9-81ED-4DB2-BD59-A6C34878D82A}">
                    <a16:rowId xmlns:a16="http://schemas.microsoft.com/office/drawing/2014/main" val="1117916075"/>
                  </a:ext>
                </a:extLst>
              </a:tr>
            </a:tbl>
          </a:graphicData>
        </a:graphic>
      </p:graphicFrame>
    </p:spTree>
    <p:extLst>
      <p:ext uri="{BB962C8B-B14F-4D97-AF65-F5344CB8AC3E}">
        <p14:creationId xmlns:p14="http://schemas.microsoft.com/office/powerpoint/2010/main" val="58351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F0CF-3E2D-48AA-9D77-28EAEC5219D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2646760-88A1-4B00-BA68-44EECA973D70}"/>
              </a:ext>
            </a:extLst>
          </p:cNvPr>
          <p:cNvSpPr>
            <a:spLocks noGrp="1"/>
          </p:cNvSpPr>
          <p:nvPr>
            <p:ph idx="1"/>
          </p:nvPr>
        </p:nvSpPr>
        <p:spPr/>
        <p:txBody>
          <a:bodyPr/>
          <a:lstStyle/>
          <a:p>
            <a:r>
              <a:rPr lang="en-US" dirty="0"/>
              <a:t>Product purchased features are more important than demographics in recommendation</a:t>
            </a:r>
          </a:p>
          <a:p>
            <a:endParaRPr lang="en-US" dirty="0"/>
          </a:p>
        </p:txBody>
      </p:sp>
    </p:spTree>
    <p:extLst>
      <p:ext uri="{BB962C8B-B14F-4D97-AF65-F5344CB8AC3E}">
        <p14:creationId xmlns:p14="http://schemas.microsoft.com/office/powerpoint/2010/main" val="414097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1843-48E1-4EC6-8227-29DC302CF441}"/>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9AA27441-1AA2-4F49-91BF-52B80E54AE88}"/>
              </a:ext>
            </a:extLst>
          </p:cNvPr>
          <p:cNvSpPr>
            <a:spLocks noGrp="1"/>
          </p:cNvSpPr>
          <p:nvPr>
            <p:ph idx="1"/>
          </p:nvPr>
        </p:nvSpPr>
        <p:spPr/>
        <p:txBody>
          <a:bodyPr/>
          <a:lstStyle/>
          <a:p>
            <a:pPr algn="just"/>
            <a:r>
              <a:rPr lang="en-US" dirty="0"/>
              <a:t>We are given 16 months of past purchase history of financial products of a bank’s customers</a:t>
            </a:r>
          </a:p>
          <a:p>
            <a:pPr algn="just"/>
            <a:r>
              <a:rPr lang="en-US" dirty="0"/>
              <a:t>Product offerings are such as credit card, guarantees, loans, pensions and investments</a:t>
            </a:r>
          </a:p>
          <a:p>
            <a:pPr algn="just"/>
            <a:r>
              <a:rPr lang="en-US" dirty="0"/>
              <a:t>Need to recommend them products they might be interested in</a:t>
            </a:r>
          </a:p>
          <a:p>
            <a:pPr algn="just"/>
            <a:r>
              <a:rPr lang="en-US" dirty="0"/>
              <a:t>Customer demographics like age, rent, employment, residence</a:t>
            </a:r>
          </a:p>
          <a:p>
            <a:pPr algn="just"/>
            <a:r>
              <a:rPr lang="en-US" dirty="0"/>
              <a:t>Find top 7 products to be recommended to each customer</a:t>
            </a:r>
          </a:p>
        </p:txBody>
      </p:sp>
    </p:spTree>
    <p:extLst>
      <p:ext uri="{BB962C8B-B14F-4D97-AF65-F5344CB8AC3E}">
        <p14:creationId xmlns:p14="http://schemas.microsoft.com/office/powerpoint/2010/main" val="363069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6F21-0AD8-4474-B4F7-0EBE8A7556DA}"/>
              </a:ext>
            </a:extLst>
          </p:cNvPr>
          <p:cNvSpPr>
            <a:spLocks noGrp="1"/>
          </p:cNvSpPr>
          <p:nvPr>
            <p:ph type="title"/>
          </p:nvPr>
        </p:nvSpPr>
        <p:spPr/>
        <p:txBody>
          <a:bodyPr/>
          <a:lstStyle/>
          <a:p>
            <a:r>
              <a:rPr lang="en-US" dirty="0"/>
              <a:t>Future Work and Improvements</a:t>
            </a:r>
          </a:p>
        </p:txBody>
      </p:sp>
      <p:sp>
        <p:nvSpPr>
          <p:cNvPr id="3" name="Content Placeholder 2">
            <a:extLst>
              <a:ext uri="{FF2B5EF4-FFF2-40B4-BE49-F238E27FC236}">
                <a16:creationId xmlns:a16="http://schemas.microsoft.com/office/drawing/2014/main" id="{1AAF9B3C-235F-484E-9F00-A51E55CD3E72}"/>
              </a:ext>
            </a:extLst>
          </p:cNvPr>
          <p:cNvSpPr>
            <a:spLocks noGrp="1"/>
          </p:cNvSpPr>
          <p:nvPr>
            <p:ph idx="1"/>
          </p:nvPr>
        </p:nvSpPr>
        <p:spPr/>
        <p:txBody>
          <a:bodyPr/>
          <a:lstStyle/>
          <a:p>
            <a:r>
              <a:rPr lang="en-US" dirty="0"/>
              <a:t>Since products purchased are most important features there is scope to improve association rules technique</a:t>
            </a:r>
          </a:p>
          <a:p>
            <a:r>
              <a:rPr lang="en-US" dirty="0"/>
              <a:t>We should consider </a:t>
            </a:r>
            <a:r>
              <a:rPr lang="en-US" dirty="0" err="1"/>
              <a:t>markov</a:t>
            </a:r>
            <a:r>
              <a:rPr lang="en-US" dirty="0"/>
              <a:t> chains of order &gt; 1 for classification</a:t>
            </a:r>
          </a:p>
          <a:p>
            <a:r>
              <a:rPr lang="en-US" dirty="0"/>
              <a:t>Sequential modelling such as Hidden </a:t>
            </a:r>
            <a:r>
              <a:rPr lang="en-US" dirty="0" err="1"/>
              <a:t>markov</a:t>
            </a:r>
            <a:r>
              <a:rPr lang="en-US" dirty="0"/>
              <a:t> model and Recurrent Neural Networks can be explored to learn transition probabilities</a:t>
            </a:r>
          </a:p>
        </p:txBody>
      </p:sp>
    </p:spTree>
    <p:extLst>
      <p:ext uri="{BB962C8B-B14F-4D97-AF65-F5344CB8AC3E}">
        <p14:creationId xmlns:p14="http://schemas.microsoft.com/office/powerpoint/2010/main" val="168237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63EED-8ED9-432B-86E8-783EA9628C43}"/>
              </a:ext>
            </a:extLst>
          </p:cNvPr>
          <p:cNvSpPr>
            <a:spLocks noGrp="1"/>
          </p:cNvSpPr>
          <p:nvPr>
            <p:ph idx="1"/>
          </p:nvPr>
        </p:nvSpPr>
        <p:spPr>
          <a:xfrm>
            <a:off x="838200" y="328474"/>
            <a:ext cx="10515600" cy="5848489"/>
          </a:xfrm>
        </p:spPr>
        <p:txBody>
          <a:bodyPr anchor="ctr"/>
          <a:lstStyle/>
          <a:p>
            <a:pPr marL="0" indent="0" algn="ctr">
              <a:buNone/>
            </a:pPr>
            <a:r>
              <a:rPr lang="en-US" dirty="0"/>
              <a:t>Thank You</a:t>
            </a:r>
          </a:p>
          <a:p>
            <a:pPr marL="0" indent="0" algn="ctr">
              <a:buNone/>
            </a:pPr>
            <a:r>
              <a:rPr lang="en-US" dirty="0"/>
              <a:t>Question and Comments</a:t>
            </a:r>
          </a:p>
        </p:txBody>
      </p:sp>
    </p:spTree>
    <p:extLst>
      <p:ext uri="{BB962C8B-B14F-4D97-AF65-F5344CB8AC3E}">
        <p14:creationId xmlns:p14="http://schemas.microsoft.com/office/powerpoint/2010/main" val="306783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1E01E5-7FFA-4EBD-B3D3-70C9B7E1957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Description</a:t>
            </a:r>
          </a:p>
        </p:txBody>
      </p:sp>
      <p:sp>
        <p:nvSpPr>
          <p:cNvPr id="3" name="Content Placeholder 2">
            <a:extLst>
              <a:ext uri="{FF2B5EF4-FFF2-40B4-BE49-F238E27FC236}">
                <a16:creationId xmlns:a16="http://schemas.microsoft.com/office/drawing/2014/main" id="{0D5FEA49-BA31-4BD5-BC75-C7EAEE9840A5}"/>
              </a:ext>
            </a:extLst>
          </p:cNvPr>
          <p:cNvSpPr>
            <a:spLocks noGrp="1"/>
          </p:cNvSpPr>
          <p:nvPr>
            <p:ph idx="1"/>
          </p:nvPr>
        </p:nvSpPr>
        <p:spPr/>
        <p:txBody>
          <a:bodyPr/>
          <a:lstStyle/>
          <a:p>
            <a:r>
              <a:rPr lang="en-US" dirty="0"/>
              <a:t>The downloaded files from Kaggle are training and testing dataset with information of ~950K customers and their 16-month activity</a:t>
            </a:r>
          </a:p>
          <a:p>
            <a:endParaRPr lang="en-US" dirty="0"/>
          </a:p>
          <a:p>
            <a:endParaRPr lang="en-US" dirty="0"/>
          </a:p>
          <a:p>
            <a:endParaRPr lang="en-US" dirty="0"/>
          </a:p>
          <a:p>
            <a:endParaRPr lang="en-US" dirty="0"/>
          </a:p>
          <a:p>
            <a:r>
              <a:rPr lang="en-US" dirty="0"/>
              <a:t>20 demographic features and 24 product purchase binaries split by purchase month</a:t>
            </a:r>
          </a:p>
          <a:p>
            <a:r>
              <a:rPr lang="en-US" dirty="0"/>
              <a:t>Almost all demographic features have missing values</a:t>
            </a:r>
          </a:p>
        </p:txBody>
      </p:sp>
      <p:grpSp>
        <p:nvGrpSpPr>
          <p:cNvPr id="12" name="Group 11">
            <a:extLst>
              <a:ext uri="{FF2B5EF4-FFF2-40B4-BE49-F238E27FC236}">
                <a16:creationId xmlns:a16="http://schemas.microsoft.com/office/drawing/2014/main" id="{EA9032C2-B423-4718-8981-5993392726F2}"/>
              </a:ext>
            </a:extLst>
          </p:cNvPr>
          <p:cNvGrpSpPr/>
          <p:nvPr/>
        </p:nvGrpSpPr>
        <p:grpSpPr>
          <a:xfrm>
            <a:off x="1046904" y="2696922"/>
            <a:ext cx="5049096" cy="1728917"/>
            <a:chOff x="6304704" y="40767"/>
            <a:chExt cx="5049096" cy="1728917"/>
          </a:xfrm>
        </p:grpSpPr>
        <p:cxnSp>
          <p:nvCxnSpPr>
            <p:cNvPr id="6" name="Straight Arrow Connector 5">
              <a:extLst>
                <a:ext uri="{FF2B5EF4-FFF2-40B4-BE49-F238E27FC236}">
                  <a16:creationId xmlns:a16="http://schemas.microsoft.com/office/drawing/2014/main" id="{AFB483CA-E372-48D8-8675-9202F652ED3C}"/>
                </a:ext>
              </a:extLst>
            </p:cNvPr>
            <p:cNvCxnSpPr/>
            <p:nvPr/>
          </p:nvCxnSpPr>
          <p:spPr>
            <a:xfrm>
              <a:off x="6588852" y="175776"/>
              <a:ext cx="0" cy="159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79BBAB-9C30-4AA0-90C3-1FBED5A66AC5}"/>
                </a:ext>
              </a:extLst>
            </p:cNvPr>
            <p:cNvCxnSpPr/>
            <p:nvPr/>
          </p:nvCxnSpPr>
          <p:spPr>
            <a:xfrm>
              <a:off x="7117359" y="175776"/>
              <a:ext cx="0" cy="159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BA56E47-4E42-4D07-A7A6-7C58AC3CB5BB}"/>
                </a:ext>
              </a:extLst>
            </p:cNvPr>
            <p:cNvGrpSpPr/>
            <p:nvPr/>
          </p:nvGrpSpPr>
          <p:grpSpPr>
            <a:xfrm>
              <a:off x="6304704" y="40767"/>
              <a:ext cx="5049096" cy="1719244"/>
              <a:chOff x="6443823" y="791719"/>
              <a:chExt cx="5049096" cy="1719244"/>
            </a:xfrm>
          </p:grpSpPr>
          <p:sp>
            <p:nvSpPr>
              <p:cNvPr id="9" name="TextBox 8">
                <a:extLst>
                  <a:ext uri="{FF2B5EF4-FFF2-40B4-BE49-F238E27FC236}">
                    <a16:creationId xmlns:a16="http://schemas.microsoft.com/office/drawing/2014/main" id="{E7A19A7D-443A-47A2-A252-0FFB8941FDEA}"/>
                  </a:ext>
                </a:extLst>
              </p:cNvPr>
              <p:cNvSpPr txBox="1"/>
              <p:nvPr/>
            </p:nvSpPr>
            <p:spPr>
              <a:xfrm rot="16200000">
                <a:off x="6294783" y="1469463"/>
                <a:ext cx="1713668" cy="369332"/>
              </a:xfrm>
              <a:prstGeom prst="rect">
                <a:avLst/>
              </a:prstGeom>
              <a:noFill/>
            </p:spPr>
            <p:txBody>
              <a:bodyPr wrap="square" rtlCol="0">
                <a:spAutoFit/>
              </a:bodyPr>
              <a:lstStyle/>
              <a:p>
                <a:r>
                  <a:rPr lang="en-US" dirty="0" err="1"/>
                  <a:t>CustomerID</a:t>
                </a:r>
                <a:endParaRPr lang="en-US" dirty="0"/>
              </a:p>
            </p:txBody>
          </p:sp>
          <p:sp>
            <p:nvSpPr>
              <p:cNvPr id="8" name="TextBox 7">
                <a:extLst>
                  <a:ext uri="{FF2B5EF4-FFF2-40B4-BE49-F238E27FC236}">
                    <a16:creationId xmlns:a16="http://schemas.microsoft.com/office/drawing/2014/main" id="{81A8F44A-6A15-4356-8A7B-B44981E394E1}"/>
                  </a:ext>
                </a:extLst>
              </p:cNvPr>
              <p:cNvSpPr txBox="1"/>
              <p:nvPr/>
            </p:nvSpPr>
            <p:spPr>
              <a:xfrm rot="16200000">
                <a:off x="5771655" y="1463887"/>
                <a:ext cx="1713668" cy="369332"/>
              </a:xfrm>
              <a:prstGeom prst="rect">
                <a:avLst/>
              </a:prstGeom>
              <a:noFill/>
            </p:spPr>
            <p:txBody>
              <a:bodyPr wrap="square" rtlCol="0">
                <a:spAutoFit/>
              </a:bodyPr>
              <a:lstStyle/>
              <a:p>
                <a:r>
                  <a:rPr lang="en-US" dirty="0"/>
                  <a:t>Purchase Month</a:t>
                </a:r>
              </a:p>
            </p:txBody>
          </p:sp>
          <p:graphicFrame>
            <p:nvGraphicFramePr>
              <p:cNvPr id="5" name="Table 4">
                <a:extLst>
                  <a:ext uri="{FF2B5EF4-FFF2-40B4-BE49-F238E27FC236}">
                    <a16:creationId xmlns:a16="http://schemas.microsoft.com/office/drawing/2014/main" id="{4F01C99C-8F7D-400C-A97E-87B0CA699A4A}"/>
                  </a:ext>
                </a:extLst>
              </p:cNvPr>
              <p:cNvGraphicFramePr>
                <a:graphicFrameLocks/>
              </p:cNvGraphicFramePr>
              <p:nvPr>
                <p:extLst>
                  <p:ext uri="{D42A27DB-BD31-4B8C-83A1-F6EECF244321}">
                    <p14:modId xmlns:p14="http://schemas.microsoft.com/office/powerpoint/2010/main" val="2631384062"/>
                  </p:ext>
                </p:extLst>
              </p:nvPr>
            </p:nvGraphicFramePr>
            <p:xfrm>
              <a:off x="7448725" y="1397073"/>
              <a:ext cx="4044194" cy="731520"/>
            </p:xfrm>
            <a:graphic>
              <a:graphicData uri="http://schemas.openxmlformats.org/drawingml/2006/table">
                <a:tbl>
                  <a:tblPr firstRow="1" bandRow="1">
                    <a:tableStyleId>{073A0DAA-6AF3-43AB-8588-CEC1D06C72B9}</a:tableStyleId>
                  </a:tblPr>
                  <a:tblGrid>
                    <a:gridCol w="2022097">
                      <a:extLst>
                        <a:ext uri="{9D8B030D-6E8A-4147-A177-3AD203B41FA5}">
                          <a16:colId xmlns:a16="http://schemas.microsoft.com/office/drawing/2014/main" val="2852138598"/>
                        </a:ext>
                      </a:extLst>
                    </a:gridCol>
                    <a:gridCol w="2022097">
                      <a:extLst>
                        <a:ext uri="{9D8B030D-6E8A-4147-A177-3AD203B41FA5}">
                          <a16:colId xmlns:a16="http://schemas.microsoft.com/office/drawing/2014/main" val="404755210"/>
                        </a:ext>
                      </a:extLst>
                    </a:gridCol>
                  </a:tblGrid>
                  <a:tr h="343949">
                    <a:tc>
                      <a:txBody>
                        <a:bodyPr/>
                        <a:lstStyle/>
                        <a:p>
                          <a:r>
                            <a:rPr lang="en-US" dirty="0"/>
                            <a:t>Demographics</a:t>
                          </a:r>
                        </a:p>
                      </a:txBody>
                      <a:tcPr/>
                    </a:tc>
                    <a:tc>
                      <a:txBody>
                        <a:bodyPr/>
                        <a:lstStyle/>
                        <a:p>
                          <a:r>
                            <a:rPr lang="en-US" dirty="0"/>
                            <a:t>Product purchased</a:t>
                          </a:r>
                        </a:p>
                      </a:txBody>
                      <a:tcPr/>
                    </a:tc>
                    <a:extLst>
                      <a:ext uri="{0D108BD9-81ED-4DB2-BD59-A6C34878D82A}">
                        <a16:rowId xmlns:a16="http://schemas.microsoft.com/office/drawing/2014/main" val="131966403"/>
                      </a:ext>
                    </a:extLst>
                  </a:tr>
                  <a:tr h="34394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885596431"/>
                      </a:ext>
                    </a:extLst>
                  </a:tr>
                </a:tbl>
              </a:graphicData>
            </a:graphic>
          </p:graphicFrame>
        </p:grpSp>
      </p:grpSp>
      <p:grpSp>
        <p:nvGrpSpPr>
          <p:cNvPr id="13" name="Group 12">
            <a:extLst>
              <a:ext uri="{FF2B5EF4-FFF2-40B4-BE49-F238E27FC236}">
                <a16:creationId xmlns:a16="http://schemas.microsoft.com/office/drawing/2014/main" id="{85229B65-4D5C-4284-A347-C6BEEBE958F8}"/>
              </a:ext>
            </a:extLst>
          </p:cNvPr>
          <p:cNvGrpSpPr/>
          <p:nvPr/>
        </p:nvGrpSpPr>
        <p:grpSpPr>
          <a:xfrm>
            <a:off x="6827832" y="2742424"/>
            <a:ext cx="2503871" cy="1723341"/>
            <a:chOff x="6827832" y="46343"/>
            <a:chExt cx="2503871" cy="1723341"/>
          </a:xfrm>
        </p:grpSpPr>
        <p:cxnSp>
          <p:nvCxnSpPr>
            <p:cNvPr id="15" name="Straight Arrow Connector 14">
              <a:extLst>
                <a:ext uri="{FF2B5EF4-FFF2-40B4-BE49-F238E27FC236}">
                  <a16:creationId xmlns:a16="http://schemas.microsoft.com/office/drawing/2014/main" id="{485F9364-7BDA-4FE5-A309-F2B5C4C6A82F}"/>
                </a:ext>
              </a:extLst>
            </p:cNvPr>
            <p:cNvCxnSpPr/>
            <p:nvPr/>
          </p:nvCxnSpPr>
          <p:spPr>
            <a:xfrm>
              <a:off x="7117359" y="175776"/>
              <a:ext cx="0" cy="159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5D918F4-BFDB-4F0C-8728-6DE4A7E0CF88}"/>
                </a:ext>
              </a:extLst>
            </p:cNvPr>
            <p:cNvGrpSpPr/>
            <p:nvPr/>
          </p:nvGrpSpPr>
          <p:grpSpPr>
            <a:xfrm>
              <a:off x="6827832" y="46343"/>
              <a:ext cx="2503871" cy="1713668"/>
              <a:chOff x="6966951" y="797295"/>
              <a:chExt cx="2503871" cy="1713668"/>
            </a:xfrm>
          </p:grpSpPr>
          <p:sp>
            <p:nvSpPr>
              <p:cNvPr id="17" name="TextBox 16">
                <a:extLst>
                  <a:ext uri="{FF2B5EF4-FFF2-40B4-BE49-F238E27FC236}">
                    <a16:creationId xmlns:a16="http://schemas.microsoft.com/office/drawing/2014/main" id="{A35B3B36-3BEF-4C11-9B5F-E764C904CC16}"/>
                  </a:ext>
                </a:extLst>
              </p:cNvPr>
              <p:cNvSpPr txBox="1"/>
              <p:nvPr/>
            </p:nvSpPr>
            <p:spPr>
              <a:xfrm rot="16200000">
                <a:off x="6294783" y="1469463"/>
                <a:ext cx="1713668" cy="369332"/>
              </a:xfrm>
              <a:prstGeom prst="rect">
                <a:avLst/>
              </a:prstGeom>
              <a:noFill/>
            </p:spPr>
            <p:txBody>
              <a:bodyPr wrap="square" rtlCol="0">
                <a:spAutoFit/>
              </a:bodyPr>
              <a:lstStyle/>
              <a:p>
                <a:r>
                  <a:rPr lang="en-US" dirty="0" err="1"/>
                  <a:t>CustomerID</a:t>
                </a:r>
                <a:endParaRPr lang="en-US" dirty="0"/>
              </a:p>
            </p:txBody>
          </p:sp>
          <p:graphicFrame>
            <p:nvGraphicFramePr>
              <p:cNvPr id="19" name="Table 18">
                <a:extLst>
                  <a:ext uri="{FF2B5EF4-FFF2-40B4-BE49-F238E27FC236}">
                    <a16:creationId xmlns:a16="http://schemas.microsoft.com/office/drawing/2014/main" id="{FADA09CC-8238-4D32-AD79-8E800D4113A3}"/>
                  </a:ext>
                </a:extLst>
              </p:cNvPr>
              <p:cNvGraphicFramePr>
                <a:graphicFrameLocks/>
              </p:cNvGraphicFramePr>
              <p:nvPr>
                <p:extLst>
                  <p:ext uri="{D42A27DB-BD31-4B8C-83A1-F6EECF244321}">
                    <p14:modId xmlns:p14="http://schemas.microsoft.com/office/powerpoint/2010/main" val="1456649100"/>
                  </p:ext>
                </p:extLst>
              </p:nvPr>
            </p:nvGraphicFramePr>
            <p:xfrm>
              <a:off x="7448725" y="1397073"/>
              <a:ext cx="2022097" cy="731520"/>
            </p:xfrm>
            <a:graphic>
              <a:graphicData uri="http://schemas.openxmlformats.org/drawingml/2006/table">
                <a:tbl>
                  <a:tblPr firstRow="1" bandRow="1">
                    <a:tableStyleId>{073A0DAA-6AF3-43AB-8588-CEC1D06C72B9}</a:tableStyleId>
                  </a:tblPr>
                  <a:tblGrid>
                    <a:gridCol w="2022097">
                      <a:extLst>
                        <a:ext uri="{9D8B030D-6E8A-4147-A177-3AD203B41FA5}">
                          <a16:colId xmlns:a16="http://schemas.microsoft.com/office/drawing/2014/main" val="2852138598"/>
                        </a:ext>
                      </a:extLst>
                    </a:gridCol>
                  </a:tblGrid>
                  <a:tr h="343949">
                    <a:tc>
                      <a:txBody>
                        <a:bodyPr/>
                        <a:lstStyle/>
                        <a:p>
                          <a:r>
                            <a:rPr lang="en-US" dirty="0"/>
                            <a:t>Demographics</a:t>
                          </a:r>
                        </a:p>
                      </a:txBody>
                      <a:tcPr/>
                    </a:tc>
                    <a:extLst>
                      <a:ext uri="{0D108BD9-81ED-4DB2-BD59-A6C34878D82A}">
                        <a16:rowId xmlns:a16="http://schemas.microsoft.com/office/drawing/2014/main" val="131966403"/>
                      </a:ext>
                    </a:extLst>
                  </a:tr>
                  <a:tr h="343949">
                    <a:tc>
                      <a:txBody>
                        <a:bodyPr/>
                        <a:lstStyle/>
                        <a:p>
                          <a:r>
                            <a:rPr lang="en-US" dirty="0"/>
                            <a:t>…………………………….</a:t>
                          </a:r>
                        </a:p>
                      </a:txBody>
                      <a:tcPr/>
                    </a:tc>
                    <a:extLst>
                      <a:ext uri="{0D108BD9-81ED-4DB2-BD59-A6C34878D82A}">
                        <a16:rowId xmlns:a16="http://schemas.microsoft.com/office/drawing/2014/main" val="2885596431"/>
                      </a:ext>
                    </a:extLst>
                  </a:tr>
                </a:tbl>
              </a:graphicData>
            </a:graphic>
          </p:graphicFrame>
        </p:grpSp>
      </p:grpSp>
      <p:sp>
        <p:nvSpPr>
          <p:cNvPr id="20" name="TextBox 19">
            <a:extLst>
              <a:ext uri="{FF2B5EF4-FFF2-40B4-BE49-F238E27FC236}">
                <a16:creationId xmlns:a16="http://schemas.microsoft.com/office/drawing/2014/main" id="{5DEF2BDD-7D10-4CFA-B0FA-9777852D63BB}"/>
              </a:ext>
            </a:extLst>
          </p:cNvPr>
          <p:cNvSpPr txBox="1"/>
          <p:nvPr/>
        </p:nvSpPr>
        <p:spPr>
          <a:xfrm>
            <a:off x="3106318" y="2750812"/>
            <a:ext cx="1954635" cy="369332"/>
          </a:xfrm>
          <a:prstGeom prst="rect">
            <a:avLst/>
          </a:prstGeom>
          <a:noFill/>
        </p:spPr>
        <p:txBody>
          <a:bodyPr wrap="square" rtlCol="0">
            <a:spAutoFit/>
          </a:bodyPr>
          <a:lstStyle/>
          <a:p>
            <a:r>
              <a:rPr lang="en-US" dirty="0"/>
              <a:t>Training data</a:t>
            </a:r>
          </a:p>
        </p:txBody>
      </p:sp>
      <p:sp>
        <p:nvSpPr>
          <p:cNvPr id="21" name="TextBox 20">
            <a:extLst>
              <a:ext uri="{FF2B5EF4-FFF2-40B4-BE49-F238E27FC236}">
                <a16:creationId xmlns:a16="http://schemas.microsoft.com/office/drawing/2014/main" id="{B53488CA-2614-4C26-AE56-E9C3ECE23B78}"/>
              </a:ext>
            </a:extLst>
          </p:cNvPr>
          <p:cNvSpPr txBox="1"/>
          <p:nvPr/>
        </p:nvSpPr>
        <p:spPr>
          <a:xfrm>
            <a:off x="7695395" y="2750812"/>
            <a:ext cx="1954635" cy="369332"/>
          </a:xfrm>
          <a:prstGeom prst="rect">
            <a:avLst/>
          </a:prstGeom>
          <a:noFill/>
        </p:spPr>
        <p:txBody>
          <a:bodyPr wrap="square" rtlCol="0">
            <a:spAutoFit/>
          </a:bodyPr>
          <a:lstStyle/>
          <a:p>
            <a:r>
              <a:rPr lang="en-US" dirty="0"/>
              <a:t>Test data</a:t>
            </a:r>
          </a:p>
        </p:txBody>
      </p:sp>
    </p:spTree>
    <p:extLst>
      <p:ext uri="{BB962C8B-B14F-4D97-AF65-F5344CB8AC3E}">
        <p14:creationId xmlns:p14="http://schemas.microsoft.com/office/powerpoint/2010/main" val="368581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354E-F112-4FF4-849A-9CB53CC85928}"/>
              </a:ext>
            </a:extLst>
          </p:cNvPr>
          <p:cNvSpPr>
            <a:spLocks noGrp="1"/>
          </p:cNvSpPr>
          <p:nvPr>
            <p:ph type="title"/>
          </p:nvPr>
        </p:nvSpPr>
        <p:spPr/>
        <p:txBody>
          <a:bodyPr/>
          <a:lstStyle/>
          <a:p>
            <a:r>
              <a:rPr lang="en-US" dirty="0"/>
              <a:t>Preprocessing – Missing values &amp; Outliers</a:t>
            </a:r>
          </a:p>
        </p:txBody>
      </p:sp>
      <p:pic>
        <p:nvPicPr>
          <p:cNvPr id="1034" name="Picture 10">
            <a:extLst>
              <a:ext uri="{FF2B5EF4-FFF2-40B4-BE49-F238E27FC236}">
                <a16:creationId xmlns:a16="http://schemas.microsoft.com/office/drawing/2014/main" id="{D2F26739-C911-400B-8E46-C443993B1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821" y="4509842"/>
            <a:ext cx="3448050" cy="139034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0B6F080C-6A3B-474E-9F2C-098BD9346E2D}"/>
              </a:ext>
            </a:extLst>
          </p:cNvPr>
          <p:cNvGrpSpPr/>
          <p:nvPr/>
        </p:nvGrpSpPr>
        <p:grpSpPr>
          <a:xfrm>
            <a:off x="426397" y="1690688"/>
            <a:ext cx="9539724" cy="2188916"/>
            <a:chOff x="308951" y="1519020"/>
            <a:chExt cx="8651908" cy="2000674"/>
          </a:xfrm>
        </p:grpSpPr>
        <p:pic>
          <p:nvPicPr>
            <p:cNvPr id="1026" name="Picture 2">
              <a:extLst>
                <a:ext uri="{FF2B5EF4-FFF2-40B4-BE49-F238E27FC236}">
                  <a16:creationId xmlns:a16="http://schemas.microsoft.com/office/drawing/2014/main" id="{8E4C2464-73CB-4EC6-8F47-82A6530ED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51" y="1519020"/>
              <a:ext cx="2080915" cy="2000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F091D7E-D518-455B-8B9C-6FFF8C9EA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3042" y="1519020"/>
              <a:ext cx="2064867" cy="2000674"/>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6C36BFC6-14C6-4ECC-86CE-9F0AB00EFF46}"/>
                </a:ext>
              </a:extLst>
            </p:cNvPr>
            <p:cNvSpPr/>
            <p:nvPr/>
          </p:nvSpPr>
          <p:spPr>
            <a:xfrm>
              <a:off x="2389866" y="1814193"/>
              <a:ext cx="1083176" cy="576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r>
                <a:rPr lang="en-US" sz="1000" baseline="30000" dirty="0"/>
                <a:t>st</a:t>
              </a:r>
              <a:r>
                <a:rPr lang="en-US" sz="1000" dirty="0"/>
                <a:t> 2 cols - Fill NAs</a:t>
              </a:r>
            </a:p>
          </p:txBody>
        </p:sp>
        <p:pic>
          <p:nvPicPr>
            <p:cNvPr id="1036" name="Picture 12">
              <a:extLst>
                <a:ext uri="{FF2B5EF4-FFF2-40B4-BE49-F238E27FC236}">
                  <a16:creationId xmlns:a16="http://schemas.microsoft.com/office/drawing/2014/main" id="{324C2B7F-BD90-4292-9CDE-63433D4794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8306" y="1519020"/>
              <a:ext cx="2182553" cy="2000674"/>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FF4910B6-4EEF-476A-A751-76720B8DCDF9}"/>
                </a:ext>
              </a:extLst>
            </p:cNvPr>
            <p:cNvSpPr/>
            <p:nvPr/>
          </p:nvSpPr>
          <p:spPr>
            <a:xfrm>
              <a:off x="5537910" y="1814193"/>
              <a:ext cx="1240396" cy="710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Interpolate income using simple linear regression</a:t>
              </a:r>
            </a:p>
          </p:txBody>
        </p:sp>
      </p:grpSp>
      <p:sp>
        <p:nvSpPr>
          <p:cNvPr id="17" name="Arrow: Right 16">
            <a:extLst>
              <a:ext uri="{FF2B5EF4-FFF2-40B4-BE49-F238E27FC236}">
                <a16:creationId xmlns:a16="http://schemas.microsoft.com/office/drawing/2014/main" id="{9A5E6896-28A7-44E9-9FA2-34369118F728}"/>
              </a:ext>
            </a:extLst>
          </p:cNvPr>
          <p:cNvSpPr/>
          <p:nvPr/>
        </p:nvSpPr>
        <p:spPr>
          <a:xfrm>
            <a:off x="9966121" y="2013634"/>
            <a:ext cx="1367679" cy="777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Interpolate variables with mode</a:t>
            </a:r>
          </a:p>
        </p:txBody>
      </p:sp>
      <p:sp>
        <p:nvSpPr>
          <p:cNvPr id="8" name="TextBox 7">
            <a:extLst>
              <a:ext uri="{FF2B5EF4-FFF2-40B4-BE49-F238E27FC236}">
                <a16:creationId xmlns:a16="http://schemas.microsoft.com/office/drawing/2014/main" id="{28CC919A-8F7F-4180-B488-1795C693D005}"/>
              </a:ext>
            </a:extLst>
          </p:cNvPr>
          <p:cNvSpPr txBox="1"/>
          <p:nvPr/>
        </p:nvSpPr>
        <p:spPr>
          <a:xfrm>
            <a:off x="11469541" y="1728933"/>
            <a:ext cx="592123" cy="1200329"/>
          </a:xfrm>
          <a:prstGeom prst="rect">
            <a:avLst/>
          </a:prstGeom>
          <a:noFill/>
        </p:spPr>
        <p:txBody>
          <a:bodyPr wrap="square" rtlCol="0">
            <a:spAutoFit/>
          </a:bodyPr>
          <a:lstStyle/>
          <a:p>
            <a:r>
              <a:rPr lang="en-US" dirty="0">
                <a:solidFill>
                  <a:schemeClr val="accent6">
                    <a:lumMod val="75000"/>
                  </a:schemeClr>
                </a:solidFill>
              </a:rPr>
              <a:t>D</a:t>
            </a:r>
          </a:p>
          <a:p>
            <a:r>
              <a:rPr lang="en-US" dirty="0">
                <a:solidFill>
                  <a:schemeClr val="accent6">
                    <a:lumMod val="75000"/>
                  </a:schemeClr>
                </a:solidFill>
              </a:rPr>
              <a:t>O</a:t>
            </a:r>
          </a:p>
          <a:p>
            <a:r>
              <a:rPr lang="en-US" dirty="0">
                <a:solidFill>
                  <a:schemeClr val="accent6">
                    <a:lumMod val="75000"/>
                  </a:schemeClr>
                </a:solidFill>
              </a:rPr>
              <a:t>N</a:t>
            </a:r>
          </a:p>
          <a:p>
            <a:r>
              <a:rPr lang="en-US" dirty="0">
                <a:solidFill>
                  <a:schemeClr val="accent6">
                    <a:lumMod val="75000"/>
                  </a:schemeClr>
                </a:solidFill>
              </a:rPr>
              <a:t>E</a:t>
            </a:r>
          </a:p>
        </p:txBody>
      </p:sp>
      <p:pic>
        <p:nvPicPr>
          <p:cNvPr id="1040" name="Picture 16">
            <a:extLst>
              <a:ext uri="{FF2B5EF4-FFF2-40B4-BE49-F238E27FC236}">
                <a16:creationId xmlns:a16="http://schemas.microsoft.com/office/drawing/2014/main" id="{A2A971E8-6A5A-4C86-A69F-D6360E6036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8071" y="4509842"/>
            <a:ext cx="34480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29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A031-9C09-48BF-8F58-74003B401079}"/>
              </a:ext>
            </a:extLst>
          </p:cNvPr>
          <p:cNvSpPr>
            <a:spLocks noGrp="1"/>
          </p:cNvSpPr>
          <p:nvPr>
            <p:ph type="title"/>
          </p:nvPr>
        </p:nvSpPr>
        <p:spPr/>
        <p:txBody>
          <a:bodyPr/>
          <a:lstStyle/>
          <a:p>
            <a:r>
              <a:rPr lang="en-US" dirty="0"/>
              <a:t>Markov Assumption	</a:t>
            </a:r>
          </a:p>
        </p:txBody>
      </p:sp>
      <p:sp>
        <p:nvSpPr>
          <p:cNvPr id="3" name="Content Placeholder 2">
            <a:extLst>
              <a:ext uri="{FF2B5EF4-FFF2-40B4-BE49-F238E27FC236}">
                <a16:creationId xmlns:a16="http://schemas.microsoft.com/office/drawing/2014/main" id="{FA4B1B4D-FAE7-4011-8734-255813D701FA}"/>
              </a:ext>
            </a:extLst>
          </p:cNvPr>
          <p:cNvSpPr>
            <a:spLocks noGrp="1"/>
          </p:cNvSpPr>
          <p:nvPr>
            <p:ph idx="1"/>
          </p:nvPr>
        </p:nvSpPr>
        <p:spPr/>
        <p:txBody>
          <a:bodyPr/>
          <a:lstStyle/>
          <a:p>
            <a:pPr algn="just"/>
            <a:r>
              <a:rPr lang="en-US" dirty="0"/>
              <a:t>A Markov chain is a stochastic model describing a sequence of possible events in which the probability of each event depends only on the state attained in the previous event.</a:t>
            </a:r>
          </a:p>
        </p:txBody>
      </p:sp>
      <p:pic>
        <p:nvPicPr>
          <p:cNvPr id="2050" name="Picture 2" descr="Hidden Markov model - Wikipedia">
            <a:extLst>
              <a:ext uri="{FF2B5EF4-FFF2-40B4-BE49-F238E27FC236}">
                <a16:creationId xmlns:a16="http://schemas.microsoft.com/office/drawing/2014/main" id="{C5B613C7-0DD7-40FB-99C0-827DD9895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702" y="3919076"/>
            <a:ext cx="47625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idden Markov model - Wikipedia">
            <a:extLst>
              <a:ext uri="{FF2B5EF4-FFF2-40B4-BE49-F238E27FC236}">
                <a16:creationId xmlns:a16="http://schemas.microsoft.com/office/drawing/2014/main" id="{AE0FA38A-5DA0-436C-86C4-F5EB008A5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668" y="3919076"/>
            <a:ext cx="47625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718E70-3601-435F-BF81-91559E4AA907}"/>
              </a:ext>
            </a:extLst>
          </p:cNvPr>
          <p:cNvSpPr txBox="1"/>
          <p:nvPr/>
        </p:nvSpPr>
        <p:spPr>
          <a:xfrm>
            <a:off x="2085697" y="3429000"/>
            <a:ext cx="2938509" cy="369332"/>
          </a:xfrm>
          <a:prstGeom prst="rect">
            <a:avLst/>
          </a:prstGeom>
          <a:noFill/>
        </p:spPr>
        <p:txBody>
          <a:bodyPr wrap="square" rtlCol="0">
            <a:spAutoFit/>
          </a:bodyPr>
          <a:lstStyle/>
          <a:p>
            <a:r>
              <a:rPr lang="en-US" dirty="0"/>
              <a:t>Discrete time MC of order 1</a:t>
            </a:r>
          </a:p>
        </p:txBody>
      </p:sp>
      <p:sp>
        <p:nvSpPr>
          <p:cNvPr id="7" name="TextBox 6">
            <a:extLst>
              <a:ext uri="{FF2B5EF4-FFF2-40B4-BE49-F238E27FC236}">
                <a16:creationId xmlns:a16="http://schemas.microsoft.com/office/drawing/2014/main" id="{6CFB7B31-808C-4019-8D15-521A75008908}"/>
              </a:ext>
            </a:extLst>
          </p:cNvPr>
          <p:cNvSpPr txBox="1"/>
          <p:nvPr/>
        </p:nvSpPr>
        <p:spPr>
          <a:xfrm>
            <a:off x="7266663" y="3414807"/>
            <a:ext cx="2938509" cy="369332"/>
          </a:xfrm>
          <a:prstGeom prst="rect">
            <a:avLst/>
          </a:prstGeom>
          <a:noFill/>
        </p:spPr>
        <p:txBody>
          <a:bodyPr wrap="square" rtlCol="0">
            <a:spAutoFit/>
          </a:bodyPr>
          <a:lstStyle/>
          <a:p>
            <a:r>
              <a:rPr lang="en-US" dirty="0"/>
              <a:t>Discrete time MC of order 2</a:t>
            </a:r>
          </a:p>
        </p:txBody>
      </p:sp>
      <p:cxnSp>
        <p:nvCxnSpPr>
          <p:cNvPr id="8" name="Straight Arrow Connector 7">
            <a:extLst>
              <a:ext uri="{FF2B5EF4-FFF2-40B4-BE49-F238E27FC236}">
                <a16:creationId xmlns:a16="http://schemas.microsoft.com/office/drawing/2014/main" id="{5D609DBB-9E4D-4553-BD13-B21B330337DE}"/>
              </a:ext>
            </a:extLst>
          </p:cNvPr>
          <p:cNvCxnSpPr>
            <a:cxnSpLocks/>
          </p:cNvCxnSpPr>
          <p:nvPr/>
        </p:nvCxnSpPr>
        <p:spPr>
          <a:xfrm>
            <a:off x="7803472" y="4302295"/>
            <a:ext cx="701336" cy="46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415A7E1-DA6B-4A41-9751-7096E9B3C06B}"/>
              </a:ext>
            </a:extLst>
          </p:cNvPr>
          <p:cNvCxnSpPr>
            <a:cxnSpLocks/>
          </p:cNvCxnSpPr>
          <p:nvPr/>
        </p:nvCxnSpPr>
        <p:spPr>
          <a:xfrm>
            <a:off x="8967925" y="4281905"/>
            <a:ext cx="701336" cy="46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96AAE1A-45C2-46D0-A435-D7FBC171E38B}"/>
              </a:ext>
            </a:extLst>
          </p:cNvPr>
          <p:cNvCxnSpPr>
            <a:cxnSpLocks/>
          </p:cNvCxnSpPr>
          <p:nvPr/>
        </p:nvCxnSpPr>
        <p:spPr>
          <a:xfrm>
            <a:off x="6500622" y="4269535"/>
            <a:ext cx="701336" cy="46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FF7C7E-BA6E-4B47-AC3E-52C0AF82069A}"/>
              </a:ext>
            </a:extLst>
          </p:cNvPr>
          <p:cNvCxnSpPr>
            <a:cxnSpLocks/>
          </p:cNvCxnSpPr>
          <p:nvPr/>
        </p:nvCxnSpPr>
        <p:spPr>
          <a:xfrm>
            <a:off x="10342063" y="4269535"/>
            <a:ext cx="701336" cy="46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77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EE6-8FBA-4599-9755-0AA8B16575FA}"/>
              </a:ext>
            </a:extLst>
          </p:cNvPr>
          <p:cNvSpPr>
            <a:spLocks noGrp="1"/>
          </p:cNvSpPr>
          <p:nvPr>
            <p:ph type="title"/>
          </p:nvPr>
        </p:nvSpPr>
        <p:spPr/>
        <p:txBody>
          <a:bodyPr/>
          <a:lstStyle/>
          <a:p>
            <a:r>
              <a:rPr lang="en-US" dirty="0"/>
              <a:t>Model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B2AB14-5C40-4AF0-88F1-5E644BDAC7A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Demographics &amp; Products present in month ‘t-n’</a:t>
                </a:r>
              </a:p>
              <a:p>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e>
                    </m:d>
                    <m:r>
                      <a:rPr lang="en-US" b="0" i="1" smtClean="0">
                        <a:latin typeface="Cambria Math" panose="02040503050406030204" pitchFamily="18" charset="0"/>
                      </a:rPr>
                      <m:t>:</m:t>
                    </m:r>
                  </m:oMath>
                </a14:m>
                <a:r>
                  <a:rPr lang="en-US" dirty="0"/>
                  <a:t> New products added in ‘t-n+1’ = Products present in month (t-n+1) – Products present in ‘t-n’</a:t>
                </a:r>
              </a:p>
              <a:p>
                <a:pPr lvl="1"/>
                <a:r>
                  <a:rPr lang="en-US" dirty="0"/>
                  <a:t>‘n’ = {0,16}</a:t>
                </a:r>
              </a:p>
              <a:p>
                <a:pPr lvl="1"/>
                <a:r>
                  <a:rPr lang="en-US" dirty="0"/>
                  <a:t>State ‘t’ is the last month for which Y is given</a:t>
                </a:r>
              </a:p>
              <a:p>
                <a:pPr lvl="1"/>
                <a:r>
                  <a:rPr lang="en-US" dirty="0"/>
                  <a:t>State ‘t+1’ is the last month for which X is given</a:t>
                </a:r>
              </a:p>
              <a:p>
                <a:r>
                  <a:rPr lang="en-US" dirty="0"/>
                  <a:t>We need to predict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if we assume </a:t>
                </a:r>
                <a:r>
                  <a:rPr lang="en-US" dirty="0" err="1"/>
                  <a:t>markov</a:t>
                </a:r>
                <a:r>
                  <a:rPr lang="en-US" dirty="0"/>
                  <a:t>-chain of order 1 and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for order 2</a:t>
                </a:r>
              </a:p>
            </p:txBody>
          </p:sp>
        </mc:Choice>
        <mc:Fallback xmlns="">
          <p:sp>
            <p:nvSpPr>
              <p:cNvPr id="3" name="Content Placeholder 2">
                <a:extLst>
                  <a:ext uri="{FF2B5EF4-FFF2-40B4-BE49-F238E27FC236}">
                    <a16:creationId xmlns:a16="http://schemas.microsoft.com/office/drawing/2014/main" id="{A6B2AB14-5C40-4AF0-88F1-5E644BDAC7A2}"/>
                  </a:ext>
                </a:extLst>
              </p:cNvPr>
              <p:cNvSpPr>
                <a:spLocks noGrp="1" noRot="1" noChangeAspect="1" noMove="1" noResize="1" noEditPoints="1" noAdjustHandles="1" noChangeArrowheads="1" noChangeShapeType="1" noTextEdit="1"/>
              </p:cNvSpPr>
              <p:nvPr>
                <p:ph idx="1"/>
              </p:nvPr>
            </p:nvSpPr>
            <p:spPr>
              <a:blipFill>
                <a:blip r:embed="rId2"/>
                <a:stretch>
                  <a:fillRect l="-1043"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13401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BEC7-FCB1-49AA-8A59-BDA37F864FC5}"/>
              </a:ext>
            </a:extLst>
          </p:cNvPr>
          <p:cNvSpPr>
            <a:spLocks noGrp="1"/>
          </p:cNvSpPr>
          <p:nvPr>
            <p:ph type="title"/>
          </p:nvPr>
        </p:nvSpPr>
        <p:spPr/>
        <p:txBody>
          <a:bodyPr/>
          <a:lstStyle/>
          <a:p>
            <a:r>
              <a:rPr lang="en-US" dirty="0"/>
              <a:t>Preprocessing – Data Preparation</a:t>
            </a:r>
          </a:p>
        </p:txBody>
      </p:sp>
      <p:sp>
        <p:nvSpPr>
          <p:cNvPr id="3" name="Content Placeholder 2">
            <a:extLst>
              <a:ext uri="{FF2B5EF4-FFF2-40B4-BE49-F238E27FC236}">
                <a16:creationId xmlns:a16="http://schemas.microsoft.com/office/drawing/2014/main" id="{2EB2E447-B250-4C20-9EFE-BC2ACCC3654C}"/>
              </a:ext>
            </a:extLst>
          </p:cNvPr>
          <p:cNvSpPr>
            <a:spLocks noGrp="1"/>
          </p:cNvSpPr>
          <p:nvPr>
            <p:ph idx="1"/>
          </p:nvPr>
        </p:nvSpPr>
        <p:spPr/>
        <p:txBody>
          <a:bodyPr>
            <a:normAutofit fontScale="92500" lnSpcReduction="20000"/>
          </a:bodyPr>
          <a:lstStyle/>
          <a:p>
            <a:r>
              <a:rPr lang="en-US" dirty="0"/>
              <a:t>We need to create X and Y such that they follow our assumptions</a:t>
            </a:r>
          </a:p>
          <a:p>
            <a:endParaRPr lang="en-US" dirty="0"/>
          </a:p>
          <a:p>
            <a:endParaRPr lang="en-US" dirty="0"/>
          </a:p>
          <a:p>
            <a:endParaRPr lang="en-US" dirty="0"/>
          </a:p>
          <a:p>
            <a:endParaRPr lang="en-US" dirty="0"/>
          </a:p>
          <a:p>
            <a:endParaRPr lang="en-US" dirty="0"/>
          </a:p>
          <a:p>
            <a:endParaRPr lang="en-US" dirty="0"/>
          </a:p>
          <a:p>
            <a:r>
              <a:rPr lang="en-US" dirty="0"/>
              <a:t>Take a month’s data and stack in X, and products in next month and stack in Y</a:t>
            </a:r>
          </a:p>
          <a:p>
            <a:r>
              <a:rPr lang="en-US" dirty="0"/>
              <a:t>Subtract Products in Y with corresponding products in X to get ‘added products’</a:t>
            </a:r>
          </a:p>
          <a:p>
            <a:endParaRPr lang="en-US" dirty="0"/>
          </a:p>
          <a:p>
            <a:endParaRPr lang="en-US" dirty="0"/>
          </a:p>
          <a:p>
            <a:endParaRPr lang="en-US" dirty="0"/>
          </a:p>
          <a:p>
            <a:endParaRPr lang="en-US" dirty="0"/>
          </a:p>
          <a:p>
            <a:pPr marL="0" indent="0">
              <a:buNone/>
            </a:pPr>
            <a:endParaRPr lang="en-US" dirty="0"/>
          </a:p>
        </p:txBody>
      </p:sp>
      <p:pic>
        <p:nvPicPr>
          <p:cNvPr id="18" name="Picture 17">
            <a:extLst>
              <a:ext uri="{FF2B5EF4-FFF2-40B4-BE49-F238E27FC236}">
                <a16:creationId xmlns:a16="http://schemas.microsoft.com/office/drawing/2014/main" id="{782DFE02-1B26-4697-8B81-904A18442C7D}"/>
              </a:ext>
            </a:extLst>
          </p:cNvPr>
          <p:cNvPicPr>
            <a:picLocks noChangeAspect="1"/>
          </p:cNvPicPr>
          <p:nvPr/>
        </p:nvPicPr>
        <p:blipFill>
          <a:blip r:embed="rId2"/>
          <a:stretch>
            <a:fillRect/>
          </a:stretch>
        </p:blipFill>
        <p:spPr>
          <a:xfrm>
            <a:off x="6495836" y="2867970"/>
            <a:ext cx="4246059" cy="1335370"/>
          </a:xfrm>
          <a:prstGeom prst="rect">
            <a:avLst/>
          </a:prstGeom>
        </p:spPr>
      </p:pic>
      <p:grpSp>
        <p:nvGrpSpPr>
          <p:cNvPr id="26" name="Group 25">
            <a:extLst>
              <a:ext uri="{FF2B5EF4-FFF2-40B4-BE49-F238E27FC236}">
                <a16:creationId xmlns:a16="http://schemas.microsoft.com/office/drawing/2014/main" id="{A55A0652-0872-4EDA-BAA2-943B09C40314}"/>
              </a:ext>
            </a:extLst>
          </p:cNvPr>
          <p:cNvGrpSpPr/>
          <p:nvPr/>
        </p:nvGrpSpPr>
        <p:grpSpPr>
          <a:xfrm>
            <a:off x="926977" y="2564541"/>
            <a:ext cx="5049096" cy="1728917"/>
            <a:chOff x="6304704" y="40767"/>
            <a:chExt cx="5049096" cy="1728917"/>
          </a:xfrm>
        </p:grpSpPr>
        <p:cxnSp>
          <p:nvCxnSpPr>
            <p:cNvPr id="27" name="Straight Arrow Connector 26">
              <a:extLst>
                <a:ext uri="{FF2B5EF4-FFF2-40B4-BE49-F238E27FC236}">
                  <a16:creationId xmlns:a16="http://schemas.microsoft.com/office/drawing/2014/main" id="{D7B29A9E-F3D4-4CB7-A8D1-52E223542022}"/>
                </a:ext>
              </a:extLst>
            </p:cNvPr>
            <p:cNvCxnSpPr/>
            <p:nvPr/>
          </p:nvCxnSpPr>
          <p:spPr>
            <a:xfrm>
              <a:off x="6588852" y="175776"/>
              <a:ext cx="0" cy="159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5AEC88-09EA-4E00-806C-1CF76C1545EC}"/>
                </a:ext>
              </a:extLst>
            </p:cNvPr>
            <p:cNvCxnSpPr/>
            <p:nvPr/>
          </p:nvCxnSpPr>
          <p:spPr>
            <a:xfrm>
              <a:off x="7117359" y="175776"/>
              <a:ext cx="0" cy="159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484FDCDF-E4B1-41BE-A4AF-184E02BAA81D}"/>
                </a:ext>
              </a:extLst>
            </p:cNvPr>
            <p:cNvGrpSpPr/>
            <p:nvPr/>
          </p:nvGrpSpPr>
          <p:grpSpPr>
            <a:xfrm>
              <a:off x="6304704" y="40767"/>
              <a:ext cx="5049096" cy="1719244"/>
              <a:chOff x="6443823" y="791719"/>
              <a:chExt cx="5049096" cy="1719244"/>
            </a:xfrm>
          </p:grpSpPr>
          <p:sp>
            <p:nvSpPr>
              <p:cNvPr id="30" name="TextBox 29">
                <a:extLst>
                  <a:ext uri="{FF2B5EF4-FFF2-40B4-BE49-F238E27FC236}">
                    <a16:creationId xmlns:a16="http://schemas.microsoft.com/office/drawing/2014/main" id="{7D7079F0-C4C1-4D1F-B9E9-BBC99BB875AC}"/>
                  </a:ext>
                </a:extLst>
              </p:cNvPr>
              <p:cNvSpPr txBox="1"/>
              <p:nvPr/>
            </p:nvSpPr>
            <p:spPr>
              <a:xfrm rot="16200000">
                <a:off x="6294783" y="1469463"/>
                <a:ext cx="1713668" cy="369332"/>
              </a:xfrm>
              <a:prstGeom prst="rect">
                <a:avLst/>
              </a:prstGeom>
              <a:noFill/>
            </p:spPr>
            <p:txBody>
              <a:bodyPr wrap="square" rtlCol="0">
                <a:spAutoFit/>
              </a:bodyPr>
              <a:lstStyle/>
              <a:p>
                <a:r>
                  <a:rPr lang="en-US" dirty="0" err="1"/>
                  <a:t>CustomerID</a:t>
                </a:r>
                <a:endParaRPr lang="en-US" dirty="0"/>
              </a:p>
            </p:txBody>
          </p:sp>
          <p:sp>
            <p:nvSpPr>
              <p:cNvPr id="31" name="TextBox 30">
                <a:extLst>
                  <a:ext uri="{FF2B5EF4-FFF2-40B4-BE49-F238E27FC236}">
                    <a16:creationId xmlns:a16="http://schemas.microsoft.com/office/drawing/2014/main" id="{53D14BCB-9132-4C95-B284-31E142DD42C9}"/>
                  </a:ext>
                </a:extLst>
              </p:cNvPr>
              <p:cNvSpPr txBox="1"/>
              <p:nvPr/>
            </p:nvSpPr>
            <p:spPr>
              <a:xfrm rot="16200000">
                <a:off x="5771655" y="1463887"/>
                <a:ext cx="1713668" cy="369332"/>
              </a:xfrm>
              <a:prstGeom prst="rect">
                <a:avLst/>
              </a:prstGeom>
              <a:noFill/>
            </p:spPr>
            <p:txBody>
              <a:bodyPr wrap="square" rtlCol="0">
                <a:spAutoFit/>
              </a:bodyPr>
              <a:lstStyle/>
              <a:p>
                <a:r>
                  <a:rPr lang="en-US" dirty="0"/>
                  <a:t>Purchase Month</a:t>
                </a:r>
              </a:p>
            </p:txBody>
          </p:sp>
          <p:graphicFrame>
            <p:nvGraphicFramePr>
              <p:cNvPr id="32" name="Table 31">
                <a:extLst>
                  <a:ext uri="{FF2B5EF4-FFF2-40B4-BE49-F238E27FC236}">
                    <a16:creationId xmlns:a16="http://schemas.microsoft.com/office/drawing/2014/main" id="{005B7FD0-C57C-48A8-885C-9F837CA427D5}"/>
                  </a:ext>
                </a:extLst>
              </p:cNvPr>
              <p:cNvGraphicFramePr>
                <a:graphicFrameLocks/>
              </p:cNvGraphicFramePr>
              <p:nvPr>
                <p:extLst>
                  <p:ext uri="{D42A27DB-BD31-4B8C-83A1-F6EECF244321}">
                    <p14:modId xmlns:p14="http://schemas.microsoft.com/office/powerpoint/2010/main" val="1229139902"/>
                  </p:ext>
                </p:extLst>
              </p:nvPr>
            </p:nvGraphicFramePr>
            <p:xfrm>
              <a:off x="7448725" y="1397073"/>
              <a:ext cx="4044194" cy="731520"/>
            </p:xfrm>
            <a:graphic>
              <a:graphicData uri="http://schemas.openxmlformats.org/drawingml/2006/table">
                <a:tbl>
                  <a:tblPr firstRow="1" bandRow="1">
                    <a:tableStyleId>{5C22544A-7EE6-4342-B048-85BDC9FD1C3A}</a:tableStyleId>
                  </a:tblPr>
                  <a:tblGrid>
                    <a:gridCol w="2022097">
                      <a:extLst>
                        <a:ext uri="{9D8B030D-6E8A-4147-A177-3AD203B41FA5}">
                          <a16:colId xmlns:a16="http://schemas.microsoft.com/office/drawing/2014/main" val="2852138598"/>
                        </a:ext>
                      </a:extLst>
                    </a:gridCol>
                    <a:gridCol w="2022097">
                      <a:extLst>
                        <a:ext uri="{9D8B030D-6E8A-4147-A177-3AD203B41FA5}">
                          <a16:colId xmlns:a16="http://schemas.microsoft.com/office/drawing/2014/main" val="404755210"/>
                        </a:ext>
                      </a:extLst>
                    </a:gridCol>
                  </a:tblGrid>
                  <a:tr h="343949">
                    <a:tc>
                      <a:txBody>
                        <a:bodyPr/>
                        <a:lstStyle/>
                        <a:p>
                          <a:r>
                            <a:rPr lang="en-US" dirty="0"/>
                            <a:t>Demographics</a:t>
                          </a:r>
                        </a:p>
                      </a:txBody>
                      <a:tcPr/>
                    </a:tc>
                    <a:tc>
                      <a:txBody>
                        <a:bodyPr/>
                        <a:lstStyle/>
                        <a:p>
                          <a:r>
                            <a:rPr lang="en-US" dirty="0"/>
                            <a:t>Product purchased</a:t>
                          </a:r>
                        </a:p>
                      </a:txBody>
                      <a:tcPr/>
                    </a:tc>
                    <a:extLst>
                      <a:ext uri="{0D108BD9-81ED-4DB2-BD59-A6C34878D82A}">
                        <a16:rowId xmlns:a16="http://schemas.microsoft.com/office/drawing/2014/main" val="131966403"/>
                      </a:ext>
                    </a:extLst>
                  </a:tr>
                  <a:tr h="34394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885596431"/>
                      </a:ext>
                    </a:extLst>
                  </a:tr>
                </a:tbl>
              </a:graphicData>
            </a:graphic>
          </p:graphicFrame>
        </p:grpSp>
      </p:grpSp>
    </p:spTree>
    <p:extLst>
      <p:ext uri="{BB962C8B-B14F-4D97-AF65-F5344CB8AC3E}">
        <p14:creationId xmlns:p14="http://schemas.microsoft.com/office/powerpoint/2010/main" val="89411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A73A-C795-4596-ADA8-18E63813CEF9}"/>
              </a:ext>
            </a:extLst>
          </p:cNvPr>
          <p:cNvSpPr>
            <a:spLocks noGrp="1"/>
          </p:cNvSpPr>
          <p:nvPr>
            <p:ph type="title"/>
          </p:nvPr>
        </p:nvSpPr>
        <p:spPr/>
        <p:txBody>
          <a:bodyPr/>
          <a:lstStyle/>
          <a:p>
            <a:r>
              <a:rPr lang="en-US" dirty="0"/>
              <a:t>Evaluation criteria</a:t>
            </a:r>
          </a:p>
        </p:txBody>
      </p:sp>
      <p:sp>
        <p:nvSpPr>
          <p:cNvPr id="3" name="Content Placeholder 2">
            <a:extLst>
              <a:ext uri="{FF2B5EF4-FFF2-40B4-BE49-F238E27FC236}">
                <a16:creationId xmlns:a16="http://schemas.microsoft.com/office/drawing/2014/main" id="{6EA0C8F9-58A5-4AF6-80AB-8FE8CC013D78}"/>
              </a:ext>
            </a:extLst>
          </p:cNvPr>
          <p:cNvSpPr>
            <a:spLocks noGrp="1"/>
          </p:cNvSpPr>
          <p:nvPr>
            <p:ph idx="1"/>
          </p:nvPr>
        </p:nvSpPr>
        <p:spPr/>
        <p:txBody>
          <a:bodyPr/>
          <a:lstStyle/>
          <a:p>
            <a:r>
              <a:rPr lang="en-US" dirty="0"/>
              <a:t>Accuracy</a:t>
            </a:r>
          </a:p>
          <a:p>
            <a:endParaRPr lang="en-US" dirty="0"/>
          </a:p>
          <a:p>
            <a:r>
              <a:rPr lang="en-US" dirty="0"/>
              <a:t>Precision</a:t>
            </a:r>
          </a:p>
          <a:p>
            <a:endParaRPr lang="en-US" dirty="0"/>
          </a:p>
          <a:p>
            <a:r>
              <a:rPr lang="en-US" dirty="0"/>
              <a:t>Recall</a:t>
            </a:r>
          </a:p>
          <a:p>
            <a:endParaRPr lang="en-US" dirty="0"/>
          </a:p>
          <a:p>
            <a:r>
              <a:rPr lang="en-US" dirty="0"/>
              <a:t>Mean Average Precision</a:t>
            </a:r>
          </a:p>
        </p:txBody>
      </p:sp>
      <p:pic>
        <p:nvPicPr>
          <p:cNvPr id="3074" name="Picture 2">
            <a:extLst>
              <a:ext uri="{FF2B5EF4-FFF2-40B4-BE49-F238E27FC236}">
                <a16:creationId xmlns:a16="http://schemas.microsoft.com/office/drawing/2014/main" id="{2C7AFCAB-8BFD-4F2B-9A58-AC5C1DFDE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005" y="1820678"/>
            <a:ext cx="4801038" cy="5504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3F65859-6972-46AF-BC59-42C88A722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655" y="2894760"/>
            <a:ext cx="3262430" cy="44027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9DF5532-9D6A-4175-B2BE-FABF7FE1EC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5879" y="3963895"/>
            <a:ext cx="3230130" cy="44027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2C488DD-60EF-4B2B-B13D-E652839D1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712" y="2750983"/>
            <a:ext cx="3262430" cy="72571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F893CE4A-6F9E-4D7A-940D-F566233617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677869"/>
            <a:ext cx="2782410" cy="122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2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47A0-CE15-4C7E-9177-907C81037663}"/>
              </a:ext>
            </a:extLst>
          </p:cNvPr>
          <p:cNvSpPr>
            <a:spLocks noGrp="1"/>
          </p:cNvSpPr>
          <p:nvPr>
            <p:ph type="title"/>
          </p:nvPr>
        </p:nvSpPr>
        <p:spPr/>
        <p:txBody>
          <a:bodyPr/>
          <a:lstStyle/>
          <a:p>
            <a:r>
              <a:rPr lang="en-US" dirty="0"/>
              <a:t>Proposed techniques</a:t>
            </a:r>
          </a:p>
        </p:txBody>
      </p:sp>
      <p:sp>
        <p:nvSpPr>
          <p:cNvPr id="3" name="Content Placeholder 2">
            <a:extLst>
              <a:ext uri="{FF2B5EF4-FFF2-40B4-BE49-F238E27FC236}">
                <a16:creationId xmlns:a16="http://schemas.microsoft.com/office/drawing/2014/main" id="{C2EB541D-21AD-45A6-9F55-80EB9143DAC4}"/>
              </a:ext>
            </a:extLst>
          </p:cNvPr>
          <p:cNvSpPr>
            <a:spLocks noGrp="1"/>
          </p:cNvSpPr>
          <p:nvPr>
            <p:ph idx="1"/>
          </p:nvPr>
        </p:nvSpPr>
        <p:spPr/>
        <p:txBody>
          <a:bodyPr/>
          <a:lstStyle/>
          <a:p>
            <a:r>
              <a:rPr lang="en-US" dirty="0"/>
              <a:t>Decision Trees</a:t>
            </a:r>
          </a:p>
          <a:p>
            <a:r>
              <a:rPr lang="en-US" dirty="0">
                <a:solidFill>
                  <a:schemeClr val="bg1">
                    <a:lumMod val="50000"/>
                  </a:schemeClr>
                </a:solidFill>
              </a:rPr>
              <a:t>Gradient Boosting Trees</a:t>
            </a:r>
          </a:p>
          <a:p>
            <a:r>
              <a:rPr lang="en-US" dirty="0">
                <a:solidFill>
                  <a:schemeClr val="bg1">
                    <a:lumMod val="50000"/>
                  </a:schemeClr>
                </a:solidFill>
              </a:rPr>
              <a:t>Association rules</a:t>
            </a:r>
            <a:endParaRPr lang="en-US" dirty="0"/>
          </a:p>
        </p:txBody>
      </p:sp>
    </p:spTree>
    <p:extLst>
      <p:ext uri="{BB962C8B-B14F-4D97-AF65-F5344CB8AC3E}">
        <p14:creationId xmlns:p14="http://schemas.microsoft.com/office/powerpoint/2010/main" val="225587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3155</TotalTime>
  <Words>1094</Words>
  <Application>Microsoft Office PowerPoint</Application>
  <PresentationFormat>Widescreen</PresentationFormat>
  <Paragraphs>218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Product recommendation based on purchase history</vt:lpstr>
      <vt:lpstr>Problem definition</vt:lpstr>
      <vt:lpstr>PowerPoint Presentation</vt:lpstr>
      <vt:lpstr>Preprocessing – Missing values &amp; Outliers</vt:lpstr>
      <vt:lpstr>Markov Assumption </vt:lpstr>
      <vt:lpstr>Model Formulation</vt:lpstr>
      <vt:lpstr>Preprocessing – Data Preparation</vt:lpstr>
      <vt:lpstr>Evaluation criteria</vt:lpstr>
      <vt:lpstr>Proposed techniques</vt:lpstr>
      <vt:lpstr>Decision Trees</vt:lpstr>
      <vt:lpstr>Decision Trees</vt:lpstr>
      <vt:lpstr>Proposed techniques</vt:lpstr>
      <vt:lpstr>Gradient Boosting Trees</vt:lpstr>
      <vt:lpstr>Gradient Boosting Trees</vt:lpstr>
      <vt:lpstr>Proposed techniques</vt:lpstr>
      <vt:lpstr>Association Rule Mining</vt:lpstr>
      <vt:lpstr>Association Rule Mining</vt:lpstr>
      <vt:lpstr>Association Rule Mining</vt:lpstr>
      <vt:lpstr>Conclusions</vt:lpstr>
      <vt:lpstr>Future Work and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 based on purchase history</dc:title>
  <dc:creator>Tushar Sharma</dc:creator>
  <cp:lastModifiedBy>Tushar Sharma</cp:lastModifiedBy>
  <cp:revision>91</cp:revision>
  <dcterms:created xsi:type="dcterms:W3CDTF">2020-12-06T17:25:50Z</dcterms:created>
  <dcterms:modified xsi:type="dcterms:W3CDTF">2020-12-18T09:01:40Z</dcterms:modified>
</cp:coreProperties>
</file>