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63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0C5D6-5DAD-45B8-A727-81256A71774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4E3D-F9D6-4C28-AC82-1DB770E2A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79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64E3D-F9D6-4C28-AC82-1DB770E2AB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60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64E3D-F9D6-4C28-AC82-1DB770E2AB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92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86873-F5E5-42AF-AF24-F31771801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7BE9F-0DD8-405E-8F65-D9A75F14A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47D9F-859F-45F5-8468-A0D77631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D512-98F9-452B-93E9-02B41FF56351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469B9-36F9-4DC8-AD6A-BF028528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52728-464A-4ED6-9B80-70664AF6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3573-DEA3-42B9-AE3F-00188A5CC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0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AF8F-61A4-430A-8A84-A65949D2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A8CF6-C2B8-44FD-ADF4-EB84180BB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9E9C7-CC0E-422B-8DB7-5A5EC404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D512-98F9-452B-93E9-02B41FF56351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7B4B4-A0D3-414B-A487-F4AAAF11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5DE16-ACE5-4DB6-80C9-C8470B0E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3573-DEA3-42B9-AE3F-00188A5CC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2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4C42A4-2FB4-47CC-A075-EC766642A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21F86-CBFE-4605-B44B-828BDD9C3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48C7A-011E-4BCA-9FE2-27DD7138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D512-98F9-452B-93E9-02B41FF56351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BC62F-7FE9-4508-AC07-F96E29AF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7B0E2-2780-43DA-89AE-75BB3207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3573-DEA3-42B9-AE3F-00188A5CC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6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AEE1-A8E3-4D85-93EF-51042C9E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A2ECD-75A5-484A-8939-F83A91604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2F694-B5BE-4F5C-918A-5A94AFA1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D512-98F9-452B-93E9-02B41FF56351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28156-1831-420D-A44A-9CE723BC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90B54-7880-4F64-B52B-5B4B9F8C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3573-DEA3-42B9-AE3F-00188A5CC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3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FC95-2ABC-49A4-95C7-A6884690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BB9EE-4F53-46B3-9323-728DB36E5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9E049-6A07-4CC8-B3E6-22BE7255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D512-98F9-452B-93E9-02B41FF56351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EB2F0-693B-4D6B-89E7-9FF3BC0A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F381B-72B7-4AB1-B7BC-821A2866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3573-DEA3-42B9-AE3F-00188A5CC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0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B131-9BAC-47EA-9FCB-CBAF91A5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A215F-6948-4A7D-81F5-F37688096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FD604-57E8-48E8-967D-CB9B013A8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81E3D-B9D1-4E02-812A-607A372E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D512-98F9-452B-93E9-02B41FF56351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68F59-2FCB-4ECA-B5F9-E0909DFC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A7409-8CF9-43BF-87D4-294CD4FDC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3573-DEA3-42B9-AE3F-00188A5CC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5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512E-5EAD-448F-AE1F-BE534CDB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C8167-755D-4700-AF17-B1571ED3D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331C5-C9BF-4DCB-A402-3A8850D3E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B3D40-A318-435D-A1A4-ABF243F78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14E11-61F4-45B7-A959-B329ECA12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CE4F02-7784-46B7-A346-9CFDD6A8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D512-98F9-452B-93E9-02B41FF56351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702852-305E-4484-8987-94673E3A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C0FBE0-E4B9-451B-B51C-95D935AD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3573-DEA3-42B9-AE3F-00188A5CC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6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3154F-4E5E-45CF-BE40-87C6BE0B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5E8EB-50B4-4B71-8DCD-8A20EDB5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D512-98F9-452B-93E9-02B41FF56351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715F6-0D28-4ED4-AB97-0F6634600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228C3-066D-4676-87F9-A16D5D69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3573-DEA3-42B9-AE3F-00188A5CC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3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ADD6F6-52D2-40A9-B9FA-A8531E61D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D512-98F9-452B-93E9-02B41FF56351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243B5-3190-49FC-93EE-950E8530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62C44-829D-41F6-8FFA-60335627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3573-DEA3-42B9-AE3F-00188A5CC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7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7206-EBC8-4A3B-84ED-E9E41C45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BDF54-010C-4F03-A60E-4F9FCFA42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81A81-B103-47C0-8E73-124C98895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6D6FB-2C93-4597-896E-EDED2469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D512-98F9-452B-93E9-02B41FF56351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E6C23-DBC9-47D7-9957-C9F590BC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72CBE-5297-49F3-BC5A-0F02F0FA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3573-DEA3-42B9-AE3F-00188A5CC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4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8184-B0FD-4AF1-B3A0-154915489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42514E-4BBF-4DFF-ACA0-863F42E1D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DA92D-A7FD-4559-BF0F-DE1374FD8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756C3-C767-4139-BE54-D4736FCBA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D512-98F9-452B-93E9-02B41FF56351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00484-F0FF-460A-80B9-CE4EF29D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D4BC3-D69F-4FD1-9AEA-D6070147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3573-DEA3-42B9-AE3F-00188A5CC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3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DA3C1B-68B9-4A8A-B708-0A05D682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1EBD8-E3FA-4852-AF32-6F430C28C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1B8A1-0CEF-4757-9311-019C52E34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DD512-98F9-452B-93E9-02B41FF56351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83E04-59B5-4983-B17C-DBC507C0B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7C0B-3F95-4892-B502-51E921C65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D3573-DEA3-42B9-AE3F-00188A5CC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4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commender_syste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seweb.ucsd.edu/~jmcaule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jcai.org/Proceedings/13/Papers/449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AC29-7C74-4CF0-AA0E-F9E71BAA5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Topic Modelling and Recommender System for Amazon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9CC6D-3284-48C9-A80A-A17653D48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Tushar Sharma</a:t>
            </a:r>
          </a:p>
          <a:p>
            <a:r>
              <a:rPr lang="en-US" dirty="0"/>
              <a:t>DS5230 – Summer 2020</a:t>
            </a:r>
          </a:p>
        </p:txBody>
      </p:sp>
    </p:spTree>
    <p:extLst>
      <p:ext uri="{BB962C8B-B14F-4D97-AF65-F5344CB8AC3E}">
        <p14:creationId xmlns:p14="http://schemas.microsoft.com/office/powerpoint/2010/main" val="2287758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A246-0359-4FB6-B61C-F9837DD8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Factorization (SVD) Recommender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91670-12B0-4D59-BDD0-E6F1B6012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Next, we try to improve on baseline predictions by using Matrix Factorization Methods which uses a similarity index for users as well as items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have the similarity term added to baseline equation we had earlier.</a:t>
            </a:r>
          </a:p>
          <a:p>
            <a:r>
              <a:rPr lang="en-US" dirty="0"/>
              <a:t>Another version of CF ignores the bias {</a:t>
            </a:r>
            <a:r>
              <a:rPr lang="en-US" dirty="0" err="1"/>
              <a:t>b_u</a:t>
            </a:r>
            <a:r>
              <a:rPr lang="en-US" dirty="0"/>
              <a:t>} and popularity (</a:t>
            </a:r>
            <a:r>
              <a:rPr lang="en-US" dirty="0" err="1"/>
              <a:t>b_i</a:t>
            </a:r>
            <a:r>
              <a:rPr lang="en-US" dirty="0"/>
              <a:t>) terms also known as Probabilistic Matrix Factorization</a:t>
            </a:r>
          </a:p>
          <a:p>
            <a:r>
              <a:rPr lang="en-US" dirty="0"/>
              <a:t>In future work, topic extracted from LDA (next) will be used as {</a:t>
            </a:r>
            <a:r>
              <a:rPr lang="en-US" dirty="0" err="1"/>
              <a:t>q_i</a:t>
            </a:r>
            <a:r>
              <a:rPr lang="en-US" dirty="0"/>
              <a:t>} and weights parameters {</a:t>
            </a:r>
            <a:r>
              <a:rPr lang="en-US" dirty="0" err="1"/>
              <a:t>p_u</a:t>
            </a:r>
            <a:r>
              <a:rPr lang="en-US" dirty="0"/>
              <a:t>} will be learned using SGD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F42720-FC05-4472-A2AA-36CB71102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710" y="2663001"/>
            <a:ext cx="4773112" cy="79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9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FD22-D223-49E2-92D9-C571FCE1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Extraction – Latent Dirichlet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79BA7-345A-43FD-A854-AAA2CC43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Latent Dirichlet Allocations (LDA) is a model used to discover abstract topics from a collection of documents</a:t>
            </a:r>
          </a:p>
          <a:p>
            <a:r>
              <a:rPr lang="en-US" dirty="0"/>
              <a:t>Posterior probability distribution function: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Where, z is the topic assigned, \theta is document-topic prior and \beta is topic-word prior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The above function is approximated to		 	and the problem reduces to minimizing the KL divergence between this distribution and the true posterior.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F9301E-4229-4561-9A24-8B699AB26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484" y="3071368"/>
            <a:ext cx="5257911" cy="1190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629DB-97F0-406D-9B71-8332ADF16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827" y="5038347"/>
            <a:ext cx="1708712" cy="40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38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D9EA-93A4-4B01-BF34-E3F3F873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Extraction -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903D2-ECF7-4858-9CFB-C7611F424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process is different for LDA since we need to extract topics relevant to each category</a:t>
            </a:r>
          </a:p>
          <a:p>
            <a:pPr algn="just"/>
            <a:r>
              <a:rPr lang="en-US" dirty="0"/>
              <a:t>We will split the corpus based on category then apply stemming and lemmatization before vectorization</a:t>
            </a:r>
          </a:p>
          <a:p>
            <a:pPr algn="just"/>
            <a:r>
              <a:rPr lang="en-US" dirty="0" err="1"/>
              <a:t>CountVectorizer</a:t>
            </a:r>
            <a:r>
              <a:rPr lang="en-US" dirty="0"/>
              <a:t>() will be used from </a:t>
            </a:r>
            <a:r>
              <a:rPr lang="en-US" dirty="0" err="1"/>
              <a:t>sklearn</a:t>
            </a:r>
            <a:r>
              <a:rPr lang="en-US" dirty="0"/>
              <a:t> implementation </a:t>
            </a:r>
            <a:r>
              <a:rPr lang="en-US" dirty="0" err="1"/>
              <a:t>alongwith</a:t>
            </a:r>
            <a:r>
              <a:rPr lang="en-US" dirty="0"/>
              <a:t> stemmer and </a:t>
            </a:r>
            <a:r>
              <a:rPr lang="en-US" dirty="0" err="1"/>
              <a:t>lemmatizer</a:t>
            </a:r>
            <a:r>
              <a:rPr lang="en-US" dirty="0"/>
              <a:t> from </a:t>
            </a:r>
            <a:r>
              <a:rPr lang="en-US" dirty="0" err="1"/>
              <a:t>nltk</a:t>
            </a:r>
            <a:endParaRPr lang="en-US" dirty="0"/>
          </a:p>
          <a:p>
            <a:pPr algn="just"/>
            <a:r>
              <a:rPr lang="en-US" dirty="0"/>
              <a:t>These tasks will be processing heavy so we will also use pool() from multiprocessor to smoothly preprocess the data</a:t>
            </a:r>
          </a:p>
          <a:p>
            <a:pPr algn="just"/>
            <a:r>
              <a:rPr lang="en-US" dirty="0"/>
              <a:t>Eventually LDA is applied for extracting top 10 topics from each category</a:t>
            </a:r>
          </a:p>
        </p:txBody>
      </p:sp>
    </p:spTree>
    <p:extLst>
      <p:ext uri="{BB962C8B-B14F-4D97-AF65-F5344CB8AC3E}">
        <p14:creationId xmlns:p14="http://schemas.microsoft.com/office/powerpoint/2010/main" val="2047194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7917-93A8-4A10-8FEB-EE757CEB8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Extraction – Extracted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EAFBB-B5E6-421B-915D-BFC88324B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31" y="1368426"/>
            <a:ext cx="6096001" cy="226791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500" dirty="0"/>
              <a:t>Topics in LDA model for Software: </a:t>
            </a:r>
          </a:p>
          <a:p>
            <a:pPr algn="just">
              <a:spcBef>
                <a:spcPts val="600"/>
              </a:spcBef>
            </a:pPr>
            <a:r>
              <a:rPr lang="en-US" sz="2500" dirty="0"/>
              <a:t>Topic #0: product great good price products use amazon easy excellent years</a:t>
            </a:r>
          </a:p>
          <a:p>
            <a:pPr algn="just">
              <a:spcBef>
                <a:spcPts val="600"/>
              </a:spcBef>
            </a:pPr>
            <a:r>
              <a:rPr lang="en-US" sz="2500" dirty="0"/>
              <a:t>Topic #1: version office new use home open previous like work used</a:t>
            </a:r>
          </a:p>
          <a:p>
            <a:pPr algn="just">
              <a:spcBef>
                <a:spcPts val="600"/>
              </a:spcBef>
            </a:pPr>
            <a:r>
              <a:rPr lang="en-US" sz="2500" dirty="0"/>
              <a:t>Topic #2: problems update 10 computer problem time machine run new minutes</a:t>
            </a:r>
          </a:p>
          <a:p>
            <a:pPr algn="just">
              <a:spcBef>
                <a:spcPts val="600"/>
              </a:spcBef>
            </a:pPr>
            <a:r>
              <a:rPr lang="en-US" sz="2500" dirty="0"/>
              <a:t>Topic #3: product need version free online return use don class just</a:t>
            </a:r>
          </a:p>
          <a:p>
            <a:pPr algn="just">
              <a:spcBef>
                <a:spcPts val="600"/>
              </a:spcBef>
            </a:pPr>
            <a:r>
              <a:rPr lang="en-US" sz="2500" dirty="0"/>
              <a:t>Topic #4: video use easy like feature screen create want used great</a:t>
            </a:r>
          </a:p>
          <a:p>
            <a:pPr algn="just">
              <a:spcBef>
                <a:spcPts val="600"/>
              </a:spcBef>
            </a:pPr>
            <a:r>
              <a:rPr lang="en-US" sz="2500" dirty="0"/>
              <a:t>Topic #5: just like don work </a:t>
            </a:r>
            <a:r>
              <a:rPr lang="en-US" sz="2500" dirty="0" err="1"/>
              <a:t>ve</a:t>
            </a:r>
            <a:r>
              <a:rPr lang="en-US" sz="2500" dirty="0"/>
              <a:t> works want use fine </a:t>
            </a:r>
            <a:r>
              <a:rPr lang="en-US" sz="2500" dirty="0" err="1"/>
              <a:t>doesn</a:t>
            </a:r>
            <a:endParaRPr lang="en-US" sz="2500" dirty="0"/>
          </a:p>
          <a:p>
            <a:pPr algn="just">
              <a:spcBef>
                <a:spcPts val="600"/>
              </a:spcBef>
            </a:pPr>
            <a:r>
              <a:rPr lang="en-US" sz="2500" dirty="0"/>
              <a:t>Topic #6: really like learn lot game think just good time graphics</a:t>
            </a:r>
          </a:p>
          <a:p>
            <a:pPr algn="just">
              <a:spcBef>
                <a:spcPts val="600"/>
              </a:spcBef>
            </a:pPr>
            <a:r>
              <a:rPr lang="en-US" sz="2500" dirty="0"/>
              <a:t>Topic #7: years year used </a:t>
            </a:r>
            <a:r>
              <a:rPr lang="en-US" sz="2500" dirty="0" err="1"/>
              <a:t>ve</a:t>
            </a:r>
            <a:r>
              <a:rPr lang="en-US" sz="2500" dirty="0"/>
              <a:t> version use pc home new easy</a:t>
            </a:r>
          </a:p>
          <a:p>
            <a:pPr algn="just">
              <a:spcBef>
                <a:spcPts val="600"/>
              </a:spcBef>
            </a:pPr>
            <a:r>
              <a:rPr lang="en-US" sz="2500" dirty="0"/>
              <a:t>Topic #8: computer easy use good hard ok recommend bad great works</a:t>
            </a:r>
          </a:p>
          <a:p>
            <a:pPr algn="just">
              <a:spcBef>
                <a:spcPts val="600"/>
              </a:spcBef>
            </a:pPr>
            <a:r>
              <a:rPr lang="en-US" sz="2500" dirty="0"/>
              <a:t>Topic #9: time tool page design help work high available end experience</a:t>
            </a:r>
          </a:p>
          <a:p>
            <a:pPr marL="0" indent="0">
              <a:spcBef>
                <a:spcPts val="600"/>
              </a:spcBef>
              <a:buNone/>
            </a:pPr>
            <a:endParaRPr lang="en-US" sz="3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1F449-DBAD-4257-8FF5-CA0CE2B3F164}"/>
              </a:ext>
            </a:extLst>
          </p:cNvPr>
          <p:cNvSpPr txBox="1"/>
          <p:nvPr/>
        </p:nvSpPr>
        <p:spPr>
          <a:xfrm>
            <a:off x="6159792" y="1344298"/>
            <a:ext cx="6096000" cy="229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7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/>
              <a:t>Topics in LDA model for </a:t>
            </a:r>
            <a:r>
              <a:rPr lang="en-US" sz="1200" dirty="0" err="1"/>
              <a:t>All_Beauty</a:t>
            </a:r>
            <a:r>
              <a:rPr lang="en-US" sz="1200" dirty="0"/>
              <a:t>: </a:t>
            </a:r>
          </a:p>
          <a:p>
            <a:pPr marL="171450" indent="-171450">
              <a:lnSpc>
                <a:spcPct val="7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Topic #0: like recommend buy just product definitely don use great job</a:t>
            </a:r>
          </a:p>
          <a:p>
            <a:pPr marL="171450" indent="-171450">
              <a:lnSpc>
                <a:spcPct val="7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Topic #1: size hand pretty fan big sure regular plastic huge </a:t>
            </a:r>
            <a:r>
              <a:rPr lang="en-US" sz="1200" dirty="0" err="1"/>
              <a:t>isn</a:t>
            </a:r>
            <a:endParaRPr lang="en-US" sz="1200" dirty="0"/>
          </a:p>
          <a:p>
            <a:pPr marL="171450" indent="-171450">
              <a:lnSpc>
                <a:spcPct val="7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Topic #2: favorite excellent product love easy fast price best great difficult</a:t>
            </a:r>
          </a:p>
          <a:p>
            <a:pPr marL="171450" indent="-171450">
              <a:lnSpc>
                <a:spcPct val="7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Topic #3: best water </a:t>
            </a:r>
            <a:r>
              <a:rPr lang="en-US" sz="1200" dirty="0" err="1"/>
              <a:t>ve</a:t>
            </a:r>
            <a:r>
              <a:rPr lang="en-US" sz="1200" dirty="0"/>
              <a:t> used like years don just small large</a:t>
            </a:r>
          </a:p>
          <a:p>
            <a:pPr marL="171450" indent="-171450">
              <a:lnSpc>
                <a:spcPct val="7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Topic #4: good nice really clean like light stuff feel </a:t>
            </a:r>
            <a:r>
              <a:rPr lang="en-US" sz="1200" dirty="0" err="1"/>
              <a:t>doesn</a:t>
            </a:r>
            <a:r>
              <a:rPr lang="en-US" sz="1200" dirty="0"/>
              <a:t> expected</a:t>
            </a:r>
          </a:p>
          <a:p>
            <a:pPr marL="171450" indent="-171450">
              <a:lnSpc>
                <a:spcPct val="7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Topic #5: use day time perfect little product wonderful order better years</a:t>
            </a:r>
          </a:p>
          <a:p>
            <a:pPr marL="171450" indent="-171450">
              <a:lnSpc>
                <a:spcPct val="7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Topic #6: just love product soft dry long like buy try really</a:t>
            </a:r>
          </a:p>
          <a:p>
            <a:pPr marL="171450" indent="-171450">
              <a:lnSpc>
                <a:spcPct val="7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Topic #7: love years time wish happy available hard long come longer</a:t>
            </a:r>
          </a:p>
          <a:p>
            <a:pPr marL="171450" indent="-171450">
              <a:lnSpc>
                <a:spcPct val="7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Topic #8: price amazing amazon able store gift good awesome use set</a:t>
            </a:r>
          </a:p>
          <a:p>
            <a:pPr marL="171450" indent="-171450">
              <a:lnSpc>
                <a:spcPct val="7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Topic #9: great product products works used thank wonderful fine stuff work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100969-B21D-46A2-82FD-6244371CB767}"/>
              </a:ext>
            </a:extLst>
          </p:cNvPr>
          <p:cNvSpPr txBox="1">
            <a:spLocks/>
          </p:cNvSpPr>
          <p:nvPr/>
        </p:nvSpPr>
        <p:spPr>
          <a:xfrm>
            <a:off x="503280" y="3941136"/>
            <a:ext cx="6096001" cy="2267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/>
              <a:t>Topics in LDA model for </a:t>
            </a:r>
            <a:r>
              <a:rPr lang="en-US" sz="1200" dirty="0" err="1"/>
              <a:t>Gift_Cards</a:t>
            </a:r>
            <a:r>
              <a:rPr lang="en-US" sz="1200" dirty="0"/>
              <a:t>: 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200" dirty="0"/>
              <a:t>Topic #0: great gift deal item idea product place price hit come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200" dirty="0"/>
              <a:t>Topic #1: used awesome work away hope store right 10 pack haven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200" dirty="0"/>
              <a:t>Topic #2: don know make sure check better gift far look money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200" dirty="0"/>
              <a:t>Topic #3: easy best order online receive wish thing way print issue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200" dirty="0"/>
              <a:t>Topic #4: good fast works thank product pretty place value fine wonderful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200" dirty="0"/>
              <a:t>Topic #5: gift card amazon box happy say purchase like free little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200" dirty="0"/>
              <a:t>Topic #6: gift card just excellent person wrong people want able favorite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200" dirty="0"/>
              <a:t>Topic #7: love use amazon year quick need friends old things time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200" dirty="0"/>
              <a:t>Topic #8: nice perfect expected time quickly exactly quality yes perfectly metal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200" dirty="0"/>
              <a:t>Topic #9: buy like really extra day hard problem lot time number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F28BD5-ACAD-4233-84D7-C9A2105EBDE7}"/>
              </a:ext>
            </a:extLst>
          </p:cNvPr>
          <p:cNvSpPr txBox="1"/>
          <p:nvPr/>
        </p:nvSpPr>
        <p:spPr>
          <a:xfrm>
            <a:off x="6159792" y="3941136"/>
            <a:ext cx="6096000" cy="229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7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/>
              <a:t>Topics in LDA model for </a:t>
            </a:r>
            <a:r>
              <a:rPr lang="en-US" sz="1200" dirty="0" err="1"/>
              <a:t>Video_Games</a:t>
            </a:r>
            <a:r>
              <a:rPr lang="en-US" sz="1200" dirty="0"/>
              <a:t>: </a:t>
            </a:r>
          </a:p>
          <a:p>
            <a:pPr marL="171450" indent="-171450">
              <a:lnSpc>
                <a:spcPct val="7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Topic #0: price great fast worth items happy purchase perfect item time</a:t>
            </a:r>
          </a:p>
          <a:p>
            <a:pPr marL="171450" indent="-171450">
              <a:lnSpc>
                <a:spcPct val="7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Topic #1: product case excellent amazon box cheap class screen expected black</a:t>
            </a:r>
          </a:p>
          <a:p>
            <a:pPr marL="171450" indent="-171450">
              <a:lnSpc>
                <a:spcPct val="7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Topic #2: good sound 10 story graphics short pretty music ok decent</a:t>
            </a:r>
          </a:p>
          <a:p>
            <a:pPr marL="171450" indent="-171450">
              <a:lnSpc>
                <a:spcPct val="7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Topic #3: controller </a:t>
            </a:r>
            <a:r>
              <a:rPr lang="en-US" sz="1200" dirty="0" err="1"/>
              <a:t>xbox</a:t>
            </a:r>
            <a:r>
              <a:rPr lang="en-US" sz="1200" dirty="0"/>
              <a:t> games use super pc used button video </a:t>
            </a:r>
            <a:r>
              <a:rPr lang="en-US" sz="1200" dirty="0" err="1"/>
              <a:t>ve</a:t>
            </a:r>
            <a:endParaRPr lang="en-US" sz="1200" dirty="0"/>
          </a:p>
          <a:p>
            <a:pPr marL="171450" indent="-171450">
              <a:lnSpc>
                <a:spcPct val="7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Topic #4: like just really don good feel thing </a:t>
            </a:r>
            <a:r>
              <a:rPr lang="en-US" sz="1200" dirty="0" err="1"/>
              <a:t>didn</a:t>
            </a:r>
            <a:r>
              <a:rPr lang="en-US" sz="1200" dirty="0"/>
              <a:t> think know</a:t>
            </a:r>
          </a:p>
          <a:p>
            <a:pPr marL="171450" indent="-171450">
              <a:lnSpc>
                <a:spcPct val="7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Topic #5: works great work day favorite days issue fine card problems</a:t>
            </a:r>
          </a:p>
          <a:p>
            <a:pPr marL="171450" indent="-171450">
              <a:lnSpc>
                <a:spcPct val="7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Topic #6: game like time just games play story really way </a:t>
            </a:r>
            <a:r>
              <a:rPr lang="en-US" sz="1200" dirty="0" err="1"/>
              <a:t>ve</a:t>
            </a:r>
            <a:endParaRPr lang="en-US" sz="1200" dirty="0"/>
          </a:p>
          <a:p>
            <a:pPr marL="171450" indent="-171450">
              <a:lnSpc>
                <a:spcPct val="7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Topic #7: game fun play love games great like really lot online</a:t>
            </a:r>
          </a:p>
          <a:p>
            <a:pPr marL="171450" indent="-171450">
              <a:lnSpc>
                <a:spcPct val="7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Topic #8: new version original old year years better ones color ago</a:t>
            </a:r>
          </a:p>
          <a:p>
            <a:pPr marL="171450" indent="-171450">
              <a:lnSpc>
                <a:spcPct val="7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Topic #9: game great best awesome games graphics amazing series fan buy</a:t>
            </a:r>
          </a:p>
        </p:txBody>
      </p:sp>
    </p:spTree>
    <p:extLst>
      <p:ext uri="{BB962C8B-B14F-4D97-AF65-F5344CB8AC3E}">
        <p14:creationId xmlns:p14="http://schemas.microsoft.com/office/powerpoint/2010/main" val="297990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A4C3-91B6-4AA8-A97D-A0223C27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and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1F08C-8263-4282-9F9E-60386F2FA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The topics extracted from LDA can be used to further improve the performance of a content-based recommender system</a:t>
            </a:r>
          </a:p>
          <a:p>
            <a:pPr algn="just"/>
            <a:r>
              <a:rPr lang="en-US" dirty="0"/>
              <a:t>Since we know topics being discussed within a category this information might play a vital role in associating similar users together</a:t>
            </a:r>
          </a:p>
          <a:p>
            <a:pPr algn="just"/>
            <a:r>
              <a:rPr lang="en-US" dirty="0"/>
              <a:t>The learning task can be further evolved by using advanced concepts such as Kernel Density Estimation based model, Bagging and Boosting</a:t>
            </a:r>
          </a:p>
          <a:p>
            <a:pPr algn="just"/>
            <a:r>
              <a:rPr lang="en-US" dirty="0"/>
              <a:t>Topic extraction pipeline can be improved to have more relevant topics extracted by improving the priors on a category</a:t>
            </a:r>
          </a:p>
          <a:p>
            <a:pPr algn="just"/>
            <a:r>
              <a:rPr lang="en-US" dirty="0"/>
              <a:t>NLP centered tasks such as word vectorization can be improved using Word and sentence transformers</a:t>
            </a:r>
          </a:p>
        </p:txBody>
      </p:sp>
    </p:spTree>
    <p:extLst>
      <p:ext uri="{BB962C8B-B14F-4D97-AF65-F5344CB8AC3E}">
        <p14:creationId xmlns:p14="http://schemas.microsoft.com/office/powerpoint/2010/main" val="1628687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FE38-1C1D-4961-94D4-417F38F2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14" y="606568"/>
            <a:ext cx="11100371" cy="6251432"/>
          </a:xfrm>
        </p:spPr>
        <p:txBody>
          <a:bodyPr/>
          <a:lstStyle/>
          <a:p>
            <a:pPr algn="ctr"/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68374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995C-2548-4109-B2E7-6216CE7B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</a:t>
            </a:r>
            <a:r>
              <a:rPr lang="en-US"/>
              <a:t>and ideas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5BF80-836F-41D7-9410-D985F9B56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Classically, baseline recommender systems are built using user-item-rating and learning the bias for a user-item pair</a:t>
            </a:r>
          </a:p>
          <a:p>
            <a:pPr algn="just"/>
            <a:r>
              <a:rPr lang="en-US" dirty="0"/>
              <a:t>We will try to introduce a new dimension made of features extracted as topics using Latent Dirichlet Allocations</a:t>
            </a:r>
          </a:p>
          <a:p>
            <a:pPr algn="just"/>
            <a:r>
              <a:rPr lang="en-US" dirty="0"/>
              <a:t>These text features extracted will can be used to see any improvements in performance along with user-item-rating data</a:t>
            </a:r>
          </a:p>
          <a:p>
            <a:pPr algn="just"/>
            <a:r>
              <a:rPr lang="en-US" dirty="0"/>
              <a:t>Most modern systems combine various techniques such as </a:t>
            </a:r>
            <a:r>
              <a:rPr lang="en-US" dirty="0" err="1"/>
              <a:t>Colllaborative</a:t>
            </a:r>
            <a:r>
              <a:rPr lang="en-US" dirty="0"/>
              <a:t> Filtering, Content Based Filtering and other techniques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339418-DCB4-465E-BA93-88A76BAD5799}"/>
              </a:ext>
            </a:extLst>
          </p:cNvPr>
          <p:cNvSpPr txBox="1"/>
          <p:nvPr/>
        </p:nvSpPr>
        <p:spPr>
          <a:xfrm>
            <a:off x="274833" y="6334643"/>
            <a:ext cx="9454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https://en.wikipedia.org/wiki/Recommender_system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06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88FCC-505A-489D-B18A-696C54E7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and processing -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1C20-DC34-4B8A-A437-91FEF6B8B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Amazon review dataset is part of a well-maintained repository offered by amazon and other distributors (most noticeably by, </a:t>
            </a:r>
            <a:r>
              <a:rPr lang="en-US" sz="2400" b="1" i="0" u="none" strike="noStrike" dirty="0">
                <a:solidFill>
                  <a:srgbClr val="1111BB"/>
                </a:solidFill>
                <a:effectLst/>
                <a:latin typeface="Helvetica" panose="020B0604020202020204" pitchFamily="34" charset="0"/>
                <a:hlinkClick r:id="rId2"/>
              </a:rPr>
              <a:t>Julian McAuley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UCSD</a:t>
            </a:r>
            <a:r>
              <a:rPr lang="en-US" sz="2400" dirty="0"/>
              <a:t>)</a:t>
            </a:r>
          </a:p>
          <a:p>
            <a:r>
              <a:rPr lang="en-US" sz="2400" dirty="0"/>
              <a:t>Every shopping category has its own .json.gz file and we use 11 categories with a total of 2,068,055 reviews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35FE74-3A80-4D5A-BA77-E7992D136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407060"/>
            <a:ext cx="5652552" cy="32854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54F70F-6EB1-423C-A403-7E05736CE07F}"/>
              </a:ext>
            </a:extLst>
          </p:cNvPr>
          <p:cNvSpPr txBox="1"/>
          <p:nvPr/>
        </p:nvSpPr>
        <p:spPr>
          <a:xfrm>
            <a:off x="6590041" y="3349660"/>
            <a:ext cx="46644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Specifications</a:t>
            </a:r>
            <a:r>
              <a:rPr lang="en-US" dirty="0"/>
              <a:t>:</a:t>
            </a:r>
          </a:p>
          <a:p>
            <a:r>
              <a:rPr lang="en-US" dirty="0"/>
              <a:t>memory         	24GiB System Memory</a:t>
            </a:r>
          </a:p>
          <a:p>
            <a:r>
              <a:rPr lang="pt-BR" dirty="0"/>
              <a:t>processor       	Intel(R) Core(TM) i7-		8700 	       CPU @ 		3.20GHz</a:t>
            </a:r>
            <a:r>
              <a:rPr lang="en-US" dirty="0"/>
              <a:t> – 12 Cores</a:t>
            </a:r>
          </a:p>
          <a:p>
            <a:r>
              <a:rPr lang="en-US" dirty="0"/>
              <a:t>parallelization	multiprocessing 			— Process-based 			“threading”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4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239B-C97D-4849-90D9-6001136B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and processing –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75E15-6916-4DBE-B859-1B88EB34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Extracting data and loading into usable data structures consists of two main parts –</a:t>
            </a:r>
          </a:p>
          <a:p>
            <a:pPr lvl="1"/>
            <a:r>
              <a:rPr lang="en-US" dirty="0"/>
              <a:t>Join review files for each shopping category in “.json.gz” format together in a data frame to have reviews and metadata in one place</a:t>
            </a:r>
          </a:p>
          <a:p>
            <a:pPr lvl="1"/>
            <a:r>
              <a:rPr lang="en-US" dirty="0"/>
              <a:t>Extract review-text and perform NLP centered processing like stop word removal, lemmatization and stemming and finally extract word frequency counts</a:t>
            </a:r>
          </a:p>
        </p:txBody>
      </p:sp>
    </p:spTree>
    <p:extLst>
      <p:ext uri="{BB962C8B-B14F-4D97-AF65-F5344CB8AC3E}">
        <p14:creationId xmlns:p14="http://schemas.microsoft.com/office/powerpoint/2010/main" val="381764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BD52-5A58-4C95-9F07-99217A05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1B51C-0FBF-42DE-A3FA-9C7547407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Baseline recommender</a:t>
            </a:r>
          </a:p>
          <a:p>
            <a:r>
              <a:rPr lang="en-US" dirty="0"/>
              <a:t>Matrix factorization</a:t>
            </a:r>
          </a:p>
          <a:p>
            <a:r>
              <a:rPr lang="en-US" dirty="0"/>
              <a:t>Topic Extraction using Latent Dirichlet Allocation</a:t>
            </a:r>
          </a:p>
          <a:p>
            <a:r>
              <a:rPr lang="en-US" dirty="0"/>
              <a:t>Matrix Factorization with Topic features (-Ongoing)</a:t>
            </a:r>
          </a:p>
        </p:txBody>
      </p:sp>
    </p:spTree>
    <p:extLst>
      <p:ext uri="{BB962C8B-B14F-4D97-AF65-F5344CB8AC3E}">
        <p14:creationId xmlns:p14="http://schemas.microsoft.com/office/powerpoint/2010/main" val="59059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087F-1895-409D-8955-3E5C4E25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Analysis- User ratings </a:t>
            </a:r>
            <a:r>
              <a:rPr lang="en-US" dirty="0" err="1"/>
              <a:t>behaviour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7E73D8-D994-4EBD-AE65-134AD8769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19" y="2143125"/>
            <a:ext cx="5257800" cy="352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3D4902B-636A-4BFA-8E32-E78E370C0E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49346"/>
            <a:ext cx="5257800" cy="351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132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9666-E645-4D37-B394-40D550AF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Analysis- Word Clouds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339EEF5-6F24-4113-9E84-2374BC016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4252" y="1594991"/>
            <a:ext cx="2624802" cy="256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1687F91-4E0E-44EB-9182-598646B87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788" y="1594990"/>
            <a:ext cx="2624802" cy="256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46B3AF4-84F0-44E5-92B2-BC4B04CC7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828" y="1594991"/>
            <a:ext cx="2624802" cy="256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B51431F8-61DA-4DAD-9153-CF828D377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868" y="1594991"/>
            <a:ext cx="2624801" cy="256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50630389-BAC4-4136-BE90-F955247DB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908" y="1594990"/>
            <a:ext cx="2624802" cy="256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9E8241E1-37C5-477F-A366-5F3CAC1C7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4252" y="4294342"/>
            <a:ext cx="2624802" cy="256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F90F4547-7DFE-492D-8431-A6537B864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788" y="4294341"/>
            <a:ext cx="2624802" cy="256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3F700C82-73C8-4EAD-A254-C352B9199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828" y="4294341"/>
            <a:ext cx="2624802" cy="256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002B2CA2-129D-46A7-99C7-BFAE50502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867" y="4294340"/>
            <a:ext cx="2624802" cy="256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>
            <a:extLst>
              <a:ext uri="{FF2B5EF4-FFF2-40B4-BE49-F238E27FC236}">
                <a16:creationId xmlns:a16="http://schemas.microsoft.com/office/drawing/2014/main" id="{AF2D9C77-9BC7-44C4-BF9F-EBCB775E6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906" y="4294341"/>
            <a:ext cx="2624802" cy="256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A6C32C-8521-42DC-BAC7-45A139B53DBF}"/>
              </a:ext>
            </a:extLst>
          </p:cNvPr>
          <p:cNvSpPr txBox="1"/>
          <p:nvPr/>
        </p:nvSpPr>
        <p:spPr>
          <a:xfrm>
            <a:off x="638675" y="1274633"/>
            <a:ext cx="115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F829C9-A9D2-48AA-A867-05D7BCB5930B}"/>
              </a:ext>
            </a:extLst>
          </p:cNvPr>
          <p:cNvSpPr txBox="1"/>
          <p:nvPr/>
        </p:nvSpPr>
        <p:spPr>
          <a:xfrm>
            <a:off x="10054156" y="4015129"/>
            <a:ext cx="192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Amazon_Fashion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B26708-C2B6-4828-849C-906BE16A97CF}"/>
              </a:ext>
            </a:extLst>
          </p:cNvPr>
          <p:cNvSpPr txBox="1"/>
          <p:nvPr/>
        </p:nvSpPr>
        <p:spPr>
          <a:xfrm>
            <a:off x="7639117" y="4015129"/>
            <a:ext cx="178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Luxury_Beauty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B3C3EC-FE84-4FA2-AD93-B8469E7B2235}"/>
              </a:ext>
            </a:extLst>
          </p:cNvPr>
          <p:cNvSpPr txBox="1"/>
          <p:nvPr/>
        </p:nvSpPr>
        <p:spPr>
          <a:xfrm>
            <a:off x="5373210" y="4015129"/>
            <a:ext cx="150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Video_Games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F4B849-A118-4857-BEE7-FC2BA8C2129D}"/>
              </a:ext>
            </a:extLst>
          </p:cNvPr>
          <p:cNvSpPr txBox="1"/>
          <p:nvPr/>
        </p:nvSpPr>
        <p:spPr>
          <a:xfrm>
            <a:off x="2948834" y="4018512"/>
            <a:ext cx="126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Appliances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28FFEF-AE5F-47CC-B9FF-C1C732F393BB}"/>
              </a:ext>
            </a:extLst>
          </p:cNvPr>
          <p:cNvSpPr txBox="1"/>
          <p:nvPr/>
        </p:nvSpPr>
        <p:spPr>
          <a:xfrm>
            <a:off x="1" y="4015129"/>
            <a:ext cx="252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Arts_crafts_and_Sewing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FD2858-CE2D-41AB-ADBF-23A4387AA0B4}"/>
              </a:ext>
            </a:extLst>
          </p:cNvPr>
          <p:cNvSpPr txBox="1"/>
          <p:nvPr/>
        </p:nvSpPr>
        <p:spPr>
          <a:xfrm>
            <a:off x="9700967" y="1280837"/>
            <a:ext cx="249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Industrial_and_Scientific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8C6837-0B94-4946-9CD5-0035FE5F9273}"/>
              </a:ext>
            </a:extLst>
          </p:cNvPr>
          <p:cNvSpPr txBox="1"/>
          <p:nvPr/>
        </p:nvSpPr>
        <p:spPr>
          <a:xfrm>
            <a:off x="7954149" y="1274632"/>
            <a:ext cx="122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Gift_Cards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C0EC4E-4477-4389-962F-BDDFE9541774}"/>
              </a:ext>
            </a:extLst>
          </p:cNvPr>
          <p:cNvSpPr txBox="1"/>
          <p:nvPr/>
        </p:nvSpPr>
        <p:spPr>
          <a:xfrm>
            <a:off x="5309713" y="1280837"/>
            <a:ext cx="157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Prime_Pantry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06D6EB-E832-4705-988A-9A5DB49FB79B}"/>
              </a:ext>
            </a:extLst>
          </p:cNvPr>
          <p:cNvSpPr txBox="1"/>
          <p:nvPr/>
        </p:nvSpPr>
        <p:spPr>
          <a:xfrm>
            <a:off x="3053714" y="1274632"/>
            <a:ext cx="125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All_Beauty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0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B5E0-E8EC-4777-B65B-77236439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Recommender –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418FE-2FF2-42FE-B597-5D4B2AB72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baseline rating for user u and item </a:t>
            </a:r>
            <a:r>
              <a:rPr lang="en-US" dirty="0" err="1"/>
              <a:t>i</a:t>
            </a:r>
            <a:r>
              <a:rPr lang="en-US" dirty="0"/>
              <a:t> are predicted as the sum of mean rating, bias learned for user  and item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term µ can be set as the mean rating of products and the baselines can be computed either using Alternating Least Square or Stochastic Gradient Descent</a:t>
            </a:r>
          </a:p>
          <a:p>
            <a:r>
              <a:rPr lang="en-US" dirty="0"/>
              <a:t>We choose the Stochastic Gradient Descent algorithm for training on training split of the dataset (75%)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/>
              <a:t>The implementation methods are called from ‘surprise’ toolkit which wraps </a:t>
            </a:r>
            <a:r>
              <a:rPr lang="en-US" sz="2200" dirty="0" err="1"/>
              <a:t>sk</a:t>
            </a:r>
            <a:r>
              <a:rPr lang="en-US" sz="2200" dirty="0"/>
              <a:t>-learn base estimators.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CD24D-B399-464F-AA6F-D5BFF479E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090" y="2371282"/>
            <a:ext cx="3831819" cy="98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38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833E-2C6B-4D4E-9CBC-F96C65A69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training we get baseline estimates for biases and evaluate on the remaining 25% TEST split of the dataset</a:t>
            </a:r>
          </a:p>
          <a:p>
            <a:r>
              <a:rPr lang="en-US" dirty="0"/>
              <a:t>Evaluation metrics used are RMSE(Root Mean Square Error) and FCP (Fraction of Concordant Pairs)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Results we get for these metrics—</a:t>
            </a:r>
          </a:p>
          <a:p>
            <a:pPr marL="457200" lvl="1" indent="0" algn="just">
              <a:buNone/>
            </a:pPr>
            <a:r>
              <a:rPr lang="en-US" dirty="0"/>
              <a:t>RMSE: 1.0317, FCP:  0.5665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AF2F44-2693-4D6C-B4B5-7541C07E944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AC9B5F8-3658-4D88-9CD4-015887DA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Baseline Recommender – Evaluation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A64CD3-6720-4101-9D7C-4874B68DC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545" y="3710764"/>
            <a:ext cx="2834666" cy="13255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DB1F2D-7250-49CB-9CEA-58E86E088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710764"/>
            <a:ext cx="5410200" cy="13758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50BCF81-F531-497A-AA02-1E21FFD7D0E9}"/>
              </a:ext>
            </a:extLst>
          </p:cNvPr>
          <p:cNvSpPr txBox="1"/>
          <p:nvPr/>
        </p:nvSpPr>
        <p:spPr>
          <a:xfrm>
            <a:off x="150628" y="6352795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https://www.ijcai.org/Proceedings/13/Papers/449.pdf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03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1456</Words>
  <Application>Microsoft Office PowerPoint</Application>
  <PresentationFormat>Widescreen</PresentationFormat>
  <Paragraphs>129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Office Theme</vt:lpstr>
      <vt:lpstr>Topic Modelling and Recommender System for Amazon Reviews</vt:lpstr>
      <vt:lpstr>The problem and ideas</vt:lpstr>
      <vt:lpstr>The data and processing - Specifications</vt:lpstr>
      <vt:lpstr>The data and processing – Loading</vt:lpstr>
      <vt:lpstr>The approach</vt:lpstr>
      <vt:lpstr>Exploratory Data Analysis- User ratings behaviour</vt:lpstr>
      <vt:lpstr>Exploratory Data Analysis- Word Clouds</vt:lpstr>
      <vt:lpstr>Baseline Recommender – Implementation</vt:lpstr>
      <vt:lpstr>Baseline Recommender – Evaluation</vt:lpstr>
      <vt:lpstr>Matrix Factorization (SVD) Recommender</vt:lpstr>
      <vt:lpstr>Topic Extraction – Latent Dirichlet Allocation</vt:lpstr>
      <vt:lpstr>Topic Extraction - Implementation</vt:lpstr>
      <vt:lpstr>Topic Extraction – Extracted Topics</vt:lpstr>
      <vt:lpstr>Future Work and Improvements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Modelling and Recommender System for Amazon Reviews</dc:title>
  <dc:creator>Tushar Sharma</dc:creator>
  <cp:lastModifiedBy>Tushar Sharma</cp:lastModifiedBy>
  <cp:revision>69</cp:revision>
  <dcterms:created xsi:type="dcterms:W3CDTF">2020-08-13T17:16:16Z</dcterms:created>
  <dcterms:modified xsi:type="dcterms:W3CDTF">2020-08-15T00:02:28Z</dcterms:modified>
</cp:coreProperties>
</file>