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shar Sharma" initials="TS" lastIdx="2" clrIdx="0">
    <p:extLst>
      <p:ext uri="{19B8F6BF-5375-455C-9EA6-DF929625EA0E}">
        <p15:presenceInfo xmlns:p15="http://schemas.microsoft.com/office/powerpoint/2012/main" userId="420b7ba00e0a70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5T02:53:45.252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2T12:16:49.53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894078" y="1608665"/>
            <a:ext cx="11216643" cy="1413936"/>
          </a:xfrm>
          <a:prstGeom prst="rect">
            <a:avLst/>
          </a:prstGeom>
        </p:spPr>
        <p:txBody>
          <a:bodyPr lIns="48766" tIns="48766" rIns="48766" bIns="48766"/>
          <a:lstStyle>
            <a:lvl1pPr algn="l" defTabSz="1300480"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894078" y="3166533"/>
            <a:ext cx="11216643" cy="4641429"/>
          </a:xfrm>
          <a:prstGeom prst="rect">
            <a:avLst/>
          </a:prstGeom>
        </p:spPr>
        <p:txBody>
          <a:bodyPr lIns="48766" tIns="48766" rIns="48766" bIns="48766" anchor="t"/>
          <a:lstStyle>
            <a:lvl1pPr marL="310241" indent="-310241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8" indent="-434338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7365" y="8024623"/>
            <a:ext cx="323356" cy="338835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hdr.undp.org/en/data" TargetMode="Externa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277668" y="793729"/>
            <a:ext cx="6665432" cy="1264793"/>
          </a:xfrm>
          <a:prstGeom prst="rect">
            <a:avLst/>
          </a:prstGeom>
        </p:spPr>
        <p:txBody>
          <a:bodyPr/>
          <a:lstStyle/>
          <a:p>
            <a:pPr defTabSz="663244">
              <a:defRPr sz="2700"/>
            </a:pPr>
            <a:r>
              <a:rPr dirty="0"/>
              <a:t>Contribution of 3 components to change in Human Development Index (2012vs2017)</a:t>
            </a:r>
          </a:p>
        </p:txBody>
      </p:sp>
      <p:grpSp>
        <p:nvGrpSpPr>
          <p:cNvPr id="143" name="Group 3"/>
          <p:cNvGrpSpPr/>
          <p:nvPr/>
        </p:nvGrpSpPr>
        <p:grpSpPr>
          <a:xfrm>
            <a:off x="425086" y="1871191"/>
            <a:ext cx="5698267" cy="3726633"/>
            <a:chOff x="0" y="0"/>
            <a:chExt cx="5698266" cy="3726631"/>
          </a:xfrm>
        </p:grpSpPr>
        <p:pic>
          <p:nvPicPr>
            <p:cNvPr id="137" name="Picture 1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98267" cy="37266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TextBox 15"/>
            <p:cNvSpPr txBox="1"/>
            <p:nvPr/>
          </p:nvSpPr>
          <p:spPr>
            <a:xfrm>
              <a:off x="1452089" y="781792"/>
              <a:ext cx="759074" cy="30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algn="l" defTabSz="1300480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+4.61%</a:t>
              </a:r>
            </a:p>
          </p:txBody>
        </p:sp>
        <p:sp>
          <p:nvSpPr>
            <p:cNvPr id="139" name="TextBox 6"/>
            <p:cNvSpPr txBox="1"/>
            <p:nvPr/>
          </p:nvSpPr>
          <p:spPr>
            <a:xfrm>
              <a:off x="2455115" y="542183"/>
              <a:ext cx="759073" cy="30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algn="l" defTabSz="1300480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+5.15%</a:t>
              </a:r>
            </a:p>
          </p:txBody>
        </p:sp>
        <p:sp>
          <p:nvSpPr>
            <p:cNvPr id="140" name="TextBox 6"/>
            <p:cNvSpPr txBox="1"/>
            <p:nvPr/>
          </p:nvSpPr>
          <p:spPr>
            <a:xfrm>
              <a:off x="3465411" y="468539"/>
              <a:ext cx="759074" cy="30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algn="l" defTabSz="1300480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+1.97%</a:t>
              </a:r>
            </a:p>
          </p:txBody>
        </p:sp>
        <p:sp>
          <p:nvSpPr>
            <p:cNvPr id="141" name="TextBox 36"/>
            <p:cNvSpPr txBox="1"/>
            <p:nvPr/>
          </p:nvSpPr>
          <p:spPr>
            <a:xfrm>
              <a:off x="4695459" y="951334"/>
              <a:ext cx="711631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0.51</a:t>
              </a:r>
            </a:p>
          </p:txBody>
        </p:sp>
        <p:sp>
          <p:nvSpPr>
            <p:cNvPr id="142" name="TextBox 36"/>
            <p:cNvSpPr txBox="1"/>
            <p:nvPr/>
          </p:nvSpPr>
          <p:spPr>
            <a:xfrm>
              <a:off x="349060" y="1476131"/>
              <a:ext cx="711631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0.49</a:t>
              </a:r>
            </a:p>
          </p:txBody>
        </p:sp>
      </p:grpSp>
      <p:grpSp>
        <p:nvGrpSpPr>
          <p:cNvPr id="150" name="Group 4"/>
          <p:cNvGrpSpPr/>
          <p:nvPr/>
        </p:nvGrpSpPr>
        <p:grpSpPr>
          <a:xfrm>
            <a:off x="447159" y="5616705"/>
            <a:ext cx="5676195" cy="3839752"/>
            <a:chOff x="0" y="0"/>
            <a:chExt cx="5676193" cy="3839750"/>
          </a:xfrm>
        </p:grpSpPr>
        <p:pic>
          <p:nvPicPr>
            <p:cNvPr id="144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5676195" cy="3839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TextBox 12"/>
            <p:cNvSpPr txBox="1"/>
            <p:nvPr/>
          </p:nvSpPr>
          <p:spPr>
            <a:xfrm>
              <a:off x="1342701" y="1281999"/>
              <a:ext cx="756133" cy="30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algn="l" defTabSz="1300480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+3.36%</a:t>
              </a:r>
            </a:p>
          </p:txBody>
        </p:sp>
        <p:sp>
          <p:nvSpPr>
            <p:cNvPr id="146" name="TextBox 13"/>
            <p:cNvSpPr txBox="1"/>
            <p:nvPr/>
          </p:nvSpPr>
          <p:spPr>
            <a:xfrm>
              <a:off x="2503730" y="1108693"/>
              <a:ext cx="756133" cy="30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algn="l" defTabSz="1300480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+2.07%</a:t>
              </a:r>
            </a:p>
          </p:txBody>
        </p:sp>
        <p:sp>
          <p:nvSpPr>
            <p:cNvPr id="147" name="TextBox 14"/>
            <p:cNvSpPr txBox="1"/>
            <p:nvPr/>
          </p:nvSpPr>
          <p:spPr>
            <a:xfrm>
              <a:off x="3667316" y="943115"/>
              <a:ext cx="756133" cy="30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algn="l" defTabSz="1300480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+1.77%</a:t>
              </a:r>
            </a:p>
          </p:txBody>
        </p:sp>
        <p:sp>
          <p:nvSpPr>
            <p:cNvPr id="148" name="TextBox 36"/>
            <p:cNvSpPr txBox="1"/>
            <p:nvPr/>
          </p:nvSpPr>
          <p:spPr>
            <a:xfrm>
              <a:off x="4602995" y="1290228"/>
              <a:ext cx="70887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0.75</a:t>
              </a:r>
            </a:p>
          </p:txBody>
        </p:sp>
        <p:sp>
          <p:nvSpPr>
            <p:cNvPr id="149" name="TextBox 36"/>
            <p:cNvSpPr txBox="1"/>
            <p:nvPr/>
          </p:nvSpPr>
          <p:spPr>
            <a:xfrm>
              <a:off x="420774" y="2053390"/>
              <a:ext cx="70887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0.73</a:t>
              </a:r>
            </a:p>
          </p:txBody>
        </p:sp>
      </p:grpSp>
      <p:grpSp>
        <p:nvGrpSpPr>
          <p:cNvPr id="157" name="Group 6"/>
          <p:cNvGrpSpPr/>
          <p:nvPr/>
        </p:nvGrpSpPr>
        <p:grpSpPr>
          <a:xfrm>
            <a:off x="6097833" y="5597823"/>
            <a:ext cx="5745466" cy="3854778"/>
            <a:chOff x="0" y="0"/>
            <a:chExt cx="5745464" cy="3854777"/>
          </a:xfrm>
        </p:grpSpPr>
        <p:pic>
          <p:nvPicPr>
            <p:cNvPr id="151" name="Picture 5" descr="Picture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745465" cy="38547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TextBox 6"/>
            <p:cNvSpPr txBox="1"/>
            <p:nvPr/>
          </p:nvSpPr>
          <p:spPr>
            <a:xfrm>
              <a:off x="1377920" y="956444"/>
              <a:ext cx="769735" cy="30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algn="l" defTabSz="1300480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+2.25%</a:t>
              </a:r>
            </a:p>
          </p:txBody>
        </p:sp>
        <p:sp>
          <p:nvSpPr>
            <p:cNvPr id="153" name="TextBox 10"/>
            <p:cNvSpPr txBox="1"/>
            <p:nvPr/>
          </p:nvSpPr>
          <p:spPr>
            <a:xfrm>
              <a:off x="2454945" y="696827"/>
              <a:ext cx="769735" cy="30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algn="l" defTabSz="1300480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+1.44%</a:t>
              </a:r>
            </a:p>
          </p:txBody>
        </p:sp>
        <p:sp>
          <p:nvSpPr>
            <p:cNvPr id="154" name="TextBox 11"/>
            <p:cNvSpPr txBox="1"/>
            <p:nvPr/>
          </p:nvSpPr>
          <p:spPr>
            <a:xfrm>
              <a:off x="3531970" y="529522"/>
              <a:ext cx="769735" cy="300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algn="l" defTabSz="1300480"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+1.67%</a:t>
              </a:r>
            </a:p>
          </p:txBody>
        </p:sp>
        <p:sp>
          <p:nvSpPr>
            <p:cNvPr id="155" name="TextBox 36"/>
            <p:cNvSpPr txBox="1"/>
            <p:nvPr/>
          </p:nvSpPr>
          <p:spPr>
            <a:xfrm>
              <a:off x="4710733" y="1088986"/>
              <a:ext cx="72162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0.90</a:t>
              </a:r>
            </a:p>
          </p:txBody>
        </p:sp>
        <p:sp>
          <p:nvSpPr>
            <p:cNvPr id="156" name="TextBox 36"/>
            <p:cNvSpPr txBox="1"/>
            <p:nvPr/>
          </p:nvSpPr>
          <p:spPr>
            <a:xfrm>
              <a:off x="398274" y="1665375"/>
              <a:ext cx="721626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0.88</a:t>
              </a:r>
            </a:p>
          </p:txBody>
        </p:sp>
      </p:grpSp>
      <p:pic>
        <p:nvPicPr>
          <p:cNvPr id="158" name="Screen Shot 2019-04-21 at 8.15.01 PM.png" descr="Screen Shot 2019-04-21 at 8.15.01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73757" y="1595146"/>
            <a:ext cx="6299302" cy="388514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HDI Map"/>
          <p:cNvSpPr txBox="1"/>
          <p:nvPr/>
        </p:nvSpPr>
        <p:spPr>
          <a:xfrm>
            <a:off x="8964992" y="890726"/>
            <a:ext cx="13168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HDI Map</a:t>
            </a:r>
          </a:p>
        </p:txBody>
      </p:sp>
      <p:pic>
        <p:nvPicPr>
          <p:cNvPr id="160" name="Screen Shot 2019-04-21 at 8.16.39 PM.png" descr="Screen Shot 2019-04-21 at 8.16.39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29239" y="4514428"/>
            <a:ext cx="622427" cy="72474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">
            <a:extLst>
              <a:ext uri="{FF2B5EF4-FFF2-40B4-BE49-F238E27FC236}">
                <a16:creationId xmlns:a16="http://schemas.microsoft.com/office/drawing/2014/main" id="{BD5FE16D-7BAA-4E5B-8B16-7123FE157078}"/>
              </a:ext>
            </a:extLst>
          </p:cNvPr>
          <p:cNvSpPr txBox="1"/>
          <p:nvPr/>
        </p:nvSpPr>
        <p:spPr>
          <a:xfrm>
            <a:off x="104503" y="24142"/>
            <a:ext cx="12668556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IN" sz="3800" dirty="0"/>
              <a:t>Study on </a:t>
            </a:r>
            <a:r>
              <a:rPr sz="3800" dirty="0"/>
              <a:t>Inequality and </a:t>
            </a:r>
            <a:r>
              <a:rPr lang="en-IN" sz="3800" dirty="0"/>
              <a:t>its effect on </a:t>
            </a:r>
            <a:r>
              <a:rPr sz="3800" dirty="0"/>
              <a:t>Human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DFFD4-8829-445F-8A8F-63637D633FA3}"/>
              </a:ext>
            </a:extLst>
          </p:cNvPr>
          <p:cNvSpPr txBox="1"/>
          <p:nvPr/>
        </p:nvSpPr>
        <p:spPr>
          <a:xfrm>
            <a:off x="552507" y="9334168"/>
            <a:ext cx="118872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Income component has less contribution than Education and Life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9-04-21 at 9.03.44 PM.png" descr="Screen Shot 2019-04-21 at 9.03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1245" y="468389"/>
            <a:ext cx="7652115" cy="441186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1"/>
          <p:cNvSpPr txBox="1"/>
          <p:nvPr/>
        </p:nvSpPr>
        <p:spPr>
          <a:xfrm>
            <a:off x="6794696" y="4880255"/>
            <a:ext cx="5422816" cy="50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 anchor="ctr">
            <a:normAutofit fontScale="85000" lnSpcReduction="10000"/>
          </a:bodyPr>
          <a:lstStyle>
            <a:lvl1pPr algn="l" defTabSz="404578">
              <a:lnSpc>
                <a:spcPct val="81000"/>
              </a:lnSpc>
              <a:defRPr sz="1891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2400" dirty="0"/>
              <a:t>Inequality correlation with HDI changes over time</a:t>
            </a:r>
          </a:p>
        </p:txBody>
      </p:sp>
      <p:pic>
        <p:nvPicPr>
          <p:cNvPr id="131" name="Screen Shot 2019-04-21 at 8.09.26 PM.png" descr="Screen Shot 2019-04-21 at 8.09.2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844" y="130629"/>
            <a:ext cx="4949205" cy="491066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1"/>
          <p:cNvSpPr txBox="1"/>
          <p:nvPr/>
        </p:nvSpPr>
        <p:spPr>
          <a:xfrm>
            <a:off x="1027832" y="5101203"/>
            <a:ext cx="4640646" cy="382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6" tIns="48766" rIns="48766" bIns="48766" anchor="ctr">
            <a:normAutofit fontScale="92500" lnSpcReduction="10000"/>
          </a:bodyPr>
          <a:lstStyle>
            <a:lvl1pPr algn="l" defTabSz="417843">
              <a:lnSpc>
                <a:spcPct val="81000"/>
              </a:lnSpc>
              <a:defRPr sz="1953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2800" dirty="0"/>
              <a:t>Inequality changes over time</a:t>
            </a:r>
          </a:p>
        </p:txBody>
      </p:sp>
      <p:pic>
        <p:nvPicPr>
          <p:cNvPr id="133" name="Screen Shot 2019-04-22 at 9.55.39 AM.png" descr="Screen Shot 2019-04-22 at 9.55.3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484" y="5477777"/>
            <a:ext cx="3599245" cy="4276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 Shot 2019-04-22 at 9.56.19 AM.png" descr="Screen Shot 2019-04-22 at 9.56.19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10971" y="5290313"/>
            <a:ext cx="4146981" cy="434591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">
            <a:extLst>
              <a:ext uri="{FF2B5EF4-FFF2-40B4-BE49-F238E27FC236}">
                <a16:creationId xmlns:a16="http://schemas.microsoft.com/office/drawing/2014/main" id="{C02494E1-5B80-4773-85FB-47A78F93CF5D}"/>
              </a:ext>
            </a:extLst>
          </p:cNvPr>
          <p:cNvSpPr txBox="1"/>
          <p:nvPr/>
        </p:nvSpPr>
        <p:spPr>
          <a:xfrm>
            <a:off x="6622562" y="27398"/>
            <a:ext cx="458939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IN" dirty="0"/>
              <a:t>Correlation of inequality with HDI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185BD-A1FF-4448-B054-8EE77751EC2A}"/>
              </a:ext>
            </a:extLst>
          </p:cNvPr>
          <p:cNvSpPr txBox="1"/>
          <p:nvPr/>
        </p:nvSpPr>
        <p:spPr>
          <a:xfrm>
            <a:off x="9757952" y="6616608"/>
            <a:ext cx="315540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Income inequality correlation is not as strong as other inequalities with HDI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How countries with different level of HDI affects the inequality of income"/>
          <p:cNvSpPr txBox="1"/>
          <p:nvPr/>
        </p:nvSpPr>
        <p:spPr>
          <a:xfrm>
            <a:off x="283177" y="417826"/>
            <a:ext cx="118686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/>
              <a:t>The contribution</a:t>
            </a:r>
            <a:r>
              <a:rPr lang="en-IN" dirty="0"/>
              <a:t> of different level of countries to total change in </a:t>
            </a:r>
            <a:r>
              <a:rPr dirty="0"/>
              <a:t>inequality</a:t>
            </a:r>
            <a:r>
              <a:rPr lang="en-IN" dirty="0"/>
              <a:t> index</a:t>
            </a:r>
            <a:endParaRPr dirty="0"/>
          </a:p>
        </p:txBody>
      </p:sp>
      <p:pic>
        <p:nvPicPr>
          <p:cNvPr id="163" name="Screen Shot 2019-04-21 at 8.16.16 PM.png" descr="Screen Shot 2019-04-21 at 8.16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575" y="1677697"/>
            <a:ext cx="10709065" cy="2195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2019-04-21 at 8.16.39 PM.png" descr="Screen Shot 2019-04-21 at 8.16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9366" y="7014407"/>
            <a:ext cx="1404892" cy="163583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Inequality in Income growth rate"/>
          <p:cNvSpPr txBox="1"/>
          <p:nvPr/>
        </p:nvSpPr>
        <p:spPr>
          <a:xfrm>
            <a:off x="302756" y="1189349"/>
            <a:ext cx="44346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Inequality in Income growth rate</a:t>
            </a:r>
          </a:p>
        </p:txBody>
      </p:sp>
      <p:pic>
        <p:nvPicPr>
          <p:cNvPr id="166" name="Screen Shot 2019-04-22 at 9.41.37 AM.png" descr="Screen Shot 2019-04-22 at 9.41.3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734" y="3891172"/>
            <a:ext cx="10824747" cy="165507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Inequality in Education growth rate"/>
          <p:cNvSpPr txBox="1"/>
          <p:nvPr/>
        </p:nvSpPr>
        <p:spPr>
          <a:xfrm>
            <a:off x="315183" y="3773597"/>
            <a:ext cx="479077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Inequality in Education growth rate</a:t>
            </a:r>
          </a:p>
        </p:txBody>
      </p:sp>
      <p:pic>
        <p:nvPicPr>
          <p:cNvPr id="168" name="Screen Shot 2019-04-22 at 9.44.22 AM.png" descr="Screen Shot 2019-04-22 at 9.44.22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1243" y="5673526"/>
            <a:ext cx="10875938" cy="167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Inequality in Life expectancy growth rate"/>
          <p:cNvSpPr txBox="1"/>
          <p:nvPr/>
        </p:nvSpPr>
        <p:spPr>
          <a:xfrm>
            <a:off x="386504" y="5438452"/>
            <a:ext cx="541013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Inequality in Life expectancy </a:t>
            </a:r>
            <a:r>
              <a:rPr lang="en-IN" dirty="0"/>
              <a:t>decrease</a:t>
            </a:r>
            <a:r>
              <a:rPr dirty="0"/>
              <a:t> </a:t>
            </a:r>
          </a:p>
        </p:txBody>
      </p:sp>
      <p:pic>
        <p:nvPicPr>
          <p:cNvPr id="170" name="Screen Shot 2019-04-22 at 9.47.18 AM.png" descr="Screen Shot 2019-04-22 at 9.47.18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1243" y="7476102"/>
            <a:ext cx="10875938" cy="155946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Inequality in gender discrimination growth rate"/>
          <p:cNvSpPr txBox="1"/>
          <p:nvPr/>
        </p:nvSpPr>
        <p:spPr>
          <a:xfrm>
            <a:off x="516444" y="7201586"/>
            <a:ext cx="61154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Inequality in gender discrimination </a:t>
            </a:r>
            <a:r>
              <a:rPr lang="en-IN" dirty="0"/>
              <a:t>decrease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D6CA8-3F09-4C33-83C7-7676B630BD28}"/>
              </a:ext>
            </a:extLst>
          </p:cNvPr>
          <p:cNvSpPr txBox="1"/>
          <p:nvPr/>
        </p:nvSpPr>
        <p:spPr>
          <a:xfrm>
            <a:off x="979714" y="1767961"/>
            <a:ext cx="11142617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We conclude that inequality in various aspects related to development directly affects the growth of HDI for all levels of countries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Also we saw that Income is the least contributing factor to growth compared to education and life expectancy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And income inequality correlation with HDI is not as (negatively) strong as other components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4B01A2-E9D8-4C0C-AFAB-9B8E31ABE7C3}"/>
              </a:ext>
            </a:extLst>
          </p:cNvPr>
          <p:cNvSpPr txBox="1">
            <a:spLocks/>
          </p:cNvSpPr>
          <p:nvPr/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IN"/>
              <a:t>Conclusions…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F5A2FB-402F-4BEC-BB32-4E5869C5DCA7}"/>
              </a:ext>
            </a:extLst>
          </p:cNvPr>
          <p:cNvSpPr txBox="1">
            <a:spLocks/>
          </p:cNvSpPr>
          <p:nvPr/>
        </p:nvSpPr>
        <p:spPr>
          <a:xfrm>
            <a:off x="935080" y="5135172"/>
            <a:ext cx="11099800" cy="2159000"/>
          </a:xfrm>
          <a:prstGeom prst="rect">
            <a:avLst/>
          </a:prstGeom>
        </p:spPr>
        <p:txBody>
          <a:bodyPr/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defRPr>
            </a:lvl9pPr>
          </a:lstStyle>
          <a:p>
            <a:pPr hangingPunct="1"/>
            <a:r>
              <a:rPr lang="en-IN" dirty="0"/>
              <a:t>Data source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125586A-1647-446B-B6E0-2EA6B19F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12" y="6708501"/>
            <a:ext cx="8620150" cy="158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843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186</Words>
  <Application>Microsoft Office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Contribution of 3 components to change in Human Development Index (2012vs2017)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Sharma</dc:creator>
  <cp:lastModifiedBy>Tushar Sharma</cp:lastModifiedBy>
  <cp:revision>37</cp:revision>
  <dcterms:modified xsi:type="dcterms:W3CDTF">2019-04-25T07:15:23Z</dcterms:modified>
</cp:coreProperties>
</file>