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8B83B5-A2CE-4359-B920-DBB6D1309C5D}">
  <a:tblStyle styleId="{0B8B83B5-A2CE-4359-B920-DBB6D1309C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0336fc69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0336fc69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0336fc69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0336fc69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0336fc6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0336fc6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c53b6d8bc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c53b6d8bc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c53b6d8b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c53b6d8b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0336fc6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0336fc6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0336fc6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0336fc6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0336fc69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0336fc6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c53b6d8bc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c53b6d8bc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0336fc69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0336fc69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c53b6d8bc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c53b6d8bc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75" y="539725"/>
            <a:ext cx="9144000" cy="307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22"/>
              <a:t>Gender Recognition by Voice and Speech</a:t>
            </a:r>
            <a:endParaRPr sz="3922"/>
          </a:p>
          <a:p>
            <a:pPr indent="0" lvl="0" marL="0" rtl="0" algn="l">
              <a:spcBef>
                <a:spcPts val="0"/>
              </a:spcBef>
              <a:spcAft>
                <a:spcPts val="0"/>
              </a:spcAft>
              <a:buNone/>
            </a:pPr>
            <a:r>
              <a:t/>
            </a:r>
            <a:endParaRPr sz="1900"/>
          </a:p>
          <a:p>
            <a:pPr indent="0" lvl="0" marL="0" rtl="0" algn="l">
              <a:spcBef>
                <a:spcPts val="0"/>
              </a:spcBef>
              <a:spcAft>
                <a:spcPts val="0"/>
              </a:spcAft>
              <a:buNone/>
            </a:pPr>
            <a:r>
              <a:rPr lang="en" sz="2488"/>
              <a:t>Identifying the Gender of a Voice using Machine Learning</a:t>
            </a:r>
            <a:endParaRPr sz="2488"/>
          </a:p>
          <a:p>
            <a:pPr indent="0" lvl="0" marL="0" rtl="0" algn="l">
              <a:spcBef>
                <a:spcPts val="0"/>
              </a:spcBef>
              <a:spcAft>
                <a:spcPts val="0"/>
              </a:spcAft>
              <a:buNone/>
            </a:pPr>
            <a:r>
              <a:rPr lang="en" sz="2488"/>
              <a:t>Capstone-2</a:t>
            </a:r>
            <a:endParaRPr sz="2488"/>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933"/>
              <a:t>Sristi Sharma</a:t>
            </a:r>
            <a:endParaRPr sz="1933"/>
          </a:p>
          <a:p>
            <a:pPr indent="0" lvl="0" marL="0" rtl="0" algn="l">
              <a:spcBef>
                <a:spcPts val="0"/>
              </a:spcBef>
              <a:spcAft>
                <a:spcPts val="0"/>
              </a:spcAft>
              <a:buNone/>
            </a:pPr>
            <a:r>
              <a:rPr lang="en" sz="1933"/>
              <a:t>Springboard Data Science Career Track</a:t>
            </a:r>
            <a:endParaRPr sz="1933"/>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Conclusion</a:t>
            </a:r>
            <a:endParaRPr sz="3300">
              <a:latin typeface="Georgia"/>
              <a:ea typeface="Georgia"/>
              <a:cs typeface="Georgia"/>
              <a:sym typeface="Georgia"/>
            </a:endParaRPr>
          </a:p>
        </p:txBody>
      </p:sp>
      <p:sp>
        <p:nvSpPr>
          <p:cNvPr id="122" name="Google Shape;122;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solidFill>
                  <a:srgbClr val="000000"/>
                </a:solidFill>
                <a:highlight>
                  <a:srgbClr val="FFFFFF"/>
                </a:highlight>
                <a:latin typeface="Georgia"/>
                <a:ea typeface="Georgia"/>
                <a:cs typeface="Georgia"/>
                <a:sym typeface="Georgia"/>
              </a:rPr>
              <a:t>The Logistic Regression model gave the Accuracy of 96.94% with F1 Score 96.94%.</a:t>
            </a:r>
            <a:endParaRPr sz="16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latin typeface="Georgia"/>
                <a:ea typeface="Georgia"/>
                <a:cs typeface="Georgia"/>
                <a:sym typeface="Georgia"/>
              </a:rPr>
              <a:t>Future Exploration</a:t>
            </a:r>
            <a:endParaRPr sz="3200">
              <a:latin typeface="Georgia"/>
              <a:ea typeface="Georgia"/>
              <a:cs typeface="Georgia"/>
              <a:sym typeface="Georgia"/>
            </a:endParaRPr>
          </a:p>
        </p:txBody>
      </p:sp>
      <p:sp>
        <p:nvSpPr>
          <p:cNvPr id="128" name="Google Shape;128;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solidFill>
                  <a:srgbClr val="000000"/>
                </a:solidFill>
                <a:highlight>
                  <a:srgbClr val="FFFFFF"/>
                </a:highlight>
                <a:latin typeface="Georgia"/>
                <a:ea typeface="Georgia"/>
                <a:cs typeface="Georgia"/>
                <a:sym typeface="Georgia"/>
              </a:rPr>
              <a:t>I would like to extend the project to apply </a:t>
            </a:r>
            <a:r>
              <a:rPr lang="en" sz="1600">
                <a:solidFill>
                  <a:srgbClr val="000000"/>
                </a:solidFill>
                <a:highlight>
                  <a:srgbClr val="FFFFFF"/>
                </a:highlight>
                <a:latin typeface="Georgia"/>
                <a:ea typeface="Georgia"/>
                <a:cs typeface="Georgia"/>
                <a:sym typeface="Georgia"/>
              </a:rPr>
              <a:t>d</a:t>
            </a:r>
            <a:r>
              <a:rPr lang="en" sz="1600">
                <a:solidFill>
                  <a:srgbClr val="000000"/>
                </a:solidFill>
                <a:highlight>
                  <a:srgbClr val="FFFFFF"/>
                </a:highlight>
                <a:latin typeface="Georgia"/>
                <a:ea typeface="Georgia"/>
                <a:cs typeface="Georgia"/>
                <a:sym typeface="Georgia"/>
              </a:rPr>
              <a:t>ifferent classification models on the data for example Decision Tree, Random Forest and Support Vector Machine to find the best model for this problem.</a:t>
            </a:r>
            <a:endParaRPr sz="16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2" name="Shape 132"/>
        <p:cNvGrpSpPr/>
        <p:nvPr/>
      </p:nvGrpSpPr>
      <p:grpSpPr>
        <a:xfrm>
          <a:off x="0" y="0"/>
          <a:ext cx="0" cy="0"/>
          <a:chOff x="0" y="0"/>
          <a:chExt cx="0" cy="0"/>
        </a:xfrm>
      </p:grpSpPr>
      <p:sp>
        <p:nvSpPr>
          <p:cNvPr id="133" name="Google Shape;133;p24"/>
          <p:cNvSpPr txBox="1"/>
          <p:nvPr/>
        </p:nvSpPr>
        <p:spPr>
          <a:xfrm>
            <a:off x="306650" y="724825"/>
            <a:ext cx="8335500" cy="11544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300">
                <a:solidFill>
                  <a:srgbClr val="FFFFFF"/>
                </a:solidFill>
                <a:latin typeface="Georgia"/>
                <a:ea typeface="Georgia"/>
                <a:cs typeface="Georgia"/>
                <a:sym typeface="Georgia"/>
              </a:rPr>
              <a:t>Thank You</a:t>
            </a:r>
            <a:endParaRPr sz="6300">
              <a:solidFill>
                <a:srgbClr val="FFFFFF"/>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Georgia"/>
                <a:ea typeface="Georgia"/>
                <a:cs typeface="Georgia"/>
                <a:sym typeface="Georgia"/>
              </a:rPr>
              <a:t>Introduction</a:t>
            </a:r>
            <a:endParaRPr sz="3400">
              <a:latin typeface="Georgia"/>
              <a:ea typeface="Georgia"/>
              <a:cs typeface="Georgia"/>
              <a:sym typeface="Georgia"/>
            </a:endParaRPr>
          </a:p>
        </p:txBody>
      </p:sp>
      <p:sp>
        <p:nvSpPr>
          <p:cNvPr id="70" name="Google Shape;70;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Georgia"/>
                <a:ea typeface="Georgia"/>
                <a:cs typeface="Georgia"/>
                <a:sym typeface="Georgia"/>
              </a:rPr>
              <a:t>With increasing application of machine learning in nearly all day to day usability, voice analysis using ML is inevitably one of the most required one. Voice based security systems, recommendation systems, voice based devices are only a few straight use cases. Therefore, I am trying to design a model which  can identify the important acoustic properties for a voice clip. Using the model, I should be able to predict and classify the voice to two genders i.e. male or female.</a:t>
            </a:r>
            <a:endParaRPr sz="20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351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latin typeface="Georgia"/>
                <a:ea typeface="Georgia"/>
                <a:cs typeface="Georgia"/>
                <a:sym typeface="Georgia"/>
              </a:rPr>
              <a:t>Data</a:t>
            </a:r>
            <a:endParaRPr sz="3355">
              <a:latin typeface="Georgia"/>
              <a:ea typeface="Georgia"/>
              <a:cs typeface="Georgia"/>
              <a:sym typeface="Georgia"/>
            </a:endParaRPr>
          </a:p>
          <a:p>
            <a:pPr indent="0" lvl="0" marL="0" rtl="0" algn="l">
              <a:spcBef>
                <a:spcPts val="0"/>
              </a:spcBef>
              <a:spcAft>
                <a:spcPts val="0"/>
              </a:spcAft>
              <a:buNone/>
            </a:pPr>
            <a:r>
              <a:t/>
            </a:r>
            <a:endParaRPr sz="3100"/>
          </a:p>
          <a:p>
            <a:pPr indent="0" lvl="0" marL="0" rtl="0" algn="l">
              <a:lnSpc>
                <a:spcPct val="115000"/>
              </a:lnSpc>
              <a:spcBef>
                <a:spcPts val="0"/>
              </a:spcBef>
              <a:spcAft>
                <a:spcPts val="0"/>
              </a:spcAft>
              <a:buNone/>
            </a:pPr>
            <a:r>
              <a:rPr lang="en" sz="2022">
                <a:solidFill>
                  <a:srgbClr val="FFFFFF"/>
                </a:solidFill>
                <a:latin typeface="Georgia"/>
                <a:ea typeface="Georgia"/>
                <a:cs typeface="Georgia"/>
                <a:sym typeface="Georgia"/>
              </a:rPr>
              <a:t>The data set consists of 3168 samples, generated on different acoustic properties of voice.  All samples are mapped to the gender of the voice and equally distributed for both the genders ‘male’ and ‘female’.</a:t>
            </a:r>
            <a:endParaRPr sz="1288">
              <a:solidFill>
                <a:srgbClr val="FFFFFF"/>
              </a:solidFill>
              <a:latin typeface="Georgia"/>
              <a:ea typeface="Georgia"/>
              <a:cs typeface="Georgia"/>
              <a:sym typeface="Georgia"/>
            </a:endParaRPr>
          </a:p>
        </p:txBody>
      </p:sp>
      <p:sp>
        <p:nvSpPr>
          <p:cNvPr id="76" name="Google Shape;76;p15"/>
          <p:cNvSpPr txBox="1"/>
          <p:nvPr>
            <p:ph idx="1" type="body"/>
          </p:nvPr>
        </p:nvSpPr>
        <p:spPr>
          <a:xfrm>
            <a:off x="4644675" y="80575"/>
            <a:ext cx="4166400" cy="49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000000"/>
                </a:solidFill>
                <a:latin typeface="Georgia"/>
                <a:ea typeface="Georgia"/>
                <a:cs typeface="Georgia"/>
                <a:sym typeface="Georgia"/>
              </a:rPr>
              <a:t>The following  are few acoustic properties of  voice which are measured:</a:t>
            </a:r>
            <a:endParaRPr sz="1500">
              <a:solidFill>
                <a:srgbClr val="000000"/>
              </a:solidFill>
              <a:latin typeface="Georgia"/>
              <a:ea typeface="Georgia"/>
              <a:cs typeface="Georgia"/>
              <a:sym typeface="Georgia"/>
            </a:endParaRPr>
          </a:p>
          <a:p>
            <a:pPr indent="-323850" lvl="0" marL="457200" rtl="0" algn="l">
              <a:spcBef>
                <a:spcPts val="120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meanfreq: mean frequency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sd: standard deviation of frequency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median: median frequency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Q25: first quantile</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Q75: third quantile</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IQR: interquantile range</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skew: skewness</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kurt: kurtosis </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sp.ent: spectral entropy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sfm: spectral flatness</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mode: mode frequency</a:t>
            </a:r>
            <a:endParaRPr sz="1500">
              <a:solidFill>
                <a:srgbClr val="000000"/>
              </a:solidFill>
              <a:latin typeface="Georgia"/>
              <a:ea typeface="Georgia"/>
              <a:cs typeface="Georgia"/>
              <a:sym typeface="Georgia"/>
            </a:endParaRPr>
          </a:p>
          <a:p>
            <a:pPr indent="-323850" lvl="0" marL="457200" rtl="0" algn="l">
              <a:spcBef>
                <a:spcPts val="0"/>
              </a:spcBef>
              <a:spcAft>
                <a:spcPts val="0"/>
              </a:spcAft>
              <a:buClr>
                <a:srgbClr val="000000"/>
              </a:buClr>
              <a:buSzPts val="1500"/>
              <a:buFont typeface="Georgia"/>
              <a:buChar char="●"/>
            </a:pPr>
            <a:r>
              <a:rPr lang="en" sz="1500">
                <a:solidFill>
                  <a:srgbClr val="000000"/>
                </a:solidFill>
                <a:latin typeface="Georgia"/>
                <a:ea typeface="Georgia"/>
                <a:cs typeface="Georgia"/>
                <a:sym typeface="Georgia"/>
              </a:rPr>
              <a:t>centroid: frequency centroid </a:t>
            </a:r>
            <a:endParaRPr sz="1500">
              <a:solidFill>
                <a:srgbClr val="000000"/>
              </a:solidFill>
              <a:latin typeface="Georgia"/>
              <a:ea typeface="Georgia"/>
              <a:cs typeface="Georgia"/>
              <a:sym typeface="Georgia"/>
            </a:endParaRPr>
          </a:p>
          <a:p>
            <a:pPr indent="0" lvl="0" marL="0" rtl="0" algn="l">
              <a:spcBef>
                <a:spcPts val="1200"/>
              </a:spcBef>
              <a:spcAft>
                <a:spcPts val="0"/>
              </a:spcAft>
              <a:buSzPts val="275"/>
              <a:buNone/>
            </a:pPr>
            <a:r>
              <a:t/>
            </a:r>
            <a:endParaRPr sz="1500">
              <a:latin typeface="Georgia"/>
              <a:ea typeface="Georgia"/>
              <a:cs typeface="Georgia"/>
              <a:sym typeface="Georgia"/>
            </a:endParaRPr>
          </a:p>
          <a:p>
            <a:pPr indent="0" lvl="0" marL="0" rtl="0" algn="l">
              <a:spcBef>
                <a:spcPts val="1200"/>
              </a:spcBef>
              <a:spcAft>
                <a:spcPts val="0"/>
              </a:spcAft>
              <a:buSzPts val="275"/>
              <a:buNone/>
            </a:pPr>
            <a:r>
              <a:t/>
            </a:r>
            <a:endParaRPr sz="1500">
              <a:latin typeface="Georgia"/>
              <a:ea typeface="Georgia"/>
              <a:cs typeface="Georgia"/>
              <a:sym typeface="Georgia"/>
            </a:endParaRPr>
          </a:p>
          <a:p>
            <a:pPr indent="0" lvl="0" marL="0" rtl="0" algn="l">
              <a:spcBef>
                <a:spcPts val="1200"/>
              </a:spcBef>
              <a:spcAft>
                <a:spcPts val="1200"/>
              </a:spcAft>
              <a:buSzPts val="275"/>
              <a:buNone/>
            </a:pPr>
            <a:r>
              <a:t/>
            </a:r>
            <a:endParaRPr sz="15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3706500" cy="28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Data Exploration</a:t>
            </a:r>
            <a:endParaRPr sz="3300">
              <a:latin typeface="Georgia"/>
              <a:ea typeface="Georgia"/>
              <a:cs typeface="Georgia"/>
              <a:sym typeface="Georgia"/>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a:latin typeface="Georgia"/>
                <a:ea typeface="Georgia"/>
                <a:cs typeface="Georgia"/>
                <a:sym typeface="Georgia"/>
              </a:rPr>
              <a:t>. Density Plots</a:t>
            </a:r>
            <a:endParaRPr sz="1800">
              <a:latin typeface="Georgia"/>
              <a:ea typeface="Georgia"/>
              <a:cs typeface="Georgia"/>
              <a:sym typeface="Georgia"/>
            </a:endParaRPr>
          </a:p>
          <a:p>
            <a:pPr indent="0" lvl="0" marL="0" rtl="0" algn="l">
              <a:spcBef>
                <a:spcPts val="0"/>
              </a:spcBef>
              <a:spcAft>
                <a:spcPts val="0"/>
              </a:spcAft>
              <a:buNone/>
            </a:pPr>
            <a:r>
              <a:rPr lang="en" sz="1800">
                <a:latin typeface="Georgia"/>
                <a:ea typeface="Georgia"/>
                <a:cs typeface="Georgia"/>
                <a:sym typeface="Georgia"/>
              </a:rPr>
              <a:t>. Heatmaps</a:t>
            </a:r>
            <a:endParaRPr sz="1800">
              <a:latin typeface="Georgia"/>
              <a:ea typeface="Georgia"/>
              <a:cs typeface="Georgia"/>
              <a:sym typeface="Georgia"/>
            </a:endParaRPr>
          </a:p>
          <a:p>
            <a:pPr indent="0" lvl="0" marL="0" rtl="0" algn="l">
              <a:spcBef>
                <a:spcPts val="0"/>
              </a:spcBef>
              <a:spcAft>
                <a:spcPts val="0"/>
              </a:spcAft>
              <a:buNone/>
            </a:pPr>
            <a:r>
              <a:rPr lang="en" sz="1800">
                <a:latin typeface="Georgia"/>
                <a:ea typeface="Georgia"/>
                <a:cs typeface="Georgia"/>
                <a:sym typeface="Georgia"/>
              </a:rPr>
              <a:t>. Pair plots</a:t>
            </a:r>
            <a:endParaRPr sz="1800">
              <a:latin typeface="Georgia"/>
              <a:ea typeface="Georgia"/>
              <a:cs typeface="Georgia"/>
              <a:sym typeface="Georgia"/>
            </a:endParaRPr>
          </a:p>
        </p:txBody>
      </p:sp>
      <p:sp>
        <p:nvSpPr>
          <p:cNvPr id="82" name="Google Shape;82;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b="1" lang="en" sz="1600">
                <a:solidFill>
                  <a:srgbClr val="000000"/>
                </a:solidFill>
                <a:latin typeface="Georgia"/>
                <a:ea typeface="Georgia"/>
                <a:cs typeface="Georgia"/>
                <a:sym typeface="Georgia"/>
              </a:rPr>
              <a:t>Density plots:</a:t>
            </a:r>
            <a:r>
              <a:rPr lang="en" sz="1600">
                <a:solidFill>
                  <a:srgbClr val="000000"/>
                </a:solidFill>
                <a:latin typeface="Georgia"/>
                <a:ea typeface="Georgia"/>
                <a:cs typeface="Georgia"/>
                <a:sym typeface="Georgia"/>
              </a:rPr>
              <a:t> To see how column values are differentiating male and female.</a:t>
            </a:r>
            <a:endParaRPr sz="1600">
              <a:solidFill>
                <a:srgbClr val="000000"/>
              </a:solidFill>
              <a:latin typeface="Georgia"/>
              <a:ea typeface="Georgia"/>
              <a:cs typeface="Georgia"/>
              <a:sym typeface="Georgia"/>
            </a:endParaRPr>
          </a:p>
          <a:p>
            <a:pPr indent="0" lvl="0" marL="457200" rtl="0" algn="l">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Georgia"/>
                <a:ea typeface="Georgia"/>
                <a:cs typeface="Georgia"/>
                <a:sym typeface="Georgia"/>
              </a:rPr>
              <a:t>Heatmaps:</a:t>
            </a:r>
            <a:r>
              <a:rPr lang="en" sz="1600">
                <a:solidFill>
                  <a:srgbClr val="000000"/>
                </a:solidFill>
                <a:latin typeface="Georgia"/>
                <a:ea typeface="Georgia"/>
                <a:cs typeface="Georgia"/>
                <a:sym typeface="Georgia"/>
              </a:rPr>
              <a:t> To see the correlation among all the columns.</a:t>
            </a:r>
            <a:endParaRPr sz="1600">
              <a:solidFill>
                <a:srgbClr val="000000"/>
              </a:solidFill>
              <a:latin typeface="Georgia"/>
              <a:ea typeface="Georgia"/>
              <a:cs typeface="Georgia"/>
              <a:sym typeface="Georgia"/>
            </a:endParaRPr>
          </a:p>
          <a:p>
            <a:pPr indent="0" lvl="0" marL="457200" rtl="0" algn="l">
              <a:spcBef>
                <a:spcPts val="0"/>
              </a:spcBef>
              <a:spcAft>
                <a:spcPts val="0"/>
              </a:spcAft>
              <a:buNone/>
            </a:pPr>
            <a:r>
              <a:t/>
            </a:r>
            <a:endParaRPr sz="1600">
              <a:solidFill>
                <a:srgbClr val="000000"/>
              </a:solidFill>
              <a:latin typeface="Georgia"/>
              <a:ea typeface="Georgia"/>
              <a:cs typeface="Georgia"/>
              <a:sym typeface="Georgia"/>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Georgia"/>
                <a:ea typeface="Georgia"/>
                <a:cs typeface="Georgia"/>
                <a:sym typeface="Georgia"/>
              </a:rPr>
              <a:t>Pair Plots:</a:t>
            </a:r>
            <a:r>
              <a:rPr lang="en" sz="1600">
                <a:solidFill>
                  <a:srgbClr val="000000"/>
                </a:solidFill>
                <a:latin typeface="Georgia"/>
                <a:ea typeface="Georgia"/>
                <a:cs typeface="Georgia"/>
                <a:sym typeface="Georgia"/>
              </a:rPr>
              <a:t>  Created on highly correlated variable with the column ‘gender’.</a:t>
            </a:r>
            <a:endParaRPr sz="1600">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3706500" cy="43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Data Exploration</a:t>
            </a:r>
            <a:endParaRPr sz="3300">
              <a:latin typeface="Georgia"/>
              <a:ea typeface="Georgia"/>
              <a:cs typeface="Georgia"/>
              <a:sym typeface="Georgia"/>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Georgia"/>
                <a:ea typeface="Georgia"/>
                <a:cs typeface="Georgia"/>
                <a:sym typeface="Georgia"/>
              </a:rPr>
              <a:t>Density Plots</a:t>
            </a:r>
            <a:endParaRPr>
              <a:latin typeface="Georgia"/>
              <a:ea typeface="Georgia"/>
              <a:cs typeface="Georgia"/>
              <a:sym typeface="Georgia"/>
            </a:endParaRPr>
          </a:p>
          <a:p>
            <a:pPr indent="0" lvl="0" marL="0" rtl="0" algn="l">
              <a:spcBef>
                <a:spcPts val="0"/>
              </a:spcBef>
              <a:spcAft>
                <a:spcPts val="0"/>
              </a:spcAft>
              <a:buNone/>
            </a:pPr>
            <a:r>
              <a:rPr lang="en">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FFFFFF"/>
                </a:solidFill>
                <a:latin typeface="Georgia"/>
                <a:ea typeface="Georgia"/>
                <a:cs typeface="Georgia"/>
                <a:sym typeface="Georgia"/>
              </a:rPr>
              <a:t>Columns as ‘IQR’, ‘Q25’, ‘meanfun’, ‘sd’, ‘sp.ent’  are fairly differentiating male and female for the column ‘gender’.</a:t>
            </a:r>
            <a:endParaRPr sz="1800">
              <a:solidFill>
                <a:srgbClr val="FFFFFF"/>
              </a:solidFill>
              <a:latin typeface="Georgia"/>
              <a:ea typeface="Georgia"/>
              <a:cs typeface="Georgia"/>
              <a:sym typeface="Georgia"/>
            </a:endParaRPr>
          </a:p>
        </p:txBody>
      </p:sp>
      <p:sp>
        <p:nvSpPr>
          <p:cNvPr id="88" name="Google Shape;88;p17"/>
          <p:cNvSpPr txBox="1"/>
          <p:nvPr>
            <p:ph idx="1" type="body"/>
          </p:nvPr>
        </p:nvSpPr>
        <p:spPr>
          <a:xfrm>
            <a:off x="4390800" y="97575"/>
            <a:ext cx="4655700" cy="49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Georgia"/>
                <a:ea typeface="Georgia"/>
                <a:cs typeface="Georgia"/>
                <a:sym typeface="Georgia"/>
              </a:rPr>
              <a:t>Density plots</a:t>
            </a:r>
            <a:endParaRPr sz="1200">
              <a:latin typeface="Georgia"/>
              <a:ea typeface="Georgia"/>
              <a:cs typeface="Georgia"/>
              <a:sym typeface="Georgia"/>
            </a:endParaRPr>
          </a:p>
          <a:p>
            <a:pPr indent="0" lvl="0" marL="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4390800" y="500925"/>
            <a:ext cx="4655699" cy="454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181200"/>
            <a:ext cx="3706500" cy="40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Data Exploration</a:t>
            </a:r>
            <a:endParaRPr sz="3300">
              <a:latin typeface="Georgia"/>
              <a:ea typeface="Georgia"/>
              <a:cs typeface="Georgia"/>
              <a:sym typeface="Georgia"/>
            </a:endParaRPr>
          </a:p>
          <a:p>
            <a:pPr indent="0" lvl="0" marL="0" rtl="0" algn="l">
              <a:spcBef>
                <a:spcPts val="0"/>
              </a:spcBef>
              <a:spcAft>
                <a:spcPts val="0"/>
              </a:spcAft>
              <a:buNone/>
            </a:pPr>
            <a:r>
              <a:t/>
            </a:r>
            <a:endParaRPr sz="2900">
              <a:latin typeface="Arial"/>
              <a:ea typeface="Arial"/>
              <a:cs typeface="Arial"/>
              <a:sym typeface="Arial"/>
            </a:endParaRPr>
          </a:p>
          <a:p>
            <a:pPr indent="0" lvl="0" marL="0" rtl="0" algn="l">
              <a:spcBef>
                <a:spcPts val="0"/>
              </a:spcBef>
              <a:spcAft>
                <a:spcPts val="0"/>
              </a:spcAft>
              <a:buNone/>
            </a:pPr>
            <a:r>
              <a:rPr lang="en" sz="2900">
                <a:latin typeface="Georgia"/>
                <a:ea typeface="Georgia"/>
                <a:cs typeface="Georgia"/>
                <a:sym typeface="Georgia"/>
              </a:rPr>
              <a:t>Heatmap</a:t>
            </a:r>
            <a:endParaRPr sz="2900">
              <a:latin typeface="Georgia"/>
              <a:ea typeface="Georgia"/>
              <a:cs typeface="Georgia"/>
              <a:sym typeface="Georgia"/>
            </a:endParaRPr>
          </a:p>
          <a:p>
            <a:pPr indent="0" lvl="0" marL="0" rtl="0" algn="l">
              <a:spcBef>
                <a:spcPts val="0"/>
              </a:spcBef>
              <a:spcAft>
                <a:spcPts val="0"/>
              </a:spcAft>
              <a:buNone/>
            </a:pPr>
            <a:r>
              <a:t/>
            </a:r>
            <a:endParaRPr sz="2900"/>
          </a:p>
          <a:p>
            <a:pPr indent="0" lvl="0" marL="0" rtl="0" algn="l">
              <a:lnSpc>
                <a:spcPct val="115000"/>
              </a:lnSpc>
              <a:spcBef>
                <a:spcPts val="0"/>
              </a:spcBef>
              <a:spcAft>
                <a:spcPts val="0"/>
              </a:spcAft>
              <a:buNone/>
            </a:pPr>
            <a:r>
              <a:rPr lang="en" sz="2111">
                <a:solidFill>
                  <a:srgbClr val="FFFFFF"/>
                </a:solidFill>
                <a:latin typeface="Georgia"/>
                <a:ea typeface="Georgia"/>
                <a:cs typeface="Georgia"/>
                <a:sym typeface="Georgia"/>
              </a:rPr>
              <a:t>The heatmap shows that there is a high correlation in the data and multicollinearity can be a problem while analysing the data.</a:t>
            </a:r>
            <a:endParaRPr sz="3811">
              <a:solidFill>
                <a:srgbClr val="FFFFFF"/>
              </a:solidFill>
              <a:latin typeface="Georgia"/>
              <a:ea typeface="Georgia"/>
              <a:cs typeface="Georgia"/>
              <a:sym typeface="Georgia"/>
            </a:endParaRPr>
          </a:p>
        </p:txBody>
      </p:sp>
      <p:sp>
        <p:nvSpPr>
          <p:cNvPr id="95" name="Google Shape;95;p18"/>
          <p:cNvSpPr txBox="1"/>
          <p:nvPr>
            <p:ph idx="1" type="body"/>
          </p:nvPr>
        </p:nvSpPr>
        <p:spPr>
          <a:xfrm>
            <a:off x="4644675" y="181200"/>
            <a:ext cx="4166400" cy="47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Heatmap</a:t>
            </a:r>
            <a:endParaRPr/>
          </a:p>
          <a:p>
            <a:pPr indent="0" lvl="0" marL="0" rtl="0" algn="l">
              <a:spcBef>
                <a:spcPts val="120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4348975" y="7050"/>
            <a:ext cx="48127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828300" cy="39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11">
                <a:latin typeface="Georgia"/>
                <a:ea typeface="Georgia"/>
                <a:cs typeface="Georgia"/>
                <a:sym typeface="Georgia"/>
              </a:rPr>
              <a:t>Data Modeling</a:t>
            </a:r>
            <a:endParaRPr sz="3311">
              <a:latin typeface="Georgia"/>
              <a:ea typeface="Georgia"/>
              <a:cs typeface="Georgia"/>
              <a:sym typeface="Georgia"/>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2433">
              <a:solidFill>
                <a:srgbClr val="FFFFFF"/>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4572000" y="167250"/>
            <a:ext cx="4239000" cy="480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700">
                <a:solidFill>
                  <a:srgbClr val="000000"/>
                </a:solidFill>
                <a:latin typeface="Georgia"/>
                <a:ea typeface="Georgia"/>
                <a:cs typeface="Georgia"/>
                <a:sym typeface="Georgia"/>
              </a:rPr>
              <a:t>To classify the data, Logistic Regression model is fitted on the training data set and cross validated. The model is tested on a testing data set. </a:t>
            </a:r>
            <a:endParaRPr sz="2100">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925800" cy="24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88">
                <a:latin typeface="Georgia"/>
                <a:ea typeface="Georgia"/>
                <a:cs typeface="Georgia"/>
                <a:sym typeface="Georgia"/>
              </a:rPr>
              <a:t>Data Modeling</a:t>
            </a:r>
            <a:endParaRPr sz="3388">
              <a:latin typeface="Georgia"/>
              <a:ea typeface="Georgia"/>
              <a:cs typeface="Georgia"/>
              <a:sym typeface="Georgia"/>
            </a:endParaRPr>
          </a:p>
          <a:p>
            <a:pPr indent="0" lvl="0" marL="0" rtl="0" algn="l">
              <a:spcBef>
                <a:spcPts val="0"/>
              </a:spcBef>
              <a:spcAft>
                <a:spcPts val="0"/>
              </a:spcAft>
              <a:buNone/>
            </a:pPr>
            <a:r>
              <a:t/>
            </a:r>
            <a:endParaRPr sz="2466">
              <a:latin typeface="Georgia"/>
              <a:ea typeface="Georgia"/>
              <a:cs typeface="Georgia"/>
              <a:sym typeface="Georgia"/>
            </a:endParaRPr>
          </a:p>
          <a:p>
            <a:pPr indent="0" lvl="0" marL="0" rtl="0" algn="l">
              <a:spcBef>
                <a:spcPts val="0"/>
              </a:spcBef>
              <a:spcAft>
                <a:spcPts val="0"/>
              </a:spcAft>
              <a:buNone/>
            </a:pPr>
            <a:r>
              <a:rPr lang="en" sz="2466">
                <a:latin typeface="Georgia"/>
                <a:ea typeface="Georgia"/>
                <a:cs typeface="Georgia"/>
                <a:sym typeface="Georgia"/>
              </a:rPr>
              <a:t>Logistic </a:t>
            </a:r>
            <a:r>
              <a:rPr lang="en" sz="2466">
                <a:latin typeface="Georgia"/>
                <a:ea typeface="Georgia"/>
                <a:cs typeface="Georgia"/>
                <a:sym typeface="Georgia"/>
              </a:rPr>
              <a:t>regression</a:t>
            </a:r>
            <a:r>
              <a:rPr lang="en" sz="2466">
                <a:latin typeface="Georgia"/>
                <a:ea typeface="Georgia"/>
                <a:cs typeface="Georgia"/>
                <a:sym typeface="Georgia"/>
              </a:rPr>
              <a:t> model </a:t>
            </a:r>
            <a:endParaRPr sz="2466">
              <a:latin typeface="Georgia"/>
              <a:ea typeface="Georgia"/>
              <a:cs typeface="Georgia"/>
              <a:sym typeface="Georgia"/>
            </a:endParaRPr>
          </a:p>
          <a:p>
            <a:pPr indent="0" lvl="0" marL="0" rtl="0" algn="l">
              <a:spcBef>
                <a:spcPts val="0"/>
              </a:spcBef>
              <a:spcAft>
                <a:spcPts val="0"/>
              </a:spcAft>
              <a:buNone/>
            </a:pPr>
            <a:r>
              <a:rPr lang="en" sz="2466">
                <a:latin typeface="Georgia"/>
                <a:ea typeface="Georgia"/>
                <a:cs typeface="Georgia"/>
                <a:sym typeface="Georgia"/>
              </a:rPr>
              <a:t>Confusion Matrix</a:t>
            </a:r>
            <a:endParaRPr sz="2466">
              <a:latin typeface="Georgia"/>
              <a:ea typeface="Georgia"/>
              <a:cs typeface="Georgia"/>
              <a:sym typeface="Georgia"/>
            </a:endParaRPr>
          </a:p>
        </p:txBody>
      </p:sp>
      <p:sp>
        <p:nvSpPr>
          <p:cNvPr id="108" name="Google Shape;108;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Confusion Matrix</a:t>
            </a:r>
            <a:endParaRPr/>
          </a:p>
        </p:txBody>
      </p:sp>
      <p:pic>
        <p:nvPicPr>
          <p:cNvPr id="109" name="Google Shape;109;p20"/>
          <p:cNvPicPr preferRelativeResize="0"/>
          <p:nvPr/>
        </p:nvPicPr>
        <p:blipFill>
          <a:blip r:embed="rId3">
            <a:alphaModFix/>
          </a:blip>
          <a:stretch>
            <a:fillRect/>
          </a:stretch>
        </p:blipFill>
        <p:spPr>
          <a:xfrm>
            <a:off x="4644675" y="1212700"/>
            <a:ext cx="4348975" cy="353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8283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Georgia"/>
                <a:ea typeface="Georgia"/>
                <a:cs typeface="Georgia"/>
                <a:sym typeface="Georgia"/>
              </a:rPr>
              <a:t>Model Evaluation Metrics</a:t>
            </a:r>
            <a:endParaRPr sz="3300">
              <a:latin typeface="Georgia"/>
              <a:ea typeface="Georgia"/>
              <a:cs typeface="Georgia"/>
              <a:sym typeface="Georgia"/>
            </a:endParaRPr>
          </a:p>
          <a:p>
            <a:pPr indent="0" lvl="0" marL="0" rtl="0" algn="l">
              <a:spcBef>
                <a:spcPts val="0"/>
              </a:spcBef>
              <a:spcAft>
                <a:spcPts val="0"/>
              </a:spcAft>
              <a:buNone/>
            </a:pPr>
            <a:r>
              <a:t/>
            </a:r>
            <a:endParaRPr sz="3300"/>
          </a:p>
          <a:p>
            <a:pPr indent="0" lvl="0" marL="0" rtl="0" algn="l">
              <a:spcBef>
                <a:spcPts val="0"/>
              </a:spcBef>
              <a:spcAft>
                <a:spcPts val="0"/>
              </a:spcAft>
              <a:buNone/>
            </a:pPr>
            <a:r>
              <a:t/>
            </a:r>
            <a:endParaRPr sz="3300"/>
          </a:p>
        </p:txBody>
      </p:sp>
      <p:sp>
        <p:nvSpPr>
          <p:cNvPr id="115" name="Google Shape;115;p21"/>
          <p:cNvSpPr txBox="1"/>
          <p:nvPr>
            <p:ph idx="1" type="body"/>
          </p:nvPr>
        </p:nvSpPr>
        <p:spPr>
          <a:xfrm>
            <a:off x="4404725" y="167275"/>
            <a:ext cx="4614000" cy="49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Evaluation Metrics</a:t>
            </a:r>
            <a:endParaRPr>
              <a:latin typeface="Georgia"/>
              <a:ea typeface="Georgia"/>
              <a:cs typeface="Georgia"/>
              <a:sym typeface="Georgia"/>
            </a:endParaRPr>
          </a:p>
          <a:p>
            <a:pPr indent="0" lvl="0" marL="0" rtl="0" algn="l">
              <a:spcBef>
                <a:spcPts val="1200"/>
              </a:spcBef>
              <a:spcAft>
                <a:spcPts val="1200"/>
              </a:spcAft>
              <a:buNone/>
            </a:pPr>
            <a:r>
              <a:t/>
            </a:r>
            <a:endParaRPr/>
          </a:p>
        </p:txBody>
      </p:sp>
      <p:graphicFrame>
        <p:nvGraphicFramePr>
          <p:cNvPr id="116" name="Google Shape;116;p21"/>
          <p:cNvGraphicFramePr/>
          <p:nvPr/>
        </p:nvGraphicFramePr>
        <p:xfrm>
          <a:off x="4404725" y="1107540"/>
          <a:ext cx="3000000" cy="3000000"/>
        </p:xfrm>
        <a:graphic>
          <a:graphicData uri="http://schemas.openxmlformats.org/drawingml/2006/table">
            <a:tbl>
              <a:tblPr>
                <a:noFill/>
                <a:tableStyleId>{0B8B83B5-A2CE-4359-B920-DBB6D1309C5D}</a:tableStyleId>
              </a:tblPr>
              <a:tblGrid>
                <a:gridCol w="1097325"/>
                <a:gridCol w="944125"/>
                <a:gridCol w="926825"/>
                <a:gridCol w="725300"/>
                <a:gridCol w="920450"/>
              </a:tblGrid>
              <a:tr h="574600">
                <a:tc>
                  <a:txBody>
                    <a:bodyPr/>
                    <a:lstStyle/>
                    <a:p>
                      <a:pPr indent="0" lvl="0" marL="0" rtl="0" algn="l">
                        <a:spcBef>
                          <a:spcPts val="0"/>
                        </a:spcBef>
                        <a:spcAft>
                          <a:spcPts val="0"/>
                        </a:spcAft>
                        <a:buNone/>
                      </a:pPr>
                      <a:r>
                        <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Georgia"/>
                          <a:ea typeface="Georgia"/>
                          <a:cs typeface="Georgia"/>
                          <a:sym typeface="Georgia"/>
                        </a:rPr>
                        <a:t>Accuracy</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n">
                          <a:latin typeface="Georgia"/>
                          <a:ea typeface="Georgia"/>
                          <a:cs typeface="Georgia"/>
                          <a:sym typeface="Georgia"/>
                        </a:rPr>
                        <a:t>Precision</a:t>
                      </a:r>
                      <a:endParaRPr>
                        <a:latin typeface="Georgia"/>
                        <a:ea typeface="Georgia"/>
                        <a:cs typeface="Georgia"/>
                        <a:sym typeface="Georgi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Georgia"/>
                          <a:ea typeface="Georgia"/>
                          <a:cs typeface="Georgia"/>
                          <a:sym typeface="Georgia"/>
                        </a:rPr>
                        <a:t>Recall</a:t>
                      </a:r>
                      <a:endParaRPr>
                        <a:latin typeface="Georgia"/>
                        <a:ea typeface="Georgia"/>
                        <a:cs typeface="Georgia"/>
                        <a:sym typeface="Georgi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Georgia"/>
                          <a:ea typeface="Georgia"/>
                          <a:cs typeface="Georgia"/>
                          <a:sym typeface="Georgia"/>
                        </a:rPr>
                        <a:t>F1 Score</a:t>
                      </a:r>
                      <a:endParaRPr>
                        <a:latin typeface="Georgia"/>
                        <a:ea typeface="Georgia"/>
                        <a:cs typeface="Georgia"/>
                        <a:sym typeface="Georgia"/>
                      </a:endParaRPr>
                    </a:p>
                  </a:txBody>
                  <a:tcPr marT="91425" marB="91425" marR="91425" marL="91425">
                    <a:solidFill>
                      <a:srgbClr val="D9D9D9"/>
                    </a:solidFill>
                  </a:tcPr>
                </a:tc>
              </a:tr>
              <a:tr h="552550">
                <a:tc>
                  <a:txBody>
                    <a:bodyPr/>
                    <a:lstStyle/>
                    <a:p>
                      <a:pPr indent="0" lvl="0" marL="0" rtl="0" algn="l">
                        <a:spcBef>
                          <a:spcPts val="0"/>
                        </a:spcBef>
                        <a:spcAft>
                          <a:spcPts val="0"/>
                        </a:spcAft>
                        <a:buNone/>
                      </a:pPr>
                      <a:r>
                        <a:rPr lang="en">
                          <a:latin typeface="Georgia"/>
                          <a:ea typeface="Georgia"/>
                          <a:cs typeface="Georgia"/>
                          <a:sym typeface="Georgia"/>
                        </a:rPr>
                        <a:t>Logistic</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Regression</a:t>
                      </a:r>
                      <a:endParaRPr>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96.94</a:t>
                      </a:r>
                      <a:endParaRPr>
                        <a:solidFill>
                          <a:srgbClr val="666666"/>
                        </a:solidFill>
                        <a:latin typeface="Georgia"/>
                        <a:ea typeface="Georgia"/>
                        <a:cs typeface="Georgia"/>
                        <a:sym typeface="Georgia"/>
                      </a:endParaRPr>
                    </a:p>
                  </a:txBody>
                  <a:tcPr marT="91425" marB="91425" marR="91425" marL="91425">
                    <a:lnL cap="flat" cmpd="sng" w="9525">
                      <a:solidFill>
                        <a:srgbClr val="B7B7B7"/>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97.12</a:t>
                      </a:r>
                      <a:endParaRPr>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96.85</a:t>
                      </a:r>
                      <a:endParaRPr>
                        <a:solidFill>
                          <a:srgbClr val="666666"/>
                        </a:solidFill>
                        <a:latin typeface="Georgia"/>
                        <a:ea typeface="Georgia"/>
                        <a:cs typeface="Georgia"/>
                        <a:sym typeface="Georgia"/>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rgbClr val="666666"/>
                          </a:solidFill>
                          <a:latin typeface="Georgia"/>
                          <a:ea typeface="Georgia"/>
                          <a:cs typeface="Georgia"/>
                          <a:sym typeface="Georgia"/>
                        </a:rPr>
                        <a:t>96.94</a:t>
                      </a:r>
                      <a:endParaRPr>
                        <a:solidFill>
                          <a:srgbClr val="666666"/>
                        </a:solidFill>
                        <a:latin typeface="Georgia"/>
                        <a:ea typeface="Georgia"/>
                        <a:cs typeface="Georgia"/>
                        <a:sym typeface="Georgia"/>
                      </a:endParaRPr>
                    </a:p>
                  </a:txBody>
                  <a:tcPr marT="91425" marB="91425" marR="91425" marL="91425">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