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397" r:id="rId6"/>
    <p:sldId id="398" r:id="rId7"/>
    <p:sldId id="399" r:id="rId8"/>
    <p:sldId id="400" r:id="rId9"/>
    <p:sldId id="401" r:id="rId10"/>
    <p:sldId id="402" r:id="rId11"/>
    <p:sldId id="403" r:id="rId12"/>
    <p:sldId id="404" r:id="rId13"/>
    <p:sldId id="405" r:id="rId14"/>
    <p:sldId id="406" r:id="rId15"/>
    <p:sldId id="407" r:id="rId16"/>
    <p:sldId id="408" r:id="rId17"/>
    <p:sldId id="3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EB490-D852-4A6E-824E-BAF99C8C2064}" v="114" dt="2022-02-19T14:40:46.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86" d="100"/>
          <a:sy n="86" d="100"/>
        </p:scale>
        <p:origin x="4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BD121-AAFC-4C92-8EA5-2E2AC2163243}" type="datetimeFigureOut">
              <a:rPr lang="en-IN" smtClean="0"/>
              <a:t>01-05-2022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98397-8F6F-45B4-8909-AFC6033E4D5E}" type="slidenum">
              <a:rPr lang="en-IN" smtClean="0"/>
              <a:t>‹#›</a:t>
            </a:fld>
            <a:endParaRPr lang="en-IN" dirty="0"/>
          </a:p>
        </p:txBody>
      </p:sp>
    </p:spTree>
    <p:extLst>
      <p:ext uri="{BB962C8B-B14F-4D97-AF65-F5344CB8AC3E}">
        <p14:creationId xmlns:p14="http://schemas.microsoft.com/office/powerpoint/2010/main" val="38236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5418D04-38B7-44AB-8A5C-78F4D13CA9CB}" type="datetimeFigureOut">
              <a:rPr lang="en-IN" smtClean="0"/>
              <a:t>01-05-2022</a:t>
            </a:fld>
            <a:endParaRPr lang="en-IN"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6B7A5E6-9A9D-4A20-AC62-575BF797326D}" type="slidenum">
              <a:rPr lang="en-IN" smtClean="0"/>
              <a:t>‹#›</a:t>
            </a:fld>
            <a:endParaRPr lang="en-IN" dirty="0"/>
          </a:p>
        </p:txBody>
      </p:sp>
    </p:spTree>
    <p:extLst>
      <p:ext uri="{BB962C8B-B14F-4D97-AF65-F5344CB8AC3E}">
        <p14:creationId xmlns:p14="http://schemas.microsoft.com/office/powerpoint/2010/main" val="1006709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01-05-2022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16340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18D04-38B7-44AB-8A5C-78F4D13CA9CB}" type="datetimeFigureOut">
              <a:rPr lang="en-IN" smtClean="0"/>
              <a:t>01-05-2022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06902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18D04-38B7-44AB-8A5C-78F4D13CA9CB}" type="datetimeFigureOut">
              <a:rPr lang="en-IN" smtClean="0"/>
              <a:t>01-05-2022</a:t>
            </a:fld>
            <a:endParaRPr lang="en-IN" dirty="0"/>
          </a:p>
        </p:txBody>
      </p:sp>
      <p:sp>
        <p:nvSpPr>
          <p:cNvPr id="8" name="Footer Placeholder 7"/>
          <p:cNvSpPr>
            <a:spLocks noGrp="1"/>
          </p:cNvSpPr>
          <p:nvPr>
            <p:ph type="ftr" sz="quarter" idx="11"/>
          </p:nvPr>
        </p:nvSpPr>
        <p:spPr/>
        <p:txBody>
          <a:bodyPr/>
          <a:lstStyle/>
          <a:p>
            <a:r>
              <a:rPr lang="en-US"/>
              <a:t>Dept. of CSE</a:t>
            </a:r>
            <a:endParaRPr lang="en-IN" dirty="0"/>
          </a:p>
        </p:txBody>
      </p:sp>
      <p:sp>
        <p:nvSpPr>
          <p:cNvPr id="9" name="Slide Number Placeholder 8"/>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89818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5418D04-38B7-44AB-8A5C-78F4D13CA9CB}" type="datetimeFigureOut">
              <a:rPr lang="en-IN" smtClean="0"/>
              <a:t>01-05-2022</a:t>
            </a:fld>
            <a:endParaRPr lang="en-IN"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dirty="0"/>
          </a:p>
        </p:txBody>
      </p:sp>
      <p:sp>
        <p:nvSpPr>
          <p:cNvPr id="6" name="Slide Number Placeholder 5"/>
          <p:cNvSpPr>
            <a:spLocks noGrp="1"/>
          </p:cNvSpPr>
          <p:nvPr>
            <p:ph type="sldNum" sz="quarter" idx="12"/>
          </p:nvPr>
        </p:nvSpPr>
        <p:spPr>
          <a:xfrm>
            <a:off x="8604504" y="5211060"/>
            <a:ext cx="2112264" cy="228600"/>
          </a:xfrm>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0078361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18D04-38B7-44AB-8A5C-78F4D13CA9CB}" type="datetimeFigureOut">
              <a:rPr lang="en-IN" smtClean="0"/>
              <a:t>01-05-2022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95095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18D04-38B7-44AB-8A5C-78F4D13CA9CB}" type="datetimeFigureOut">
              <a:rPr lang="en-IN" smtClean="0"/>
              <a:t>01-05-2022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60296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18D04-38B7-44AB-8A5C-78F4D13CA9CB}" type="datetimeFigureOut">
              <a:rPr lang="en-IN" smtClean="0"/>
              <a:t>01-05-2022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28366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18D04-38B7-44AB-8A5C-78F4D13CA9CB}" type="datetimeFigureOut">
              <a:rPr lang="en-IN" smtClean="0"/>
              <a:t>01-05-2022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18485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5418D04-38B7-44AB-8A5C-78F4D13CA9CB}" type="datetimeFigureOut">
              <a:rPr lang="en-IN" smtClean="0"/>
              <a:t>01-05-2022</a:t>
            </a:fld>
            <a:endParaRPr lang="en-IN" dirty="0"/>
          </a:p>
        </p:txBody>
      </p:sp>
      <p:sp>
        <p:nvSpPr>
          <p:cNvPr id="9" name="Footer Placeholder 8"/>
          <p:cNvSpPr>
            <a:spLocks noGrp="1"/>
          </p:cNvSpPr>
          <p:nvPr>
            <p:ph type="ftr" sz="quarter" idx="11"/>
          </p:nvPr>
        </p:nvSpPr>
        <p:spPr/>
        <p:txBody>
          <a:bodyPr/>
          <a:lstStyle>
            <a:lvl1pPr algn="r">
              <a:defRPr/>
            </a:lvl1pPr>
          </a:lstStyle>
          <a:p>
            <a:endParaRPr lang="en-IN"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6B7A5E6-9A9D-4A20-AC62-575BF797326D}" type="slidenum">
              <a:rPr lang="en-IN" smtClean="0"/>
              <a:t>‹#›</a:t>
            </a:fld>
            <a:endParaRPr lang="en-IN"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924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5418D04-38B7-44AB-8A5C-78F4D13CA9CB}" type="datetimeFigureOut">
              <a:rPr lang="en-IN" smtClean="0"/>
              <a:t>01-05-2022</a:t>
            </a:fld>
            <a:endParaRPr lang="en-IN"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6B7A5E6-9A9D-4A20-AC62-575BF797326D}" type="slidenum">
              <a:rPr lang="en-IN" smtClean="0"/>
              <a:t>‹#›</a:t>
            </a:fld>
            <a:endParaRPr lang="en-IN"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735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5418D04-38B7-44AB-8A5C-78F4D13CA9CB}" type="datetimeFigureOut">
              <a:rPr lang="en-IN" smtClean="0"/>
              <a:t>01-05-2022</a:t>
            </a:fld>
            <a:endParaRPr lang="en-IN"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6B7A5E6-9A9D-4A20-AC62-575BF797326D}" type="slidenum">
              <a:rPr lang="en-IN" smtClean="0"/>
              <a:t>‹#›</a:t>
            </a:fld>
            <a:endParaRPr lang="en-IN" dirty="0"/>
          </a:p>
        </p:txBody>
      </p:sp>
      <p:sp>
        <p:nvSpPr>
          <p:cNvPr id="8" name="Footer Placeholder 4">
            <a:extLst>
              <a:ext uri="{FF2B5EF4-FFF2-40B4-BE49-F238E27FC236}">
                <a16:creationId xmlns:a16="http://schemas.microsoft.com/office/drawing/2014/main" id="{E592C90A-1298-42D2-BB72-A17D9B32563E}"/>
              </a:ext>
            </a:extLst>
          </p:cNvPr>
          <p:cNvSpPr txBox="1">
            <a:spLocks/>
          </p:cNvSpPr>
          <p:nvPr userDrawn="1"/>
        </p:nvSpPr>
        <p:spPr>
          <a:xfrm>
            <a:off x="3917372" y="6356350"/>
            <a:ext cx="435725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lumMod val="65000"/>
                  </a:schemeClr>
                </a:solidFill>
              </a:rPr>
              <a:t>School of Computer Science Engineering and Technology</a:t>
            </a:r>
            <a:endParaRPr lang="en-IN" sz="1400" dirty="0">
              <a:solidFill>
                <a:schemeClr val="bg1">
                  <a:lumMod val="65000"/>
                </a:schemeClr>
              </a:solidFill>
            </a:endParaRPr>
          </a:p>
        </p:txBody>
      </p:sp>
    </p:spTree>
    <p:extLst>
      <p:ext uri="{BB962C8B-B14F-4D97-AF65-F5344CB8AC3E}">
        <p14:creationId xmlns:p14="http://schemas.microsoft.com/office/powerpoint/2010/main" val="980118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12">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7" name="Rectangle 16">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364EB14-9F93-40B7-B77A-79B13E7FC457}"/>
              </a:ext>
            </a:extLst>
          </p:cNvPr>
          <p:cNvSpPr>
            <a:spLocks noGrp="1"/>
          </p:cNvSpPr>
          <p:nvPr>
            <p:ph type="ctrTitle"/>
          </p:nvPr>
        </p:nvSpPr>
        <p:spPr>
          <a:xfrm>
            <a:off x="1263520" y="1272800"/>
            <a:ext cx="6544620" cy="4312402"/>
          </a:xfrm>
        </p:spPr>
        <p:txBody>
          <a:bodyPr vert="horz" lIns="91440" tIns="45720" rIns="91440" bIns="45720" rtlCol="0" anchor="ctr">
            <a:normAutofit/>
          </a:bodyPr>
          <a:lstStyle/>
          <a:p>
            <a:pPr algn="r"/>
            <a:r>
              <a:rPr lang="en-US" sz="6800" dirty="0">
                <a:solidFill>
                  <a:schemeClr val="tx1"/>
                </a:solidFill>
              </a:rPr>
              <a:t>Pharmacy management system</a:t>
            </a:r>
          </a:p>
        </p:txBody>
      </p:sp>
      <p:sp>
        <p:nvSpPr>
          <p:cNvPr id="3" name="Subtitle 2">
            <a:extLst>
              <a:ext uri="{FF2B5EF4-FFF2-40B4-BE49-F238E27FC236}">
                <a16:creationId xmlns:a16="http://schemas.microsoft.com/office/drawing/2014/main" id="{3870459E-FA04-4430-91A4-2D0303B4CCB0}"/>
              </a:ext>
            </a:extLst>
          </p:cNvPr>
          <p:cNvSpPr>
            <a:spLocks noGrp="1"/>
          </p:cNvSpPr>
          <p:nvPr>
            <p:ph type="subTitle" idx="1"/>
          </p:nvPr>
        </p:nvSpPr>
        <p:spPr>
          <a:xfrm>
            <a:off x="8473440" y="1272800"/>
            <a:ext cx="2481307" cy="4312402"/>
          </a:xfrm>
        </p:spPr>
        <p:txBody>
          <a:bodyPr vert="horz" lIns="91440" tIns="45720" rIns="91440" bIns="45720" rtlCol="0" anchor="ctr">
            <a:normAutofit/>
          </a:bodyPr>
          <a:lstStyle/>
          <a:p>
            <a:pPr algn="l">
              <a:spcAft>
                <a:spcPts val="600"/>
              </a:spcAft>
            </a:pPr>
            <a:r>
              <a:rPr lang="en-US" sz="1400" dirty="0"/>
              <a:t>DEVANSH DAS – E20CSE227</a:t>
            </a:r>
          </a:p>
          <a:p>
            <a:pPr algn="l">
              <a:spcAft>
                <a:spcPts val="600"/>
              </a:spcAft>
            </a:pPr>
            <a:r>
              <a:rPr lang="en-US" sz="1400" dirty="0"/>
              <a:t>SIDDHARTH PRATAP SINGH – E20CSE211</a:t>
            </a:r>
          </a:p>
          <a:p>
            <a:pPr algn="l">
              <a:spcAft>
                <a:spcPts val="600"/>
              </a:spcAft>
            </a:pPr>
            <a:r>
              <a:rPr lang="en-US" sz="1400" dirty="0"/>
              <a:t>ADITYA SHARMA – E20CSE238 </a:t>
            </a:r>
          </a:p>
        </p:txBody>
      </p:sp>
      <p:cxnSp>
        <p:nvCxnSpPr>
          <p:cNvPr id="19" name="Straight Connector 18">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Text&#10;&#10;Description automatically generated">
            <a:extLst>
              <a:ext uri="{FF2B5EF4-FFF2-40B4-BE49-F238E27FC236}">
                <a16:creationId xmlns:a16="http://schemas.microsoft.com/office/drawing/2014/main" id="{29FDFF42-22D2-4552-96FF-33A5DCBAA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17" y="183157"/>
            <a:ext cx="1614924" cy="549620"/>
          </a:xfrm>
          <a:prstGeom prst="rect">
            <a:avLst/>
          </a:prstGeom>
        </p:spPr>
      </p:pic>
      <p:sp>
        <p:nvSpPr>
          <p:cNvPr id="4" name="TextBox 3">
            <a:extLst>
              <a:ext uri="{FF2B5EF4-FFF2-40B4-BE49-F238E27FC236}">
                <a16:creationId xmlns:a16="http://schemas.microsoft.com/office/drawing/2014/main" id="{522F921C-4EE7-4DEF-9A60-6DCF4B470790}"/>
              </a:ext>
            </a:extLst>
          </p:cNvPr>
          <p:cNvSpPr txBox="1"/>
          <p:nvPr/>
        </p:nvSpPr>
        <p:spPr>
          <a:xfrm>
            <a:off x="3201435" y="95227"/>
            <a:ext cx="7165744" cy="584775"/>
          </a:xfrm>
          <a:prstGeom prst="rect">
            <a:avLst/>
          </a:prstGeom>
          <a:noFill/>
        </p:spPr>
        <p:txBody>
          <a:bodyPr wrap="none" rtlCol="0">
            <a:spAutoFit/>
          </a:bodyPr>
          <a:lstStyle/>
          <a:p>
            <a:pPr>
              <a:spcAft>
                <a:spcPts val="600"/>
              </a:spcAft>
            </a:pPr>
            <a:r>
              <a:rPr lang="en-US" sz="3200" dirty="0">
                <a:ln w="0"/>
                <a:solidFill>
                  <a:srgbClr val="002060"/>
                </a:solidFill>
                <a:effectLst>
                  <a:outerShdw blurRad="38100" dist="19050" dir="2700000" algn="tl" rotWithShape="0">
                    <a:schemeClr val="dk1">
                      <a:alpha val="40000"/>
                    </a:schemeClr>
                  </a:outerShdw>
                </a:effectLst>
              </a:rPr>
              <a:t>CSET205 – SOFTWARE ENGINEERING</a:t>
            </a:r>
            <a:endParaRPr lang="en-IN" sz="320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4026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370766-CC13-4DF4-AF0A-0E820B8D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B3C4F9-03D9-4B39-9F3C-036654230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29" y="237744"/>
            <a:ext cx="8531352" cy="6382512"/>
          </a:xfrm>
          <a:prstGeom prst="rect">
            <a:avLst/>
          </a:prstGeom>
          <a:ln w="6350" cap="flat" cmpd="sng" algn="ctr">
            <a:noFill/>
            <a:prstDash val="solid"/>
          </a:ln>
          <a:effectLst>
            <a:outerShdw blurRad="50800" algn="ctr" rotWithShape="0">
              <a:prstClr val="black">
                <a:alpha val="66000"/>
              </a:prstClr>
            </a:outerShdw>
            <a:softEdge rad="0"/>
          </a:effectLst>
        </p:spPr>
      </p:sp>
      <p:sp>
        <p:nvSpPr>
          <p:cNvPr id="16" name="Rectangle 15">
            <a:extLst>
              <a:ext uri="{FF2B5EF4-FFF2-40B4-BE49-F238E27FC236}">
                <a16:creationId xmlns:a16="http://schemas.microsoft.com/office/drawing/2014/main" id="{3B61CA66-E7F4-49EC-89DC-F37EE6933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86ACB74-3D88-4CD7-B619-829D70AD4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chemeClr val="tx1">
                <a:lumMod val="75000"/>
                <a:lumOff val="25000"/>
              </a:schemeClr>
            </a:solidFill>
            <a:prstDash val="solid"/>
            <a:miter lim="800000"/>
          </a:ln>
          <a:effectLst/>
        </p:spPr>
      </p:sp>
      <p:pic>
        <p:nvPicPr>
          <p:cNvPr id="7" name="Picture 6">
            <a:extLst>
              <a:ext uri="{FF2B5EF4-FFF2-40B4-BE49-F238E27FC236}">
                <a16:creationId xmlns:a16="http://schemas.microsoft.com/office/drawing/2014/main" id="{D43BD66F-8225-4279-8FF2-27EB8051D0FF}"/>
              </a:ext>
            </a:extLst>
          </p:cNvPr>
          <p:cNvPicPr>
            <a:picLocks noChangeAspect="1"/>
          </p:cNvPicPr>
          <p:nvPr/>
        </p:nvPicPr>
        <p:blipFill>
          <a:blip r:embed="rId2"/>
          <a:stretch>
            <a:fillRect/>
          </a:stretch>
        </p:blipFill>
        <p:spPr>
          <a:xfrm>
            <a:off x="939572" y="728799"/>
            <a:ext cx="7143171" cy="5428810"/>
          </a:xfrm>
          <a:prstGeom prst="rect">
            <a:avLst/>
          </a:prstGeom>
        </p:spPr>
      </p:pic>
      <p:sp>
        <p:nvSpPr>
          <p:cNvPr id="5" name="TextBox 4">
            <a:extLst>
              <a:ext uri="{FF2B5EF4-FFF2-40B4-BE49-F238E27FC236}">
                <a16:creationId xmlns:a16="http://schemas.microsoft.com/office/drawing/2014/main" id="{3824E488-39AA-4086-A057-A7DC0DBCBCCE}"/>
              </a:ext>
            </a:extLst>
          </p:cNvPr>
          <p:cNvSpPr txBox="1"/>
          <p:nvPr/>
        </p:nvSpPr>
        <p:spPr>
          <a:xfrm>
            <a:off x="9387190" y="2149813"/>
            <a:ext cx="2247090" cy="4046706"/>
          </a:xfrm>
          <a:prstGeom prst="rect">
            <a:avLst/>
          </a:prstGeom>
        </p:spPr>
        <p:txBody>
          <a:bodyPr vert="horz" lIns="91440" tIns="45720" rIns="91440" bIns="45720" rtlCol="0">
            <a:normAutofit/>
          </a:bodyPr>
          <a:lstStyle/>
          <a:p>
            <a:pPr indent="-182880" defTabSz="914400">
              <a:spcAft>
                <a:spcPts val="600"/>
              </a:spcAft>
              <a:buClr>
                <a:schemeClr val="tx1">
                  <a:lumMod val="85000"/>
                  <a:lumOff val="15000"/>
                </a:schemeClr>
              </a:buClr>
              <a:buFont typeface="Garamond" pitchFamily="18" charset="0"/>
              <a:buChar char="◦"/>
            </a:pPr>
            <a:r>
              <a:rPr lang="en-US" sz="3200" cap="all" spc="-100" dirty="0">
                <a:solidFill>
                  <a:srgbClr val="FFFFFF"/>
                </a:solidFill>
              </a:rPr>
              <a:t>User</a:t>
            </a:r>
          </a:p>
          <a:p>
            <a:pPr defTabSz="914400">
              <a:spcAft>
                <a:spcPts val="600"/>
              </a:spcAft>
              <a:buClr>
                <a:schemeClr val="tx1">
                  <a:lumMod val="85000"/>
                  <a:lumOff val="15000"/>
                </a:schemeClr>
              </a:buClr>
            </a:pPr>
            <a:r>
              <a:rPr lang="en-US" sz="3200" cap="all" spc="-100" dirty="0">
                <a:solidFill>
                  <a:srgbClr val="FFFFFF"/>
                </a:solidFill>
              </a:rPr>
              <a:t>stories</a:t>
            </a:r>
            <a:br>
              <a:rPr lang="en-US" sz="3200" cap="all" spc="-100" dirty="0">
                <a:solidFill>
                  <a:srgbClr val="FFFFFF"/>
                </a:solidFill>
              </a:rPr>
            </a:br>
            <a:endParaRPr lang="en-US" sz="3200" cap="all" spc="-100" dirty="0">
              <a:solidFill>
                <a:srgbClr val="FFFFFF"/>
              </a:solidFill>
            </a:endParaRPr>
          </a:p>
          <a:p>
            <a:pPr defTabSz="914400">
              <a:spcAft>
                <a:spcPts val="600"/>
              </a:spcAft>
              <a:buClr>
                <a:schemeClr val="tx1">
                  <a:lumMod val="85000"/>
                  <a:lumOff val="15000"/>
                </a:schemeClr>
              </a:buClr>
            </a:pPr>
            <a:r>
              <a:rPr lang="en-US" sz="3200" cap="all" spc="-100" dirty="0">
                <a:solidFill>
                  <a:srgbClr val="FFFFFF"/>
                </a:solidFill>
              </a:rPr>
              <a:t>Sprint 2</a:t>
            </a:r>
          </a:p>
          <a:p>
            <a:pPr indent="-182880" defTabSz="914400">
              <a:spcAft>
                <a:spcPts val="600"/>
              </a:spcAft>
              <a:buClr>
                <a:schemeClr val="tx1">
                  <a:lumMod val="85000"/>
                  <a:lumOff val="15000"/>
                </a:schemeClr>
              </a:buClr>
              <a:buFont typeface="Garamond" pitchFamily="18" charset="0"/>
              <a:buChar char="◦"/>
            </a:pPr>
            <a:endParaRPr lang="en-US" sz="1400" cap="all" spc="-100" dirty="0">
              <a:solidFill>
                <a:srgbClr val="FFFFFF"/>
              </a:solidFill>
            </a:endParaRPr>
          </a:p>
          <a:p>
            <a:pPr indent="-182880" defTabSz="914400">
              <a:spcAft>
                <a:spcPts val="600"/>
              </a:spcAft>
              <a:buClr>
                <a:schemeClr val="tx1">
                  <a:lumMod val="85000"/>
                  <a:lumOff val="15000"/>
                </a:schemeClr>
              </a:buClr>
              <a:buFont typeface="Garamond" pitchFamily="18" charset="0"/>
              <a:buChar char="◦"/>
            </a:pPr>
            <a:endParaRPr lang="en-US" sz="1400" dirty="0">
              <a:solidFill>
                <a:srgbClr val="FFFFFF"/>
              </a:solidFill>
            </a:endParaRPr>
          </a:p>
        </p:txBody>
      </p:sp>
    </p:spTree>
    <p:extLst>
      <p:ext uri="{BB962C8B-B14F-4D97-AF65-F5344CB8AC3E}">
        <p14:creationId xmlns:p14="http://schemas.microsoft.com/office/powerpoint/2010/main" val="345268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8C6BC2-E9E2-4780-8A41-064073CD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E70450CF-22E9-4B1D-B146-30FEE770C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7" name="Rectangle 16">
            <a:extLst>
              <a:ext uri="{FF2B5EF4-FFF2-40B4-BE49-F238E27FC236}">
                <a16:creationId xmlns:a16="http://schemas.microsoft.com/office/drawing/2014/main" id="{80238079-1F65-476A-BC6C-F2D3BD268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9" name="Rectangle 18">
            <a:extLst>
              <a:ext uri="{FF2B5EF4-FFF2-40B4-BE49-F238E27FC236}">
                <a16:creationId xmlns:a16="http://schemas.microsoft.com/office/drawing/2014/main" id="{3740C935-D2D3-4F63-A4DA-CD768BB3F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1" name="Group 20">
            <a:extLst>
              <a:ext uri="{FF2B5EF4-FFF2-40B4-BE49-F238E27FC236}">
                <a16:creationId xmlns:a16="http://schemas.microsoft.com/office/drawing/2014/main" id="{BE8D8045-0F80-4964-B591-0D599AB42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2" name="Straight Connector 21">
              <a:extLst>
                <a:ext uri="{FF2B5EF4-FFF2-40B4-BE49-F238E27FC236}">
                  <a16:creationId xmlns:a16="http://schemas.microsoft.com/office/drawing/2014/main" id="{AF8A5889-0EE6-4E19-98FE-29F79E98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B0FE4C3-64BE-4A2B-818D-4D8447934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670D04-30D8-487E-A3F4-0655E4801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1A856DE3-B9AB-43F7-A80F-CB9F149A9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D9E4756-CD44-4294-84C1-D97A37FEBD0F}"/>
              </a:ext>
            </a:extLst>
          </p:cNvPr>
          <p:cNvSpPr txBox="1"/>
          <p:nvPr/>
        </p:nvSpPr>
        <p:spPr>
          <a:xfrm>
            <a:off x="8560024" y="1559768"/>
            <a:ext cx="3238829" cy="3135379"/>
          </a:xfrm>
          <a:prstGeom prst="rect">
            <a:avLst/>
          </a:prstGeom>
        </p:spPr>
        <p:txBody>
          <a:bodyPr vert="horz" lIns="91440" tIns="45720" rIns="91440" bIns="45720" rtlCol="0" anchor="ctr">
            <a:normAutofit/>
          </a:bodyPr>
          <a:lstStyle/>
          <a:p>
            <a:pPr algn="ctr" defTabSz="914400">
              <a:lnSpc>
                <a:spcPct val="83000"/>
              </a:lnSpc>
              <a:spcBef>
                <a:spcPct val="0"/>
              </a:spcBef>
              <a:spcAft>
                <a:spcPts val="600"/>
              </a:spcAft>
            </a:pPr>
            <a:r>
              <a:rPr lang="en-US" sz="4800" cap="all" spc="-100">
                <a:solidFill>
                  <a:srgbClr val="FFFFFF"/>
                </a:solidFill>
                <a:latin typeface="+mj-lt"/>
              </a:rPr>
              <a:t>Use Case Diagram </a:t>
            </a:r>
          </a:p>
          <a:p>
            <a:pPr algn="ctr" defTabSz="914400">
              <a:lnSpc>
                <a:spcPct val="83000"/>
              </a:lnSpc>
              <a:spcBef>
                <a:spcPct val="0"/>
              </a:spcBef>
              <a:spcAft>
                <a:spcPts val="600"/>
              </a:spcAft>
            </a:pPr>
            <a:endParaRPr lang="en-US" sz="4800" cap="all" spc="-100">
              <a:solidFill>
                <a:srgbClr val="FFFFFF"/>
              </a:solidFill>
              <a:latin typeface="+mj-lt"/>
            </a:endParaRPr>
          </a:p>
        </p:txBody>
      </p:sp>
      <p:sp useBgFill="1">
        <p:nvSpPr>
          <p:cNvPr id="28" name="Rectangle 27">
            <a:extLst>
              <a:ext uri="{FF2B5EF4-FFF2-40B4-BE49-F238E27FC236}">
                <a16:creationId xmlns:a16="http://schemas.microsoft.com/office/drawing/2014/main" id="{8B4B154C-0A60-41BF-B149-21BD6D9B9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DC1BCB1-67D2-4359-8F92-3A69D16DD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8800E080-59F0-4F83-B2C9-C7330EFDF5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F506867-1785-46B5-8ECF-33F482D02C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978D91C-F39A-44E6-8E87-93A6EBCB8330}"/>
              </a:ext>
            </a:extLst>
          </p:cNvPr>
          <p:cNvPicPr>
            <a:picLocks noChangeAspect="1"/>
          </p:cNvPicPr>
          <p:nvPr/>
        </p:nvPicPr>
        <p:blipFill>
          <a:blip r:embed="rId3"/>
          <a:stretch>
            <a:fillRect/>
          </a:stretch>
        </p:blipFill>
        <p:spPr>
          <a:xfrm>
            <a:off x="665851" y="645106"/>
            <a:ext cx="6864068" cy="5559896"/>
          </a:xfrm>
          <a:prstGeom prst="rect">
            <a:avLst/>
          </a:prstGeom>
        </p:spPr>
      </p:pic>
      <p:cxnSp>
        <p:nvCxnSpPr>
          <p:cNvPr id="36" name="Straight Connector 35">
            <a:extLst>
              <a:ext uri="{FF2B5EF4-FFF2-40B4-BE49-F238E27FC236}">
                <a16:creationId xmlns:a16="http://schemas.microsoft.com/office/drawing/2014/main" id="{A8A8A2B6-6C82-4F71-BD0A-2E57CD2317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6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C6BC2-E9E2-4780-8A41-064073CD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70450CF-22E9-4B1D-B146-30FEE770C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80238079-1F65-476A-BC6C-F2D3BD268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3740C935-D2D3-4F63-A4DA-CD768BB3F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BE8D8045-0F80-4964-B591-0D599AB42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 name="Straight Connector 19">
              <a:extLst>
                <a:ext uri="{FF2B5EF4-FFF2-40B4-BE49-F238E27FC236}">
                  <a16:creationId xmlns:a16="http://schemas.microsoft.com/office/drawing/2014/main" id="{AF8A5889-0EE6-4E19-98FE-29F79E98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0FE4C3-64BE-4A2B-818D-4D8447934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4670D04-30D8-487E-A3F4-0655E4801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9E1E7F64-0923-4A8C-8C57-8DA53D5B4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9478849-EFF2-4DE4-983C-8EE3FA1EB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C7659007-D861-4E94-9C3A-A056785E9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75873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510B89F-E2F1-498D-89E6-BBD1F7A8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32" name="Rectangle 31">
            <a:extLst>
              <a:ext uri="{FF2B5EF4-FFF2-40B4-BE49-F238E27FC236}">
                <a16:creationId xmlns:a16="http://schemas.microsoft.com/office/drawing/2014/main" id="{9B98270E-648F-4E36-B844-0EDB47720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tx1">
                <a:lumMod val="75000"/>
                <a:lumOff val="25000"/>
              </a:schemeClr>
            </a:solidFill>
            <a:prstDash val="solid"/>
            <a:miter lim="800000"/>
          </a:ln>
          <a:effectLst/>
        </p:spPr>
      </p:sp>
      <p:sp>
        <p:nvSpPr>
          <p:cNvPr id="4" name="TextBox 3">
            <a:extLst>
              <a:ext uri="{FF2B5EF4-FFF2-40B4-BE49-F238E27FC236}">
                <a16:creationId xmlns:a16="http://schemas.microsoft.com/office/drawing/2014/main" id="{6B36FA7C-80F1-47F7-BC69-4D1AD75374D8}"/>
              </a:ext>
            </a:extLst>
          </p:cNvPr>
          <p:cNvSpPr txBox="1"/>
          <p:nvPr/>
        </p:nvSpPr>
        <p:spPr>
          <a:xfrm>
            <a:off x="7957225" y="1559768"/>
            <a:ext cx="2978281" cy="3135379"/>
          </a:xfrm>
          <a:prstGeom prst="rect">
            <a:avLst/>
          </a:prstGeom>
        </p:spPr>
        <p:txBody>
          <a:bodyPr vert="horz" lIns="91440" tIns="45720" rIns="91440" bIns="45720" rtlCol="0" anchor="ctr">
            <a:normAutofit/>
          </a:bodyPr>
          <a:lstStyle/>
          <a:p>
            <a:pPr algn="ctr" defTabSz="914400">
              <a:lnSpc>
                <a:spcPct val="83000"/>
              </a:lnSpc>
              <a:spcBef>
                <a:spcPct val="0"/>
              </a:spcBef>
              <a:spcAft>
                <a:spcPts val="600"/>
              </a:spcAft>
            </a:pPr>
            <a:r>
              <a:rPr lang="en-US" sz="4400" cap="all" spc="-100" dirty="0">
                <a:solidFill>
                  <a:schemeClr val="tx1">
                    <a:lumMod val="85000"/>
                    <a:lumOff val="15000"/>
                  </a:schemeClr>
                </a:solidFill>
                <a:latin typeface="+mj-lt"/>
              </a:rPr>
              <a:t>Activity Diagram</a:t>
            </a:r>
          </a:p>
          <a:p>
            <a:pPr algn="ctr" defTabSz="914400">
              <a:lnSpc>
                <a:spcPct val="83000"/>
              </a:lnSpc>
              <a:spcBef>
                <a:spcPct val="0"/>
              </a:spcBef>
              <a:spcAft>
                <a:spcPts val="600"/>
              </a:spcAft>
            </a:pPr>
            <a:endParaRPr lang="en-US" sz="4800" cap="all" spc="-100" dirty="0">
              <a:solidFill>
                <a:schemeClr val="tx1">
                  <a:lumMod val="85000"/>
                  <a:lumOff val="15000"/>
                </a:schemeClr>
              </a:solidFill>
              <a:latin typeface="+mj-lt"/>
            </a:endParaRPr>
          </a:p>
        </p:txBody>
      </p:sp>
      <p:pic>
        <p:nvPicPr>
          <p:cNvPr id="6" name="Picture 5">
            <a:extLst>
              <a:ext uri="{FF2B5EF4-FFF2-40B4-BE49-F238E27FC236}">
                <a16:creationId xmlns:a16="http://schemas.microsoft.com/office/drawing/2014/main" id="{42D5CA42-EDD7-4BC0-8A8F-C2399E02503F}"/>
              </a:ext>
            </a:extLst>
          </p:cNvPr>
          <p:cNvPicPr>
            <a:picLocks noChangeAspect="1"/>
          </p:cNvPicPr>
          <p:nvPr/>
        </p:nvPicPr>
        <p:blipFill>
          <a:blip r:embed="rId3"/>
          <a:stretch>
            <a:fillRect/>
          </a:stretch>
        </p:blipFill>
        <p:spPr>
          <a:xfrm>
            <a:off x="643192" y="885616"/>
            <a:ext cx="5451627" cy="5083642"/>
          </a:xfrm>
          <a:prstGeom prst="rect">
            <a:avLst/>
          </a:prstGeom>
        </p:spPr>
      </p:pic>
      <p:sp>
        <p:nvSpPr>
          <p:cNvPr id="34" name="Rectangle 33">
            <a:extLst>
              <a:ext uri="{FF2B5EF4-FFF2-40B4-BE49-F238E27FC236}">
                <a16:creationId xmlns:a16="http://schemas.microsoft.com/office/drawing/2014/main" id="{FD928195-4D39-4483-8E9C-DDEF45288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9" name="Straight Connector 35">
            <a:extLst>
              <a:ext uri="{FF2B5EF4-FFF2-40B4-BE49-F238E27FC236}">
                <a16:creationId xmlns:a16="http://schemas.microsoft.com/office/drawing/2014/main" id="{D3C3AEFB-A180-42BA-A986-808141512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37">
            <a:extLst>
              <a:ext uri="{FF2B5EF4-FFF2-40B4-BE49-F238E27FC236}">
                <a16:creationId xmlns:a16="http://schemas.microsoft.com/office/drawing/2014/main" id="{BDC660CB-86B2-4824-BAAF-665CD18892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39">
            <a:extLst>
              <a:ext uri="{FF2B5EF4-FFF2-40B4-BE49-F238E27FC236}">
                <a16:creationId xmlns:a16="http://schemas.microsoft.com/office/drawing/2014/main" id="{6355DF17-4368-44AA-A15E-16C1FC1482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79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9">
            <a:extLst>
              <a:ext uri="{FF2B5EF4-FFF2-40B4-BE49-F238E27FC236}">
                <a16:creationId xmlns:a16="http://schemas.microsoft.com/office/drawing/2014/main" id="{3A8C6BC2-E9E2-4780-8A41-064073CD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11">
            <a:extLst>
              <a:ext uri="{FF2B5EF4-FFF2-40B4-BE49-F238E27FC236}">
                <a16:creationId xmlns:a16="http://schemas.microsoft.com/office/drawing/2014/main" id="{E70450CF-22E9-4B1D-B146-30FEE770C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1" name="Rectangle 13">
            <a:extLst>
              <a:ext uri="{FF2B5EF4-FFF2-40B4-BE49-F238E27FC236}">
                <a16:creationId xmlns:a16="http://schemas.microsoft.com/office/drawing/2014/main" id="{80238079-1F65-476A-BC6C-F2D3BD268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2" name="Rectangle 15">
            <a:extLst>
              <a:ext uri="{FF2B5EF4-FFF2-40B4-BE49-F238E27FC236}">
                <a16:creationId xmlns:a16="http://schemas.microsoft.com/office/drawing/2014/main" id="{3740C935-D2D3-4F63-A4DA-CD768BB3F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3" name="Group 17">
            <a:extLst>
              <a:ext uri="{FF2B5EF4-FFF2-40B4-BE49-F238E27FC236}">
                <a16:creationId xmlns:a16="http://schemas.microsoft.com/office/drawing/2014/main" id="{BE8D8045-0F80-4964-B591-0D599AB42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AF8A5889-0EE6-4E19-98FE-29F79E98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0FE4C3-64BE-4A2B-818D-4D8447934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4670D04-30D8-487E-A3F4-0655E4801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44" name="Rectangle 22">
            <a:extLst>
              <a:ext uri="{FF2B5EF4-FFF2-40B4-BE49-F238E27FC236}">
                <a16:creationId xmlns:a16="http://schemas.microsoft.com/office/drawing/2014/main" id="{1A856DE3-B9AB-43F7-A80F-CB9F149A9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E4C66-66A8-4D23-AE17-E4BAA8942E71}"/>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cap="all" spc="-100">
                <a:solidFill>
                  <a:srgbClr val="FFFFFF"/>
                </a:solidFill>
              </a:rPr>
              <a:t>Class diagram</a:t>
            </a:r>
            <a:br>
              <a:rPr lang="en-US" cap="all" spc="-100">
                <a:solidFill>
                  <a:srgbClr val="FFFFFF"/>
                </a:solidFill>
              </a:rPr>
            </a:br>
            <a:endParaRPr lang="en-US" cap="all" spc="-100">
              <a:solidFill>
                <a:srgbClr val="FFFFFF"/>
              </a:solidFill>
            </a:endParaRPr>
          </a:p>
        </p:txBody>
      </p:sp>
      <p:sp useBgFill="1">
        <p:nvSpPr>
          <p:cNvPr id="45" name="Rectangle 24">
            <a:extLst>
              <a:ext uri="{FF2B5EF4-FFF2-40B4-BE49-F238E27FC236}">
                <a16:creationId xmlns:a16="http://schemas.microsoft.com/office/drawing/2014/main" id="{8B4B154C-0A60-41BF-B149-21BD6D9B9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6">
            <a:extLst>
              <a:ext uri="{FF2B5EF4-FFF2-40B4-BE49-F238E27FC236}">
                <a16:creationId xmlns:a16="http://schemas.microsoft.com/office/drawing/2014/main" id="{4DC1BCB1-67D2-4359-8F92-3A69D16DD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28">
            <a:extLst>
              <a:ext uri="{FF2B5EF4-FFF2-40B4-BE49-F238E27FC236}">
                <a16:creationId xmlns:a16="http://schemas.microsoft.com/office/drawing/2014/main" id="{8800E080-59F0-4F83-B2C9-C7330EFDF5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30">
            <a:extLst>
              <a:ext uri="{FF2B5EF4-FFF2-40B4-BE49-F238E27FC236}">
                <a16:creationId xmlns:a16="http://schemas.microsoft.com/office/drawing/2014/main" id="{5F506867-1785-46B5-8ECF-33F482D02C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E3EEF5F2-853D-4D8D-86A8-BE533AEC6C03}"/>
              </a:ext>
            </a:extLst>
          </p:cNvPr>
          <p:cNvPicPr>
            <a:picLocks noChangeAspect="1"/>
          </p:cNvPicPr>
          <p:nvPr/>
        </p:nvPicPr>
        <p:blipFill>
          <a:blip r:embed="rId3"/>
          <a:stretch>
            <a:fillRect/>
          </a:stretch>
        </p:blipFill>
        <p:spPr>
          <a:xfrm>
            <a:off x="643192" y="954949"/>
            <a:ext cx="6909386" cy="4940210"/>
          </a:xfrm>
          <a:prstGeom prst="rect">
            <a:avLst/>
          </a:prstGeom>
        </p:spPr>
      </p:pic>
      <p:cxnSp>
        <p:nvCxnSpPr>
          <p:cNvPr id="49" name="Straight Connector 32">
            <a:extLst>
              <a:ext uri="{FF2B5EF4-FFF2-40B4-BE49-F238E27FC236}">
                <a16:creationId xmlns:a16="http://schemas.microsoft.com/office/drawing/2014/main" id="{A8A8A2B6-6C82-4F71-BD0A-2E57CD2317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22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31" name="Rectangle 6">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8">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35" name="Rectangle 10">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6" name="Rectangle 12">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7" name="Group 14">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6" name="Straight Connector 15">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38" name="Rectangle 19">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ctangle 21">
            <a:extLst>
              <a:ext uri="{FF2B5EF4-FFF2-40B4-BE49-F238E27FC236}">
                <a16:creationId xmlns:a16="http://schemas.microsoft.com/office/drawing/2014/main" id="{80102662-1FA4-4C7A-B144-19699DF43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23">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1" name="Rectangle 25">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8BF271F-7B56-487E-8F8B-98B2980DC44B}"/>
              </a:ext>
            </a:extLst>
          </p:cNvPr>
          <p:cNvSpPr>
            <a:spLocks noGrp="1"/>
          </p:cNvSpPr>
          <p:nvPr>
            <p:ph type="title"/>
          </p:nvPr>
        </p:nvSpPr>
        <p:spPr>
          <a:xfrm>
            <a:off x="1260205" y="1887795"/>
            <a:ext cx="9673306" cy="2733106"/>
          </a:xfrm>
        </p:spPr>
        <p:txBody>
          <a:bodyPr vert="horz" lIns="91440" tIns="45720" rIns="91440" bIns="45720" rtlCol="0" anchor="ctr">
            <a:normAutofit/>
          </a:bodyPr>
          <a:lstStyle/>
          <a:p>
            <a:pPr algn="ctr">
              <a:lnSpc>
                <a:spcPct val="83000"/>
              </a:lnSpc>
            </a:pPr>
            <a:r>
              <a:rPr lang="en-US" sz="7200" cap="all" spc="-100"/>
              <a:t>Thank You</a:t>
            </a:r>
          </a:p>
        </p:txBody>
      </p:sp>
      <p:sp>
        <p:nvSpPr>
          <p:cNvPr id="42" name="Rectangle 2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84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47" name="Rectangle 7">
            <a:extLst>
              <a:ext uri="{FF2B5EF4-FFF2-40B4-BE49-F238E27FC236}">
                <a16:creationId xmlns:a16="http://schemas.microsoft.com/office/drawing/2014/main" id="{3E340A62-2AB4-4600-96C6-0B60B6E96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48" name="Rectangle 9">
            <a:extLst>
              <a:ext uri="{FF2B5EF4-FFF2-40B4-BE49-F238E27FC236}">
                <a16:creationId xmlns:a16="http://schemas.microsoft.com/office/drawing/2014/main" id="{BDC681C0-91A4-49F5-8158-CF3ECB854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5" cy="6858000"/>
          </a:xfrm>
          <a:prstGeom prst="rect">
            <a:avLst/>
          </a:prstGeom>
          <a:ln w="6350" cap="sq" cmpd="sng" algn="ctr">
            <a:noFill/>
            <a:prstDash val="solid"/>
            <a:miter lim="800000"/>
          </a:ln>
          <a:effectLst/>
        </p:spPr>
        <p:style>
          <a:lnRef idx="0">
            <a:scrgbClr r="0" g="0" b="0"/>
          </a:lnRef>
          <a:fillRef idx="1002">
            <a:schemeClr val="lt1"/>
          </a:fillRef>
          <a:effectRef idx="0">
            <a:scrgbClr r="0" g="0" b="0"/>
          </a:effectRef>
          <a:fontRef idx="major"/>
        </p:style>
      </p:sp>
      <p:sp>
        <p:nvSpPr>
          <p:cNvPr id="49" name="Rectangle 11">
            <a:extLst>
              <a:ext uri="{FF2B5EF4-FFF2-40B4-BE49-F238E27FC236}">
                <a16:creationId xmlns:a16="http://schemas.microsoft.com/office/drawing/2014/main" id="{D102F34D-849F-4CF9-98E2-E57EC330D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0"/>
            <a:ext cx="4657345" cy="6858000"/>
          </a:xfrm>
          <a:prstGeom prst="rect">
            <a:avLst/>
          </a:prstGeom>
          <a:blipFill dpi="0" rotWithShape="1">
            <a:blip r:embed="rId2">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FDFDC-8E39-4894-B443-3AC55C348756}"/>
              </a:ext>
            </a:extLst>
          </p:cNvPr>
          <p:cNvSpPr>
            <a:spLocks noGrp="1"/>
          </p:cNvSpPr>
          <p:nvPr>
            <p:ph type="title"/>
          </p:nvPr>
        </p:nvSpPr>
        <p:spPr>
          <a:xfrm>
            <a:off x="8019287" y="1168400"/>
            <a:ext cx="3697043" cy="4521200"/>
          </a:xfrm>
        </p:spPr>
        <p:txBody>
          <a:bodyPr>
            <a:normAutofit/>
          </a:bodyPr>
          <a:lstStyle/>
          <a:p>
            <a:r>
              <a:rPr lang="en-US" sz="4000">
                <a:solidFill>
                  <a:srgbClr val="FFFFFF"/>
                </a:solidFill>
              </a:rPr>
              <a:t>Introduction</a:t>
            </a:r>
            <a:endParaRPr lang="en-IN" sz="4000">
              <a:solidFill>
                <a:srgbClr val="FFFFFF"/>
              </a:solidFill>
            </a:endParaRPr>
          </a:p>
        </p:txBody>
      </p:sp>
      <p:sp>
        <p:nvSpPr>
          <p:cNvPr id="3" name="Content Placeholder 2">
            <a:extLst>
              <a:ext uri="{FF2B5EF4-FFF2-40B4-BE49-F238E27FC236}">
                <a16:creationId xmlns:a16="http://schemas.microsoft.com/office/drawing/2014/main" id="{B2D088C5-E824-47FB-A080-8C44694792F9}"/>
              </a:ext>
            </a:extLst>
          </p:cNvPr>
          <p:cNvSpPr>
            <a:spLocks noGrp="1"/>
          </p:cNvSpPr>
          <p:nvPr>
            <p:ph idx="1"/>
          </p:nvPr>
        </p:nvSpPr>
        <p:spPr>
          <a:xfrm>
            <a:off x="643337" y="1168400"/>
            <a:ext cx="6326423" cy="4521200"/>
          </a:xfrm>
        </p:spPr>
        <p:txBody>
          <a:bodyPr anchor="ctr">
            <a:normAutofit/>
          </a:bodyPr>
          <a:lstStyle/>
          <a:p>
            <a:pPr>
              <a:lnSpc>
                <a:spcPct val="90000"/>
              </a:lnSpc>
            </a:pPr>
            <a:r>
              <a:rPr lang="en-US" sz="1500" dirty="0"/>
              <a:t>In this day and age, pharmacies are the backbone of our society as the pandemic has made people rely more and more on pharmacies to remain healthy. So, pharmacies must manage themselves efficiently to stay functional in this competitive market.  The goal of our team is to create an application that manages products, drugs, sorting of drugs, etc. so that the management of the store becomes easier like finding how much stock is left, available medicines, managing receipts, medicine prices, discounts, expiry dates, verifying whether the correct medicine is handed out, etc. The pharmacy administration system is a clinical shop system developed in NetBeans/Eclipse utilizing java programming language. This system supplies you the control over your drug store in the manner that what you can add or get rid of from the pharma store. This application allows the user to control their shop with ease and with greater efficiency. With this, the flow of medicines remains constant, and management of the shop becomes simpler. </a:t>
            </a:r>
            <a:endParaRPr lang="en-IN" sz="1500" dirty="0"/>
          </a:p>
        </p:txBody>
      </p:sp>
    </p:spTree>
    <p:extLst>
      <p:ext uri="{BB962C8B-B14F-4D97-AF65-F5344CB8AC3E}">
        <p14:creationId xmlns:p14="http://schemas.microsoft.com/office/powerpoint/2010/main" val="9234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58D0-B433-47E0-B63F-64A042AE5DDC}"/>
              </a:ext>
            </a:extLst>
          </p:cNvPr>
          <p:cNvSpPr>
            <a:spLocks noGrp="1"/>
          </p:cNvSpPr>
          <p:nvPr>
            <p:ph type="title"/>
          </p:nvPr>
        </p:nvSpPr>
        <p:spPr>
          <a:xfrm>
            <a:off x="1066800" y="642594"/>
            <a:ext cx="10058400" cy="1371600"/>
          </a:xfrm>
        </p:spPr>
        <p:txBody>
          <a:bodyPr>
            <a:normAutofit/>
          </a:bodyPr>
          <a:lstStyle/>
          <a:p>
            <a:r>
              <a:rPr lang="en-US" dirty="0"/>
              <a:t>Problem</a:t>
            </a:r>
            <a:endParaRPr lang="en-IN" dirty="0"/>
          </a:p>
        </p:txBody>
      </p:sp>
      <p:sp>
        <p:nvSpPr>
          <p:cNvPr id="3" name="Content Placeholder 2">
            <a:extLst>
              <a:ext uri="{FF2B5EF4-FFF2-40B4-BE49-F238E27FC236}">
                <a16:creationId xmlns:a16="http://schemas.microsoft.com/office/drawing/2014/main" id="{87D74358-23BF-4D7C-A847-31368084B49D}"/>
              </a:ext>
            </a:extLst>
          </p:cNvPr>
          <p:cNvSpPr>
            <a:spLocks noGrp="1"/>
          </p:cNvSpPr>
          <p:nvPr>
            <p:ph idx="1"/>
          </p:nvPr>
        </p:nvSpPr>
        <p:spPr>
          <a:xfrm>
            <a:off x="1066800" y="2103120"/>
            <a:ext cx="6485467" cy="3931920"/>
          </a:xfrm>
        </p:spPr>
        <p:txBody>
          <a:bodyPr>
            <a:normAutofit/>
          </a:bodyPr>
          <a:lstStyle/>
          <a:p>
            <a:r>
              <a:rPr lang="en-US" dirty="0"/>
              <a:t>In this day and age, pharmacies are the backbone of our society as the pandemic has made people rely more and more on pharmacies to remain healthy. So, pharmacies must manage themselves efficiently to stay functional in this competitive market. In order to do that pharmacists must have a system in place to manage their shop and remain relevant.</a:t>
            </a:r>
            <a:endParaRPr lang="en-IN" dirty="0"/>
          </a:p>
        </p:txBody>
      </p:sp>
      <p:pic>
        <p:nvPicPr>
          <p:cNvPr id="7" name="Graphic 6" descr="Medicine">
            <a:extLst>
              <a:ext uri="{FF2B5EF4-FFF2-40B4-BE49-F238E27FC236}">
                <a16:creationId xmlns:a16="http://schemas.microsoft.com/office/drawing/2014/main" id="{1EC009B6-A1E3-4AD0-80D7-6D32AA5C98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1" y="2467986"/>
            <a:ext cx="3019646" cy="3019646"/>
          </a:xfrm>
          <a:prstGeom prst="rect">
            <a:avLst/>
          </a:prstGeom>
        </p:spPr>
      </p:pic>
    </p:spTree>
    <p:extLst>
      <p:ext uri="{BB962C8B-B14F-4D97-AF65-F5344CB8AC3E}">
        <p14:creationId xmlns:p14="http://schemas.microsoft.com/office/powerpoint/2010/main" val="343675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EB2A3485-D931-4BE3-8EC8-DDB8B8DCE544}"/>
              </a:ext>
            </a:extLst>
          </p:cNvPr>
          <p:cNvSpPr>
            <a:spLocks noGrp="1"/>
          </p:cNvSpPr>
          <p:nvPr>
            <p:ph type="title"/>
          </p:nvPr>
        </p:nvSpPr>
        <p:spPr>
          <a:xfrm>
            <a:off x="573409" y="559477"/>
            <a:ext cx="3765200" cy="5709931"/>
          </a:xfrm>
        </p:spPr>
        <p:txBody>
          <a:bodyPr>
            <a:normAutofit/>
          </a:bodyPr>
          <a:lstStyle/>
          <a:p>
            <a:pPr algn="ctr"/>
            <a:r>
              <a:rPr lang="en-US" sz="4400" dirty="0"/>
              <a:t>Solution</a:t>
            </a:r>
            <a:endParaRPr lang="en-IN" sz="4400" dirty="0"/>
          </a:p>
        </p:txBody>
      </p:sp>
      <p:sp>
        <p:nvSpPr>
          <p:cNvPr id="3" name="Content Placeholder 2">
            <a:extLst>
              <a:ext uri="{FF2B5EF4-FFF2-40B4-BE49-F238E27FC236}">
                <a16:creationId xmlns:a16="http://schemas.microsoft.com/office/drawing/2014/main" id="{E3EC93D7-A92D-4BE1-9021-02B48C699F18}"/>
              </a:ext>
            </a:extLst>
          </p:cNvPr>
          <p:cNvSpPr>
            <a:spLocks noGrp="1"/>
          </p:cNvSpPr>
          <p:nvPr>
            <p:ph idx="1"/>
          </p:nvPr>
        </p:nvSpPr>
        <p:spPr>
          <a:xfrm>
            <a:off x="5478124" y="559477"/>
            <a:ext cx="5647076" cy="5475563"/>
          </a:xfrm>
        </p:spPr>
        <p:txBody>
          <a:bodyPr anchor="ctr">
            <a:normAutofit/>
          </a:bodyPr>
          <a:lstStyle/>
          <a:p>
            <a:r>
              <a:rPr lang="en-US" dirty="0"/>
              <a:t>The goal of our team is to create an application that manages products, drugs, sorting of drugs, etc. so that the management of the store becomes easier like finding how much stock is left, available medicines, managing receipts, medicine prices, discounts, expiry dates, verifying whether the correct medicine is handed out, etc.</a:t>
            </a:r>
            <a:endParaRPr lang="en-IN" dirty="0"/>
          </a:p>
        </p:txBody>
      </p:sp>
    </p:spTree>
    <p:extLst>
      <p:ext uri="{BB962C8B-B14F-4D97-AF65-F5344CB8AC3E}">
        <p14:creationId xmlns:p14="http://schemas.microsoft.com/office/powerpoint/2010/main" val="70451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340A62-2AB4-4600-96C6-0B60B6E96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DC681C0-91A4-49F5-8158-CF3ECB854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5" cy="6858000"/>
          </a:xfrm>
          <a:prstGeom prst="rect">
            <a:avLst/>
          </a:prstGeom>
          <a:ln w="6350" cap="sq" cmpd="sng" algn="ctr">
            <a:noFill/>
            <a:prstDash val="solid"/>
            <a:miter lim="800000"/>
          </a:ln>
          <a:effectLst/>
        </p:spPr>
        <p:style>
          <a:lnRef idx="0">
            <a:scrgbClr r="0" g="0" b="0"/>
          </a:lnRef>
          <a:fillRef idx="1002">
            <a:schemeClr val="lt1"/>
          </a:fillRef>
          <a:effectRef idx="0">
            <a:scrgbClr r="0" g="0" b="0"/>
          </a:effectRef>
          <a:fontRef idx="major"/>
        </p:style>
      </p:sp>
      <p:sp>
        <p:nvSpPr>
          <p:cNvPr id="12" name="Rectangle 11">
            <a:extLst>
              <a:ext uri="{FF2B5EF4-FFF2-40B4-BE49-F238E27FC236}">
                <a16:creationId xmlns:a16="http://schemas.microsoft.com/office/drawing/2014/main" id="{D102F34D-849F-4CF9-98E2-E57EC330D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0"/>
            <a:ext cx="4657345" cy="6858000"/>
          </a:xfrm>
          <a:prstGeom prst="rect">
            <a:avLst/>
          </a:prstGeom>
          <a:blipFill dpi="0" rotWithShape="1">
            <a:blip r:embed="rId2">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C9BC838-DFB7-469D-B749-D2AC139DD1AC}"/>
              </a:ext>
            </a:extLst>
          </p:cNvPr>
          <p:cNvSpPr>
            <a:spLocks noGrp="1"/>
          </p:cNvSpPr>
          <p:nvPr>
            <p:ph type="title"/>
          </p:nvPr>
        </p:nvSpPr>
        <p:spPr>
          <a:xfrm>
            <a:off x="8019287" y="1168400"/>
            <a:ext cx="3697043" cy="4521200"/>
          </a:xfrm>
        </p:spPr>
        <p:txBody>
          <a:bodyPr>
            <a:normAutofit/>
          </a:bodyPr>
          <a:lstStyle/>
          <a:p>
            <a:r>
              <a:rPr lang="en-US" sz="4000">
                <a:solidFill>
                  <a:srgbClr val="FFFFFF"/>
                </a:solidFill>
              </a:rPr>
              <a:t>Software Requirements</a:t>
            </a:r>
            <a:endParaRPr lang="en-IN" sz="4000">
              <a:solidFill>
                <a:srgbClr val="FFFFFF"/>
              </a:solidFill>
            </a:endParaRPr>
          </a:p>
        </p:txBody>
      </p:sp>
      <p:sp>
        <p:nvSpPr>
          <p:cNvPr id="3" name="Content Placeholder 2">
            <a:extLst>
              <a:ext uri="{FF2B5EF4-FFF2-40B4-BE49-F238E27FC236}">
                <a16:creationId xmlns:a16="http://schemas.microsoft.com/office/drawing/2014/main" id="{37879C73-8AAB-44B5-B94C-4561FA71DF2C}"/>
              </a:ext>
            </a:extLst>
          </p:cNvPr>
          <p:cNvSpPr>
            <a:spLocks noGrp="1"/>
          </p:cNvSpPr>
          <p:nvPr>
            <p:ph idx="1"/>
          </p:nvPr>
        </p:nvSpPr>
        <p:spPr>
          <a:xfrm>
            <a:off x="643337" y="1168400"/>
            <a:ext cx="6326423" cy="4521200"/>
          </a:xfrm>
        </p:spPr>
        <p:txBody>
          <a:bodyPr anchor="ctr">
            <a:normAutofit/>
          </a:bodyPr>
          <a:lstStyle/>
          <a:p>
            <a:r>
              <a:rPr lang="en-US" dirty="0"/>
              <a:t>WINDOWS 8 OR ABOVE</a:t>
            </a:r>
          </a:p>
          <a:p>
            <a:r>
              <a:rPr lang="en-US" dirty="0"/>
              <a:t>4 GB RAM</a:t>
            </a:r>
          </a:p>
          <a:p>
            <a:r>
              <a:rPr lang="en-US" dirty="0"/>
              <a:t>STABLE INTERNET CONNECTION</a:t>
            </a:r>
          </a:p>
          <a:p>
            <a:endParaRPr lang="en-IN" dirty="0"/>
          </a:p>
        </p:txBody>
      </p:sp>
    </p:spTree>
    <p:extLst>
      <p:ext uri="{BB962C8B-B14F-4D97-AF65-F5344CB8AC3E}">
        <p14:creationId xmlns:p14="http://schemas.microsoft.com/office/powerpoint/2010/main" val="320111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9">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1">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3" name="Rectangle 13">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746ACEA8-9071-462D-9B77-1BD15B9B28FF}"/>
              </a:ext>
            </a:extLst>
          </p:cNvPr>
          <p:cNvSpPr>
            <a:spLocks noGrp="1"/>
          </p:cNvSpPr>
          <p:nvPr>
            <p:ph type="title"/>
          </p:nvPr>
        </p:nvSpPr>
        <p:spPr>
          <a:xfrm>
            <a:off x="7532835" y="1420706"/>
            <a:ext cx="3466540" cy="4016587"/>
          </a:xfrm>
        </p:spPr>
        <p:txBody>
          <a:bodyPr>
            <a:normAutofit/>
          </a:bodyPr>
          <a:lstStyle/>
          <a:p>
            <a:r>
              <a:rPr lang="en-US" sz="3300"/>
              <a:t>Tech/Resources utilized </a:t>
            </a:r>
            <a:br>
              <a:rPr lang="en-US" sz="3300"/>
            </a:br>
            <a:endParaRPr lang="en-IN" sz="3300"/>
          </a:p>
        </p:txBody>
      </p:sp>
      <p:sp>
        <p:nvSpPr>
          <p:cNvPr id="15" name="Content Placeholder 2">
            <a:extLst>
              <a:ext uri="{FF2B5EF4-FFF2-40B4-BE49-F238E27FC236}">
                <a16:creationId xmlns:a16="http://schemas.microsoft.com/office/drawing/2014/main" id="{7CD8BBBA-B44C-49D1-9452-610263229F9F}"/>
              </a:ext>
            </a:extLst>
          </p:cNvPr>
          <p:cNvSpPr>
            <a:spLocks noGrp="1"/>
          </p:cNvSpPr>
          <p:nvPr>
            <p:ph idx="1"/>
          </p:nvPr>
        </p:nvSpPr>
        <p:spPr>
          <a:xfrm>
            <a:off x="1440519" y="1420706"/>
            <a:ext cx="5514758" cy="4016587"/>
          </a:xfrm>
        </p:spPr>
        <p:txBody>
          <a:bodyPr anchor="ctr">
            <a:normAutofit/>
          </a:bodyPr>
          <a:lstStyle/>
          <a:p>
            <a:r>
              <a:rPr lang="en-US" dirty="0">
                <a:solidFill>
                  <a:schemeClr val="tx1">
                    <a:lumMod val="75000"/>
                    <a:lumOff val="25000"/>
                  </a:schemeClr>
                </a:solidFill>
              </a:rPr>
              <a:t>JAVA</a:t>
            </a:r>
          </a:p>
          <a:p>
            <a:r>
              <a:rPr lang="en-US" dirty="0">
                <a:solidFill>
                  <a:schemeClr val="tx1">
                    <a:lumMod val="75000"/>
                    <a:lumOff val="25000"/>
                  </a:schemeClr>
                </a:solidFill>
              </a:rPr>
              <a:t>MYSQL</a:t>
            </a:r>
          </a:p>
        </p:txBody>
      </p:sp>
      <p:cxnSp>
        <p:nvCxnSpPr>
          <p:cNvPr id="19" name="Straight Connector 15">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91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9" descr="Disconnected">
            <a:extLst>
              <a:ext uri="{FF2B5EF4-FFF2-40B4-BE49-F238E27FC236}">
                <a16:creationId xmlns:a16="http://schemas.microsoft.com/office/drawing/2014/main" id="{C2D54A7C-0710-B06A-F263-53A4E3873E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2432" y="643468"/>
            <a:ext cx="5410202" cy="5410202"/>
          </a:xfrm>
          <a:prstGeom prst="rect">
            <a:avLst/>
          </a:prstGeom>
        </p:spPr>
      </p:pic>
      <p:sp>
        <p:nvSpPr>
          <p:cNvPr id="28" name="Rectangle 27">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4">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845938BB-27DC-4504-9CBD-E5CADC904761}"/>
              </a:ext>
            </a:extLst>
          </p:cNvPr>
          <p:cNvSpPr txBox="1"/>
          <p:nvPr/>
        </p:nvSpPr>
        <p:spPr>
          <a:xfrm>
            <a:off x="643337" y="2184036"/>
            <a:ext cx="2888439" cy="3869634"/>
          </a:xfrm>
          <a:prstGeom prst="rect">
            <a:avLst/>
          </a:prstGeom>
        </p:spPr>
        <p:txBody>
          <a:bodyPr vert="horz" lIns="91440" tIns="45720" rIns="91440" bIns="45720" rtlCol="0">
            <a:normAutofit fontScale="92500" lnSpcReduction="20000"/>
          </a:bodyPr>
          <a:lstStyle/>
          <a:p>
            <a:pPr indent="-182880" defTabSz="914400">
              <a:spcAft>
                <a:spcPts val="600"/>
              </a:spcAft>
              <a:buClr>
                <a:schemeClr val="tx1">
                  <a:lumMod val="85000"/>
                  <a:lumOff val="15000"/>
                </a:schemeClr>
              </a:buClr>
              <a:buFont typeface="Garamond" pitchFamily="18" charset="0"/>
              <a:buChar char="◦"/>
            </a:pPr>
            <a:r>
              <a:rPr lang="en-US" sz="2200" b="1" dirty="0">
                <a:solidFill>
                  <a:srgbClr val="FFFFFF"/>
                </a:solidFill>
              </a:rPr>
              <a:t>Stakeholders</a:t>
            </a:r>
          </a:p>
          <a:p>
            <a:pPr marL="342900" indent="-182880" defTabSz="914400">
              <a:spcAft>
                <a:spcPts val="600"/>
              </a:spcAft>
              <a:buClr>
                <a:schemeClr val="tx1">
                  <a:lumMod val="85000"/>
                  <a:lumOff val="15000"/>
                </a:schemeClr>
              </a:buClr>
              <a:buFont typeface="Garamond" pitchFamily="18" charset="0"/>
              <a:buChar char="◦"/>
            </a:pPr>
            <a:r>
              <a:rPr lang="en-US" sz="2200" dirty="0">
                <a:solidFill>
                  <a:srgbClr val="FFFFFF"/>
                </a:solidFill>
              </a:rPr>
              <a:t>Anurag Goswami : - Mentor/Instructor</a:t>
            </a:r>
          </a:p>
          <a:p>
            <a:pPr marL="342900" indent="-182880" defTabSz="914400">
              <a:spcAft>
                <a:spcPts val="600"/>
              </a:spcAft>
              <a:buClr>
                <a:schemeClr val="tx1">
                  <a:lumMod val="85000"/>
                  <a:lumOff val="15000"/>
                </a:schemeClr>
              </a:buClr>
              <a:buFont typeface="Garamond" pitchFamily="18" charset="0"/>
              <a:buChar char="◦"/>
            </a:pPr>
            <a:r>
              <a:rPr lang="en-US" sz="2200" dirty="0">
                <a:solidFill>
                  <a:srgbClr val="FFFFFF"/>
                </a:solidFill>
              </a:rPr>
              <a:t>Ashima Yadav : - Mentor/Instructor</a:t>
            </a:r>
          </a:p>
          <a:p>
            <a:pPr marL="342900" indent="-182880" defTabSz="914400">
              <a:spcAft>
                <a:spcPts val="600"/>
              </a:spcAft>
              <a:buClr>
                <a:schemeClr val="tx1">
                  <a:lumMod val="85000"/>
                  <a:lumOff val="15000"/>
                </a:schemeClr>
              </a:buClr>
              <a:buFont typeface="Garamond" pitchFamily="18" charset="0"/>
              <a:buChar char="◦"/>
            </a:pPr>
            <a:r>
              <a:rPr lang="en-US" sz="2200" dirty="0">
                <a:solidFill>
                  <a:srgbClr val="FFFFFF"/>
                </a:solidFill>
              </a:rPr>
              <a:t> Aditya Sharma : - Team Member</a:t>
            </a:r>
          </a:p>
          <a:p>
            <a:pPr marL="342900" indent="-182880" defTabSz="914400">
              <a:spcAft>
                <a:spcPts val="600"/>
              </a:spcAft>
              <a:buClr>
                <a:schemeClr val="tx1">
                  <a:lumMod val="85000"/>
                  <a:lumOff val="15000"/>
                </a:schemeClr>
              </a:buClr>
              <a:buFont typeface="Garamond" pitchFamily="18" charset="0"/>
              <a:buChar char="◦"/>
            </a:pPr>
            <a:r>
              <a:rPr lang="en-US" sz="2200" dirty="0">
                <a:solidFill>
                  <a:srgbClr val="FFFFFF"/>
                </a:solidFill>
              </a:rPr>
              <a:t>Siddharth Pratap Singh : - Team Member</a:t>
            </a:r>
          </a:p>
          <a:p>
            <a:pPr marL="342900" indent="-182880" defTabSz="914400">
              <a:spcAft>
                <a:spcPts val="600"/>
              </a:spcAft>
              <a:buClr>
                <a:schemeClr val="tx1">
                  <a:lumMod val="85000"/>
                  <a:lumOff val="15000"/>
                </a:schemeClr>
              </a:buClr>
              <a:buFont typeface="Garamond" pitchFamily="18" charset="0"/>
              <a:buChar char="◦"/>
            </a:pPr>
            <a:r>
              <a:rPr lang="en-US" sz="2200" dirty="0">
                <a:solidFill>
                  <a:srgbClr val="FFFFFF"/>
                </a:solidFill>
              </a:rPr>
              <a:t>Devansh Das : - Team Member</a:t>
            </a:r>
          </a:p>
          <a:p>
            <a:pPr indent="-182880" defTabSz="914400">
              <a:spcAft>
                <a:spcPts val="600"/>
              </a:spcAft>
              <a:buClr>
                <a:schemeClr val="tx1">
                  <a:lumMod val="85000"/>
                  <a:lumOff val="15000"/>
                </a:schemeClr>
              </a:buClr>
              <a:buFont typeface="Garamond" pitchFamily="18" charset="0"/>
              <a:buChar char="◦"/>
            </a:pPr>
            <a:br>
              <a:rPr lang="en-US" sz="1600" b="1" dirty="0">
                <a:solidFill>
                  <a:srgbClr val="FFFFFF"/>
                </a:solidFill>
              </a:rPr>
            </a:br>
            <a:endParaRPr lang="en-US" sz="1600" b="1" dirty="0">
              <a:solidFill>
                <a:srgbClr val="FFFFFF"/>
              </a:solidFill>
            </a:endParaRPr>
          </a:p>
        </p:txBody>
      </p:sp>
    </p:spTree>
    <p:extLst>
      <p:ext uri="{BB962C8B-B14F-4D97-AF65-F5344CB8AC3E}">
        <p14:creationId xmlns:p14="http://schemas.microsoft.com/office/powerpoint/2010/main" val="1963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10">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63" name="Rectangle 12">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64" name="Rectangle 14">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65" name="Group 16">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8" name="Straight Connector 17">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18">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7" name="Rectangle 23">
            <a:extLst>
              <a:ext uri="{FF2B5EF4-FFF2-40B4-BE49-F238E27FC236}">
                <a16:creationId xmlns:a16="http://schemas.microsoft.com/office/drawing/2014/main" id="{80102662-1FA4-4C7A-B144-19699DF43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25">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69" name="Rectangle 27">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4" name="TextBox 3">
            <a:extLst>
              <a:ext uri="{FF2B5EF4-FFF2-40B4-BE49-F238E27FC236}">
                <a16:creationId xmlns:a16="http://schemas.microsoft.com/office/drawing/2014/main" id="{A1E736FE-1BB6-4119-A917-AB4B965E57A4}"/>
              </a:ext>
            </a:extLst>
          </p:cNvPr>
          <p:cNvSpPr txBox="1"/>
          <p:nvPr/>
        </p:nvSpPr>
        <p:spPr>
          <a:xfrm>
            <a:off x="1260205" y="1887795"/>
            <a:ext cx="9673306" cy="2733106"/>
          </a:xfrm>
          <a:prstGeom prst="rect">
            <a:avLst/>
          </a:prstGeom>
        </p:spPr>
        <p:txBody>
          <a:bodyPr vert="horz" lIns="91440" tIns="45720" rIns="91440" bIns="45720" rtlCol="0" anchor="ctr">
            <a:normAutofit/>
          </a:bodyPr>
          <a:lstStyle/>
          <a:p>
            <a:pPr algn="ctr" defTabSz="914400">
              <a:lnSpc>
                <a:spcPct val="83000"/>
              </a:lnSpc>
              <a:spcBef>
                <a:spcPct val="0"/>
              </a:spcBef>
              <a:spcAft>
                <a:spcPts val="600"/>
              </a:spcAft>
            </a:pPr>
            <a:r>
              <a:rPr lang="en-US" sz="4000" b="1" cap="all" spc="-100" dirty="0">
                <a:solidFill>
                  <a:schemeClr val="tx1">
                    <a:lumMod val="85000"/>
                    <a:lumOff val="15000"/>
                  </a:schemeClr>
                </a:solidFill>
                <a:latin typeface="Avenir Next LT Pro" panose="020B0504020202020204" pitchFamily="34" charset="0"/>
              </a:rPr>
              <a:t>USERS</a:t>
            </a:r>
          </a:p>
          <a:p>
            <a:pPr marL="457200" indent="-457200" defTabSz="914400">
              <a:lnSpc>
                <a:spcPct val="83000"/>
              </a:lnSpc>
              <a:spcBef>
                <a:spcPct val="0"/>
              </a:spcBef>
              <a:spcAft>
                <a:spcPts val="600"/>
              </a:spcAft>
              <a:buFont typeface="Arial" panose="020B0604020202020204" pitchFamily="34" charset="0"/>
              <a:buChar char="•"/>
            </a:pPr>
            <a:r>
              <a:rPr lang="en-US" sz="3200" cap="all" spc="-100" dirty="0">
                <a:solidFill>
                  <a:schemeClr val="tx1">
                    <a:lumMod val="85000"/>
                    <a:lumOff val="15000"/>
                  </a:schemeClr>
                </a:solidFill>
                <a:latin typeface="Avenir Next LT Pro" panose="020B0504020202020204" pitchFamily="34" charset="0"/>
              </a:rPr>
              <a:t>Pharmacists</a:t>
            </a:r>
          </a:p>
          <a:p>
            <a:pPr marL="457200" indent="-457200" defTabSz="914400">
              <a:lnSpc>
                <a:spcPct val="83000"/>
              </a:lnSpc>
              <a:spcBef>
                <a:spcPct val="0"/>
              </a:spcBef>
              <a:spcAft>
                <a:spcPts val="600"/>
              </a:spcAft>
              <a:buFont typeface="Arial" panose="020B0604020202020204" pitchFamily="34" charset="0"/>
              <a:buChar char="•"/>
            </a:pPr>
            <a:r>
              <a:rPr lang="en-US" sz="3200" cap="all" spc="-100" dirty="0">
                <a:solidFill>
                  <a:schemeClr val="tx1">
                    <a:lumMod val="85000"/>
                    <a:lumOff val="15000"/>
                  </a:schemeClr>
                </a:solidFill>
                <a:latin typeface="Avenir Next LT Pro" panose="020B0504020202020204" pitchFamily="34" charset="0"/>
              </a:rPr>
              <a:t>Buyer</a:t>
            </a:r>
          </a:p>
        </p:txBody>
      </p:sp>
      <p:sp>
        <p:nvSpPr>
          <p:cNvPr id="70" name="Rectangle 29">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10955"/>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1" name="Straight Connector 31">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72" name="Straight Connector 33">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44380"/>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13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C6BC2-E9E2-4780-8A41-064073CD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70450CF-22E9-4B1D-B146-30FEE770C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80238079-1F65-476A-BC6C-F2D3BD268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3740C935-D2D3-4F63-A4DA-CD768BB3F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BE8D8045-0F80-4964-B591-0D599AB42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 name="Straight Connector 19">
              <a:extLst>
                <a:ext uri="{FF2B5EF4-FFF2-40B4-BE49-F238E27FC236}">
                  <a16:creationId xmlns:a16="http://schemas.microsoft.com/office/drawing/2014/main" id="{AF8A5889-0EE6-4E19-98FE-29F79E98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0FE4C3-64BE-4A2B-818D-4D8447934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4670D04-30D8-487E-A3F4-0655E4801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1A856DE3-B9AB-43F7-A80F-CB9F149A9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DC2E2EF-6CBB-4D88-A5F1-BBD6DB9812CA}"/>
              </a:ext>
            </a:extLst>
          </p:cNvPr>
          <p:cNvSpPr txBox="1"/>
          <p:nvPr/>
        </p:nvSpPr>
        <p:spPr>
          <a:xfrm>
            <a:off x="8560024" y="1559768"/>
            <a:ext cx="3238829" cy="3135379"/>
          </a:xfrm>
          <a:prstGeom prst="rect">
            <a:avLst/>
          </a:prstGeom>
        </p:spPr>
        <p:txBody>
          <a:bodyPr vert="horz" lIns="91440" tIns="45720" rIns="91440" bIns="45720" rtlCol="0" anchor="ctr">
            <a:normAutofit/>
          </a:bodyPr>
          <a:lstStyle/>
          <a:p>
            <a:pPr algn="ctr" defTabSz="914400">
              <a:lnSpc>
                <a:spcPct val="83000"/>
              </a:lnSpc>
              <a:spcBef>
                <a:spcPct val="0"/>
              </a:spcBef>
              <a:spcAft>
                <a:spcPts val="600"/>
              </a:spcAft>
            </a:pPr>
            <a:r>
              <a:rPr lang="en-US" sz="4800" cap="all" spc="-100" dirty="0">
                <a:solidFill>
                  <a:srgbClr val="FFFFFF"/>
                </a:solidFill>
                <a:latin typeface="+mj-lt"/>
              </a:rPr>
              <a:t>User stories</a:t>
            </a:r>
            <a:br>
              <a:rPr lang="en-US" sz="4800" cap="all" spc="-100" dirty="0">
                <a:solidFill>
                  <a:srgbClr val="FFFFFF"/>
                </a:solidFill>
                <a:latin typeface="+mj-lt"/>
              </a:rPr>
            </a:br>
            <a:r>
              <a:rPr lang="en-US" sz="4800" cap="all" spc="-100" dirty="0">
                <a:solidFill>
                  <a:srgbClr val="FFFFFF"/>
                </a:solidFill>
                <a:latin typeface="+mj-lt"/>
              </a:rPr>
              <a:t>Sprint 1</a:t>
            </a:r>
          </a:p>
          <a:p>
            <a:pPr algn="ctr" defTabSz="914400">
              <a:lnSpc>
                <a:spcPct val="83000"/>
              </a:lnSpc>
              <a:spcBef>
                <a:spcPct val="0"/>
              </a:spcBef>
              <a:spcAft>
                <a:spcPts val="600"/>
              </a:spcAft>
            </a:pPr>
            <a:endParaRPr lang="en-US" sz="4800" cap="all" spc="-100" dirty="0">
              <a:solidFill>
                <a:srgbClr val="FFFFFF"/>
              </a:solidFill>
              <a:latin typeface="+mj-lt"/>
            </a:endParaRPr>
          </a:p>
        </p:txBody>
      </p:sp>
      <p:sp useBgFill="1">
        <p:nvSpPr>
          <p:cNvPr id="26" name="Rectangle 25">
            <a:extLst>
              <a:ext uri="{FF2B5EF4-FFF2-40B4-BE49-F238E27FC236}">
                <a16:creationId xmlns:a16="http://schemas.microsoft.com/office/drawing/2014/main" id="{8B4B154C-0A60-41BF-B149-21BD6D9B9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DC1BCB1-67D2-4359-8F92-3A69D16DD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8800E080-59F0-4F83-B2C9-C7330EFDF5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506867-1785-46B5-8ECF-33F482D02C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B2294DE-DF10-42A5-A8E6-DF71D50B1A14}"/>
              </a:ext>
            </a:extLst>
          </p:cNvPr>
          <p:cNvPicPr>
            <a:picLocks noChangeAspect="1"/>
          </p:cNvPicPr>
          <p:nvPr/>
        </p:nvPicPr>
        <p:blipFill>
          <a:blip r:embed="rId3"/>
          <a:stretch>
            <a:fillRect/>
          </a:stretch>
        </p:blipFill>
        <p:spPr>
          <a:xfrm>
            <a:off x="1246656" y="645106"/>
            <a:ext cx="5702458" cy="5559896"/>
          </a:xfrm>
          <a:prstGeom prst="rect">
            <a:avLst/>
          </a:prstGeom>
        </p:spPr>
      </p:pic>
      <p:cxnSp>
        <p:nvCxnSpPr>
          <p:cNvPr id="34" name="Straight Connector 33">
            <a:extLst>
              <a:ext uri="{FF2B5EF4-FFF2-40B4-BE49-F238E27FC236}">
                <a16:creationId xmlns:a16="http://schemas.microsoft.com/office/drawing/2014/main" id="{A8A8A2B6-6C82-4F71-BD0A-2E57CD2317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25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advClick="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1F63B5DCDAB545BF38ED4E5009E9C0" ma:contentTypeVersion="13" ma:contentTypeDescription="Create a new document." ma:contentTypeScope="" ma:versionID="1bfab03c9c0530487fc400548122cdc5">
  <xsd:schema xmlns:xsd="http://www.w3.org/2001/XMLSchema" xmlns:xs="http://www.w3.org/2001/XMLSchema" xmlns:p="http://schemas.microsoft.com/office/2006/metadata/properties" xmlns:ns3="ac830013-301b-4c3a-a1d9-41d48e768376" xmlns:ns4="bbd623c7-af3c-4489-9dc8-cede226285e5" targetNamespace="http://schemas.microsoft.com/office/2006/metadata/properties" ma:root="true" ma:fieldsID="db15a689380069b65f2fd00ea2ad05a4" ns3:_="" ns4:_="">
    <xsd:import namespace="ac830013-301b-4c3a-a1d9-41d48e768376"/>
    <xsd:import namespace="bbd623c7-af3c-4489-9dc8-cede226285e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830013-301b-4c3a-a1d9-41d48e7683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bd623c7-af3c-4489-9dc8-cede226285e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9F7442-6D06-4573-A0AC-0C3DAD773BCC}">
  <ds:schemaRefs>
    <ds:schemaRef ds:uri="http://schemas.microsoft.com/sharepoint/v3/contenttype/forms"/>
  </ds:schemaRefs>
</ds:datastoreItem>
</file>

<file path=customXml/itemProps2.xml><?xml version="1.0" encoding="utf-8"?>
<ds:datastoreItem xmlns:ds="http://schemas.openxmlformats.org/officeDocument/2006/customXml" ds:itemID="{E82F9938-939F-4268-A6B3-F602C3D0E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830013-301b-4c3a-a1d9-41d48e768376"/>
    <ds:schemaRef ds:uri="bbd623c7-af3c-4489-9dc8-cede226285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FFF1FE-B7C4-432A-AA81-A4788B633058}">
  <ds:schemaRefs>
    <ds:schemaRef ds:uri="ac830013-301b-4c3a-a1d9-41d48e768376"/>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bbd623c7-af3c-4489-9dc8-cede226285e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TM03457510[[fn=Savon]]</Template>
  <TotalTime>866</TotalTime>
  <Words>417</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Calibri</vt:lpstr>
      <vt:lpstr>Century Gothic</vt:lpstr>
      <vt:lpstr>Garamond</vt:lpstr>
      <vt:lpstr>Savon</vt:lpstr>
      <vt:lpstr>Pharmacy management system</vt:lpstr>
      <vt:lpstr>Introduction</vt:lpstr>
      <vt:lpstr>Problem</vt:lpstr>
      <vt:lpstr>Solution</vt:lpstr>
      <vt:lpstr>Software Requirements</vt:lpstr>
      <vt:lpstr>Tech/Resources utilized  </vt:lpstr>
      <vt:lpstr>PowerPoint Presentation</vt:lpstr>
      <vt:lpstr>PowerPoint Presentation</vt:lpstr>
      <vt:lpstr>PowerPoint Presentation</vt:lpstr>
      <vt:lpstr>PowerPoint Presentation</vt:lpstr>
      <vt:lpstr>PowerPoint Presentation</vt:lpstr>
      <vt:lpstr>PowerPoint Presentation</vt:lpstr>
      <vt:lpstr>Class diagram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Anurag Goswami</dc:creator>
  <cp:lastModifiedBy>DEVANSH DAS</cp:lastModifiedBy>
  <cp:revision>33</cp:revision>
  <dcterms:created xsi:type="dcterms:W3CDTF">2019-09-25T03:15:10Z</dcterms:created>
  <dcterms:modified xsi:type="dcterms:W3CDTF">2022-04-30T21:33:32Z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0x010100AF1F63B5DCDAB545BF38ED4E5009E9C0</vt:lpwstr>
  </property>
</Properties>
</file>