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2"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9/23/2023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Shape 39">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FC235-9397-6CF3-D9E7-62D7A3CE875D}"/>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Project Link Hub</a:t>
            </a:r>
          </a:p>
        </p:txBody>
      </p:sp>
      <p:sp>
        <p:nvSpPr>
          <p:cNvPr id="3" name="Subtitle 2">
            <a:extLst>
              <a:ext uri="{FF2B5EF4-FFF2-40B4-BE49-F238E27FC236}">
                <a16:creationId xmlns:a16="http://schemas.microsoft.com/office/drawing/2014/main" id="{5A2A5C3C-AB13-4DB9-A302-22C95B94177C}"/>
              </a:ext>
            </a:extLst>
          </p:cNvPr>
          <p:cNvSpPr>
            <a:spLocks noGrp="1"/>
          </p:cNvSpPr>
          <p:nvPr>
            <p:ph type="subTitle" idx="1"/>
          </p:nvPr>
        </p:nvSpPr>
        <p:spPr>
          <a:xfrm>
            <a:off x="4456386" y="3962088"/>
            <a:ext cx="6203795" cy="1186108"/>
          </a:xfrm>
        </p:spPr>
        <p:txBody>
          <a:bodyPr>
            <a:normAutofit/>
          </a:bodyPr>
          <a:lstStyle/>
          <a:p>
            <a:pPr marL="0" marR="0" algn="l">
              <a:spcBef>
                <a:spcPts val="0"/>
              </a:spcBef>
              <a:spcAft>
                <a:spcPts val="600"/>
              </a:spcAft>
            </a:pPr>
            <a:r>
              <a:rPr lang="en-IN">
                <a:solidFill>
                  <a:srgbClr val="FFFFFF">
                    <a:alpha val="70000"/>
                  </a:srgbClr>
                </a:solidFill>
                <a:effectLst/>
                <a:latin typeface="Times New Roman" panose="02020603050405020304" pitchFamily="18" charset="0"/>
                <a:ea typeface="Calibri" panose="020F0502020204030204" pitchFamily="34" charset="0"/>
                <a:cs typeface="Times New Roman" panose="02020603050405020304" pitchFamily="18" charset="0"/>
              </a:rPr>
              <a:t>~Aayush Chaudhary 2200290140002</a:t>
            </a:r>
          </a:p>
          <a:p>
            <a:pPr marL="0" marR="0" algn="l">
              <a:spcBef>
                <a:spcPts val="0"/>
              </a:spcBef>
              <a:spcAft>
                <a:spcPts val="600"/>
              </a:spcAft>
            </a:pPr>
            <a:r>
              <a:rPr lang="en-IN">
                <a:solidFill>
                  <a:srgbClr val="FFFFFF">
                    <a:alpha val="70000"/>
                  </a:srgbClr>
                </a:solidFill>
                <a:effectLst/>
                <a:latin typeface="Times New Roman" panose="02020603050405020304" pitchFamily="18" charset="0"/>
                <a:ea typeface="Calibri" panose="020F0502020204030204" pitchFamily="34" charset="0"/>
              </a:rPr>
              <a:t>~Aditya Sharma 2200290140012</a:t>
            </a:r>
            <a:endParaRPr lang="en-US">
              <a:solidFill>
                <a:srgbClr val="FFFFFF">
                  <a:alpha val="70000"/>
                </a:srgbClr>
              </a:solidFill>
            </a:endParaRPr>
          </a:p>
        </p:txBody>
      </p:sp>
      <p:sp>
        <p:nvSpPr>
          <p:cNvPr id="42" name="Isosceles Triangle 41">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6422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26E866-B9B6-891C-C064-60E49B272562}"/>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INTRODUCTION</a:t>
            </a:r>
          </a:p>
        </p:txBody>
      </p:sp>
      <p:sp>
        <p:nvSpPr>
          <p:cNvPr id="3" name="Content Placeholder 2">
            <a:extLst>
              <a:ext uri="{FF2B5EF4-FFF2-40B4-BE49-F238E27FC236}">
                <a16:creationId xmlns:a16="http://schemas.microsoft.com/office/drawing/2014/main" id="{097896A0-8240-748E-5804-4E7B5F4B6F6D}"/>
              </a:ext>
            </a:extLst>
          </p:cNvPr>
          <p:cNvSpPr>
            <a:spLocks noGrp="1"/>
          </p:cNvSpPr>
          <p:nvPr>
            <p:ph idx="1"/>
          </p:nvPr>
        </p:nvSpPr>
        <p:spPr>
          <a:xfrm>
            <a:off x="6116084" y="609600"/>
            <a:ext cx="5511296" cy="5545667"/>
          </a:xfrm>
        </p:spPr>
        <p:txBody>
          <a:bodyPr anchor="ctr">
            <a:normAutofit/>
          </a:bodyPr>
          <a:lstStyle/>
          <a:p>
            <a:r>
              <a:rPr lang="en-I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The "Project Link Hub" is an innovative web-based platform poised to revolutionize project collaboration within educational institutions. This dynamic system serves as a digital nexus, connecting students and faculty members, streamlining project ideation, approval, and management. With an intuitive user interface built on HTML, CSS, PHP, and Bootstrap, the platform empowers students to explore, propose, </a:t>
            </a:r>
            <a:r>
              <a:rPr lang="en-IN">
                <a:solidFill>
                  <a:srgbClr val="FFFFFF"/>
                </a:solidFill>
                <a:latin typeface="Times New Roman" panose="02020603050405020304" pitchFamily="18" charset="0"/>
                <a:cs typeface="Times New Roman" panose="02020603050405020304" pitchFamily="18" charset="0"/>
              </a:rPr>
              <a:t>and participate in projects aligned with their academic interests. Simultaneously, it equips faculty members with tools to oversee projects, add new ideas, and ensure project exclusivity. The "Project Link Hub" promises to enhance transparency, efficiency, and collaboration in the world of educational project development.</a:t>
            </a:r>
            <a:endParaRPr lang="en-US">
              <a:solidFill>
                <a:srgbClr val="FFFFFF"/>
              </a:solidFill>
              <a:latin typeface="Times New Roman" panose="02020603050405020304" pitchFamily="18" charset="0"/>
              <a:cs typeface="Times New Roman" panose="02020603050405020304" pitchFamily="18" charset="0"/>
            </a:endParaRPr>
          </a:p>
          <a:p>
            <a:pPr marL="0" indent="0">
              <a:buNone/>
            </a:pPr>
            <a:endParaRPr lang="en-US">
              <a:solidFill>
                <a:srgbClr val="FFFFFF"/>
              </a:solidFill>
            </a:endParaRPr>
          </a:p>
        </p:txBody>
      </p:sp>
    </p:spTree>
    <p:extLst>
      <p:ext uri="{BB962C8B-B14F-4D97-AF65-F5344CB8AC3E}">
        <p14:creationId xmlns:p14="http://schemas.microsoft.com/office/powerpoint/2010/main" val="38393066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4904A0-4BC4-AF4F-DA7A-282A3D87092B}"/>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Key Technologies</a:t>
            </a:r>
          </a:p>
        </p:txBody>
      </p:sp>
      <p:sp>
        <p:nvSpPr>
          <p:cNvPr id="3" name="Content Placeholder 2">
            <a:extLst>
              <a:ext uri="{FF2B5EF4-FFF2-40B4-BE49-F238E27FC236}">
                <a16:creationId xmlns:a16="http://schemas.microsoft.com/office/drawing/2014/main" id="{7E9FD904-8077-CC9D-59B2-6350EEFB738F}"/>
              </a:ext>
            </a:extLst>
          </p:cNvPr>
          <p:cNvSpPr>
            <a:spLocks noGrp="1"/>
          </p:cNvSpPr>
          <p:nvPr>
            <p:ph idx="1"/>
          </p:nvPr>
        </p:nvSpPr>
        <p:spPr>
          <a:xfrm>
            <a:off x="6116084" y="609600"/>
            <a:ext cx="5511296" cy="5545667"/>
          </a:xfrm>
        </p:spPr>
        <p:txBody>
          <a:bodyPr anchor="ctr">
            <a:normAutofit/>
          </a:bodyPr>
          <a:lstStyle/>
          <a:p>
            <a:pPr>
              <a:buFont typeface="+mj-lt"/>
              <a:buAutoNum type="arabicPeriod"/>
            </a:pPr>
            <a:r>
              <a:rPr lang="en-US" b="1" i="0">
                <a:solidFill>
                  <a:srgbClr val="FFFFFF"/>
                </a:solidFill>
                <a:effectLst/>
                <a:latin typeface="Söhne"/>
              </a:rPr>
              <a:t>HTML (HyperText Markup Language):</a:t>
            </a:r>
            <a:endParaRPr lang="en-US" b="0" i="0">
              <a:solidFill>
                <a:srgbClr val="FFFFFF"/>
              </a:solidFill>
              <a:effectLst/>
              <a:latin typeface="Söhne"/>
            </a:endParaRPr>
          </a:p>
          <a:p>
            <a:pPr marL="457200" lvl="1" indent="0">
              <a:buNone/>
            </a:pPr>
            <a:r>
              <a:rPr lang="en-US" b="0" i="0">
                <a:solidFill>
                  <a:srgbClr val="FFFFFF"/>
                </a:solidFill>
                <a:effectLst/>
                <a:latin typeface="Söhne"/>
              </a:rPr>
              <a:t>Foundation for structuring web content.</a:t>
            </a:r>
          </a:p>
          <a:p>
            <a:pPr>
              <a:buFont typeface="+mj-lt"/>
              <a:buAutoNum type="arabicPeriod"/>
            </a:pPr>
            <a:r>
              <a:rPr lang="en-US" b="1" i="0">
                <a:solidFill>
                  <a:srgbClr val="FFFFFF"/>
                </a:solidFill>
                <a:effectLst/>
                <a:latin typeface="Söhne"/>
              </a:rPr>
              <a:t>CSS (Cascading Style Sheets):</a:t>
            </a:r>
            <a:endParaRPr lang="en-US" b="0" i="0">
              <a:solidFill>
                <a:srgbClr val="FFFFFF"/>
              </a:solidFill>
              <a:effectLst/>
              <a:latin typeface="Söhne"/>
            </a:endParaRPr>
          </a:p>
          <a:p>
            <a:pPr marL="457200" lvl="1" indent="0">
              <a:buNone/>
            </a:pPr>
            <a:r>
              <a:rPr lang="en-US" b="0" i="0">
                <a:solidFill>
                  <a:srgbClr val="FFFFFF"/>
                </a:solidFill>
                <a:effectLst/>
                <a:latin typeface="Söhne"/>
              </a:rPr>
              <a:t>Styling and layout of web pages, ensuring a user-friendly interface.</a:t>
            </a:r>
          </a:p>
          <a:p>
            <a:pPr>
              <a:buFont typeface="+mj-lt"/>
              <a:buAutoNum type="arabicPeriod"/>
            </a:pPr>
            <a:r>
              <a:rPr lang="en-US" b="1" i="0">
                <a:solidFill>
                  <a:srgbClr val="FFFFFF"/>
                </a:solidFill>
                <a:effectLst/>
                <a:latin typeface="Söhne"/>
              </a:rPr>
              <a:t>PHP (Hypertext Preprocessor):</a:t>
            </a:r>
            <a:endParaRPr lang="en-US" b="0" i="0">
              <a:solidFill>
                <a:srgbClr val="FFFFFF"/>
              </a:solidFill>
              <a:effectLst/>
              <a:latin typeface="Söhne"/>
            </a:endParaRPr>
          </a:p>
          <a:p>
            <a:pPr marL="457200" lvl="1" indent="0">
              <a:buNone/>
            </a:pPr>
            <a:r>
              <a:rPr lang="en-US" b="0" i="0">
                <a:solidFill>
                  <a:srgbClr val="FFFFFF"/>
                </a:solidFill>
                <a:effectLst/>
                <a:latin typeface="Söhne"/>
              </a:rPr>
              <a:t>Server-side scripting language for dynamic web page generation and server interaction.</a:t>
            </a:r>
          </a:p>
          <a:p>
            <a:pPr>
              <a:buFont typeface="+mj-lt"/>
              <a:buAutoNum type="arabicPeriod"/>
            </a:pPr>
            <a:r>
              <a:rPr lang="en-US" b="1" i="0">
                <a:solidFill>
                  <a:srgbClr val="FFFFFF"/>
                </a:solidFill>
                <a:effectLst/>
                <a:latin typeface="Söhne"/>
              </a:rPr>
              <a:t>Bootstrap:</a:t>
            </a:r>
            <a:endParaRPr lang="en-US" b="0" i="0">
              <a:solidFill>
                <a:srgbClr val="FFFFFF"/>
              </a:solidFill>
              <a:effectLst/>
              <a:latin typeface="Söhne"/>
            </a:endParaRPr>
          </a:p>
          <a:p>
            <a:pPr marL="457200" lvl="1" indent="0">
              <a:buNone/>
            </a:pPr>
            <a:r>
              <a:rPr lang="en-US" b="0" i="0">
                <a:solidFill>
                  <a:srgbClr val="FFFFFF"/>
                </a:solidFill>
                <a:effectLst/>
                <a:latin typeface="Söhne"/>
              </a:rPr>
              <a:t>Front-end framework for responsive and mobile-friendly web design.</a:t>
            </a:r>
          </a:p>
          <a:p>
            <a:pPr>
              <a:buFont typeface="+mj-lt"/>
              <a:buAutoNum type="arabicPeriod"/>
            </a:pPr>
            <a:r>
              <a:rPr lang="en-US" b="1" i="0">
                <a:solidFill>
                  <a:srgbClr val="FFFFFF"/>
                </a:solidFill>
                <a:effectLst/>
                <a:latin typeface="Söhne"/>
              </a:rPr>
              <a:t>MySQL:</a:t>
            </a:r>
            <a:endParaRPr lang="en-US" b="0" i="0">
              <a:solidFill>
                <a:srgbClr val="FFFFFF"/>
              </a:solidFill>
              <a:effectLst/>
              <a:latin typeface="Söhne"/>
            </a:endParaRPr>
          </a:p>
          <a:p>
            <a:pPr marL="457200" lvl="1" indent="0">
              <a:buNone/>
            </a:pPr>
            <a:r>
              <a:rPr lang="en-US" b="0" i="0">
                <a:solidFill>
                  <a:srgbClr val="FFFFFF"/>
                </a:solidFill>
                <a:effectLst/>
                <a:latin typeface="Söhne"/>
              </a:rPr>
              <a:t>Relational database management system (RDBMS) for data storage and retrieval.</a:t>
            </a:r>
          </a:p>
          <a:p>
            <a:endParaRPr lang="en-US">
              <a:solidFill>
                <a:srgbClr val="FFFFFF"/>
              </a:solidFill>
            </a:endParaRPr>
          </a:p>
        </p:txBody>
      </p:sp>
    </p:spTree>
    <p:extLst>
      <p:ext uri="{BB962C8B-B14F-4D97-AF65-F5344CB8AC3E}">
        <p14:creationId xmlns:p14="http://schemas.microsoft.com/office/powerpoint/2010/main" val="271890258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55BBAF5-C44F-E4F2-891E-7936735FF24D}"/>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Hardware Requirements</a:t>
            </a: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E9B56E0-8983-7DF9-EFCF-9CF9E5031A1C}"/>
              </a:ext>
            </a:extLst>
          </p:cNvPr>
          <p:cNvSpPr>
            <a:spLocks noGrp="1"/>
          </p:cNvSpPr>
          <p:nvPr>
            <p:ph idx="1"/>
          </p:nvPr>
        </p:nvSpPr>
        <p:spPr>
          <a:xfrm>
            <a:off x="5716872" y="2134889"/>
            <a:ext cx="2640141" cy="3025595"/>
          </a:xfrm>
        </p:spPr>
        <p:txBody>
          <a:bodyPr>
            <a:normAutofit fontScale="55000" lnSpcReduction="20000"/>
          </a:bodyPr>
          <a:lstStyle/>
          <a:p>
            <a:pPr marL="174879" indent="-174879" defTabSz="233172">
              <a:spcBef>
                <a:spcPts val="510"/>
              </a:spcBef>
              <a:buFont typeface="+mj-lt"/>
              <a:buAutoNum type="arabicPeriod"/>
            </a:pPr>
            <a:r>
              <a:rPr lang="en-US" sz="2300" b="1" dirty="0">
                <a:solidFill>
                  <a:srgbClr val="374151"/>
                </a:solidFill>
                <a:latin typeface="Times New Roman" panose="02020603050405020304" pitchFamily="18" charset="0"/>
                <a:cs typeface="Times New Roman" panose="02020603050405020304" pitchFamily="18" charset="0"/>
              </a:rPr>
              <a:t>Server Hosting:</a:t>
            </a:r>
          </a:p>
          <a:p>
            <a:pPr marL="576072" lvl="1" indent="-342900" defTabSz="233172">
              <a:spcBef>
                <a:spcPts val="510"/>
              </a:spcBef>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Reliable web server for platform hosting.</a:t>
            </a:r>
          </a:p>
          <a:p>
            <a:pPr marL="576072" lvl="1" indent="-342900" defTabSz="233172">
              <a:spcBef>
                <a:spcPts val="510"/>
              </a:spcBef>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Adequate CPU, RAM, and storage capacity.</a:t>
            </a:r>
          </a:p>
          <a:p>
            <a:pPr marL="576072" lvl="1" indent="-342900" defTabSz="233172">
              <a:spcBef>
                <a:spcPts val="510"/>
              </a:spcBef>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High-speed internet connection.</a:t>
            </a:r>
          </a:p>
          <a:p>
            <a:pPr marL="174879" indent="-174879" defTabSz="233172">
              <a:spcBef>
                <a:spcPts val="510"/>
              </a:spcBef>
              <a:buFont typeface="+mj-lt"/>
              <a:buAutoNum type="arabicPeriod"/>
            </a:pPr>
            <a:r>
              <a:rPr lang="en-US" sz="1900" b="1" dirty="0">
                <a:solidFill>
                  <a:srgbClr val="374151"/>
                </a:solidFill>
                <a:latin typeface="Times New Roman" panose="02020603050405020304" pitchFamily="18" charset="0"/>
                <a:cs typeface="Times New Roman" panose="02020603050405020304" pitchFamily="18" charset="0"/>
              </a:rPr>
              <a:t>Database Server:</a:t>
            </a:r>
          </a:p>
          <a:p>
            <a:pPr marL="576072" lvl="1" indent="-342900" defTabSz="233172">
              <a:spcBef>
                <a:spcPts val="510"/>
              </a:spcBef>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MySQL or equivalent relational database system.</a:t>
            </a:r>
          </a:p>
          <a:p>
            <a:pPr marL="576072" lvl="1" indent="-342900" defTabSz="233172">
              <a:spcBef>
                <a:spcPts val="510"/>
              </a:spcBef>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Ensuring data storage and retrieval efficiency.</a:t>
            </a:r>
          </a:p>
          <a:p>
            <a:pPr marL="174879" indent="-174879" defTabSz="233172">
              <a:spcBef>
                <a:spcPts val="510"/>
              </a:spcBef>
              <a:buFont typeface="+mj-lt"/>
              <a:buAutoNum type="arabicPeriod"/>
            </a:pPr>
            <a:r>
              <a:rPr lang="en-US" sz="2300" b="1" dirty="0">
                <a:solidFill>
                  <a:srgbClr val="374151"/>
                </a:solidFill>
                <a:latin typeface="Times New Roman" panose="02020603050405020304" pitchFamily="18" charset="0"/>
                <a:cs typeface="Times New Roman" panose="02020603050405020304" pitchFamily="18" charset="0"/>
              </a:rPr>
              <a:t>Network Infrastructure:</a:t>
            </a:r>
          </a:p>
          <a:p>
            <a:pPr marL="576072" lvl="1" indent="-342900" defTabSz="233172">
              <a:spcBef>
                <a:spcPts val="510"/>
              </a:spcBef>
              <a:buFont typeface="Arial" panose="020B0604020202020204" pitchFamily="34" charset="0"/>
              <a:buChar char="•"/>
            </a:pPr>
            <a:r>
              <a:rPr lang="en-US" sz="2200" dirty="0">
                <a:solidFill>
                  <a:srgbClr val="374151"/>
                </a:solidFill>
                <a:latin typeface="Times New Roman" panose="02020603050405020304" pitchFamily="18" charset="0"/>
                <a:cs typeface="Times New Roman" panose="02020603050405020304" pitchFamily="18" charset="0"/>
              </a:rPr>
              <a:t>High-speed internet for accessibility.</a:t>
            </a:r>
          </a:p>
          <a:p>
            <a:pPr marL="576072" lvl="1" indent="-342900" defTabSz="233172">
              <a:spcBef>
                <a:spcPts val="510"/>
              </a:spcBef>
              <a:buFont typeface="Arial" panose="020B0604020202020204" pitchFamily="34" charset="0"/>
              <a:buChar char="•"/>
            </a:pPr>
            <a:r>
              <a:rPr lang="en-US" sz="2200" dirty="0">
                <a:solidFill>
                  <a:srgbClr val="374151"/>
                </a:solidFill>
                <a:latin typeface="Times New Roman" panose="02020603050405020304" pitchFamily="18" charset="0"/>
                <a:cs typeface="Times New Roman" panose="02020603050405020304" pitchFamily="18" charset="0"/>
              </a:rPr>
              <a:t>Secure network protocols (HTTPS) for data protection.</a:t>
            </a:r>
          </a:p>
        </p:txBody>
      </p:sp>
      <p:sp>
        <p:nvSpPr>
          <p:cNvPr id="5" name="TextBox 4">
            <a:extLst>
              <a:ext uri="{FF2B5EF4-FFF2-40B4-BE49-F238E27FC236}">
                <a16:creationId xmlns:a16="http://schemas.microsoft.com/office/drawing/2014/main" id="{5BC57699-AD8E-A906-B1D6-599D4000BC8F}"/>
              </a:ext>
            </a:extLst>
          </p:cNvPr>
          <p:cNvSpPr txBox="1"/>
          <p:nvPr/>
        </p:nvSpPr>
        <p:spPr>
          <a:xfrm>
            <a:off x="8880509" y="2134889"/>
            <a:ext cx="2530867" cy="2598147"/>
          </a:xfrm>
          <a:prstGeom prst="rect">
            <a:avLst/>
          </a:prstGeom>
          <a:noFill/>
        </p:spPr>
        <p:txBody>
          <a:bodyPr wrap="square" rtlCol="0">
            <a:spAutoFit/>
          </a:bodyPr>
          <a:lstStyle/>
          <a:p>
            <a:pPr marL="342900" indent="-342900" defTabSz="233172">
              <a:lnSpc>
                <a:spcPct val="80000"/>
              </a:lnSpc>
              <a:spcBef>
                <a:spcPts val="510"/>
              </a:spcBef>
              <a:buClr>
                <a:schemeClr val="accent1"/>
              </a:buClr>
              <a:buSzPct val="80000"/>
              <a:buFont typeface="+mj-lt"/>
              <a:buAutoNum type="arabicPeriod" startAt="3"/>
            </a:pPr>
            <a:r>
              <a:rPr lang="en-US" sz="1300" b="1" dirty="0">
                <a:solidFill>
                  <a:srgbClr val="374151"/>
                </a:solidFill>
                <a:latin typeface="Times New Roman" panose="02020603050405020304" pitchFamily="18" charset="0"/>
                <a:cs typeface="Times New Roman" panose="02020603050405020304" pitchFamily="18" charset="0"/>
              </a:rPr>
              <a:t>Backup and Redundancy:</a:t>
            </a:r>
          </a:p>
          <a:p>
            <a:pPr marL="576072" lvl="1" indent="-342900" defTabSz="233172">
              <a:lnSpc>
                <a:spcPct val="80000"/>
              </a:lnSpc>
              <a:spcBef>
                <a:spcPts val="510"/>
              </a:spcBef>
              <a:buClr>
                <a:schemeClr val="accent1"/>
              </a:buClr>
              <a:buSzPct val="80000"/>
              <a:buFont typeface="Arial" panose="020B0604020202020204" pitchFamily="34" charset="0"/>
              <a:buChar char="•"/>
            </a:pPr>
            <a:r>
              <a:rPr lang="en-US" sz="1400" kern="1200" dirty="0">
                <a:solidFill>
                  <a:srgbClr val="374151"/>
                </a:solidFill>
                <a:latin typeface="Times New Roman" panose="02020603050405020304" pitchFamily="18" charset="0"/>
                <a:cs typeface="Times New Roman" panose="02020603050405020304" pitchFamily="18" charset="0"/>
              </a:rPr>
              <a:t>Regular data backups to prevent loss.</a:t>
            </a:r>
          </a:p>
          <a:p>
            <a:pPr marL="576072" lvl="1" indent="-342900" defTabSz="233172">
              <a:lnSpc>
                <a:spcPct val="80000"/>
              </a:lnSpc>
              <a:spcBef>
                <a:spcPts val="510"/>
              </a:spcBef>
              <a:buClr>
                <a:schemeClr val="accent1"/>
              </a:buClr>
              <a:buSzPct val="80000"/>
              <a:buFont typeface="Arial" panose="020B0604020202020204" pitchFamily="34" charset="0"/>
              <a:buChar char="•"/>
            </a:pPr>
            <a:r>
              <a:rPr lang="en-US" sz="1400" kern="1200" dirty="0">
                <a:solidFill>
                  <a:srgbClr val="374151"/>
                </a:solidFill>
                <a:latin typeface="Times New Roman" panose="02020603050405020304" pitchFamily="18" charset="0"/>
                <a:cs typeface="Times New Roman" panose="02020603050405020304" pitchFamily="18" charset="0"/>
              </a:rPr>
              <a:t>Redundancy measures to minimize downtime.</a:t>
            </a:r>
          </a:p>
          <a:p>
            <a:pPr marL="342900" indent="-342900" defTabSz="233172">
              <a:lnSpc>
                <a:spcPct val="80000"/>
              </a:lnSpc>
              <a:spcBef>
                <a:spcPts val="510"/>
              </a:spcBef>
              <a:buClr>
                <a:schemeClr val="accent1"/>
              </a:buClr>
              <a:buSzPct val="80000"/>
              <a:buFont typeface="+mj-lt"/>
              <a:buAutoNum type="arabicPeriod" startAt="3"/>
            </a:pPr>
            <a:r>
              <a:rPr lang="en-US" sz="1300" b="1" dirty="0">
                <a:solidFill>
                  <a:srgbClr val="374151"/>
                </a:solidFill>
                <a:latin typeface="Times New Roman" panose="02020603050405020304" pitchFamily="18" charset="0"/>
                <a:cs typeface="Times New Roman" panose="02020603050405020304" pitchFamily="18" charset="0"/>
              </a:rPr>
              <a:t>Scalability:</a:t>
            </a:r>
          </a:p>
          <a:p>
            <a:pPr marL="576072" lvl="1" indent="-342900" defTabSz="233172">
              <a:lnSpc>
                <a:spcPct val="80000"/>
              </a:lnSpc>
              <a:spcBef>
                <a:spcPts val="510"/>
              </a:spcBef>
              <a:buClr>
                <a:schemeClr val="accent1"/>
              </a:buClr>
              <a:buSzPct val="80000"/>
              <a:buFont typeface="Arial" panose="020B0604020202020204" pitchFamily="34" charset="0"/>
              <a:buChar char="•"/>
            </a:pPr>
            <a:r>
              <a:rPr lang="en-US" sz="1400" dirty="0">
                <a:solidFill>
                  <a:srgbClr val="374151"/>
                </a:solidFill>
                <a:latin typeface="Times New Roman" panose="02020603050405020304" pitchFamily="18" charset="0"/>
                <a:cs typeface="Times New Roman" panose="02020603050405020304" pitchFamily="18" charset="0"/>
              </a:rPr>
              <a:t>Scalable infrastructure for future growth.</a:t>
            </a:r>
          </a:p>
          <a:p>
            <a:pPr marL="576072" lvl="1" indent="-342900" defTabSz="233172">
              <a:lnSpc>
                <a:spcPct val="80000"/>
              </a:lnSpc>
              <a:spcBef>
                <a:spcPts val="510"/>
              </a:spcBef>
              <a:buClr>
                <a:schemeClr val="accent1"/>
              </a:buClr>
              <a:buSzPct val="80000"/>
              <a:buFont typeface="Arial" panose="020B0604020202020204" pitchFamily="34" charset="0"/>
              <a:buChar char="•"/>
            </a:pPr>
            <a:r>
              <a:rPr lang="en-US" sz="1400" dirty="0">
                <a:solidFill>
                  <a:srgbClr val="374151"/>
                </a:solidFill>
                <a:latin typeface="Times New Roman" panose="02020603050405020304" pitchFamily="18" charset="0"/>
                <a:cs typeface="Times New Roman" panose="02020603050405020304" pitchFamily="18" charset="0"/>
              </a:rPr>
              <a:t>Easy resource expansion as the user base increases.</a:t>
            </a:r>
          </a:p>
          <a:p>
            <a:endParaRPr lang="en-US" dirty="0"/>
          </a:p>
        </p:txBody>
      </p:sp>
    </p:spTree>
    <p:extLst>
      <p:ext uri="{BB962C8B-B14F-4D97-AF65-F5344CB8AC3E}">
        <p14:creationId xmlns:p14="http://schemas.microsoft.com/office/powerpoint/2010/main" val="124393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9F4C5-D4AC-CF48-7CB1-80D20AE39371}"/>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85A39100-19E4-33B4-BCA1-5C5D891AA2FB}"/>
              </a:ext>
            </a:extLst>
          </p:cNvPr>
          <p:cNvSpPr>
            <a:spLocks noGrp="1"/>
          </p:cNvSpPr>
          <p:nvPr>
            <p:ph idx="1"/>
          </p:nvPr>
        </p:nvSpPr>
        <p:spPr>
          <a:xfrm>
            <a:off x="1126309" y="1530536"/>
            <a:ext cx="5085344" cy="3521480"/>
          </a:xfrm>
        </p:spPr>
        <p:txBody>
          <a:bodyPr>
            <a:normAutofit fontScale="92500" lnSpcReduction="20000"/>
          </a:bodyPr>
          <a:lstStyle/>
          <a:p>
            <a:pPr marL="308610" indent="-308610" defTabSz="411480">
              <a:lnSpc>
                <a:spcPct val="90000"/>
              </a:lnSpc>
              <a:spcBef>
                <a:spcPts val="900"/>
              </a:spcBef>
              <a:buFont typeface="+mj-lt"/>
              <a:buAutoNum type="arabicPeriod"/>
            </a:pPr>
            <a:r>
              <a:rPr lang="en-US" sz="1700" b="1" kern="1200" dirty="0">
                <a:solidFill>
                  <a:srgbClr val="374151"/>
                </a:solidFill>
                <a:latin typeface="Söhne"/>
                <a:ea typeface="+mn-ea"/>
                <a:cs typeface="+mn-cs"/>
              </a:rPr>
              <a:t>Module Name:</a:t>
            </a:r>
            <a:r>
              <a:rPr lang="en-US" sz="1700" kern="1200" dirty="0">
                <a:solidFill>
                  <a:srgbClr val="374151"/>
                </a:solidFill>
                <a:latin typeface="Söhne"/>
                <a:ea typeface="+mn-ea"/>
                <a:cs typeface="+mn-cs"/>
              </a:rPr>
              <a:t> Project Idea Submission</a:t>
            </a:r>
          </a:p>
          <a:p>
            <a:pPr marL="697230" lvl="1" defTabSz="411480">
              <a:lnSpc>
                <a:spcPct val="90000"/>
              </a:lnSpc>
              <a:spcBef>
                <a:spcPts val="900"/>
              </a:spcBef>
              <a:buFont typeface="Arial" panose="020B0604020202020204" pitchFamily="34" charset="0"/>
              <a:buChar char="•"/>
            </a:pPr>
            <a:r>
              <a:rPr lang="en-US" sz="1700" b="1" kern="1200" dirty="0">
                <a:solidFill>
                  <a:srgbClr val="374151"/>
                </a:solidFill>
                <a:latin typeface="Söhne"/>
                <a:ea typeface="+mn-ea"/>
                <a:cs typeface="+mn-cs"/>
              </a:rPr>
              <a:t>Purpose:</a:t>
            </a:r>
            <a:r>
              <a:rPr lang="en-US" sz="1700" kern="1200" dirty="0">
                <a:solidFill>
                  <a:srgbClr val="374151"/>
                </a:solidFill>
                <a:latin typeface="Söhne"/>
                <a:ea typeface="+mn-ea"/>
                <a:cs typeface="+mn-cs"/>
              </a:rPr>
              <a:t> Allows faculty members to submit project ideas.</a:t>
            </a:r>
          </a:p>
          <a:p>
            <a:pPr marL="697230" lvl="1" defTabSz="411480">
              <a:lnSpc>
                <a:spcPct val="90000"/>
              </a:lnSpc>
              <a:spcBef>
                <a:spcPts val="900"/>
              </a:spcBef>
              <a:buFont typeface="Arial" panose="020B0604020202020204" pitchFamily="34" charset="0"/>
              <a:buChar char="•"/>
            </a:pPr>
            <a:r>
              <a:rPr lang="en-US" sz="1700" b="1" kern="1200" dirty="0">
                <a:solidFill>
                  <a:srgbClr val="374151"/>
                </a:solidFill>
                <a:latin typeface="Söhne"/>
                <a:ea typeface="+mn-ea"/>
                <a:cs typeface="+mn-cs"/>
              </a:rPr>
              <a:t>Key Features:</a:t>
            </a:r>
            <a:r>
              <a:rPr lang="en-US" sz="1700" kern="1200" dirty="0">
                <a:solidFill>
                  <a:srgbClr val="374151"/>
                </a:solidFill>
                <a:latin typeface="Söhne"/>
                <a:ea typeface="+mn-ea"/>
                <a:cs typeface="+mn-cs"/>
              </a:rPr>
              <a:t> Idea description, authorship, and status tracking.</a:t>
            </a:r>
          </a:p>
          <a:p>
            <a:pPr marL="697230" lvl="1" defTabSz="411480">
              <a:lnSpc>
                <a:spcPct val="90000"/>
              </a:lnSpc>
              <a:spcBef>
                <a:spcPts val="900"/>
              </a:spcBef>
              <a:buFont typeface="Arial" panose="020B0604020202020204" pitchFamily="34" charset="0"/>
              <a:buChar char="•"/>
            </a:pPr>
            <a:r>
              <a:rPr lang="en-US" sz="1700" b="1" kern="1200" dirty="0">
                <a:solidFill>
                  <a:srgbClr val="374151"/>
                </a:solidFill>
                <a:latin typeface="Söhne"/>
                <a:ea typeface="+mn-ea"/>
                <a:cs typeface="+mn-cs"/>
              </a:rPr>
              <a:t>User Interaction:</a:t>
            </a:r>
            <a:r>
              <a:rPr lang="en-US" sz="1700" kern="1200" dirty="0">
                <a:solidFill>
                  <a:srgbClr val="374151"/>
                </a:solidFill>
                <a:latin typeface="Söhne"/>
                <a:ea typeface="+mn-ea"/>
                <a:cs typeface="+mn-cs"/>
              </a:rPr>
              <a:t> Faculty members can propose new project ideas for students.</a:t>
            </a:r>
          </a:p>
          <a:p>
            <a:pPr marL="308610" indent="-308610" defTabSz="411480">
              <a:lnSpc>
                <a:spcPct val="90000"/>
              </a:lnSpc>
              <a:spcBef>
                <a:spcPts val="900"/>
              </a:spcBef>
              <a:buFont typeface="+mj-lt"/>
              <a:buAutoNum type="arabicPeriod"/>
            </a:pPr>
            <a:r>
              <a:rPr lang="en-US" sz="1700" b="1" kern="1200" dirty="0">
                <a:solidFill>
                  <a:srgbClr val="374151"/>
                </a:solidFill>
                <a:latin typeface="Söhne"/>
                <a:ea typeface="+mn-ea"/>
                <a:cs typeface="+mn-cs"/>
              </a:rPr>
              <a:t>Module Name:</a:t>
            </a:r>
            <a:r>
              <a:rPr lang="en-US" sz="1700" kern="1200" dirty="0">
                <a:solidFill>
                  <a:srgbClr val="374151"/>
                </a:solidFill>
                <a:latin typeface="Söhne"/>
                <a:ea typeface="+mn-ea"/>
                <a:cs typeface="+mn-cs"/>
              </a:rPr>
              <a:t> Project Proposal Management</a:t>
            </a:r>
          </a:p>
          <a:p>
            <a:pPr marL="697230" lvl="1" defTabSz="411480">
              <a:lnSpc>
                <a:spcPct val="90000"/>
              </a:lnSpc>
              <a:spcBef>
                <a:spcPts val="900"/>
              </a:spcBef>
              <a:buFont typeface="Arial" panose="020B0604020202020204" pitchFamily="34" charset="0"/>
              <a:buChar char="•"/>
            </a:pPr>
            <a:r>
              <a:rPr lang="en-US" sz="1700" b="1" kern="1200" dirty="0">
                <a:solidFill>
                  <a:srgbClr val="374151"/>
                </a:solidFill>
                <a:latin typeface="Söhne"/>
                <a:ea typeface="+mn-ea"/>
                <a:cs typeface="+mn-cs"/>
              </a:rPr>
              <a:t>Purpose:</a:t>
            </a:r>
            <a:r>
              <a:rPr lang="en-US" sz="1700" kern="1200" dirty="0">
                <a:solidFill>
                  <a:srgbClr val="374151"/>
                </a:solidFill>
                <a:latin typeface="Söhne"/>
                <a:ea typeface="+mn-ea"/>
                <a:cs typeface="+mn-cs"/>
              </a:rPr>
              <a:t> Enables students to propose and track project proposals.</a:t>
            </a:r>
          </a:p>
          <a:p>
            <a:pPr marL="697230" lvl="1" defTabSz="411480">
              <a:lnSpc>
                <a:spcPct val="90000"/>
              </a:lnSpc>
              <a:spcBef>
                <a:spcPts val="900"/>
              </a:spcBef>
              <a:buFont typeface="Arial" panose="020B0604020202020204" pitchFamily="34" charset="0"/>
              <a:buChar char="•"/>
            </a:pPr>
            <a:r>
              <a:rPr lang="en-US" sz="1700" b="1" kern="1200" dirty="0">
                <a:solidFill>
                  <a:srgbClr val="374151"/>
                </a:solidFill>
                <a:latin typeface="Söhne"/>
                <a:ea typeface="+mn-ea"/>
                <a:cs typeface="+mn-cs"/>
              </a:rPr>
              <a:t>Key Features:</a:t>
            </a:r>
            <a:r>
              <a:rPr lang="en-US" sz="1700" kern="1200" dirty="0">
                <a:solidFill>
                  <a:srgbClr val="374151"/>
                </a:solidFill>
                <a:latin typeface="Söhne"/>
                <a:ea typeface="+mn-ea"/>
                <a:cs typeface="+mn-cs"/>
              </a:rPr>
              <a:t> Proposal submission, faculty approval, and status updates.</a:t>
            </a:r>
          </a:p>
          <a:p>
            <a:pPr marL="697230" lvl="1" defTabSz="411480">
              <a:lnSpc>
                <a:spcPct val="90000"/>
              </a:lnSpc>
              <a:spcBef>
                <a:spcPts val="900"/>
              </a:spcBef>
              <a:buFont typeface="Arial" panose="020B0604020202020204" pitchFamily="34" charset="0"/>
              <a:buChar char="•"/>
            </a:pPr>
            <a:r>
              <a:rPr lang="en-US" sz="1700" b="1" kern="1200" dirty="0">
                <a:solidFill>
                  <a:srgbClr val="374151"/>
                </a:solidFill>
                <a:latin typeface="Söhne"/>
                <a:ea typeface="+mn-ea"/>
                <a:cs typeface="+mn-cs"/>
              </a:rPr>
              <a:t>User Interaction:</a:t>
            </a:r>
            <a:r>
              <a:rPr lang="en-US" sz="1700" kern="1200" dirty="0">
                <a:solidFill>
                  <a:srgbClr val="374151"/>
                </a:solidFill>
                <a:latin typeface="Söhne"/>
                <a:ea typeface="+mn-ea"/>
                <a:cs typeface="+mn-cs"/>
              </a:rPr>
              <a:t> Students can submit project proposals, view approval status, and receive feedback.</a:t>
            </a:r>
          </a:p>
          <a:p>
            <a:pPr marL="0" indent="0">
              <a:lnSpc>
                <a:spcPct val="90000"/>
              </a:lnSpc>
              <a:buNone/>
            </a:pPr>
            <a:endParaRPr lang="en-US" sz="1700" dirty="0"/>
          </a:p>
        </p:txBody>
      </p:sp>
      <p:sp>
        <p:nvSpPr>
          <p:cNvPr id="4" name="TextBox 3">
            <a:extLst>
              <a:ext uri="{FF2B5EF4-FFF2-40B4-BE49-F238E27FC236}">
                <a16:creationId xmlns:a16="http://schemas.microsoft.com/office/drawing/2014/main" id="{FACE377D-9F1D-6B7F-CD45-8AE685794FE5}"/>
              </a:ext>
            </a:extLst>
          </p:cNvPr>
          <p:cNvSpPr txBox="1"/>
          <p:nvPr/>
        </p:nvSpPr>
        <p:spPr>
          <a:xfrm>
            <a:off x="6161266" y="1358174"/>
            <a:ext cx="4906302" cy="4138025"/>
          </a:xfrm>
          <a:prstGeom prst="rect">
            <a:avLst/>
          </a:prstGeom>
          <a:noFill/>
        </p:spPr>
        <p:txBody>
          <a:bodyPr wrap="square" rtlCol="0">
            <a:spAutoFit/>
          </a:bodyPr>
          <a:lstStyle/>
          <a:p>
            <a:pPr marL="308610" indent="-308610" defTabSz="411480">
              <a:spcBef>
                <a:spcPts val="900"/>
              </a:spcBef>
              <a:buClr>
                <a:srgbClr val="5FCBEF"/>
              </a:buClr>
              <a:buSzPct val="80000"/>
              <a:buFont typeface="+mj-lt"/>
              <a:buAutoNum type="arabicPeriod" startAt="3"/>
              <a:defRPr/>
            </a:pPr>
            <a:r>
              <a:rPr lang="en-US" sz="1530" b="1" kern="1200" dirty="0">
                <a:solidFill>
                  <a:srgbClr val="374151"/>
                </a:solidFill>
                <a:latin typeface="Söhne"/>
                <a:ea typeface="+mn-ea"/>
                <a:cs typeface="+mn-cs"/>
              </a:rPr>
              <a:t>Module Name: </a:t>
            </a:r>
            <a:r>
              <a:rPr lang="en-US" sz="1350" kern="1200" dirty="0">
                <a:solidFill>
                  <a:srgbClr val="374151"/>
                </a:solidFill>
                <a:latin typeface="Söhne"/>
                <a:ea typeface="+mn-ea"/>
                <a:cs typeface="+mn-cs"/>
              </a:rPr>
              <a:t>Project Listing</a:t>
            </a:r>
          </a:p>
          <a:p>
            <a:pPr marL="720090" lvl="1" indent="-308610" defTabSz="411480">
              <a:spcBef>
                <a:spcPts val="900"/>
              </a:spcBef>
              <a:buClr>
                <a:srgbClr val="5FCBEF"/>
              </a:buClr>
              <a:buSzPct val="80000"/>
              <a:buFont typeface="Arial" panose="020B0604020202020204" pitchFamily="34" charset="0"/>
              <a:buChar char="•"/>
              <a:defRPr/>
            </a:pPr>
            <a:r>
              <a:rPr lang="en-US" sz="1350" b="1" dirty="0">
                <a:solidFill>
                  <a:srgbClr val="374151"/>
                </a:solidFill>
                <a:latin typeface="Söhne"/>
              </a:rPr>
              <a:t>Purpose</a:t>
            </a:r>
            <a:r>
              <a:rPr lang="en-US" sz="1350" kern="1200" dirty="0">
                <a:solidFill>
                  <a:srgbClr val="374151"/>
                </a:solidFill>
                <a:latin typeface="Söhne"/>
                <a:ea typeface="+mn-ea"/>
                <a:cs typeface="+mn-cs"/>
              </a:rPr>
              <a:t>: Provides a catalog of available projects for students.</a:t>
            </a:r>
          </a:p>
          <a:p>
            <a:pPr marL="720090" lvl="1" indent="-308610" defTabSz="411480">
              <a:spcBef>
                <a:spcPts val="900"/>
              </a:spcBef>
              <a:buClr>
                <a:srgbClr val="5FCBEF"/>
              </a:buClr>
              <a:buSzPct val="80000"/>
              <a:buFont typeface="Arial" panose="020B0604020202020204" pitchFamily="34" charset="0"/>
              <a:buChar char="•"/>
              <a:defRPr/>
            </a:pPr>
            <a:r>
              <a:rPr lang="en-US" sz="1350" b="1" kern="1200" dirty="0">
                <a:solidFill>
                  <a:srgbClr val="374151"/>
                </a:solidFill>
                <a:latin typeface="Söhne"/>
                <a:ea typeface="+mn-ea"/>
                <a:cs typeface="+mn-cs"/>
              </a:rPr>
              <a:t>Key Features</a:t>
            </a:r>
            <a:r>
              <a:rPr lang="en-US" sz="1350" kern="1200" dirty="0">
                <a:solidFill>
                  <a:srgbClr val="374151"/>
                </a:solidFill>
                <a:latin typeface="Söhne"/>
                <a:ea typeface="+mn-ea"/>
                <a:cs typeface="+mn-cs"/>
              </a:rPr>
              <a:t>: Project details, faculty information, and availability status.</a:t>
            </a:r>
          </a:p>
          <a:p>
            <a:pPr marL="720090" lvl="1" indent="-308610" defTabSz="411480">
              <a:spcBef>
                <a:spcPts val="900"/>
              </a:spcBef>
              <a:buClr>
                <a:srgbClr val="5FCBEF"/>
              </a:buClr>
              <a:buSzPct val="80000"/>
              <a:buFont typeface="Arial" panose="020B0604020202020204" pitchFamily="34" charset="0"/>
              <a:buChar char="•"/>
              <a:defRPr/>
            </a:pPr>
            <a:r>
              <a:rPr lang="en-US" sz="1350" b="1" kern="1200" dirty="0">
                <a:solidFill>
                  <a:srgbClr val="374151"/>
                </a:solidFill>
                <a:latin typeface="Söhne"/>
                <a:ea typeface="+mn-ea"/>
                <a:cs typeface="+mn-cs"/>
              </a:rPr>
              <a:t>User Interaction</a:t>
            </a:r>
            <a:r>
              <a:rPr lang="en-US" sz="1350" kern="1200" dirty="0">
                <a:solidFill>
                  <a:srgbClr val="374151"/>
                </a:solidFill>
                <a:latin typeface="Söhne"/>
                <a:ea typeface="+mn-ea"/>
                <a:cs typeface="+mn-cs"/>
              </a:rPr>
              <a:t>: Students can browse and select projects for participation.</a:t>
            </a:r>
          </a:p>
          <a:p>
            <a:pPr marL="308610" indent="-308610" defTabSz="411480">
              <a:spcBef>
                <a:spcPts val="900"/>
              </a:spcBef>
              <a:buClr>
                <a:srgbClr val="5FCBEF"/>
              </a:buClr>
              <a:buSzPct val="80000"/>
              <a:buFont typeface="+mj-lt"/>
              <a:buAutoNum type="arabicPeriod" startAt="3"/>
              <a:defRPr/>
            </a:pPr>
            <a:r>
              <a:rPr lang="en-US" sz="1530" b="1" kern="1200" dirty="0">
                <a:solidFill>
                  <a:srgbClr val="374151"/>
                </a:solidFill>
                <a:latin typeface="Söhne"/>
                <a:ea typeface="+mn-ea"/>
                <a:cs typeface="+mn-cs"/>
              </a:rPr>
              <a:t>Module Name: </a:t>
            </a:r>
            <a:r>
              <a:rPr lang="en-US" sz="1350" kern="1200" dirty="0">
                <a:solidFill>
                  <a:srgbClr val="374151"/>
                </a:solidFill>
                <a:latin typeface="Söhne"/>
                <a:ea typeface="+mn-ea"/>
                <a:cs typeface="+mn-cs"/>
              </a:rPr>
              <a:t>User Profile Management</a:t>
            </a:r>
          </a:p>
          <a:p>
            <a:pPr marL="720090" lvl="1" indent="-308610" defTabSz="411480">
              <a:spcBef>
                <a:spcPts val="900"/>
              </a:spcBef>
              <a:buClr>
                <a:srgbClr val="5FCBEF"/>
              </a:buClr>
              <a:buSzPct val="80000"/>
              <a:buFont typeface="Arial" panose="020B0604020202020204" pitchFamily="34" charset="0"/>
              <a:buChar char="•"/>
              <a:defRPr/>
            </a:pPr>
            <a:r>
              <a:rPr lang="en-US" sz="1350" b="1" kern="1200" dirty="0">
                <a:solidFill>
                  <a:srgbClr val="374151"/>
                </a:solidFill>
                <a:latin typeface="Söhne"/>
                <a:ea typeface="+mn-ea"/>
                <a:cs typeface="+mn-cs"/>
              </a:rPr>
              <a:t>Purpose</a:t>
            </a:r>
            <a:r>
              <a:rPr lang="en-US" sz="1350" kern="1200" dirty="0">
                <a:solidFill>
                  <a:srgbClr val="374151"/>
                </a:solidFill>
                <a:latin typeface="Söhne"/>
                <a:ea typeface="+mn-ea"/>
                <a:cs typeface="+mn-cs"/>
              </a:rPr>
              <a:t>: Allows users to manage their profiles and preferences.</a:t>
            </a:r>
          </a:p>
          <a:p>
            <a:pPr marL="720090" lvl="1" indent="-308610" defTabSz="411480">
              <a:spcBef>
                <a:spcPts val="900"/>
              </a:spcBef>
              <a:buClr>
                <a:srgbClr val="5FCBEF"/>
              </a:buClr>
              <a:buSzPct val="80000"/>
              <a:buFont typeface="Arial" panose="020B0604020202020204" pitchFamily="34" charset="0"/>
              <a:buChar char="•"/>
              <a:defRPr/>
            </a:pPr>
            <a:r>
              <a:rPr lang="en-US" sz="1350" b="1" kern="1200" dirty="0">
                <a:solidFill>
                  <a:srgbClr val="374151"/>
                </a:solidFill>
                <a:latin typeface="Söhne"/>
                <a:ea typeface="+mn-ea"/>
                <a:cs typeface="+mn-cs"/>
              </a:rPr>
              <a:t>Key Features</a:t>
            </a:r>
            <a:r>
              <a:rPr lang="en-US" sz="720" b="1" kern="1200" dirty="0">
                <a:solidFill>
                  <a:srgbClr val="374151"/>
                </a:solidFill>
                <a:latin typeface="Söhne"/>
                <a:ea typeface="+mn-ea"/>
                <a:cs typeface="+mn-cs"/>
              </a:rPr>
              <a:t>:</a:t>
            </a:r>
            <a:r>
              <a:rPr lang="en-US" sz="720" kern="1200" dirty="0">
                <a:solidFill>
                  <a:srgbClr val="374151"/>
                </a:solidFill>
                <a:latin typeface="Söhne"/>
                <a:ea typeface="+mn-ea"/>
                <a:cs typeface="+mn-cs"/>
              </a:rPr>
              <a:t> </a:t>
            </a:r>
            <a:r>
              <a:rPr lang="en-US" sz="1350" kern="1200" dirty="0">
                <a:solidFill>
                  <a:srgbClr val="374151"/>
                </a:solidFill>
                <a:latin typeface="Söhne"/>
                <a:ea typeface="+mn-ea"/>
                <a:cs typeface="+mn-cs"/>
              </a:rPr>
              <a:t>Profile editing, password change, and notification settings.</a:t>
            </a:r>
          </a:p>
          <a:p>
            <a:pPr marL="720090" lvl="1" indent="-308610" defTabSz="411480">
              <a:spcBef>
                <a:spcPts val="900"/>
              </a:spcBef>
              <a:buClr>
                <a:srgbClr val="5FCBEF"/>
              </a:buClr>
              <a:buSzPct val="80000"/>
              <a:buFont typeface="Arial" panose="020B0604020202020204" pitchFamily="34" charset="0"/>
              <a:buChar char="•"/>
              <a:defRPr/>
            </a:pPr>
            <a:r>
              <a:rPr lang="en-US" sz="1350" b="1" kern="1200" dirty="0">
                <a:solidFill>
                  <a:srgbClr val="374151"/>
                </a:solidFill>
                <a:latin typeface="Söhne"/>
                <a:ea typeface="+mn-ea"/>
                <a:cs typeface="+mn-cs"/>
              </a:rPr>
              <a:t>User Interaction</a:t>
            </a:r>
            <a:r>
              <a:rPr lang="en-US" sz="720" b="1" kern="1200" dirty="0">
                <a:solidFill>
                  <a:srgbClr val="374151"/>
                </a:solidFill>
                <a:latin typeface="Söhne"/>
                <a:ea typeface="+mn-ea"/>
                <a:cs typeface="+mn-cs"/>
              </a:rPr>
              <a:t>:</a:t>
            </a:r>
            <a:r>
              <a:rPr lang="en-US" sz="720" kern="1200" dirty="0">
                <a:solidFill>
                  <a:srgbClr val="374151"/>
                </a:solidFill>
                <a:latin typeface="Söhne"/>
                <a:ea typeface="+mn-ea"/>
                <a:cs typeface="+mn-cs"/>
              </a:rPr>
              <a:t> </a:t>
            </a:r>
            <a:r>
              <a:rPr lang="en-US" sz="1350" kern="1200" dirty="0">
                <a:solidFill>
                  <a:srgbClr val="374151"/>
                </a:solidFill>
                <a:latin typeface="Söhne"/>
                <a:ea typeface="+mn-ea"/>
                <a:cs typeface="+mn-cs"/>
              </a:rPr>
              <a:t>All users can update their profiles and account settings.</a:t>
            </a:r>
          </a:p>
          <a:p>
            <a:endParaRPr lang="en-US" dirty="0"/>
          </a:p>
        </p:txBody>
      </p:sp>
    </p:spTree>
    <p:extLst>
      <p:ext uri="{BB962C8B-B14F-4D97-AF65-F5344CB8AC3E}">
        <p14:creationId xmlns:p14="http://schemas.microsoft.com/office/powerpoint/2010/main" val="391537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24384C40-D997-DB82-C2E6-887C3EBFA796}"/>
              </a:ext>
            </a:extLst>
          </p:cNvPr>
          <p:cNvSpPr>
            <a:spLocks noGrp="1"/>
          </p:cNvSpPr>
          <p:nvPr>
            <p:ph type="title"/>
          </p:nvPr>
        </p:nvSpPr>
        <p:spPr>
          <a:xfrm>
            <a:off x="677334" y="609600"/>
            <a:ext cx="8596668" cy="1320800"/>
          </a:xfrm>
        </p:spPr>
        <p:txBody>
          <a:bodyPr>
            <a:normAutofit/>
          </a:bodyPr>
          <a:lstStyle/>
          <a:p>
            <a:r>
              <a:rPr lang="en-US"/>
              <a:t>Conclusion</a:t>
            </a:r>
            <a:br>
              <a:rPr lang="en-US"/>
            </a:br>
            <a:endParaRPr lang="en-US" dirty="0"/>
          </a:p>
        </p:txBody>
      </p:sp>
      <p:sp>
        <p:nvSpPr>
          <p:cNvPr id="3" name="Content Placeholder 2">
            <a:extLst>
              <a:ext uri="{FF2B5EF4-FFF2-40B4-BE49-F238E27FC236}">
                <a16:creationId xmlns:a16="http://schemas.microsoft.com/office/drawing/2014/main" id="{58CDCC8D-B050-0292-BF67-BBDEE997A7ED}"/>
              </a:ext>
            </a:extLst>
          </p:cNvPr>
          <p:cNvSpPr>
            <a:spLocks noGrp="1"/>
          </p:cNvSpPr>
          <p:nvPr>
            <p:ph idx="1"/>
          </p:nvPr>
        </p:nvSpPr>
        <p:spPr>
          <a:xfrm>
            <a:off x="677334" y="2160589"/>
            <a:ext cx="8596668" cy="3880773"/>
          </a:xfrm>
        </p:spPr>
        <p:txBody>
          <a:bodyPr>
            <a:normAutofit/>
          </a:bodyPr>
          <a:lstStyle/>
          <a:p>
            <a:endParaRPr lang="en-US"/>
          </a:p>
          <a:p>
            <a:r>
              <a:rPr lang="en-US">
                <a:latin typeface="Times New Roman" panose="02020603050405020304" pitchFamily="18" charset="0"/>
                <a:cs typeface="Times New Roman" panose="02020603050405020304" pitchFamily="18" charset="0"/>
              </a:rPr>
              <a:t>In conclusion, the "Project Link Hub" represents our forward-looking vision to pioneer an innovative platform that promises to redefine project collaboration within our educational institution. While we stand at the threshold of development, we are poised and committed to embarking on this exciting journey. Anticipated benefits include streamlined project ideation, heightened transparency, and enriched collaboration for both our students and faculty members. In the forthcoming phases of development, our primary focus will be on crafting a robust, user-friendly platform that fulfills our envisioned goals. Beyond the initial launch, we look forward to a continuous evolution as we gather user feedback, refine features, and adapt to the evolving needs of our educational community. Our aspiration is to foster a culture of collaboration, creativity, and academic excellence through the "Project Link Hub," and we are enthusiastic about the transformative potential it holds for our institution.</a:t>
            </a:r>
          </a:p>
          <a:p>
            <a:endParaRPr lang="en-US"/>
          </a:p>
          <a:p>
            <a:endParaRPr lang="en-US"/>
          </a:p>
          <a:p>
            <a:endParaRPr lang="en-US"/>
          </a:p>
          <a:p>
            <a:endParaRPr lang="en-US"/>
          </a:p>
          <a:p>
            <a:endParaRPr lang="en-US"/>
          </a:p>
          <a:p>
            <a:endParaRPr lang="en-US" dirty="0"/>
          </a:p>
        </p:txBody>
      </p:sp>
    </p:spTree>
    <p:extLst>
      <p:ext uri="{BB962C8B-B14F-4D97-AF65-F5344CB8AC3E}">
        <p14:creationId xmlns:p14="http://schemas.microsoft.com/office/powerpoint/2010/main" val="31554166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542A1125-BEEF-4B06-B7A6-5C89AFBF8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4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41AF29A-C02E-4F6E-AE31-4D61F939D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803267-175B-4586-A120-09F386B97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and black square with black text&#10;&#10;Description automatically generated">
            <a:extLst>
              <a:ext uri="{FF2B5EF4-FFF2-40B4-BE49-F238E27FC236}">
                <a16:creationId xmlns:a16="http://schemas.microsoft.com/office/drawing/2014/main" id="{187C649B-4994-6AC5-1533-9B2215C5AF4E}"/>
              </a:ext>
            </a:extLst>
          </p:cNvPr>
          <p:cNvPicPr>
            <a:picLocks noGrp="1" noChangeAspect="1"/>
          </p:cNvPicPr>
          <p:nvPr>
            <p:ph idx="1"/>
          </p:nvPr>
        </p:nvPicPr>
        <p:blipFill>
          <a:blip r:embed="rId2"/>
          <a:stretch>
            <a:fillRect/>
          </a:stretch>
        </p:blipFill>
        <p:spPr>
          <a:xfrm>
            <a:off x="1984569" y="1123527"/>
            <a:ext cx="8222857" cy="4604800"/>
          </a:xfrm>
          <a:prstGeom prst="rect">
            <a:avLst/>
          </a:prstGeom>
        </p:spPr>
      </p:pic>
    </p:spTree>
    <p:extLst>
      <p:ext uri="{BB962C8B-B14F-4D97-AF65-F5344CB8AC3E}">
        <p14:creationId xmlns:p14="http://schemas.microsoft.com/office/powerpoint/2010/main" val="41950762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TotalTime>
  <Words>643</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Söhne</vt:lpstr>
      <vt:lpstr>Times New Roman</vt:lpstr>
      <vt:lpstr>Trebuchet MS</vt:lpstr>
      <vt:lpstr>Wingdings 3</vt:lpstr>
      <vt:lpstr>Facet</vt:lpstr>
      <vt:lpstr>Project Link Hub</vt:lpstr>
      <vt:lpstr>INTRODUCTION</vt:lpstr>
      <vt:lpstr>Key Technologies</vt:lpstr>
      <vt:lpstr>Hardware Requirements</vt:lpstr>
      <vt:lpstr>Modules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Link Hub</dc:title>
  <dc:creator>ADITYA SHARMA</dc:creator>
  <cp:lastModifiedBy>ADITYA SHARMA</cp:lastModifiedBy>
  <cp:revision>1</cp:revision>
  <dcterms:created xsi:type="dcterms:W3CDTF">2023-09-23T14:27:29Z</dcterms:created>
  <dcterms:modified xsi:type="dcterms:W3CDTF">2023-09-23T15:13:31Z</dcterms:modified>
</cp:coreProperties>
</file>