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5143500" cx="9144000"/>
  <p:notesSz cx="6858000" cy="9144000"/>
  <p:embeddedFontLst>
    <p:embeddedFont>
      <p:font typeface="Average"/>
      <p:regular r:id="rId120"/>
    </p:embeddedFont>
    <p:embeddedFont>
      <p:font typeface="Oswald"/>
      <p:regular r:id="rId121"/>
      <p:bold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Oswald-regular.fntdata"/><Relationship Id="rId25" Type="http://schemas.openxmlformats.org/officeDocument/2006/relationships/slide" Target="slides/slide20.xml"/><Relationship Id="rId120" Type="http://schemas.openxmlformats.org/officeDocument/2006/relationships/font" Target="fonts/Averag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2" Type="http://schemas.openxmlformats.org/officeDocument/2006/relationships/font" Target="fonts/Oswald-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dff82d1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dff82d1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a0bb216b1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a0bb216b1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a0bb216b1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a0bb216b1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a0bb216b1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a0bb216b1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a0bb216b1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a0bb216b1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4m</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a0bb216b1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a0bb216b1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br>
              <a:rPr lang="en"/>
            </a:br>
            <a:r>
              <a:rPr lang="en"/>
              <a:t>Knowledge Check 10</a:t>
            </a:r>
            <a:endParaRPr/>
          </a:p>
          <a:p>
            <a:pPr indent="0" lvl="0" marL="0" rtl="0" algn="l">
              <a:spcBef>
                <a:spcPts val="0"/>
              </a:spcBef>
              <a:spcAft>
                <a:spcPts val="0"/>
              </a:spcAft>
              <a:buNone/>
            </a:pPr>
            <a:r>
              <a:rPr lang="en"/>
              <a:t>Quiz - what line will cause an exception?</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a0bb216b1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a0bb216b1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a0bb216b1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a0bb216b1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m - also try to catch checked exception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https://docs.oracle.com/en/java/javase/11/docs/api/java.base/java/lang/Exception.html</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a0bb216b1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a0bb216b1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a0bb216b1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a0bb216b1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1.5m</a:t>
            </a:r>
            <a:endParaRPr/>
          </a:p>
          <a:p>
            <a:pPr indent="0" lvl="0" marL="0" rtl="0" algn="l">
              <a:spcBef>
                <a:spcPts val="0"/>
              </a:spcBef>
              <a:spcAft>
                <a:spcPts val="0"/>
              </a:spcAft>
              <a:buNone/>
            </a:pPr>
            <a:r>
              <a:rPr lang="en"/>
              <a:t>Knowledge Check 11</a:t>
            </a:r>
            <a:br>
              <a:rPr lang="en"/>
            </a:br>
            <a:r>
              <a:rPr lang="en"/>
              <a:t>Quiz should this be a checked or unchecked exception, or it depends</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a0bb216b1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a0bb216b1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dff82d1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dff82d1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 + 3m demo</a:t>
            </a:r>
            <a:endParaRPr/>
          </a:p>
          <a:p>
            <a:pPr indent="0" lvl="0" marL="0" rtl="0" algn="l">
              <a:spcBef>
                <a:spcPts val="0"/>
              </a:spcBef>
              <a:spcAft>
                <a:spcPts val="0"/>
              </a:spcAft>
              <a:buNone/>
            </a:pPr>
            <a:r>
              <a:rPr lang="en"/>
              <a:t>‘</a:t>
            </a:r>
            <a:r>
              <a:rPr lang="en"/>
              <a:t>n</a:t>
            </a:r>
            <a:r>
              <a:rPr lang="en"/>
              <a:t>ew’ keyword</a:t>
            </a:r>
            <a:endParaRPr/>
          </a:p>
          <a:p>
            <a:pPr indent="0" lvl="0" marL="0" rtl="0" algn="l">
              <a:spcBef>
                <a:spcPts val="0"/>
              </a:spcBef>
              <a:spcAft>
                <a:spcPts val="0"/>
              </a:spcAft>
              <a:buNone/>
            </a:pPr>
            <a:r>
              <a:rPr lang="en"/>
              <a:t>JShell demo</a:t>
            </a:r>
            <a:endParaRPr/>
          </a:p>
          <a:p>
            <a:pPr indent="0" lvl="0" marL="0" rtl="0" algn="l">
              <a:spcBef>
                <a:spcPts val="0"/>
              </a:spcBef>
              <a:spcAft>
                <a:spcPts val="0"/>
              </a:spcAft>
              <a:buNone/>
            </a:pPr>
            <a:r>
              <a:rPr lang="en"/>
              <a:t>	Copy pet</a:t>
            </a:r>
            <a:endParaRPr/>
          </a:p>
          <a:p>
            <a:pPr indent="0" lvl="0" marL="0" rtl="0" algn="l">
              <a:spcBef>
                <a:spcPts val="0"/>
              </a:spcBef>
              <a:spcAft>
                <a:spcPts val="0"/>
              </a:spcAft>
              <a:buNone/>
            </a:pPr>
            <a:r>
              <a:rPr lang="en"/>
              <a:t>	Note that no instance of it created</a:t>
            </a:r>
            <a:endParaRPr/>
          </a:p>
          <a:p>
            <a:pPr indent="0" lvl="0" marL="0" rtl="0" algn="l">
              <a:spcBef>
                <a:spcPts val="0"/>
              </a:spcBef>
              <a:spcAft>
                <a:spcPts val="0"/>
              </a:spcAft>
              <a:buNone/>
            </a:pPr>
            <a:r>
              <a:rPr lang="en"/>
              <a:t>	Use new keyword</a:t>
            </a:r>
            <a:endParaRPr/>
          </a:p>
          <a:p>
            <a:pPr indent="0" lvl="0" marL="0" rtl="0" algn="l">
              <a:spcBef>
                <a:spcPts val="0"/>
              </a:spcBef>
              <a:spcAft>
                <a:spcPts val="0"/>
              </a:spcAft>
              <a:buNone/>
            </a:pPr>
            <a:r>
              <a:rPr lang="en"/>
              <a:t>	Object identifiers - ‘reference’</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a0bb216b1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a0bb216b1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Any other exception that could happen here?</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a0bb216b1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a0bb216b1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a0bb216b1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a0bb216b1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1.5m</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a0bb216b1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a0bb216b1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a0bb216b1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a0bb216b1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 Go to ScopeExample.Java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dff82d1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dff82d1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ff82d1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dff82d1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 </a:t>
            </a:r>
            <a:endParaRPr/>
          </a:p>
          <a:p>
            <a:pPr indent="0" lvl="0" marL="0" rtl="0" algn="l">
              <a:spcBef>
                <a:spcPts val="0"/>
              </a:spcBef>
              <a:spcAft>
                <a:spcPts val="0"/>
              </a:spcAft>
              <a:buNone/>
            </a:pPr>
            <a:r>
              <a:rPr lang="en"/>
              <a:t>Demo constructors in JShell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ff82d1a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ff82d1a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6m - String</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String - object that has special handling by operators</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Equality checking</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Knowledge Check 1</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string a = “bar” string b = “bar” a == b</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.equals</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.equalsIgnoreCase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QUESTIONS</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ff82d1a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ff82d1a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 Just a quick review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ff82d1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ff82d1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9m - Boxed Primitives</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JShell demo</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Try to dereference primitive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class MyInt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int x;</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boolean equals(String y){</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return y.equals("" + x);</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parseInt / valueOf</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Integer.One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Tab completion Integer.</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Autoboxing / unboxing</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String name;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String breed = "rhinoceros";</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String favoriteFood = "kale";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int age = 13;</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boolean licensed = false;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Owner owner = new Owner();</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Pet()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Pet(String name, String breed, String food, int age)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this.name = name;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this.breed = breed;</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this.favoriteFood = food;</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this.age = age;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class Owner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String name = "Orion";</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String phone = "123-456-7890";</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ff82d1a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ff82d1a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3m - Arrays</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ff82d1a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ff82d1a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 - Note that you CAN reassign a different array to the same variable name, but it will allocate an entirely new array. You cannot modify an existing array’s size.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dff82d1a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dff82d1a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13m</a:t>
            </a:r>
            <a:endParaRPr/>
          </a:p>
          <a:p>
            <a:pPr indent="0" lvl="0" marL="0" rtl="0" algn="l">
              <a:spcBef>
                <a:spcPts val="0"/>
              </a:spcBef>
              <a:spcAft>
                <a:spcPts val="0"/>
              </a:spcAft>
              <a:buNone/>
            </a:pPr>
            <a:r>
              <a:rPr lang="en"/>
              <a:t>Jshell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Interface</a:t>
            </a:r>
            <a:endParaRPr/>
          </a:p>
          <a:p>
            <a:pPr indent="0" lvl="0" marL="0" rtl="0" algn="l">
              <a:spcBef>
                <a:spcPts val="0"/>
              </a:spcBef>
              <a:spcAft>
                <a:spcPts val="0"/>
              </a:spcAft>
              <a:buNone/>
            </a:pPr>
            <a:r>
              <a:rPr lang="en"/>
              <a:t>Raw typed List example</a:t>
            </a:r>
            <a:endParaRPr/>
          </a:p>
          <a:p>
            <a:pPr indent="0" lvl="0" marL="0" rtl="0" algn="l">
              <a:spcBef>
                <a:spcPts val="0"/>
              </a:spcBef>
              <a:spcAft>
                <a:spcPts val="0"/>
              </a:spcAft>
              <a:buNone/>
            </a:pPr>
            <a:r>
              <a:rPr lang="en"/>
              <a:t>Generics </a:t>
            </a:r>
            <a:endParaRPr/>
          </a:p>
          <a:p>
            <a:pPr indent="0" lvl="0" marL="0" rtl="0" algn="l">
              <a:spcBef>
                <a:spcPts val="0"/>
              </a:spcBef>
              <a:spcAft>
                <a:spcPts val="0"/>
              </a:spcAft>
              <a:buNone/>
            </a:pPr>
            <a:r>
              <a:rPr lang="en"/>
              <a:t>Review of specific interfaces with examples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dfefee69e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dfefee69e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e134faf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e134faf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2m</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e134faf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e134faf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a:p>
            <a:pPr indent="0" lvl="0" marL="0" rtl="0" algn="l">
              <a:spcBef>
                <a:spcPts val="0"/>
              </a:spcBef>
              <a:spcAft>
                <a:spcPts val="0"/>
              </a:spcAft>
              <a:buNone/>
            </a:pPr>
            <a:r>
              <a:rPr lang="en"/>
              <a:t>Knowledge Check 2</a:t>
            </a:r>
            <a:endParaRPr/>
          </a:p>
          <a:p>
            <a:pPr indent="0" lvl="0" marL="0" rtl="0" algn="l">
              <a:spcBef>
                <a:spcPts val="0"/>
              </a:spcBef>
              <a:spcAft>
                <a:spcPts val="0"/>
              </a:spcAft>
              <a:buNone/>
            </a:pPr>
            <a:r>
              <a:rPr lang="en"/>
              <a:t>Quix: boolean x,y; if(x=false) y = true; - what do we expect x and y to be set to?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e134faf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e134faf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a:p>
            <a:pPr indent="0" lvl="0" marL="0" rtl="0" algn="l">
              <a:spcBef>
                <a:spcPts val="0"/>
              </a:spcBef>
              <a:spcAft>
                <a:spcPts val="0"/>
              </a:spcAft>
              <a:buClr>
                <a:schemeClr val="dk1"/>
              </a:buClr>
              <a:buSzPts val="1100"/>
              <a:buFont typeface="Arial"/>
              <a:buNone/>
            </a:pPr>
            <a:r>
              <a:rPr lang="en"/>
              <a:t>if ((x = true) || (y = true)) System.out.println("pass")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e134faf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e134faf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134faf5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e134faf5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e134faf5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e134faf5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e134faf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e134faf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(true) {</a:t>
            </a:r>
            <a:endParaRPr/>
          </a:p>
          <a:p>
            <a:pPr indent="0" lvl="0" marL="0" rtl="0" algn="l">
              <a:spcBef>
                <a:spcPts val="0"/>
              </a:spcBef>
              <a:spcAft>
                <a:spcPts val="0"/>
              </a:spcAft>
              <a:buClr>
                <a:schemeClr val="dk1"/>
              </a:buClr>
              <a:buSzPts val="1100"/>
              <a:buFont typeface="Arial"/>
              <a:buNone/>
            </a:pPr>
            <a:r>
              <a:rPr lang="en"/>
              <a:t>System.out.println("Hello");</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e134faf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e134faf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complex Example of looping over entry set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e134faf5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e134faf5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e134faf5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e134faf5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a:p>
            <a:pPr indent="0" lvl="0" marL="0" rtl="0" algn="l">
              <a:spcBef>
                <a:spcPts val="0"/>
              </a:spcBef>
              <a:spcAft>
                <a:spcPts val="0"/>
              </a:spcAft>
              <a:buNone/>
            </a:pPr>
            <a:r>
              <a:rPr lang="en"/>
              <a:t>Knowledge Check 3</a:t>
            </a:r>
            <a:endParaRPr/>
          </a:p>
          <a:p>
            <a:pPr indent="0" lvl="0" marL="0" rtl="0" algn="l">
              <a:spcBef>
                <a:spcPts val="0"/>
              </a:spcBef>
              <a:spcAft>
                <a:spcPts val="0"/>
              </a:spcAft>
              <a:buNone/>
            </a:pPr>
            <a:r>
              <a:rPr lang="en"/>
              <a:t>Quiz - what will x = if it starts as 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0922a9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0922a9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0922a9a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0922a9a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e134faf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e134faf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0922a9a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0922a9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intro, 10-15m execution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0922a9a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0922a9a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10-15m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0922a9a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0922a9a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0922a9a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0922a9a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8m</a:t>
            </a:r>
            <a:endParaRPr/>
          </a:p>
          <a:p>
            <a:pPr indent="0" lvl="0" marL="0" rtl="0" algn="l">
              <a:spcBef>
                <a:spcPts val="0"/>
              </a:spcBef>
              <a:spcAft>
                <a:spcPts val="0"/>
              </a:spcAft>
              <a:buNone/>
            </a:pPr>
            <a:r>
              <a:rPr lang="en"/>
              <a:t>Intermediate Operations vs. terminal operations</a:t>
            </a:r>
            <a:endParaRPr/>
          </a:p>
          <a:p>
            <a:pPr indent="0" lvl="0" marL="0" rtl="0" algn="l">
              <a:spcBef>
                <a:spcPts val="0"/>
              </a:spcBef>
              <a:spcAft>
                <a:spcPts val="0"/>
              </a:spcAft>
              <a:buNone/>
            </a:pPr>
            <a:r>
              <a:rPr lang="en"/>
              <a:t>Demo return types in jshell</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0922a9a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0922a9a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Ask about whether to go into more detail on stream operations, as they are similar to js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0922a9a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0922a9a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 jshell demo</a:t>
            </a:r>
            <a:endParaRPr/>
          </a:p>
          <a:p>
            <a:pPr indent="0" lvl="0" marL="0" rtl="0" algn="l">
              <a:spcBef>
                <a:spcPts val="0"/>
              </a:spcBef>
              <a:spcAft>
                <a:spcPts val="0"/>
              </a:spcAft>
              <a:buNone/>
            </a:pPr>
            <a:r>
              <a:rPr lang="en"/>
              <a:t>Knowledge Check 4</a:t>
            </a:r>
            <a:endParaRPr/>
          </a:p>
          <a:p>
            <a:pPr indent="0" lvl="0" marL="0" rtl="0" algn="l">
              <a:spcBef>
                <a:spcPts val="0"/>
              </a:spcBef>
              <a:spcAft>
                <a:spcPts val="0"/>
              </a:spcAft>
              <a:buNone/>
            </a:pPr>
            <a:r>
              <a:rPr lang="en"/>
              <a:t>Quiz - what do you think the return value is</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0922a9af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0922a9a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0922a9a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0922a9a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dfefee69e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dfefee69e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6m</a:t>
            </a:r>
            <a:endParaRPr/>
          </a:p>
          <a:p>
            <a:pPr indent="0" lvl="0" marL="0" rtl="0" algn="l">
              <a:spcBef>
                <a:spcPts val="0"/>
              </a:spcBef>
              <a:spcAft>
                <a:spcPts val="0"/>
              </a:spcAft>
              <a:buNone/>
            </a:pPr>
            <a:r>
              <a:rPr lang="en"/>
              <a:t>JShell - Java 9 interactive shell, /bin dir, or accessible anywhere if you have the /bin dir on your path</a:t>
            </a:r>
            <a:endParaRPr/>
          </a:p>
          <a:p>
            <a:pPr indent="0" lvl="0" marL="0" rtl="0" algn="l">
              <a:spcBef>
                <a:spcPts val="0"/>
              </a:spcBef>
              <a:spcAft>
                <a:spcPts val="0"/>
              </a:spcAft>
              <a:buNone/>
            </a:pPr>
            <a:r>
              <a:rPr lang="en">
                <a:solidFill>
                  <a:schemeClr val="dk1"/>
                </a:solidFill>
              </a:rPr>
              <a:t>Quiz: does everyone have jdk installed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Demo - introduce jshell, /help, /list, /vars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Repl.it web page - interactive full class compilation</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0922a9af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0922a9af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0922a9af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0922a9a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0922a9af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0922a9af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 + 5-10m</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0aab29b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0aab29b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Check 5</a:t>
            </a:r>
            <a:endParaRPr/>
          </a:p>
          <a:p>
            <a:pPr indent="0" lvl="0" marL="0" rtl="0" algn="l">
              <a:spcBef>
                <a:spcPts val="0"/>
              </a:spcBef>
              <a:spcAft>
                <a:spcPts val="0"/>
              </a:spcAft>
              <a:buNone/>
            </a:pPr>
            <a:r>
              <a:rPr lang="en"/>
              <a:t>If we wanted to declare a function for FizzBuzz, what would the types be in the declaration?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0922a9a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0922a9a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0aab29b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0aab29b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0aab29b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0aab29b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2.5m</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0aab29b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0aab29b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m</a:t>
            </a:r>
            <a:endParaRPr/>
          </a:p>
          <a:p>
            <a:pPr indent="0" lvl="0" marL="0" rtl="0" algn="l">
              <a:spcBef>
                <a:spcPts val="0"/>
              </a:spcBef>
              <a:spcAft>
                <a:spcPts val="0"/>
              </a:spcAft>
              <a:buNone/>
            </a:pPr>
            <a:r>
              <a:rPr lang="en"/>
              <a:t>Look at pet.java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Knowledge Check 6</a:t>
            </a:r>
            <a:endParaRPr/>
          </a:p>
          <a:p>
            <a:pPr indent="0" lvl="0" marL="0" rtl="0" algn="l">
              <a:spcBef>
                <a:spcPts val="0"/>
              </a:spcBef>
              <a:spcAft>
                <a:spcPts val="0"/>
              </a:spcAft>
              <a:buNone/>
            </a:pPr>
            <a:r>
              <a:rPr lang="en"/>
              <a:t>Final / static quiz</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0aab29b7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0aab29b7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Alt-shift-s - generate dialog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0aab29b7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0aab29b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Alt-shift-s - generate dialog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Talk about equality in java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dfefee69e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dfefee69e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Strict typing - 4m - </a:t>
            </a:r>
            <a:endParaRPr/>
          </a:p>
          <a:p>
            <a:pPr indent="457200" lvl="0" marL="0" rtl="0" algn="l">
              <a:spcBef>
                <a:spcPts val="0"/>
              </a:spcBef>
              <a:spcAft>
                <a:spcPts val="0"/>
              </a:spcAft>
              <a:buNone/>
            </a:pPr>
            <a:r>
              <a:rPr lang="en"/>
              <a:t>jshell demo</a:t>
            </a:r>
            <a:endParaRPr/>
          </a:p>
          <a:p>
            <a:pPr indent="457200" lvl="0" marL="0" rtl="0" algn="l">
              <a:spcBef>
                <a:spcPts val="0"/>
              </a:spcBef>
              <a:spcAft>
                <a:spcPts val="0"/>
              </a:spcAft>
              <a:buNone/>
            </a:pPr>
            <a:r>
              <a:rPr lang="en"/>
              <a:t>int x = 1;</a:t>
            </a:r>
            <a:endParaRPr/>
          </a:p>
          <a:p>
            <a:pPr indent="457200" lvl="0" marL="0" rtl="0" algn="l">
              <a:spcBef>
                <a:spcPts val="0"/>
              </a:spcBef>
              <a:spcAft>
                <a:spcPts val="0"/>
              </a:spcAft>
              <a:buNone/>
            </a:pPr>
            <a:r>
              <a:rPr lang="en"/>
              <a:t>String y = “2”;</a:t>
            </a:r>
            <a:endParaRPr/>
          </a:p>
          <a:p>
            <a:pPr indent="457200" lvl="0" marL="0" rtl="0" algn="l">
              <a:spcBef>
                <a:spcPts val="0"/>
              </a:spcBef>
              <a:spcAft>
                <a:spcPts val="0"/>
              </a:spcAft>
              <a:buNone/>
            </a:pPr>
            <a:r>
              <a:rPr lang="en"/>
              <a:t>x</a:t>
            </a:r>
            <a:r>
              <a:rPr lang="en"/>
              <a:t> = 3;</a:t>
            </a:r>
            <a:endParaRPr/>
          </a:p>
          <a:p>
            <a:pPr indent="457200" lvl="0" marL="0" rtl="0" algn="l">
              <a:spcBef>
                <a:spcPts val="0"/>
              </a:spcBef>
              <a:spcAft>
                <a:spcPts val="0"/>
              </a:spcAft>
              <a:buNone/>
            </a:pPr>
            <a:r>
              <a:rPr lang="en"/>
              <a:t>x</a:t>
            </a:r>
            <a:r>
              <a:rPr lang="en"/>
              <a:t> = “4”;</a:t>
            </a:r>
            <a:endParaRPr/>
          </a:p>
          <a:p>
            <a:pPr indent="457200" lvl="0" marL="0" rtl="0" algn="l">
              <a:spcBef>
                <a:spcPts val="0"/>
              </a:spcBef>
              <a:spcAft>
                <a:spcPts val="0"/>
              </a:spcAft>
              <a:buNone/>
            </a:pPr>
            <a:r>
              <a:rPr lang="en"/>
              <a:t>x</a:t>
            </a:r>
            <a:r>
              <a:rPr lang="en"/>
              <a:t> = 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Object Oriented - 1.5m</a:t>
            </a:r>
            <a:endParaRPr/>
          </a:p>
          <a:p>
            <a:pPr indent="0" lvl="0" marL="0" rtl="0" algn="l">
              <a:spcBef>
                <a:spcPts val="0"/>
              </a:spcBef>
              <a:spcAft>
                <a:spcPts val="0"/>
              </a:spcAft>
              <a:buNone/>
            </a:pPr>
            <a:r>
              <a:rPr lang="en"/>
              <a:t>	OO means many things in different context, but for Java - everything is inside a class</a:t>
            </a:r>
            <a:endParaRPr/>
          </a:p>
          <a:p>
            <a:pPr indent="0" lvl="0" marL="0" rtl="0" algn="l">
              <a:spcBef>
                <a:spcPts val="0"/>
              </a:spcBef>
              <a:spcAft>
                <a:spcPts val="0"/>
              </a:spcAft>
              <a:buNone/>
            </a:pPr>
            <a:r>
              <a:rPr lang="en"/>
              <a:t>Bytecode - 2m</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0aab29b7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0aab29b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0aab29b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0aab29b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0aab29b7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0aab29b7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0aab29b7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0aab29b7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0aab29b7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0aab29b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0aab29b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0aab29b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0aab29b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0aab29b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6m</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0aab29b7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0aab29b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0aab29b7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0aab29b7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0aab29b7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0aab29b7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dfefee69e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dfefee69e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(including following slide)</a:t>
            </a:r>
            <a:endParaRPr/>
          </a:p>
          <a:p>
            <a:pPr indent="0" lvl="0" marL="0" rtl="0" algn="l">
              <a:spcBef>
                <a:spcPts val="0"/>
              </a:spcBef>
              <a:spcAft>
                <a:spcPts val="0"/>
              </a:spcAft>
              <a:buNone/>
            </a:pPr>
            <a:r>
              <a:rPr lang="en"/>
              <a:t>quiz: What are Javascript types: primitives - </a:t>
            </a:r>
            <a:r>
              <a:rPr lang="en" sz="1150">
                <a:solidFill>
                  <a:schemeClr val="dk1"/>
                </a:solidFill>
                <a:highlight>
                  <a:srgbClr val="FFFFFF"/>
                </a:highlight>
                <a:latin typeface="Verdana"/>
                <a:ea typeface="Verdana"/>
                <a:cs typeface="Verdana"/>
                <a:sym typeface="Verdana"/>
              </a:rPr>
              <a:t>number, strings, boolean, undefined, object, function null</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Java types: number: byte, short, int, long, float, double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0aab29b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0aab29b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0aab29b7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0aab29b7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0aab29b7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0aab29b7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0aab29b7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0aab29b7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0aab29b7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0aab29b7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0aab29b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0aab29b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20-30m</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0aab29b7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0aab29b7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0aab29b7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0aab29b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0aab29b7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0aab29b7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4m</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0aab29b7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0aab29b7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dfefee69e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dfefee69e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String is not a primitive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0aab29b7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0aab29b7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0aab29b7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0aab29b7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0aab29b7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0aab29b7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1.5m</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0bb216b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0bb216b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0bb216b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0bb216b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0bb216b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0bb216b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10m</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0bb216b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0bb216b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0bb216b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0bb216b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3.5m</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0bb216b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0bb216b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0bb216b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a0bb216b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dff82d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dff82d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5m</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Jshell demo</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Widening example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Narrowing example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Comparison of types</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Explicit casting</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a0bb216b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a0bb216b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a0bb216b1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a0bb216b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a0bb216b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a0bb216b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a0bb216b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a0bb216b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1.5m</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a0bb216b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a0bb216b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a0bb216b1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a0bb216b1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a:t>
            </a:r>
            <a:endParaRPr/>
          </a:p>
          <a:p>
            <a:pPr indent="0" lvl="0" marL="0" rtl="0" algn="l">
              <a:spcBef>
                <a:spcPts val="0"/>
              </a:spcBef>
              <a:spcAft>
                <a:spcPts val="0"/>
              </a:spcAft>
              <a:buNone/>
            </a:pPr>
            <a:r>
              <a:rPr lang="en"/>
              <a:t>See PetType.java</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a0bb216b1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a0bb216b1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15-20m</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0bb216b1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0bb216b1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a0bb216b1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a0bb216b1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a0bb216b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a0bb216b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4m</a:t>
            </a:r>
            <a:endParaRPr/>
          </a:p>
          <a:p>
            <a:pPr indent="0" lvl="0" marL="0" rtl="0" algn="l">
              <a:spcBef>
                <a:spcPts val="0"/>
              </a:spcBef>
              <a:spcAft>
                <a:spcPts val="0"/>
              </a:spcAft>
              <a:buNone/>
            </a:pPr>
            <a:r>
              <a:rPr lang="en"/>
              <a:t>Knowledge Check 7</a:t>
            </a:r>
            <a:endParaRPr/>
          </a:p>
          <a:p>
            <a:pPr indent="0" lvl="0" marL="0" rtl="0" algn="l">
              <a:spcBef>
                <a:spcPts val="0"/>
              </a:spcBef>
              <a:spcAft>
                <a:spcPts val="0"/>
              </a:spcAft>
              <a:buNone/>
            </a:pPr>
            <a:r>
              <a:rPr lang="en"/>
              <a:t>Quiz - what will happen when we call getFavoriteFood on Pet pc = new Cat();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dfefee69e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dfefee69e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1m</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a0bb216b1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a0bb216b1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a0bb216b1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a0bb216b1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a0bb216b1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a0bb216b1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0bb216b1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a0bb216b1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a:p>
            <a:pPr indent="0" lvl="0" marL="0" rtl="0" algn="l">
              <a:spcBef>
                <a:spcPts val="0"/>
              </a:spcBef>
              <a:spcAft>
                <a:spcPts val="0"/>
              </a:spcAft>
              <a:buNone/>
            </a:pPr>
            <a:r>
              <a:rPr lang="en"/>
              <a:t>Knowledge Check 8</a:t>
            </a:r>
            <a:endParaRPr/>
          </a:p>
          <a:p>
            <a:pPr indent="0" lvl="0" marL="0" rtl="0" algn="l">
              <a:spcBef>
                <a:spcPts val="0"/>
              </a:spcBef>
              <a:spcAft>
                <a:spcPts val="0"/>
              </a:spcAft>
              <a:buNone/>
            </a:pPr>
            <a:r>
              <a:rPr lang="en"/>
              <a:t>Pop quiz - what will be the result of this code</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0bb216b1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0bb216b1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a:p>
            <a:pPr indent="0" lvl="0" marL="0" rtl="0" algn="l">
              <a:spcBef>
                <a:spcPts val="0"/>
              </a:spcBef>
              <a:spcAft>
                <a:spcPts val="0"/>
              </a:spcAft>
              <a:buNone/>
            </a:pPr>
            <a:r>
              <a:rPr lang="en"/>
              <a:t>Knowledge Check 9</a:t>
            </a:r>
            <a:endParaRPr/>
          </a:p>
          <a:p>
            <a:pPr indent="0" lvl="0" marL="0" rtl="0" algn="l">
              <a:spcBef>
                <a:spcPts val="0"/>
              </a:spcBef>
              <a:spcAft>
                <a:spcPts val="0"/>
              </a:spcAft>
              <a:buNone/>
            </a:pPr>
            <a:r>
              <a:rPr lang="en"/>
              <a:t>Pop quiz - what will be the result of this code</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0bb216b1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0bb216b1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a0bb216b1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a0bb216b1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a0bb216b1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a0bb216b1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a0bb216b1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a0bb216b1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a0bb216b1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a0bb216b1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jdk.java.net/14/" TargetMode="External"/><Relationship Id="rId4" Type="http://schemas.openxmlformats.org/officeDocument/2006/relationships/hyperlink" Target="https://www.eclipse.org/downloads/packages/" TargetMode="External"/><Relationship Id="rId5" Type="http://schemas.openxmlformats.org/officeDocument/2006/relationships/hyperlink" Target="https://maven.apache.org/download.cg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Java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Instructor: Alex Pritchard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114" name="Google Shape;114;p22"/>
          <p:cNvSpPr txBox="1"/>
          <p:nvPr>
            <p:ph idx="1" type="body"/>
          </p:nvPr>
        </p:nvSpPr>
        <p:spPr>
          <a:xfrm>
            <a:off x="311700" y="1152475"/>
            <a:ext cx="383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var pet = {</a:t>
            </a:r>
            <a:endParaRPr/>
          </a:p>
          <a:p>
            <a:pPr indent="0" lvl="0" marL="0" rtl="0" algn="l">
              <a:lnSpc>
                <a:spcPct val="100000"/>
              </a:lnSpc>
              <a:spcBef>
                <a:spcPts val="0"/>
              </a:spcBef>
              <a:spcAft>
                <a:spcPts val="0"/>
              </a:spcAft>
              <a:buNone/>
            </a:pPr>
            <a:r>
              <a:rPr lang="en"/>
              <a:t>  name: "fido",</a:t>
            </a:r>
            <a:endParaRPr/>
          </a:p>
          <a:p>
            <a:pPr indent="0" lvl="0" marL="0" rtl="0" algn="l">
              <a:lnSpc>
                <a:spcPct val="100000"/>
              </a:lnSpc>
              <a:spcBef>
                <a:spcPts val="0"/>
              </a:spcBef>
              <a:spcAft>
                <a:spcPts val="0"/>
              </a:spcAft>
              <a:buNone/>
            </a:pPr>
            <a:r>
              <a:rPr lang="en"/>
              <a:t>  breed: "rhinoceros",</a:t>
            </a:r>
            <a:endParaRPr/>
          </a:p>
          <a:p>
            <a:pPr indent="0" lvl="0" marL="0" rtl="0" algn="l">
              <a:lnSpc>
                <a:spcPct val="100000"/>
              </a:lnSpc>
              <a:spcBef>
                <a:spcPts val="0"/>
              </a:spcBef>
              <a:spcAft>
                <a:spcPts val="0"/>
              </a:spcAft>
              <a:buNone/>
            </a:pPr>
            <a:r>
              <a:rPr lang="en"/>
              <a:t>  favoriteFood: "kale",</a:t>
            </a:r>
            <a:endParaRPr/>
          </a:p>
          <a:p>
            <a:pPr indent="0" lvl="0" marL="0" rtl="0" algn="l">
              <a:lnSpc>
                <a:spcPct val="100000"/>
              </a:lnSpc>
              <a:spcBef>
                <a:spcPts val="0"/>
              </a:spcBef>
              <a:spcAft>
                <a:spcPts val="0"/>
              </a:spcAft>
              <a:buNone/>
            </a:pPr>
            <a:r>
              <a:rPr lang="en"/>
              <a:t>  age: "13",</a:t>
            </a:r>
            <a:endParaRPr/>
          </a:p>
          <a:p>
            <a:pPr indent="0" lvl="0" marL="0" rtl="0" algn="l">
              <a:lnSpc>
                <a:spcPct val="100000"/>
              </a:lnSpc>
              <a:spcBef>
                <a:spcPts val="0"/>
              </a:spcBef>
              <a:spcAft>
                <a:spcPts val="0"/>
              </a:spcAft>
              <a:buNone/>
            </a:pPr>
            <a:r>
              <a:rPr lang="en"/>
              <a:t>  licensed: "false",</a:t>
            </a:r>
            <a:endParaRPr/>
          </a:p>
          <a:p>
            <a:pPr indent="0" lvl="0" marL="0" rtl="0" algn="l">
              <a:lnSpc>
                <a:spcPct val="100000"/>
              </a:lnSpc>
              <a:spcBef>
                <a:spcPts val="0"/>
              </a:spcBef>
              <a:spcAft>
                <a:spcPts val="0"/>
              </a:spcAft>
              <a:buNone/>
            </a:pPr>
            <a:r>
              <a:rPr lang="en"/>
              <a:t>  owner: {</a:t>
            </a:r>
            <a:endParaRPr/>
          </a:p>
          <a:p>
            <a:pPr indent="0" lvl="0" marL="0" rtl="0" algn="l">
              <a:lnSpc>
                <a:spcPct val="100000"/>
              </a:lnSpc>
              <a:spcBef>
                <a:spcPts val="0"/>
              </a:spcBef>
              <a:spcAft>
                <a:spcPts val="0"/>
              </a:spcAft>
              <a:buNone/>
            </a:pPr>
            <a:r>
              <a:rPr lang="en"/>
              <a:t>    name: "Orion",</a:t>
            </a:r>
            <a:endParaRPr/>
          </a:p>
          <a:p>
            <a:pPr indent="0" lvl="0" marL="0" rtl="0" algn="l">
              <a:lnSpc>
                <a:spcPct val="100000"/>
              </a:lnSpc>
              <a:spcBef>
                <a:spcPts val="0"/>
              </a:spcBef>
              <a:spcAft>
                <a:spcPts val="0"/>
              </a:spcAft>
              <a:buNone/>
            </a:pPr>
            <a:r>
              <a:rPr lang="en"/>
              <a:t>    phone: "123-456-7890"</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
        <p:nvSpPr>
          <p:cNvPr id="115" name="Google Shape;115;p22"/>
          <p:cNvSpPr txBox="1"/>
          <p:nvPr>
            <p:ph idx="1" type="body"/>
          </p:nvPr>
        </p:nvSpPr>
        <p:spPr>
          <a:xfrm>
            <a:off x="4438900" y="1152475"/>
            <a:ext cx="383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class Pet {</a:t>
            </a:r>
            <a:endParaRPr/>
          </a:p>
          <a:p>
            <a:pPr indent="0" lvl="0" marL="0" rtl="0" algn="l">
              <a:lnSpc>
                <a:spcPct val="100000"/>
              </a:lnSpc>
              <a:spcBef>
                <a:spcPts val="0"/>
              </a:spcBef>
              <a:spcAft>
                <a:spcPts val="0"/>
              </a:spcAft>
              <a:buNone/>
            </a:pPr>
            <a:r>
              <a:rPr lang="en"/>
              <a:t>    String name = "fido";</a:t>
            </a:r>
            <a:endParaRPr/>
          </a:p>
          <a:p>
            <a:pPr indent="0" lvl="0" marL="0" rtl="0" algn="l">
              <a:lnSpc>
                <a:spcPct val="100000"/>
              </a:lnSpc>
              <a:spcBef>
                <a:spcPts val="0"/>
              </a:spcBef>
              <a:spcAft>
                <a:spcPts val="0"/>
              </a:spcAft>
              <a:buNone/>
            </a:pPr>
            <a:r>
              <a:rPr lang="en"/>
              <a:t>    String breed = "rhinoceros";</a:t>
            </a:r>
            <a:endParaRPr/>
          </a:p>
          <a:p>
            <a:pPr indent="0" lvl="0" marL="0" rtl="0" algn="l">
              <a:lnSpc>
                <a:spcPct val="100000"/>
              </a:lnSpc>
              <a:spcBef>
                <a:spcPts val="0"/>
              </a:spcBef>
              <a:spcAft>
                <a:spcPts val="0"/>
              </a:spcAft>
              <a:buNone/>
            </a:pPr>
            <a:r>
              <a:rPr lang="en"/>
              <a:t>    String favoriteFood = "kale";</a:t>
            </a:r>
            <a:endParaRPr/>
          </a:p>
          <a:p>
            <a:pPr indent="0" lvl="0" marL="0" rtl="0" algn="l">
              <a:lnSpc>
                <a:spcPct val="100000"/>
              </a:lnSpc>
              <a:spcBef>
                <a:spcPts val="0"/>
              </a:spcBef>
              <a:spcAft>
                <a:spcPts val="0"/>
              </a:spcAft>
              <a:buNone/>
            </a:pPr>
            <a:r>
              <a:rPr lang="en"/>
              <a:t>    int age = 13;</a:t>
            </a:r>
            <a:endParaRPr/>
          </a:p>
          <a:p>
            <a:pPr indent="0" lvl="0" marL="0" rtl="0" algn="l">
              <a:lnSpc>
                <a:spcPct val="100000"/>
              </a:lnSpc>
              <a:spcBef>
                <a:spcPts val="0"/>
              </a:spcBef>
              <a:spcAft>
                <a:spcPts val="0"/>
              </a:spcAft>
              <a:buNone/>
            </a:pPr>
            <a:r>
              <a:rPr lang="en"/>
              <a:t>    boolean licensed = false;</a:t>
            </a:r>
            <a:endParaRPr/>
          </a:p>
          <a:p>
            <a:pPr indent="0" lvl="0" marL="0" rtl="0" algn="l">
              <a:lnSpc>
                <a:spcPct val="100000"/>
              </a:lnSpc>
              <a:spcBef>
                <a:spcPts val="0"/>
              </a:spcBef>
              <a:spcAft>
                <a:spcPts val="0"/>
              </a:spcAft>
              <a:buNone/>
            </a:pPr>
            <a:r>
              <a:rPr lang="en"/>
              <a:t>    //Owner owner =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 Classes with Attributes</a:t>
            </a:r>
            <a:endParaRPr/>
          </a:p>
        </p:txBody>
      </p:sp>
      <p:sp>
        <p:nvSpPr>
          <p:cNvPr id="678" name="Google Shape;678;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class ReallyTinyMap&lt;K,V&gt; {</a:t>
            </a:r>
            <a:br>
              <a:rPr lang="en" sz="1400"/>
            </a:br>
            <a:r>
              <a:rPr lang="en" sz="1400"/>
              <a:t>	</a:t>
            </a:r>
            <a:r>
              <a:rPr lang="en" sz="1400"/>
              <a:t>p</a:t>
            </a:r>
            <a:r>
              <a:rPr lang="en" sz="1400"/>
              <a:t>rivate K key;</a:t>
            </a:r>
            <a:br>
              <a:rPr lang="en" sz="1400"/>
            </a:br>
            <a:r>
              <a:rPr lang="en" sz="1400"/>
              <a:t>	</a:t>
            </a:r>
            <a:r>
              <a:rPr lang="en" sz="1400"/>
              <a:t>p</a:t>
            </a:r>
            <a:r>
              <a:rPr lang="en" sz="1400"/>
              <a:t>rivate V value;</a:t>
            </a:r>
            <a:br>
              <a:rPr lang="en" sz="1400"/>
            </a:br>
            <a:r>
              <a:rPr lang="en" sz="1400"/>
              <a:t>	</a:t>
            </a:r>
            <a:r>
              <a:rPr lang="en" sz="1400"/>
              <a:t>p</a:t>
            </a:r>
            <a:r>
              <a:rPr lang="en" sz="1400"/>
              <a:t>ublic ReallyTinyMap(K key, V value) {</a:t>
            </a:r>
            <a:br>
              <a:rPr lang="en" sz="1400"/>
            </a:br>
            <a:r>
              <a:rPr lang="en" sz="1400"/>
              <a:t>		</a:t>
            </a:r>
            <a:r>
              <a:rPr lang="en" sz="1400"/>
              <a:t>t</a:t>
            </a:r>
            <a:r>
              <a:rPr lang="en" sz="1400"/>
              <a:t>his.key = key;</a:t>
            </a:r>
            <a:br>
              <a:rPr lang="en" sz="1400"/>
            </a:br>
            <a:r>
              <a:rPr lang="en" sz="1400"/>
              <a:t>		</a:t>
            </a:r>
            <a:r>
              <a:rPr lang="en" sz="1400"/>
              <a:t>t</a:t>
            </a:r>
            <a:r>
              <a:rPr lang="en" sz="1400"/>
              <a:t>his.value = value;</a:t>
            </a:r>
            <a:br>
              <a:rPr lang="en" sz="1400"/>
            </a:br>
            <a:r>
              <a:rPr lang="en" sz="1400"/>
              <a:t>	}</a:t>
            </a:r>
            <a:br>
              <a:rPr lang="en" sz="1400"/>
            </a:br>
            <a:r>
              <a:rPr lang="en" sz="1400"/>
              <a:t>	</a:t>
            </a:r>
            <a:r>
              <a:rPr lang="en" sz="1400"/>
              <a:t>p</a:t>
            </a:r>
            <a:r>
              <a:rPr lang="en" sz="1400"/>
              <a:t>ublic K getKey() { return key; }</a:t>
            </a:r>
            <a:br>
              <a:rPr lang="en" sz="1400"/>
            </a:br>
            <a:r>
              <a:rPr lang="en" sz="1400"/>
              <a:t>	</a:t>
            </a:r>
            <a:r>
              <a:rPr lang="en" sz="1400"/>
              <a:t>p</a:t>
            </a:r>
            <a:r>
              <a:rPr lang="en" sz="1400"/>
              <a:t>ublic V getValue() { return value; }</a:t>
            </a:r>
            <a:br>
              <a:rPr lang="en" sz="1400"/>
            </a:br>
            <a:r>
              <a:rPr lang="en" sz="1400"/>
              <a:t>}</a:t>
            </a:r>
            <a:br>
              <a:rPr lang="en" sz="1400"/>
            </a:br>
            <a:br>
              <a:rPr lang="en" sz="1400"/>
            </a:br>
            <a:r>
              <a:rPr lang="en" sz="1400"/>
              <a:t>ReallyTinyMap&lt;String,Integer&gt; rtm = new ReallyTinyMap&lt;&gt;(“Cat”, 7);</a:t>
            </a:r>
            <a:endParaRPr sz="1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Limiting Types</a:t>
            </a:r>
            <a:endParaRPr/>
          </a:p>
        </p:txBody>
      </p:sp>
      <p:sp>
        <p:nvSpPr>
          <p:cNvPr id="684" name="Google Shape;684;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t>
            </a:r>
            <a:r>
              <a:rPr lang="en"/>
              <a:t>lass Foo&lt;T extends </a:t>
            </a:r>
            <a:r>
              <a:rPr lang="en"/>
              <a:t>Collection</a:t>
            </a:r>
            <a:r>
              <a:rPr lang="en"/>
              <a:t>&gt; {</a:t>
            </a:r>
            <a:br>
              <a:rPr lang="en"/>
            </a:br>
            <a:r>
              <a:rPr lang="en"/>
              <a:t>	</a:t>
            </a:r>
            <a:r>
              <a:rPr lang="en"/>
              <a:t>p</a:t>
            </a:r>
            <a:r>
              <a:rPr lang="en"/>
              <a:t>ublic void printAll(T list) {</a:t>
            </a:r>
            <a:br>
              <a:rPr lang="en"/>
            </a:br>
            <a:r>
              <a:rPr lang="en"/>
              <a:t>		list.forEach(o -&gt; System.out.println(o));</a:t>
            </a:r>
            <a:br>
              <a:rPr lang="en"/>
            </a:br>
            <a:r>
              <a:rPr lang="en"/>
              <a:t>	}</a:t>
            </a:r>
            <a:br>
              <a:rPr lang="en"/>
            </a:br>
            <a:r>
              <a:rPr lang="en"/>
              <a:t>}</a:t>
            </a:r>
            <a:br>
              <a:rPr lang="en"/>
            </a:br>
            <a:r>
              <a:rPr lang="en"/>
              <a:t>Foo&lt;List&gt; foo = new Foo&lt;&gt;();</a:t>
            </a:r>
            <a:br>
              <a:rPr lang="en"/>
            </a:br>
            <a:r>
              <a:rPr lang="en"/>
              <a:t>List&lt;String&gt; bar = List.of("cat", "baz");</a:t>
            </a:r>
            <a:br>
              <a:rPr lang="en"/>
            </a:br>
            <a:r>
              <a:rPr lang="en"/>
              <a:t>foo.printAll(bar)</a:t>
            </a:r>
            <a:br>
              <a:rPr lang="en"/>
            </a:b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Wildcards</a:t>
            </a:r>
            <a:endParaRPr/>
          </a:p>
        </p:txBody>
      </p:sp>
      <p:sp>
        <p:nvSpPr>
          <p:cNvPr id="690" name="Google Shape;690;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Foo&lt;T extends Collection&lt;? extends Object&gt;&gt; {</a:t>
            </a:r>
            <a:br>
              <a:rPr lang="en"/>
            </a:br>
            <a:r>
              <a:rPr lang="en"/>
              <a:t>    public void printAll(T list) {</a:t>
            </a:r>
            <a:br>
              <a:rPr lang="en"/>
            </a:br>
            <a:r>
              <a:rPr lang="en"/>
              <a:t>        list.forEach(o -&gt; System.out.println(o));</a:t>
            </a:r>
            <a:br>
              <a:rPr lang="en"/>
            </a:br>
            <a:r>
              <a:rPr lang="en"/>
              <a:t>    }</a:t>
            </a:r>
            <a:br>
              <a:rPr lang="en"/>
            </a:br>
            <a:r>
              <a:rPr lang="en"/>
              <a:t>}</a:t>
            </a:r>
            <a:endParaRPr/>
          </a:p>
          <a:p>
            <a:pPr indent="0" lvl="0" marL="0" rtl="0" algn="l">
              <a:spcBef>
                <a:spcPts val="1600"/>
              </a:spcBef>
              <a:spcAft>
                <a:spcPts val="1600"/>
              </a:spcAft>
              <a:buNone/>
            </a:pPr>
            <a:r>
              <a:rPr lang="en"/>
              <a:t>Foo&lt;List&lt;String&gt;&gt; foo = new Foo&lt;&gt;();</a:t>
            </a:r>
            <a:br>
              <a:rPr lang="en"/>
            </a:br>
            <a:r>
              <a:rPr lang="en"/>
              <a:t>List&lt;String&gt; bar = List.of("cat", "baz");</a:t>
            </a:r>
            <a:br>
              <a:rPr lang="en"/>
            </a:br>
            <a:r>
              <a:rPr lang="en"/>
              <a:t>foo.printAll(bar);</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a:t>
            </a:r>
            <a:endParaRPr/>
          </a:p>
        </p:txBody>
      </p:sp>
      <p:sp>
        <p:nvSpPr>
          <p:cNvPr id="696" name="Google Shape;696;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Essentially three categories of Throwable errors in Java:</a:t>
            </a:r>
            <a:endParaRPr sz="1400"/>
          </a:p>
          <a:p>
            <a:pPr indent="-317500" lvl="0" marL="457200" rtl="0" algn="l">
              <a:spcBef>
                <a:spcPts val="1600"/>
              </a:spcBef>
              <a:spcAft>
                <a:spcPts val="0"/>
              </a:spcAft>
              <a:buSzPts val="1400"/>
              <a:buChar char="●"/>
            </a:pPr>
            <a:r>
              <a:rPr lang="en" sz="1400"/>
              <a:t>Error</a:t>
            </a:r>
            <a:endParaRPr sz="1400"/>
          </a:p>
          <a:p>
            <a:pPr indent="-317500" lvl="1" marL="914400" rtl="0" algn="l">
              <a:spcBef>
                <a:spcPts val="0"/>
              </a:spcBef>
              <a:spcAft>
                <a:spcPts val="0"/>
              </a:spcAft>
              <a:buSzPts val="1400"/>
              <a:buChar char="○"/>
            </a:pPr>
            <a:r>
              <a:rPr lang="en"/>
              <a:t>Unrecoverable</a:t>
            </a:r>
            <a:endParaRPr/>
          </a:p>
          <a:p>
            <a:pPr indent="-317500" lvl="1" marL="914400" rtl="0" algn="l">
              <a:spcBef>
                <a:spcPts val="0"/>
              </a:spcBef>
              <a:spcAft>
                <a:spcPts val="0"/>
              </a:spcAft>
              <a:buSzPts val="1400"/>
              <a:buChar char="○"/>
            </a:pPr>
            <a:r>
              <a:rPr lang="en"/>
              <a:t>Critical failure of system resources or assertions</a:t>
            </a:r>
            <a:endParaRPr/>
          </a:p>
          <a:p>
            <a:pPr indent="-317500" lvl="1" marL="914400" rtl="0" algn="l">
              <a:spcBef>
                <a:spcPts val="0"/>
              </a:spcBef>
              <a:spcAft>
                <a:spcPts val="0"/>
              </a:spcAft>
              <a:buSzPts val="1400"/>
              <a:buChar char="○"/>
            </a:pPr>
            <a:r>
              <a:rPr lang="en"/>
              <a:t>Examples: OutOfMemoryError, VirtualMachineError</a:t>
            </a:r>
            <a:endParaRPr/>
          </a:p>
          <a:p>
            <a:pPr indent="-317500" lvl="0" marL="457200" rtl="0" algn="l">
              <a:spcBef>
                <a:spcPts val="0"/>
              </a:spcBef>
              <a:spcAft>
                <a:spcPts val="0"/>
              </a:spcAft>
              <a:buSzPts val="1400"/>
              <a:buChar char="●"/>
            </a:pPr>
            <a:r>
              <a:rPr lang="en" sz="1400"/>
              <a:t>Unchecked Exceptions</a:t>
            </a:r>
            <a:endParaRPr sz="1400"/>
          </a:p>
          <a:p>
            <a:pPr indent="-317500" lvl="1" marL="914400" rtl="0" algn="l">
              <a:spcBef>
                <a:spcPts val="0"/>
              </a:spcBef>
              <a:spcAft>
                <a:spcPts val="0"/>
              </a:spcAft>
              <a:buSzPts val="1400"/>
              <a:buChar char="○"/>
            </a:pPr>
            <a:r>
              <a:rPr lang="en"/>
              <a:t>AKA - RuntimeException</a:t>
            </a:r>
            <a:endParaRPr/>
          </a:p>
          <a:p>
            <a:pPr indent="-317500" lvl="1" marL="914400" rtl="0" algn="l">
              <a:spcBef>
                <a:spcPts val="0"/>
              </a:spcBef>
              <a:spcAft>
                <a:spcPts val="0"/>
              </a:spcAft>
              <a:buSzPts val="1400"/>
              <a:buChar char="○"/>
            </a:pPr>
            <a:r>
              <a:rPr lang="en"/>
              <a:t>Generally programming errors</a:t>
            </a:r>
            <a:endParaRPr/>
          </a:p>
          <a:p>
            <a:pPr indent="-317500" lvl="1" marL="914400" rtl="0" algn="l">
              <a:spcBef>
                <a:spcPts val="0"/>
              </a:spcBef>
              <a:spcAft>
                <a:spcPts val="0"/>
              </a:spcAft>
              <a:buSzPts val="1400"/>
              <a:buChar char="○"/>
            </a:pPr>
            <a:r>
              <a:rPr lang="en"/>
              <a:t>NullPointerException, IndexOutOfBoundsException, ArithmeticException</a:t>
            </a:r>
            <a:endParaRPr/>
          </a:p>
          <a:p>
            <a:pPr indent="-317500" lvl="0" marL="457200" rtl="0" algn="l">
              <a:spcBef>
                <a:spcPts val="0"/>
              </a:spcBef>
              <a:spcAft>
                <a:spcPts val="0"/>
              </a:spcAft>
              <a:buSzPts val="1400"/>
              <a:buChar char="●"/>
            </a:pPr>
            <a:r>
              <a:rPr lang="en" sz="1400"/>
              <a:t>Checked Exceptions</a:t>
            </a:r>
            <a:endParaRPr sz="1400"/>
          </a:p>
          <a:p>
            <a:pPr indent="-317500" lvl="1" marL="914400" rtl="0" algn="l">
              <a:spcBef>
                <a:spcPts val="0"/>
              </a:spcBef>
              <a:spcAft>
                <a:spcPts val="0"/>
              </a:spcAft>
              <a:buSzPts val="1400"/>
              <a:buChar char="○"/>
            </a:pPr>
            <a:r>
              <a:rPr lang="en"/>
              <a:t>Generally caused by parameter failures</a:t>
            </a:r>
            <a:endParaRPr/>
          </a:p>
          <a:p>
            <a:pPr indent="-317500" lvl="1" marL="914400" rtl="0" algn="l">
              <a:spcBef>
                <a:spcPts val="0"/>
              </a:spcBef>
              <a:spcAft>
                <a:spcPts val="0"/>
              </a:spcAft>
              <a:buSzPts val="1400"/>
              <a:buChar char="○"/>
            </a:pPr>
            <a:r>
              <a:rPr lang="en"/>
              <a:t>Possibly Recoverable</a:t>
            </a:r>
            <a:endParaRPr/>
          </a:p>
          <a:p>
            <a:pPr indent="-317500" lvl="1" marL="914400" rtl="0" algn="l">
              <a:spcBef>
                <a:spcPts val="0"/>
              </a:spcBef>
              <a:spcAft>
                <a:spcPts val="0"/>
              </a:spcAft>
              <a:buSzPts val="1400"/>
              <a:buChar char="○"/>
            </a:pPr>
            <a:r>
              <a:rPr lang="en"/>
              <a:t>FileNotFoundException, MalformedURLException, UnsupportedEncodingException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Catching Exceptions</a:t>
            </a:r>
            <a:endParaRPr/>
          </a:p>
        </p:txBody>
      </p:sp>
      <p:sp>
        <p:nvSpPr>
          <p:cNvPr id="702" name="Google Shape;702;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a:br>
            <a:r>
              <a:rPr lang="en"/>
              <a:t>	List&lt;String&gt; coolList = new ArrayList&lt;&gt;();</a:t>
            </a:r>
            <a:br>
              <a:rPr lang="en"/>
            </a:br>
            <a:r>
              <a:rPr lang="en"/>
              <a:t>	if (coolList.get(3).startsWith(</a:t>
            </a:r>
            <a:r>
              <a:rPr lang="en"/>
              <a:t>"</a:t>
            </a:r>
            <a:r>
              <a:rPr lang="en"/>
              <a:t>cat")) {</a:t>
            </a:r>
            <a:br>
              <a:rPr lang="en"/>
            </a:br>
            <a:r>
              <a:rPr lang="en"/>
              <a:t>		System.out.println(coolList);</a:t>
            </a:r>
            <a:br>
              <a:rPr lang="en"/>
            </a:br>
            <a:r>
              <a:rPr lang="en"/>
              <a:t>	}</a:t>
            </a:r>
            <a:br>
              <a:rPr lang="en"/>
            </a:b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Catching Exceptions</a:t>
            </a:r>
            <a:endParaRPr/>
          </a:p>
        </p:txBody>
      </p:sp>
      <p:sp>
        <p:nvSpPr>
          <p:cNvPr id="708" name="Google Shape;708;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t>
            </a:r>
            <a:r>
              <a:rPr lang="en"/>
              <a:t>ry { </a:t>
            </a:r>
            <a:br>
              <a:rPr lang="en"/>
            </a:br>
            <a:r>
              <a:rPr lang="en"/>
              <a:t>	List&lt;String&gt; coolList = new ArrayList&lt;&gt;();</a:t>
            </a:r>
            <a:br>
              <a:rPr lang="en"/>
            </a:br>
            <a:r>
              <a:rPr lang="en"/>
              <a:t>	if (coolList.get(3).startsWith("cat")) {</a:t>
            </a:r>
            <a:br>
              <a:rPr lang="en"/>
            </a:br>
            <a:r>
              <a:rPr lang="en"/>
              <a:t>		System.out.println(coolList);</a:t>
            </a:r>
            <a:br>
              <a:rPr lang="en"/>
            </a:br>
            <a:r>
              <a:rPr lang="en"/>
              <a:t>	}</a:t>
            </a:r>
            <a:br>
              <a:rPr lang="en"/>
            </a:br>
            <a:r>
              <a:rPr lang="en"/>
              <a:t>} catch (Exception e) { //catches ALL exceptions, but not good practice</a:t>
            </a:r>
            <a:br>
              <a:rPr lang="en"/>
            </a:br>
            <a:r>
              <a:rPr lang="en"/>
              <a:t>	System.out.println(</a:t>
            </a:r>
            <a:r>
              <a:rPr lang="en"/>
              <a:t>"darn");</a:t>
            </a:r>
            <a:br>
              <a:rPr lang="en"/>
            </a:br>
            <a:r>
              <a:rPr lang="en"/>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Catching Different Types of Exceptions</a:t>
            </a:r>
            <a:endParaRPr/>
          </a:p>
        </p:txBody>
      </p:sp>
      <p:sp>
        <p:nvSpPr>
          <p:cNvPr id="714" name="Google Shape;714;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try { </a:t>
            </a:r>
            <a:br>
              <a:rPr lang="en"/>
            </a:br>
            <a:r>
              <a:rPr lang="en"/>
              <a:t>	List&lt;String&gt; coolList = new ArrayList&lt;&gt;();</a:t>
            </a:r>
            <a:br>
              <a:rPr lang="en"/>
            </a:br>
            <a:r>
              <a:rPr lang="en"/>
              <a:t>	if (coolList.get(3).startsWith("cat")) {</a:t>
            </a:r>
            <a:br>
              <a:rPr lang="en"/>
            </a:br>
            <a:r>
              <a:rPr lang="en"/>
              <a:t>		System.out.println(coolList);</a:t>
            </a:r>
            <a:br>
              <a:rPr lang="en"/>
            </a:br>
            <a:r>
              <a:rPr lang="en"/>
              <a:t>	}</a:t>
            </a:r>
            <a:br>
              <a:rPr lang="en"/>
            </a:br>
            <a:r>
              <a:rPr lang="en"/>
              <a:t>} catch (IllegalArgumentException iae) {</a:t>
            </a:r>
            <a:br>
              <a:rPr lang="en"/>
            </a:br>
            <a:r>
              <a:rPr lang="en"/>
              <a:t>	System.out.println("darn");</a:t>
            </a:r>
            <a:br>
              <a:rPr lang="en"/>
            </a:br>
            <a:r>
              <a:rPr lang="en"/>
              <a:t>} catch (NullPointerException | IndexOutOfBoundsException ex) {</a:t>
            </a:r>
            <a:br>
              <a:rPr lang="en"/>
            </a:br>
            <a:r>
              <a:rPr lang="en"/>
              <a:t>	System.out.println("rats");</a:t>
            </a:r>
            <a:br>
              <a:rPr lang="en"/>
            </a:br>
            <a:r>
              <a:rPr lang="en"/>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a:t>
            </a:r>
            <a:endParaRPr/>
          </a:p>
        </p:txBody>
      </p:sp>
      <p:sp>
        <p:nvSpPr>
          <p:cNvPr id="720" name="Google Shape;72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try { </a:t>
            </a:r>
            <a:br>
              <a:rPr lang="en"/>
            </a:br>
            <a:r>
              <a:rPr lang="en"/>
              <a:t>	List&lt;String&gt; coolList = new ArrayList&lt;&gt;();</a:t>
            </a:r>
            <a:br>
              <a:rPr lang="en"/>
            </a:br>
            <a:r>
              <a:rPr lang="en"/>
              <a:t>	if (coolList.get(3).startsWith("cat")) {</a:t>
            </a:r>
            <a:br>
              <a:rPr lang="en"/>
            </a:br>
            <a:r>
              <a:rPr lang="en"/>
              <a:t>		System.out.println(coolList);</a:t>
            </a:r>
            <a:br>
              <a:rPr lang="en"/>
            </a:br>
            <a:r>
              <a:rPr lang="en"/>
              <a:t>	}</a:t>
            </a:r>
            <a:br>
              <a:rPr lang="en"/>
            </a:br>
            <a:r>
              <a:rPr lang="en"/>
              <a:t>} catch (Exception e) {</a:t>
            </a:r>
            <a:br>
              <a:rPr lang="en"/>
            </a:br>
            <a:r>
              <a:rPr lang="en"/>
              <a:t>	System.out.println("darn");</a:t>
            </a:r>
            <a:br>
              <a:rPr lang="en"/>
            </a:br>
            <a:r>
              <a:rPr lang="en"/>
              <a:t>} finally {</a:t>
            </a:r>
            <a:br>
              <a:rPr lang="en"/>
            </a:br>
            <a:r>
              <a:rPr lang="en"/>
              <a:t>	System.out.println("bye");</a:t>
            </a:r>
            <a:br>
              <a:rPr lang="en"/>
            </a:br>
            <a:r>
              <a:rPr lang="en"/>
              <a: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Throwing Exceptions</a:t>
            </a:r>
            <a:endParaRPr/>
          </a:p>
        </p:txBody>
      </p:sp>
      <p:sp>
        <p:nvSpPr>
          <p:cNvPr id="726" name="Google Shape;726;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a:t>
            </a:r>
            <a:r>
              <a:rPr lang="en" sz="1400"/>
              <a:t>ublic int getSomeNumber(String text) {</a:t>
            </a:r>
            <a:br>
              <a:rPr lang="en" sz="1400"/>
            </a:br>
            <a:r>
              <a:rPr lang="en" sz="1400"/>
              <a:t>	if(text.length() &gt; 0) {</a:t>
            </a:r>
            <a:br>
              <a:rPr lang="en" sz="1400"/>
            </a:br>
            <a:r>
              <a:rPr lang="en" sz="1400"/>
              <a:t>		</a:t>
            </a:r>
            <a:r>
              <a:rPr lang="en" sz="1400"/>
              <a:t>r</a:t>
            </a:r>
            <a:r>
              <a:rPr lang="en" sz="1400"/>
              <a:t>eturn text.length();</a:t>
            </a:r>
            <a:br>
              <a:rPr lang="en" sz="1400"/>
            </a:br>
            <a:r>
              <a:rPr lang="en" sz="1400"/>
              <a:t>	} else {</a:t>
            </a:r>
            <a:br>
              <a:rPr lang="en" sz="1400"/>
            </a:br>
            <a:r>
              <a:rPr lang="en" sz="1400"/>
              <a:t>		// throw an exception here?</a:t>
            </a:r>
            <a:br>
              <a:rPr lang="en" sz="1400"/>
            </a:br>
            <a:r>
              <a:rPr lang="en" sz="1400"/>
              <a:t>	}</a:t>
            </a:r>
            <a:br>
              <a:rPr lang="en" sz="1400"/>
            </a:br>
            <a:r>
              <a:rPr lang="en" sz="1400"/>
              <a:t>}</a:t>
            </a:r>
            <a:endParaRPr sz="14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Throwing Exceptions</a:t>
            </a:r>
            <a:endParaRPr/>
          </a:p>
        </p:txBody>
      </p:sp>
      <p:sp>
        <p:nvSpPr>
          <p:cNvPr id="732" name="Google Shape;732;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public int getSomeNumber(String text) {</a:t>
            </a:r>
            <a:br>
              <a:rPr lang="en" sz="1400"/>
            </a:br>
            <a:r>
              <a:rPr lang="en" sz="1400"/>
              <a:t>	if(text.length() &gt; 0) {</a:t>
            </a:r>
            <a:br>
              <a:rPr lang="en" sz="1400"/>
            </a:br>
            <a:r>
              <a:rPr lang="en" sz="1400"/>
              <a:t>		return text.length();</a:t>
            </a:r>
            <a:br>
              <a:rPr lang="en" sz="1400"/>
            </a:br>
            <a:r>
              <a:rPr lang="en" sz="1400"/>
              <a:t>	} else {</a:t>
            </a:r>
            <a:br>
              <a:rPr lang="en" sz="1400"/>
            </a:br>
            <a:r>
              <a:rPr lang="en" sz="1400"/>
              <a:t>		</a:t>
            </a:r>
            <a:r>
              <a:rPr lang="en" sz="1400"/>
              <a:t>t</a:t>
            </a:r>
            <a:r>
              <a:rPr lang="en" sz="1400"/>
              <a:t>hrow new IllegalArgumentException("Cannot calculate Number for empty String");	</a:t>
            </a:r>
            <a:br>
              <a:rPr lang="en" sz="1400"/>
            </a:br>
            <a:r>
              <a:rPr lang="en" sz="1400"/>
              <a:t>	}</a:t>
            </a:r>
            <a:br>
              <a:rPr lang="en" sz="1400"/>
            </a:br>
            <a:r>
              <a:rPr lang="en" sz="1400"/>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121" name="Google Shape;121;p23"/>
          <p:cNvSpPr txBox="1"/>
          <p:nvPr>
            <p:ph idx="1" type="body"/>
          </p:nvPr>
        </p:nvSpPr>
        <p:spPr>
          <a:xfrm>
            <a:off x="311700" y="1152475"/>
            <a:ext cx="383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var pet = {</a:t>
            </a:r>
            <a:endParaRPr/>
          </a:p>
          <a:p>
            <a:pPr indent="0" lvl="0" marL="0" rtl="0" algn="l">
              <a:lnSpc>
                <a:spcPct val="100000"/>
              </a:lnSpc>
              <a:spcBef>
                <a:spcPts val="0"/>
              </a:spcBef>
              <a:spcAft>
                <a:spcPts val="0"/>
              </a:spcAft>
              <a:buNone/>
            </a:pPr>
            <a:r>
              <a:rPr lang="en"/>
              <a:t>  name: "fido",</a:t>
            </a:r>
            <a:endParaRPr/>
          </a:p>
          <a:p>
            <a:pPr indent="0" lvl="0" marL="0" rtl="0" algn="l">
              <a:lnSpc>
                <a:spcPct val="100000"/>
              </a:lnSpc>
              <a:spcBef>
                <a:spcPts val="0"/>
              </a:spcBef>
              <a:spcAft>
                <a:spcPts val="0"/>
              </a:spcAft>
              <a:buNone/>
            </a:pPr>
            <a:r>
              <a:rPr lang="en"/>
              <a:t>  breed: "rhinoceros",</a:t>
            </a:r>
            <a:endParaRPr/>
          </a:p>
          <a:p>
            <a:pPr indent="0" lvl="0" marL="0" rtl="0" algn="l">
              <a:lnSpc>
                <a:spcPct val="100000"/>
              </a:lnSpc>
              <a:spcBef>
                <a:spcPts val="0"/>
              </a:spcBef>
              <a:spcAft>
                <a:spcPts val="0"/>
              </a:spcAft>
              <a:buNone/>
            </a:pPr>
            <a:r>
              <a:rPr lang="en"/>
              <a:t>  favoriteFood: "kale",</a:t>
            </a:r>
            <a:endParaRPr/>
          </a:p>
          <a:p>
            <a:pPr indent="0" lvl="0" marL="0" rtl="0" algn="l">
              <a:lnSpc>
                <a:spcPct val="100000"/>
              </a:lnSpc>
              <a:spcBef>
                <a:spcPts val="0"/>
              </a:spcBef>
              <a:spcAft>
                <a:spcPts val="0"/>
              </a:spcAft>
              <a:buNone/>
            </a:pPr>
            <a:r>
              <a:rPr lang="en"/>
              <a:t>  age: "13",</a:t>
            </a:r>
            <a:endParaRPr/>
          </a:p>
          <a:p>
            <a:pPr indent="0" lvl="0" marL="0" rtl="0" algn="l">
              <a:lnSpc>
                <a:spcPct val="100000"/>
              </a:lnSpc>
              <a:spcBef>
                <a:spcPts val="0"/>
              </a:spcBef>
              <a:spcAft>
                <a:spcPts val="0"/>
              </a:spcAft>
              <a:buNone/>
            </a:pPr>
            <a:r>
              <a:rPr lang="en"/>
              <a:t>  licensed: "false",</a:t>
            </a:r>
            <a:endParaRPr/>
          </a:p>
          <a:p>
            <a:pPr indent="0" lvl="0" marL="0" rtl="0" algn="l">
              <a:lnSpc>
                <a:spcPct val="100000"/>
              </a:lnSpc>
              <a:spcBef>
                <a:spcPts val="0"/>
              </a:spcBef>
              <a:spcAft>
                <a:spcPts val="0"/>
              </a:spcAft>
              <a:buNone/>
            </a:pPr>
            <a:r>
              <a:rPr lang="en"/>
              <a:t>  owner: {</a:t>
            </a:r>
            <a:endParaRPr/>
          </a:p>
          <a:p>
            <a:pPr indent="0" lvl="0" marL="0" rtl="0" algn="l">
              <a:lnSpc>
                <a:spcPct val="100000"/>
              </a:lnSpc>
              <a:spcBef>
                <a:spcPts val="0"/>
              </a:spcBef>
              <a:spcAft>
                <a:spcPts val="0"/>
              </a:spcAft>
              <a:buNone/>
            </a:pPr>
            <a:r>
              <a:rPr lang="en"/>
              <a:t>    name: "Orion",</a:t>
            </a:r>
            <a:endParaRPr/>
          </a:p>
          <a:p>
            <a:pPr indent="0" lvl="0" marL="0" rtl="0" algn="l">
              <a:lnSpc>
                <a:spcPct val="100000"/>
              </a:lnSpc>
              <a:spcBef>
                <a:spcPts val="0"/>
              </a:spcBef>
              <a:spcAft>
                <a:spcPts val="0"/>
              </a:spcAft>
              <a:buNone/>
            </a:pPr>
            <a:r>
              <a:rPr lang="en"/>
              <a:t>    phone: "123-456-7890"</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
        <p:nvSpPr>
          <p:cNvPr id="122" name="Google Shape;122;p23"/>
          <p:cNvSpPr txBox="1"/>
          <p:nvPr>
            <p:ph idx="1" type="body"/>
          </p:nvPr>
        </p:nvSpPr>
        <p:spPr>
          <a:xfrm>
            <a:off x="4438900" y="1152475"/>
            <a:ext cx="383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class Pet {</a:t>
            </a:r>
            <a:endParaRPr/>
          </a:p>
          <a:p>
            <a:pPr indent="0" lvl="0" marL="0" rtl="0" algn="l">
              <a:lnSpc>
                <a:spcPct val="100000"/>
              </a:lnSpc>
              <a:spcBef>
                <a:spcPts val="0"/>
              </a:spcBef>
              <a:spcAft>
                <a:spcPts val="0"/>
              </a:spcAft>
              <a:buNone/>
            </a:pPr>
            <a:r>
              <a:rPr lang="en"/>
              <a:t>    String name = "fido";</a:t>
            </a:r>
            <a:endParaRPr/>
          </a:p>
          <a:p>
            <a:pPr indent="0" lvl="0" marL="0" rtl="0" algn="l">
              <a:lnSpc>
                <a:spcPct val="100000"/>
              </a:lnSpc>
              <a:spcBef>
                <a:spcPts val="0"/>
              </a:spcBef>
              <a:spcAft>
                <a:spcPts val="0"/>
              </a:spcAft>
              <a:buNone/>
            </a:pPr>
            <a:r>
              <a:rPr lang="en"/>
              <a:t>    String breed = "rhinoceros";</a:t>
            </a:r>
            <a:endParaRPr/>
          </a:p>
          <a:p>
            <a:pPr indent="0" lvl="0" marL="0" rtl="0" algn="l">
              <a:lnSpc>
                <a:spcPct val="100000"/>
              </a:lnSpc>
              <a:spcBef>
                <a:spcPts val="0"/>
              </a:spcBef>
              <a:spcAft>
                <a:spcPts val="0"/>
              </a:spcAft>
              <a:buNone/>
            </a:pPr>
            <a:r>
              <a:rPr lang="en"/>
              <a:t>    String favoriteFood = "kale";</a:t>
            </a:r>
            <a:endParaRPr/>
          </a:p>
          <a:p>
            <a:pPr indent="0" lvl="0" marL="0" rtl="0" algn="l">
              <a:lnSpc>
                <a:spcPct val="100000"/>
              </a:lnSpc>
              <a:spcBef>
                <a:spcPts val="0"/>
              </a:spcBef>
              <a:spcAft>
                <a:spcPts val="0"/>
              </a:spcAft>
              <a:buNone/>
            </a:pPr>
            <a:r>
              <a:rPr lang="en"/>
              <a:t>    int age = 13;</a:t>
            </a:r>
            <a:endParaRPr/>
          </a:p>
          <a:p>
            <a:pPr indent="0" lvl="0" marL="0" rtl="0" algn="l">
              <a:lnSpc>
                <a:spcPct val="100000"/>
              </a:lnSpc>
              <a:spcBef>
                <a:spcPts val="0"/>
              </a:spcBef>
              <a:spcAft>
                <a:spcPts val="0"/>
              </a:spcAft>
              <a:buNone/>
            </a:pPr>
            <a:r>
              <a:rPr lang="en"/>
              <a:t>    boolean licensed = false;</a:t>
            </a:r>
            <a:endParaRPr/>
          </a:p>
          <a:p>
            <a:pPr indent="0" lvl="0" marL="0" rtl="0" algn="l">
              <a:lnSpc>
                <a:spcPct val="100000"/>
              </a:lnSpc>
              <a:spcBef>
                <a:spcPts val="0"/>
              </a:spcBef>
              <a:spcAft>
                <a:spcPts val="0"/>
              </a:spcAft>
              <a:buNone/>
            </a:pPr>
            <a:r>
              <a:rPr lang="en"/>
              <a:t>    Owner owner = new Owner();</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    class Owner {</a:t>
            </a:r>
            <a:endParaRPr/>
          </a:p>
          <a:p>
            <a:pPr indent="0" lvl="0" marL="0" rtl="0" algn="l">
              <a:lnSpc>
                <a:spcPct val="100000"/>
              </a:lnSpc>
              <a:spcBef>
                <a:spcPts val="0"/>
              </a:spcBef>
              <a:spcAft>
                <a:spcPts val="0"/>
              </a:spcAft>
              <a:buNone/>
            </a:pPr>
            <a:r>
              <a:rPr lang="en"/>
              <a:t>        String name = "Orion";</a:t>
            </a:r>
            <a:endParaRPr/>
          </a:p>
          <a:p>
            <a:pPr indent="0" lvl="0" marL="0" rtl="0" algn="l">
              <a:lnSpc>
                <a:spcPct val="100000"/>
              </a:lnSpc>
              <a:spcBef>
                <a:spcPts val="0"/>
              </a:spcBef>
              <a:spcAft>
                <a:spcPts val="0"/>
              </a:spcAft>
              <a:buNone/>
            </a:pPr>
            <a:r>
              <a:rPr lang="en"/>
              <a:t>        String phone = "123-456-7890";</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Throwing Exceptions</a:t>
            </a:r>
            <a:endParaRPr/>
          </a:p>
        </p:txBody>
      </p:sp>
      <p:sp>
        <p:nvSpPr>
          <p:cNvPr id="738" name="Google Shape;738;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public int getSomeNumber(String text) {</a:t>
            </a:r>
            <a:br>
              <a:rPr lang="en" sz="1400"/>
            </a:br>
            <a:r>
              <a:rPr lang="en" sz="1400"/>
              <a:t>	if(text.length() &gt; 0) {</a:t>
            </a:r>
            <a:br>
              <a:rPr lang="en" sz="1400"/>
            </a:br>
            <a:r>
              <a:rPr lang="en" sz="1400"/>
              <a:t>		return text.length();</a:t>
            </a:r>
            <a:br>
              <a:rPr lang="en" sz="1400"/>
            </a:br>
            <a:r>
              <a:rPr lang="en" sz="1400"/>
              <a:t>	} else {</a:t>
            </a:r>
            <a:br>
              <a:rPr lang="en" sz="1400"/>
            </a:br>
            <a:r>
              <a:rPr lang="en" sz="1400"/>
              <a:t>		throw new IllegalArgumentException("Cannot calculate Number for empty String");	</a:t>
            </a:r>
            <a:br>
              <a:rPr lang="en" sz="1400"/>
            </a:br>
            <a:r>
              <a:rPr lang="en" sz="1400"/>
              <a:t>	}</a:t>
            </a:r>
            <a:br>
              <a:rPr lang="en" sz="1400"/>
            </a:br>
            <a:r>
              <a:rPr lang="en" sz="1400"/>
              <a:t>}</a:t>
            </a:r>
            <a:br>
              <a:rPr lang="en" sz="1400"/>
            </a:br>
            <a:r>
              <a:rPr lang="en" sz="1400"/>
              <a:t>p</a:t>
            </a:r>
            <a:r>
              <a:rPr lang="en" sz="1400"/>
              <a:t>ublic void someMethod(String s){</a:t>
            </a:r>
            <a:br>
              <a:rPr lang="en" sz="1400"/>
            </a:br>
            <a:r>
              <a:rPr lang="en" sz="1400"/>
              <a:t>	</a:t>
            </a:r>
            <a:r>
              <a:rPr lang="en" sz="1400"/>
              <a:t>try {</a:t>
            </a:r>
            <a:br>
              <a:rPr lang="en" sz="1400"/>
            </a:br>
            <a:r>
              <a:rPr lang="en" sz="1400"/>
              <a:t>		System.out.println(getSomeNumber(s));</a:t>
            </a:r>
            <a:br>
              <a:rPr lang="en" sz="1400"/>
            </a:br>
            <a:r>
              <a:rPr lang="en" sz="1400"/>
              <a:t>	} catch (IllegalArgumentException iae) {</a:t>
            </a:r>
            <a:br>
              <a:rPr lang="en" sz="1400"/>
            </a:br>
            <a:r>
              <a:rPr lang="en" sz="1400"/>
              <a:t>		iae.printStackTrace();</a:t>
            </a:r>
            <a:br>
              <a:rPr lang="en" sz="1400"/>
            </a:br>
            <a:r>
              <a:rPr lang="en" sz="1400"/>
              <a:t>	}</a:t>
            </a:r>
            <a:br>
              <a:rPr lang="en" sz="1400"/>
            </a:br>
            <a:r>
              <a:rPr lang="en" sz="1400"/>
              <a:t>}</a:t>
            </a:r>
            <a:endParaRPr sz="14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Throwing Checked Exceptions</a:t>
            </a:r>
            <a:endParaRPr/>
          </a:p>
        </p:txBody>
      </p:sp>
      <p:sp>
        <p:nvSpPr>
          <p:cNvPr id="744" name="Google Shape;744;p123"/>
          <p:cNvSpPr txBox="1"/>
          <p:nvPr>
            <p:ph idx="1" type="body"/>
          </p:nvPr>
        </p:nvSpPr>
        <p:spPr>
          <a:xfrm>
            <a:off x="311700" y="1152475"/>
            <a:ext cx="873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public int getSomeNumber(String text) </a:t>
            </a:r>
            <a:r>
              <a:rPr lang="en" sz="1400">
                <a:solidFill>
                  <a:srgbClr val="93C47D"/>
                </a:solidFill>
              </a:rPr>
              <a:t>throws IOException</a:t>
            </a:r>
            <a:r>
              <a:rPr lang="en" sz="1400"/>
              <a:t> {</a:t>
            </a:r>
            <a:br>
              <a:rPr lang="en" sz="1400"/>
            </a:br>
            <a:r>
              <a:rPr lang="en" sz="1400"/>
              <a:t>	if(text.length() &gt; 0) {</a:t>
            </a:r>
            <a:br>
              <a:rPr lang="en" sz="1400"/>
            </a:br>
            <a:r>
              <a:rPr lang="en" sz="1400"/>
              <a:t>		return text.length();</a:t>
            </a:r>
            <a:br>
              <a:rPr lang="en" sz="1400"/>
            </a:br>
            <a:r>
              <a:rPr lang="en" sz="1400"/>
              <a:t>	} else {</a:t>
            </a:r>
            <a:br>
              <a:rPr lang="en" sz="1400"/>
            </a:br>
            <a:r>
              <a:rPr lang="en" sz="1400"/>
              <a:t>		throw </a:t>
            </a:r>
            <a:r>
              <a:rPr lang="en" sz="1400">
                <a:solidFill>
                  <a:srgbClr val="93C47D"/>
                </a:solidFill>
              </a:rPr>
              <a:t>new IOException("not really an IOE scenario but whatever");</a:t>
            </a:r>
            <a:br>
              <a:rPr lang="en" sz="1400">
                <a:solidFill>
                  <a:srgbClr val="93C47D"/>
                </a:solidFill>
              </a:rPr>
            </a:br>
            <a:r>
              <a:rPr lang="en" sz="1400"/>
              <a:t>	}</a:t>
            </a:r>
            <a:br>
              <a:rPr lang="en" sz="1400"/>
            </a:br>
            <a:r>
              <a:rPr lang="en" sz="1400"/>
              <a:t>}</a:t>
            </a:r>
            <a:br>
              <a:rPr lang="en" sz="1400"/>
            </a:br>
            <a:r>
              <a:rPr lang="en" sz="1400"/>
              <a:t>public void someMethod(String s){</a:t>
            </a:r>
            <a:br>
              <a:rPr lang="en" sz="1400"/>
            </a:br>
            <a:r>
              <a:rPr lang="en" sz="1400"/>
              <a:t>	try {</a:t>
            </a:r>
            <a:br>
              <a:rPr lang="en" sz="1400"/>
            </a:br>
            <a:r>
              <a:rPr lang="en" sz="1400"/>
              <a:t>	</a:t>
            </a:r>
            <a:r>
              <a:rPr lang="en" sz="1400"/>
              <a:t>	System.out.println(getSomeNumber(s))</a:t>
            </a:r>
            <a:r>
              <a:rPr lang="en" sz="1400"/>
              <a:t>; </a:t>
            </a:r>
            <a:r>
              <a:rPr lang="en" sz="1400">
                <a:solidFill>
                  <a:srgbClr val="93C47D"/>
                </a:solidFill>
              </a:rPr>
              <a:t>//this won’t compile, because checked exception not handled</a:t>
            </a:r>
            <a:br>
              <a:rPr lang="en" sz="1400"/>
            </a:br>
            <a:r>
              <a:rPr lang="en" sz="1400"/>
              <a:t>	} catch (IllegalArgumentException iae) {</a:t>
            </a:r>
            <a:br>
              <a:rPr lang="en" sz="1400"/>
            </a:br>
            <a:r>
              <a:rPr lang="en" sz="1400"/>
              <a:t>		iae.printStackTrace();</a:t>
            </a:r>
            <a:br>
              <a:rPr lang="en" sz="1400"/>
            </a:br>
            <a:r>
              <a:rPr lang="en" sz="1400"/>
              <a:t>	}</a:t>
            </a:r>
            <a:br>
              <a:rPr lang="en" sz="1400"/>
            </a:br>
            <a:r>
              <a:rPr lang="en" sz="1400"/>
              <a:t>}</a:t>
            </a:r>
            <a:endParaRPr sz="14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Your Own Exception Classes</a:t>
            </a:r>
            <a:endParaRPr/>
          </a:p>
        </p:txBody>
      </p:sp>
      <p:sp>
        <p:nvSpPr>
          <p:cNvPr id="750" name="Google Shape;75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Decide if you’re extending Exception (checked) or RuntimeException (unchecked)</a:t>
            </a:r>
            <a:endParaRPr/>
          </a:p>
          <a:p>
            <a:pPr indent="-342900" lvl="0" marL="457200" rtl="0" algn="l">
              <a:spcBef>
                <a:spcPts val="0"/>
              </a:spcBef>
              <a:spcAft>
                <a:spcPts val="0"/>
              </a:spcAft>
              <a:buSzPts val="1800"/>
              <a:buAutoNum type="arabicPeriod"/>
            </a:pPr>
            <a:r>
              <a:rPr lang="en"/>
              <a:t>Create a new class that is a subclass of Exception or RuntimeException (or some other exception) and create a constructor that calls super(errorMessage)</a:t>
            </a:r>
            <a:endParaRPr/>
          </a:p>
          <a:p>
            <a:pPr indent="-342900" lvl="0" marL="457200" rtl="0" algn="l">
              <a:spcBef>
                <a:spcPts val="0"/>
              </a:spcBef>
              <a:spcAft>
                <a:spcPts val="0"/>
              </a:spcAft>
              <a:buSzPts val="1800"/>
              <a:buAutoNum type="arabicPeriod"/>
            </a:pPr>
            <a:r>
              <a:rPr lang="en"/>
              <a:t>Instantiate it and throw it</a:t>
            </a:r>
            <a:endParaRPr/>
          </a:p>
          <a:p>
            <a:pPr indent="0" lvl="0" marL="0" rtl="0" algn="l">
              <a:spcBef>
                <a:spcPts val="1600"/>
              </a:spcBef>
              <a:spcAft>
                <a:spcPts val="1600"/>
              </a:spcAft>
              <a:buNone/>
            </a:pPr>
            <a:r>
              <a:rPr lang="en"/>
              <a:t>p</a:t>
            </a:r>
            <a:r>
              <a:rPr lang="en"/>
              <a:t>ublic class CvsException extends Exception {</a:t>
            </a:r>
            <a:br>
              <a:rPr lang="en"/>
            </a:br>
            <a:r>
              <a:rPr lang="en"/>
              <a:t>	</a:t>
            </a:r>
            <a:r>
              <a:rPr lang="en"/>
              <a:t>p</a:t>
            </a:r>
            <a:r>
              <a:rPr lang="en"/>
              <a:t>ublic CvsException(String errorMessage){</a:t>
            </a:r>
            <a:br>
              <a:rPr lang="en"/>
            </a:br>
            <a:r>
              <a:rPr lang="en"/>
              <a:t>		super(errorMessage);</a:t>
            </a:r>
            <a:br>
              <a:rPr lang="en"/>
            </a:br>
            <a:r>
              <a:rPr lang="en"/>
              <a:t>	}</a:t>
            </a:r>
            <a:br>
              <a:rPr lang="en"/>
            </a:br>
            <a:r>
              <a:rPr lang="en"/>
              <a:t>}</a:t>
            </a:r>
            <a:br>
              <a:rPr lang="en"/>
            </a:br>
            <a:r>
              <a:rPr lang="en"/>
              <a:t>t</a:t>
            </a:r>
            <a:r>
              <a:rPr lang="en"/>
              <a:t>hrow new CvsException(</a:t>
            </a:r>
            <a:r>
              <a:rPr lang="en"/>
              <a:t>"What have I done..??"</a:t>
            </a:r>
            <a:r>
              <a:rPr lang="en"/>
              <a: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Annotations</a:t>
            </a:r>
            <a:endParaRPr/>
          </a:p>
        </p:txBody>
      </p:sp>
      <p:sp>
        <p:nvSpPr>
          <p:cNvPr id="756" name="Google Shape;756;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metadata to methods, classes, or attributes</a:t>
            </a:r>
            <a:endParaRPr/>
          </a:p>
          <a:p>
            <a:pPr indent="-342900" lvl="0" marL="457200" rtl="0" algn="l">
              <a:spcBef>
                <a:spcPts val="0"/>
              </a:spcBef>
              <a:spcAft>
                <a:spcPts val="0"/>
              </a:spcAft>
              <a:buSzPts val="1800"/>
              <a:buChar char="●"/>
            </a:pPr>
            <a:r>
              <a:rPr lang="en"/>
              <a:t>Processed at compile time</a:t>
            </a:r>
            <a:endParaRPr/>
          </a:p>
          <a:p>
            <a:pPr indent="-342900" lvl="0" marL="457200" rtl="0" algn="l">
              <a:spcBef>
                <a:spcPts val="0"/>
              </a:spcBef>
              <a:spcAft>
                <a:spcPts val="0"/>
              </a:spcAft>
              <a:buSzPts val="1800"/>
              <a:buChar char="●"/>
            </a:pPr>
            <a:r>
              <a:rPr lang="en"/>
              <a:t>Varied features, depending on library or framework</a:t>
            </a:r>
            <a:endParaRPr/>
          </a:p>
          <a:p>
            <a:pPr indent="-317500" lvl="1" marL="914400" rtl="0" algn="l">
              <a:spcBef>
                <a:spcPts val="0"/>
              </a:spcBef>
              <a:spcAft>
                <a:spcPts val="0"/>
              </a:spcAft>
              <a:buSzPts val="1400"/>
              <a:buChar char="○"/>
            </a:pPr>
            <a:r>
              <a:rPr lang="en"/>
              <a:t>Aid in error-checking, such as the @Override annotation</a:t>
            </a:r>
            <a:endParaRPr/>
          </a:p>
          <a:p>
            <a:pPr indent="-317500" lvl="1" marL="914400" rtl="0" algn="l">
              <a:spcBef>
                <a:spcPts val="0"/>
              </a:spcBef>
              <a:spcAft>
                <a:spcPts val="0"/>
              </a:spcAft>
              <a:buSzPts val="1400"/>
              <a:buChar char="○"/>
            </a:pPr>
            <a:r>
              <a:rPr lang="en"/>
              <a:t>Generate code</a:t>
            </a:r>
            <a:endParaRPr/>
          </a:p>
          <a:p>
            <a:pPr indent="-317500" lvl="1" marL="914400" rtl="0" algn="l">
              <a:spcBef>
                <a:spcPts val="0"/>
              </a:spcBef>
              <a:spcAft>
                <a:spcPts val="0"/>
              </a:spcAft>
              <a:buSzPts val="1400"/>
              <a:buChar char="○"/>
            </a:pPr>
            <a:r>
              <a:rPr lang="en"/>
              <a:t>Inject object instances or properties</a:t>
            </a:r>
            <a:endParaRPr/>
          </a:p>
          <a:p>
            <a:pPr indent="0" lvl="0" marL="0" rtl="0" algn="l">
              <a:spcBef>
                <a:spcPts val="1600"/>
              </a:spcBef>
              <a:spcAft>
                <a:spcPts val="1600"/>
              </a:spcAft>
              <a:buNone/>
            </a:pPr>
            <a:r>
              <a:rPr lang="en"/>
              <a:t>Will cover in more detail when talking about Spring!</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762" name="Google Shape;762;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Scope:</a:t>
            </a:r>
            <a:endParaRPr/>
          </a:p>
          <a:p>
            <a:pPr indent="-342900" lvl="0" marL="457200" rtl="0" algn="l">
              <a:spcBef>
                <a:spcPts val="1600"/>
              </a:spcBef>
              <a:spcAft>
                <a:spcPts val="0"/>
              </a:spcAft>
              <a:buSzPts val="1800"/>
              <a:buChar char="●"/>
            </a:pPr>
            <a:r>
              <a:rPr lang="en"/>
              <a:t>Class Scope</a:t>
            </a:r>
            <a:endParaRPr/>
          </a:p>
          <a:p>
            <a:pPr indent="-317500" lvl="1" marL="914400" rtl="0" algn="l">
              <a:spcBef>
                <a:spcPts val="0"/>
              </a:spcBef>
              <a:spcAft>
                <a:spcPts val="0"/>
              </a:spcAft>
              <a:buSzPts val="1400"/>
              <a:buChar char="○"/>
            </a:pPr>
            <a:r>
              <a:rPr lang="en"/>
              <a:t>Applies to class attributes</a:t>
            </a:r>
            <a:endParaRPr/>
          </a:p>
          <a:p>
            <a:pPr indent="-317500" lvl="1" marL="914400" rtl="0" algn="l">
              <a:spcBef>
                <a:spcPts val="0"/>
              </a:spcBef>
              <a:spcAft>
                <a:spcPts val="0"/>
              </a:spcAft>
              <a:buSzPts val="1400"/>
              <a:buChar char="○"/>
            </a:pPr>
            <a:r>
              <a:rPr lang="en"/>
              <a:t>Determined by visibility modifiers on class attributes</a:t>
            </a:r>
            <a:endParaRPr/>
          </a:p>
          <a:p>
            <a:pPr indent="-317500" lvl="1" marL="914400" rtl="0" algn="l">
              <a:spcBef>
                <a:spcPts val="0"/>
              </a:spcBef>
              <a:spcAft>
                <a:spcPts val="0"/>
              </a:spcAft>
              <a:buSzPts val="1400"/>
              <a:buChar char="○"/>
            </a:pPr>
            <a:r>
              <a:rPr lang="en"/>
              <a:t>Always available everywhere INSIDE that class</a:t>
            </a:r>
            <a:endParaRPr/>
          </a:p>
          <a:p>
            <a:pPr indent="-342900" lvl="0" marL="457200" rtl="0" algn="l">
              <a:spcBef>
                <a:spcPts val="0"/>
              </a:spcBef>
              <a:spcAft>
                <a:spcPts val="0"/>
              </a:spcAft>
              <a:buSzPts val="1800"/>
              <a:buChar char="●"/>
            </a:pPr>
            <a:r>
              <a:rPr lang="en"/>
              <a:t>Local Scope</a:t>
            </a:r>
            <a:endParaRPr/>
          </a:p>
          <a:p>
            <a:pPr indent="-317500" lvl="1" marL="914400" rtl="0" algn="l">
              <a:spcBef>
                <a:spcPts val="0"/>
              </a:spcBef>
              <a:spcAft>
                <a:spcPts val="0"/>
              </a:spcAft>
              <a:buSzPts val="1400"/>
              <a:buChar char="○"/>
            </a:pPr>
            <a:r>
              <a:rPr lang="en"/>
              <a:t>A variety of types - method/loop/bracket</a:t>
            </a:r>
            <a:endParaRPr/>
          </a:p>
          <a:p>
            <a:pPr indent="-317500" lvl="1" marL="914400" rtl="0" algn="l">
              <a:spcBef>
                <a:spcPts val="0"/>
              </a:spcBef>
              <a:spcAft>
                <a:spcPts val="0"/>
              </a:spcAft>
              <a:buSzPts val="1400"/>
              <a:buChar char="○"/>
            </a:pPr>
            <a:r>
              <a:rPr lang="en"/>
              <a:t>All bounded by brackets</a:t>
            </a:r>
            <a:endParaRPr/>
          </a:p>
          <a:p>
            <a:pPr indent="-317500" lvl="1" marL="914400" rtl="0" algn="l">
              <a:spcBef>
                <a:spcPts val="0"/>
              </a:spcBef>
              <a:spcAft>
                <a:spcPts val="0"/>
              </a:spcAft>
              <a:buSzPts val="1400"/>
              <a:buChar char="○"/>
            </a:pPr>
            <a:r>
              <a:rPr lang="en"/>
              <a:t>Nested brackets have increasingly narrow scope</a:t>
            </a:r>
            <a:endParaRPr/>
          </a:p>
          <a:p>
            <a:pPr indent="-317500" lvl="1" marL="914400" rtl="0" algn="l">
              <a:spcBef>
                <a:spcPts val="0"/>
              </a:spcBef>
              <a:spcAft>
                <a:spcPts val="0"/>
              </a:spcAft>
              <a:buSzPts val="1400"/>
              <a:buChar char="○"/>
            </a:pPr>
            <a:r>
              <a:rPr lang="en"/>
              <a:t>Not allowed to duplicate names in different local scopes</a:t>
            </a:r>
            <a:endParaRPr/>
          </a:p>
          <a:p>
            <a:pPr indent="-317500" lvl="1" marL="914400" rtl="0" algn="l">
              <a:spcBef>
                <a:spcPts val="0"/>
              </a:spcBef>
              <a:spcAft>
                <a:spcPts val="0"/>
              </a:spcAft>
              <a:buSzPts val="1400"/>
              <a:buChar char="○"/>
            </a:pPr>
            <a:r>
              <a:rPr lang="en"/>
              <a:t>Can duplicate class scope variable names - local scope wins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 Constructors</a:t>
            </a:r>
            <a:endParaRPr/>
          </a:p>
        </p:txBody>
      </p:sp>
      <p:sp>
        <p:nvSpPr>
          <p:cNvPr id="128" name="Google Shape;128;p24"/>
          <p:cNvSpPr txBox="1"/>
          <p:nvPr>
            <p:ph idx="1" type="body"/>
          </p:nvPr>
        </p:nvSpPr>
        <p:spPr>
          <a:xfrm>
            <a:off x="311700" y="1152475"/>
            <a:ext cx="383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function Pet(name, breed, food, age) {</a:t>
            </a:r>
            <a:endParaRPr/>
          </a:p>
          <a:p>
            <a:pPr indent="0" lvl="0" marL="0" rtl="0" algn="l">
              <a:lnSpc>
                <a:spcPct val="100000"/>
              </a:lnSpc>
              <a:spcBef>
                <a:spcPts val="0"/>
              </a:spcBef>
              <a:spcAft>
                <a:spcPts val="0"/>
              </a:spcAft>
              <a:buNone/>
            </a:pPr>
            <a:r>
              <a:rPr lang="en"/>
              <a:t>  </a:t>
            </a:r>
            <a:r>
              <a:rPr lang="en"/>
              <a:t>t</a:t>
            </a:r>
            <a:r>
              <a:rPr lang="en"/>
              <a:t>his.name = name;</a:t>
            </a:r>
            <a:endParaRPr/>
          </a:p>
          <a:p>
            <a:pPr indent="0" lvl="0" marL="0" rtl="0" algn="l">
              <a:lnSpc>
                <a:spcPct val="100000"/>
              </a:lnSpc>
              <a:spcBef>
                <a:spcPts val="0"/>
              </a:spcBef>
              <a:spcAft>
                <a:spcPts val="0"/>
              </a:spcAft>
              <a:buNone/>
            </a:pPr>
            <a:r>
              <a:rPr lang="en"/>
              <a:t>  </a:t>
            </a:r>
            <a:r>
              <a:rPr lang="en"/>
              <a:t>t</a:t>
            </a:r>
            <a:r>
              <a:rPr lang="en"/>
              <a:t>his.breed = breed;</a:t>
            </a:r>
            <a:endParaRPr/>
          </a:p>
          <a:p>
            <a:pPr indent="0" lvl="0" marL="0" rtl="0" algn="l">
              <a:lnSpc>
                <a:spcPct val="100000"/>
              </a:lnSpc>
              <a:spcBef>
                <a:spcPts val="0"/>
              </a:spcBef>
              <a:spcAft>
                <a:spcPts val="0"/>
              </a:spcAft>
              <a:buNone/>
            </a:pPr>
            <a:r>
              <a:rPr lang="en"/>
              <a:t>  this.favoriteFood = food;</a:t>
            </a:r>
            <a:endParaRPr/>
          </a:p>
          <a:p>
            <a:pPr indent="0" lvl="0" marL="0" rtl="0" algn="l">
              <a:lnSpc>
                <a:spcPct val="100000"/>
              </a:lnSpc>
              <a:spcBef>
                <a:spcPts val="0"/>
              </a:spcBef>
              <a:spcAft>
                <a:spcPts val="0"/>
              </a:spcAft>
              <a:buNone/>
            </a:pPr>
            <a:r>
              <a:rPr lang="en"/>
              <a:t>  </a:t>
            </a:r>
            <a:r>
              <a:rPr lang="en"/>
              <a:t>t</a:t>
            </a:r>
            <a:r>
              <a:rPr lang="en"/>
              <a:t>his.age = age;</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t>
            </a:r>
            <a:r>
              <a:rPr lang="en"/>
              <a:t>ar fido = new Pet(“fido”, “rhinoceros”, “kale”, 13);</a:t>
            </a:r>
            <a:endParaRPr/>
          </a:p>
          <a:p>
            <a:pPr indent="0" lvl="0" marL="0" rtl="0" algn="l">
              <a:lnSpc>
                <a:spcPct val="100000"/>
              </a:lnSpc>
              <a:spcBef>
                <a:spcPts val="0"/>
              </a:spcBef>
              <a:spcAft>
                <a:spcPts val="0"/>
              </a:spcAft>
              <a:buNone/>
            </a:pPr>
            <a:r>
              <a:rPr lang="en"/>
              <a:t>f</a:t>
            </a:r>
            <a:r>
              <a:rPr lang="en"/>
              <a:t>ido.licensed = false;</a:t>
            </a:r>
            <a:endParaRPr/>
          </a:p>
          <a:p>
            <a:pPr indent="0" lvl="0" marL="0" rtl="0" algn="l">
              <a:lnSpc>
                <a:spcPct val="100000"/>
              </a:lnSpc>
              <a:spcBef>
                <a:spcPts val="0"/>
              </a:spcBef>
              <a:spcAft>
                <a:spcPts val="0"/>
              </a:spcAft>
              <a:buNone/>
            </a:pPr>
            <a:r>
              <a:rPr lang="en"/>
              <a:t>f</a:t>
            </a:r>
            <a:r>
              <a:rPr lang="en"/>
              <a:t>ido.owner = new Owner(“Orion”);</a:t>
            </a:r>
            <a:endParaRPr/>
          </a:p>
          <a:p>
            <a:pPr indent="0" lvl="0" marL="0" rtl="0" algn="l">
              <a:lnSpc>
                <a:spcPct val="100000"/>
              </a:lnSpc>
              <a:spcBef>
                <a:spcPts val="0"/>
              </a:spcBef>
              <a:spcAft>
                <a:spcPts val="0"/>
              </a:spcAft>
              <a:buNone/>
            </a:pPr>
            <a:r>
              <a:rPr lang="en"/>
              <a:t>f</a:t>
            </a:r>
            <a:r>
              <a:rPr lang="en"/>
              <a:t>ido.owner.phone = “123-456-7890”;</a:t>
            </a:r>
            <a:endParaRPr/>
          </a:p>
        </p:txBody>
      </p:sp>
      <p:sp>
        <p:nvSpPr>
          <p:cNvPr id="129" name="Google Shape;129;p24"/>
          <p:cNvSpPr txBox="1"/>
          <p:nvPr>
            <p:ph idx="1" type="body"/>
          </p:nvPr>
        </p:nvSpPr>
        <p:spPr>
          <a:xfrm>
            <a:off x="4438900" y="1152475"/>
            <a:ext cx="383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Pet(String name, String breed, String food, int age) {</a:t>
            </a:r>
            <a:endParaRPr/>
          </a:p>
          <a:p>
            <a:pPr indent="0" lvl="0" marL="0" rtl="0" algn="l">
              <a:lnSpc>
                <a:spcPct val="100000"/>
              </a:lnSpc>
              <a:spcBef>
                <a:spcPts val="0"/>
              </a:spcBef>
              <a:spcAft>
                <a:spcPts val="0"/>
              </a:spcAft>
              <a:buNone/>
            </a:pPr>
            <a:r>
              <a:rPr lang="en"/>
              <a:t>  </a:t>
            </a:r>
            <a:r>
              <a:rPr lang="en"/>
              <a:t>t</a:t>
            </a:r>
            <a:r>
              <a:rPr lang="en"/>
              <a:t>his.name = name;</a:t>
            </a:r>
            <a:endParaRPr/>
          </a:p>
          <a:p>
            <a:pPr indent="0" lvl="0" marL="0" rtl="0" algn="l">
              <a:lnSpc>
                <a:spcPct val="100000"/>
              </a:lnSpc>
              <a:spcBef>
                <a:spcPts val="0"/>
              </a:spcBef>
              <a:spcAft>
                <a:spcPts val="0"/>
              </a:spcAft>
              <a:buNone/>
            </a:pPr>
            <a:r>
              <a:rPr lang="en"/>
              <a:t>  </a:t>
            </a:r>
            <a:r>
              <a:rPr lang="en"/>
              <a:t>t</a:t>
            </a:r>
            <a:r>
              <a:rPr lang="en"/>
              <a:t>his.breed = breed;</a:t>
            </a:r>
            <a:endParaRPr/>
          </a:p>
          <a:p>
            <a:pPr indent="0" lvl="0" marL="0" rtl="0" algn="l">
              <a:lnSpc>
                <a:spcPct val="100000"/>
              </a:lnSpc>
              <a:spcBef>
                <a:spcPts val="0"/>
              </a:spcBef>
              <a:spcAft>
                <a:spcPts val="0"/>
              </a:spcAft>
              <a:buNone/>
            </a:pPr>
            <a:r>
              <a:rPr lang="en"/>
              <a:t>  this.favoriteFood = food;</a:t>
            </a:r>
            <a:endParaRPr/>
          </a:p>
          <a:p>
            <a:pPr indent="0" lvl="0" marL="0" rtl="0" algn="l">
              <a:lnSpc>
                <a:spcPct val="100000"/>
              </a:lnSpc>
              <a:spcBef>
                <a:spcPts val="0"/>
              </a:spcBef>
              <a:spcAft>
                <a:spcPts val="0"/>
              </a:spcAft>
              <a:buNone/>
            </a:pPr>
            <a:r>
              <a:rPr lang="en"/>
              <a:t>  </a:t>
            </a:r>
            <a:r>
              <a:rPr lang="en"/>
              <a:t>t</a:t>
            </a:r>
            <a:r>
              <a:rPr lang="en"/>
              <a:t>his.age = age;</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rPr lang="en"/>
              <a:t>Pet fido = </a:t>
            </a:r>
            <a:r>
              <a:rPr lang="en"/>
              <a:t>new Pet(“fido”, “rhinoceros”, “kale”, 13);</a:t>
            </a:r>
            <a:endParaRPr/>
          </a:p>
          <a:p>
            <a:pPr indent="0" lvl="0" marL="0" rtl="0" algn="l">
              <a:lnSpc>
                <a:spcPct val="100000"/>
              </a:lnSpc>
              <a:spcBef>
                <a:spcPts val="0"/>
              </a:spcBef>
              <a:spcAft>
                <a:spcPts val="0"/>
              </a:spcAft>
              <a:buNone/>
            </a:pPr>
            <a:r>
              <a:rPr lang="en"/>
              <a:t>fido.licensed = false;</a:t>
            </a:r>
            <a:endParaRPr/>
          </a:p>
          <a:p>
            <a:pPr indent="0" lvl="0" marL="0" rtl="0" algn="l">
              <a:lnSpc>
                <a:spcPct val="100000"/>
              </a:lnSpc>
              <a:spcBef>
                <a:spcPts val="0"/>
              </a:spcBef>
              <a:spcAft>
                <a:spcPts val="0"/>
              </a:spcAft>
              <a:buNone/>
            </a:pPr>
            <a:r>
              <a:rPr lang="en"/>
              <a:t>fido.owner = new Owner(“Orion”);</a:t>
            </a:r>
            <a:endParaRPr/>
          </a:p>
          <a:p>
            <a:pPr indent="0" lvl="0" marL="0" rtl="0" algn="l">
              <a:lnSpc>
                <a:spcPct val="100000"/>
              </a:lnSpc>
              <a:spcBef>
                <a:spcPts val="0"/>
              </a:spcBef>
              <a:spcAft>
                <a:spcPts val="0"/>
              </a:spcAft>
              <a:buNone/>
            </a:pPr>
            <a:r>
              <a:rPr lang="en"/>
              <a:t>fido.owner.phone = “123-456-7890”;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 Constructors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Default Constructor</a:t>
            </a:r>
            <a:endParaRPr/>
          </a:p>
          <a:p>
            <a:pPr indent="-342900" lvl="0" marL="457200" rtl="0" algn="l">
              <a:spcBef>
                <a:spcPts val="0"/>
              </a:spcBef>
              <a:spcAft>
                <a:spcPts val="0"/>
              </a:spcAft>
              <a:buSzPts val="1800"/>
              <a:buChar char="●"/>
            </a:pPr>
            <a:r>
              <a:rPr lang="en"/>
              <a:t>No-arg Constructor</a:t>
            </a:r>
            <a:endParaRPr/>
          </a:p>
          <a:p>
            <a:pPr indent="-342900" lvl="0" marL="457200" rtl="0" algn="l">
              <a:spcBef>
                <a:spcPts val="0"/>
              </a:spcBef>
              <a:spcAft>
                <a:spcPts val="0"/>
              </a:spcAft>
              <a:buSzPts val="1800"/>
              <a:buChar char="●"/>
            </a:pPr>
            <a:r>
              <a:rPr lang="en"/>
              <a:t>Overloaded Constructors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Primitives</a:t>
            </a:r>
            <a:endParaRPr/>
          </a:p>
          <a:p>
            <a:pPr indent="-342900" lvl="0" marL="457200" rtl="0" algn="l">
              <a:spcBef>
                <a:spcPts val="0"/>
              </a:spcBef>
              <a:spcAft>
                <a:spcPts val="0"/>
              </a:spcAft>
              <a:buSzPts val="1800"/>
              <a:buChar char="●"/>
            </a:pPr>
            <a:r>
              <a:rPr lang="en"/>
              <a:t>Objects</a:t>
            </a:r>
            <a:endParaRPr/>
          </a:p>
          <a:p>
            <a:pPr indent="-342900" lvl="0" marL="457200" rtl="0" algn="l">
              <a:spcBef>
                <a:spcPts val="0"/>
              </a:spcBef>
              <a:spcAft>
                <a:spcPts val="0"/>
              </a:spcAft>
              <a:buSzPts val="1800"/>
              <a:buChar char="●"/>
            </a:pPr>
            <a:r>
              <a:rPr lang="en"/>
              <a:t>Special cases</a:t>
            </a:r>
            <a:endParaRPr/>
          </a:p>
          <a:p>
            <a:pPr indent="-317500" lvl="1" marL="914400" rtl="0" algn="l">
              <a:spcBef>
                <a:spcPts val="0"/>
              </a:spcBef>
              <a:spcAft>
                <a:spcPts val="0"/>
              </a:spcAft>
              <a:buClr>
                <a:srgbClr val="6AA84F"/>
              </a:buClr>
              <a:buSzPts val="1400"/>
              <a:buChar char="○"/>
            </a:pPr>
            <a:r>
              <a:rPr lang="en">
                <a:solidFill>
                  <a:srgbClr val="6AA84F"/>
                </a:solidFill>
              </a:rPr>
              <a:t>String</a:t>
            </a:r>
            <a:endParaRPr>
              <a:solidFill>
                <a:srgbClr val="6AA84F"/>
              </a:solidFill>
            </a:endParaRPr>
          </a:p>
          <a:p>
            <a:pPr indent="-317500" lvl="1" marL="914400" rtl="0" algn="l">
              <a:spcBef>
                <a:spcPts val="0"/>
              </a:spcBef>
              <a:spcAft>
                <a:spcPts val="0"/>
              </a:spcAft>
              <a:buSzPts val="1400"/>
              <a:buChar char="○"/>
            </a:pPr>
            <a:r>
              <a:rPr lang="en"/>
              <a:t>Boxed primitives</a:t>
            </a:r>
            <a:endParaRPr/>
          </a:p>
          <a:p>
            <a:pPr indent="-342900" lvl="0" marL="457200" rtl="0" algn="l">
              <a:spcBef>
                <a:spcPts val="0"/>
              </a:spcBef>
              <a:spcAft>
                <a:spcPts val="0"/>
              </a:spcAft>
              <a:buSzPts val="1800"/>
              <a:buChar char="●"/>
            </a:pPr>
            <a:r>
              <a:rPr lang="en"/>
              <a:t>Arrays and Collections</a:t>
            </a:r>
            <a:endParaRPr/>
          </a:p>
          <a:p>
            <a:pPr indent="-342900" lvl="0" marL="457200" rtl="0" algn="l">
              <a:spcBef>
                <a:spcPts val="0"/>
              </a:spcBef>
              <a:spcAft>
                <a:spcPts val="0"/>
              </a:spcAft>
              <a:buSzPts val="1800"/>
              <a:buChar char="●"/>
            </a:pPr>
            <a:r>
              <a:rPr lang="en"/>
              <a:t>Var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Object</a:t>
            </a:r>
            <a:endParaRPr/>
          </a:p>
          <a:p>
            <a:pPr indent="-342900" lvl="0" marL="457200" rtl="0" algn="l">
              <a:spcBef>
                <a:spcPts val="0"/>
              </a:spcBef>
              <a:spcAft>
                <a:spcPts val="0"/>
              </a:spcAft>
              <a:buSzPts val="1800"/>
              <a:buChar char="●"/>
            </a:pPr>
            <a:r>
              <a:rPr lang="en"/>
              <a:t>Special handling by operators</a:t>
            </a:r>
            <a:endParaRPr/>
          </a:p>
          <a:p>
            <a:pPr indent="-342900" lvl="0" marL="457200" rtl="0" algn="l">
              <a:spcBef>
                <a:spcPts val="0"/>
              </a:spcBef>
              <a:spcAft>
                <a:spcPts val="0"/>
              </a:spcAft>
              <a:buSzPts val="1800"/>
              <a:buChar char="●"/>
            </a:pPr>
            <a:r>
              <a:rPr lang="en"/>
              <a:t>String Pool automatically maintained by Java</a:t>
            </a:r>
            <a:endParaRPr/>
          </a:p>
          <a:p>
            <a:pPr indent="-317500" lvl="1" marL="914400" rtl="0" algn="l">
              <a:spcBef>
                <a:spcPts val="0"/>
              </a:spcBef>
              <a:spcAft>
                <a:spcPts val="0"/>
              </a:spcAft>
              <a:buSzPts val="1400"/>
              <a:buChar char="○"/>
            </a:pPr>
            <a:r>
              <a:rPr lang="en"/>
              <a:t>new keyword forces duplicate entry in string pool</a:t>
            </a:r>
            <a:endParaRPr/>
          </a:p>
          <a:p>
            <a:pPr indent="-342900" lvl="0" marL="457200" rtl="0" algn="l">
              <a:spcBef>
                <a:spcPts val="0"/>
              </a:spcBef>
              <a:spcAft>
                <a:spcPts val="0"/>
              </a:spcAft>
              <a:buSzPts val="1800"/>
              <a:buChar char="●"/>
            </a:pPr>
            <a:r>
              <a:rPr lang="en"/>
              <a:t>Use .equals method to compare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Primitives</a:t>
            </a:r>
            <a:endParaRPr/>
          </a:p>
          <a:p>
            <a:pPr indent="-342900" lvl="0" marL="457200" rtl="0" algn="l">
              <a:spcBef>
                <a:spcPts val="0"/>
              </a:spcBef>
              <a:spcAft>
                <a:spcPts val="0"/>
              </a:spcAft>
              <a:buSzPts val="1800"/>
              <a:buChar char="●"/>
            </a:pPr>
            <a:r>
              <a:rPr lang="en"/>
              <a:t>Objects</a:t>
            </a:r>
            <a:endParaRPr/>
          </a:p>
          <a:p>
            <a:pPr indent="-342900" lvl="0" marL="457200" rtl="0" algn="l">
              <a:spcBef>
                <a:spcPts val="0"/>
              </a:spcBef>
              <a:spcAft>
                <a:spcPts val="0"/>
              </a:spcAft>
              <a:buSzPts val="1800"/>
              <a:buChar char="●"/>
            </a:pPr>
            <a:r>
              <a:rPr lang="en"/>
              <a:t>Special cases</a:t>
            </a:r>
            <a:endParaRPr/>
          </a:p>
          <a:p>
            <a:pPr indent="-317500" lvl="1" marL="914400" rtl="0" algn="l">
              <a:spcBef>
                <a:spcPts val="0"/>
              </a:spcBef>
              <a:spcAft>
                <a:spcPts val="0"/>
              </a:spcAft>
              <a:buSzPts val="1400"/>
              <a:buChar char="○"/>
            </a:pPr>
            <a:r>
              <a:rPr lang="en"/>
              <a:t>String</a:t>
            </a:r>
            <a:endParaRPr/>
          </a:p>
          <a:p>
            <a:pPr indent="-317500" lvl="1" marL="914400" rtl="0" algn="l">
              <a:spcBef>
                <a:spcPts val="0"/>
              </a:spcBef>
              <a:spcAft>
                <a:spcPts val="0"/>
              </a:spcAft>
              <a:buClr>
                <a:srgbClr val="6AA84F"/>
              </a:buClr>
              <a:buSzPts val="1400"/>
              <a:buChar char="○"/>
            </a:pPr>
            <a:r>
              <a:rPr lang="en">
                <a:solidFill>
                  <a:srgbClr val="6AA84F"/>
                </a:solidFill>
              </a:rPr>
              <a:t>Boxed primitives</a:t>
            </a:r>
            <a:endParaRPr>
              <a:solidFill>
                <a:srgbClr val="6AA84F"/>
              </a:solidFill>
            </a:endParaRPr>
          </a:p>
          <a:p>
            <a:pPr indent="-342900" lvl="0" marL="457200" rtl="0" algn="l">
              <a:spcBef>
                <a:spcPts val="0"/>
              </a:spcBef>
              <a:spcAft>
                <a:spcPts val="0"/>
              </a:spcAft>
              <a:buSzPts val="1800"/>
              <a:buChar char="●"/>
            </a:pPr>
            <a:r>
              <a:rPr lang="en"/>
              <a:t>Arrays and Collections</a:t>
            </a:r>
            <a:endParaRPr/>
          </a:p>
          <a:p>
            <a:pPr indent="-342900" lvl="0" marL="457200" rtl="0" algn="l">
              <a:spcBef>
                <a:spcPts val="0"/>
              </a:spcBef>
              <a:spcAft>
                <a:spcPts val="0"/>
              </a:spcAft>
              <a:buSzPts val="1800"/>
              <a:buChar char="●"/>
            </a:pPr>
            <a:r>
              <a:rPr lang="en"/>
              <a:t>Var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Primitives</a:t>
            </a:r>
            <a:endParaRPr/>
          </a:p>
          <a:p>
            <a:pPr indent="-342900" lvl="0" marL="457200" rtl="0" algn="l">
              <a:spcBef>
                <a:spcPts val="0"/>
              </a:spcBef>
              <a:spcAft>
                <a:spcPts val="0"/>
              </a:spcAft>
              <a:buSzPts val="1800"/>
              <a:buChar char="●"/>
            </a:pPr>
            <a:r>
              <a:rPr lang="en"/>
              <a:t>Objects</a:t>
            </a:r>
            <a:endParaRPr/>
          </a:p>
          <a:p>
            <a:pPr indent="-342900" lvl="0" marL="457200" rtl="0" algn="l">
              <a:spcBef>
                <a:spcPts val="0"/>
              </a:spcBef>
              <a:spcAft>
                <a:spcPts val="0"/>
              </a:spcAft>
              <a:buSzPts val="1800"/>
              <a:buChar char="●"/>
            </a:pPr>
            <a:r>
              <a:rPr lang="en"/>
              <a:t>Special cases</a:t>
            </a:r>
            <a:endParaRPr/>
          </a:p>
          <a:p>
            <a:pPr indent="-317500" lvl="1" marL="914400" rtl="0" algn="l">
              <a:spcBef>
                <a:spcPts val="0"/>
              </a:spcBef>
              <a:spcAft>
                <a:spcPts val="0"/>
              </a:spcAft>
              <a:buSzPts val="1400"/>
              <a:buChar char="○"/>
            </a:pPr>
            <a:r>
              <a:rPr lang="en"/>
              <a:t>String</a:t>
            </a:r>
            <a:endParaRPr/>
          </a:p>
          <a:p>
            <a:pPr indent="-317500" lvl="1" marL="914400" rtl="0" algn="l">
              <a:spcBef>
                <a:spcPts val="0"/>
              </a:spcBef>
              <a:spcAft>
                <a:spcPts val="0"/>
              </a:spcAft>
              <a:buSzPts val="1400"/>
              <a:buChar char="○"/>
            </a:pPr>
            <a:r>
              <a:rPr lang="en"/>
              <a:t>Boxed primitives</a:t>
            </a:r>
            <a:endParaRPr/>
          </a:p>
          <a:p>
            <a:pPr indent="-342900" lvl="0" marL="457200" rtl="0" algn="l">
              <a:spcBef>
                <a:spcPts val="0"/>
              </a:spcBef>
              <a:spcAft>
                <a:spcPts val="0"/>
              </a:spcAft>
              <a:buClr>
                <a:srgbClr val="6AA84F"/>
              </a:buClr>
              <a:buSzPts val="1800"/>
              <a:buChar char="●"/>
            </a:pPr>
            <a:r>
              <a:rPr lang="en">
                <a:solidFill>
                  <a:srgbClr val="6AA84F"/>
                </a:solidFill>
              </a:rPr>
              <a:t>Arrays and Collections</a:t>
            </a:r>
            <a:endParaRPr>
              <a:solidFill>
                <a:srgbClr val="6AA84F"/>
              </a:solidFill>
            </a:endParaRPr>
          </a:p>
          <a:p>
            <a:pPr indent="-342900" lvl="0" marL="457200" rtl="0" algn="l">
              <a:spcBef>
                <a:spcPts val="0"/>
              </a:spcBef>
              <a:spcAft>
                <a:spcPts val="0"/>
              </a:spcAft>
              <a:buSzPts val="1800"/>
              <a:buChar char="●"/>
            </a:pPr>
            <a:r>
              <a:rPr lang="en"/>
              <a:t>Var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 x; //declare a new array</a:t>
            </a:r>
            <a:endParaRPr/>
          </a:p>
          <a:p>
            <a:pPr indent="0" lvl="0" marL="0" rtl="0" algn="l">
              <a:spcBef>
                <a:spcPts val="1600"/>
              </a:spcBef>
              <a:spcAft>
                <a:spcPts val="0"/>
              </a:spcAft>
              <a:buNone/>
            </a:pPr>
            <a:r>
              <a:rPr lang="en"/>
              <a:t>i</a:t>
            </a:r>
            <a:r>
              <a:rPr lang="en"/>
              <a:t>nt[] x = new int[5]; // declare and initialize with {0, 0, 0, 0, 0}</a:t>
            </a:r>
            <a:endParaRPr/>
          </a:p>
          <a:p>
            <a:pPr indent="0" lvl="0" marL="0" rtl="0" algn="l">
              <a:spcBef>
                <a:spcPts val="1600"/>
              </a:spcBef>
              <a:spcAft>
                <a:spcPts val="0"/>
              </a:spcAft>
              <a:buNone/>
            </a:pPr>
            <a:r>
              <a:rPr lang="en"/>
              <a:t>String[] y = new String[2]; // creates {null, null}</a:t>
            </a:r>
            <a:endParaRPr/>
          </a:p>
          <a:p>
            <a:pPr indent="0" lvl="0" marL="0" rtl="0" algn="l">
              <a:spcBef>
                <a:spcPts val="1600"/>
              </a:spcBef>
              <a:spcAft>
                <a:spcPts val="0"/>
              </a:spcAft>
              <a:buNone/>
            </a:pPr>
            <a:r>
              <a:rPr lang="en"/>
              <a:t>y[0] = “foo”; // {null, “foo”}</a:t>
            </a:r>
            <a:endParaRPr/>
          </a:p>
          <a:p>
            <a:pPr indent="0" lvl="0" marL="0" rtl="0" algn="l">
              <a:spcBef>
                <a:spcPts val="1600"/>
              </a:spcBef>
              <a:spcAft>
                <a:spcPts val="1600"/>
              </a:spcAft>
              <a:buNone/>
            </a:pPr>
            <a:r>
              <a:rPr lang="en"/>
              <a:t>char[] z = {‘h’, ‘e’, ‘l’, ‘l’, ‘o’}; // declares and initializes with </a:t>
            </a:r>
            <a:r>
              <a:rPr lang="en"/>
              <a:t>{‘h’, ‘e’, ‘l’, ‘l’, ‘o’}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Collections Framework</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Interfaces </a:t>
            </a:r>
            <a:endParaRPr/>
          </a:p>
          <a:p>
            <a:pPr indent="-342900" lvl="0" marL="457200" rtl="0" algn="l">
              <a:spcBef>
                <a:spcPts val="1600"/>
              </a:spcBef>
              <a:spcAft>
                <a:spcPts val="0"/>
              </a:spcAft>
              <a:buSzPts val="1800"/>
              <a:buChar char="●"/>
            </a:pPr>
            <a:r>
              <a:rPr lang="en"/>
              <a:t>List - an </a:t>
            </a:r>
            <a:r>
              <a:rPr i="1" lang="en"/>
              <a:t>ordered</a:t>
            </a:r>
            <a:r>
              <a:rPr lang="en"/>
              <a:t> collection</a:t>
            </a:r>
            <a:endParaRPr/>
          </a:p>
          <a:p>
            <a:pPr indent="-342900" lvl="0" marL="457200" rtl="0" algn="l">
              <a:spcBef>
                <a:spcPts val="0"/>
              </a:spcBef>
              <a:spcAft>
                <a:spcPts val="0"/>
              </a:spcAft>
              <a:buSzPts val="1800"/>
              <a:buChar char="●"/>
            </a:pPr>
            <a:r>
              <a:rPr lang="en"/>
              <a:t>Set - a collection of </a:t>
            </a:r>
            <a:r>
              <a:rPr i="1" lang="en"/>
              <a:t>unique </a:t>
            </a:r>
            <a:r>
              <a:rPr lang="en"/>
              <a:t>objects</a:t>
            </a:r>
            <a:endParaRPr/>
          </a:p>
          <a:p>
            <a:pPr indent="-342900" lvl="0" marL="457200" rtl="0" algn="l">
              <a:spcBef>
                <a:spcPts val="0"/>
              </a:spcBef>
              <a:spcAft>
                <a:spcPts val="0"/>
              </a:spcAft>
              <a:buSzPts val="1800"/>
              <a:buChar char="●"/>
            </a:pPr>
            <a:r>
              <a:rPr lang="en"/>
              <a:t>Queue - an </a:t>
            </a:r>
            <a:r>
              <a:rPr i="1" lang="en"/>
              <a:t>ordered </a:t>
            </a:r>
            <a:r>
              <a:rPr lang="en"/>
              <a:t>collection designed for ordered removal</a:t>
            </a:r>
            <a:endParaRPr/>
          </a:p>
          <a:p>
            <a:pPr indent="0" lvl="0" marL="0" rtl="0" algn="l">
              <a:spcBef>
                <a:spcPts val="1600"/>
              </a:spcBef>
              <a:spcAft>
                <a:spcPts val="0"/>
              </a:spcAft>
              <a:buNone/>
            </a:pPr>
            <a:r>
              <a:rPr lang="en"/>
              <a:t>Related Interface</a:t>
            </a:r>
            <a:endParaRPr/>
          </a:p>
          <a:p>
            <a:pPr indent="-342900" lvl="0" marL="457200" rtl="0" algn="l">
              <a:spcBef>
                <a:spcPts val="1600"/>
              </a:spcBef>
              <a:spcAft>
                <a:spcPts val="0"/>
              </a:spcAft>
              <a:buSzPts val="1800"/>
              <a:buChar char="●"/>
            </a:pPr>
            <a:r>
              <a:rPr lang="en"/>
              <a:t>Map - associates a </a:t>
            </a:r>
            <a:r>
              <a:rPr i="1" lang="en"/>
              <a:t>Set</a:t>
            </a:r>
            <a:r>
              <a:rPr lang="en"/>
              <a:t> of keys with other objects</a:t>
            </a:r>
            <a:endParaRPr/>
          </a:p>
          <a:p>
            <a:pPr indent="0" lvl="0" marL="0" rtl="0" algn="l">
              <a:spcBef>
                <a:spcPts val="1600"/>
              </a:spcBef>
              <a:spcAft>
                <a:spcPts val="1600"/>
              </a:spcAft>
              <a:buNone/>
            </a:pPr>
            <a:r>
              <a:rPr lang="en"/>
              <a:t>Interface: defines a set of methods available to a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The Java Language</a:t>
            </a:r>
            <a:endParaRPr/>
          </a:p>
          <a:p>
            <a:pPr indent="-342900" lvl="0" marL="457200" rtl="0" algn="l">
              <a:spcBef>
                <a:spcPts val="1600"/>
              </a:spcBef>
              <a:spcAft>
                <a:spcPts val="0"/>
              </a:spcAft>
              <a:buSzPts val="1800"/>
              <a:buChar char="●"/>
            </a:pPr>
            <a:r>
              <a:rPr lang="en"/>
              <a:t>Intro to the Java Language</a:t>
            </a:r>
            <a:endParaRPr/>
          </a:p>
          <a:p>
            <a:pPr indent="-317500" lvl="1" marL="914400" rtl="0" algn="l">
              <a:spcBef>
                <a:spcPts val="0"/>
              </a:spcBef>
              <a:spcAft>
                <a:spcPts val="0"/>
              </a:spcAft>
              <a:buSzPts val="1400"/>
              <a:buChar char="○"/>
            </a:pPr>
            <a:r>
              <a:rPr lang="en"/>
              <a:t>Language Features</a:t>
            </a:r>
            <a:endParaRPr/>
          </a:p>
          <a:p>
            <a:pPr indent="-317500" lvl="1" marL="914400" rtl="0" algn="l">
              <a:spcBef>
                <a:spcPts val="0"/>
              </a:spcBef>
              <a:spcAft>
                <a:spcPts val="0"/>
              </a:spcAft>
              <a:buSzPts val="1400"/>
              <a:buChar char="○"/>
            </a:pPr>
            <a:r>
              <a:rPr lang="en"/>
              <a:t>Conventions</a:t>
            </a:r>
            <a:endParaRPr/>
          </a:p>
          <a:p>
            <a:pPr indent="-317500" lvl="1" marL="914400" rtl="0" algn="l">
              <a:spcBef>
                <a:spcPts val="0"/>
              </a:spcBef>
              <a:spcAft>
                <a:spcPts val="0"/>
              </a:spcAft>
              <a:buSzPts val="1400"/>
              <a:buChar char="○"/>
            </a:pPr>
            <a:r>
              <a:rPr lang="en"/>
              <a:t>And of course… Syntax</a:t>
            </a:r>
            <a:endParaRPr/>
          </a:p>
          <a:p>
            <a:pPr indent="-342900" lvl="0" marL="457200" rtl="0" algn="l">
              <a:spcBef>
                <a:spcPts val="0"/>
              </a:spcBef>
              <a:spcAft>
                <a:spcPts val="0"/>
              </a:spcAft>
              <a:buSzPts val="1800"/>
              <a:buChar char="●"/>
            </a:pPr>
            <a:r>
              <a:rPr lang="en"/>
              <a:t>Tooling</a:t>
            </a:r>
            <a:endParaRPr/>
          </a:p>
          <a:p>
            <a:pPr indent="-317500" lvl="1" marL="914400" rtl="0" algn="l">
              <a:spcBef>
                <a:spcPts val="0"/>
              </a:spcBef>
              <a:spcAft>
                <a:spcPts val="0"/>
              </a:spcAft>
              <a:buSzPts val="1400"/>
              <a:buChar char="○"/>
            </a:pPr>
            <a:r>
              <a:rPr lang="en"/>
              <a:t>IDEs (Eclipse)</a:t>
            </a:r>
            <a:endParaRPr/>
          </a:p>
          <a:p>
            <a:pPr indent="-317500" lvl="1" marL="914400" rtl="0" algn="l">
              <a:spcBef>
                <a:spcPts val="0"/>
              </a:spcBef>
              <a:spcAft>
                <a:spcPts val="0"/>
              </a:spcAft>
              <a:buSzPts val="1400"/>
              <a:buChar char="○"/>
            </a:pPr>
            <a:r>
              <a:rPr lang="en"/>
              <a:t>Dependency Management and Build Lifecycle (Maven)</a:t>
            </a:r>
            <a:endParaRPr/>
          </a:p>
          <a:p>
            <a:pPr indent="-342900" lvl="0" marL="457200" rtl="0" algn="l">
              <a:spcBef>
                <a:spcPts val="0"/>
              </a:spcBef>
              <a:spcAft>
                <a:spcPts val="0"/>
              </a:spcAft>
              <a:buSzPts val="1800"/>
              <a:buChar char="●"/>
            </a:pPr>
            <a:r>
              <a:rPr lang="en"/>
              <a:t>Unit Testing</a:t>
            </a:r>
            <a:endParaRPr/>
          </a:p>
          <a:p>
            <a:pPr indent="-317500" lvl="1" marL="914400" rtl="0" algn="l">
              <a:spcBef>
                <a:spcPts val="0"/>
              </a:spcBef>
              <a:spcAft>
                <a:spcPts val="0"/>
              </a:spcAft>
              <a:buSzPts val="1400"/>
              <a:buChar char="○"/>
            </a:pPr>
            <a:r>
              <a:rPr lang="en"/>
              <a:t>JUnit</a:t>
            </a:r>
            <a:endParaRPr/>
          </a:p>
          <a:p>
            <a:pPr indent="-317500" lvl="1" marL="914400" rtl="0" algn="l">
              <a:spcBef>
                <a:spcPts val="0"/>
              </a:spcBef>
              <a:spcAft>
                <a:spcPts val="0"/>
              </a:spcAft>
              <a:buSzPts val="1400"/>
              <a:buChar char="○"/>
            </a:pPr>
            <a:r>
              <a:rPr lang="en"/>
              <a:t>Mocking Frameworks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Primitives</a:t>
            </a:r>
            <a:endParaRPr/>
          </a:p>
          <a:p>
            <a:pPr indent="-342900" lvl="0" marL="457200" rtl="0" algn="l">
              <a:spcBef>
                <a:spcPts val="0"/>
              </a:spcBef>
              <a:spcAft>
                <a:spcPts val="0"/>
              </a:spcAft>
              <a:buSzPts val="1800"/>
              <a:buChar char="●"/>
            </a:pPr>
            <a:r>
              <a:rPr lang="en"/>
              <a:t>Objects</a:t>
            </a:r>
            <a:endParaRPr/>
          </a:p>
          <a:p>
            <a:pPr indent="-342900" lvl="0" marL="457200" rtl="0" algn="l">
              <a:spcBef>
                <a:spcPts val="0"/>
              </a:spcBef>
              <a:spcAft>
                <a:spcPts val="0"/>
              </a:spcAft>
              <a:buSzPts val="1800"/>
              <a:buChar char="●"/>
            </a:pPr>
            <a:r>
              <a:rPr lang="en"/>
              <a:t>Special cases</a:t>
            </a:r>
            <a:endParaRPr/>
          </a:p>
          <a:p>
            <a:pPr indent="-317500" lvl="1" marL="914400" rtl="0" algn="l">
              <a:spcBef>
                <a:spcPts val="0"/>
              </a:spcBef>
              <a:spcAft>
                <a:spcPts val="0"/>
              </a:spcAft>
              <a:buSzPts val="1400"/>
              <a:buChar char="○"/>
            </a:pPr>
            <a:r>
              <a:rPr lang="en"/>
              <a:t>String</a:t>
            </a:r>
            <a:endParaRPr/>
          </a:p>
          <a:p>
            <a:pPr indent="-317500" lvl="1" marL="914400" rtl="0" algn="l">
              <a:spcBef>
                <a:spcPts val="0"/>
              </a:spcBef>
              <a:spcAft>
                <a:spcPts val="0"/>
              </a:spcAft>
              <a:buSzPts val="1400"/>
              <a:buChar char="○"/>
            </a:pPr>
            <a:r>
              <a:rPr lang="en"/>
              <a:t>Boxed primitives</a:t>
            </a:r>
            <a:endParaRPr/>
          </a:p>
          <a:p>
            <a:pPr indent="-342900" lvl="0" marL="457200" rtl="0" algn="l">
              <a:spcBef>
                <a:spcPts val="0"/>
              </a:spcBef>
              <a:spcAft>
                <a:spcPts val="0"/>
              </a:spcAft>
              <a:buSzPts val="1800"/>
              <a:buChar char="●"/>
            </a:pPr>
            <a:r>
              <a:rPr lang="en"/>
              <a:t>Arrays and Collections</a:t>
            </a:r>
            <a:endParaRPr/>
          </a:p>
          <a:p>
            <a:pPr indent="-342900" lvl="0" marL="457200" rtl="0" algn="l">
              <a:spcBef>
                <a:spcPts val="0"/>
              </a:spcBef>
              <a:spcAft>
                <a:spcPts val="0"/>
              </a:spcAft>
              <a:buClr>
                <a:srgbClr val="6AA84F"/>
              </a:buClr>
              <a:buSzPts val="1800"/>
              <a:buChar char="●"/>
            </a:pPr>
            <a:r>
              <a:rPr lang="en">
                <a:solidFill>
                  <a:srgbClr val="6AA84F"/>
                </a:solidFill>
              </a:rPr>
              <a:t>Var</a:t>
            </a:r>
            <a:endParaRPr>
              <a:solidFill>
                <a:srgbClr val="6AA84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Assignment vs. comparison</a:t>
            </a:r>
            <a:endParaRPr/>
          </a:p>
          <a:p>
            <a:pPr indent="-317500" lvl="1" marL="914400" rtl="0" algn="l">
              <a:spcBef>
                <a:spcPts val="0"/>
              </a:spcBef>
              <a:spcAft>
                <a:spcPts val="0"/>
              </a:spcAft>
              <a:buSzPts val="1400"/>
              <a:buChar char="○"/>
            </a:pPr>
            <a:r>
              <a:rPr lang="en"/>
              <a:t>Return value of assignment varies by type</a:t>
            </a:r>
            <a:endParaRPr/>
          </a:p>
          <a:p>
            <a:pPr indent="-317500" lvl="1" marL="914400" rtl="0" algn="l">
              <a:spcBef>
                <a:spcPts val="0"/>
              </a:spcBef>
              <a:spcAft>
                <a:spcPts val="0"/>
              </a:spcAft>
              <a:buSzPts val="1400"/>
              <a:buChar char="○"/>
            </a:pPr>
            <a:r>
              <a:rPr lang="en"/>
              <a:t>Assignment: =   +=   -=   *=   /=   %=   (plus the bitwise assignment operators)</a:t>
            </a:r>
            <a:endParaRPr/>
          </a:p>
          <a:p>
            <a:pPr indent="-317500" lvl="1" marL="914400" rtl="0" algn="l">
              <a:spcBef>
                <a:spcPts val="0"/>
              </a:spcBef>
              <a:spcAft>
                <a:spcPts val="0"/>
              </a:spcAft>
              <a:buSzPts val="1400"/>
              <a:buChar char="○"/>
            </a:pPr>
            <a:r>
              <a:rPr lang="en"/>
              <a:t>Comparison: ==  !=  &lt;  &lt;=  &gt;  &gt;= </a:t>
            </a:r>
            <a:endParaRPr/>
          </a:p>
          <a:p>
            <a:pPr indent="-342900" lvl="0" marL="457200" rtl="0" algn="l">
              <a:spcBef>
                <a:spcPts val="0"/>
              </a:spcBef>
              <a:spcAft>
                <a:spcPts val="0"/>
              </a:spcAft>
              <a:buSzPts val="1800"/>
              <a:buChar char="●"/>
            </a:pPr>
            <a:r>
              <a:rPr lang="en"/>
              <a:t>Logical</a:t>
            </a:r>
            <a:endParaRPr/>
          </a:p>
          <a:p>
            <a:pPr indent="-342900" lvl="0" marL="457200" rtl="0" algn="l">
              <a:spcBef>
                <a:spcPts val="0"/>
              </a:spcBef>
              <a:spcAft>
                <a:spcPts val="0"/>
              </a:spcAft>
              <a:buSzPts val="1800"/>
              <a:buChar char="●"/>
            </a:pPr>
            <a:r>
              <a:rPr lang="en"/>
              <a:t>Arithmetic</a:t>
            </a:r>
            <a:endParaRPr/>
          </a:p>
          <a:p>
            <a:pPr indent="-342900" lvl="0" marL="457200" rtl="0" algn="l">
              <a:spcBef>
                <a:spcPts val="0"/>
              </a:spcBef>
              <a:spcAft>
                <a:spcPts val="0"/>
              </a:spcAft>
              <a:buSzPts val="1800"/>
              <a:buChar char="●"/>
            </a:pPr>
            <a:r>
              <a:rPr lang="en"/>
              <a:t>Access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Assignment vs. comparison</a:t>
            </a:r>
            <a:endParaRPr/>
          </a:p>
          <a:p>
            <a:pPr indent="-342900" lvl="0" marL="457200" rtl="0" algn="l">
              <a:spcBef>
                <a:spcPts val="0"/>
              </a:spcBef>
              <a:spcAft>
                <a:spcPts val="0"/>
              </a:spcAft>
              <a:buSzPts val="1800"/>
              <a:buChar char="●"/>
            </a:pPr>
            <a:r>
              <a:rPr lang="en"/>
              <a:t>Logical</a:t>
            </a:r>
            <a:endParaRPr/>
          </a:p>
          <a:p>
            <a:pPr indent="-317500" lvl="1" marL="914400" rtl="0" algn="l">
              <a:spcBef>
                <a:spcPts val="0"/>
              </a:spcBef>
              <a:spcAft>
                <a:spcPts val="0"/>
              </a:spcAft>
              <a:buSzPts val="1400"/>
              <a:buChar char="○"/>
            </a:pPr>
            <a:r>
              <a:rPr lang="en" sz="1400"/>
              <a:t>&amp;&amp;, ||, !	</a:t>
            </a:r>
            <a:endParaRPr sz="1400"/>
          </a:p>
          <a:p>
            <a:pPr indent="-317500" lvl="1" marL="914400" rtl="0" algn="l">
              <a:spcBef>
                <a:spcPts val="0"/>
              </a:spcBef>
              <a:spcAft>
                <a:spcPts val="0"/>
              </a:spcAft>
              <a:buSzPts val="1400"/>
              <a:buChar char="○"/>
            </a:pPr>
            <a:r>
              <a:rPr lang="en" sz="1400"/>
              <a:t>Short Circuiting</a:t>
            </a:r>
            <a:endParaRPr/>
          </a:p>
          <a:p>
            <a:pPr indent="-342900" lvl="0" marL="457200" rtl="0" algn="l">
              <a:spcBef>
                <a:spcPts val="0"/>
              </a:spcBef>
              <a:spcAft>
                <a:spcPts val="0"/>
              </a:spcAft>
              <a:buSzPts val="1800"/>
              <a:buChar char="●"/>
            </a:pPr>
            <a:r>
              <a:rPr lang="en"/>
              <a:t>Arithmetic</a:t>
            </a:r>
            <a:endParaRPr/>
          </a:p>
          <a:p>
            <a:pPr indent="-342900" lvl="0" marL="457200" rtl="0" algn="l">
              <a:spcBef>
                <a:spcPts val="0"/>
              </a:spcBef>
              <a:spcAft>
                <a:spcPts val="0"/>
              </a:spcAft>
              <a:buSzPts val="1800"/>
              <a:buChar char="●"/>
            </a:pPr>
            <a:r>
              <a:rPr lang="en"/>
              <a:t>Access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Assignment vs. comparison</a:t>
            </a:r>
            <a:endParaRPr/>
          </a:p>
          <a:p>
            <a:pPr indent="-342900" lvl="0" marL="457200" rtl="0" algn="l">
              <a:spcBef>
                <a:spcPts val="0"/>
              </a:spcBef>
              <a:spcAft>
                <a:spcPts val="0"/>
              </a:spcAft>
              <a:buSzPts val="1800"/>
              <a:buChar char="●"/>
            </a:pPr>
            <a:r>
              <a:rPr lang="en"/>
              <a:t>Logical</a:t>
            </a:r>
            <a:endParaRPr/>
          </a:p>
          <a:p>
            <a:pPr indent="-342900" lvl="0" marL="457200" rtl="0" algn="l">
              <a:spcBef>
                <a:spcPts val="0"/>
              </a:spcBef>
              <a:spcAft>
                <a:spcPts val="0"/>
              </a:spcAft>
              <a:buSzPts val="1800"/>
              <a:buChar char="●"/>
            </a:pPr>
            <a:r>
              <a:rPr lang="en"/>
              <a:t>Arithmetic</a:t>
            </a:r>
            <a:endParaRPr/>
          </a:p>
          <a:p>
            <a:pPr indent="-317500" lvl="1" marL="914400" rtl="0" algn="l">
              <a:spcBef>
                <a:spcPts val="0"/>
              </a:spcBef>
              <a:spcAft>
                <a:spcPts val="0"/>
              </a:spcAft>
              <a:buSzPts val="1400"/>
              <a:buChar char="○"/>
            </a:pPr>
            <a:r>
              <a:rPr lang="en"/>
              <a:t>+  -  *  /  %  ++  --</a:t>
            </a:r>
            <a:endParaRPr/>
          </a:p>
          <a:p>
            <a:pPr indent="-342900" lvl="0" marL="457200" rtl="0" algn="l">
              <a:spcBef>
                <a:spcPts val="0"/>
              </a:spcBef>
              <a:spcAft>
                <a:spcPts val="0"/>
              </a:spcAft>
              <a:buSzPts val="1800"/>
              <a:buChar char="●"/>
            </a:pPr>
            <a:r>
              <a:rPr lang="en"/>
              <a:t>Access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Assignment vs. comparison</a:t>
            </a:r>
            <a:endParaRPr/>
          </a:p>
          <a:p>
            <a:pPr indent="-342900" lvl="0" marL="457200" rtl="0" algn="l">
              <a:spcBef>
                <a:spcPts val="0"/>
              </a:spcBef>
              <a:spcAft>
                <a:spcPts val="0"/>
              </a:spcAft>
              <a:buSzPts val="1800"/>
              <a:buChar char="●"/>
            </a:pPr>
            <a:r>
              <a:rPr lang="en"/>
              <a:t>Logical</a:t>
            </a:r>
            <a:endParaRPr/>
          </a:p>
          <a:p>
            <a:pPr indent="-342900" lvl="0" marL="457200" rtl="0" algn="l">
              <a:spcBef>
                <a:spcPts val="0"/>
              </a:spcBef>
              <a:spcAft>
                <a:spcPts val="0"/>
              </a:spcAft>
              <a:buSzPts val="1800"/>
              <a:buChar char="●"/>
            </a:pPr>
            <a:r>
              <a:rPr lang="en"/>
              <a:t>Arithmetic</a:t>
            </a:r>
            <a:endParaRPr/>
          </a:p>
          <a:p>
            <a:pPr indent="-342900" lvl="0" marL="457200" rtl="0" algn="l">
              <a:spcBef>
                <a:spcPts val="0"/>
              </a:spcBef>
              <a:spcAft>
                <a:spcPts val="0"/>
              </a:spcAft>
              <a:buSzPts val="1800"/>
              <a:buChar char="●"/>
            </a:pPr>
            <a:r>
              <a:rPr lang="en"/>
              <a:t>Separators</a:t>
            </a:r>
            <a:endParaRPr/>
          </a:p>
          <a:p>
            <a:pPr indent="-317500" lvl="1" marL="914400" rtl="0" algn="l">
              <a:spcBef>
                <a:spcPts val="0"/>
              </a:spcBef>
              <a:spcAft>
                <a:spcPts val="0"/>
              </a:spcAft>
              <a:buSzPts val="1400"/>
              <a:buChar char="○"/>
            </a:pPr>
            <a:r>
              <a:rPr lang="en"/>
              <a:t>Technically ‘Separators’, not Operators</a:t>
            </a:r>
            <a:endParaRPr/>
          </a:p>
          <a:p>
            <a:pPr indent="-317500" lvl="1" marL="914400" rtl="0" algn="l">
              <a:spcBef>
                <a:spcPts val="0"/>
              </a:spcBef>
              <a:spcAft>
                <a:spcPts val="0"/>
              </a:spcAft>
              <a:buSzPts val="1400"/>
              <a:buChar char="○"/>
            </a:pPr>
            <a:r>
              <a:rPr lang="en"/>
              <a:t>( )   { }   [ ]   ;   ,   .</a:t>
            </a:r>
            <a:endParaRPr/>
          </a:p>
          <a:p>
            <a:pPr indent="-317500" lvl="1" marL="914400" rtl="0" algn="l">
              <a:spcBef>
                <a:spcPts val="0"/>
              </a:spcBef>
              <a:spcAft>
                <a:spcPts val="0"/>
              </a:spcAft>
              <a:buSzPts val="1400"/>
              <a:buChar char="○"/>
            </a:pPr>
            <a:r>
              <a:rPr lang="en"/>
              <a:t>Dot = member access</a:t>
            </a:r>
            <a:endParaRPr/>
          </a:p>
          <a:p>
            <a:pPr indent="-317500" lvl="1" marL="914400" rtl="0" algn="l">
              <a:spcBef>
                <a:spcPts val="0"/>
              </a:spcBef>
              <a:spcAft>
                <a:spcPts val="0"/>
              </a:spcAft>
              <a:buSzPts val="1400"/>
              <a:buChar char="○"/>
            </a:pPr>
            <a:r>
              <a:rPr lang="en"/>
              <a:t>[] = array element access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Flow</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Standard Control Operations</a:t>
            </a:r>
            <a:endParaRPr/>
          </a:p>
          <a:p>
            <a:pPr indent="-317500" lvl="1" marL="914400" rtl="0" algn="l">
              <a:spcBef>
                <a:spcPts val="0"/>
              </a:spcBef>
              <a:spcAft>
                <a:spcPts val="0"/>
              </a:spcAft>
              <a:buSzPts val="1400"/>
              <a:buChar char="○"/>
            </a:pPr>
            <a:r>
              <a:rPr lang="en"/>
              <a:t>If/else</a:t>
            </a:r>
            <a:endParaRPr/>
          </a:p>
          <a:p>
            <a:pPr indent="-317500" lvl="1" marL="914400" rtl="0" algn="l">
              <a:spcBef>
                <a:spcPts val="0"/>
              </a:spcBef>
              <a:spcAft>
                <a:spcPts val="0"/>
              </a:spcAft>
              <a:buSzPts val="1400"/>
              <a:buChar char="○"/>
            </a:pPr>
            <a:r>
              <a:rPr lang="en"/>
              <a:t>For, For/each</a:t>
            </a:r>
            <a:endParaRPr/>
          </a:p>
          <a:p>
            <a:pPr indent="-317500" lvl="1" marL="914400" rtl="0" algn="l">
              <a:spcBef>
                <a:spcPts val="0"/>
              </a:spcBef>
              <a:spcAft>
                <a:spcPts val="0"/>
              </a:spcAft>
              <a:buSzPts val="1400"/>
              <a:buChar char="○"/>
            </a:pPr>
            <a:r>
              <a:rPr lang="en"/>
              <a:t>While, Do-While</a:t>
            </a:r>
            <a:endParaRPr/>
          </a:p>
          <a:p>
            <a:pPr indent="-317500" lvl="1" marL="914400" rtl="0" algn="l">
              <a:spcBef>
                <a:spcPts val="0"/>
              </a:spcBef>
              <a:spcAft>
                <a:spcPts val="0"/>
              </a:spcAft>
              <a:buSzPts val="1400"/>
              <a:buChar char="○"/>
            </a:pPr>
            <a:r>
              <a:rPr lang="en"/>
              <a:t>Switch/case</a:t>
            </a:r>
            <a:endParaRPr/>
          </a:p>
          <a:p>
            <a:pPr indent="-342900" lvl="0" marL="457200" rtl="0" algn="l">
              <a:spcBef>
                <a:spcPts val="0"/>
              </a:spcBef>
              <a:spcAft>
                <a:spcPts val="0"/>
              </a:spcAft>
              <a:buSzPts val="1800"/>
              <a:buChar char="●"/>
            </a:pPr>
            <a:r>
              <a:rPr lang="en"/>
              <a:t>Stream Operations</a:t>
            </a:r>
            <a:endParaRPr/>
          </a:p>
          <a:p>
            <a:pPr indent="-317500" lvl="1" marL="914400" rtl="0" algn="l">
              <a:spcBef>
                <a:spcPts val="0"/>
              </a:spcBef>
              <a:spcAft>
                <a:spcPts val="0"/>
              </a:spcAft>
              <a:buSzPts val="1400"/>
              <a:buChar char="○"/>
            </a:pPr>
            <a:r>
              <a:rPr lang="en"/>
              <a:t>Declarative vs. Imperative</a:t>
            </a:r>
            <a:endParaRPr/>
          </a:p>
          <a:p>
            <a:pPr indent="-317500" lvl="1" marL="914400" rtl="0" algn="l">
              <a:spcBef>
                <a:spcPts val="0"/>
              </a:spcBef>
              <a:spcAft>
                <a:spcPts val="0"/>
              </a:spcAft>
              <a:buSzPts val="1400"/>
              <a:buChar char="○"/>
            </a:pPr>
            <a:r>
              <a:rPr lang="en"/>
              <a:t>Intermediate Operations</a:t>
            </a:r>
            <a:endParaRPr/>
          </a:p>
          <a:p>
            <a:pPr indent="-317500" lvl="1" marL="914400" rtl="0" algn="l">
              <a:spcBef>
                <a:spcPts val="0"/>
              </a:spcBef>
              <a:spcAft>
                <a:spcPts val="0"/>
              </a:spcAft>
              <a:buSzPts val="1400"/>
              <a:buChar char="○"/>
            </a:pPr>
            <a:r>
              <a:rPr lang="en"/>
              <a:t>Terminal Operations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Requires a statement that evaluates to a boolean in the parenthesis</a:t>
            </a:r>
            <a:endParaRPr/>
          </a:p>
          <a:p>
            <a:pPr indent="-342900" lvl="0" marL="457200" rtl="0" algn="l">
              <a:spcBef>
                <a:spcPts val="0"/>
              </a:spcBef>
              <a:spcAft>
                <a:spcPts val="0"/>
              </a:spcAft>
              <a:buSzPts val="1800"/>
              <a:buChar char="●"/>
            </a:pPr>
            <a:r>
              <a:rPr lang="en"/>
              <a:t>Does not accept 1, “true”, object exists, or any other form of truthiness</a:t>
            </a:r>
            <a:endParaRPr/>
          </a:p>
          <a:p>
            <a:pPr indent="-342900" lvl="0" marL="457200" rtl="0" algn="l">
              <a:spcBef>
                <a:spcPts val="0"/>
              </a:spcBef>
              <a:spcAft>
                <a:spcPts val="0"/>
              </a:spcAft>
              <a:buSzPts val="1800"/>
              <a:buChar char="●"/>
            </a:pPr>
            <a:r>
              <a:rPr lang="en"/>
              <a:t>Can combine multiple expressions using operators</a:t>
            </a:r>
            <a:endParaRPr/>
          </a:p>
          <a:p>
            <a:pPr indent="-342900" lvl="0" marL="457200" rtl="0" algn="l">
              <a:spcBef>
                <a:spcPts val="0"/>
              </a:spcBef>
              <a:spcAft>
                <a:spcPts val="0"/>
              </a:spcAft>
              <a:buSzPts val="1800"/>
              <a:buChar char="●"/>
            </a:pPr>
            <a:r>
              <a:rPr lang="en"/>
              <a:t>If no { }, will execute only the next statement, but not recommended</a:t>
            </a:r>
            <a:endParaRPr/>
          </a:p>
          <a:p>
            <a:pPr indent="0" lvl="0" marL="0" rtl="0" algn="l">
              <a:spcBef>
                <a:spcPts val="1600"/>
              </a:spcBef>
              <a:spcAft>
                <a:spcPts val="1600"/>
              </a:spcAft>
              <a:buNone/>
            </a:pPr>
            <a:r>
              <a:rPr lang="en"/>
              <a:t>Else If / Else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For/Each</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for-loop is the same as JavaScript</a:t>
            </a:r>
            <a:endParaRPr/>
          </a:p>
          <a:p>
            <a:pPr indent="457200" lvl="0" marL="0" rtl="0" algn="l">
              <a:spcBef>
                <a:spcPts val="1600"/>
              </a:spcBef>
              <a:spcAft>
                <a:spcPts val="0"/>
              </a:spcAft>
              <a:buNone/>
            </a:pPr>
            <a:r>
              <a:rPr lang="en"/>
              <a:t>//prints numbers 0 - 9</a:t>
            </a:r>
            <a:br>
              <a:rPr lang="en"/>
            </a:br>
            <a:r>
              <a:rPr lang="en"/>
              <a:t>	</a:t>
            </a:r>
            <a:r>
              <a:rPr lang="en"/>
              <a:t>for(int i = 0; i &lt; 10; i++) { </a:t>
            </a:r>
            <a:br>
              <a:rPr lang="en"/>
            </a:br>
            <a:r>
              <a:rPr lang="en"/>
              <a:t>		System.out.println(i); </a:t>
            </a:r>
            <a:br>
              <a:rPr lang="en"/>
            </a:br>
            <a:r>
              <a:rPr lang="en"/>
              <a:t>	}  </a:t>
            </a:r>
            <a:endParaRPr/>
          </a:p>
          <a:p>
            <a:pPr indent="0" lvl="0" marL="0" rtl="0" algn="l">
              <a:spcBef>
                <a:spcPts val="1600"/>
              </a:spcBef>
              <a:spcAft>
                <a:spcPts val="0"/>
              </a:spcAft>
              <a:buNone/>
            </a:pPr>
            <a:r>
              <a:rPr lang="en"/>
              <a:t>For-each works similar to JS for-of</a:t>
            </a:r>
            <a:endParaRPr/>
          </a:p>
          <a:p>
            <a:pPr indent="0" lvl="0" marL="0" rtl="0" algn="l">
              <a:spcBef>
                <a:spcPts val="1600"/>
              </a:spcBef>
              <a:spcAft>
                <a:spcPts val="1600"/>
              </a:spcAft>
              <a:buNone/>
            </a:pPr>
            <a:r>
              <a:rPr lang="en"/>
              <a:t>	</a:t>
            </a:r>
            <a:r>
              <a:rPr lang="en"/>
              <a:t>i</a:t>
            </a:r>
            <a:r>
              <a:rPr lang="en"/>
              <a:t>nt[] xs = {0,1,2,3,4,5,6,7,8,9};</a:t>
            </a:r>
            <a:br>
              <a:rPr lang="en"/>
            </a:br>
            <a:r>
              <a:rPr lang="en"/>
              <a:t>	for(int x : xs) {</a:t>
            </a:r>
            <a:br>
              <a:rPr lang="en"/>
            </a:br>
            <a:r>
              <a:rPr lang="en"/>
              <a:t>		System.out.println(x);</a:t>
            </a:r>
            <a:br>
              <a:rPr lang="en"/>
            </a:b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Do/While</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Identical to JS</a:t>
            </a:r>
            <a:endParaRPr/>
          </a:p>
          <a:p>
            <a:pPr indent="457200" lvl="0" marL="0" rtl="0" algn="l">
              <a:spcBef>
                <a:spcPts val="1600"/>
              </a:spcBef>
              <a:spcAft>
                <a:spcPts val="0"/>
              </a:spcAft>
              <a:buNone/>
            </a:pPr>
            <a:r>
              <a:rPr lang="en"/>
              <a:t>i</a:t>
            </a:r>
            <a:r>
              <a:rPr lang="en"/>
              <a:t>nt x = 0;</a:t>
            </a:r>
            <a:br>
              <a:rPr lang="en"/>
            </a:br>
            <a:r>
              <a:rPr lang="en"/>
              <a:t>	while(x &lt; 10) { </a:t>
            </a:r>
            <a:br>
              <a:rPr lang="en"/>
            </a:br>
            <a:r>
              <a:rPr lang="en"/>
              <a:t>		System.out.println(x++); </a:t>
            </a:r>
            <a:br>
              <a:rPr lang="en"/>
            </a:br>
            <a:r>
              <a:rPr lang="en"/>
              <a:t>	}  </a:t>
            </a:r>
            <a:endParaRPr/>
          </a:p>
          <a:p>
            <a:pPr indent="457200" lvl="0" marL="0" rtl="0" algn="l">
              <a:spcBef>
                <a:spcPts val="1600"/>
              </a:spcBef>
              <a:spcAft>
                <a:spcPts val="1600"/>
              </a:spcAft>
              <a:buNone/>
            </a:pPr>
            <a:r>
              <a:rPr lang="en"/>
              <a:t>d</a:t>
            </a:r>
            <a:r>
              <a:rPr lang="en"/>
              <a:t>o {</a:t>
            </a:r>
            <a:br>
              <a:rPr lang="en"/>
            </a:br>
            <a:r>
              <a:rPr lang="en"/>
              <a:t>		System.out.println(x--);</a:t>
            </a:r>
            <a:br>
              <a:rPr lang="en"/>
            </a:br>
            <a:r>
              <a:rPr lang="en"/>
              <a:t>	} while (x &gt;= 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Switch/Case</a:t>
            </a:r>
            <a:endParaRPr/>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Identical syntax to JavaScript</a:t>
            </a:r>
            <a:br>
              <a:rPr lang="en"/>
            </a:br>
            <a:r>
              <a:rPr lang="en"/>
              <a:t>	switch(x) {</a:t>
            </a:r>
            <a:br>
              <a:rPr lang="en"/>
            </a:br>
            <a:r>
              <a:rPr lang="en"/>
              <a:t>	</a:t>
            </a:r>
            <a:r>
              <a:rPr lang="en"/>
              <a:t>c</a:t>
            </a:r>
            <a:r>
              <a:rPr lang="en"/>
              <a:t>ase 1: </a:t>
            </a:r>
            <a:br>
              <a:rPr lang="en"/>
            </a:br>
            <a:r>
              <a:rPr lang="en"/>
              <a:t>		</a:t>
            </a:r>
            <a:r>
              <a:rPr lang="en"/>
              <a:t>x</a:t>
            </a:r>
            <a:r>
              <a:rPr lang="en"/>
              <a:t>++;</a:t>
            </a:r>
            <a:br>
              <a:rPr lang="en"/>
            </a:br>
            <a:r>
              <a:rPr lang="en"/>
              <a:t>	</a:t>
            </a:r>
            <a:r>
              <a:rPr lang="en"/>
              <a:t>c</a:t>
            </a:r>
            <a:r>
              <a:rPr lang="en"/>
              <a:t>ase 2:</a:t>
            </a:r>
            <a:br>
              <a:rPr lang="en"/>
            </a:br>
            <a:r>
              <a:rPr lang="en"/>
              <a:t>	</a:t>
            </a:r>
            <a:r>
              <a:rPr lang="en"/>
              <a:t>c</a:t>
            </a:r>
            <a:r>
              <a:rPr lang="en"/>
              <a:t>ase 3:</a:t>
            </a:r>
            <a:br>
              <a:rPr lang="en"/>
            </a:br>
            <a:r>
              <a:rPr lang="en"/>
              <a:t>		</a:t>
            </a:r>
            <a:r>
              <a:rPr lang="en"/>
              <a:t>x</a:t>
            </a:r>
            <a:r>
              <a:rPr lang="en"/>
              <a:t>++;</a:t>
            </a:r>
            <a:br>
              <a:rPr lang="en"/>
            </a:br>
            <a:r>
              <a:rPr lang="en"/>
              <a:t>		break;</a:t>
            </a:r>
            <a:br>
              <a:rPr lang="en"/>
            </a:br>
            <a:r>
              <a:rPr lang="en"/>
              <a:t>	</a:t>
            </a:r>
            <a:r>
              <a:rPr lang="en"/>
              <a:t>d</a:t>
            </a:r>
            <a:r>
              <a:rPr lang="en"/>
              <a:t>efault:</a:t>
            </a:r>
            <a:br>
              <a:rPr lang="en"/>
            </a:br>
            <a:r>
              <a:rPr lang="en"/>
              <a:t>		</a:t>
            </a:r>
            <a:r>
              <a:rPr lang="en"/>
              <a:t>x</a:t>
            </a:r>
            <a:r>
              <a:rPr lang="en"/>
              <a:t>++;</a:t>
            </a:r>
            <a:br>
              <a:rPr lang="en"/>
            </a:b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0 - System setup</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a:t>
            </a:r>
            <a:endParaRPr/>
          </a:p>
          <a:p>
            <a:pPr indent="-342900" lvl="0" marL="457200" rtl="0" algn="l">
              <a:spcBef>
                <a:spcPts val="1600"/>
              </a:spcBef>
              <a:spcAft>
                <a:spcPts val="0"/>
              </a:spcAft>
              <a:buSzPts val="1800"/>
              <a:buAutoNum type="arabicPeriod"/>
            </a:pPr>
            <a:r>
              <a:rPr lang="en"/>
              <a:t>Start a console of your choice</a:t>
            </a:r>
            <a:endParaRPr/>
          </a:p>
          <a:p>
            <a:pPr indent="-342900" lvl="0" marL="457200" rtl="0" algn="l">
              <a:spcBef>
                <a:spcPts val="0"/>
              </a:spcBef>
              <a:spcAft>
                <a:spcPts val="0"/>
              </a:spcAft>
              <a:buSzPts val="1800"/>
              <a:buAutoNum type="arabicPeriod"/>
            </a:pPr>
            <a:r>
              <a:rPr lang="en"/>
              <a:t>Type the command ‘java --version’ and see your current Java version</a:t>
            </a:r>
            <a:endParaRPr/>
          </a:p>
          <a:p>
            <a:pPr indent="-342900" lvl="0" marL="457200" rtl="0" algn="l">
              <a:spcBef>
                <a:spcPts val="0"/>
              </a:spcBef>
              <a:spcAft>
                <a:spcPts val="0"/>
              </a:spcAft>
              <a:buSzPts val="1800"/>
              <a:buAutoNum type="arabicPeriod"/>
            </a:pPr>
            <a:r>
              <a:rPr lang="en"/>
              <a:t>Type the command ‘mvn --version’ and see your current Maven version</a:t>
            </a:r>
            <a:endParaRPr/>
          </a:p>
          <a:p>
            <a:pPr indent="-342900" lvl="0" marL="457200" rtl="0" algn="l">
              <a:spcBef>
                <a:spcPts val="0"/>
              </a:spcBef>
              <a:spcAft>
                <a:spcPts val="0"/>
              </a:spcAft>
              <a:buSzPts val="1800"/>
              <a:buAutoNum type="arabicPeriod"/>
            </a:pPr>
            <a:r>
              <a:rPr lang="en"/>
              <a:t>Launch Eclipse and open the provided starter project as a project</a:t>
            </a:r>
            <a:endParaRPr/>
          </a:p>
          <a:p>
            <a:pPr indent="-342900" lvl="0" marL="457200" rtl="0" algn="l">
              <a:spcBef>
                <a:spcPts val="0"/>
              </a:spcBef>
              <a:spcAft>
                <a:spcPts val="0"/>
              </a:spcAft>
              <a:buSzPts val="1800"/>
              <a:buAutoNum type="arabicPeriod"/>
            </a:pPr>
            <a:r>
              <a:rPr lang="en"/>
              <a:t>Run the starter project and see a text string print to the console in Eclipse</a:t>
            </a:r>
            <a:endParaRPr/>
          </a:p>
          <a:p>
            <a:pPr indent="-342900" lvl="0" marL="457200" rtl="0" algn="l">
              <a:spcBef>
                <a:spcPts val="0"/>
              </a:spcBef>
              <a:spcAft>
                <a:spcPts val="0"/>
              </a:spcAft>
              <a:buSzPts val="1800"/>
              <a:buAutoNum type="arabicPeriod"/>
            </a:pPr>
            <a:r>
              <a:rPr lang="en"/>
              <a:t>(Bonus) Modify the starter project to print the numbers 1-10</a:t>
            </a:r>
            <a:endParaRPr/>
          </a:p>
          <a:p>
            <a:pPr indent="0" lvl="0" marL="0" rtl="0" algn="l">
              <a:spcBef>
                <a:spcPts val="1600"/>
              </a:spcBef>
              <a:spcAft>
                <a:spcPts val="1600"/>
              </a:spcAft>
              <a:buNone/>
            </a:pPr>
            <a:r>
              <a:rPr lang="en"/>
              <a:t>Java: </a:t>
            </a:r>
            <a:r>
              <a:rPr lang="en" u="sng">
                <a:solidFill>
                  <a:schemeClr val="hlink"/>
                </a:solidFill>
                <a:hlinkClick r:id="rId3"/>
              </a:rPr>
              <a:t>https://jdk.java.net/14/</a:t>
            </a:r>
            <a:br>
              <a:rPr lang="en"/>
            </a:br>
            <a:r>
              <a:rPr lang="en"/>
              <a:t>Eclipse IDE for Enterprise Java:  </a:t>
            </a:r>
            <a:r>
              <a:rPr lang="en" u="sng">
                <a:solidFill>
                  <a:schemeClr val="hlink"/>
                </a:solidFill>
                <a:hlinkClick r:id="rId4"/>
              </a:rPr>
              <a:t>https://www.eclipse.org/downloads/packages/</a:t>
            </a:r>
            <a:br>
              <a:rPr lang="en"/>
            </a:br>
            <a:r>
              <a:rPr lang="en"/>
              <a:t>Maven: </a:t>
            </a:r>
            <a:r>
              <a:rPr lang="en" u="sng">
                <a:solidFill>
                  <a:schemeClr val="hlink"/>
                </a:solidFill>
                <a:hlinkClick r:id="rId5"/>
              </a:rPr>
              <a:t>https://maven.apache.org/download.cgi</a:t>
            </a: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Switch/Case - new syntax</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switch(x) {</a:t>
            </a:r>
            <a:br>
              <a:rPr lang="en"/>
            </a:br>
            <a:r>
              <a:rPr lang="en"/>
              <a:t>	case 1 -&gt; { x+=2; }</a:t>
            </a:r>
            <a:br>
              <a:rPr lang="en"/>
            </a:br>
            <a:r>
              <a:rPr lang="en"/>
              <a:t>	case 2,3 -&gt; { x++; }</a:t>
            </a:r>
            <a:br>
              <a:rPr lang="en"/>
            </a:br>
            <a:r>
              <a:rPr lang="en"/>
              <a:t>	default -&gt; { x++; }</a:t>
            </a:r>
            <a:br>
              <a:rPr lang="en"/>
            </a:br>
            <a:r>
              <a:rPr lang="e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Switch/Case</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valid for:</a:t>
            </a:r>
            <a:endParaRPr/>
          </a:p>
          <a:p>
            <a:pPr indent="-342900" lvl="0" marL="457200" rtl="0" algn="l">
              <a:spcBef>
                <a:spcPts val="1600"/>
              </a:spcBef>
              <a:spcAft>
                <a:spcPts val="0"/>
              </a:spcAft>
              <a:buSzPts val="1800"/>
              <a:buChar char="●"/>
            </a:pPr>
            <a:r>
              <a:rPr lang="en"/>
              <a:t>b</a:t>
            </a:r>
            <a:r>
              <a:rPr lang="en"/>
              <a:t>yte, short, char, int</a:t>
            </a:r>
            <a:endParaRPr/>
          </a:p>
          <a:p>
            <a:pPr indent="-342900" lvl="0" marL="457200" rtl="0" algn="l">
              <a:spcBef>
                <a:spcPts val="0"/>
              </a:spcBef>
              <a:spcAft>
                <a:spcPts val="0"/>
              </a:spcAft>
              <a:buSzPts val="1800"/>
              <a:buChar char="●"/>
            </a:pPr>
            <a:r>
              <a:rPr lang="en"/>
              <a:t>Byte, Short, Character, Integer (wrapper classes)</a:t>
            </a:r>
            <a:endParaRPr/>
          </a:p>
          <a:p>
            <a:pPr indent="-342900" lvl="0" marL="457200" rtl="0" algn="l">
              <a:spcBef>
                <a:spcPts val="0"/>
              </a:spcBef>
              <a:spcAft>
                <a:spcPts val="0"/>
              </a:spcAft>
              <a:buSzPts val="1800"/>
              <a:buChar char="●"/>
            </a:pPr>
            <a:r>
              <a:rPr lang="en"/>
              <a:t>String (uses hashcode of string to find)</a:t>
            </a:r>
            <a:endParaRPr/>
          </a:p>
          <a:p>
            <a:pPr indent="-342900" lvl="0" marL="457200" rtl="0" algn="l">
              <a:spcBef>
                <a:spcPts val="0"/>
              </a:spcBef>
              <a:spcAft>
                <a:spcPts val="0"/>
              </a:spcAft>
              <a:buSzPts val="1800"/>
              <a:buChar char="●"/>
            </a:pPr>
            <a:r>
              <a:rPr lang="en"/>
              <a:t>enumerated types (Enums)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Mini-Lab #1</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interview classic, “FizzBuzz”.</a:t>
            </a:r>
            <a:br>
              <a:rPr lang="en"/>
            </a:br>
            <a:br>
              <a:rPr lang="en"/>
            </a:br>
            <a:r>
              <a:rPr i="1" lang="en" sz="1400"/>
              <a:t>After a fair bit of trial and error I’ve come to discover that people who struggle to code don’t just struggle on big problems, or even smallish problems (i.e. write a implementation of a linked list). They struggle with tiny problems. </a:t>
            </a:r>
            <a:r>
              <a:rPr lang="en" sz="1400"/>
              <a:t>- Imran Ghory, creator of FizzBuzz 2007</a:t>
            </a:r>
            <a:endParaRPr sz="1400"/>
          </a:p>
          <a:p>
            <a:pPr indent="0" lvl="0" marL="0" rtl="0" algn="l">
              <a:spcBef>
                <a:spcPts val="1600"/>
              </a:spcBef>
              <a:spcAft>
                <a:spcPts val="1600"/>
              </a:spcAft>
              <a:buNone/>
            </a:pPr>
            <a:r>
              <a:rPr b="1" lang="en"/>
              <a:t>FizzBuzz:</a:t>
            </a:r>
            <a:br>
              <a:rPr lang="en"/>
            </a:br>
            <a:r>
              <a:rPr lang="en"/>
              <a:t>Write a program that prints the numbers from 1 to 100. But for multiples of three print “Fizz” instead of the number and for the multiples of five print “Buzz”. For numbers which are multiples of both three and five print “FizzBuzz”.</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FizzBuzz slightly harder version</a:t>
            </a:r>
            <a:endParaRPr/>
          </a:p>
        </p:txBody>
      </p:sp>
      <p:sp>
        <p:nvSpPr>
          <p:cNvPr id="255" name="Google Shape;2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printing the output value, populate a HashMap with the information. The key for the HashMap should be the number you’re currently on, and the value associated with that key should be whatever you would have printed for that line.</a:t>
            </a:r>
            <a:endParaRPr/>
          </a:p>
          <a:p>
            <a:pPr indent="0" lvl="0" marL="0" rtl="0" algn="l">
              <a:spcBef>
                <a:spcPts val="1600"/>
              </a:spcBef>
              <a:spcAft>
                <a:spcPts val="0"/>
              </a:spcAft>
              <a:buNone/>
            </a:pPr>
            <a:r>
              <a:rPr lang="en"/>
              <a:t>Then, loop through the hashmap and print the values in the same order you would have printed them in the first solution.</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 Operations</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 Streams are objects that describe a pipeline of operations</a:t>
            </a:r>
            <a:endParaRPr/>
          </a:p>
          <a:p>
            <a:pPr indent="-342900" lvl="0" marL="457200" rtl="0" algn="l">
              <a:spcBef>
                <a:spcPts val="0"/>
              </a:spcBef>
              <a:spcAft>
                <a:spcPts val="0"/>
              </a:spcAft>
              <a:buSzPts val="1800"/>
              <a:buChar char="●"/>
            </a:pPr>
            <a:r>
              <a:rPr lang="en"/>
              <a:t>They do not modify the underlying data</a:t>
            </a:r>
            <a:endParaRPr/>
          </a:p>
          <a:p>
            <a:pPr indent="-342900" lvl="0" marL="457200" rtl="0" algn="l">
              <a:spcBef>
                <a:spcPts val="0"/>
              </a:spcBef>
              <a:spcAft>
                <a:spcPts val="0"/>
              </a:spcAft>
              <a:buSzPts val="1800"/>
              <a:buChar char="●"/>
            </a:pPr>
            <a:r>
              <a:rPr lang="en"/>
              <a:t>Offer similar operations to JavaScript ‘map’, ‘filter’, ‘reduce’, ‘foreach’.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67" name="Google Shape;267;p47"/>
          <p:cNvSpPr txBox="1"/>
          <p:nvPr>
            <p:ph idx="1" type="body"/>
          </p:nvPr>
        </p:nvSpPr>
        <p:spPr>
          <a:xfrm>
            <a:off x="311700" y="1152475"/>
            <a:ext cx="3839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t>
            </a:r>
            <a:r>
              <a:rPr lang="en"/>
              <a:t>ar fish = [‘salmon’, ‘trout’, ‘carp’]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//es5</a:t>
            </a:r>
            <a:endParaRPr/>
          </a:p>
          <a:p>
            <a:pPr indent="0" lvl="0" marL="0" rtl="0" algn="l">
              <a:lnSpc>
                <a:spcPct val="100000"/>
              </a:lnSpc>
              <a:spcBef>
                <a:spcPts val="0"/>
              </a:spcBef>
              <a:spcAft>
                <a:spcPts val="0"/>
              </a:spcAft>
              <a:buNone/>
            </a:pPr>
            <a:r>
              <a:rPr lang="en"/>
              <a:t>var letters = fish.map(function(f) {return f.length});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//es6</a:t>
            </a:r>
            <a:endParaRPr/>
          </a:p>
          <a:p>
            <a:pPr indent="0" lvl="0" marL="0" rtl="0" algn="l">
              <a:lnSpc>
                <a:spcPct val="100000"/>
              </a:lnSpc>
              <a:spcBef>
                <a:spcPts val="0"/>
              </a:spcBef>
              <a:spcAft>
                <a:spcPts val="0"/>
              </a:spcAft>
              <a:buNone/>
            </a:pPr>
            <a:r>
              <a:rPr lang="en"/>
              <a:t>let letters2 = fish.map(f =&gt; f.length);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Output: letters = [6,5,4]</a:t>
            </a:r>
            <a:endParaRPr/>
          </a:p>
        </p:txBody>
      </p:sp>
      <p:sp>
        <p:nvSpPr>
          <p:cNvPr id="268" name="Google Shape;268;p47"/>
          <p:cNvSpPr txBox="1"/>
          <p:nvPr>
            <p:ph idx="1" type="body"/>
          </p:nvPr>
        </p:nvSpPr>
        <p:spPr>
          <a:xfrm>
            <a:off x="4438900" y="1152475"/>
            <a:ext cx="4338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String[] fish = {“salmon”, “trout”, “carp”};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List&lt;Integer&gt; letters = Arrays.stream(fish)</a:t>
            </a:r>
            <a:endParaRPr/>
          </a:p>
          <a:p>
            <a:pPr indent="457200" lvl="0" marL="0" rtl="0" algn="l">
              <a:lnSpc>
                <a:spcPct val="100000"/>
              </a:lnSpc>
              <a:spcBef>
                <a:spcPts val="0"/>
              </a:spcBef>
              <a:spcAft>
                <a:spcPts val="0"/>
              </a:spcAft>
              <a:buNone/>
            </a:pPr>
            <a:r>
              <a:rPr lang="en"/>
              <a:t>.map(f -&gt; f.length())</a:t>
            </a:r>
            <a:endParaRPr/>
          </a:p>
          <a:p>
            <a:pPr indent="457200" lvl="0" marL="0" rtl="0" algn="l">
              <a:lnSpc>
                <a:spcPct val="100000"/>
              </a:lnSpc>
              <a:spcBef>
                <a:spcPts val="0"/>
              </a:spcBef>
              <a:spcAft>
                <a:spcPts val="0"/>
              </a:spcAft>
              <a:buNone/>
            </a:pPr>
            <a:r>
              <a:rPr lang="en"/>
              <a:t>.collect(Collectors.toList());</a:t>
            </a:r>
            <a:endParaRPr/>
          </a:p>
          <a:p>
            <a:pPr indent="45720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Output: letters = [6,5,4]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Streams</a:t>
            </a:r>
            <a:endParaRPr/>
          </a:p>
        </p:txBody>
      </p:sp>
      <p:sp>
        <p:nvSpPr>
          <p:cNvPr id="274" name="Google Shape;27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Intermediate Operations: </a:t>
            </a:r>
            <a:r>
              <a:rPr lang="en"/>
              <a:t>return a stream</a:t>
            </a:r>
            <a:endParaRPr/>
          </a:p>
          <a:p>
            <a:pPr indent="-342900" lvl="0" marL="457200" rtl="0" algn="l">
              <a:spcBef>
                <a:spcPts val="1600"/>
              </a:spcBef>
              <a:spcAft>
                <a:spcPts val="0"/>
              </a:spcAft>
              <a:buSzPts val="1800"/>
              <a:buChar char="●"/>
            </a:pPr>
            <a:r>
              <a:rPr lang="en"/>
              <a:t>m</a:t>
            </a:r>
            <a:r>
              <a:rPr lang="en"/>
              <a:t>ap - convert Type of objects in stream</a:t>
            </a:r>
            <a:endParaRPr/>
          </a:p>
          <a:p>
            <a:pPr indent="-342900" lvl="0" marL="457200" rtl="0" algn="l">
              <a:spcBef>
                <a:spcPts val="0"/>
              </a:spcBef>
              <a:spcAft>
                <a:spcPts val="0"/>
              </a:spcAft>
              <a:buSzPts val="1800"/>
              <a:buChar char="●"/>
            </a:pPr>
            <a:r>
              <a:rPr lang="en"/>
              <a:t>f</a:t>
            </a:r>
            <a:r>
              <a:rPr lang="en"/>
              <a:t>ilter - return a stream containing only objects that meet the condition</a:t>
            </a:r>
            <a:endParaRPr/>
          </a:p>
          <a:p>
            <a:pPr indent="-342900" lvl="0" marL="457200" rtl="0" algn="l">
              <a:spcBef>
                <a:spcPts val="0"/>
              </a:spcBef>
              <a:spcAft>
                <a:spcPts val="0"/>
              </a:spcAft>
              <a:buSzPts val="1800"/>
              <a:buChar char="●"/>
            </a:pPr>
            <a:r>
              <a:rPr lang="en"/>
              <a:t>s</a:t>
            </a:r>
            <a:r>
              <a:rPr lang="en"/>
              <a:t>orted - sort objects according to their defined ordering, or provide a new order</a:t>
            </a:r>
            <a:endParaRPr/>
          </a:p>
          <a:p>
            <a:pPr indent="-342900" lvl="0" marL="457200" rtl="0" algn="l">
              <a:spcBef>
                <a:spcPts val="0"/>
              </a:spcBef>
              <a:spcAft>
                <a:spcPts val="0"/>
              </a:spcAft>
              <a:buSzPts val="1800"/>
              <a:buChar char="●"/>
            </a:pPr>
            <a:r>
              <a:rPr lang="en"/>
              <a:t>d</a:t>
            </a:r>
            <a:r>
              <a:rPr lang="en"/>
              <a:t>istinct - remove duplicate objects</a:t>
            </a:r>
            <a:endParaRPr/>
          </a:p>
          <a:p>
            <a:pPr indent="0" lvl="0" marL="0" rtl="0" algn="l">
              <a:spcBef>
                <a:spcPts val="1600"/>
              </a:spcBef>
              <a:spcAft>
                <a:spcPts val="0"/>
              </a:spcAft>
              <a:buNone/>
            </a:pPr>
            <a:r>
              <a:rPr b="1" lang="en"/>
              <a:t>Terminal Operations: </a:t>
            </a:r>
            <a:r>
              <a:rPr lang="en"/>
              <a:t>return or use data, closes the stream (cannot be reused)</a:t>
            </a:r>
            <a:endParaRPr/>
          </a:p>
          <a:p>
            <a:pPr indent="-342900" lvl="0" marL="457200" rtl="0" algn="l">
              <a:spcBef>
                <a:spcPts val="1600"/>
              </a:spcBef>
              <a:spcAft>
                <a:spcPts val="0"/>
              </a:spcAft>
              <a:buSzPts val="1800"/>
              <a:buChar char="●"/>
            </a:pPr>
            <a:r>
              <a:rPr lang="en"/>
              <a:t>c</a:t>
            </a:r>
            <a:r>
              <a:rPr lang="en"/>
              <a:t>ollect - return data as specified type of collection</a:t>
            </a:r>
            <a:endParaRPr/>
          </a:p>
          <a:p>
            <a:pPr indent="-342900" lvl="0" marL="457200" rtl="0" algn="l">
              <a:spcBef>
                <a:spcPts val="0"/>
              </a:spcBef>
              <a:spcAft>
                <a:spcPts val="0"/>
              </a:spcAft>
              <a:buSzPts val="1800"/>
              <a:buChar char="●"/>
            </a:pPr>
            <a:r>
              <a:rPr lang="en"/>
              <a:t>f</a:t>
            </a:r>
            <a:r>
              <a:rPr lang="en"/>
              <a:t>oreach - perform operations with each element in the stream</a:t>
            </a:r>
            <a:endParaRPr/>
          </a:p>
          <a:p>
            <a:pPr indent="-342900" lvl="0" marL="457200" rtl="0" algn="l">
              <a:spcBef>
                <a:spcPts val="0"/>
              </a:spcBef>
              <a:spcAft>
                <a:spcPts val="0"/>
              </a:spcAft>
              <a:buSzPts val="1800"/>
              <a:buChar char="●"/>
            </a:pPr>
            <a:r>
              <a:rPr lang="en"/>
              <a:t>reduce - combine all values in stream to a single value</a:t>
            </a:r>
            <a:endParaRPr/>
          </a:p>
          <a:p>
            <a:pPr indent="-342900" lvl="0" marL="457200" rtl="0" algn="l">
              <a:spcBef>
                <a:spcPts val="0"/>
              </a:spcBef>
              <a:spcAft>
                <a:spcPts val="0"/>
              </a:spcAft>
              <a:buSzPts val="1800"/>
              <a:buChar char="●"/>
            </a:pPr>
            <a:r>
              <a:rPr lang="en"/>
              <a:t>findFirst/findAny - returns the first, or any, value from the stream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Optionals</a:t>
            </a:r>
            <a:endParaRPr/>
          </a:p>
        </p:txBody>
      </p:sp>
      <p:sp>
        <p:nvSpPr>
          <p:cNvPr id="280" name="Google Shape;28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Stream.of(1,2,3,4,5).filter(n &lt; 3).findFirst()</a:t>
            </a:r>
            <a:endParaRPr/>
          </a:p>
          <a:p>
            <a:pPr indent="0" lvl="0" marL="0" rtl="0" algn="l">
              <a:spcBef>
                <a:spcPts val="1600"/>
              </a:spcBef>
              <a:spcAft>
                <a:spcPts val="0"/>
              </a:spcAft>
              <a:buNone/>
            </a:pPr>
            <a:r>
              <a:rPr lang="en"/>
              <a:t>Stream.of(1,2,3,4,5).filter(n &gt; 10).findFirst()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get make streams</a:t>
            </a:r>
            <a:endParaRPr/>
          </a:p>
        </p:txBody>
      </p:sp>
      <p:sp>
        <p:nvSpPr>
          <p:cNvPr id="286" name="Google Shape;2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Specific values:</a:t>
            </a:r>
            <a:br>
              <a:rPr lang="en" sz="1600"/>
            </a:br>
            <a:r>
              <a:rPr lang="en" sz="1600"/>
              <a:t>	Stream.of(1,2,3,4,5); // creates a stream containing ints 1-5</a:t>
            </a:r>
            <a:endParaRPr sz="1600"/>
          </a:p>
          <a:p>
            <a:pPr indent="0" lvl="0" marL="0" rtl="0" algn="l">
              <a:spcBef>
                <a:spcPts val="1600"/>
              </a:spcBef>
              <a:spcAft>
                <a:spcPts val="0"/>
              </a:spcAft>
              <a:buNone/>
            </a:pPr>
            <a:r>
              <a:rPr lang="en" sz="1600"/>
              <a:t>Arrays:</a:t>
            </a:r>
            <a:br>
              <a:rPr lang="en" sz="1600"/>
            </a:br>
            <a:r>
              <a:rPr lang="en" sz="1600"/>
              <a:t>	Arrays.stream(myArray); // returns a stream for myArray</a:t>
            </a:r>
            <a:br>
              <a:rPr lang="en" sz="1600"/>
            </a:br>
            <a:r>
              <a:rPr lang="en" sz="1600"/>
              <a:t>	Stream.of(myArray); //same</a:t>
            </a:r>
            <a:endParaRPr sz="1600"/>
          </a:p>
          <a:p>
            <a:pPr indent="0" lvl="0" marL="0" rtl="0" algn="l">
              <a:spcBef>
                <a:spcPts val="1600"/>
              </a:spcBef>
              <a:spcAft>
                <a:spcPts val="0"/>
              </a:spcAft>
              <a:buNone/>
            </a:pPr>
            <a:r>
              <a:rPr lang="en" sz="1600"/>
              <a:t>Collections, such a List and Set:</a:t>
            </a:r>
            <a:br>
              <a:rPr lang="en" sz="1600"/>
            </a:br>
            <a:r>
              <a:rPr lang="en" sz="1600"/>
              <a:t>	myList.stream(); // return a stream for myList</a:t>
            </a:r>
            <a:endParaRPr sz="1600"/>
          </a:p>
          <a:p>
            <a:pPr indent="0" lvl="0" marL="0" rtl="0" algn="l">
              <a:spcBef>
                <a:spcPts val="1600"/>
              </a:spcBef>
              <a:spcAft>
                <a:spcPts val="0"/>
              </a:spcAft>
              <a:buNone/>
            </a:pPr>
            <a:r>
              <a:rPr lang="en" sz="1600"/>
              <a:t>Streams of primitives:</a:t>
            </a:r>
            <a:br>
              <a:rPr lang="en" sz="1600"/>
            </a:br>
            <a:r>
              <a:rPr lang="en" sz="1600"/>
              <a:t>	IntStream.range(1,10) //creates a stream of integers from 1 to 9</a:t>
            </a:r>
            <a:br>
              <a:rPr lang="en" sz="1600"/>
            </a:br>
            <a:r>
              <a:rPr lang="en" sz="1600"/>
              <a:t>	Stream.iterate(0, n -&gt; n+5).limit(10) //creates stream of 0,5,10,15,20,25,30,35,40,45</a:t>
            </a:r>
            <a:br>
              <a:rPr lang="en"/>
            </a:br>
            <a:r>
              <a:rPr lang="en"/>
              <a:t>	</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Streams</a:t>
            </a:r>
            <a:endParaRPr/>
          </a:p>
        </p:txBody>
      </p:sp>
      <p:sp>
        <p:nvSpPr>
          <p:cNvPr id="292" name="Google Shape;29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Type Streams (Object streams)</a:t>
            </a:r>
            <a:br>
              <a:rPr lang="en" sz="1400"/>
            </a:br>
            <a:r>
              <a:rPr lang="en" sz="1400"/>
              <a:t>	Stream&lt;String&gt; sstream = Stream.of(“foo”, “bar”, “baz”);</a:t>
            </a:r>
            <a:endParaRPr sz="1400"/>
          </a:p>
          <a:p>
            <a:pPr indent="0" lvl="0" marL="0" rtl="0" algn="l">
              <a:spcBef>
                <a:spcPts val="1600"/>
              </a:spcBef>
              <a:spcAft>
                <a:spcPts val="0"/>
              </a:spcAft>
              <a:buNone/>
            </a:pPr>
            <a:r>
              <a:rPr lang="en" sz="1400"/>
              <a:t>Primitive Streams - provides number-specific convenience operations like min(), max(), sum()</a:t>
            </a:r>
            <a:endParaRPr sz="1400"/>
          </a:p>
          <a:p>
            <a:pPr indent="-317500" lvl="0" marL="457200" rtl="0" algn="l">
              <a:spcBef>
                <a:spcPts val="1600"/>
              </a:spcBef>
              <a:spcAft>
                <a:spcPts val="0"/>
              </a:spcAft>
              <a:buSzPts val="1400"/>
              <a:buChar char="●"/>
            </a:pPr>
            <a:r>
              <a:rPr lang="en" sz="1400"/>
              <a:t>IntStream</a:t>
            </a:r>
            <a:endParaRPr sz="1400"/>
          </a:p>
          <a:p>
            <a:pPr indent="-317500" lvl="0" marL="457200" rtl="0" algn="l">
              <a:spcBef>
                <a:spcPts val="0"/>
              </a:spcBef>
              <a:spcAft>
                <a:spcPts val="0"/>
              </a:spcAft>
              <a:buSzPts val="1400"/>
              <a:buChar char="●"/>
            </a:pPr>
            <a:r>
              <a:rPr lang="en" sz="1400"/>
              <a:t>LongStream</a:t>
            </a:r>
            <a:endParaRPr sz="1400"/>
          </a:p>
          <a:p>
            <a:pPr indent="-317500" lvl="0" marL="457200" rtl="0" algn="l">
              <a:spcBef>
                <a:spcPts val="0"/>
              </a:spcBef>
              <a:spcAft>
                <a:spcPts val="0"/>
              </a:spcAft>
              <a:buSzPts val="1400"/>
              <a:buChar char="●"/>
            </a:pPr>
            <a:r>
              <a:rPr lang="en" sz="1400"/>
              <a:t>DoubleStream</a:t>
            </a:r>
            <a:endParaRPr sz="1400"/>
          </a:p>
          <a:p>
            <a:pPr indent="457200" lvl="0" marL="0" rtl="0" algn="l">
              <a:spcBef>
                <a:spcPts val="1600"/>
              </a:spcBef>
              <a:spcAft>
                <a:spcPts val="0"/>
              </a:spcAft>
              <a:buNone/>
            </a:pPr>
            <a:r>
              <a:rPr lang="en" sz="1400"/>
              <a:t>IntStream ints = IntStream.range(1, 10);</a:t>
            </a:r>
            <a:endParaRPr sz="1400"/>
          </a:p>
          <a:p>
            <a:pPr indent="0" lvl="0" marL="0" rtl="0" algn="l">
              <a:spcBef>
                <a:spcPts val="1600"/>
              </a:spcBef>
              <a:spcAft>
                <a:spcPts val="1600"/>
              </a:spcAft>
              <a:buNone/>
            </a:pPr>
            <a:r>
              <a:rPr lang="en" sz="1400"/>
              <a:t>Stream.of(1,2,3,4,5).reduce(0, (a,b) -&gt; a+b); //returns 15</a:t>
            </a:r>
            <a:br>
              <a:rPr lang="en" sz="1400"/>
            </a:br>
            <a:r>
              <a:rPr lang="en" sz="1400"/>
              <a:t>IntStream.rangeClosed(1, 5).sum();              //returns 15</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REPL (Read-Eval-Print Loop) options</a:t>
            </a:r>
            <a:endParaRPr/>
          </a:p>
          <a:p>
            <a:pPr indent="-342900" lvl="0" marL="457200" rtl="0" algn="l">
              <a:spcBef>
                <a:spcPts val="1600"/>
              </a:spcBef>
              <a:spcAft>
                <a:spcPts val="0"/>
              </a:spcAft>
              <a:buSzPts val="1800"/>
              <a:buChar char="●"/>
            </a:pPr>
            <a:r>
              <a:rPr lang="en"/>
              <a:t>JShell</a:t>
            </a:r>
            <a:endParaRPr/>
          </a:p>
          <a:p>
            <a:pPr indent="-342900" lvl="0" marL="457200" rtl="0" algn="l">
              <a:spcBef>
                <a:spcPts val="0"/>
              </a:spcBef>
              <a:spcAft>
                <a:spcPts val="0"/>
              </a:spcAft>
              <a:buSzPts val="1800"/>
              <a:buChar char="●"/>
            </a:pPr>
            <a:r>
              <a:rPr lang="en"/>
              <a:t>Repl.it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 Method References</a:t>
            </a:r>
            <a:endParaRPr/>
          </a:p>
        </p:txBody>
      </p:sp>
      <p:sp>
        <p:nvSpPr>
          <p:cNvPr id="298" name="Google Shape;29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lambda statement can be replaced by a method reference that has the same input and output values.</a:t>
            </a:r>
            <a:endParaRPr/>
          </a:p>
          <a:p>
            <a:pPr indent="0" lvl="0" marL="0" rtl="0" algn="l">
              <a:spcBef>
                <a:spcPts val="1600"/>
              </a:spcBef>
              <a:spcAft>
                <a:spcPts val="0"/>
              </a:spcAft>
              <a:buNone/>
            </a:pPr>
            <a:r>
              <a:rPr lang="en"/>
              <a:t>Example: </a:t>
            </a:r>
            <a:br>
              <a:rPr lang="en"/>
            </a:br>
            <a:r>
              <a:rPr lang="en"/>
              <a:t>i</a:t>
            </a:r>
            <a:r>
              <a:rPr lang="en"/>
              <a:t>nt Integer.sum(int a, int b) </a:t>
            </a:r>
            <a:br>
              <a:rPr lang="en"/>
            </a:br>
            <a:r>
              <a:rPr lang="en"/>
              <a:t>((int,int) -&gt; int)</a:t>
            </a:r>
            <a:endParaRPr/>
          </a:p>
          <a:p>
            <a:pPr indent="0" lvl="0" marL="0" rtl="0" algn="l">
              <a:spcBef>
                <a:spcPts val="1600"/>
              </a:spcBef>
              <a:spcAft>
                <a:spcPts val="0"/>
              </a:spcAft>
              <a:buNone/>
            </a:pPr>
            <a:r>
              <a:rPr lang="en"/>
              <a:t>Stream.of(1,2,3,4,5).reduce(0, (a,b) -&gt; a+b); //returns 15</a:t>
            </a:r>
            <a:br>
              <a:rPr lang="en"/>
            </a:br>
            <a:r>
              <a:rPr lang="en"/>
              <a:t>Stream.of(1,2,3,4,5).reduce(0, Integer::sum); //returns 15</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Longer Lambdas</a:t>
            </a:r>
            <a:endParaRPr/>
          </a:p>
        </p:txBody>
      </p:sp>
      <p:sp>
        <p:nvSpPr>
          <p:cNvPr id="304" name="Google Shape;3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in JS, you can write complex logic in lambdas:</a:t>
            </a:r>
            <a:endParaRPr/>
          </a:p>
          <a:p>
            <a:pPr indent="0" lvl="0" marL="0" rtl="0" algn="l">
              <a:spcBef>
                <a:spcPts val="1600"/>
              </a:spcBef>
              <a:spcAft>
                <a:spcPts val="0"/>
              </a:spcAft>
              <a:buNone/>
            </a:pPr>
            <a:r>
              <a:rPr lang="en"/>
              <a:t>Stream.of(1,2,3,4,5).reduce(0, (a,b) -&gt; a+b); //returns 15</a:t>
            </a:r>
            <a:endParaRPr/>
          </a:p>
          <a:p>
            <a:pPr indent="0" lvl="0" marL="0" rtl="0" algn="l">
              <a:spcBef>
                <a:spcPts val="1600"/>
              </a:spcBef>
              <a:spcAft>
                <a:spcPts val="1600"/>
              </a:spcAft>
              <a:buNone/>
            </a:pPr>
            <a:r>
              <a:rPr lang="en"/>
              <a:t>Stream.of(1,2,3,4,5).reduce(0, (a,b) -&gt; {</a:t>
            </a:r>
            <a:br>
              <a:rPr lang="en"/>
            </a:br>
            <a:r>
              <a:rPr lang="en"/>
              <a:t>	if(a &gt; b) {</a:t>
            </a:r>
            <a:br>
              <a:rPr lang="en"/>
            </a:br>
            <a:r>
              <a:rPr lang="en"/>
              <a:t>		return a + b;</a:t>
            </a:r>
            <a:br>
              <a:rPr lang="en"/>
            </a:br>
            <a:r>
              <a:rPr lang="en"/>
              <a:t>	} else {</a:t>
            </a:r>
            <a:br>
              <a:rPr lang="en"/>
            </a:br>
            <a:r>
              <a:rPr lang="en"/>
              <a:t>		return b + a;</a:t>
            </a:r>
            <a:br>
              <a:rPr lang="en"/>
            </a:br>
            <a:r>
              <a:rPr lang="en"/>
              <a:t>	}}); //still returns 15</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Mini-lab #2</a:t>
            </a:r>
            <a:endParaRPr/>
          </a:p>
        </p:txBody>
      </p:sp>
      <p:sp>
        <p:nvSpPr>
          <p:cNvPr id="310" name="Google Shape;31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stream api to sort an arbitrary list of numbers and then transform it into a list of their corresponding fizzbuzz strings.</a:t>
            </a:r>
            <a:endParaRPr/>
          </a:p>
          <a:p>
            <a:pPr indent="0" lvl="0" marL="0" rtl="0" algn="l">
              <a:spcBef>
                <a:spcPts val="1600"/>
              </a:spcBef>
              <a:spcAft>
                <a:spcPts val="0"/>
              </a:spcAft>
              <a:buNone/>
            </a:pPr>
            <a:r>
              <a:rPr lang="en"/>
              <a:t>For example, if the list is [5,1,3,2,1] the output would be [“1”, “1”, “2”, “fizz”, “buzz”]</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Reusing functions</a:t>
            </a:r>
            <a:endParaRPr/>
          </a:p>
        </p:txBody>
      </p:sp>
      <p:sp>
        <p:nvSpPr>
          <p:cNvPr id="316" name="Google Shape;31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wanted to make both a sorted and unsorted list in the previous problem?</a:t>
            </a:r>
            <a:endParaRPr/>
          </a:p>
          <a:p>
            <a:pPr indent="0" lvl="0" marL="0" rtl="0" algn="l">
              <a:spcBef>
                <a:spcPts val="1600"/>
              </a:spcBef>
              <a:spcAft>
                <a:spcPts val="0"/>
              </a:spcAft>
              <a:buNone/>
            </a:pPr>
            <a:r>
              <a:rPr lang="en"/>
              <a:t>Declare a function as a variable!</a:t>
            </a:r>
            <a:endParaRPr/>
          </a:p>
          <a:p>
            <a:pPr indent="0" lvl="0" marL="0" rtl="0" algn="l">
              <a:spcBef>
                <a:spcPts val="1600"/>
              </a:spcBef>
              <a:spcAft>
                <a:spcPts val="0"/>
              </a:spcAft>
              <a:buNone/>
            </a:pPr>
            <a:r>
              <a:rPr lang="en"/>
              <a:t>Function&lt;Integer, Integer&gt; multiplyByFive = ( x -&gt; x*5);</a:t>
            </a:r>
            <a:endParaRPr/>
          </a:p>
          <a:p>
            <a:pPr indent="0" lvl="0" marL="0" rtl="0" algn="l">
              <a:spcBef>
                <a:spcPts val="1600"/>
              </a:spcBef>
              <a:spcAft>
                <a:spcPts val="0"/>
              </a:spcAft>
              <a:buNone/>
            </a:pPr>
            <a:r>
              <a:rPr lang="en"/>
              <a:t>Other functional interfaces:</a:t>
            </a:r>
            <a:endParaRPr/>
          </a:p>
          <a:p>
            <a:pPr indent="-342900" lvl="0" marL="457200" rtl="0" algn="l">
              <a:spcBef>
                <a:spcPts val="1600"/>
              </a:spcBef>
              <a:spcAft>
                <a:spcPts val="0"/>
              </a:spcAft>
              <a:buSzPts val="1800"/>
              <a:buChar char="●"/>
            </a:pPr>
            <a:r>
              <a:rPr lang="en"/>
              <a:t>Predicate - takes an input, returns a boolean</a:t>
            </a:r>
            <a:endParaRPr/>
          </a:p>
          <a:p>
            <a:pPr indent="-342900" lvl="0" marL="457200" rtl="0" algn="l">
              <a:spcBef>
                <a:spcPts val="0"/>
              </a:spcBef>
              <a:spcAft>
                <a:spcPts val="0"/>
              </a:spcAft>
              <a:buSzPts val="1800"/>
              <a:buChar char="●"/>
            </a:pPr>
            <a:r>
              <a:rPr lang="en"/>
              <a:t>UnaryOperator - takes a parameter, returns the same type</a:t>
            </a:r>
            <a:endParaRPr/>
          </a:p>
          <a:p>
            <a:pPr indent="-342900" lvl="0" marL="457200" rtl="0" algn="l">
              <a:spcBef>
                <a:spcPts val="0"/>
              </a:spcBef>
              <a:spcAft>
                <a:spcPts val="0"/>
              </a:spcAft>
              <a:buSzPts val="1800"/>
              <a:buChar char="●"/>
            </a:pPr>
            <a:r>
              <a:rPr lang="en"/>
              <a:t>BinaryOperator - takes two parameters, returns a value, all the same type</a:t>
            </a:r>
            <a:endParaRPr/>
          </a:p>
          <a:p>
            <a:pPr indent="-342900" lvl="0" marL="457200" rtl="0" algn="l">
              <a:spcBef>
                <a:spcPts val="0"/>
              </a:spcBef>
              <a:spcAft>
                <a:spcPts val="0"/>
              </a:spcAft>
              <a:buSzPts val="1800"/>
              <a:buChar char="●"/>
            </a:pPr>
            <a:r>
              <a:rPr lang="en"/>
              <a:t>Supplier - takes nothing, returns a value</a:t>
            </a:r>
            <a:endParaRPr/>
          </a:p>
          <a:p>
            <a:pPr indent="-342900" lvl="0" marL="457200" rtl="0" algn="l">
              <a:spcBef>
                <a:spcPts val="0"/>
              </a:spcBef>
              <a:spcAft>
                <a:spcPts val="0"/>
              </a:spcAft>
              <a:buSzPts val="1800"/>
              <a:buChar char="●"/>
            </a:pPr>
            <a:r>
              <a:rPr lang="en"/>
              <a:t>Consumer - takes a value, returns nothing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 cheatsheet</a:t>
            </a:r>
            <a:endParaRPr/>
          </a:p>
        </p:txBody>
      </p:sp>
      <p:sp>
        <p:nvSpPr>
          <p:cNvPr id="322" name="Google Shape;32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https://www.jrebel.com/blog/java-streams-cheat-sheet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Design</a:t>
            </a:r>
            <a:endParaRPr/>
          </a:p>
        </p:txBody>
      </p:sp>
      <p:sp>
        <p:nvSpPr>
          <p:cNvPr id="328" name="Google Shape;32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POJOs, or “data” classes</a:t>
            </a:r>
            <a:endParaRPr/>
          </a:p>
          <a:p>
            <a:pPr indent="-342900" lvl="0" marL="457200" rtl="0" algn="l">
              <a:spcBef>
                <a:spcPts val="0"/>
              </a:spcBef>
              <a:spcAft>
                <a:spcPts val="0"/>
              </a:spcAft>
              <a:buSzPts val="1800"/>
              <a:buChar char="●"/>
            </a:pPr>
            <a:r>
              <a:rPr lang="en"/>
              <a:t>Services, or classes that DO stuff</a:t>
            </a:r>
            <a:endParaRPr/>
          </a:p>
          <a:p>
            <a:pPr indent="-342900" lvl="0" marL="457200" rtl="0" algn="l">
              <a:spcBef>
                <a:spcPts val="0"/>
              </a:spcBef>
              <a:spcAft>
                <a:spcPts val="0"/>
              </a:spcAft>
              <a:buSzPts val="1800"/>
              <a:buChar char="●"/>
            </a:pPr>
            <a:r>
              <a:rPr lang="en"/>
              <a:t>Interfaces</a:t>
            </a:r>
            <a:endParaRPr/>
          </a:p>
          <a:p>
            <a:pPr indent="-342900" lvl="0" marL="457200" rtl="0" algn="l">
              <a:spcBef>
                <a:spcPts val="0"/>
              </a:spcBef>
              <a:spcAft>
                <a:spcPts val="0"/>
              </a:spcAft>
              <a:buSzPts val="1800"/>
              <a:buChar char="●"/>
            </a:pPr>
            <a:r>
              <a:rPr lang="en"/>
              <a:t>Anonymous classes</a:t>
            </a:r>
            <a:endParaRPr/>
          </a:p>
          <a:p>
            <a:pPr indent="-342900" lvl="0" marL="457200" rtl="0" algn="l">
              <a:spcBef>
                <a:spcPts val="0"/>
              </a:spcBef>
              <a:spcAft>
                <a:spcPts val="0"/>
              </a:spcAft>
              <a:buSzPts val="1800"/>
              <a:buChar char="●"/>
            </a:pPr>
            <a:r>
              <a:rPr lang="en"/>
              <a:t>Enums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POJO - Plain Old Java Object</a:t>
            </a:r>
            <a:endParaRPr/>
          </a:p>
        </p:txBody>
      </p:sp>
      <p:sp>
        <p:nvSpPr>
          <p:cNvPr id="334" name="Google Shape;334;p58"/>
          <p:cNvSpPr txBox="1"/>
          <p:nvPr>
            <p:ph idx="1" type="body"/>
          </p:nvPr>
        </p:nvSpPr>
        <p:spPr>
          <a:xfrm>
            <a:off x="148000" y="1138850"/>
            <a:ext cx="499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 with no behavior</a:t>
            </a:r>
            <a:endParaRPr/>
          </a:p>
          <a:p>
            <a:pPr indent="0" lvl="0" marL="0" rtl="0" algn="l">
              <a:spcBef>
                <a:spcPts val="1600"/>
              </a:spcBef>
              <a:spcAft>
                <a:spcPts val="0"/>
              </a:spcAft>
              <a:buNone/>
            </a:pPr>
            <a:r>
              <a:rPr lang="en"/>
              <a:t>Contains:</a:t>
            </a:r>
            <a:endParaRPr/>
          </a:p>
          <a:p>
            <a:pPr indent="-342900" lvl="0" marL="457200" rtl="0" algn="l">
              <a:spcBef>
                <a:spcPts val="1600"/>
              </a:spcBef>
              <a:spcAft>
                <a:spcPts val="0"/>
              </a:spcAft>
              <a:buSzPts val="1800"/>
              <a:buChar char="●"/>
            </a:pPr>
            <a:r>
              <a:rPr lang="en"/>
              <a:t>Fields (aka attributes or member variables)</a:t>
            </a:r>
            <a:endParaRPr/>
          </a:p>
          <a:p>
            <a:pPr indent="-342900" lvl="0" marL="457200" rtl="0" algn="l">
              <a:spcBef>
                <a:spcPts val="0"/>
              </a:spcBef>
              <a:spcAft>
                <a:spcPts val="0"/>
              </a:spcAft>
              <a:buSzPts val="1800"/>
              <a:buChar char="●"/>
            </a:pPr>
            <a:r>
              <a:rPr lang="en"/>
              <a:t>Accessors (getters and setters)</a:t>
            </a:r>
            <a:endParaRPr/>
          </a:p>
          <a:p>
            <a:pPr indent="-342900" lvl="0" marL="457200" rtl="0" algn="l">
              <a:spcBef>
                <a:spcPts val="0"/>
              </a:spcBef>
              <a:spcAft>
                <a:spcPts val="0"/>
              </a:spcAft>
              <a:buSzPts val="1800"/>
              <a:buChar char="●"/>
            </a:pPr>
            <a:r>
              <a:rPr lang="en"/>
              <a:t>Constructors</a:t>
            </a:r>
            <a:endParaRPr/>
          </a:p>
          <a:p>
            <a:pPr indent="-342900" lvl="0" marL="457200" rtl="0" algn="l">
              <a:spcBef>
                <a:spcPts val="0"/>
              </a:spcBef>
              <a:spcAft>
                <a:spcPts val="0"/>
              </a:spcAft>
              <a:buSzPts val="1800"/>
              <a:buChar char="●"/>
            </a:pPr>
            <a:r>
              <a:rPr lang="en"/>
              <a:t>Equals / Hashcode / CompareTo</a:t>
            </a:r>
            <a:endParaRPr/>
          </a:p>
          <a:p>
            <a:pPr indent="-342900" lvl="0" marL="457200" rtl="0" algn="l">
              <a:spcBef>
                <a:spcPts val="0"/>
              </a:spcBef>
              <a:spcAft>
                <a:spcPts val="0"/>
              </a:spcAft>
              <a:buSzPts val="1800"/>
              <a:buChar char="●"/>
            </a:pPr>
            <a:r>
              <a:rPr lang="en"/>
              <a:t>ToString (sometimes)</a:t>
            </a:r>
            <a:endParaRPr/>
          </a:p>
        </p:txBody>
      </p:sp>
      <p:sp>
        <p:nvSpPr>
          <p:cNvPr id="335" name="Google Shape;335;p58"/>
          <p:cNvSpPr txBox="1"/>
          <p:nvPr/>
        </p:nvSpPr>
        <p:spPr>
          <a:xfrm>
            <a:off x="4984900" y="1262275"/>
            <a:ext cx="3649500" cy="28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336" name="Google Shape;336;p58"/>
          <p:cNvSpPr txBox="1"/>
          <p:nvPr>
            <p:ph idx="1" type="body"/>
          </p:nvPr>
        </p:nvSpPr>
        <p:spPr>
          <a:xfrm>
            <a:off x="5175900" y="1138850"/>
            <a:ext cx="385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Does not contains:</a:t>
            </a:r>
            <a:endParaRPr/>
          </a:p>
          <a:p>
            <a:pPr indent="-342900" lvl="0" marL="457200" rtl="0" algn="l">
              <a:spcBef>
                <a:spcPts val="1600"/>
              </a:spcBef>
              <a:spcAft>
                <a:spcPts val="0"/>
              </a:spcAft>
              <a:buSzPts val="1800"/>
              <a:buChar char="●"/>
            </a:pPr>
            <a:r>
              <a:rPr lang="en"/>
              <a:t>Business logic regarding the data</a:t>
            </a:r>
            <a:endParaRPr/>
          </a:p>
          <a:p>
            <a:pPr indent="-342900" lvl="0" marL="457200" rtl="0" algn="l">
              <a:spcBef>
                <a:spcPts val="0"/>
              </a:spcBef>
              <a:spcAft>
                <a:spcPts val="0"/>
              </a:spcAft>
              <a:buSzPts val="1800"/>
              <a:buChar char="●"/>
            </a:pPr>
            <a:r>
              <a:rPr lang="en"/>
              <a:t>Methods that have side effects</a:t>
            </a:r>
            <a:endParaRPr/>
          </a:p>
          <a:p>
            <a:pPr indent="-317500" lvl="1" marL="914400" rtl="0" algn="l">
              <a:spcBef>
                <a:spcPts val="0"/>
              </a:spcBef>
              <a:spcAft>
                <a:spcPts val="0"/>
              </a:spcAft>
              <a:buSzPts val="1400"/>
              <a:buChar char="○"/>
            </a:pPr>
            <a:r>
              <a:rPr lang="en"/>
              <a:t>DB updates</a:t>
            </a:r>
            <a:endParaRPr/>
          </a:p>
          <a:p>
            <a:pPr indent="-317500" lvl="1" marL="914400" rtl="0" algn="l">
              <a:spcBef>
                <a:spcPts val="0"/>
              </a:spcBef>
              <a:spcAft>
                <a:spcPts val="0"/>
              </a:spcAft>
              <a:buSzPts val="1400"/>
              <a:buChar char="○"/>
            </a:pPr>
            <a:r>
              <a:rPr lang="en"/>
              <a:t>Updating other classes</a:t>
            </a:r>
            <a:endParaRPr/>
          </a:p>
          <a:p>
            <a:pPr indent="-317500" lvl="1" marL="914400" rtl="0" algn="l">
              <a:spcBef>
                <a:spcPts val="0"/>
              </a:spcBef>
              <a:spcAft>
                <a:spcPts val="0"/>
              </a:spcAft>
              <a:buSzPts val="1400"/>
              <a:buChar char="○"/>
            </a:pPr>
            <a:r>
              <a:rPr lang="en"/>
              <a:t>Logging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Modifiers</a:t>
            </a:r>
            <a:endParaRPr/>
          </a:p>
        </p:txBody>
      </p:sp>
      <p:sp>
        <p:nvSpPr>
          <p:cNvPr id="342" name="Google Shape;34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Visibility modifiers</a:t>
            </a:r>
            <a:endParaRPr/>
          </a:p>
          <a:p>
            <a:pPr indent="-342900" lvl="0" marL="457200" rtl="0" algn="l">
              <a:spcBef>
                <a:spcPts val="1600"/>
              </a:spcBef>
              <a:spcAft>
                <a:spcPts val="0"/>
              </a:spcAft>
              <a:buSzPts val="1800"/>
              <a:buChar char="●"/>
            </a:pPr>
            <a:r>
              <a:rPr lang="en"/>
              <a:t>p</a:t>
            </a:r>
            <a:r>
              <a:rPr lang="en"/>
              <a:t>ublic - field or method is visible anywhere</a:t>
            </a:r>
            <a:endParaRPr/>
          </a:p>
          <a:p>
            <a:pPr indent="-342900" lvl="0" marL="457200" rtl="0" algn="l">
              <a:spcBef>
                <a:spcPts val="0"/>
              </a:spcBef>
              <a:spcAft>
                <a:spcPts val="0"/>
              </a:spcAft>
              <a:buSzPts val="1800"/>
              <a:buChar char="●"/>
            </a:pPr>
            <a:r>
              <a:rPr lang="en"/>
              <a:t>p</a:t>
            </a:r>
            <a:r>
              <a:rPr lang="en"/>
              <a:t>rivate - field is not visible outside this class</a:t>
            </a:r>
            <a:endParaRPr/>
          </a:p>
          <a:p>
            <a:pPr indent="-342900" lvl="0" marL="457200" rtl="0" algn="l">
              <a:spcBef>
                <a:spcPts val="0"/>
              </a:spcBef>
              <a:spcAft>
                <a:spcPts val="0"/>
              </a:spcAft>
              <a:buSzPts val="1800"/>
              <a:buChar char="●"/>
            </a:pPr>
            <a:r>
              <a:rPr lang="en"/>
              <a:t>p</a:t>
            </a:r>
            <a:r>
              <a:rPr lang="en"/>
              <a:t>rotected - field is visible to subclasses and to other classes in same package</a:t>
            </a:r>
            <a:endParaRPr/>
          </a:p>
          <a:p>
            <a:pPr indent="-342900" lvl="0" marL="457200" rtl="0" algn="l">
              <a:spcBef>
                <a:spcPts val="0"/>
              </a:spcBef>
              <a:spcAft>
                <a:spcPts val="0"/>
              </a:spcAft>
              <a:buSzPts val="1800"/>
              <a:buChar char="●"/>
            </a:pPr>
            <a:r>
              <a:rPr lang="en"/>
              <a:t>(not specified) - aka ‘default’ - field is visible within the same package</a:t>
            </a:r>
            <a:endParaRPr/>
          </a:p>
          <a:p>
            <a:pPr indent="0" lvl="0" marL="0" rtl="0" algn="l">
              <a:spcBef>
                <a:spcPts val="1600"/>
              </a:spcBef>
              <a:spcAft>
                <a:spcPts val="0"/>
              </a:spcAft>
              <a:buNone/>
            </a:pPr>
            <a:r>
              <a:rPr lang="en"/>
              <a:t>Other modifiers</a:t>
            </a:r>
            <a:endParaRPr/>
          </a:p>
          <a:p>
            <a:pPr indent="-342900" lvl="0" marL="457200" rtl="0" algn="l">
              <a:spcBef>
                <a:spcPts val="1600"/>
              </a:spcBef>
              <a:spcAft>
                <a:spcPts val="0"/>
              </a:spcAft>
              <a:buSzPts val="1800"/>
              <a:buChar char="●"/>
            </a:pPr>
            <a:r>
              <a:rPr lang="en"/>
              <a:t>f</a:t>
            </a:r>
            <a:r>
              <a:rPr lang="en"/>
              <a:t>inal - prevents value from being reassigned</a:t>
            </a:r>
            <a:endParaRPr/>
          </a:p>
          <a:p>
            <a:pPr indent="-342900" lvl="0" marL="457200" rtl="0" algn="l">
              <a:spcBef>
                <a:spcPts val="0"/>
              </a:spcBef>
              <a:spcAft>
                <a:spcPts val="0"/>
              </a:spcAft>
              <a:buSzPts val="1800"/>
              <a:buChar char="●"/>
            </a:pPr>
            <a:r>
              <a:rPr lang="en"/>
              <a:t>s</a:t>
            </a:r>
            <a:r>
              <a:rPr lang="en"/>
              <a:t>tatic - creates a single instance of the variable that is shared by all class instances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Accessors and Encapsulation</a:t>
            </a:r>
            <a:endParaRPr/>
          </a:p>
        </p:txBody>
      </p:sp>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Getters and Setters</a:t>
            </a:r>
            <a:endParaRPr/>
          </a:p>
          <a:p>
            <a:pPr indent="-342900" lvl="0" marL="457200" rtl="0" algn="l">
              <a:spcBef>
                <a:spcPts val="1600"/>
              </a:spcBef>
              <a:spcAft>
                <a:spcPts val="0"/>
              </a:spcAft>
              <a:buSzPts val="1800"/>
              <a:buChar char="●"/>
            </a:pPr>
            <a:r>
              <a:rPr lang="en"/>
              <a:t>Provide ability to restrict modification of fields</a:t>
            </a:r>
            <a:endParaRPr/>
          </a:p>
          <a:p>
            <a:pPr indent="-342900" lvl="0" marL="457200" rtl="0" algn="l">
              <a:spcBef>
                <a:spcPts val="0"/>
              </a:spcBef>
              <a:spcAft>
                <a:spcPts val="0"/>
              </a:spcAft>
              <a:buSzPts val="1800"/>
              <a:buChar char="●"/>
            </a:pPr>
            <a:r>
              <a:rPr lang="en"/>
              <a:t>Can enforce boundaries or perform data validation</a:t>
            </a:r>
            <a:endParaRPr/>
          </a:p>
          <a:p>
            <a:pPr indent="-342900" lvl="0" marL="457200" rtl="0" algn="l">
              <a:spcBef>
                <a:spcPts val="0"/>
              </a:spcBef>
              <a:spcAft>
                <a:spcPts val="0"/>
              </a:spcAft>
              <a:buSzPts val="1800"/>
              <a:buChar char="●"/>
            </a:pPr>
            <a:r>
              <a:rPr lang="en"/>
              <a:t>Support features like lazy-loading</a:t>
            </a:r>
            <a:endParaRPr/>
          </a:p>
          <a:p>
            <a:pPr indent="-342900" lvl="0" marL="457200" rtl="0" algn="l">
              <a:spcBef>
                <a:spcPts val="0"/>
              </a:spcBef>
              <a:spcAft>
                <a:spcPts val="0"/>
              </a:spcAft>
              <a:buSzPts val="1800"/>
              <a:buChar char="●"/>
            </a:pPr>
            <a:r>
              <a:rPr lang="en"/>
              <a:t>Can simplify the public view of data to provide a useful abstraction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Equals and Hashcode</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Object comparison only checks if two variables point to the same exact object</a:t>
            </a:r>
            <a:endParaRPr/>
          </a:p>
          <a:p>
            <a:pPr indent="0" lvl="0" marL="0" rtl="0" algn="l">
              <a:spcBef>
                <a:spcPts val="1600"/>
              </a:spcBef>
              <a:spcAft>
                <a:spcPts val="0"/>
              </a:spcAft>
              <a:buNone/>
            </a:pPr>
            <a:r>
              <a:rPr lang="en"/>
              <a:t>Foo foo1 = new Foo(“bar”);</a:t>
            </a:r>
            <a:br>
              <a:rPr lang="en"/>
            </a:br>
            <a:r>
              <a:rPr lang="en"/>
              <a:t>Foo foo2 = new Foo(“bar”);</a:t>
            </a:r>
            <a:br>
              <a:rPr lang="en"/>
            </a:br>
            <a:r>
              <a:rPr lang="en"/>
              <a:t>foo1 == foo2 //false</a:t>
            </a:r>
            <a:br>
              <a:rPr lang="en"/>
            </a:br>
            <a:r>
              <a:rPr lang="en"/>
              <a:t>foo1.equals(foo2) //also false</a:t>
            </a:r>
            <a:endParaRPr/>
          </a:p>
          <a:p>
            <a:pPr indent="0" lvl="0" marL="0" rtl="0" algn="l">
              <a:spcBef>
                <a:spcPts val="1600"/>
              </a:spcBef>
              <a:spcAft>
                <a:spcPts val="0"/>
              </a:spcAft>
              <a:buNone/>
            </a:pPr>
            <a:r>
              <a:rPr lang="en"/>
              <a:t>To change this behavior, we need to write a new definition for foo.equals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Language Features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Strict Typing</a:t>
            </a:r>
            <a:endParaRPr/>
          </a:p>
          <a:p>
            <a:pPr indent="-342900" lvl="0" marL="457200" rtl="0" algn="l">
              <a:spcBef>
                <a:spcPts val="0"/>
              </a:spcBef>
              <a:spcAft>
                <a:spcPts val="0"/>
              </a:spcAft>
              <a:buSzPts val="1800"/>
              <a:buChar char="●"/>
            </a:pPr>
            <a:r>
              <a:rPr lang="en"/>
              <a:t>Object Oriented</a:t>
            </a:r>
            <a:endParaRPr/>
          </a:p>
          <a:p>
            <a:pPr indent="-342900" lvl="0" marL="457200" rtl="0" algn="l">
              <a:spcBef>
                <a:spcPts val="0"/>
              </a:spcBef>
              <a:spcAft>
                <a:spcPts val="0"/>
              </a:spcAft>
              <a:buSzPts val="1800"/>
              <a:buChar char="●"/>
            </a:pPr>
            <a:r>
              <a:rPr lang="en"/>
              <a:t>Compiles to Bytecode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Equals and Hashcode</a:t>
            </a:r>
            <a:endParaRPr/>
          </a:p>
        </p:txBody>
      </p:sp>
      <p:sp>
        <p:nvSpPr>
          <p:cNvPr id="360" name="Google Shape;3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object comparisons don’t use .equals.</a:t>
            </a:r>
            <a:endParaRPr/>
          </a:p>
          <a:p>
            <a:pPr indent="0" lvl="0" marL="0" rtl="0" algn="l">
              <a:spcBef>
                <a:spcPts val="1600"/>
              </a:spcBef>
              <a:spcAft>
                <a:spcPts val="0"/>
              </a:spcAft>
              <a:buNone/>
            </a:pPr>
            <a:r>
              <a:rPr lang="en"/>
              <a:t>Set&lt;Foo&gt; myFoos = new HashSet&lt;&gt;();</a:t>
            </a:r>
            <a:br>
              <a:rPr lang="en"/>
            </a:br>
            <a:r>
              <a:rPr lang="en"/>
              <a:t>myFoos.add(foo1);</a:t>
            </a:r>
            <a:br>
              <a:rPr lang="en"/>
            </a:br>
            <a:r>
              <a:rPr lang="en"/>
              <a:t>myFoos.add(foo2);</a:t>
            </a:r>
            <a:endParaRPr/>
          </a:p>
          <a:p>
            <a:pPr indent="0" lvl="0" marL="0" rtl="0" algn="l">
              <a:spcBef>
                <a:spcPts val="1600"/>
              </a:spcBef>
              <a:spcAft>
                <a:spcPts val="1600"/>
              </a:spcAft>
              <a:buNone/>
            </a:pPr>
            <a:r>
              <a:rPr lang="en"/>
              <a:t>Should there be 1 or 2 foos in the set?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CompareTo</a:t>
            </a:r>
            <a:endParaRPr/>
          </a:p>
        </p:txBody>
      </p:sp>
      <p:sp>
        <p:nvSpPr>
          <p:cNvPr id="366" name="Google Shape;36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Stream.sorted() - either use the natural ordering or define an ordering</a:t>
            </a:r>
            <a:endParaRPr/>
          </a:p>
          <a:p>
            <a:pPr indent="0" lvl="0" marL="0" rtl="0" algn="l">
              <a:spcBef>
                <a:spcPts val="1600"/>
              </a:spcBef>
              <a:spcAft>
                <a:spcPts val="0"/>
              </a:spcAft>
              <a:buNone/>
            </a:pPr>
            <a:r>
              <a:rPr lang="en"/>
              <a:t>What is natural ordering?</a:t>
            </a:r>
            <a:endParaRPr/>
          </a:p>
          <a:p>
            <a:pPr indent="0" lvl="0" marL="0" rtl="0" algn="l">
              <a:spcBef>
                <a:spcPts val="1600"/>
              </a:spcBef>
              <a:spcAft>
                <a:spcPts val="0"/>
              </a:spcAft>
              <a:buNone/>
            </a:pPr>
            <a:r>
              <a:rPr lang="en"/>
              <a:t>Stream.of(1,2,3,4,5).sorted() - [1,2,3,4,5]</a:t>
            </a:r>
            <a:endParaRPr/>
          </a:p>
          <a:p>
            <a:pPr indent="0" lvl="0" marL="0" rtl="0" algn="l">
              <a:spcBef>
                <a:spcPts val="1600"/>
              </a:spcBef>
              <a:spcAft>
                <a:spcPts val="0"/>
              </a:spcAft>
              <a:buNone/>
            </a:pPr>
            <a:r>
              <a:rPr lang="en"/>
              <a:t>Stream.of(1,2,3,4,5).sorted((a,b) -&gt; a - b) - [1,2,3,4,5]</a:t>
            </a:r>
            <a:endParaRPr/>
          </a:p>
          <a:p>
            <a:pPr indent="0" lvl="0" marL="0" rtl="0" algn="l">
              <a:spcBef>
                <a:spcPts val="1600"/>
              </a:spcBef>
              <a:spcAft>
                <a:spcPts val="1600"/>
              </a:spcAft>
              <a:buNone/>
            </a:pPr>
            <a:r>
              <a:rPr lang="en"/>
              <a:t>Stream.of(1,2,3,4,5).sorted((a,b) -&gt; b - a) - [5,4,3,2,1]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ToString</a:t>
            </a:r>
            <a:endParaRPr/>
          </a:p>
        </p:txBody>
      </p:sp>
      <p:sp>
        <p:nvSpPr>
          <p:cNvPr id="372" name="Google Shape;372;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Describes how an object should be converted into a String</a:t>
            </a:r>
            <a:endParaRPr/>
          </a:p>
          <a:p>
            <a:pPr indent="-342900" lvl="0" marL="457200" rtl="0" algn="l">
              <a:spcBef>
                <a:spcPts val="0"/>
              </a:spcBef>
              <a:spcAft>
                <a:spcPts val="0"/>
              </a:spcAft>
              <a:buSzPts val="1800"/>
              <a:buChar char="●"/>
            </a:pPr>
            <a:r>
              <a:rPr lang="en"/>
              <a:t>Usually just a convenience method for logging or debugging</a:t>
            </a:r>
            <a:endParaRPr/>
          </a:p>
          <a:p>
            <a:pPr indent="-342900" lvl="0" marL="457200" rtl="0" algn="l">
              <a:spcBef>
                <a:spcPts val="0"/>
              </a:spcBef>
              <a:spcAft>
                <a:spcPts val="0"/>
              </a:spcAft>
              <a:buSzPts val="1800"/>
              <a:buChar char="●"/>
            </a:pPr>
            <a:r>
              <a:rPr lang="en"/>
              <a:t>Not recommend to use this for serialization</a:t>
            </a:r>
            <a:endParaRPr/>
          </a:p>
          <a:p>
            <a:pPr indent="0" lvl="0" marL="0" rtl="0" algn="l">
              <a:spcBef>
                <a:spcPts val="1600"/>
              </a:spcBef>
              <a:spcAft>
                <a:spcPts val="0"/>
              </a:spcAft>
              <a:buNone/>
            </a:pPr>
            <a:r>
              <a:rPr lang="en"/>
              <a:t>class Foo {</a:t>
            </a:r>
            <a:br>
              <a:rPr lang="en"/>
            </a:br>
            <a:r>
              <a:rPr lang="en"/>
              <a:t>    String name;</a:t>
            </a:r>
            <a:br>
              <a:rPr lang="en"/>
            </a:br>
            <a:r>
              <a:rPr lang="en"/>
              <a:t>    int age;</a:t>
            </a:r>
            <a:br>
              <a:rPr lang="en"/>
            </a:br>
            <a:r>
              <a:rPr lang="en"/>
              <a:t>    </a:t>
            </a:r>
            <a:r>
              <a:rPr lang="en"/>
              <a:t>p</a:t>
            </a:r>
            <a:r>
              <a:rPr lang="en"/>
              <a:t>ublic Foo(String name, int age){ this.name = name; this.age = age; }</a:t>
            </a:r>
            <a:br>
              <a:rPr lang="en"/>
            </a:br>
            <a:r>
              <a:rPr lang="en"/>
              <a:t>    public String toString() {</a:t>
            </a:r>
            <a:br>
              <a:rPr lang="en"/>
            </a:br>
            <a:r>
              <a:rPr lang="en"/>
              <a:t>        return name + "(" + age + ")";</a:t>
            </a:r>
            <a:br>
              <a:rPr lang="en"/>
            </a:br>
            <a:r>
              <a:rPr lang="en"/>
              <a:t>    }</a:t>
            </a:r>
            <a:br>
              <a:rPr lang="en"/>
            </a:b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that DO STUFF</a:t>
            </a:r>
            <a:endParaRPr/>
          </a:p>
        </p:txBody>
      </p:sp>
      <p:sp>
        <p:nvSpPr>
          <p:cNvPr id="378" name="Google Shape;37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that do stuff… with data.</a:t>
            </a:r>
            <a:endParaRPr/>
          </a:p>
          <a:p>
            <a:pPr indent="-342900" lvl="0" marL="457200" rtl="0" algn="l">
              <a:spcBef>
                <a:spcPts val="1600"/>
              </a:spcBef>
              <a:spcAft>
                <a:spcPts val="0"/>
              </a:spcAft>
              <a:buSzPts val="1800"/>
              <a:buChar char="●"/>
            </a:pPr>
            <a:r>
              <a:rPr lang="en"/>
              <a:t>Calculate something based on input data and return a value</a:t>
            </a:r>
            <a:endParaRPr/>
          </a:p>
          <a:p>
            <a:pPr indent="-342900" lvl="0" marL="457200" rtl="0" algn="l">
              <a:spcBef>
                <a:spcPts val="0"/>
              </a:spcBef>
              <a:spcAft>
                <a:spcPts val="0"/>
              </a:spcAft>
              <a:buSzPts val="1800"/>
              <a:buChar char="●"/>
            </a:pPr>
            <a:r>
              <a:rPr lang="en"/>
              <a:t>Send the data to another service, or multiple</a:t>
            </a:r>
            <a:endParaRPr/>
          </a:p>
          <a:p>
            <a:pPr indent="-342900" lvl="0" marL="457200" rtl="0" algn="l">
              <a:spcBef>
                <a:spcPts val="0"/>
              </a:spcBef>
              <a:spcAft>
                <a:spcPts val="0"/>
              </a:spcAft>
              <a:buSzPts val="1800"/>
              <a:buChar char="●"/>
            </a:pPr>
            <a:r>
              <a:rPr lang="en"/>
              <a:t>Write data to storage</a:t>
            </a:r>
            <a:endParaRPr/>
          </a:p>
          <a:p>
            <a:pPr indent="-342900" lvl="0" marL="457200" rtl="0" algn="l">
              <a:spcBef>
                <a:spcPts val="0"/>
              </a:spcBef>
              <a:spcAft>
                <a:spcPts val="0"/>
              </a:spcAft>
              <a:buSzPts val="1800"/>
              <a:buChar char="●"/>
            </a:pPr>
            <a:r>
              <a:rPr lang="en"/>
              <a:t>Use the data to retrieve other data from storage</a:t>
            </a:r>
            <a:endParaRPr/>
          </a:p>
          <a:p>
            <a:pPr indent="0" lvl="0" marL="0" rtl="0" algn="l">
              <a:spcBef>
                <a:spcPts val="1600"/>
              </a:spcBef>
              <a:spcAft>
                <a:spcPts val="0"/>
              </a:spcAft>
              <a:buNone/>
            </a:pPr>
            <a:r>
              <a:rPr lang="en"/>
              <a:t>Tend not to have many attributes of their own</a:t>
            </a:r>
            <a:endParaRPr/>
          </a:p>
          <a:p>
            <a:pPr indent="-342900" lvl="0" marL="457200" rtl="0" algn="l">
              <a:spcBef>
                <a:spcPts val="1600"/>
              </a:spcBef>
              <a:spcAft>
                <a:spcPts val="0"/>
              </a:spcAft>
              <a:buSzPts val="1800"/>
              <a:buChar char="●"/>
            </a:pPr>
            <a:r>
              <a:rPr lang="en"/>
              <a:t>May contain references to other service objects</a:t>
            </a:r>
            <a:endParaRPr/>
          </a:p>
          <a:p>
            <a:pPr indent="-342900" lvl="0" marL="457200" rtl="0" algn="l">
              <a:spcBef>
                <a:spcPts val="0"/>
              </a:spcBef>
              <a:spcAft>
                <a:spcPts val="0"/>
              </a:spcAft>
              <a:buSzPts val="1800"/>
              <a:buChar char="●"/>
            </a:pPr>
            <a:r>
              <a:rPr lang="en"/>
              <a:t>My contain attributes pertaining to configuration</a:t>
            </a:r>
            <a:endParaRPr/>
          </a:p>
          <a:p>
            <a:pPr indent="-342900" lvl="0" marL="457200" rtl="0" algn="l">
              <a:spcBef>
                <a:spcPts val="0"/>
              </a:spcBef>
              <a:spcAft>
                <a:spcPts val="0"/>
              </a:spcAft>
              <a:buSzPts val="1800"/>
              <a:buChar char="●"/>
            </a:pPr>
            <a:r>
              <a:rPr lang="en"/>
              <a:t>Mostly Stateless operations</a:t>
            </a:r>
            <a:endParaRPr/>
          </a:p>
          <a:p>
            <a:pPr indent="0" lvl="0" marL="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declarations</a:t>
            </a:r>
            <a:endParaRPr/>
          </a:p>
        </p:txBody>
      </p:sp>
      <p:sp>
        <p:nvSpPr>
          <p:cNvPr id="384" name="Google Shape;38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rivate int add(int a, int b) {			// Method “Signature” - name + param list</a:t>
            </a:r>
            <a:br>
              <a:rPr lang="en"/>
            </a:br>
            <a:r>
              <a:rPr lang="en"/>
              <a:t>	</a:t>
            </a:r>
            <a:r>
              <a:rPr lang="en"/>
              <a:t>r</a:t>
            </a:r>
            <a:r>
              <a:rPr lang="en"/>
              <a:t>eturn a + b;</a:t>
            </a:r>
            <a:br>
              <a:rPr lang="en"/>
            </a:br>
            <a:r>
              <a:rPr lang="en"/>
              <a:t>}</a:t>
            </a:r>
            <a:endParaRPr/>
          </a:p>
          <a:p>
            <a:pPr indent="0" lvl="0" marL="0" rtl="0" algn="l">
              <a:spcBef>
                <a:spcPts val="1600"/>
              </a:spcBef>
              <a:spcAft>
                <a:spcPts val="0"/>
              </a:spcAft>
              <a:buNone/>
            </a:pPr>
            <a:r>
              <a:t/>
            </a:r>
            <a:endParaRPr/>
          </a:p>
          <a:p>
            <a:pPr indent="-342900" lvl="0" marL="1828800" rtl="0" algn="l">
              <a:spcBef>
                <a:spcPts val="1600"/>
              </a:spcBef>
              <a:spcAft>
                <a:spcPts val="0"/>
              </a:spcAft>
              <a:buSzPts val="1800"/>
              <a:buChar char="●"/>
            </a:pPr>
            <a:r>
              <a:rPr lang="en"/>
              <a:t>v</a:t>
            </a:r>
            <a:r>
              <a:rPr lang="en"/>
              <a:t>isibility modifier</a:t>
            </a:r>
            <a:endParaRPr/>
          </a:p>
          <a:p>
            <a:pPr indent="-342900" lvl="0" marL="1828800" rtl="0" algn="l">
              <a:spcBef>
                <a:spcPts val="0"/>
              </a:spcBef>
              <a:spcAft>
                <a:spcPts val="0"/>
              </a:spcAft>
              <a:buSzPts val="1800"/>
              <a:buChar char="●"/>
            </a:pPr>
            <a:r>
              <a:rPr lang="en"/>
              <a:t>r</a:t>
            </a:r>
            <a:r>
              <a:rPr lang="en"/>
              <a:t>eturn type</a:t>
            </a:r>
            <a:endParaRPr/>
          </a:p>
          <a:p>
            <a:pPr indent="-342900" lvl="0" marL="1828800" rtl="0" algn="l">
              <a:spcBef>
                <a:spcPts val="0"/>
              </a:spcBef>
              <a:spcAft>
                <a:spcPts val="0"/>
              </a:spcAft>
              <a:buSzPts val="1800"/>
              <a:buChar char="●"/>
            </a:pPr>
            <a:r>
              <a:rPr lang="en"/>
              <a:t>n</a:t>
            </a:r>
            <a:r>
              <a:rPr lang="en"/>
              <a:t>ame</a:t>
            </a:r>
            <a:endParaRPr/>
          </a:p>
          <a:p>
            <a:pPr indent="-342900" lvl="0" marL="1828800" rtl="0" algn="l">
              <a:spcBef>
                <a:spcPts val="0"/>
              </a:spcBef>
              <a:spcAft>
                <a:spcPts val="0"/>
              </a:spcAft>
              <a:buSzPts val="1800"/>
              <a:buChar char="●"/>
            </a:pPr>
            <a:r>
              <a:rPr lang="en"/>
              <a:t>i</a:t>
            </a:r>
            <a:r>
              <a:rPr lang="en"/>
              <a:t>nput parameters</a:t>
            </a:r>
            <a:endParaRPr/>
          </a:p>
        </p:txBody>
      </p:sp>
      <p:cxnSp>
        <p:nvCxnSpPr>
          <p:cNvPr id="385" name="Google Shape;385;p66"/>
          <p:cNvCxnSpPr/>
          <p:nvPr/>
        </p:nvCxnSpPr>
        <p:spPr>
          <a:xfrm rot="10800000">
            <a:off x="715725" y="1585200"/>
            <a:ext cx="1241100" cy="1495200"/>
          </a:xfrm>
          <a:prstGeom prst="straightConnector1">
            <a:avLst/>
          </a:prstGeom>
          <a:noFill/>
          <a:ln cap="flat" cmpd="sng" w="9525">
            <a:solidFill>
              <a:srgbClr val="FF0000"/>
            </a:solidFill>
            <a:prstDash val="solid"/>
            <a:round/>
            <a:headEnd len="med" w="med" type="none"/>
            <a:tailEnd len="med" w="med" type="triangle"/>
          </a:ln>
        </p:spPr>
      </p:cxnSp>
      <p:cxnSp>
        <p:nvCxnSpPr>
          <p:cNvPr id="386" name="Google Shape;386;p66"/>
          <p:cNvCxnSpPr/>
          <p:nvPr/>
        </p:nvCxnSpPr>
        <p:spPr>
          <a:xfrm rot="10800000">
            <a:off x="1239000" y="1555200"/>
            <a:ext cx="695400" cy="1809300"/>
          </a:xfrm>
          <a:prstGeom prst="straightConnector1">
            <a:avLst/>
          </a:prstGeom>
          <a:noFill/>
          <a:ln cap="flat" cmpd="sng" w="9525">
            <a:solidFill>
              <a:srgbClr val="FF0000"/>
            </a:solidFill>
            <a:prstDash val="solid"/>
            <a:round/>
            <a:headEnd len="med" w="med" type="none"/>
            <a:tailEnd len="med" w="med" type="triangle"/>
          </a:ln>
        </p:spPr>
      </p:cxnSp>
      <p:cxnSp>
        <p:nvCxnSpPr>
          <p:cNvPr id="387" name="Google Shape;387;p66"/>
          <p:cNvCxnSpPr/>
          <p:nvPr/>
        </p:nvCxnSpPr>
        <p:spPr>
          <a:xfrm rot="10800000">
            <a:off x="1710075" y="1532800"/>
            <a:ext cx="201900" cy="2175600"/>
          </a:xfrm>
          <a:prstGeom prst="straightConnector1">
            <a:avLst/>
          </a:prstGeom>
          <a:noFill/>
          <a:ln cap="flat" cmpd="sng" w="9525">
            <a:solidFill>
              <a:srgbClr val="FF0000"/>
            </a:solidFill>
            <a:prstDash val="solid"/>
            <a:round/>
            <a:headEnd len="med" w="med" type="none"/>
            <a:tailEnd len="med" w="med" type="triangle"/>
          </a:ln>
        </p:spPr>
      </p:cxnSp>
      <p:cxnSp>
        <p:nvCxnSpPr>
          <p:cNvPr id="388" name="Google Shape;388;p66"/>
          <p:cNvCxnSpPr/>
          <p:nvPr/>
        </p:nvCxnSpPr>
        <p:spPr>
          <a:xfrm flipH="1" rot="10800000">
            <a:off x="1956825" y="1585425"/>
            <a:ext cx="284100" cy="2459400"/>
          </a:xfrm>
          <a:prstGeom prst="straightConnector1">
            <a:avLst/>
          </a:prstGeom>
          <a:noFill/>
          <a:ln cap="flat" cmpd="sng" w="9525">
            <a:solidFill>
              <a:srgbClr val="FF0000"/>
            </a:solidFill>
            <a:prstDash val="solid"/>
            <a:round/>
            <a:headEnd len="med" w="med" type="none"/>
            <a:tailEnd len="med" w="med" type="triangle"/>
          </a:ln>
        </p:spPr>
      </p:cxnSp>
      <p:sp>
        <p:nvSpPr>
          <p:cNvPr id="389" name="Google Shape;389;p66"/>
          <p:cNvSpPr/>
          <p:nvPr/>
        </p:nvSpPr>
        <p:spPr>
          <a:xfrm>
            <a:off x="1433525" y="1188975"/>
            <a:ext cx="1599900" cy="396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0" name="Google Shape;390;p66"/>
          <p:cNvCxnSpPr>
            <a:endCxn id="389" idx="3"/>
          </p:cNvCxnSpPr>
          <p:nvPr/>
        </p:nvCxnSpPr>
        <p:spPr>
          <a:xfrm rot="10800000">
            <a:off x="3033425" y="1387125"/>
            <a:ext cx="949200" cy="18600"/>
          </a:xfrm>
          <a:prstGeom prst="straightConnector1">
            <a:avLst/>
          </a:prstGeom>
          <a:noFill/>
          <a:ln cap="flat" cmpd="sng" w="9525">
            <a:solidFill>
              <a:srgbClr val="00FF00"/>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Overloading Methods</a:t>
            </a:r>
            <a:endParaRPr/>
          </a:p>
        </p:txBody>
      </p:sp>
      <p:sp>
        <p:nvSpPr>
          <p:cNvPr id="396" name="Google Shape;396;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Overloading: Providing different signatures with the same name</a:t>
            </a:r>
            <a:endParaRPr/>
          </a:p>
          <a:p>
            <a:pPr indent="0" lvl="0" marL="0" rtl="0" algn="l">
              <a:spcBef>
                <a:spcPts val="1600"/>
              </a:spcBef>
              <a:spcAft>
                <a:spcPts val="0"/>
              </a:spcAft>
              <a:buNone/>
            </a:pPr>
            <a:r>
              <a:rPr lang="en"/>
              <a:t>class Foo {</a:t>
            </a:r>
            <a:br>
              <a:rPr lang="en"/>
            </a:br>
            <a:r>
              <a:rPr lang="en"/>
              <a:t>	</a:t>
            </a:r>
            <a:r>
              <a:rPr lang="en"/>
              <a:t>p</a:t>
            </a:r>
            <a:r>
              <a:rPr lang="en"/>
              <a:t>ublic int doStuff(int x) { … }</a:t>
            </a:r>
            <a:br>
              <a:rPr lang="en"/>
            </a:br>
            <a:r>
              <a:rPr lang="en"/>
              <a:t>	</a:t>
            </a:r>
            <a:r>
              <a:rPr lang="en"/>
              <a:t>p</a:t>
            </a:r>
            <a:r>
              <a:rPr lang="en"/>
              <a:t>ublic String doStuff(int x, int y) { … }</a:t>
            </a:r>
            <a:br>
              <a:rPr lang="en"/>
            </a:br>
            <a:r>
              <a:rPr lang="en"/>
              <a:t>	</a:t>
            </a:r>
            <a:r>
              <a:rPr lang="en"/>
              <a:t>p</a:t>
            </a:r>
            <a:r>
              <a:rPr lang="en"/>
              <a:t>ublic double doStuff(double x) { … }</a:t>
            </a:r>
            <a:br>
              <a:rPr lang="en"/>
            </a:br>
            <a:r>
              <a:rPr lang="en"/>
              <a:t>}</a:t>
            </a:r>
            <a:endParaRPr/>
          </a:p>
          <a:p>
            <a:pPr indent="0" lvl="0" marL="0" rtl="0" algn="l">
              <a:spcBef>
                <a:spcPts val="1600"/>
              </a:spcBef>
              <a:spcAft>
                <a:spcPts val="1600"/>
              </a:spcAft>
              <a:buNone/>
            </a:pPr>
            <a:r>
              <a:rPr lang="en"/>
              <a:t>Also common: overloading constructor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Method Modifier</a:t>
            </a:r>
            <a:endParaRPr/>
          </a:p>
        </p:txBody>
      </p:sp>
      <p:sp>
        <p:nvSpPr>
          <p:cNvPr id="402" name="Google Shape;40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Does not require an instance of the object to call the method</a:t>
            </a:r>
            <a:endParaRPr/>
          </a:p>
          <a:p>
            <a:pPr indent="-342900" lvl="0" marL="457200" rtl="0" algn="l">
              <a:spcBef>
                <a:spcPts val="0"/>
              </a:spcBef>
              <a:spcAft>
                <a:spcPts val="0"/>
              </a:spcAft>
              <a:buSzPts val="1800"/>
              <a:buChar char="●"/>
            </a:pPr>
            <a:r>
              <a:rPr lang="en"/>
              <a:t>Accessed by the class name rather than the instance of the object</a:t>
            </a:r>
            <a:endParaRPr/>
          </a:p>
          <a:p>
            <a:pPr indent="-342900" lvl="0" marL="457200" rtl="0" algn="l">
              <a:spcBef>
                <a:spcPts val="0"/>
              </a:spcBef>
              <a:spcAft>
                <a:spcPts val="0"/>
              </a:spcAft>
              <a:buSzPts val="1800"/>
              <a:buChar char="●"/>
            </a:pPr>
            <a:r>
              <a:rPr lang="en"/>
              <a:t>Can only access attributes of the class that are also static</a:t>
            </a:r>
            <a:endParaRPr/>
          </a:p>
          <a:p>
            <a:pPr indent="-342900" lvl="0" marL="457200" rtl="0" algn="l">
              <a:spcBef>
                <a:spcPts val="0"/>
              </a:spcBef>
              <a:spcAft>
                <a:spcPts val="0"/>
              </a:spcAft>
              <a:buSzPts val="1800"/>
              <a:buChar char="●"/>
            </a:pPr>
            <a:r>
              <a:rPr lang="en"/>
              <a:t>Can be called by both static and non-static methods</a:t>
            </a:r>
            <a:endParaRPr/>
          </a:p>
          <a:p>
            <a:pPr indent="-342900" lvl="0" marL="457200" rtl="0" algn="l">
              <a:spcBef>
                <a:spcPts val="0"/>
              </a:spcBef>
              <a:spcAft>
                <a:spcPts val="0"/>
              </a:spcAft>
              <a:buSzPts val="1800"/>
              <a:buChar char="●"/>
            </a:pPr>
            <a:r>
              <a:rPr lang="en"/>
              <a:t>Can call other static methods, but can NOT call non-static methods</a:t>
            </a:r>
            <a:endParaRPr/>
          </a:p>
          <a:p>
            <a:pPr indent="0" lvl="0" marL="0" rtl="0" algn="l">
              <a:spcBef>
                <a:spcPts val="1600"/>
              </a:spcBef>
              <a:spcAft>
                <a:spcPts val="1600"/>
              </a:spcAft>
              <a:buNone/>
            </a:pPr>
            <a:r>
              <a:rPr lang="en"/>
              <a:t>Often used for utility classes, such as Math.java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Non-static methods </a:t>
            </a:r>
            <a:endParaRPr/>
          </a:p>
        </p:txBody>
      </p:sp>
      <p:sp>
        <p:nvSpPr>
          <p:cNvPr id="408" name="Google Shape;408;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endParaRPr/>
          </a:p>
          <a:p>
            <a:pPr indent="-342900" lvl="0" marL="457200" rtl="0" algn="l">
              <a:spcBef>
                <a:spcPts val="1600"/>
              </a:spcBef>
              <a:spcAft>
                <a:spcPts val="0"/>
              </a:spcAft>
              <a:buSzPts val="1800"/>
              <a:buChar char="●"/>
            </a:pPr>
            <a:r>
              <a:rPr lang="en"/>
              <a:t>Configurable classes</a:t>
            </a:r>
            <a:endParaRPr/>
          </a:p>
          <a:p>
            <a:pPr indent="-342900" lvl="0" marL="457200" rtl="0" algn="l">
              <a:spcBef>
                <a:spcPts val="0"/>
              </a:spcBef>
              <a:spcAft>
                <a:spcPts val="0"/>
              </a:spcAft>
              <a:buSzPts val="1800"/>
              <a:buChar char="●"/>
            </a:pPr>
            <a:r>
              <a:rPr lang="en"/>
              <a:t>Parallelization</a:t>
            </a:r>
            <a:endParaRPr/>
          </a:p>
          <a:p>
            <a:pPr indent="-342900" lvl="0" marL="457200" rtl="0" algn="l">
              <a:spcBef>
                <a:spcPts val="0"/>
              </a:spcBef>
              <a:spcAft>
                <a:spcPts val="0"/>
              </a:spcAft>
              <a:buSzPts val="1800"/>
              <a:buChar char="●"/>
            </a:pPr>
            <a:r>
              <a:rPr lang="en"/>
              <a:t>Dependency management</a:t>
            </a:r>
            <a:endParaRPr/>
          </a:p>
          <a:p>
            <a:pPr indent="-342900" lvl="0" marL="457200" rtl="0" algn="l">
              <a:spcBef>
                <a:spcPts val="0"/>
              </a:spcBef>
              <a:spcAft>
                <a:spcPts val="0"/>
              </a:spcAft>
              <a:buSzPts val="1800"/>
              <a:buChar char="●"/>
            </a:pPr>
            <a:r>
              <a:rPr lang="en"/>
              <a:t>Encapsulation</a:t>
            </a:r>
            <a:endParaRPr/>
          </a:p>
          <a:p>
            <a:pPr indent="-342900" lvl="0" marL="457200" rtl="0" algn="l">
              <a:spcBef>
                <a:spcPts val="0"/>
              </a:spcBef>
              <a:spcAft>
                <a:spcPts val="0"/>
              </a:spcAft>
              <a:buSzPts val="1800"/>
              <a:buChar char="●"/>
            </a:pPr>
            <a:r>
              <a:rPr lang="en"/>
              <a:t>Inheritance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Configurable Classes</a:t>
            </a:r>
            <a:endParaRPr/>
          </a:p>
        </p:txBody>
      </p:sp>
      <p:sp>
        <p:nvSpPr>
          <p:cNvPr id="414" name="Google Shape;414;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Example: AWS client objects</a:t>
            </a:r>
            <a:endParaRPr sz="1600"/>
          </a:p>
          <a:p>
            <a:pPr indent="0" lvl="0" marL="0" rtl="0" algn="l">
              <a:spcBef>
                <a:spcPts val="1600"/>
              </a:spcBef>
              <a:spcAft>
                <a:spcPts val="1600"/>
              </a:spcAft>
              <a:buNone/>
            </a:pPr>
            <a:r>
              <a:rPr lang="en" sz="1600"/>
              <a:t>public class AwsS3BucketService {</a:t>
            </a:r>
            <a:br>
              <a:rPr lang="en" sz="1600"/>
            </a:br>
            <a:r>
              <a:rPr lang="en" sz="1600"/>
              <a:t>	private S3Client s3client;</a:t>
            </a:r>
            <a:br>
              <a:rPr lang="en" sz="1600"/>
            </a:br>
            <a:br>
              <a:rPr lang="en" sz="1600"/>
            </a:br>
            <a:r>
              <a:rPr lang="en" sz="1600"/>
              <a:t>	</a:t>
            </a:r>
            <a:r>
              <a:rPr lang="en" sz="1600"/>
              <a:t>p</a:t>
            </a:r>
            <a:r>
              <a:rPr lang="en" sz="1600"/>
              <a:t>ublic AwsS3BucketService(String accessKey, String secretKey, String region) {</a:t>
            </a:r>
            <a:br>
              <a:rPr lang="en" sz="1600"/>
            </a:br>
            <a:r>
              <a:rPr lang="en" sz="1600"/>
              <a:t>		AwsCredentials awsCredentials = AwsBasicCredentials.create(accessKey, secretKey);</a:t>
            </a:r>
            <a:br>
              <a:rPr lang="en" sz="1600"/>
            </a:br>
            <a:r>
              <a:rPr lang="en" sz="1600"/>
              <a:t>		this.s3client = S3Client.builder()</a:t>
            </a:r>
            <a:br>
              <a:rPr lang="en" sz="1600"/>
            </a:br>
            <a:r>
              <a:rPr lang="en" sz="1600"/>
              <a:t>			.credentialsProvider(StaticCredentialsProvider.create(awsCredentials))</a:t>
            </a:r>
            <a:br>
              <a:rPr lang="en" sz="1600"/>
            </a:br>
            <a:r>
              <a:rPr lang="en" sz="1600"/>
              <a:t>			.region(Region.of(region))</a:t>
            </a:r>
            <a:br>
              <a:rPr lang="en" sz="1600"/>
            </a:br>
            <a:r>
              <a:rPr lang="en" sz="1600"/>
              <a:t>			.build();</a:t>
            </a:r>
            <a:br>
              <a:rPr lang="en" sz="1600"/>
            </a:br>
            <a:r>
              <a:rPr lang="en" sz="1600"/>
              <a:t>	}</a:t>
            </a:r>
            <a:br>
              <a:rPr lang="en" sz="1600"/>
            </a:br>
            <a:r>
              <a:rPr lang="en" sz="1600"/>
              <a:t>}</a:t>
            </a:r>
            <a:endParaRPr sz="16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Parallelization</a:t>
            </a:r>
            <a:endParaRPr/>
          </a:p>
        </p:txBody>
      </p:sp>
      <p:sp>
        <p:nvSpPr>
          <p:cNvPr id="420" name="Google Shape;420;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class Parallel {</a:t>
            </a:r>
            <a:br>
              <a:rPr lang="en"/>
            </a:br>
            <a:r>
              <a:rPr lang="en"/>
              <a:t>	</a:t>
            </a:r>
            <a:r>
              <a:rPr lang="en"/>
              <a:t>static </a:t>
            </a:r>
            <a:r>
              <a:rPr lang="en"/>
              <a:t>int temp; //example of shared state - obviously not necessary here</a:t>
            </a:r>
            <a:br>
              <a:rPr lang="en"/>
            </a:br>
            <a:r>
              <a:rPr lang="en"/>
              <a:t>	public </a:t>
            </a:r>
            <a:r>
              <a:rPr lang="en"/>
              <a:t>static </a:t>
            </a:r>
            <a:r>
              <a:rPr lang="en"/>
              <a:t>void test(int x){</a:t>
            </a:r>
            <a:br>
              <a:rPr lang="en"/>
            </a:br>
            <a:r>
              <a:rPr lang="en"/>
              <a:t>	</a:t>
            </a:r>
            <a:r>
              <a:rPr lang="en"/>
              <a:t>	temp = x;</a:t>
            </a:r>
            <a:br>
              <a:rPr lang="en"/>
            </a:br>
            <a:r>
              <a:rPr lang="en"/>
              <a:t>		x = x+1;</a:t>
            </a:r>
            <a:br>
              <a:rPr lang="en"/>
            </a:br>
            <a:r>
              <a:rPr lang="en"/>
              <a:t>		if (temp &gt;= x) { System.out.println("oops " + temp + " &gt;= " + x); 	} </a:t>
            </a:r>
            <a:br>
              <a:rPr lang="en"/>
            </a:br>
            <a:r>
              <a:rPr lang="en"/>
              <a:t>	} </a:t>
            </a:r>
            <a:br>
              <a:rPr lang="en"/>
            </a:br>
            <a:r>
              <a:rPr lang="en"/>
              <a:t>}</a:t>
            </a:r>
            <a:endParaRPr/>
          </a:p>
          <a:p>
            <a:pPr indent="0" lvl="0" marL="0" rtl="0" algn="l">
              <a:spcBef>
                <a:spcPts val="1600"/>
              </a:spcBef>
              <a:spcAft>
                <a:spcPts val="0"/>
              </a:spcAft>
              <a:buNone/>
            </a:pPr>
            <a:r>
              <a:rPr lang="en"/>
              <a:t>IntStream.range(1,1000000).parallel().forEach(Parallel::test);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AA84F"/>
              </a:buClr>
              <a:buSzPts val="1800"/>
              <a:buChar char="●"/>
            </a:pPr>
            <a:r>
              <a:rPr lang="en">
                <a:solidFill>
                  <a:srgbClr val="6AA84F"/>
                </a:solidFill>
              </a:rPr>
              <a:t>Primitives</a:t>
            </a:r>
            <a:endParaRPr>
              <a:solidFill>
                <a:srgbClr val="6AA84F"/>
              </a:solidFill>
            </a:endParaRPr>
          </a:p>
          <a:p>
            <a:pPr indent="-342900" lvl="0" marL="457200" rtl="0" algn="l">
              <a:spcBef>
                <a:spcPts val="0"/>
              </a:spcBef>
              <a:spcAft>
                <a:spcPts val="0"/>
              </a:spcAft>
              <a:buSzPts val="1800"/>
              <a:buChar char="●"/>
            </a:pPr>
            <a:r>
              <a:rPr lang="en"/>
              <a:t>Objects</a:t>
            </a:r>
            <a:endParaRPr/>
          </a:p>
          <a:p>
            <a:pPr indent="-342900" lvl="0" marL="457200" rtl="0" algn="l">
              <a:spcBef>
                <a:spcPts val="0"/>
              </a:spcBef>
              <a:spcAft>
                <a:spcPts val="0"/>
              </a:spcAft>
              <a:buSzPts val="1800"/>
              <a:buChar char="●"/>
            </a:pPr>
            <a:r>
              <a:rPr lang="en"/>
              <a:t>Special cases</a:t>
            </a:r>
            <a:endParaRPr/>
          </a:p>
          <a:p>
            <a:pPr indent="-317500" lvl="1" marL="914400" rtl="0" algn="l">
              <a:spcBef>
                <a:spcPts val="0"/>
              </a:spcBef>
              <a:spcAft>
                <a:spcPts val="0"/>
              </a:spcAft>
              <a:buSzPts val="1400"/>
              <a:buChar char="○"/>
            </a:pPr>
            <a:r>
              <a:rPr lang="en"/>
              <a:t>String</a:t>
            </a:r>
            <a:endParaRPr/>
          </a:p>
          <a:p>
            <a:pPr indent="-317500" lvl="1" marL="914400" rtl="0" algn="l">
              <a:spcBef>
                <a:spcPts val="0"/>
              </a:spcBef>
              <a:spcAft>
                <a:spcPts val="0"/>
              </a:spcAft>
              <a:buSzPts val="1400"/>
              <a:buChar char="○"/>
            </a:pPr>
            <a:r>
              <a:rPr lang="en"/>
              <a:t>Boxed primitives</a:t>
            </a:r>
            <a:endParaRPr/>
          </a:p>
          <a:p>
            <a:pPr indent="-342900" lvl="0" marL="457200" rtl="0" algn="l">
              <a:spcBef>
                <a:spcPts val="0"/>
              </a:spcBef>
              <a:spcAft>
                <a:spcPts val="0"/>
              </a:spcAft>
              <a:buSzPts val="1800"/>
              <a:buChar char="●"/>
            </a:pPr>
            <a:r>
              <a:rPr lang="en"/>
              <a:t>Arrays and Collections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Management</a:t>
            </a:r>
            <a:endParaRPr/>
          </a:p>
        </p:txBody>
      </p:sp>
      <p:sp>
        <p:nvSpPr>
          <p:cNvPr id="426" name="Google Shape;42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lass FooService {</a:t>
            </a:r>
            <a:br>
              <a:rPr lang="en"/>
            </a:br>
            <a:r>
              <a:rPr lang="en"/>
              <a:t>	</a:t>
            </a:r>
            <a:r>
              <a:rPr lang="en"/>
              <a:t>p</a:t>
            </a:r>
            <a:r>
              <a:rPr lang="en"/>
              <a:t>rivate DataBaseStuffDoer dbsd;</a:t>
            </a:r>
            <a:br>
              <a:rPr lang="en"/>
            </a:br>
            <a:r>
              <a:rPr lang="en"/>
              <a:t>	</a:t>
            </a:r>
            <a:r>
              <a:rPr lang="en"/>
              <a:t>p</a:t>
            </a:r>
            <a:r>
              <a:rPr lang="en"/>
              <a:t>ublic FooService(DataBaseStuffDoer dbsd){ </a:t>
            </a:r>
            <a:br>
              <a:rPr lang="en"/>
            </a:br>
            <a:r>
              <a:rPr lang="en"/>
              <a:t>		this.dbsd = dbsd; </a:t>
            </a:r>
            <a:br>
              <a:rPr lang="en"/>
            </a:br>
            <a:r>
              <a:rPr lang="en"/>
              <a:t>	}</a:t>
            </a:r>
            <a:br>
              <a:rPr lang="en"/>
            </a:br>
            <a:br>
              <a:rPr lang="en"/>
            </a:br>
            <a:r>
              <a:rPr lang="en"/>
              <a:t>	</a:t>
            </a:r>
            <a:r>
              <a:rPr lang="en"/>
              <a:t>p</a:t>
            </a:r>
            <a:r>
              <a:rPr lang="en"/>
              <a:t>ublic Foo saveFoo(Foo foo) {</a:t>
            </a:r>
            <a:br>
              <a:rPr lang="en"/>
            </a:br>
            <a:r>
              <a:rPr lang="en"/>
              <a:t>		doBusinessOnFoo(foo);</a:t>
            </a:r>
            <a:br>
              <a:rPr lang="en"/>
            </a:br>
            <a:r>
              <a:rPr lang="en"/>
              <a:t>		dbsd.save(foo);</a:t>
            </a:r>
            <a:br>
              <a:rPr lang="en"/>
            </a:br>
            <a:r>
              <a:rPr lang="en"/>
              <a:t>	}</a:t>
            </a:r>
            <a:br>
              <a:rPr lang="en"/>
            </a:br>
            <a:r>
              <a:rPr lang="en"/>
              <a:t>}</a:t>
            </a:r>
            <a:endParaRPr/>
          </a:p>
          <a:p>
            <a:pPr indent="0" lvl="0" marL="0" rtl="0" algn="l">
              <a:spcBef>
                <a:spcPts val="16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Encapsulation</a:t>
            </a:r>
            <a:endParaRPr/>
          </a:p>
        </p:txBody>
      </p:sp>
      <p:sp>
        <p:nvSpPr>
          <p:cNvPr id="432" name="Google Shape;43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static method on a class is essentially global</a:t>
            </a:r>
            <a:endParaRPr/>
          </a:p>
          <a:p>
            <a:pPr indent="-342900" lvl="0" marL="457200" rtl="0" algn="l">
              <a:spcBef>
                <a:spcPts val="0"/>
              </a:spcBef>
              <a:spcAft>
                <a:spcPts val="0"/>
              </a:spcAft>
              <a:buSzPts val="1800"/>
              <a:buChar char="●"/>
            </a:pPr>
            <a:r>
              <a:rPr lang="en"/>
              <a:t>Adding static methods increases the globally accessible interface</a:t>
            </a:r>
            <a:endParaRPr/>
          </a:p>
          <a:p>
            <a:pPr indent="-317500" lvl="1" marL="914400" rtl="0" algn="l">
              <a:spcBef>
                <a:spcPts val="0"/>
              </a:spcBef>
              <a:spcAft>
                <a:spcPts val="0"/>
              </a:spcAft>
              <a:buSzPts val="1400"/>
              <a:buChar char="○"/>
            </a:pPr>
            <a:r>
              <a:rPr lang="en"/>
              <a:t>Increase Programmer knowledge required</a:t>
            </a:r>
            <a:endParaRPr/>
          </a:p>
          <a:p>
            <a:pPr indent="-317500" lvl="1" marL="914400" rtl="0" algn="l">
              <a:spcBef>
                <a:spcPts val="0"/>
              </a:spcBef>
              <a:spcAft>
                <a:spcPts val="0"/>
              </a:spcAft>
              <a:buSzPts val="1400"/>
              <a:buChar char="○"/>
            </a:pPr>
            <a:r>
              <a:rPr lang="en"/>
              <a:t>Risk redundant method creation</a:t>
            </a:r>
            <a:endParaRPr/>
          </a:p>
          <a:p>
            <a:pPr indent="-342900" lvl="0" marL="457200" rtl="0" algn="l">
              <a:spcBef>
                <a:spcPts val="0"/>
              </a:spcBef>
              <a:spcAft>
                <a:spcPts val="0"/>
              </a:spcAft>
              <a:buSzPts val="1800"/>
              <a:buChar char="●"/>
            </a:pPr>
            <a:r>
              <a:rPr lang="en"/>
              <a:t>Static methods do not provide context clues for their use</a:t>
            </a:r>
            <a:endParaRPr/>
          </a:p>
          <a:p>
            <a:pPr indent="-342900" lvl="0" marL="457200" rtl="0" algn="l">
              <a:spcBef>
                <a:spcPts val="0"/>
              </a:spcBef>
              <a:spcAft>
                <a:spcPts val="0"/>
              </a:spcAft>
              <a:buSzPts val="1800"/>
              <a:buChar char="●"/>
            </a:pPr>
            <a:r>
              <a:rPr lang="en"/>
              <a:t>Difficult to test because you cannot easily manipulate dependencies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438" name="Google Shape;43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Static methods cannot be overriden, which means you can’t make child classes that provide different behavior for the same methods.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Non-static methods </a:t>
            </a:r>
            <a:endParaRPr/>
          </a:p>
        </p:txBody>
      </p:sp>
      <p:sp>
        <p:nvSpPr>
          <p:cNvPr id="444" name="Google Shape;444;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endParaRPr/>
          </a:p>
          <a:p>
            <a:pPr indent="-342900" lvl="0" marL="457200" rtl="0" algn="l">
              <a:spcBef>
                <a:spcPts val="1600"/>
              </a:spcBef>
              <a:spcAft>
                <a:spcPts val="0"/>
              </a:spcAft>
              <a:buSzPts val="1800"/>
              <a:buChar char="●"/>
            </a:pPr>
            <a:r>
              <a:rPr lang="en"/>
              <a:t>Configurable classes</a:t>
            </a:r>
            <a:endParaRPr/>
          </a:p>
          <a:p>
            <a:pPr indent="-342900" lvl="0" marL="457200" rtl="0" algn="l">
              <a:spcBef>
                <a:spcPts val="0"/>
              </a:spcBef>
              <a:spcAft>
                <a:spcPts val="0"/>
              </a:spcAft>
              <a:buSzPts val="1800"/>
              <a:buChar char="●"/>
            </a:pPr>
            <a:r>
              <a:rPr lang="en"/>
              <a:t>Parallelization</a:t>
            </a:r>
            <a:endParaRPr/>
          </a:p>
          <a:p>
            <a:pPr indent="-342900" lvl="0" marL="457200" rtl="0" algn="l">
              <a:spcBef>
                <a:spcPts val="0"/>
              </a:spcBef>
              <a:spcAft>
                <a:spcPts val="0"/>
              </a:spcAft>
              <a:buSzPts val="1800"/>
              <a:buChar char="●"/>
            </a:pPr>
            <a:r>
              <a:rPr lang="en"/>
              <a:t>Dependency management</a:t>
            </a:r>
            <a:endParaRPr/>
          </a:p>
          <a:p>
            <a:pPr indent="-342900" lvl="0" marL="457200" rtl="0" algn="l">
              <a:spcBef>
                <a:spcPts val="0"/>
              </a:spcBef>
              <a:spcAft>
                <a:spcPts val="0"/>
              </a:spcAft>
              <a:buSzPts val="1800"/>
              <a:buChar char="●"/>
            </a:pPr>
            <a:r>
              <a:rPr lang="en"/>
              <a:t>Encapsulation</a:t>
            </a:r>
            <a:endParaRPr/>
          </a:p>
          <a:p>
            <a:pPr indent="-342900" lvl="0" marL="457200" rtl="0" algn="l">
              <a:spcBef>
                <a:spcPts val="0"/>
              </a:spcBef>
              <a:spcAft>
                <a:spcPts val="0"/>
              </a:spcAft>
              <a:buSzPts val="1800"/>
              <a:buChar char="●"/>
            </a:pPr>
            <a:r>
              <a:rPr lang="en"/>
              <a:t>Inheritance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declarations</a:t>
            </a:r>
            <a:endParaRPr/>
          </a:p>
        </p:txBody>
      </p:sp>
      <p:sp>
        <p:nvSpPr>
          <p:cNvPr id="450" name="Google Shape;450;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int add(int a, int b) {			// Method “Signature” - name + param list</a:t>
            </a:r>
            <a:br>
              <a:rPr lang="en"/>
            </a:br>
            <a:r>
              <a:rPr lang="en"/>
              <a:t>	return a + b;</a:t>
            </a:r>
            <a:br>
              <a:rPr lang="en"/>
            </a:br>
            <a:r>
              <a:rPr lang="en"/>
              <a:t>}</a:t>
            </a:r>
            <a:endParaRPr/>
          </a:p>
          <a:p>
            <a:pPr indent="0" lvl="0" marL="0" rtl="0" algn="l">
              <a:spcBef>
                <a:spcPts val="1600"/>
              </a:spcBef>
              <a:spcAft>
                <a:spcPts val="0"/>
              </a:spcAft>
              <a:buNone/>
            </a:pPr>
            <a:r>
              <a:t/>
            </a:r>
            <a:endParaRPr/>
          </a:p>
          <a:p>
            <a:pPr indent="-342900" lvl="0" marL="1828800" rtl="0" algn="l">
              <a:spcBef>
                <a:spcPts val="1600"/>
              </a:spcBef>
              <a:spcAft>
                <a:spcPts val="0"/>
              </a:spcAft>
              <a:buSzPts val="1800"/>
              <a:buChar char="●"/>
            </a:pPr>
            <a:r>
              <a:rPr lang="en"/>
              <a:t>visibility modifier</a:t>
            </a:r>
            <a:endParaRPr/>
          </a:p>
          <a:p>
            <a:pPr indent="-342900" lvl="0" marL="1828800" rtl="0" algn="l">
              <a:spcBef>
                <a:spcPts val="0"/>
              </a:spcBef>
              <a:spcAft>
                <a:spcPts val="0"/>
              </a:spcAft>
              <a:buSzPts val="1800"/>
              <a:buChar char="●"/>
            </a:pPr>
            <a:r>
              <a:rPr lang="en"/>
              <a:t>return type</a:t>
            </a:r>
            <a:endParaRPr/>
          </a:p>
          <a:p>
            <a:pPr indent="-342900" lvl="0" marL="1828800" rtl="0" algn="l">
              <a:spcBef>
                <a:spcPts val="0"/>
              </a:spcBef>
              <a:spcAft>
                <a:spcPts val="0"/>
              </a:spcAft>
              <a:buSzPts val="1800"/>
              <a:buChar char="●"/>
            </a:pPr>
            <a:r>
              <a:rPr lang="en"/>
              <a:t>name</a:t>
            </a:r>
            <a:endParaRPr/>
          </a:p>
          <a:p>
            <a:pPr indent="-342900" lvl="0" marL="1828800" rtl="0" algn="l">
              <a:spcBef>
                <a:spcPts val="0"/>
              </a:spcBef>
              <a:spcAft>
                <a:spcPts val="0"/>
              </a:spcAft>
              <a:buSzPts val="1800"/>
              <a:buChar char="●"/>
            </a:pPr>
            <a:r>
              <a:rPr lang="en"/>
              <a:t>input parameters</a:t>
            </a:r>
            <a:endParaRPr/>
          </a:p>
        </p:txBody>
      </p:sp>
      <p:cxnSp>
        <p:nvCxnSpPr>
          <p:cNvPr id="451" name="Google Shape;451;p76"/>
          <p:cNvCxnSpPr/>
          <p:nvPr/>
        </p:nvCxnSpPr>
        <p:spPr>
          <a:xfrm rot="10800000">
            <a:off x="715725" y="1585200"/>
            <a:ext cx="1241100" cy="1495200"/>
          </a:xfrm>
          <a:prstGeom prst="straightConnector1">
            <a:avLst/>
          </a:prstGeom>
          <a:noFill/>
          <a:ln cap="flat" cmpd="sng" w="9525">
            <a:solidFill>
              <a:srgbClr val="FF0000"/>
            </a:solidFill>
            <a:prstDash val="solid"/>
            <a:round/>
            <a:headEnd len="med" w="med" type="none"/>
            <a:tailEnd len="med" w="med" type="triangle"/>
          </a:ln>
        </p:spPr>
      </p:cxnSp>
      <p:cxnSp>
        <p:nvCxnSpPr>
          <p:cNvPr id="452" name="Google Shape;452;p76"/>
          <p:cNvCxnSpPr/>
          <p:nvPr/>
        </p:nvCxnSpPr>
        <p:spPr>
          <a:xfrm rot="10800000">
            <a:off x="1239000" y="1555200"/>
            <a:ext cx="695400" cy="1809300"/>
          </a:xfrm>
          <a:prstGeom prst="straightConnector1">
            <a:avLst/>
          </a:prstGeom>
          <a:noFill/>
          <a:ln cap="flat" cmpd="sng" w="9525">
            <a:solidFill>
              <a:srgbClr val="FF0000"/>
            </a:solidFill>
            <a:prstDash val="solid"/>
            <a:round/>
            <a:headEnd len="med" w="med" type="none"/>
            <a:tailEnd len="med" w="med" type="triangle"/>
          </a:ln>
        </p:spPr>
      </p:cxnSp>
      <p:cxnSp>
        <p:nvCxnSpPr>
          <p:cNvPr id="453" name="Google Shape;453;p76"/>
          <p:cNvCxnSpPr/>
          <p:nvPr/>
        </p:nvCxnSpPr>
        <p:spPr>
          <a:xfrm rot="10800000">
            <a:off x="1710075" y="1532800"/>
            <a:ext cx="201900" cy="2175600"/>
          </a:xfrm>
          <a:prstGeom prst="straightConnector1">
            <a:avLst/>
          </a:prstGeom>
          <a:noFill/>
          <a:ln cap="flat" cmpd="sng" w="9525">
            <a:solidFill>
              <a:srgbClr val="FF0000"/>
            </a:solidFill>
            <a:prstDash val="solid"/>
            <a:round/>
            <a:headEnd len="med" w="med" type="none"/>
            <a:tailEnd len="med" w="med" type="triangle"/>
          </a:ln>
        </p:spPr>
      </p:cxnSp>
      <p:cxnSp>
        <p:nvCxnSpPr>
          <p:cNvPr id="454" name="Google Shape;454;p76"/>
          <p:cNvCxnSpPr/>
          <p:nvPr/>
        </p:nvCxnSpPr>
        <p:spPr>
          <a:xfrm flipH="1" rot="10800000">
            <a:off x="1956825" y="1585425"/>
            <a:ext cx="284100" cy="2459400"/>
          </a:xfrm>
          <a:prstGeom prst="straightConnector1">
            <a:avLst/>
          </a:prstGeom>
          <a:noFill/>
          <a:ln cap="flat" cmpd="sng" w="9525">
            <a:solidFill>
              <a:srgbClr val="FF0000"/>
            </a:solidFill>
            <a:prstDash val="solid"/>
            <a:round/>
            <a:headEnd len="med" w="med" type="none"/>
            <a:tailEnd len="med" w="med" type="triangle"/>
          </a:ln>
        </p:spPr>
      </p:cxnSp>
      <p:sp>
        <p:nvSpPr>
          <p:cNvPr id="455" name="Google Shape;455;p76"/>
          <p:cNvSpPr/>
          <p:nvPr/>
        </p:nvSpPr>
        <p:spPr>
          <a:xfrm>
            <a:off x="1433525" y="1188975"/>
            <a:ext cx="1599900" cy="396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p76"/>
          <p:cNvCxnSpPr>
            <a:endCxn id="455" idx="3"/>
          </p:cNvCxnSpPr>
          <p:nvPr/>
        </p:nvCxnSpPr>
        <p:spPr>
          <a:xfrm rot="10800000">
            <a:off x="3033425" y="1387125"/>
            <a:ext cx="949200" cy="18600"/>
          </a:xfrm>
          <a:prstGeom prst="straightConnector1">
            <a:avLst/>
          </a:prstGeom>
          <a:noFill/>
          <a:ln cap="flat" cmpd="sng" w="9525">
            <a:solidFill>
              <a:srgbClr val="00FF00"/>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Mini-Lab #3</a:t>
            </a:r>
            <a:endParaRPr/>
          </a:p>
        </p:txBody>
      </p:sp>
      <p:sp>
        <p:nvSpPr>
          <p:cNvPr id="462" name="Google Shape;46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Create a configurable FizzBuzzService class. </a:t>
            </a:r>
            <a:endParaRPr sz="1400"/>
          </a:p>
          <a:p>
            <a:pPr indent="0" lvl="0" marL="0" rtl="0" algn="l">
              <a:spcBef>
                <a:spcPts val="1600"/>
              </a:spcBef>
              <a:spcAft>
                <a:spcPts val="0"/>
              </a:spcAft>
              <a:buNone/>
            </a:pPr>
            <a:r>
              <a:rPr lang="en" sz="1400"/>
              <a:t>The constructor should take a FBConfig object that specifies which numbers are to be used for calculating the “Fizz”, “Buzz”, and “FizzBuzz” entries. For example, if the FBConfig specifies the values 4 for Fizz and 7 for Buzz, the program would return “Fizz” for multiples of 4, “Buzz” for multiples of 7, and “FizzBuzz” for multiples of 28.</a:t>
            </a:r>
            <a:endParaRPr sz="1400"/>
          </a:p>
          <a:p>
            <a:pPr indent="0" lvl="0" marL="0" rtl="0" algn="l">
              <a:spcBef>
                <a:spcPts val="1600"/>
              </a:spcBef>
              <a:spcAft>
                <a:spcPts val="0"/>
              </a:spcAft>
              <a:buNone/>
            </a:pPr>
            <a:r>
              <a:rPr lang="en" sz="1400"/>
              <a:t>The service should expose one public method that takes a single integer that returns a FBResult object. The FBResult should contain a string that is the calculated output for that single number. The FBResult should also contain a long that contains the current total number of FizzBuzz requests ever made across all FizzBuzz instances. Override the ‘toString’ method on FBResult so that printing FBResult displays both the ouput string and the request number.</a:t>
            </a:r>
            <a:endParaRPr sz="1400"/>
          </a:p>
          <a:p>
            <a:pPr indent="0" lvl="0" marL="0" rtl="0" algn="l">
              <a:spcBef>
                <a:spcPts val="1600"/>
              </a:spcBef>
              <a:spcAft>
                <a:spcPts val="1600"/>
              </a:spcAft>
              <a:buNone/>
            </a:pPr>
            <a:r>
              <a:rPr lang="en" sz="1400"/>
              <a:t>Add a main method in your FizzBuzzService class that you can </a:t>
            </a:r>
            <a:r>
              <a:rPr lang="en" sz="1400"/>
              <a:t>use </a:t>
            </a:r>
            <a:r>
              <a:rPr lang="en" sz="1400"/>
              <a:t>to create an instance of the FizzBuzzService and then use it to print the numbers 1-100 with a looping mechanism of your choice to verify the output.</a:t>
            </a:r>
            <a:endParaRPr sz="1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468" name="Google Shape;468;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defines a set of methods available to a class</a:t>
            </a:r>
            <a:endParaRPr/>
          </a:p>
          <a:p>
            <a:pPr indent="-342900" lvl="0" marL="457200" rtl="0" algn="l">
              <a:spcBef>
                <a:spcPts val="1600"/>
              </a:spcBef>
              <a:spcAft>
                <a:spcPts val="0"/>
              </a:spcAft>
              <a:buSzPts val="1800"/>
              <a:buChar char="●"/>
            </a:pPr>
            <a:r>
              <a:rPr lang="en"/>
              <a:t>Specifies a contract a class must fulfill</a:t>
            </a:r>
            <a:endParaRPr/>
          </a:p>
          <a:p>
            <a:pPr indent="-342900" lvl="0" marL="457200" rtl="0" algn="l">
              <a:spcBef>
                <a:spcPts val="0"/>
              </a:spcBef>
              <a:spcAft>
                <a:spcPts val="0"/>
              </a:spcAft>
              <a:buSzPts val="1800"/>
              <a:buChar char="●"/>
            </a:pPr>
            <a:r>
              <a:rPr lang="en"/>
              <a:t>Does not implement methods*</a:t>
            </a:r>
            <a:endParaRPr/>
          </a:p>
          <a:p>
            <a:pPr indent="-342900" lvl="0" marL="457200" rtl="0" algn="l">
              <a:spcBef>
                <a:spcPts val="0"/>
              </a:spcBef>
              <a:spcAft>
                <a:spcPts val="0"/>
              </a:spcAft>
              <a:buSzPts val="1800"/>
              <a:buChar char="●"/>
            </a:pPr>
            <a:r>
              <a:rPr lang="en"/>
              <a:t>Cannot contain data*</a:t>
            </a:r>
            <a:endParaRPr/>
          </a:p>
          <a:p>
            <a:pPr indent="-342900" lvl="0" marL="457200" rtl="0" algn="l">
              <a:spcBef>
                <a:spcPts val="0"/>
              </a:spcBef>
              <a:spcAft>
                <a:spcPts val="0"/>
              </a:spcAft>
              <a:buSzPts val="1800"/>
              <a:buChar char="●"/>
            </a:pPr>
            <a:r>
              <a:rPr lang="en"/>
              <a:t>Does not specify visibility modifiers*</a:t>
            </a:r>
            <a:endParaRPr/>
          </a:p>
          <a:p>
            <a:pPr indent="0" lvl="0" marL="0" rtl="0" algn="l">
              <a:spcBef>
                <a:spcPts val="1600"/>
              </a:spcBef>
              <a:spcAft>
                <a:spcPts val="1600"/>
              </a:spcAft>
              <a:buNone/>
            </a:pPr>
            <a:r>
              <a:rPr lang="en"/>
              <a:t>* Usually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Declaring and Implementing an Interface</a:t>
            </a:r>
            <a:endParaRPr/>
          </a:p>
        </p:txBody>
      </p:sp>
      <p:sp>
        <p:nvSpPr>
          <p:cNvPr id="474" name="Google Shape;474;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t>
            </a:r>
            <a:r>
              <a:rPr lang="en" sz="1400"/>
              <a:t>ublic interface CanDance {</a:t>
            </a:r>
            <a:br>
              <a:rPr lang="en" sz="1400"/>
            </a:br>
            <a:r>
              <a:rPr lang="en" sz="1400"/>
              <a:t>	</a:t>
            </a:r>
            <a:r>
              <a:rPr lang="en" sz="1400"/>
              <a:t>v</a:t>
            </a:r>
            <a:r>
              <a:rPr lang="en" sz="1400"/>
              <a:t>oid dance(List&lt;DanceStep&gt; steps);</a:t>
            </a:r>
            <a:br>
              <a:rPr lang="en" sz="1400"/>
            </a:br>
            <a:r>
              <a:rPr lang="en" sz="1400"/>
              <a:t>}</a:t>
            </a:r>
            <a:endParaRPr sz="1400"/>
          </a:p>
          <a:p>
            <a:pPr indent="0" lvl="0" marL="0" rtl="0" algn="l">
              <a:spcBef>
                <a:spcPts val="1600"/>
              </a:spcBef>
              <a:spcAft>
                <a:spcPts val="1600"/>
              </a:spcAft>
              <a:buNone/>
            </a:pPr>
            <a:r>
              <a:rPr lang="en" sz="1400"/>
              <a:t>p</a:t>
            </a:r>
            <a:r>
              <a:rPr lang="en" sz="1400"/>
              <a:t>ublic class Dancer implements CanDance {</a:t>
            </a:r>
            <a:br>
              <a:rPr lang="en" sz="1400"/>
            </a:br>
            <a:r>
              <a:rPr lang="en" sz="1400"/>
              <a:t>	</a:t>
            </a:r>
            <a:r>
              <a:rPr lang="en" sz="1400"/>
              <a:t>p</a:t>
            </a:r>
            <a:r>
              <a:rPr lang="en" sz="1400"/>
              <a:t>rivate DancingService dancingService;</a:t>
            </a:r>
            <a:br>
              <a:rPr lang="en" sz="1400"/>
            </a:br>
            <a:r>
              <a:rPr lang="en" sz="1400"/>
              <a:t>	</a:t>
            </a:r>
            <a:r>
              <a:rPr lang="en" sz="1400"/>
              <a:t>p</a:t>
            </a:r>
            <a:r>
              <a:rPr lang="en" sz="1400"/>
              <a:t>ublic Dancer(DancingService dancingService){ </a:t>
            </a:r>
            <a:br>
              <a:rPr lang="en" sz="1400"/>
            </a:br>
            <a:r>
              <a:rPr lang="en" sz="1400"/>
              <a:t>		this.dancingService = dancingService; }</a:t>
            </a:r>
            <a:br>
              <a:rPr lang="en" sz="1400"/>
            </a:br>
            <a:r>
              <a:rPr lang="en" sz="1400"/>
              <a:t>	@Override</a:t>
            </a:r>
            <a:br>
              <a:rPr lang="en" sz="1400"/>
            </a:br>
            <a:r>
              <a:rPr lang="en" sz="1400"/>
              <a:t>	</a:t>
            </a:r>
            <a:r>
              <a:rPr lang="en" sz="1400"/>
              <a:t>p</a:t>
            </a:r>
            <a:r>
              <a:rPr lang="en" sz="1400"/>
              <a:t>ublic void dance(List&lt;DanceStep&gt; steps) {</a:t>
            </a:r>
            <a:br>
              <a:rPr lang="en" sz="1400"/>
            </a:br>
            <a:r>
              <a:rPr lang="en" sz="1400"/>
              <a:t>		steps.stream.forEach(step -&gt; dancingService.dance(step));</a:t>
            </a:r>
            <a:br>
              <a:rPr lang="en" sz="1400"/>
            </a:br>
            <a:r>
              <a:rPr lang="en" sz="1400"/>
              <a:t>	}</a:t>
            </a:r>
            <a:br>
              <a:rPr lang="en" sz="1400"/>
            </a:br>
            <a:r>
              <a:rPr lang="en" sz="1400"/>
              <a:t>}</a:t>
            </a:r>
            <a:endParaRPr sz="1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interface methods visible</a:t>
            </a:r>
            <a:br>
              <a:rPr lang="en"/>
            </a:br>
            <a:r>
              <a:rPr lang="en"/>
              <a:t>CanDance dancer = new Dancer(someDancingService);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//any methods from Dancer class visible</a:t>
            </a:r>
            <a:br>
              <a:rPr lang="en"/>
            </a:br>
            <a:r>
              <a:rPr lang="en"/>
              <a:t>Dancer dancer = new Dancer(someDancingService);</a:t>
            </a:r>
            <a:endParaRPr/>
          </a:p>
        </p:txBody>
      </p:sp>
      <p:sp>
        <p:nvSpPr>
          <p:cNvPr id="480" name="Google Shape;480;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 Interface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Interfaces</a:t>
            </a:r>
            <a:endParaRPr/>
          </a:p>
        </p:txBody>
      </p:sp>
      <p:sp>
        <p:nvSpPr>
          <p:cNvPr id="486" name="Google Shape;486;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 similar behaviors in multiple unrelated classes</a:t>
            </a:r>
            <a:endParaRPr/>
          </a:p>
          <a:p>
            <a:pPr indent="-342900" lvl="0" marL="457200" rtl="0" algn="l">
              <a:spcBef>
                <a:spcPts val="0"/>
              </a:spcBef>
              <a:spcAft>
                <a:spcPts val="0"/>
              </a:spcAft>
              <a:buSzPts val="1800"/>
              <a:buChar char="●"/>
            </a:pPr>
            <a:r>
              <a:rPr lang="en"/>
              <a:t>Allow changing of implementation without altering much code </a:t>
            </a:r>
            <a:endParaRPr/>
          </a:p>
          <a:p>
            <a:pPr indent="-342900" lvl="0" marL="457200" rtl="0" algn="l">
              <a:spcBef>
                <a:spcPts val="0"/>
              </a:spcBef>
              <a:spcAft>
                <a:spcPts val="0"/>
              </a:spcAft>
              <a:buSzPts val="1800"/>
              <a:buChar char="●"/>
            </a:pPr>
            <a:r>
              <a:rPr lang="en"/>
              <a:t>Make it easier to test by replacing dependencies with different implementation classes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Primitives</a:t>
            </a:r>
            <a:endParaRPr/>
          </a:p>
          <a:p>
            <a:pPr indent="-317500" lvl="1" marL="914400" rtl="0" algn="l">
              <a:spcBef>
                <a:spcPts val="0"/>
              </a:spcBef>
              <a:spcAft>
                <a:spcPts val="0"/>
              </a:spcAft>
              <a:buSzPts val="1400"/>
              <a:buChar char="○"/>
            </a:pPr>
            <a:r>
              <a:rPr lang="en"/>
              <a:t>n</a:t>
            </a:r>
            <a:r>
              <a:rPr lang="en"/>
              <a:t>umber types: byte, short, </a:t>
            </a:r>
            <a:r>
              <a:rPr b="1" lang="en"/>
              <a:t>int</a:t>
            </a:r>
            <a:r>
              <a:rPr lang="en"/>
              <a:t>, long, float, </a:t>
            </a:r>
            <a:r>
              <a:rPr b="1" lang="en"/>
              <a:t>double</a:t>
            </a:r>
            <a:endParaRPr b="1"/>
          </a:p>
          <a:p>
            <a:pPr indent="-317500" lvl="1" marL="914400" rtl="0" algn="l">
              <a:spcBef>
                <a:spcPts val="0"/>
              </a:spcBef>
              <a:spcAft>
                <a:spcPts val="0"/>
              </a:spcAft>
              <a:buSzPts val="1400"/>
              <a:buChar char="○"/>
            </a:pPr>
            <a:r>
              <a:rPr lang="en"/>
              <a:t>s</a:t>
            </a:r>
            <a:r>
              <a:rPr lang="en"/>
              <a:t>tring types: char, String</a:t>
            </a:r>
            <a:endParaRPr/>
          </a:p>
          <a:p>
            <a:pPr indent="-317500" lvl="1" marL="914400" rtl="0" algn="l">
              <a:spcBef>
                <a:spcPts val="0"/>
              </a:spcBef>
              <a:spcAft>
                <a:spcPts val="0"/>
              </a:spcAft>
              <a:buSzPts val="1400"/>
              <a:buChar char="○"/>
            </a:pPr>
            <a:r>
              <a:rPr lang="en"/>
              <a:t>b</a:t>
            </a:r>
            <a:r>
              <a:rPr lang="en"/>
              <a:t>oolean types: boolean</a:t>
            </a:r>
            <a:endParaRPr/>
          </a:p>
          <a:p>
            <a:pPr indent="-317500" lvl="1" marL="914400" rtl="0" algn="l">
              <a:spcBef>
                <a:spcPts val="0"/>
              </a:spcBef>
              <a:spcAft>
                <a:spcPts val="0"/>
              </a:spcAft>
              <a:buSzPts val="1400"/>
              <a:buChar char="○"/>
            </a:pPr>
            <a:r>
              <a:rPr lang="en"/>
              <a:t>u</a:t>
            </a:r>
            <a:r>
              <a:rPr lang="en"/>
              <a:t>ndefined: not a type, but a state</a:t>
            </a:r>
            <a:endParaRPr/>
          </a:p>
          <a:p>
            <a:pPr indent="-317500" lvl="1" marL="914400" rtl="0" algn="l">
              <a:spcBef>
                <a:spcPts val="0"/>
              </a:spcBef>
              <a:spcAft>
                <a:spcPts val="0"/>
              </a:spcAft>
              <a:buSzPts val="1400"/>
              <a:buChar char="○"/>
            </a:pPr>
            <a:r>
              <a:rPr lang="en"/>
              <a:t>Can’t be null, ever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for shared behaviors</a:t>
            </a:r>
            <a:endParaRPr/>
          </a:p>
        </p:txBody>
      </p:sp>
      <p:sp>
        <p:nvSpPr>
          <p:cNvPr id="492" name="Google Shape;49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Comparable</a:t>
            </a:r>
            <a:endParaRPr/>
          </a:p>
          <a:p>
            <a:pPr indent="-342900" lvl="0" marL="457200" rtl="0" algn="l">
              <a:spcBef>
                <a:spcPts val="0"/>
              </a:spcBef>
              <a:spcAft>
                <a:spcPts val="0"/>
              </a:spcAft>
              <a:buSzPts val="1800"/>
              <a:buChar char="●"/>
            </a:pPr>
            <a:r>
              <a:rPr lang="en"/>
              <a:t>Serializable</a:t>
            </a:r>
            <a:endParaRPr/>
          </a:p>
          <a:p>
            <a:pPr indent="-342900" lvl="0" marL="457200" rtl="0" algn="l">
              <a:spcBef>
                <a:spcPts val="0"/>
              </a:spcBef>
              <a:spcAft>
                <a:spcPts val="0"/>
              </a:spcAft>
              <a:buSzPts val="1800"/>
              <a:buChar char="●"/>
            </a:pPr>
            <a:r>
              <a:rPr lang="en"/>
              <a:t>Iterable</a:t>
            </a:r>
            <a:endParaRPr/>
          </a:p>
          <a:p>
            <a:pPr indent="-342900" lvl="0" marL="457200" rtl="0" algn="l">
              <a:spcBef>
                <a:spcPts val="0"/>
              </a:spcBef>
              <a:spcAft>
                <a:spcPts val="0"/>
              </a:spcAft>
              <a:buSzPts val="1800"/>
              <a:buChar char="●"/>
            </a:pPr>
            <a:r>
              <a:rPr lang="en"/>
              <a:t>Closeable / AutoCloseable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for Shared Behavior example</a:t>
            </a:r>
            <a:endParaRPr/>
          </a:p>
        </p:txBody>
      </p:sp>
      <p:sp>
        <p:nvSpPr>
          <p:cNvPr id="498" name="Google Shape;498;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a:t>
            </a:r>
            <a:r>
              <a:rPr lang="en" sz="1600"/>
              <a:t>ublic </a:t>
            </a:r>
            <a:r>
              <a:rPr lang="en" sz="1600"/>
              <a:t>c</a:t>
            </a:r>
            <a:r>
              <a:rPr lang="en" sz="1600"/>
              <a:t>lass AuditService {</a:t>
            </a:r>
            <a:br>
              <a:rPr lang="en" sz="1600"/>
            </a:br>
            <a:r>
              <a:rPr lang="en" sz="1600"/>
              <a:t>	</a:t>
            </a:r>
            <a:r>
              <a:rPr lang="en" sz="1600"/>
              <a:t>p</a:t>
            </a:r>
            <a:r>
              <a:rPr lang="en" sz="1600"/>
              <a:t>ublic void audit(Auditable a) { db.write(a.getAuditText()); }</a:t>
            </a:r>
            <a:br>
              <a:rPr lang="en" sz="1600"/>
            </a:br>
            <a:r>
              <a:rPr lang="en" sz="1600"/>
              <a:t>}</a:t>
            </a:r>
            <a:br>
              <a:rPr lang="en" sz="1600"/>
            </a:br>
            <a:r>
              <a:rPr lang="en" sz="1600"/>
              <a:t>p</a:t>
            </a:r>
            <a:r>
              <a:rPr lang="en" sz="1600"/>
              <a:t>ublic interface Auditable {</a:t>
            </a:r>
            <a:br>
              <a:rPr lang="en" sz="1600"/>
            </a:br>
            <a:r>
              <a:rPr lang="en" sz="1600"/>
              <a:t>	String getAuditText();</a:t>
            </a:r>
            <a:br>
              <a:rPr lang="en" sz="1600"/>
            </a:br>
            <a:r>
              <a:rPr lang="en" sz="1600"/>
              <a:t>}</a:t>
            </a:r>
            <a:br>
              <a:rPr lang="en" sz="1600"/>
            </a:br>
            <a:r>
              <a:rPr lang="en" sz="1600"/>
              <a:t>p</a:t>
            </a:r>
            <a:r>
              <a:rPr lang="en" sz="1600"/>
              <a:t>ublic class ShoppingCartOrder implements Auditable {</a:t>
            </a:r>
            <a:br>
              <a:rPr lang="en" sz="1600"/>
            </a:br>
            <a:r>
              <a:rPr lang="en" sz="1600"/>
              <a:t>	</a:t>
            </a:r>
            <a:r>
              <a:rPr lang="en" sz="1600"/>
              <a:t>p</a:t>
            </a:r>
            <a:r>
              <a:rPr lang="en" sz="1600"/>
              <a:t>ublic String getAuditText() { return cart.toString() } //or whatever</a:t>
            </a:r>
            <a:br>
              <a:rPr lang="en" sz="1600"/>
            </a:br>
            <a:r>
              <a:rPr lang="en" sz="1600"/>
              <a:t>}</a:t>
            </a:r>
            <a:br>
              <a:rPr lang="en" sz="1600"/>
            </a:br>
            <a:r>
              <a:rPr lang="en" sz="1600"/>
              <a:t>p</a:t>
            </a:r>
            <a:r>
              <a:rPr lang="en" sz="1600"/>
              <a:t>ublic class ProfileUpdate implements Auditable {</a:t>
            </a:r>
            <a:br>
              <a:rPr lang="en" sz="1600"/>
            </a:br>
            <a:r>
              <a:rPr lang="en" sz="1600"/>
              <a:t>	</a:t>
            </a:r>
            <a:r>
              <a:rPr lang="en" sz="1600"/>
              <a:t>p</a:t>
            </a:r>
            <a:r>
              <a:rPr lang="en" sz="1600"/>
              <a:t>ublic String getAuditText() { return preferences.toString() } //or whatever</a:t>
            </a:r>
            <a:br>
              <a:rPr lang="en" sz="1600"/>
            </a:br>
            <a:r>
              <a:rPr lang="en" sz="1600"/>
              <a:t>}</a:t>
            </a:r>
            <a:endParaRPr sz="16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Charging Interface without updating code</a:t>
            </a:r>
            <a:endParaRPr/>
          </a:p>
        </p:txBody>
      </p:sp>
      <p:sp>
        <p:nvSpPr>
          <p:cNvPr id="504" name="Google Shape;504;p84"/>
          <p:cNvSpPr txBox="1"/>
          <p:nvPr>
            <p:ph idx="1" type="body"/>
          </p:nvPr>
        </p:nvSpPr>
        <p:spPr>
          <a:xfrm>
            <a:off x="311700" y="1152475"/>
            <a:ext cx="4107000" cy="3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public interface CanDance {</a:t>
            </a:r>
            <a:br>
              <a:rPr lang="en" sz="1400"/>
            </a:br>
            <a:r>
              <a:rPr lang="en" sz="1400"/>
              <a:t>	void dance(List&lt;DanceStep&gt; steps);</a:t>
            </a:r>
            <a:br>
              <a:rPr lang="en" sz="1400"/>
            </a:br>
            <a:r>
              <a:rPr lang="en" sz="1400"/>
              <a:t>}</a:t>
            </a:r>
            <a:endParaRPr sz="1400"/>
          </a:p>
          <a:p>
            <a:pPr indent="0" lvl="0" marL="0" rtl="0" algn="l">
              <a:spcBef>
                <a:spcPts val="1600"/>
              </a:spcBef>
              <a:spcAft>
                <a:spcPts val="1600"/>
              </a:spcAft>
              <a:buNone/>
            </a:pPr>
            <a:r>
              <a:rPr lang="en" sz="1400"/>
              <a:t>public class Dancer implements CanDance {</a:t>
            </a:r>
            <a:br>
              <a:rPr lang="en" sz="1400"/>
            </a:br>
            <a:r>
              <a:rPr lang="en" sz="1400"/>
              <a:t>	@Override</a:t>
            </a:r>
            <a:br>
              <a:rPr lang="en" sz="1400"/>
            </a:br>
            <a:r>
              <a:rPr lang="en" sz="1400"/>
              <a:t>	public void dance(List&lt;DanceStep&gt; steps) {</a:t>
            </a:r>
            <a:br>
              <a:rPr lang="en" sz="1400"/>
            </a:br>
            <a:r>
              <a:rPr lang="en" sz="1400"/>
              <a:t>		//do a dance</a:t>
            </a:r>
            <a:br>
              <a:rPr lang="en" sz="1400"/>
            </a:br>
            <a:r>
              <a:rPr lang="en" sz="1400"/>
              <a:t>	}</a:t>
            </a:r>
            <a:br>
              <a:rPr lang="en" sz="1400"/>
            </a:br>
            <a:r>
              <a:rPr lang="en" sz="1400"/>
              <a:t>}</a:t>
            </a:r>
            <a:br>
              <a:rPr lang="en" sz="1400"/>
            </a:br>
            <a:r>
              <a:rPr lang="en" sz="1400"/>
              <a:t>	</a:t>
            </a:r>
            <a:endParaRPr sz="1400"/>
          </a:p>
        </p:txBody>
      </p:sp>
      <p:sp>
        <p:nvSpPr>
          <p:cNvPr id="505" name="Google Shape;505;p84"/>
          <p:cNvSpPr txBox="1"/>
          <p:nvPr>
            <p:ph idx="1" type="body"/>
          </p:nvPr>
        </p:nvSpPr>
        <p:spPr>
          <a:xfrm>
            <a:off x="4572000" y="1152475"/>
            <a:ext cx="4107000" cy="16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a:t>
            </a:r>
            <a:r>
              <a:rPr lang="en" sz="1400"/>
              <a:t>ublic class TapDancer implements CanDance {</a:t>
            </a:r>
            <a:br>
              <a:rPr lang="en" sz="1400"/>
            </a:br>
            <a:r>
              <a:rPr lang="en" sz="1400"/>
              <a:t>	@Override</a:t>
            </a:r>
            <a:br>
              <a:rPr lang="en" sz="1400"/>
            </a:br>
            <a:r>
              <a:rPr lang="en" sz="1400"/>
              <a:t>	</a:t>
            </a:r>
            <a:r>
              <a:rPr lang="en" sz="1400"/>
              <a:t>p</a:t>
            </a:r>
            <a:r>
              <a:rPr lang="en" sz="1400"/>
              <a:t>ublic void dance(List&lt;DanceStep&gt; steps) {</a:t>
            </a:r>
            <a:br>
              <a:rPr lang="en" sz="1400"/>
            </a:br>
            <a:r>
              <a:rPr lang="en" sz="1400"/>
              <a:t>		//do a tapdance</a:t>
            </a:r>
            <a:br>
              <a:rPr lang="en" sz="1400"/>
            </a:br>
            <a:r>
              <a:rPr lang="en" sz="1400"/>
              <a:t>	}</a:t>
            </a:r>
            <a:br>
              <a:rPr lang="en" sz="1400"/>
            </a:br>
            <a:r>
              <a:rPr lang="en" sz="1400"/>
              <a:t>}</a:t>
            </a:r>
            <a:endParaRPr sz="1400"/>
          </a:p>
        </p:txBody>
      </p:sp>
      <p:sp>
        <p:nvSpPr>
          <p:cNvPr id="506" name="Google Shape;506;p84"/>
          <p:cNvSpPr txBox="1"/>
          <p:nvPr>
            <p:ph idx="1" type="body"/>
          </p:nvPr>
        </p:nvSpPr>
        <p:spPr>
          <a:xfrm>
            <a:off x="4572025" y="2817475"/>
            <a:ext cx="4107000" cy="225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void init() {</a:t>
            </a:r>
            <a:br>
              <a:rPr lang="en" sz="1400"/>
            </a:br>
            <a:r>
              <a:rPr lang="en" sz="1400"/>
              <a:t>	if(config.shouldTapDance()) {</a:t>
            </a:r>
            <a:br>
              <a:rPr lang="en" sz="1400"/>
            </a:br>
            <a:r>
              <a:rPr lang="en" sz="1400"/>
              <a:t>		dancer = new TapDancer();</a:t>
            </a:r>
            <a:br>
              <a:rPr lang="en" sz="1400"/>
            </a:br>
            <a:r>
              <a:rPr lang="en" sz="1400"/>
              <a:t>	} else {</a:t>
            </a:r>
            <a:br>
              <a:rPr lang="en" sz="1400"/>
            </a:br>
            <a:r>
              <a:rPr lang="en" sz="1400"/>
              <a:t>		dancer = new Dancer();</a:t>
            </a:r>
            <a:br>
              <a:rPr lang="en" sz="1400"/>
            </a:br>
            <a:r>
              <a:rPr lang="en" sz="1400"/>
              <a:t>	}</a:t>
            </a:r>
            <a:br>
              <a:rPr lang="en" sz="1400"/>
            </a:br>
            <a:r>
              <a:rPr lang="en" sz="1400"/>
              <a: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Replacing dependencies in tests</a:t>
            </a:r>
            <a:endParaRPr/>
          </a:p>
        </p:txBody>
      </p:sp>
      <p:sp>
        <p:nvSpPr>
          <p:cNvPr id="512" name="Google Shape;512;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Nested dependencies can prevent or increase the complexity of unit tests</a:t>
            </a:r>
            <a:endParaRPr sz="1400"/>
          </a:p>
          <a:p>
            <a:pPr indent="-317500" lvl="0" marL="457200" rtl="0" algn="l">
              <a:spcBef>
                <a:spcPts val="0"/>
              </a:spcBef>
              <a:spcAft>
                <a:spcPts val="0"/>
              </a:spcAft>
              <a:buSzPts val="1400"/>
              <a:buChar char="●"/>
            </a:pPr>
            <a:r>
              <a:rPr lang="en" sz="1400"/>
              <a:t>Replacing dependencies with pretend implementations that fulfill the same interface can allow us to test the dependent class more easily</a:t>
            </a:r>
            <a:endParaRPr sz="1400"/>
          </a:p>
          <a:p>
            <a:pPr indent="0" lvl="0" marL="0" rtl="0" algn="l">
              <a:spcBef>
                <a:spcPts val="1600"/>
              </a:spcBef>
              <a:spcAft>
                <a:spcPts val="0"/>
              </a:spcAft>
              <a:buNone/>
            </a:pPr>
            <a:r>
              <a:rPr lang="en" sz="1400"/>
              <a:t>interface FooService { int foo(int x); }</a:t>
            </a:r>
            <a:br>
              <a:rPr lang="en" sz="1400"/>
            </a:br>
            <a:r>
              <a:rPr lang="en" sz="1400"/>
              <a:t>interface BarService { int boo(int x); }</a:t>
            </a:r>
            <a:br>
              <a:rPr lang="en" sz="1400"/>
            </a:br>
            <a:br>
              <a:rPr lang="en" sz="1400"/>
            </a:br>
            <a:r>
              <a:rPr lang="en" sz="1400"/>
              <a:t>class FooServiceImpl implements FooService {</a:t>
            </a:r>
            <a:br>
              <a:rPr lang="en" sz="1400"/>
            </a:br>
            <a:r>
              <a:rPr lang="en" sz="1400"/>
              <a:t>	BarService barService;</a:t>
            </a:r>
            <a:br>
              <a:rPr lang="en" sz="1400"/>
            </a:br>
            <a:r>
              <a:rPr lang="en" sz="1400"/>
              <a:t>	public int foo(int x) { </a:t>
            </a:r>
            <a:br>
              <a:rPr lang="en" sz="1400"/>
            </a:br>
            <a:r>
              <a:rPr lang="en" sz="1400"/>
              <a:t>		return barService.bar(x) * 2; </a:t>
            </a:r>
            <a:br>
              <a:rPr lang="en" sz="1400"/>
            </a:br>
            <a:r>
              <a:rPr lang="en" sz="1400"/>
              <a:t>	} </a:t>
            </a:r>
            <a:br>
              <a:rPr lang="en" sz="1400"/>
            </a:br>
            <a:r>
              <a:rPr lang="en" sz="1400"/>
              <a:t>	public void setBarService(BarService barService) {this.barService = barService;}</a:t>
            </a:r>
            <a:br>
              <a:rPr lang="en" sz="1400"/>
            </a:br>
            <a:r>
              <a:rPr lang="en" sz="1400"/>
              <a:t>}</a:t>
            </a:r>
            <a:endParaRPr sz="1400"/>
          </a:p>
          <a:p>
            <a:pPr indent="0" lvl="0" marL="0" rtl="0" algn="l">
              <a:spcBef>
                <a:spcPts val="1600"/>
              </a:spcBef>
              <a:spcAft>
                <a:spcPts val="1600"/>
              </a:spcAft>
              <a:buNone/>
            </a:pPr>
            <a:r>
              <a:t/>
            </a:r>
            <a:endParaRPr sz="1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518" name="Google Shape;518;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defines a set of methods available to a class</a:t>
            </a:r>
            <a:endParaRPr/>
          </a:p>
          <a:p>
            <a:pPr indent="-342900" lvl="0" marL="457200" rtl="0" algn="l">
              <a:spcBef>
                <a:spcPts val="1600"/>
              </a:spcBef>
              <a:spcAft>
                <a:spcPts val="0"/>
              </a:spcAft>
              <a:buSzPts val="1800"/>
              <a:buChar char="●"/>
            </a:pPr>
            <a:r>
              <a:rPr lang="en"/>
              <a:t>Specifies a contract a class must fulfill</a:t>
            </a:r>
            <a:endParaRPr/>
          </a:p>
          <a:p>
            <a:pPr indent="-342900" lvl="0" marL="457200" rtl="0" algn="l">
              <a:spcBef>
                <a:spcPts val="0"/>
              </a:spcBef>
              <a:spcAft>
                <a:spcPts val="0"/>
              </a:spcAft>
              <a:buSzPts val="1800"/>
              <a:buChar char="●"/>
            </a:pPr>
            <a:r>
              <a:rPr lang="en"/>
              <a:t>Does not implement methods*</a:t>
            </a:r>
            <a:endParaRPr/>
          </a:p>
          <a:p>
            <a:pPr indent="-342900" lvl="0" marL="457200" rtl="0" algn="l">
              <a:spcBef>
                <a:spcPts val="0"/>
              </a:spcBef>
              <a:spcAft>
                <a:spcPts val="0"/>
              </a:spcAft>
              <a:buSzPts val="1800"/>
              <a:buChar char="●"/>
            </a:pPr>
            <a:r>
              <a:rPr lang="en"/>
              <a:t>Cannot contain data*</a:t>
            </a:r>
            <a:endParaRPr/>
          </a:p>
          <a:p>
            <a:pPr indent="-342900" lvl="0" marL="457200" rtl="0" algn="l">
              <a:spcBef>
                <a:spcPts val="0"/>
              </a:spcBef>
              <a:spcAft>
                <a:spcPts val="0"/>
              </a:spcAft>
              <a:buSzPts val="1800"/>
              <a:buChar char="●"/>
            </a:pPr>
            <a:r>
              <a:rPr lang="en"/>
              <a:t>Does not specify visibility modifiers*</a:t>
            </a:r>
            <a:endParaRPr/>
          </a:p>
          <a:p>
            <a:pPr indent="0" lvl="0" marL="0" rtl="0" algn="l">
              <a:spcBef>
                <a:spcPts val="1600"/>
              </a:spcBef>
              <a:spcAft>
                <a:spcPts val="1600"/>
              </a:spcAft>
              <a:buNone/>
            </a:pPr>
            <a:r>
              <a:rPr lang="en">
                <a:solidFill>
                  <a:srgbClr val="00FF00"/>
                </a:solidFill>
              </a:rPr>
              <a:t>* Usually</a:t>
            </a:r>
            <a:endParaRPr>
              <a:solidFill>
                <a:srgbClr val="00FF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Method implementations in Interfaces</a:t>
            </a:r>
            <a:endParaRPr/>
          </a:p>
        </p:txBody>
      </p:sp>
      <p:sp>
        <p:nvSpPr>
          <p:cNvPr id="524" name="Google Shape;524;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Constants - inherited</a:t>
            </a:r>
            <a:endParaRPr/>
          </a:p>
          <a:p>
            <a:pPr indent="-342900" lvl="0" marL="457200" rtl="0" algn="l">
              <a:spcBef>
                <a:spcPts val="0"/>
              </a:spcBef>
              <a:spcAft>
                <a:spcPts val="0"/>
              </a:spcAft>
              <a:buSzPts val="1800"/>
              <a:buChar char="●"/>
            </a:pPr>
            <a:r>
              <a:rPr lang="en"/>
              <a:t>Static methods - not inherited</a:t>
            </a:r>
            <a:endParaRPr/>
          </a:p>
          <a:p>
            <a:pPr indent="-342900" lvl="0" marL="457200" rtl="0" algn="l">
              <a:spcBef>
                <a:spcPts val="0"/>
              </a:spcBef>
              <a:spcAft>
                <a:spcPts val="0"/>
              </a:spcAft>
              <a:buSzPts val="1800"/>
              <a:buChar char="●"/>
            </a:pPr>
            <a:r>
              <a:rPr lang="en"/>
              <a:t>Default methods - inherited</a:t>
            </a:r>
            <a:endParaRPr/>
          </a:p>
          <a:p>
            <a:pPr indent="-342900" lvl="0" marL="457200" rtl="0" algn="l">
              <a:spcBef>
                <a:spcPts val="0"/>
              </a:spcBef>
              <a:spcAft>
                <a:spcPts val="0"/>
              </a:spcAft>
              <a:buSzPts val="1800"/>
              <a:buChar char="●"/>
            </a:pPr>
            <a:r>
              <a:rPr lang="en"/>
              <a:t>Private methods - not inherited</a:t>
            </a:r>
            <a:endParaRPr/>
          </a:p>
          <a:p>
            <a:pPr indent="0" lvl="0" marL="0" rtl="0" algn="l">
              <a:spcBef>
                <a:spcPts val="1600"/>
              </a:spcBef>
              <a:spcAft>
                <a:spcPts val="1600"/>
              </a:spcAft>
              <a:buNone/>
            </a:pPr>
            <a:r>
              <a:rPr lang="en"/>
              <a:t>public interface Foo {</a:t>
            </a:r>
            <a:br>
              <a:rPr lang="en"/>
            </a:br>
            <a:r>
              <a:rPr lang="en"/>
              <a:t>	int FOO_CONSTANT = 37; // is automatically public, static, and final</a:t>
            </a:r>
            <a:br>
              <a:rPr lang="en"/>
            </a:br>
            <a:r>
              <a:rPr lang="en"/>
              <a:t>	static int foo(int x) { return x*2; } </a:t>
            </a:r>
            <a:br>
              <a:rPr lang="en"/>
            </a:br>
            <a:r>
              <a:rPr lang="en"/>
              <a:t>	default String foo(String s) { return s + s; }</a:t>
            </a:r>
            <a:br>
              <a:rPr lang="en"/>
            </a:br>
            <a:r>
              <a:rPr lang="en"/>
              <a:t>	private int bar(int y) { return y+3; }</a:t>
            </a:r>
            <a:br>
              <a:rPr lang="en"/>
            </a:b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animEffect filter="fade" transition="in">
                                      <p:cBhvr>
                                        <p:cTn dur="1000"/>
                                        <p:tgtEl>
                                          <p:spTgt spid="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animEffect filter="fade" transition="in">
                                      <p:cBhvr>
                                        <p:cTn dur="1000"/>
                                        <p:tgtEl>
                                          <p:spTgt spid="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animEffect filter="fade" transition="in">
                                      <p:cBhvr>
                                        <p:cTn dur="1000"/>
                                        <p:tgtEl>
                                          <p:spTgt spid="5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animEffect filter="fade" transition="in">
                                      <p:cBhvr>
                                        <p:cTn dur="1000"/>
                                        <p:tgtEl>
                                          <p:spTgt spid="5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Classes</a:t>
            </a:r>
            <a:endParaRPr/>
          </a:p>
        </p:txBody>
      </p:sp>
      <p:sp>
        <p:nvSpPr>
          <p:cNvPr id="530" name="Google Shape;53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Class: Interface implementation class without a defined type</a:t>
            </a:r>
            <a:endParaRPr/>
          </a:p>
          <a:p>
            <a:pPr indent="0" lvl="0" marL="0" rtl="0" algn="l">
              <a:spcBef>
                <a:spcPts val="1600"/>
              </a:spcBef>
              <a:spcAft>
                <a:spcPts val="0"/>
              </a:spcAft>
              <a:buNone/>
            </a:pPr>
            <a:r>
              <a:rPr lang="en"/>
              <a:t>Function&lt;Integer, Integer&gt; multiplyByFive = ( x -&gt; x*5);</a:t>
            </a:r>
            <a:endParaRPr/>
          </a:p>
          <a:p>
            <a:pPr indent="0" lvl="0" marL="0" rtl="0" algn="l">
              <a:spcBef>
                <a:spcPts val="1600"/>
              </a:spcBef>
              <a:spcAft>
                <a:spcPts val="1600"/>
              </a:spcAft>
              <a:buNone/>
            </a:pPr>
            <a:r>
              <a:rPr lang="en"/>
              <a:t>Interface: Function</a:t>
            </a:r>
            <a:br>
              <a:rPr lang="en"/>
            </a:br>
            <a:r>
              <a:rPr lang="en"/>
              <a:t>Class: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Classes</a:t>
            </a:r>
            <a:endParaRPr/>
          </a:p>
        </p:txBody>
      </p:sp>
      <p:sp>
        <p:nvSpPr>
          <p:cNvPr id="536" name="Google Shape;536;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//non-anonymous version</a:t>
            </a:r>
            <a:br>
              <a:rPr lang="en"/>
            </a:br>
            <a:r>
              <a:rPr lang="en"/>
              <a:t>public class MultFunction implements Function&lt;Integer, Integer&gt; {</a:t>
            </a:r>
            <a:br>
              <a:rPr lang="en"/>
            </a:br>
            <a:r>
              <a:rPr lang="en"/>
              <a:t>	public Integer apply(Integer x) { return (x * 5); }</a:t>
            </a:r>
            <a:br>
              <a:rPr lang="en"/>
            </a:br>
            <a:r>
              <a:rPr lang="en"/>
              <a:t>}</a:t>
            </a:r>
            <a:endParaRPr/>
          </a:p>
          <a:p>
            <a:pPr indent="0" lvl="0" marL="0" rtl="0" algn="l">
              <a:spcBef>
                <a:spcPts val="1600"/>
              </a:spcBef>
              <a:spcAft>
                <a:spcPts val="0"/>
              </a:spcAft>
              <a:buNone/>
            </a:pPr>
            <a:r>
              <a:rPr lang="en"/>
              <a:t>//these are the same</a:t>
            </a:r>
            <a:br>
              <a:rPr lang="en"/>
            </a:br>
            <a:r>
              <a:rPr lang="en"/>
              <a:t>Function&lt;Integer, Integer&gt; multiplyByFive = new MultFunction();</a:t>
            </a:r>
            <a:br>
              <a:rPr lang="en"/>
            </a:br>
            <a:r>
              <a:rPr lang="en"/>
              <a:t>Function&lt;Integer, Integer&gt; multiplyByFive = ( x -&gt; x*5);</a:t>
            </a:r>
            <a:endParaRPr/>
          </a:p>
          <a:p>
            <a:pPr indent="0" lvl="0" marL="0" rtl="0" algn="l">
              <a:spcBef>
                <a:spcPts val="1600"/>
              </a:spcBef>
              <a:spcAft>
                <a:spcPts val="16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Classes without Lambda</a:t>
            </a:r>
            <a:endParaRPr/>
          </a:p>
        </p:txBody>
      </p:sp>
      <p:sp>
        <p:nvSpPr>
          <p:cNvPr id="542" name="Google Shape;542;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syntax can only create anonymous classes that implement functional interfaces</a:t>
            </a:r>
            <a:endParaRPr/>
          </a:p>
          <a:p>
            <a:pPr indent="0" lvl="0" marL="0" rtl="0" algn="l">
              <a:spcBef>
                <a:spcPts val="1600"/>
              </a:spcBef>
              <a:spcAft>
                <a:spcPts val="0"/>
              </a:spcAft>
              <a:buNone/>
            </a:pPr>
            <a:r>
              <a:rPr lang="en"/>
              <a:t>p</a:t>
            </a:r>
            <a:r>
              <a:rPr lang="en"/>
              <a:t>ublic interface Foo { </a:t>
            </a:r>
            <a:br>
              <a:rPr lang="en"/>
            </a:br>
            <a:r>
              <a:rPr lang="en"/>
              <a:t>	String foo(int x);</a:t>
            </a:r>
            <a:br>
              <a:rPr lang="en"/>
            </a:br>
            <a:r>
              <a:rPr lang="en"/>
              <a:t>	</a:t>
            </a:r>
            <a:r>
              <a:rPr lang="en"/>
              <a:t>i</a:t>
            </a:r>
            <a:r>
              <a:rPr lang="en"/>
              <a:t>nt bar(String y);</a:t>
            </a:r>
            <a:br>
              <a:rPr lang="en"/>
            </a:br>
            <a:r>
              <a:rPr lang="en"/>
              <a:t>}</a:t>
            </a:r>
            <a:endParaRPr/>
          </a:p>
          <a:p>
            <a:pPr indent="0" lvl="0" marL="0" rtl="0" algn="l">
              <a:spcBef>
                <a:spcPts val="1600"/>
              </a:spcBef>
              <a:spcAft>
                <a:spcPts val="0"/>
              </a:spcAft>
              <a:buNone/>
            </a:pPr>
            <a:r>
              <a:rPr lang="en"/>
              <a:t>Foo foo = (z -&gt; ??); //what would this do? Doesn’t know the type of z, or what signature</a:t>
            </a:r>
            <a:endParaRPr/>
          </a:p>
          <a:p>
            <a:pPr indent="0" lvl="0" marL="0" rtl="0" algn="l">
              <a:spcBef>
                <a:spcPts val="1600"/>
              </a:spcBef>
              <a:spcAft>
                <a:spcPts val="16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Classes without Lambda</a:t>
            </a:r>
            <a:endParaRPr/>
          </a:p>
        </p:txBody>
      </p:sp>
      <p:sp>
        <p:nvSpPr>
          <p:cNvPr id="548" name="Google Shape;548;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interface Foo { </a:t>
            </a:r>
            <a:br>
              <a:rPr lang="en"/>
            </a:br>
            <a:r>
              <a:rPr lang="en"/>
              <a:t>	String foo(int x);</a:t>
            </a:r>
            <a:br>
              <a:rPr lang="en"/>
            </a:br>
            <a:r>
              <a:rPr lang="en"/>
              <a:t>	int bar(String y);</a:t>
            </a:r>
            <a:br>
              <a:rPr lang="en"/>
            </a:br>
            <a:r>
              <a:rPr lang="en"/>
              <a:t>}</a:t>
            </a:r>
            <a:endParaRPr/>
          </a:p>
          <a:p>
            <a:pPr indent="0" lvl="0" marL="0" rtl="0" algn="l">
              <a:spcBef>
                <a:spcPts val="1600"/>
              </a:spcBef>
              <a:spcAft>
                <a:spcPts val="1600"/>
              </a:spcAft>
              <a:buNone/>
            </a:pPr>
            <a:r>
              <a:rPr lang="en"/>
              <a:t>// define an anonymous Foo implementation inline</a:t>
            </a:r>
            <a:br>
              <a:rPr lang="en"/>
            </a:br>
            <a:r>
              <a:rPr lang="en"/>
              <a:t>Foo foo = new Foo() {</a:t>
            </a:r>
            <a:br>
              <a:rPr lang="en"/>
            </a:br>
            <a:r>
              <a:rPr lang="en"/>
              <a:t>	public String foo(int x) { return "Foo" + x; }</a:t>
            </a:r>
            <a:br>
              <a:rPr lang="en"/>
            </a:br>
            <a:r>
              <a:rPr lang="en"/>
              <a:t>	public int bar(String y) { return y.length(); }</a:t>
            </a:r>
            <a:br>
              <a:rPr lang="en"/>
            </a:b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Type Coercion and Casting</a:t>
            </a:r>
            <a:endParaRPr/>
          </a:p>
          <a:p>
            <a:pPr indent="-317500" lvl="1" marL="914400" rtl="0" algn="l">
              <a:spcBef>
                <a:spcPts val="0"/>
              </a:spcBef>
              <a:spcAft>
                <a:spcPts val="0"/>
              </a:spcAft>
              <a:buSzPts val="1400"/>
              <a:buChar char="○"/>
            </a:pPr>
            <a:r>
              <a:rPr lang="en"/>
              <a:t>Widening - converting smaller type to larger type</a:t>
            </a:r>
            <a:endParaRPr/>
          </a:p>
          <a:p>
            <a:pPr indent="-317500" lvl="2" marL="1371600" rtl="0" algn="l">
              <a:spcBef>
                <a:spcPts val="0"/>
              </a:spcBef>
              <a:spcAft>
                <a:spcPts val="0"/>
              </a:spcAft>
              <a:buSzPts val="1400"/>
              <a:buChar char="■"/>
            </a:pPr>
            <a:r>
              <a:rPr lang="en"/>
              <a:t>No loss of data</a:t>
            </a:r>
            <a:endParaRPr/>
          </a:p>
          <a:p>
            <a:pPr indent="-317500" lvl="2" marL="1371600" rtl="0" algn="l">
              <a:spcBef>
                <a:spcPts val="0"/>
              </a:spcBef>
              <a:spcAft>
                <a:spcPts val="0"/>
              </a:spcAft>
              <a:buSzPts val="1400"/>
              <a:buChar char="■"/>
            </a:pPr>
            <a:r>
              <a:rPr lang="en"/>
              <a:t>Can be done automatically</a:t>
            </a:r>
            <a:endParaRPr/>
          </a:p>
          <a:p>
            <a:pPr indent="-317500" lvl="1" marL="914400" rtl="0" algn="l">
              <a:spcBef>
                <a:spcPts val="0"/>
              </a:spcBef>
              <a:spcAft>
                <a:spcPts val="0"/>
              </a:spcAft>
              <a:buSzPts val="1400"/>
              <a:buChar char="○"/>
            </a:pPr>
            <a:r>
              <a:rPr lang="en"/>
              <a:t>Narrowing - converting larger type to smaller type</a:t>
            </a:r>
            <a:endParaRPr/>
          </a:p>
          <a:p>
            <a:pPr indent="-317500" lvl="2" marL="1371600" rtl="0" algn="l">
              <a:spcBef>
                <a:spcPts val="0"/>
              </a:spcBef>
              <a:spcAft>
                <a:spcPts val="0"/>
              </a:spcAft>
              <a:buSzPts val="1400"/>
              <a:buChar char="■"/>
            </a:pPr>
            <a:r>
              <a:rPr lang="en"/>
              <a:t>Loss of data</a:t>
            </a:r>
            <a:endParaRPr/>
          </a:p>
          <a:p>
            <a:pPr indent="-317500" lvl="2" marL="1371600" rtl="0" algn="l">
              <a:spcBef>
                <a:spcPts val="0"/>
              </a:spcBef>
              <a:spcAft>
                <a:spcPts val="0"/>
              </a:spcAft>
              <a:buSzPts val="1400"/>
              <a:buChar char="■"/>
            </a:pPr>
            <a:r>
              <a:rPr lang="en"/>
              <a:t>Must be done manually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Enumerations (Enums)</a:t>
            </a:r>
            <a:endParaRPr/>
          </a:p>
        </p:txBody>
      </p:sp>
      <p:sp>
        <p:nvSpPr>
          <p:cNvPr id="554" name="Google Shape;554;p92"/>
          <p:cNvSpPr txBox="1"/>
          <p:nvPr>
            <p:ph idx="1" type="body"/>
          </p:nvPr>
        </p:nvSpPr>
        <p:spPr>
          <a:xfrm>
            <a:off x="311700" y="1152475"/>
            <a:ext cx="704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a special type of class that defines a finite set of named instances</a:t>
            </a:r>
            <a:endParaRPr/>
          </a:p>
          <a:p>
            <a:pPr indent="0" lvl="0" marL="0" rtl="0" algn="l">
              <a:spcBef>
                <a:spcPts val="1600"/>
              </a:spcBef>
              <a:spcAft>
                <a:spcPts val="1600"/>
              </a:spcAft>
              <a:buNone/>
            </a:pPr>
            <a:r>
              <a:rPr lang="en"/>
              <a:t>j</a:t>
            </a:r>
            <a:r>
              <a:rPr lang="en"/>
              <a:t>s example:</a:t>
            </a:r>
            <a:br>
              <a:rPr lang="en"/>
            </a:br>
            <a:r>
              <a:rPr lang="en"/>
              <a:t>c</a:t>
            </a:r>
            <a:r>
              <a:rPr lang="en"/>
              <a:t>onst PetType = {</a:t>
            </a:r>
            <a:br>
              <a:rPr lang="en"/>
            </a:br>
            <a:r>
              <a:rPr lang="en"/>
              <a:t>	CAT: 1, DOG: 2, FISH: 3, CAPYBERA: 4</a:t>
            </a:r>
            <a:br>
              <a:rPr lang="en"/>
            </a:br>
            <a:r>
              <a:rPr lang="en"/>
              <a:t>};</a:t>
            </a:r>
            <a:br>
              <a:rPr lang="en"/>
            </a:br>
            <a:r>
              <a:rPr lang="en"/>
              <a:t>Object.freeze(PetType);</a:t>
            </a:r>
            <a:br>
              <a:rPr lang="en"/>
            </a:br>
            <a:br>
              <a:rPr lang="en"/>
            </a:br>
            <a:r>
              <a:rPr lang="en"/>
              <a:t>l</a:t>
            </a:r>
            <a:r>
              <a:rPr lang="en"/>
              <a:t>et myPet = PetType.CAT;</a:t>
            </a:r>
            <a:br>
              <a:rPr lang="en"/>
            </a:br>
            <a:r>
              <a:rPr lang="en"/>
              <a:t>if(myPet == PetType.DOG) {</a:t>
            </a:r>
            <a:br>
              <a:rPr lang="en"/>
            </a:br>
            <a:r>
              <a:rPr lang="en"/>
              <a:t>	doStuff();</a:t>
            </a:r>
            <a:br>
              <a:rPr lang="en"/>
            </a:br>
            <a:r>
              <a:rPr lang="en"/>
              <a:t>}</a:t>
            </a:r>
            <a:endParaRPr/>
          </a:p>
        </p:txBody>
      </p:sp>
      <p:sp>
        <p:nvSpPr>
          <p:cNvPr id="555" name="Google Shape;555;p92"/>
          <p:cNvSpPr txBox="1"/>
          <p:nvPr>
            <p:ph idx="1" type="body"/>
          </p:nvPr>
        </p:nvSpPr>
        <p:spPr>
          <a:xfrm>
            <a:off x="5058300" y="1636300"/>
            <a:ext cx="3857100" cy="319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Java example:</a:t>
            </a:r>
            <a:br>
              <a:rPr lang="en"/>
            </a:br>
            <a:r>
              <a:rPr lang="en"/>
              <a:t>p</a:t>
            </a:r>
            <a:r>
              <a:rPr lang="en"/>
              <a:t>ublic enum PetType {</a:t>
            </a:r>
            <a:br>
              <a:rPr lang="en"/>
            </a:br>
            <a:r>
              <a:rPr lang="en"/>
              <a:t>	CAT, DOG, FISH, CAPYBERA;</a:t>
            </a:r>
            <a:br>
              <a:rPr lang="en"/>
            </a:br>
            <a:r>
              <a:rPr lang="en"/>
              <a:t>}</a:t>
            </a:r>
            <a:br>
              <a:rPr lang="en"/>
            </a:br>
            <a:br>
              <a:rPr lang="en"/>
            </a:br>
            <a:r>
              <a:rPr lang="en"/>
              <a:t>PetType myPet = PetType.CAT;</a:t>
            </a:r>
            <a:br>
              <a:rPr lang="en"/>
            </a:br>
            <a:r>
              <a:rPr lang="en"/>
              <a:t>if(myPet == PetType.DOG) {</a:t>
            </a:r>
            <a:br>
              <a:rPr lang="en"/>
            </a:br>
            <a:r>
              <a:rPr lang="en"/>
              <a:t>	doStuff();</a:t>
            </a:r>
            <a:br>
              <a:rPr lang="en"/>
            </a:b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Enums are cool</a:t>
            </a:r>
            <a:endParaRPr/>
          </a:p>
        </p:txBody>
      </p:sp>
      <p:sp>
        <p:nvSpPr>
          <p:cNvPr id="561" name="Google Shape;561;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Compiler supported uniqueness</a:t>
            </a:r>
            <a:endParaRPr/>
          </a:p>
          <a:p>
            <a:pPr indent="-342900" lvl="0" marL="457200" rtl="0" algn="l">
              <a:spcBef>
                <a:spcPts val="0"/>
              </a:spcBef>
              <a:spcAft>
                <a:spcPts val="0"/>
              </a:spcAft>
              <a:buSzPts val="1800"/>
              <a:buChar char="●"/>
            </a:pPr>
            <a:r>
              <a:rPr lang="en"/>
              <a:t>Safe to compare using == operator</a:t>
            </a:r>
            <a:endParaRPr/>
          </a:p>
          <a:p>
            <a:pPr indent="-342900" lvl="0" marL="457200" rtl="0" algn="l">
              <a:spcBef>
                <a:spcPts val="0"/>
              </a:spcBef>
              <a:spcAft>
                <a:spcPts val="0"/>
              </a:spcAft>
              <a:buSzPts val="1800"/>
              <a:buChar char="●"/>
            </a:pPr>
            <a:r>
              <a:rPr lang="en"/>
              <a:t>Fast</a:t>
            </a:r>
            <a:endParaRPr/>
          </a:p>
          <a:p>
            <a:pPr indent="-342900" lvl="0" marL="457200" rtl="0" algn="l">
              <a:spcBef>
                <a:spcPts val="0"/>
              </a:spcBef>
              <a:spcAft>
                <a:spcPts val="0"/>
              </a:spcAft>
              <a:buSzPts val="1800"/>
              <a:buChar char="●"/>
            </a:pPr>
            <a:r>
              <a:rPr lang="en"/>
              <a:t>Guaranteed Type correctness</a:t>
            </a:r>
            <a:endParaRPr/>
          </a:p>
          <a:p>
            <a:pPr indent="-342900" lvl="0" marL="457200" rtl="0" algn="l">
              <a:spcBef>
                <a:spcPts val="0"/>
              </a:spcBef>
              <a:spcAft>
                <a:spcPts val="0"/>
              </a:spcAft>
              <a:buSzPts val="1800"/>
              <a:buChar char="●"/>
            </a:pPr>
            <a:r>
              <a:rPr lang="en"/>
              <a:t>Convenient</a:t>
            </a:r>
            <a:endParaRPr/>
          </a:p>
        </p:txBody>
      </p:sp>
      <p:sp>
        <p:nvSpPr>
          <p:cNvPr id="562" name="Google Shape;562;p93"/>
          <p:cNvSpPr txBox="1"/>
          <p:nvPr>
            <p:ph idx="1" type="body"/>
          </p:nvPr>
        </p:nvSpPr>
        <p:spPr>
          <a:xfrm>
            <a:off x="5010550" y="971850"/>
            <a:ext cx="3857100" cy="319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Java example:</a:t>
            </a:r>
            <a:br>
              <a:rPr lang="en"/>
            </a:br>
            <a:r>
              <a:rPr lang="en"/>
              <a:t>public enum PetType {</a:t>
            </a:r>
            <a:br>
              <a:rPr lang="en"/>
            </a:br>
            <a:r>
              <a:rPr lang="en"/>
              <a:t>	CAT, DOG, FISH, CAPYBERA;</a:t>
            </a:r>
            <a:br>
              <a:rPr lang="en"/>
            </a:br>
            <a:r>
              <a:rPr lang="en"/>
              <a:t>}</a:t>
            </a:r>
            <a:br>
              <a:rPr lang="en"/>
            </a:br>
            <a:br>
              <a:rPr lang="en"/>
            </a:br>
            <a:r>
              <a:rPr lang="en"/>
              <a:t>PetType myPet = PetType.CAT;</a:t>
            </a:r>
            <a:br>
              <a:rPr lang="en"/>
            </a:br>
            <a:r>
              <a:rPr lang="en"/>
              <a:t>if(myPet == PetType.DOG) {</a:t>
            </a:r>
            <a:br>
              <a:rPr lang="en"/>
            </a:br>
            <a:r>
              <a:rPr lang="en"/>
              <a:t>	doStuff();</a:t>
            </a:r>
            <a:br>
              <a:rPr lang="en"/>
            </a:br>
            <a:r>
              <a:rPr lang="en"/>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Enums are Fast</a:t>
            </a:r>
            <a:endParaRPr/>
          </a:p>
        </p:txBody>
      </p:sp>
      <p:sp>
        <p:nvSpPr>
          <p:cNvPr id="568" name="Google Shape;5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Comparisons</a:t>
            </a:r>
            <a:endParaRPr/>
          </a:p>
          <a:p>
            <a:pPr indent="-342900" lvl="0" marL="457200" rtl="0" algn="l">
              <a:spcBef>
                <a:spcPts val="0"/>
              </a:spcBef>
              <a:spcAft>
                <a:spcPts val="0"/>
              </a:spcAft>
              <a:buSzPts val="1800"/>
              <a:buChar char="●"/>
            </a:pPr>
            <a:r>
              <a:rPr lang="en"/>
              <a:t>s</a:t>
            </a:r>
            <a:r>
              <a:rPr lang="en"/>
              <a:t>witch statements</a:t>
            </a:r>
            <a:endParaRPr/>
          </a:p>
          <a:p>
            <a:pPr indent="-342900" lvl="0" marL="457200" rtl="0" algn="l">
              <a:spcBef>
                <a:spcPts val="0"/>
              </a:spcBef>
              <a:spcAft>
                <a:spcPts val="0"/>
              </a:spcAft>
              <a:buSzPts val="1800"/>
              <a:buChar char="●"/>
            </a:pPr>
            <a:r>
              <a:rPr lang="en"/>
              <a:t>EnumSet, EnumMap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Type Correctness</a:t>
            </a:r>
            <a:endParaRPr/>
          </a:p>
        </p:txBody>
      </p:sp>
      <p:sp>
        <p:nvSpPr>
          <p:cNvPr id="574" name="Google Shape;574;p95"/>
          <p:cNvSpPr txBox="1"/>
          <p:nvPr>
            <p:ph idx="1" type="body"/>
          </p:nvPr>
        </p:nvSpPr>
        <p:spPr>
          <a:xfrm>
            <a:off x="223425" y="1152475"/>
            <a:ext cx="451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a:t>
            </a:r>
            <a:r>
              <a:rPr lang="en" sz="1600"/>
              <a:t>ublic class PetType {</a:t>
            </a:r>
            <a:br>
              <a:rPr lang="en" sz="1600"/>
            </a:br>
            <a:r>
              <a:rPr lang="en" sz="1600"/>
              <a:t>	</a:t>
            </a:r>
            <a:r>
              <a:rPr lang="en" sz="1600"/>
              <a:t>p</a:t>
            </a:r>
            <a:r>
              <a:rPr lang="en" sz="1600"/>
              <a:t>ublic static final int CAT = 1;</a:t>
            </a:r>
            <a:br>
              <a:rPr lang="en" sz="1600"/>
            </a:br>
            <a:r>
              <a:rPr lang="en" sz="1600"/>
              <a:t>	public static final int DOG = 2;</a:t>
            </a:r>
            <a:br>
              <a:rPr lang="en" sz="1600"/>
            </a:br>
            <a:r>
              <a:rPr lang="en" sz="1600"/>
              <a:t>	public static final int FISH = 3;</a:t>
            </a:r>
            <a:br>
              <a:rPr lang="en" sz="1600"/>
            </a:br>
            <a:r>
              <a:rPr lang="en" sz="1600"/>
              <a:t>	public static final int CAPYBERA = 4;</a:t>
            </a:r>
            <a:br>
              <a:rPr lang="en" sz="1600"/>
            </a:br>
            <a:r>
              <a:rPr lang="en" sz="1600"/>
              <a:t>}</a:t>
            </a:r>
            <a:br>
              <a:rPr lang="en" sz="1600"/>
            </a:br>
            <a:r>
              <a:rPr lang="en" sz="1600"/>
              <a:t>public class ChildType {</a:t>
            </a:r>
            <a:br>
              <a:rPr lang="en" sz="1600"/>
            </a:br>
            <a:r>
              <a:rPr lang="en" sz="1600"/>
              <a:t>	public static final int UNRULY = 1;</a:t>
            </a:r>
            <a:br>
              <a:rPr lang="en" sz="1600"/>
            </a:br>
            <a:r>
              <a:rPr lang="en" sz="1600"/>
              <a:t>}</a:t>
            </a:r>
            <a:br>
              <a:rPr lang="en" sz="1600"/>
            </a:br>
            <a:r>
              <a:rPr lang="en" sz="1600"/>
              <a:t>//both return “catfood”</a:t>
            </a:r>
            <a:br>
              <a:rPr lang="en" sz="1600"/>
            </a:br>
            <a:r>
              <a:rPr lang="en" sz="1600"/>
              <a:t>myPetService.getFood(PetType.CAT);</a:t>
            </a:r>
            <a:br>
              <a:rPr lang="en" sz="1600"/>
            </a:br>
            <a:r>
              <a:rPr lang="en" sz="1600"/>
              <a:t>myPetService.getFood(ChildType.UNRULY);</a:t>
            </a:r>
            <a:endParaRPr sz="1600"/>
          </a:p>
        </p:txBody>
      </p:sp>
      <p:sp>
        <p:nvSpPr>
          <p:cNvPr id="575" name="Google Shape;575;p95"/>
          <p:cNvSpPr txBox="1"/>
          <p:nvPr>
            <p:ph idx="1" type="body"/>
          </p:nvPr>
        </p:nvSpPr>
        <p:spPr>
          <a:xfrm>
            <a:off x="4391425" y="1159275"/>
            <a:ext cx="467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public class PetService {</a:t>
            </a:r>
            <a:br>
              <a:rPr lang="en" sz="1600"/>
            </a:br>
            <a:r>
              <a:rPr lang="en" sz="1600"/>
              <a:t>    public String getFood(int petType) {</a:t>
            </a:r>
            <a:br>
              <a:rPr lang="en" sz="1600"/>
            </a:br>
            <a:r>
              <a:rPr lang="en" sz="1600"/>
              <a:t>        switch(petType) {</a:t>
            </a:r>
            <a:br>
              <a:rPr lang="en" sz="1600"/>
            </a:br>
            <a:r>
              <a:rPr lang="en" sz="1600"/>
              <a:t>        case PetType.CAT: return "catfood";</a:t>
            </a:r>
            <a:br>
              <a:rPr lang="en" sz="1600"/>
            </a:br>
            <a:r>
              <a:rPr lang="en" sz="1600"/>
              <a:t>        case PetType.DOG: return "dogfood";</a:t>
            </a:r>
            <a:br>
              <a:rPr lang="en" sz="1600"/>
            </a:br>
            <a:r>
              <a:rPr lang="en" sz="1600"/>
              <a:t>        case PetType.FISH: return "fishfood";</a:t>
            </a:r>
            <a:br>
              <a:rPr lang="en" sz="1600"/>
            </a:br>
            <a:r>
              <a:rPr lang="en" sz="1600"/>
              <a:t>        case PetType.CAPYBERA: return</a:t>
            </a:r>
            <a:r>
              <a:rPr lang="en" sz="1600"/>
              <a:t> </a:t>
            </a:r>
            <a:r>
              <a:rPr lang="en" sz="1600"/>
              <a:t>"carrot";</a:t>
            </a:r>
            <a:br>
              <a:rPr lang="en" sz="1600"/>
            </a:br>
            <a:r>
              <a:rPr lang="en" sz="1600"/>
              <a:t>        default: return "unknown";</a:t>
            </a:r>
            <a:br>
              <a:rPr lang="en" sz="1600"/>
            </a:br>
            <a:r>
              <a:rPr lang="en" sz="1600"/>
              <a:t>        }</a:t>
            </a:r>
            <a:br>
              <a:rPr lang="en" sz="1600"/>
            </a:br>
            <a:r>
              <a:rPr lang="en" sz="1600"/>
              <a:t>    }</a:t>
            </a:r>
            <a:br>
              <a:rPr lang="en" sz="1600"/>
            </a:br>
            <a:r>
              <a:rPr lang="en" sz="1600"/>
              <a:t>}</a:t>
            </a:r>
            <a:endParaRPr sz="16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Type Correctness</a:t>
            </a:r>
            <a:endParaRPr/>
          </a:p>
        </p:txBody>
      </p:sp>
      <p:sp>
        <p:nvSpPr>
          <p:cNvPr id="581" name="Google Shape;581;p9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public enum PetType {</a:t>
            </a:r>
            <a:br>
              <a:rPr lang="en" sz="1600"/>
            </a:br>
            <a:r>
              <a:rPr lang="en" sz="1600"/>
              <a:t>	CAT, DOG, FISH, CAPYBERA;</a:t>
            </a:r>
            <a:br>
              <a:rPr lang="en" sz="1600"/>
            </a:br>
            <a:r>
              <a:rPr lang="en" sz="1600"/>
              <a:t>}</a:t>
            </a:r>
            <a:br>
              <a:rPr lang="en" sz="1600"/>
            </a:br>
            <a:r>
              <a:rPr lang="en" sz="1600"/>
              <a:t>public enum ChildType {</a:t>
            </a:r>
            <a:br>
              <a:rPr lang="en" sz="1600"/>
            </a:br>
            <a:r>
              <a:rPr lang="en" sz="1600"/>
              <a:t>	UNRULY;</a:t>
            </a:r>
            <a:br>
              <a:rPr lang="en" sz="1600"/>
            </a:br>
            <a:r>
              <a:rPr lang="en" sz="1600"/>
              <a:t>}</a:t>
            </a:r>
            <a:endParaRPr sz="1600"/>
          </a:p>
          <a:p>
            <a:pPr indent="0" lvl="0" marL="0" rtl="0" algn="l">
              <a:spcBef>
                <a:spcPts val="1600"/>
              </a:spcBef>
              <a:spcAft>
                <a:spcPts val="1600"/>
              </a:spcAft>
              <a:buNone/>
            </a:pPr>
            <a:r>
              <a:rPr lang="en" sz="1600"/>
              <a:t>//returns “catfood”</a:t>
            </a:r>
            <a:br>
              <a:rPr lang="en" sz="1600"/>
            </a:br>
            <a:r>
              <a:rPr lang="en" sz="1600"/>
              <a:t>myPetService.getFood(PetType.CAT);</a:t>
            </a:r>
            <a:br>
              <a:rPr lang="en" sz="1600"/>
            </a:br>
            <a:r>
              <a:rPr lang="en" sz="1600"/>
              <a:t>//compiler error</a:t>
            </a:r>
            <a:br>
              <a:rPr lang="en" sz="1600"/>
            </a:br>
            <a:r>
              <a:rPr lang="en" sz="1600"/>
              <a:t>myPetService.getFood(ChildType.UNRULY);</a:t>
            </a:r>
            <a:endParaRPr sz="1600"/>
          </a:p>
        </p:txBody>
      </p:sp>
      <p:sp>
        <p:nvSpPr>
          <p:cNvPr id="582" name="Google Shape;582;p96"/>
          <p:cNvSpPr txBox="1"/>
          <p:nvPr>
            <p:ph idx="1" type="body"/>
          </p:nvPr>
        </p:nvSpPr>
        <p:spPr>
          <a:xfrm>
            <a:off x="4391425" y="1159275"/>
            <a:ext cx="467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public class PetService {</a:t>
            </a:r>
            <a:br>
              <a:rPr lang="en" sz="1600"/>
            </a:br>
            <a:r>
              <a:rPr lang="en" sz="1600"/>
              <a:t>    public String getFood(</a:t>
            </a:r>
            <a:r>
              <a:rPr lang="en" sz="1600">
                <a:solidFill>
                  <a:srgbClr val="FF0000"/>
                </a:solidFill>
              </a:rPr>
              <a:t>PetType</a:t>
            </a:r>
            <a:r>
              <a:rPr lang="en" sz="1600"/>
              <a:t> petType) {</a:t>
            </a:r>
            <a:br>
              <a:rPr lang="en" sz="1600"/>
            </a:br>
            <a:r>
              <a:rPr lang="en" sz="1600"/>
              <a:t>        switch(petType) {</a:t>
            </a:r>
            <a:br>
              <a:rPr lang="en" sz="1600"/>
            </a:br>
            <a:r>
              <a:rPr lang="en" sz="1600"/>
              <a:t>        case CAT: return "catfood";</a:t>
            </a:r>
            <a:br>
              <a:rPr lang="en" sz="1600"/>
            </a:br>
            <a:r>
              <a:rPr lang="en" sz="1600"/>
              <a:t>        case DOG: return "dogfood";</a:t>
            </a:r>
            <a:br>
              <a:rPr lang="en" sz="1600"/>
            </a:br>
            <a:r>
              <a:rPr lang="en" sz="1600"/>
              <a:t>        case FISH: return "fishfood";</a:t>
            </a:r>
            <a:br>
              <a:rPr lang="en" sz="1600"/>
            </a:br>
            <a:r>
              <a:rPr lang="en" sz="1600"/>
              <a:t>        case CAPYBERA: return "carrot";</a:t>
            </a:r>
            <a:br>
              <a:rPr lang="en" sz="1600"/>
            </a:br>
            <a:r>
              <a:rPr lang="en" sz="1600"/>
              <a:t>        default: return "unknown";</a:t>
            </a:r>
            <a:br>
              <a:rPr lang="en" sz="1600"/>
            </a:br>
            <a:r>
              <a:rPr lang="en" sz="1600"/>
              <a:t>        }</a:t>
            </a:r>
            <a:br>
              <a:rPr lang="en" sz="1600"/>
            </a:br>
            <a:r>
              <a:rPr lang="en" sz="1600"/>
              <a:t>    }</a:t>
            </a:r>
            <a:br>
              <a:rPr lang="en" sz="1600"/>
            </a:br>
            <a:r>
              <a:rPr lang="en" sz="1600"/>
              <a:t>}</a:t>
            </a:r>
            <a:endParaRPr sz="16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Enums as Classes</a:t>
            </a:r>
            <a:endParaRPr/>
          </a:p>
        </p:txBody>
      </p:sp>
      <p:sp>
        <p:nvSpPr>
          <p:cNvPr id="588" name="Google Shape;58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classes, Enum declarations can include:</a:t>
            </a:r>
            <a:endParaRPr/>
          </a:p>
          <a:p>
            <a:pPr indent="-342900" lvl="0" marL="457200" rtl="0" algn="l">
              <a:spcBef>
                <a:spcPts val="1600"/>
              </a:spcBef>
              <a:spcAft>
                <a:spcPts val="0"/>
              </a:spcAft>
              <a:buSzPts val="1800"/>
              <a:buChar char="●"/>
            </a:pPr>
            <a:r>
              <a:rPr lang="en"/>
              <a:t>Attributes</a:t>
            </a:r>
            <a:endParaRPr/>
          </a:p>
          <a:p>
            <a:pPr indent="-342900" lvl="0" marL="457200" rtl="0" algn="l">
              <a:spcBef>
                <a:spcPts val="0"/>
              </a:spcBef>
              <a:spcAft>
                <a:spcPts val="0"/>
              </a:spcAft>
              <a:buSzPts val="1800"/>
              <a:buChar char="●"/>
            </a:pPr>
            <a:r>
              <a:rPr lang="en"/>
              <a:t>Constructors</a:t>
            </a:r>
            <a:endParaRPr/>
          </a:p>
          <a:p>
            <a:pPr indent="-342900" lvl="0" marL="457200" rtl="0" algn="l">
              <a:spcBef>
                <a:spcPts val="0"/>
              </a:spcBef>
              <a:spcAft>
                <a:spcPts val="0"/>
              </a:spcAft>
              <a:buSzPts val="1800"/>
              <a:buChar char="●"/>
            </a:pPr>
            <a:r>
              <a:rPr lang="en"/>
              <a:t>Methods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Mini-Lab #4</a:t>
            </a:r>
            <a:endParaRPr/>
          </a:p>
        </p:txBody>
      </p:sp>
      <p:sp>
        <p:nvSpPr>
          <p:cNvPr id="594" name="Google Shape;594;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Create an interface called FizzBuzzable that defines a single public method “fizzBuzz” as used by your FizzBuzzService. Update your Service to implement the interface.</a:t>
            </a:r>
            <a:endParaRPr sz="1600"/>
          </a:p>
          <a:p>
            <a:pPr indent="0" lvl="0" marL="0" rtl="0" algn="l">
              <a:spcBef>
                <a:spcPts val="1600"/>
              </a:spcBef>
              <a:spcAft>
                <a:spcPts val="0"/>
              </a:spcAft>
              <a:buNone/>
            </a:pPr>
            <a:r>
              <a:rPr lang="en" sz="1600"/>
              <a:t>Create a new service called AlwaysBuzzService that implements FizzBuzzable as well. Your new service requires no configuration and should return “Buzz” for every number.</a:t>
            </a:r>
            <a:endParaRPr sz="1600"/>
          </a:p>
          <a:p>
            <a:pPr indent="0" lvl="0" marL="0" rtl="0" algn="l">
              <a:spcBef>
                <a:spcPts val="1600"/>
              </a:spcBef>
              <a:spcAft>
                <a:spcPts val="0"/>
              </a:spcAft>
              <a:buNone/>
            </a:pPr>
            <a:r>
              <a:rPr lang="en" sz="1600"/>
              <a:t>Create an enum called FizzBuzzType that has one instance for each of your FizzBuzz services. The enum should have an attribute of type FizzBuzzable and should populate that attribute with the type of service that corresponds to each of the enum instaces.</a:t>
            </a:r>
            <a:endParaRPr sz="1600"/>
          </a:p>
          <a:p>
            <a:pPr indent="0" lvl="0" marL="0" rtl="0" algn="l">
              <a:spcBef>
                <a:spcPts val="1600"/>
              </a:spcBef>
              <a:spcAft>
                <a:spcPts val="1600"/>
              </a:spcAft>
              <a:buNone/>
            </a:pPr>
            <a:r>
              <a:rPr lang="en" sz="1600"/>
              <a:t>Loop 1-100 and for each number, output the result for all the instances of the FizzBuzzType enum.</a:t>
            </a:r>
            <a:endParaRPr sz="16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Concepts</a:t>
            </a:r>
            <a:endParaRPr/>
          </a:p>
        </p:txBody>
      </p:sp>
      <p:sp>
        <p:nvSpPr>
          <p:cNvPr id="600" name="Google Shape;600;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Inheritance</a:t>
            </a:r>
            <a:endParaRPr/>
          </a:p>
          <a:p>
            <a:pPr indent="-342900" lvl="0" marL="457200" rtl="0" algn="l">
              <a:spcBef>
                <a:spcPts val="0"/>
              </a:spcBef>
              <a:spcAft>
                <a:spcPts val="0"/>
              </a:spcAft>
              <a:buSzPts val="1800"/>
              <a:buChar char="●"/>
            </a:pPr>
            <a:r>
              <a:rPr lang="en"/>
              <a:t>Generics</a:t>
            </a:r>
            <a:endParaRPr/>
          </a:p>
          <a:p>
            <a:pPr indent="-342900" lvl="0" marL="457200" rtl="0" algn="l">
              <a:spcBef>
                <a:spcPts val="0"/>
              </a:spcBef>
              <a:spcAft>
                <a:spcPts val="0"/>
              </a:spcAft>
              <a:buSzPts val="1800"/>
              <a:buChar char="●"/>
            </a:pPr>
            <a:r>
              <a:rPr lang="en"/>
              <a:t>Exceptions</a:t>
            </a:r>
            <a:endParaRPr/>
          </a:p>
          <a:p>
            <a:pPr indent="-342900" lvl="0" marL="457200" rtl="0" algn="l">
              <a:spcBef>
                <a:spcPts val="0"/>
              </a:spcBef>
              <a:spcAft>
                <a:spcPts val="0"/>
              </a:spcAft>
              <a:buSzPts val="1800"/>
              <a:buChar char="●"/>
            </a:pPr>
            <a:r>
              <a:rPr lang="en"/>
              <a:t>Annotations</a:t>
            </a:r>
            <a:endParaRPr/>
          </a:p>
          <a:p>
            <a:pPr indent="-342900" lvl="0" marL="457200" rtl="0" algn="l">
              <a:spcBef>
                <a:spcPts val="0"/>
              </a:spcBef>
              <a:spcAft>
                <a:spcPts val="0"/>
              </a:spcAft>
              <a:buSzPts val="1800"/>
              <a:buChar char="●"/>
            </a:pPr>
            <a:r>
              <a:rPr lang="en"/>
              <a:t>Scope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606" name="Google Shape;606;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A way to share the attributes and methods of one class with other classes</a:t>
            </a:r>
            <a:endParaRPr/>
          </a:p>
          <a:p>
            <a:pPr indent="0" lvl="0" marL="0" rtl="0" algn="l">
              <a:spcBef>
                <a:spcPts val="1600"/>
              </a:spcBef>
              <a:spcAft>
                <a:spcPts val="0"/>
              </a:spcAft>
              <a:buNone/>
            </a:pPr>
            <a:r>
              <a:rPr lang="en"/>
              <a:t>Interfaces are a form of inheritance. Classes that implement interfaces inherit their constants and method signatures, but not implementations.</a:t>
            </a:r>
            <a:endParaRPr/>
          </a:p>
          <a:p>
            <a:pPr indent="0" lvl="0" marL="0" rtl="0" algn="l">
              <a:spcBef>
                <a:spcPts val="1600"/>
              </a:spcBef>
              <a:spcAft>
                <a:spcPts val="1600"/>
              </a:spcAft>
              <a:buNone/>
            </a:pPr>
            <a:r>
              <a:rPr lang="en"/>
              <a:t>“implements” keyword - inherit from an interface - can be used on many interfaces</a:t>
            </a:r>
            <a:br>
              <a:rPr lang="en"/>
            </a:br>
            <a:r>
              <a:rPr lang="en"/>
              <a:t>“</a:t>
            </a:r>
            <a:r>
              <a:rPr lang="en"/>
              <a:t>e</a:t>
            </a:r>
            <a:r>
              <a:rPr lang="en"/>
              <a:t>xtends” keyword - inherit from a class - can only inherit from one class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a Class</a:t>
            </a:r>
            <a:endParaRPr/>
          </a:p>
        </p:txBody>
      </p:sp>
      <p:sp>
        <p:nvSpPr>
          <p:cNvPr id="612" name="Google Shape;612;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lass Pet { </a:t>
            </a:r>
            <a:br>
              <a:rPr lang="en"/>
            </a:br>
            <a:r>
              <a:rPr lang="en"/>
              <a:t>	</a:t>
            </a:r>
            <a:r>
              <a:rPr lang="en"/>
              <a:t>p</a:t>
            </a:r>
            <a:r>
              <a:rPr lang="en"/>
              <a:t>ublic String getFavoriteFood() { return </a:t>
            </a:r>
            <a:r>
              <a:rPr lang="en" sz="1600"/>
              <a:t>"</a:t>
            </a:r>
            <a:r>
              <a:rPr lang="en"/>
              <a:t>kibble</a:t>
            </a:r>
            <a:r>
              <a:rPr lang="en" sz="1600"/>
              <a:t>"; }</a:t>
            </a:r>
            <a:br>
              <a:rPr lang="en"/>
            </a:br>
            <a:r>
              <a:rPr lang="en"/>
              <a:t>}</a:t>
            </a:r>
            <a:endParaRPr/>
          </a:p>
          <a:p>
            <a:pPr indent="0" lvl="0" marL="0" rtl="0" algn="l">
              <a:spcBef>
                <a:spcPts val="1600"/>
              </a:spcBef>
              <a:spcAft>
                <a:spcPts val="0"/>
              </a:spcAft>
              <a:buNone/>
            </a:pPr>
            <a:r>
              <a:rPr lang="en"/>
              <a:t>c</a:t>
            </a:r>
            <a:r>
              <a:rPr lang="en"/>
              <a:t>lass Dog extends Pet {</a:t>
            </a:r>
            <a:br>
              <a:rPr lang="en"/>
            </a:br>
            <a:r>
              <a:rPr lang="en"/>
              <a:t>	</a:t>
            </a:r>
            <a:r>
              <a:rPr lang="en"/>
              <a:t>p</a:t>
            </a:r>
            <a:r>
              <a:rPr lang="en"/>
              <a:t>ublic void bark() { /*bark into the void*/ }</a:t>
            </a:r>
            <a:br>
              <a:rPr lang="en"/>
            </a:br>
            <a:r>
              <a:rPr lang="en"/>
              <a:t>}</a:t>
            </a:r>
            <a:endParaRPr/>
          </a:p>
          <a:p>
            <a:pPr indent="0" lvl="0" marL="0" rtl="0" algn="l">
              <a:spcBef>
                <a:spcPts val="1600"/>
              </a:spcBef>
              <a:spcAft>
                <a:spcPts val="1600"/>
              </a:spcAft>
              <a:buNone/>
            </a:pPr>
            <a:r>
              <a:rPr lang="en"/>
              <a:t>c</a:t>
            </a:r>
            <a:r>
              <a:rPr lang="en"/>
              <a:t>lass Cat extends Pet {</a:t>
            </a:r>
            <a:br>
              <a:rPr lang="en"/>
            </a:br>
            <a:r>
              <a:rPr lang="en"/>
              <a:t>	</a:t>
            </a:r>
            <a:r>
              <a:rPr lang="en"/>
              <a:t>p</a:t>
            </a:r>
            <a:r>
              <a:rPr lang="en"/>
              <a:t>ublic String getFavoriteFood() { return </a:t>
            </a:r>
            <a:r>
              <a:rPr lang="en" sz="1600"/>
              <a:t>"</a:t>
            </a:r>
            <a:r>
              <a:rPr lang="en"/>
              <a:t>tuna</a:t>
            </a:r>
            <a:r>
              <a:rPr lang="en" sz="1600"/>
              <a:t>"</a:t>
            </a:r>
            <a:r>
              <a:rPr lang="en"/>
              <a:t>;}</a:t>
            </a:r>
            <a:br>
              <a:rPr lang="en"/>
            </a:b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Primitives</a:t>
            </a:r>
            <a:endParaRPr/>
          </a:p>
          <a:p>
            <a:pPr indent="-342900" lvl="0" marL="457200" rtl="0" algn="l">
              <a:spcBef>
                <a:spcPts val="0"/>
              </a:spcBef>
              <a:spcAft>
                <a:spcPts val="0"/>
              </a:spcAft>
              <a:buClr>
                <a:srgbClr val="6AA84F"/>
              </a:buClr>
              <a:buSzPts val="1800"/>
              <a:buChar char="●"/>
            </a:pPr>
            <a:r>
              <a:rPr lang="en">
                <a:solidFill>
                  <a:srgbClr val="6AA84F"/>
                </a:solidFill>
              </a:rPr>
              <a:t>Objects</a:t>
            </a:r>
            <a:endParaRPr>
              <a:solidFill>
                <a:srgbClr val="6AA84F"/>
              </a:solidFill>
            </a:endParaRPr>
          </a:p>
          <a:p>
            <a:pPr indent="-342900" lvl="0" marL="457200" rtl="0" algn="l">
              <a:spcBef>
                <a:spcPts val="0"/>
              </a:spcBef>
              <a:spcAft>
                <a:spcPts val="0"/>
              </a:spcAft>
              <a:buSzPts val="1800"/>
              <a:buChar char="●"/>
            </a:pPr>
            <a:r>
              <a:rPr lang="en"/>
              <a:t>Special cases</a:t>
            </a:r>
            <a:endParaRPr/>
          </a:p>
          <a:p>
            <a:pPr indent="-317500" lvl="1" marL="914400" rtl="0" algn="l">
              <a:spcBef>
                <a:spcPts val="0"/>
              </a:spcBef>
              <a:spcAft>
                <a:spcPts val="0"/>
              </a:spcAft>
              <a:buSzPts val="1400"/>
              <a:buChar char="○"/>
            </a:pPr>
            <a:r>
              <a:rPr lang="en"/>
              <a:t>String</a:t>
            </a:r>
            <a:endParaRPr/>
          </a:p>
          <a:p>
            <a:pPr indent="-317500" lvl="1" marL="914400" rtl="0" algn="l">
              <a:spcBef>
                <a:spcPts val="0"/>
              </a:spcBef>
              <a:spcAft>
                <a:spcPts val="0"/>
              </a:spcAft>
              <a:buSzPts val="1400"/>
              <a:buChar char="○"/>
            </a:pPr>
            <a:r>
              <a:rPr lang="en"/>
              <a:t>Boxed primitives</a:t>
            </a:r>
            <a:endParaRPr/>
          </a:p>
          <a:p>
            <a:pPr indent="-342900" lvl="0" marL="457200" rtl="0" algn="l">
              <a:spcBef>
                <a:spcPts val="0"/>
              </a:spcBef>
              <a:spcAft>
                <a:spcPts val="0"/>
              </a:spcAft>
              <a:buSzPts val="1800"/>
              <a:buChar char="●"/>
            </a:pPr>
            <a:r>
              <a:rPr lang="en"/>
              <a:t>Arrays and Collections</a:t>
            </a:r>
            <a:endParaRPr/>
          </a:p>
          <a:p>
            <a:pPr indent="-342900" lvl="0" marL="457200" rtl="0" algn="l">
              <a:spcBef>
                <a:spcPts val="0"/>
              </a:spcBef>
              <a:spcAft>
                <a:spcPts val="0"/>
              </a:spcAft>
              <a:buSzPts val="1800"/>
              <a:buChar char="●"/>
            </a:pPr>
            <a:r>
              <a:rPr lang="en"/>
              <a:t>Var</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618" name="Google Shape;618;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 Pet { </a:t>
            </a:r>
            <a:br>
              <a:rPr lang="en"/>
            </a:br>
            <a:r>
              <a:rPr lang="en"/>
              <a:t>	public String getFavoriteFood() { return "kibble"; }</a:t>
            </a:r>
            <a:br>
              <a:rPr lang="en"/>
            </a:b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Cannot be instantiated</a:t>
            </a:r>
            <a:endParaRPr/>
          </a:p>
          <a:p>
            <a:pPr indent="-342900" lvl="0" marL="457200" rtl="0" algn="l">
              <a:spcBef>
                <a:spcPts val="0"/>
              </a:spcBef>
              <a:spcAft>
                <a:spcPts val="0"/>
              </a:spcAft>
              <a:buSzPts val="1800"/>
              <a:buChar char="●"/>
            </a:pPr>
            <a:r>
              <a:rPr lang="en"/>
              <a:t>Must be extended in order to create instances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Methods</a:t>
            </a:r>
            <a:endParaRPr/>
          </a:p>
        </p:txBody>
      </p:sp>
      <p:sp>
        <p:nvSpPr>
          <p:cNvPr id="624" name="Google Shape;624;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t>
            </a:r>
            <a:r>
              <a:rPr lang="en"/>
              <a:t>class Pet { </a:t>
            </a:r>
            <a:br>
              <a:rPr lang="en"/>
            </a:br>
            <a:r>
              <a:rPr lang="en"/>
              <a:t>	public String getFavoriteFood() { return "kibble"; }</a:t>
            </a:r>
            <a:br>
              <a:rPr lang="en"/>
            </a:br>
            <a:r>
              <a:rPr lang="en"/>
              <a:t>	abstract int makeNoise();</a:t>
            </a:r>
            <a:br>
              <a:rPr lang="en"/>
            </a:b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Abstract methods must be implemented by classes that extend this class</a:t>
            </a:r>
            <a:endParaRPr/>
          </a:p>
          <a:p>
            <a:pPr indent="-342900" lvl="0" marL="457200" rtl="0" algn="l">
              <a:spcBef>
                <a:spcPts val="0"/>
              </a:spcBef>
              <a:spcAft>
                <a:spcPts val="0"/>
              </a:spcAft>
              <a:buSzPts val="1800"/>
              <a:buChar char="●"/>
            </a:pPr>
            <a:r>
              <a:rPr lang="en"/>
              <a:t>If a class has one or more abstract methods, the class must also be abstract</a:t>
            </a:r>
            <a:endParaRPr/>
          </a:p>
          <a:p>
            <a:pPr indent="0" lvl="0" marL="0" rtl="0" algn="l">
              <a:spcBef>
                <a:spcPts val="1600"/>
              </a:spcBef>
              <a:spcAft>
                <a:spcPts val="16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a:t>
            </a:r>
            <a:endParaRPr/>
          </a:p>
        </p:txBody>
      </p:sp>
      <p:sp>
        <p:nvSpPr>
          <p:cNvPr id="630" name="Google Shape;630;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to learn! But outside scope of this class.</a:t>
            </a:r>
            <a:endParaRPr/>
          </a:p>
          <a:p>
            <a:pPr indent="-317500" lvl="1" marL="914400" rtl="0" algn="l">
              <a:spcBef>
                <a:spcPts val="0"/>
              </a:spcBef>
              <a:spcAft>
                <a:spcPts val="0"/>
              </a:spcAft>
              <a:buSzPts val="1400"/>
              <a:buChar char="○"/>
            </a:pPr>
            <a:r>
              <a:rPr lang="en"/>
              <a:t>Super class method execution</a:t>
            </a:r>
            <a:endParaRPr/>
          </a:p>
          <a:p>
            <a:pPr indent="-317500" lvl="1" marL="914400" rtl="0" algn="l">
              <a:spcBef>
                <a:spcPts val="0"/>
              </a:spcBef>
              <a:spcAft>
                <a:spcPts val="0"/>
              </a:spcAft>
              <a:buSzPts val="1400"/>
              <a:buChar char="○"/>
            </a:pPr>
            <a:r>
              <a:rPr lang="en"/>
              <a:t>Identifying class types</a:t>
            </a:r>
            <a:endParaRPr/>
          </a:p>
          <a:p>
            <a:pPr indent="-317500" lvl="1" marL="914400" rtl="0" algn="l">
              <a:spcBef>
                <a:spcPts val="0"/>
              </a:spcBef>
              <a:spcAft>
                <a:spcPts val="0"/>
              </a:spcAft>
              <a:buSzPts val="1400"/>
              <a:buChar char="○"/>
            </a:pPr>
            <a:r>
              <a:rPr lang="en"/>
              <a:t>Type erasure</a:t>
            </a:r>
            <a:endParaRPr/>
          </a:p>
          <a:p>
            <a:pPr indent="-342900" lvl="0" marL="457200" rtl="0" algn="l">
              <a:spcBef>
                <a:spcPts val="0"/>
              </a:spcBef>
              <a:spcAft>
                <a:spcPts val="0"/>
              </a:spcAft>
              <a:buSzPts val="1800"/>
              <a:buChar char="●"/>
            </a:pPr>
            <a:r>
              <a:rPr lang="en"/>
              <a:t>Complex Inheritance hierarchies can add a lot of complexity, especially when it comes to storing data, so use with caution</a:t>
            </a:r>
            <a:endParaRPr/>
          </a:p>
          <a:p>
            <a:pPr indent="-342900" lvl="0" marL="457200" rtl="0" algn="l">
              <a:spcBef>
                <a:spcPts val="0"/>
              </a:spcBef>
              <a:spcAft>
                <a:spcPts val="0"/>
              </a:spcAft>
              <a:buSzPts val="1800"/>
              <a:buChar char="●"/>
            </a:pPr>
            <a:r>
              <a:rPr lang="en"/>
              <a:t>Interfaces are far more flexible and less dangerous, highly recommended</a:t>
            </a:r>
            <a:endParaRPr/>
          </a:p>
          <a:p>
            <a:pPr indent="-317500" lvl="1" marL="914400" rtl="0" algn="l">
              <a:spcBef>
                <a:spcPts val="0"/>
              </a:spcBef>
              <a:spcAft>
                <a:spcPts val="0"/>
              </a:spcAft>
              <a:buSzPts val="1400"/>
              <a:buChar char="○"/>
            </a:pPr>
            <a:r>
              <a:rPr lang="en"/>
              <a:t>Note: Interfaces can extend other interfaces! So sometimes this is a good way to solve inheritance problems.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Generics</a:t>
            </a:r>
            <a:endParaRPr/>
          </a:p>
        </p:txBody>
      </p:sp>
      <p:sp>
        <p:nvSpPr>
          <p:cNvPr id="636" name="Google Shape;636;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unTypedList = List.of(1, "cat", false);</a:t>
            </a:r>
            <a:endParaRPr/>
          </a:p>
          <a:p>
            <a:pPr indent="0" lvl="0" marL="0" rtl="0" algn="l">
              <a:spcBef>
                <a:spcPts val="1600"/>
              </a:spcBef>
              <a:spcAft>
                <a:spcPts val="1600"/>
              </a:spcAft>
              <a:buNone/>
            </a:pPr>
            <a:r>
              <a:rPr lang="en"/>
              <a:t>unTypedList.get(1).contains(</a:t>
            </a:r>
            <a:r>
              <a:rPr lang="en"/>
              <a:t>"at");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Generics</a:t>
            </a:r>
            <a:endParaRPr/>
          </a:p>
        </p:txBody>
      </p:sp>
      <p:sp>
        <p:nvSpPr>
          <p:cNvPr id="642" name="Google Shape;642;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List&lt;String&gt; typedList  = List.of(1, "cat", false);</a:t>
            </a:r>
            <a:br>
              <a:rPr lang="en"/>
            </a:br>
            <a:r>
              <a:rPr lang="en"/>
              <a:t>typedList.get(1).contains("at");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Generics</a:t>
            </a:r>
            <a:endParaRPr/>
          </a:p>
        </p:txBody>
      </p:sp>
      <p:sp>
        <p:nvSpPr>
          <p:cNvPr id="648" name="Google Shape;648;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can also use Interface or Superclass types:</a:t>
            </a:r>
            <a:endParaRPr sz="1600"/>
          </a:p>
          <a:p>
            <a:pPr indent="0" lvl="0" marL="0" rtl="0" algn="l">
              <a:spcBef>
                <a:spcPts val="1600"/>
              </a:spcBef>
              <a:spcAft>
                <a:spcPts val="0"/>
              </a:spcAft>
              <a:buNone/>
            </a:pPr>
            <a:r>
              <a:rPr lang="en" sz="1600"/>
              <a:t>p</a:t>
            </a:r>
            <a:r>
              <a:rPr lang="en" sz="1600"/>
              <a:t>ublic </a:t>
            </a:r>
            <a:r>
              <a:rPr lang="en" sz="1600"/>
              <a:t>i</a:t>
            </a:r>
            <a:r>
              <a:rPr lang="en" sz="1600"/>
              <a:t>nterface Foo { </a:t>
            </a:r>
            <a:br>
              <a:rPr lang="en" sz="1600"/>
            </a:br>
            <a:r>
              <a:rPr lang="en" sz="1600"/>
              <a:t>	int foo(int x);</a:t>
            </a:r>
            <a:br>
              <a:rPr lang="en" sz="1600"/>
            </a:br>
            <a:r>
              <a:rPr lang="en" sz="1600"/>
              <a:t>}</a:t>
            </a:r>
            <a:endParaRPr sz="1600"/>
          </a:p>
          <a:p>
            <a:pPr indent="0" lvl="0" marL="0" rtl="0" algn="l">
              <a:spcBef>
                <a:spcPts val="1600"/>
              </a:spcBef>
              <a:spcAft>
                <a:spcPts val="0"/>
              </a:spcAft>
              <a:buNone/>
            </a:pPr>
            <a:r>
              <a:rPr lang="en" sz="1600"/>
              <a:t>p</a:t>
            </a:r>
            <a:r>
              <a:rPr lang="en" sz="1600"/>
              <a:t>ublic </a:t>
            </a:r>
            <a:r>
              <a:rPr lang="en" sz="1600"/>
              <a:t>c</a:t>
            </a:r>
            <a:r>
              <a:rPr lang="en" sz="1600"/>
              <a:t>lass Bar implements Foo {</a:t>
            </a:r>
            <a:br>
              <a:rPr lang="en" sz="1600"/>
            </a:br>
            <a:r>
              <a:rPr lang="en" sz="1600"/>
              <a:t>	</a:t>
            </a:r>
            <a:r>
              <a:rPr lang="en" sz="1600"/>
              <a:t>public </a:t>
            </a:r>
            <a:r>
              <a:rPr lang="en" sz="1600"/>
              <a:t>int foo(int x) </a:t>
            </a:r>
            <a:r>
              <a:rPr lang="en" sz="1600"/>
              <a:t> { return x*2; } </a:t>
            </a:r>
            <a:br>
              <a:rPr lang="en" sz="1600"/>
            </a:br>
            <a:r>
              <a:rPr lang="en" sz="1600"/>
              <a:t>}</a:t>
            </a:r>
            <a:endParaRPr sz="1600"/>
          </a:p>
          <a:p>
            <a:pPr indent="0" lvl="0" marL="0" rtl="0" algn="l">
              <a:spcBef>
                <a:spcPts val="1600"/>
              </a:spcBef>
              <a:spcAft>
                <a:spcPts val="0"/>
              </a:spcAft>
              <a:buNone/>
            </a:pPr>
            <a:r>
              <a:rPr lang="en" sz="1600"/>
              <a:t>public class Baz implements Foo {</a:t>
            </a:r>
            <a:br>
              <a:rPr lang="en" sz="1600"/>
            </a:br>
            <a:r>
              <a:rPr lang="en" sz="1600"/>
              <a:t>	public int foo(int x) { return x / 2; } </a:t>
            </a:r>
            <a:br>
              <a:rPr lang="en" sz="1600"/>
            </a:br>
            <a:r>
              <a:rPr lang="en" sz="1600"/>
              <a:t>}</a:t>
            </a:r>
            <a:endParaRPr sz="1600"/>
          </a:p>
          <a:p>
            <a:pPr indent="0" lvl="0" marL="0" rtl="0" algn="l">
              <a:spcBef>
                <a:spcPts val="1600"/>
              </a:spcBef>
              <a:spcAft>
                <a:spcPts val="1600"/>
              </a:spcAft>
              <a:buNone/>
            </a:pPr>
            <a:r>
              <a:t/>
            </a:r>
            <a:endParaRPr sz="16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Generic Method</a:t>
            </a:r>
            <a:endParaRPr/>
          </a:p>
        </p:txBody>
      </p:sp>
      <p:sp>
        <p:nvSpPr>
          <p:cNvPr id="654" name="Google Shape;654;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public Map makeMap(Object key, Object value) {</a:t>
            </a:r>
            <a:br>
              <a:rPr lang="en"/>
            </a:br>
            <a:r>
              <a:rPr lang="en"/>
              <a:t>	Map m = new HashMap();</a:t>
            </a:r>
            <a:br>
              <a:rPr lang="en"/>
            </a:br>
            <a:r>
              <a:rPr lang="en"/>
              <a:t>	m.put(key, value);</a:t>
            </a:r>
            <a:br>
              <a:rPr lang="en"/>
            </a:br>
            <a:r>
              <a:rPr lang="en"/>
              <a:t>	</a:t>
            </a:r>
            <a:r>
              <a:rPr lang="en"/>
              <a:t>r</a:t>
            </a:r>
            <a:r>
              <a:rPr lang="en"/>
              <a:t>eturn m;</a:t>
            </a:r>
            <a:br>
              <a:rPr lang="en"/>
            </a:br>
            <a:r>
              <a:rPr lang="en"/>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Generic Method</a:t>
            </a:r>
            <a:endParaRPr/>
          </a:p>
        </p:txBody>
      </p:sp>
      <p:sp>
        <p:nvSpPr>
          <p:cNvPr id="660" name="Google Shape;6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public &lt;K,V&gt; Map&lt;K,V&gt; makeMap(K key, V value) {</a:t>
            </a:r>
            <a:br>
              <a:rPr lang="en"/>
            </a:br>
            <a:r>
              <a:rPr lang="en"/>
              <a:t>	Map&lt;K,V&gt; m = new HashMap&lt;&gt;();</a:t>
            </a:r>
            <a:br>
              <a:rPr lang="en"/>
            </a:br>
            <a:r>
              <a:rPr lang="en"/>
              <a:t>	m.put(key, value);</a:t>
            </a:r>
            <a:br>
              <a:rPr lang="en"/>
            </a:br>
            <a:r>
              <a:rPr lang="en"/>
              <a:t>	return m;</a:t>
            </a:r>
            <a:br>
              <a:rPr lang="en"/>
            </a:br>
            <a:r>
              <a:rPr lang="en"/>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 Method</a:t>
            </a:r>
            <a:endParaRPr/>
          </a:p>
        </p:txBody>
      </p:sp>
      <p:sp>
        <p:nvSpPr>
          <p:cNvPr id="666" name="Google Shape;666;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lass MapDoer {</a:t>
            </a:r>
            <a:br>
              <a:rPr lang="en"/>
            </a:br>
            <a:r>
              <a:rPr lang="en"/>
              <a:t>	</a:t>
            </a:r>
            <a:r>
              <a:rPr lang="en"/>
              <a:t>public &lt;K,V&gt; Map&lt;K,V&gt; makeEmptyMap() {</a:t>
            </a:r>
            <a:br>
              <a:rPr lang="en"/>
            </a:br>
            <a:r>
              <a:rPr lang="en"/>
              <a:t>		Map&lt;K,V&gt; m = new HashMap&lt;&gt;();</a:t>
            </a:r>
            <a:br>
              <a:rPr lang="en"/>
            </a:br>
            <a:r>
              <a:rPr lang="en"/>
              <a:t>		return m;</a:t>
            </a:r>
            <a:br>
              <a:rPr lang="en"/>
            </a:br>
            <a:r>
              <a:rPr lang="en"/>
              <a:t>	}</a:t>
            </a:r>
            <a:br>
              <a:rPr lang="en"/>
            </a:br>
            <a:r>
              <a:rPr lang="en"/>
              <a:t>}</a:t>
            </a:r>
            <a:endParaRPr/>
          </a:p>
          <a:p>
            <a:pPr indent="0" lvl="0" marL="0" rtl="0" algn="l">
              <a:spcBef>
                <a:spcPts val="1600"/>
              </a:spcBef>
              <a:spcAft>
                <a:spcPts val="1600"/>
              </a:spcAft>
              <a:buNone/>
            </a:pPr>
            <a:r>
              <a:rPr lang="en"/>
              <a:t>MapDoer md = new MapDoer();</a:t>
            </a:r>
            <a:br>
              <a:rPr lang="en"/>
            </a:br>
            <a:r>
              <a:rPr lang="en"/>
              <a:t>md.&lt;String,Integer&gt;makeEmptyMap();</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 Class</a:t>
            </a:r>
            <a:endParaRPr/>
          </a:p>
        </p:txBody>
      </p:sp>
      <p:sp>
        <p:nvSpPr>
          <p:cNvPr id="672" name="Google Shape;672;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MapDoer&lt;K,V&gt; {</a:t>
            </a:r>
            <a:br>
              <a:rPr lang="en"/>
            </a:br>
            <a:r>
              <a:rPr lang="en"/>
              <a:t>	public Map&lt;K,V&gt; makeEmptyMap() {</a:t>
            </a:r>
            <a:br>
              <a:rPr lang="en"/>
            </a:br>
            <a:r>
              <a:rPr lang="en"/>
              <a:t>		Map&lt;K,V&gt; m = new HashMap&lt;&gt;();</a:t>
            </a:r>
            <a:br>
              <a:rPr lang="en"/>
            </a:br>
            <a:r>
              <a:rPr lang="en"/>
              <a:t>		return m;</a:t>
            </a:r>
            <a:br>
              <a:rPr lang="en"/>
            </a:br>
            <a:r>
              <a:rPr lang="en"/>
              <a:t>	}</a:t>
            </a:r>
            <a:br>
              <a:rPr lang="en"/>
            </a:br>
            <a:r>
              <a:rPr lang="en"/>
              <a:t>}</a:t>
            </a:r>
            <a:endParaRPr/>
          </a:p>
          <a:p>
            <a:pPr indent="0" lvl="0" marL="0" rtl="0" algn="l">
              <a:spcBef>
                <a:spcPts val="1600"/>
              </a:spcBef>
              <a:spcAft>
                <a:spcPts val="1600"/>
              </a:spcAft>
              <a:buNone/>
            </a:pPr>
            <a:r>
              <a:rPr lang="en"/>
              <a:t>MapDoer&lt;String,Integer&gt; md = new MapDoer&lt;&gt;();</a:t>
            </a:r>
            <a:br>
              <a:rPr lang="en"/>
            </a:br>
            <a:r>
              <a:rPr lang="en"/>
              <a:t>md.makeEmptyMap();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