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Average"/>
      <p:regular r:id="rId53"/>
    </p:embeddedFont>
    <p:embeddedFont>
      <p:font typeface="Oswald"/>
      <p:regular r:id="rId54"/>
      <p:bold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verage-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swald-bold.fntdata"/><Relationship Id="rId10" Type="http://schemas.openxmlformats.org/officeDocument/2006/relationships/slide" Target="slides/slide5.xml"/><Relationship Id="rId54" Type="http://schemas.openxmlformats.org/officeDocument/2006/relationships/font" Target="fonts/Oswald-regular.fntdata"/><Relationship Id="rId13" Type="http://schemas.openxmlformats.org/officeDocument/2006/relationships/slide" Target="slides/slide8.xml"/><Relationship Id="rId57" Type="http://schemas.openxmlformats.org/officeDocument/2006/relationships/font" Target="fonts/OpenSans-bold.fntdata"/><Relationship Id="rId12" Type="http://schemas.openxmlformats.org/officeDocument/2006/relationships/slide" Target="slides/slide7.xml"/><Relationship Id="rId56"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font" Target="fonts/OpenSans-boldItalic.fntdata"/><Relationship Id="rId14" Type="http://schemas.openxmlformats.org/officeDocument/2006/relationships/slide" Target="slides/slide9.xml"/><Relationship Id="rId58"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3c90aa99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3c90aa99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0f64c568a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0f64c568a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Knowledge Check 2.1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0f64c568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0f64c568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0f64c568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0f64c568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f64c568a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f64c568a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f64c568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0f64c568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0f64c568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0f64c568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a:p>
            <a:pPr indent="0" lvl="0" marL="0" rtl="0" algn="l">
              <a:spcBef>
                <a:spcPts val="0"/>
              </a:spcBef>
              <a:spcAft>
                <a:spcPts val="0"/>
              </a:spcAft>
              <a:buNone/>
            </a:pPr>
            <a:r>
              <a:rPr lang="en"/>
              <a:t>Knowledge Check 2.2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0f64c568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0f64c568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intro + 30m lab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0f64c568a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0f64c568a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0f64c568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0f64c568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0f64c56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0f64c56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0f64c568a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0f64c568a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0f64c568a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0f64c568a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Quiz</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0f64c568a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0f64c568a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0f64c568a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0f64c568a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0f64c568a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0f64c568a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5m demo + 5m discussion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0f64c568a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0f64c568a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 demo + 3m slide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0f64c568a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0f64c568a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Knowledge Check 2.3</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0f64c568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0f64c568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0f64c568a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0f64c568a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0f64c568a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0f64c568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0f64c56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0f64c56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39102f6b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39102f6b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Knowledge Check 2.4</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0f64c568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0f64c568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39102f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39102f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39102f6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39102f6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39102f6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39102f6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a39102f6b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a39102f6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39102f6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39102f6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39102f6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39102f6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39102f6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39102f6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d21f877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d21f877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Knowledge Check 2.5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0f64c568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0f64c568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39102f6b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39102f6b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39102f6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39102f6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39102f6b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39102f6b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39102f6b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39102f6b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d21f877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9d21f877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d21f87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d21f87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d21f877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d21f877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d21f877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d21f877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c90aa9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c90aa9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0f64c568a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0f64c568a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0f64c568a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0f64c568a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10m demo + 10m student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f64c568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0f64c568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0f64c568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0f64c568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or icons ">
  <p:cSld name="BLANK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ph type="title"/>
          </p:nvPr>
        </p:nvSpPr>
        <p:spPr>
          <a:xfrm>
            <a:off x="605400" y="473950"/>
            <a:ext cx="79332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E3D49"/>
              </a:buClr>
              <a:buSzPts val="2000"/>
              <a:buFont typeface="Open Sans"/>
              <a:buNone/>
              <a:defRPr b="1" sz="2000">
                <a:solidFill>
                  <a:srgbClr val="2E3D49"/>
                </a:solidFill>
                <a:latin typeface="Open Sans"/>
                <a:ea typeface="Open Sans"/>
                <a:cs typeface="Open Sans"/>
                <a:sym typeface="Open Sans"/>
              </a:defRPr>
            </a:lvl1pPr>
            <a:lvl2pPr lvl="1" rtl="0">
              <a:spcBef>
                <a:spcPts val="0"/>
              </a:spcBef>
              <a:spcAft>
                <a:spcPts val="0"/>
              </a:spcAft>
              <a:buClr>
                <a:srgbClr val="2E3D49"/>
              </a:buClr>
              <a:buSzPts val="3000"/>
              <a:buNone/>
              <a:defRPr>
                <a:solidFill>
                  <a:srgbClr val="2E3D49"/>
                </a:solidFill>
              </a:defRPr>
            </a:lvl2pPr>
            <a:lvl3pPr lvl="2" rtl="0">
              <a:spcBef>
                <a:spcPts val="0"/>
              </a:spcBef>
              <a:spcAft>
                <a:spcPts val="0"/>
              </a:spcAft>
              <a:buClr>
                <a:srgbClr val="2E3D49"/>
              </a:buClr>
              <a:buSzPts val="3000"/>
              <a:buNone/>
              <a:defRPr>
                <a:solidFill>
                  <a:srgbClr val="2E3D49"/>
                </a:solidFill>
              </a:defRPr>
            </a:lvl3pPr>
            <a:lvl4pPr lvl="3" rtl="0">
              <a:spcBef>
                <a:spcPts val="0"/>
              </a:spcBef>
              <a:spcAft>
                <a:spcPts val="0"/>
              </a:spcAft>
              <a:buClr>
                <a:srgbClr val="2E3D49"/>
              </a:buClr>
              <a:buSzPts val="3000"/>
              <a:buNone/>
              <a:defRPr>
                <a:solidFill>
                  <a:srgbClr val="2E3D49"/>
                </a:solidFill>
              </a:defRPr>
            </a:lvl4pPr>
            <a:lvl5pPr lvl="4" rtl="0">
              <a:spcBef>
                <a:spcPts val="0"/>
              </a:spcBef>
              <a:spcAft>
                <a:spcPts val="0"/>
              </a:spcAft>
              <a:buClr>
                <a:srgbClr val="2E3D49"/>
              </a:buClr>
              <a:buSzPts val="3000"/>
              <a:buNone/>
              <a:defRPr>
                <a:solidFill>
                  <a:srgbClr val="2E3D49"/>
                </a:solidFill>
              </a:defRPr>
            </a:lvl5pPr>
            <a:lvl6pPr lvl="5" rtl="0">
              <a:spcBef>
                <a:spcPts val="0"/>
              </a:spcBef>
              <a:spcAft>
                <a:spcPts val="0"/>
              </a:spcAft>
              <a:buClr>
                <a:srgbClr val="2E3D49"/>
              </a:buClr>
              <a:buSzPts val="3000"/>
              <a:buNone/>
              <a:defRPr>
                <a:solidFill>
                  <a:srgbClr val="2E3D49"/>
                </a:solidFill>
              </a:defRPr>
            </a:lvl6pPr>
            <a:lvl7pPr lvl="6" rtl="0">
              <a:spcBef>
                <a:spcPts val="0"/>
              </a:spcBef>
              <a:spcAft>
                <a:spcPts val="0"/>
              </a:spcAft>
              <a:buClr>
                <a:srgbClr val="2E3D49"/>
              </a:buClr>
              <a:buSzPts val="3000"/>
              <a:buNone/>
              <a:defRPr>
                <a:solidFill>
                  <a:srgbClr val="2E3D49"/>
                </a:solidFill>
              </a:defRPr>
            </a:lvl7pPr>
            <a:lvl8pPr lvl="7" rtl="0">
              <a:spcBef>
                <a:spcPts val="0"/>
              </a:spcBef>
              <a:spcAft>
                <a:spcPts val="0"/>
              </a:spcAft>
              <a:buClr>
                <a:srgbClr val="2E3D49"/>
              </a:buClr>
              <a:buSzPts val="3000"/>
              <a:buNone/>
              <a:defRPr>
                <a:solidFill>
                  <a:srgbClr val="2E3D49"/>
                </a:solidFill>
              </a:defRPr>
            </a:lvl8pPr>
            <a:lvl9pPr lvl="8" rtl="0">
              <a:spcBef>
                <a:spcPts val="0"/>
              </a:spcBef>
              <a:spcAft>
                <a:spcPts val="0"/>
              </a:spcAft>
              <a:buClr>
                <a:srgbClr val="2E3D49"/>
              </a:buClr>
              <a:buSzPts val="3000"/>
              <a:buNone/>
              <a:defRPr>
                <a:solidFill>
                  <a:srgbClr val="2E3D49"/>
                </a:solidFill>
              </a:defRPr>
            </a:lvl9pPr>
          </a:lstStyle>
          <a:p/>
        </p:txBody>
      </p:sp>
      <p:pic>
        <p:nvPicPr>
          <p:cNvPr id="58" name="Google Shape;58;p13"/>
          <p:cNvPicPr preferRelativeResize="0"/>
          <p:nvPr/>
        </p:nvPicPr>
        <p:blipFill>
          <a:blip r:embed="rId3">
            <a:alphaModFix/>
          </a:blip>
          <a:stretch>
            <a:fillRect/>
          </a:stretch>
        </p:blipFill>
        <p:spPr>
          <a:xfrm>
            <a:off x="3127337" y="1565950"/>
            <a:ext cx="2889325" cy="26212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ostman.com/downloa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spring.io/spring-boot/docs/current/reference/html/appendix-application-properties.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 Web Applications </a:t>
            </a:r>
            <a:endParaRPr/>
          </a:p>
          <a:p>
            <a:pPr indent="0" lvl="0" marL="0" rtl="0" algn="ctr">
              <a:spcBef>
                <a:spcPts val="0"/>
              </a:spcBef>
              <a:spcAft>
                <a:spcPts val="0"/>
              </a:spcAft>
              <a:buNone/>
            </a:pPr>
            <a:r>
              <a:rPr lang="en"/>
              <a:t>with Spring Boot</a:t>
            </a:r>
            <a:endParaRPr/>
          </a:p>
        </p:txBody>
      </p:sp>
      <p:sp>
        <p:nvSpPr>
          <p:cNvPr id="64" name="Google Shape;64;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Instructor: Alex Pritchard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Endpoint naming conventions</a:t>
            </a:r>
            <a:endParaRPr/>
          </a:p>
        </p:txBody>
      </p:sp>
      <p:sp>
        <p:nvSpPr>
          <p:cNvPr id="154" name="Google Shape;154;p23"/>
          <p:cNvSpPr txBox="1"/>
          <p:nvPr>
            <p:ph idx="1" type="body"/>
          </p:nvPr>
        </p:nvSpPr>
        <p:spPr>
          <a:xfrm>
            <a:off x="311700" y="951100"/>
            <a:ext cx="8520600" cy="4150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All resources are nouns, usually be plural.</a:t>
            </a:r>
            <a:endParaRPr sz="1700"/>
          </a:p>
          <a:p>
            <a:pPr indent="-311150" lvl="1" marL="914400" rtl="0" algn="l">
              <a:spcBef>
                <a:spcPts val="0"/>
              </a:spcBef>
              <a:spcAft>
                <a:spcPts val="0"/>
              </a:spcAft>
              <a:buSzPts val="1300"/>
              <a:buChar char="○"/>
            </a:pPr>
            <a:r>
              <a:rPr lang="en" sz="1300"/>
              <a:t>Good: http://localhost:8080/book-store/books</a:t>
            </a:r>
            <a:endParaRPr sz="1300"/>
          </a:p>
          <a:p>
            <a:pPr indent="-311150" lvl="1" marL="914400" rtl="0" algn="l">
              <a:spcBef>
                <a:spcPts val="0"/>
              </a:spcBef>
              <a:spcAft>
                <a:spcPts val="0"/>
              </a:spcAft>
              <a:buSzPts val="1300"/>
              <a:buChar char="○"/>
            </a:pPr>
            <a:r>
              <a:rPr lang="en" sz="1300"/>
              <a:t>Bad: http://localhost:8080/book-store/listBooks</a:t>
            </a:r>
            <a:endParaRPr sz="1300"/>
          </a:p>
          <a:p>
            <a:pPr indent="-336550" lvl="0" marL="457200" rtl="0" algn="l">
              <a:spcBef>
                <a:spcPts val="0"/>
              </a:spcBef>
              <a:spcAft>
                <a:spcPts val="0"/>
              </a:spcAft>
              <a:buSzPts val="1700"/>
              <a:buAutoNum type="arabicPeriod"/>
            </a:pPr>
            <a:r>
              <a:rPr lang="en" sz="1700"/>
              <a:t>Slashes denote resources hierarchy</a:t>
            </a:r>
            <a:endParaRPr sz="1700"/>
          </a:p>
          <a:p>
            <a:pPr indent="-311150" lvl="1" marL="914400" rtl="0" algn="l">
              <a:spcBef>
                <a:spcPts val="0"/>
              </a:spcBef>
              <a:spcAft>
                <a:spcPts val="0"/>
              </a:spcAft>
              <a:buSzPts val="1300"/>
              <a:buChar char="○"/>
            </a:pPr>
            <a:r>
              <a:rPr lang="en" sz="1300"/>
              <a:t>Good: http://localhost:8080/book-store/books/{bookId}/author</a:t>
            </a:r>
            <a:endParaRPr sz="1300"/>
          </a:p>
          <a:p>
            <a:pPr indent="-311150" lvl="1" marL="914400" rtl="0" algn="l">
              <a:spcBef>
                <a:spcPts val="0"/>
              </a:spcBef>
              <a:spcAft>
                <a:spcPts val="0"/>
              </a:spcAft>
              <a:buSzPts val="1300"/>
              <a:buChar char="○"/>
            </a:pPr>
            <a:r>
              <a:rPr lang="en" sz="1300"/>
              <a:t>Bad: http://localhost:8080/book-store/books/author/{bookId}</a:t>
            </a:r>
            <a:endParaRPr sz="1300"/>
          </a:p>
          <a:p>
            <a:pPr indent="-336550" lvl="0" marL="457200" rtl="0" algn="l">
              <a:spcBef>
                <a:spcPts val="0"/>
              </a:spcBef>
              <a:spcAft>
                <a:spcPts val="0"/>
              </a:spcAft>
              <a:buSzPts val="1700"/>
              <a:buAutoNum type="arabicPeriod"/>
            </a:pPr>
            <a:r>
              <a:rPr lang="en" sz="1700"/>
              <a:t>All lowercase with hyphens. No underscore or caps (except param names)</a:t>
            </a:r>
            <a:endParaRPr sz="1700"/>
          </a:p>
          <a:p>
            <a:pPr indent="-311150" lvl="1" marL="914400" rtl="0" algn="l">
              <a:spcBef>
                <a:spcPts val="0"/>
              </a:spcBef>
              <a:spcAft>
                <a:spcPts val="0"/>
              </a:spcAft>
              <a:buSzPts val="1300"/>
              <a:buChar char="○"/>
            </a:pPr>
            <a:r>
              <a:rPr lang="en" sz="1300"/>
              <a:t>Good: http://localhost:8080/book-store/books</a:t>
            </a:r>
            <a:endParaRPr sz="1300"/>
          </a:p>
          <a:p>
            <a:pPr indent="-311150" lvl="1" marL="914400" rtl="0" algn="l">
              <a:spcBef>
                <a:spcPts val="0"/>
              </a:spcBef>
              <a:spcAft>
                <a:spcPts val="0"/>
              </a:spcAft>
              <a:buSzPts val="1300"/>
              <a:buChar char="○"/>
            </a:pPr>
            <a:r>
              <a:rPr lang="en" sz="1300"/>
              <a:t>Bad: http://localhost:8080/bookStore/books</a:t>
            </a:r>
            <a:endParaRPr sz="1300"/>
          </a:p>
          <a:p>
            <a:pPr indent="-336550" lvl="0" marL="457200" rtl="0" algn="l">
              <a:spcBef>
                <a:spcPts val="0"/>
              </a:spcBef>
              <a:spcAft>
                <a:spcPts val="0"/>
              </a:spcAft>
              <a:buSzPts val="1700"/>
              <a:buAutoNum type="arabicPeriod"/>
            </a:pPr>
            <a:r>
              <a:rPr lang="en" sz="1700"/>
              <a:t>Never put CRUD functions in the names. Use HTTP request methods</a:t>
            </a:r>
            <a:endParaRPr sz="1700"/>
          </a:p>
          <a:p>
            <a:pPr indent="-311150" lvl="1" marL="914400" rtl="0" algn="l">
              <a:spcBef>
                <a:spcPts val="0"/>
              </a:spcBef>
              <a:spcAft>
                <a:spcPts val="0"/>
              </a:spcAft>
              <a:buSzPts val="1300"/>
              <a:buChar char="○"/>
            </a:pPr>
            <a:r>
              <a:rPr lang="en" sz="1300"/>
              <a:t>GET http://localhost:8080/book-store/books/{bookId} - get the book with id bookId</a:t>
            </a:r>
            <a:endParaRPr sz="1300"/>
          </a:p>
          <a:p>
            <a:pPr indent="-311150" lvl="1" marL="914400" rtl="0" algn="l">
              <a:spcBef>
                <a:spcPts val="0"/>
              </a:spcBef>
              <a:spcAft>
                <a:spcPts val="0"/>
              </a:spcAft>
              <a:buSzPts val="1300"/>
              <a:buChar char="○"/>
            </a:pPr>
            <a:r>
              <a:rPr lang="en" sz="1300"/>
              <a:t>DELETE http://localhost:8080/book-store/books/{bookId} - delete the book with id bookId</a:t>
            </a:r>
            <a:endParaRPr sz="1300"/>
          </a:p>
          <a:p>
            <a:pPr indent="-336550" lvl="0" marL="457200" rtl="0" algn="l">
              <a:spcBef>
                <a:spcPts val="0"/>
              </a:spcBef>
              <a:spcAft>
                <a:spcPts val="0"/>
              </a:spcAft>
              <a:buSzPts val="1700"/>
              <a:buAutoNum type="arabicPeriod"/>
            </a:pPr>
            <a:r>
              <a:rPr lang="en" sz="1700"/>
              <a:t>Filter results using query parameters instead of making tons of endpoints</a:t>
            </a:r>
            <a:endParaRPr sz="1700"/>
          </a:p>
          <a:p>
            <a:pPr indent="-311150" lvl="1" marL="914400" rtl="0" algn="l">
              <a:spcBef>
                <a:spcPts val="0"/>
              </a:spcBef>
              <a:spcAft>
                <a:spcPts val="0"/>
              </a:spcAft>
              <a:buSzPts val="1300"/>
              <a:buChar char="○"/>
            </a:pPr>
            <a:r>
              <a:rPr lang="en" sz="1300"/>
              <a:t>Good: http://localhost:8080/book-store/books?genre=sci-fi&amp;maxPrice=10.0</a:t>
            </a:r>
            <a:endParaRPr sz="1300"/>
          </a:p>
          <a:p>
            <a:pPr indent="-311150" lvl="1" marL="914400" rtl="0" algn="l">
              <a:spcBef>
                <a:spcPts val="0"/>
              </a:spcBef>
              <a:spcAft>
                <a:spcPts val="0"/>
              </a:spcAft>
              <a:buSzPts val="1300"/>
              <a:buChar char="○"/>
            </a:pPr>
            <a:r>
              <a:rPr lang="en" sz="1300"/>
              <a:t>Bad: http://localhost:8080/book-store/books/genre/{genre}/maxPrice/{maxPrice}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Request Method Review</a:t>
            </a:r>
            <a:endParaRPr/>
          </a:p>
        </p:txBody>
      </p:sp>
      <p:sp>
        <p:nvSpPr>
          <p:cNvPr id="160" name="Google Shape;16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 request data</a:t>
            </a:r>
            <a:br>
              <a:rPr lang="en"/>
            </a:br>
            <a:r>
              <a:rPr lang="en"/>
              <a:t>POST - create/update a resource</a:t>
            </a:r>
            <a:br>
              <a:rPr lang="en"/>
            </a:br>
            <a:r>
              <a:rPr lang="en"/>
              <a:t>PUT - create/update a resource</a:t>
            </a:r>
            <a:br>
              <a:rPr lang="en"/>
            </a:br>
            <a:r>
              <a:rPr lang="en"/>
              <a:t>DELETE - delete a resource</a:t>
            </a:r>
            <a:endParaRPr/>
          </a:p>
          <a:p>
            <a:pPr indent="0" lvl="0" marL="0" rtl="0" algn="l">
              <a:spcBef>
                <a:spcPts val="1600"/>
              </a:spcBef>
              <a:spcAft>
                <a:spcPts val="0"/>
              </a:spcAft>
              <a:buNone/>
            </a:pPr>
            <a:r>
              <a:rPr lang="en"/>
              <a:t>POST vs PUT - </a:t>
            </a:r>
            <a:endParaRPr/>
          </a:p>
          <a:p>
            <a:pPr indent="0" lvl="0" marL="0" rtl="0" algn="l">
              <a:spcBef>
                <a:spcPts val="1600"/>
              </a:spcBef>
              <a:spcAft>
                <a:spcPts val="1600"/>
              </a:spcAft>
              <a:buNone/>
            </a:pPr>
            <a:r>
              <a:rPr lang="en"/>
              <a:t>PUT should be idempotent, which means if you call it over and over you should still get the same result. POST, on the other hand, might create multiple resources if you call it multiple times.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Web Requests</a:t>
            </a:r>
            <a:endParaRPr/>
          </a:p>
        </p:txBody>
      </p:sp>
      <p:sp>
        <p:nvSpPr>
          <p:cNvPr id="166" name="Google Shape;16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Easy to send GET requests with the browser</a:t>
            </a:r>
            <a:endParaRPr/>
          </a:p>
          <a:p>
            <a:pPr indent="-342900" lvl="0" marL="457200" rtl="0" algn="l">
              <a:spcBef>
                <a:spcPts val="0"/>
              </a:spcBef>
              <a:spcAft>
                <a:spcPts val="0"/>
              </a:spcAft>
              <a:buSzPts val="1800"/>
              <a:buChar char="●"/>
            </a:pPr>
            <a:r>
              <a:rPr lang="en"/>
              <a:t>Helpful to have a tool to send other kinds of requests</a:t>
            </a:r>
            <a:endParaRPr/>
          </a:p>
          <a:p>
            <a:pPr indent="-342900" lvl="0" marL="457200" rtl="0" algn="l">
              <a:spcBef>
                <a:spcPts val="0"/>
              </a:spcBef>
              <a:spcAft>
                <a:spcPts val="0"/>
              </a:spcAft>
              <a:buSzPts val="1800"/>
              <a:buChar char="●"/>
            </a:pPr>
            <a:r>
              <a:rPr lang="en"/>
              <a:t>Many options</a:t>
            </a:r>
            <a:endParaRPr/>
          </a:p>
          <a:p>
            <a:pPr indent="-317500" lvl="1" marL="914400" rtl="0" algn="l">
              <a:spcBef>
                <a:spcPts val="0"/>
              </a:spcBef>
              <a:spcAft>
                <a:spcPts val="0"/>
              </a:spcAft>
              <a:buSzPts val="1400"/>
              <a:buChar char="○"/>
            </a:pPr>
            <a:r>
              <a:rPr lang="en"/>
              <a:t>Postman</a:t>
            </a:r>
            <a:endParaRPr/>
          </a:p>
          <a:p>
            <a:pPr indent="-317500" lvl="1" marL="914400" rtl="0" algn="l">
              <a:spcBef>
                <a:spcPts val="0"/>
              </a:spcBef>
              <a:spcAft>
                <a:spcPts val="0"/>
              </a:spcAft>
              <a:buSzPts val="1400"/>
              <a:buChar char="○"/>
            </a:pPr>
            <a:r>
              <a:rPr lang="en"/>
              <a:t>SoapUI</a:t>
            </a:r>
            <a:endParaRPr/>
          </a:p>
          <a:p>
            <a:pPr indent="-317500" lvl="1" marL="914400" rtl="0" algn="l">
              <a:spcBef>
                <a:spcPts val="0"/>
              </a:spcBef>
              <a:spcAft>
                <a:spcPts val="0"/>
              </a:spcAft>
              <a:buSzPts val="1400"/>
              <a:buChar char="○"/>
            </a:pPr>
            <a:r>
              <a:rPr lang="en"/>
              <a:t>Burp</a:t>
            </a:r>
            <a:endParaRPr/>
          </a:p>
          <a:p>
            <a:pPr indent="-317500" lvl="1" marL="914400" rtl="0" algn="l">
              <a:spcBef>
                <a:spcPts val="0"/>
              </a:spcBef>
              <a:spcAft>
                <a:spcPts val="0"/>
              </a:spcAft>
              <a:buSzPts val="1400"/>
              <a:buChar char="○"/>
            </a:pPr>
            <a:r>
              <a:rPr lang="en"/>
              <a:t>Rest Console</a:t>
            </a:r>
            <a:endParaRPr/>
          </a:p>
          <a:p>
            <a:pPr indent="-317500" lvl="1" marL="914400" rtl="0" algn="l">
              <a:spcBef>
                <a:spcPts val="0"/>
              </a:spcBef>
              <a:spcAft>
                <a:spcPts val="0"/>
              </a:spcAft>
              <a:buSzPts val="1400"/>
              <a:buChar char="○"/>
            </a:pPr>
            <a:r>
              <a:rPr lang="en"/>
              <a:t>Curl</a:t>
            </a:r>
            <a:endParaRPr/>
          </a:p>
          <a:p>
            <a:pPr indent="-342900" lvl="0" marL="457200" rtl="0" algn="l">
              <a:spcBef>
                <a:spcPts val="0"/>
              </a:spcBef>
              <a:spcAft>
                <a:spcPts val="0"/>
              </a:spcAft>
              <a:buSzPts val="1800"/>
              <a:buChar char="●"/>
            </a:pPr>
            <a:r>
              <a:rPr lang="en" u="sng">
                <a:solidFill>
                  <a:schemeClr val="hlink"/>
                </a:solidFill>
                <a:hlinkClick r:id="rId3"/>
              </a:rPr>
              <a:t>https://www.postman.com/downloads/</a:t>
            </a:r>
            <a:endParaRPr/>
          </a:p>
          <a:p>
            <a:pPr indent="-317500" lvl="1" marL="914400" rtl="0" algn="l">
              <a:spcBef>
                <a:spcPts val="0"/>
              </a:spcBef>
              <a:spcAft>
                <a:spcPts val="0"/>
              </a:spcAft>
              <a:buSzPts val="1400"/>
              <a:buChar char="○"/>
            </a:pPr>
            <a:r>
              <a:rPr lang="en"/>
              <a:t>Desktop or web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POST handler</a:t>
            </a:r>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@PostMapping - marks a method as a Post handler</a:t>
            </a:r>
            <a:endParaRPr/>
          </a:p>
          <a:p>
            <a:pPr indent="0" lvl="0" marL="0" rtl="0" algn="l">
              <a:spcBef>
                <a:spcPts val="1600"/>
              </a:spcBef>
              <a:spcAft>
                <a:spcPts val="0"/>
              </a:spcAft>
              <a:buNone/>
            </a:pPr>
            <a:r>
              <a:rPr lang="en"/>
              <a:t>@PathVariable - identifies part of the REST path as a variable input to a handler method</a:t>
            </a:r>
            <a:endParaRPr/>
          </a:p>
          <a:p>
            <a:pPr indent="0" lvl="0" marL="0" rtl="0" algn="l">
              <a:spcBef>
                <a:spcPts val="1600"/>
              </a:spcBef>
              <a:spcAft>
                <a:spcPts val="0"/>
              </a:spcAft>
              <a:buNone/>
            </a:pPr>
            <a:r>
              <a:rPr lang="en"/>
              <a:t>http://localhost:8080/sample/{name}</a:t>
            </a:r>
            <a:endParaRPr/>
          </a:p>
          <a:p>
            <a:pPr indent="0" lvl="0" marL="0" rtl="0" algn="l">
              <a:spcBef>
                <a:spcPts val="1600"/>
              </a:spcBef>
              <a:spcAft>
                <a:spcPts val="0"/>
              </a:spcAft>
              <a:buNone/>
            </a:pPr>
            <a:r>
              <a:rPr lang="en"/>
              <a:t>@PostMapping("/{name}")</a:t>
            </a:r>
            <a:br>
              <a:rPr lang="en"/>
            </a:br>
            <a:r>
              <a:rPr lang="en"/>
              <a:t>p</a:t>
            </a:r>
            <a:r>
              <a:rPr lang="en"/>
              <a:t>ublic void</a:t>
            </a:r>
            <a:r>
              <a:rPr lang="en"/>
              <a:t> </a:t>
            </a:r>
            <a:r>
              <a:rPr lang="en"/>
              <a:t>consumePostRequest(@PathVariable String name){</a:t>
            </a:r>
            <a:br>
              <a:rPr lang="en"/>
            </a:br>
            <a:r>
              <a:rPr lang="en"/>
              <a:t>	//do whatever</a:t>
            </a:r>
            <a:br>
              <a:rPr lang="en"/>
            </a:br>
            <a:r>
              <a:rPr lang="en"/>
              <a:t>}</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Request Parameters</a:t>
            </a:r>
            <a:endParaRPr/>
          </a:p>
        </p:txBody>
      </p:sp>
      <p:sp>
        <p:nvSpPr>
          <p:cNvPr id="178" name="Google Shape;17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submit Request Parameters:</a:t>
            </a:r>
            <a:endParaRPr/>
          </a:p>
          <a:p>
            <a:pPr indent="-342900" lvl="0" marL="457200" rtl="0" algn="l">
              <a:spcBef>
                <a:spcPts val="1600"/>
              </a:spcBef>
              <a:spcAft>
                <a:spcPts val="0"/>
              </a:spcAft>
              <a:buSzPts val="1800"/>
              <a:buChar char="●"/>
            </a:pPr>
            <a:r>
              <a:rPr lang="en"/>
              <a:t>https://localhost:8080/sample/?name=hildegard&amp;genre=liturgical%20song</a:t>
            </a:r>
            <a:endParaRPr/>
          </a:p>
          <a:p>
            <a:pPr indent="-342900" lvl="0" marL="457200" rtl="0" algn="l">
              <a:spcBef>
                <a:spcPts val="0"/>
              </a:spcBef>
              <a:spcAft>
                <a:spcPts val="0"/>
              </a:spcAft>
              <a:buSzPts val="1800"/>
              <a:buChar char="●"/>
            </a:pPr>
            <a:r>
              <a:rPr lang="en"/>
              <a:t>Set query params outside of the path</a:t>
            </a:r>
            <a:endParaRPr/>
          </a:p>
          <a:p>
            <a:pPr indent="0" lvl="0" marL="0" rtl="0" algn="l">
              <a:spcBef>
                <a:spcPts val="1600"/>
              </a:spcBef>
              <a:spcAft>
                <a:spcPts val="0"/>
              </a:spcAft>
              <a:buNone/>
            </a:pPr>
            <a:r>
              <a:rPr lang="en"/>
              <a:t>    @PostMapping</a:t>
            </a:r>
            <a:br>
              <a:rPr lang="en"/>
            </a:br>
            <a:r>
              <a:rPr lang="en"/>
              <a:t>    public String setRequest(@RequestParam String name, </a:t>
            </a:r>
            <a:br>
              <a:rPr lang="en"/>
            </a:br>
            <a:r>
              <a:rPr lang="en"/>
              <a:t>                             @RequestParam(name = "genre") String musicalGenre ) {</a:t>
            </a:r>
            <a:br>
              <a:rPr lang="en"/>
            </a:br>
            <a:r>
              <a:rPr lang="en"/>
              <a:t>		//do stuff</a:t>
            </a:r>
            <a:br>
              <a:rPr lang="en"/>
            </a:b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Request Parameters</a:t>
            </a:r>
            <a:endParaRPr/>
          </a:p>
        </p:txBody>
      </p:sp>
      <p:sp>
        <p:nvSpPr>
          <p:cNvPr id="184" name="Google Shape;18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https://localhost:8080/sample/?name=hildegard&amp;genre=liturgical%20song</a:t>
            </a:r>
            <a:endParaRPr/>
          </a:p>
          <a:p>
            <a:pPr indent="0" lvl="0" marL="0" rtl="0" algn="l">
              <a:spcBef>
                <a:spcPts val="1600"/>
              </a:spcBef>
              <a:spcAft>
                <a:spcPts val="0"/>
              </a:spcAft>
              <a:buNone/>
            </a:pPr>
            <a:r>
              <a:rPr lang="en"/>
              <a:t>    @PostMapping</a:t>
            </a:r>
            <a:br>
              <a:rPr lang="en"/>
            </a:br>
            <a:r>
              <a:rPr lang="en"/>
              <a:t>    public String setRequest(@RequestParam Map&lt;String, String&gt; allParams) {</a:t>
            </a:r>
            <a:br>
              <a:rPr lang="en"/>
            </a:br>
            <a:r>
              <a:rPr lang="en"/>
              <a:t>		//do stuff</a:t>
            </a:r>
            <a:br>
              <a:rPr lang="en"/>
            </a:b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Complex Objects</a:t>
            </a:r>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complex objects</a:t>
            </a:r>
            <a:endParaRPr/>
          </a:p>
          <a:p>
            <a:pPr indent="0" lvl="0" marL="0" rtl="0" algn="l">
              <a:spcBef>
                <a:spcPts val="1600"/>
              </a:spcBef>
              <a:spcAft>
                <a:spcPts val="0"/>
              </a:spcAft>
              <a:buNone/>
            </a:pPr>
            <a:r>
              <a:rPr lang="en" sz="1400"/>
              <a:t>@PostMapping</a:t>
            </a:r>
            <a:br>
              <a:rPr lang="en" sz="1400"/>
            </a:br>
            <a:r>
              <a:rPr lang="en" sz="1400"/>
              <a:t>public Map&lt;String, String&gt; setRequest(@RequestParam Map&lt;String, String&gt; allParams) {</a:t>
            </a:r>
            <a:br>
              <a:rPr lang="en" sz="1400"/>
            </a:br>
            <a:r>
              <a:rPr lang="en" sz="1400"/>
              <a:t>    return allParams;</a:t>
            </a:r>
            <a:br>
              <a:rPr lang="en" sz="1400"/>
            </a:br>
            <a:r>
              <a:rPr lang="en" sz="1400"/>
              <a:t>}</a:t>
            </a:r>
            <a:endParaRPr sz="1400"/>
          </a:p>
          <a:p>
            <a:pPr indent="0" lvl="0" marL="0" rtl="0" algn="l">
              <a:spcBef>
                <a:spcPts val="1600"/>
              </a:spcBef>
              <a:spcAft>
                <a:spcPts val="1600"/>
              </a:spcAft>
              <a:buNone/>
            </a:pPr>
            <a:r>
              <a:rPr lang="en"/>
              <a:t>Consuming complex objects with @RequestBody</a:t>
            </a:r>
            <a:br>
              <a:rPr lang="en"/>
            </a:br>
            <a:r>
              <a:rPr lang="en" sz="1400"/>
              <a:t>@PostMapping</a:t>
            </a:r>
            <a:br>
              <a:rPr lang="en" sz="1400"/>
            </a:br>
            <a:r>
              <a:rPr lang="en" sz="1400"/>
              <a:t>public MyFoo setRequest(@RequestBody MyFoo myFoo) {</a:t>
            </a:r>
            <a:br>
              <a:rPr lang="en" sz="1400"/>
            </a:br>
            <a:r>
              <a:rPr lang="en" sz="1400"/>
              <a:t>    return myFoo;</a:t>
            </a:r>
            <a:br>
              <a:rPr lang="en" sz="1400"/>
            </a:br>
            <a:r>
              <a:rPr lang="en" sz="1400"/>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1</a:t>
            </a:r>
            <a:endParaRPr/>
          </a:p>
        </p:txBody>
      </p:sp>
      <p:sp>
        <p:nvSpPr>
          <p:cNvPr id="196" name="Google Shape;19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Time to start our get-rich-quick startup! We’re going to make a plant delivery service. It’s like Uber, but for plants! Our old college friend said they’d make a sweet web page for us, but we have to handle the back end. We don’t like planning very far ahead, so we’re going to jump right into making the API for them!</a:t>
            </a:r>
            <a:endParaRPr sz="1400"/>
          </a:p>
          <a:p>
            <a:pPr indent="-317500" lvl="0" marL="457200" rtl="0" algn="l">
              <a:spcBef>
                <a:spcPts val="1600"/>
              </a:spcBef>
              <a:spcAft>
                <a:spcPts val="0"/>
              </a:spcAft>
              <a:buSzPts val="1400"/>
              <a:buAutoNum type="arabicPeriod"/>
            </a:pPr>
            <a:r>
              <a:rPr lang="en" sz="1400"/>
              <a:t>Use Spring Initializr to make a new Spring Web project. </a:t>
            </a:r>
            <a:endParaRPr sz="1400"/>
          </a:p>
          <a:p>
            <a:pPr indent="-317500" lvl="0" marL="457200" rtl="0" algn="l">
              <a:spcBef>
                <a:spcPts val="0"/>
              </a:spcBef>
              <a:spcAft>
                <a:spcPts val="0"/>
              </a:spcAft>
              <a:buSzPts val="1400"/>
              <a:buAutoNum type="arabicPeriod"/>
            </a:pPr>
            <a:r>
              <a:rPr lang="en" sz="1400"/>
              <a:t>Create a controller class that lets people add new plants to our inventory and get info about them.</a:t>
            </a:r>
            <a:endParaRPr sz="1400"/>
          </a:p>
          <a:p>
            <a:pPr indent="-317500" lvl="0" marL="457200" rtl="0" algn="l">
              <a:spcBef>
                <a:spcPts val="0"/>
              </a:spcBef>
              <a:spcAft>
                <a:spcPts val="0"/>
              </a:spcAft>
              <a:buSzPts val="1400"/>
              <a:buAutoNum type="arabicPeriod"/>
            </a:pPr>
            <a:r>
              <a:rPr lang="en" sz="1400"/>
              <a:t>Define a data type to represent a request to add a new plant to our inventory. It should have at least:</a:t>
            </a:r>
            <a:endParaRPr sz="1400"/>
          </a:p>
          <a:p>
            <a:pPr indent="-317500" lvl="1" marL="914400" rtl="0" algn="l">
              <a:spcBef>
                <a:spcPts val="0"/>
              </a:spcBef>
              <a:spcAft>
                <a:spcPts val="0"/>
              </a:spcAft>
              <a:buSzPts val="1400"/>
              <a:buAutoNum type="alphaLcPeriod"/>
            </a:pPr>
            <a:r>
              <a:rPr lang="en"/>
              <a:t>Plant name</a:t>
            </a:r>
            <a:endParaRPr/>
          </a:p>
          <a:p>
            <a:pPr indent="-317500" lvl="1" marL="914400" rtl="0" algn="l">
              <a:spcBef>
                <a:spcPts val="0"/>
              </a:spcBef>
              <a:spcAft>
                <a:spcPts val="0"/>
              </a:spcAft>
              <a:buSzPts val="1400"/>
              <a:buAutoNum type="alphaLcPeriod"/>
            </a:pPr>
            <a:r>
              <a:rPr lang="en"/>
              <a:t>Price</a:t>
            </a:r>
            <a:endParaRPr/>
          </a:p>
          <a:p>
            <a:pPr indent="-317500" lvl="1" marL="914400" rtl="0" algn="l">
              <a:spcBef>
                <a:spcPts val="0"/>
              </a:spcBef>
              <a:spcAft>
                <a:spcPts val="0"/>
              </a:spcAft>
              <a:buSzPts val="1400"/>
              <a:buAutoNum type="alphaLcPeriod"/>
            </a:pPr>
            <a:r>
              <a:rPr lang="en"/>
              <a:t>A plant type, chosen from an enum you make containing plant types</a:t>
            </a:r>
            <a:endParaRPr/>
          </a:p>
          <a:p>
            <a:pPr indent="-317500" lvl="0" marL="457200" rtl="0" algn="l">
              <a:spcBef>
                <a:spcPts val="0"/>
              </a:spcBef>
              <a:spcAft>
                <a:spcPts val="0"/>
              </a:spcAft>
              <a:buSzPts val="1400"/>
              <a:buAutoNum type="arabicPeriod"/>
            </a:pPr>
            <a:r>
              <a:rPr lang="en" sz="1400"/>
              <a:t>Add a POST method to add a new plant and a GET method that returns a plant by name. Add another GET method that returns all plants. For now, store the list of available plants in a Map in your Controller.</a:t>
            </a:r>
            <a:endParaRPr sz="1400"/>
          </a:p>
          <a:p>
            <a:pPr indent="-317500" lvl="0" marL="457200" rtl="0" algn="l">
              <a:spcBef>
                <a:spcPts val="0"/>
              </a:spcBef>
              <a:spcAft>
                <a:spcPts val="0"/>
              </a:spcAft>
              <a:buSzPts val="1400"/>
              <a:buAutoNum type="arabicPeriod"/>
            </a:pPr>
            <a:r>
              <a:rPr lang="en" sz="1400"/>
              <a:t>Test project by sending POST and GET requests from Postman.</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1 Solution</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208" name="Google Shape;20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Remember this?</a:t>
            </a:r>
            <a:endParaRPr/>
          </a:p>
        </p:txBody>
      </p:sp>
      <p:sp>
        <p:nvSpPr>
          <p:cNvPr id="209" name="Google Shape;209;p32"/>
          <p:cNvSpPr/>
          <p:nvPr/>
        </p:nvSpPr>
        <p:spPr>
          <a:xfrm>
            <a:off x="2555825" y="767900"/>
            <a:ext cx="5569200" cy="348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10800000">
            <a:off x="5869575" y="1850500"/>
            <a:ext cx="2821500" cy="2526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flipH="1" rot="10800000">
            <a:off x="442250" y="3052475"/>
            <a:ext cx="3615900" cy="98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559525" y="34137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Front End</a:t>
            </a:r>
            <a:endParaRPr>
              <a:solidFill>
                <a:srgbClr val="FFFFFF"/>
              </a:solidFill>
            </a:endParaRPr>
          </a:p>
        </p:txBody>
      </p:sp>
      <p:sp>
        <p:nvSpPr>
          <p:cNvPr id="213" name="Google Shape;213;p32"/>
          <p:cNvSpPr/>
          <p:nvPr/>
        </p:nvSpPr>
        <p:spPr>
          <a:xfrm>
            <a:off x="2835100" y="3421575"/>
            <a:ext cx="11118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Controller</a:t>
            </a:r>
            <a:endParaRPr>
              <a:solidFill>
                <a:srgbClr val="FFFFFF"/>
              </a:solidFill>
            </a:endParaRPr>
          </a:p>
        </p:txBody>
      </p:sp>
      <p:cxnSp>
        <p:nvCxnSpPr>
          <p:cNvPr id="214" name="Google Shape;214;p32"/>
          <p:cNvCxnSpPr/>
          <p:nvPr/>
        </p:nvCxnSpPr>
        <p:spPr>
          <a:xfrm>
            <a:off x="2312423" y="3633818"/>
            <a:ext cx="4719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2"/>
          <p:cNvSpPr/>
          <p:nvPr/>
        </p:nvSpPr>
        <p:spPr>
          <a:xfrm flipH="1" rot="10800000">
            <a:off x="4150061" y="1889643"/>
            <a:ext cx="1550400" cy="246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txBox="1"/>
          <p:nvPr/>
        </p:nvSpPr>
        <p:spPr>
          <a:xfrm>
            <a:off x="4221998" y="1960783"/>
            <a:ext cx="14292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Application</a:t>
            </a:r>
            <a:endParaRPr b="1" sz="1600">
              <a:latin typeface="Open Sans"/>
              <a:ea typeface="Open Sans"/>
              <a:cs typeface="Open Sans"/>
              <a:sym typeface="Open Sans"/>
            </a:endParaRPr>
          </a:p>
        </p:txBody>
      </p:sp>
      <p:sp>
        <p:nvSpPr>
          <p:cNvPr id="217" name="Google Shape;217;p32"/>
          <p:cNvSpPr/>
          <p:nvPr/>
        </p:nvSpPr>
        <p:spPr>
          <a:xfrm>
            <a:off x="4349100" y="36542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Service</a:t>
            </a:r>
            <a:endParaRPr>
              <a:solidFill>
                <a:srgbClr val="FFFFFF"/>
              </a:solidFill>
            </a:endParaRPr>
          </a:p>
        </p:txBody>
      </p:sp>
      <p:cxnSp>
        <p:nvCxnSpPr>
          <p:cNvPr id="218" name="Google Shape;218;p32"/>
          <p:cNvCxnSpPr/>
          <p:nvPr/>
        </p:nvCxnSpPr>
        <p:spPr>
          <a:xfrm rot="10800000">
            <a:off x="1765186" y="3633815"/>
            <a:ext cx="471900" cy="0"/>
          </a:xfrm>
          <a:prstGeom prst="straightConnector1">
            <a:avLst/>
          </a:prstGeom>
          <a:noFill/>
          <a:ln cap="flat" cmpd="sng" w="9525">
            <a:solidFill>
              <a:schemeClr val="dk2"/>
            </a:solidFill>
            <a:prstDash val="solid"/>
            <a:round/>
            <a:headEnd len="med" w="med" type="none"/>
            <a:tailEnd len="med" w="med" type="triangle"/>
          </a:ln>
        </p:spPr>
      </p:cxnSp>
      <p:pic>
        <p:nvPicPr>
          <p:cNvPr id="219" name="Google Shape;219;p32"/>
          <p:cNvPicPr preferRelativeResize="0"/>
          <p:nvPr/>
        </p:nvPicPr>
        <p:blipFill>
          <a:blip r:embed="rId3">
            <a:alphaModFix/>
          </a:blip>
          <a:stretch>
            <a:fillRect/>
          </a:stretch>
        </p:blipFill>
        <p:spPr>
          <a:xfrm>
            <a:off x="8013775" y="2042042"/>
            <a:ext cx="936000" cy="936000"/>
          </a:xfrm>
          <a:prstGeom prst="rect">
            <a:avLst/>
          </a:prstGeom>
          <a:noFill/>
          <a:ln>
            <a:noFill/>
          </a:ln>
        </p:spPr>
      </p:pic>
      <p:sp>
        <p:nvSpPr>
          <p:cNvPr id="220" name="Google Shape;220;p32"/>
          <p:cNvSpPr/>
          <p:nvPr/>
        </p:nvSpPr>
        <p:spPr>
          <a:xfrm>
            <a:off x="6271998" y="2290568"/>
            <a:ext cx="1155600" cy="7377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Repository</a:t>
            </a:r>
            <a:endParaRPr>
              <a:solidFill>
                <a:srgbClr val="FFFFFF"/>
              </a:solidFill>
            </a:endParaRPr>
          </a:p>
        </p:txBody>
      </p:sp>
      <p:cxnSp>
        <p:nvCxnSpPr>
          <p:cNvPr id="221" name="Google Shape;221;p32"/>
          <p:cNvCxnSpPr>
            <a:stCxn id="222" idx="2"/>
            <a:endCxn id="223" idx="3"/>
          </p:cNvCxnSpPr>
          <p:nvPr/>
        </p:nvCxnSpPr>
        <p:spPr>
          <a:xfrm flipH="1">
            <a:off x="7427575" y="3464413"/>
            <a:ext cx="1054200" cy="4143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2"/>
          <p:cNvSpPr txBox="1"/>
          <p:nvPr/>
        </p:nvSpPr>
        <p:spPr>
          <a:xfrm>
            <a:off x="8245825" y="3136213"/>
            <a:ext cx="471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DB</a:t>
            </a:r>
            <a:endParaRPr sz="1200">
              <a:latin typeface="Open Sans"/>
              <a:ea typeface="Open Sans"/>
              <a:cs typeface="Open Sans"/>
              <a:sym typeface="Open Sans"/>
            </a:endParaRPr>
          </a:p>
        </p:txBody>
      </p:sp>
      <p:sp>
        <p:nvSpPr>
          <p:cNvPr id="223" name="Google Shape;223;p32"/>
          <p:cNvSpPr/>
          <p:nvPr/>
        </p:nvSpPr>
        <p:spPr>
          <a:xfrm>
            <a:off x="6271998" y="3509768"/>
            <a:ext cx="1155600" cy="7377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Repository</a:t>
            </a:r>
            <a:endParaRPr>
              <a:solidFill>
                <a:srgbClr val="FFFFFF"/>
              </a:solidFill>
            </a:endParaRPr>
          </a:p>
        </p:txBody>
      </p:sp>
      <p:sp>
        <p:nvSpPr>
          <p:cNvPr id="224" name="Google Shape;224;p32"/>
          <p:cNvSpPr txBox="1"/>
          <p:nvPr/>
        </p:nvSpPr>
        <p:spPr>
          <a:xfrm>
            <a:off x="7681925" y="3077950"/>
            <a:ext cx="546600" cy="302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JDBC</a:t>
            </a:r>
            <a:endParaRPr sz="1200">
              <a:latin typeface="Open Sans"/>
              <a:ea typeface="Open Sans"/>
              <a:cs typeface="Open Sans"/>
              <a:sym typeface="Open Sans"/>
            </a:endParaRPr>
          </a:p>
        </p:txBody>
      </p:sp>
      <p:cxnSp>
        <p:nvCxnSpPr>
          <p:cNvPr id="225" name="Google Shape;225;p32"/>
          <p:cNvCxnSpPr>
            <a:stCxn id="226" idx="3"/>
            <a:endCxn id="220" idx="1"/>
          </p:cNvCxnSpPr>
          <p:nvPr/>
        </p:nvCxnSpPr>
        <p:spPr>
          <a:xfrm>
            <a:off x="5504700" y="2655125"/>
            <a:ext cx="767400" cy="4200"/>
          </a:xfrm>
          <a:prstGeom prst="straightConnector1">
            <a:avLst/>
          </a:prstGeom>
          <a:noFill/>
          <a:ln cap="flat" cmpd="sng" w="19050">
            <a:solidFill>
              <a:schemeClr val="dk2"/>
            </a:solidFill>
            <a:prstDash val="solid"/>
            <a:round/>
            <a:headEnd len="med" w="med" type="none"/>
            <a:tailEnd len="med" w="med" type="triangle"/>
          </a:ln>
        </p:spPr>
      </p:cxnSp>
      <p:cxnSp>
        <p:nvCxnSpPr>
          <p:cNvPr id="227" name="Google Shape;227;p32"/>
          <p:cNvCxnSpPr>
            <a:stCxn id="226" idx="3"/>
            <a:endCxn id="223" idx="1"/>
          </p:cNvCxnSpPr>
          <p:nvPr/>
        </p:nvCxnSpPr>
        <p:spPr>
          <a:xfrm>
            <a:off x="5504700" y="2655125"/>
            <a:ext cx="767400" cy="1223400"/>
          </a:xfrm>
          <a:prstGeom prst="straightConnector1">
            <a:avLst/>
          </a:prstGeom>
          <a:noFill/>
          <a:ln cap="flat" cmpd="sng" w="19050">
            <a:solidFill>
              <a:schemeClr val="dk2"/>
            </a:solidFill>
            <a:prstDash val="solid"/>
            <a:round/>
            <a:headEnd len="med" w="med" type="none"/>
            <a:tailEnd len="med" w="med" type="triangle"/>
          </a:ln>
        </p:spPr>
      </p:cxnSp>
      <p:sp>
        <p:nvSpPr>
          <p:cNvPr id="228" name="Google Shape;228;p32"/>
          <p:cNvSpPr txBox="1"/>
          <p:nvPr/>
        </p:nvSpPr>
        <p:spPr>
          <a:xfrm>
            <a:off x="5595300" y="2460975"/>
            <a:ext cx="471900" cy="302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
        <p:nvSpPr>
          <p:cNvPr id="229" name="Google Shape;229;p32"/>
          <p:cNvSpPr txBox="1"/>
          <p:nvPr/>
        </p:nvSpPr>
        <p:spPr>
          <a:xfrm>
            <a:off x="5909151" y="3154200"/>
            <a:ext cx="471900" cy="328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
        <p:nvSpPr>
          <p:cNvPr id="230" name="Google Shape;230;p32"/>
          <p:cNvSpPr txBox="1"/>
          <p:nvPr/>
        </p:nvSpPr>
        <p:spPr>
          <a:xfrm>
            <a:off x="1496024" y="3054550"/>
            <a:ext cx="1550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Presentation</a:t>
            </a:r>
            <a:endParaRPr b="1" sz="1600">
              <a:latin typeface="Open Sans"/>
              <a:ea typeface="Open Sans"/>
              <a:cs typeface="Open Sans"/>
              <a:sym typeface="Open Sans"/>
            </a:endParaRPr>
          </a:p>
        </p:txBody>
      </p:sp>
      <p:sp>
        <p:nvSpPr>
          <p:cNvPr id="231" name="Google Shape;231;p32"/>
          <p:cNvSpPr txBox="1"/>
          <p:nvPr/>
        </p:nvSpPr>
        <p:spPr>
          <a:xfrm>
            <a:off x="2000625" y="3435550"/>
            <a:ext cx="546600" cy="328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REST</a:t>
            </a:r>
            <a:endParaRPr sz="1200">
              <a:latin typeface="Open Sans"/>
              <a:ea typeface="Open Sans"/>
              <a:cs typeface="Open Sans"/>
              <a:sym typeface="Open Sans"/>
            </a:endParaRPr>
          </a:p>
        </p:txBody>
      </p:sp>
      <p:cxnSp>
        <p:nvCxnSpPr>
          <p:cNvPr id="232" name="Google Shape;232;p32"/>
          <p:cNvCxnSpPr>
            <a:stCxn id="213" idx="0"/>
          </p:cNvCxnSpPr>
          <p:nvPr/>
        </p:nvCxnSpPr>
        <p:spPr>
          <a:xfrm flipH="1" rot="10800000">
            <a:off x="3391000" y="2686575"/>
            <a:ext cx="908700" cy="735000"/>
          </a:xfrm>
          <a:prstGeom prst="straightConnector1">
            <a:avLst/>
          </a:prstGeom>
          <a:noFill/>
          <a:ln cap="flat" cmpd="sng" w="19050">
            <a:solidFill>
              <a:srgbClr val="2E3D49"/>
            </a:solidFill>
            <a:prstDash val="solid"/>
            <a:round/>
            <a:headEnd len="med" w="med" type="triangle"/>
            <a:tailEnd len="med" w="med" type="triangle"/>
          </a:ln>
        </p:spPr>
      </p:cxnSp>
      <p:cxnSp>
        <p:nvCxnSpPr>
          <p:cNvPr id="233" name="Google Shape;233;p32"/>
          <p:cNvCxnSpPr>
            <a:stCxn id="217" idx="0"/>
            <a:endCxn id="226" idx="2"/>
          </p:cNvCxnSpPr>
          <p:nvPr/>
        </p:nvCxnSpPr>
        <p:spPr>
          <a:xfrm rot="10800000">
            <a:off x="4926900" y="2875175"/>
            <a:ext cx="0" cy="779100"/>
          </a:xfrm>
          <a:prstGeom prst="straightConnector1">
            <a:avLst/>
          </a:prstGeom>
          <a:noFill/>
          <a:ln cap="flat" cmpd="sng" w="19050">
            <a:solidFill>
              <a:srgbClr val="2E3D49"/>
            </a:solidFill>
            <a:prstDash val="solid"/>
            <a:round/>
            <a:headEnd len="med" w="med" type="triangle"/>
            <a:tailEnd len="med" w="med" type="triangle"/>
          </a:ln>
        </p:spPr>
      </p:cxnSp>
      <p:sp>
        <p:nvSpPr>
          <p:cNvPr id="226" name="Google Shape;226;p32"/>
          <p:cNvSpPr/>
          <p:nvPr/>
        </p:nvSpPr>
        <p:spPr>
          <a:xfrm>
            <a:off x="4349100" y="24350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Service</a:t>
            </a:r>
            <a:endParaRPr>
              <a:solidFill>
                <a:srgbClr val="FFFFFF"/>
              </a:solidFill>
            </a:endParaRPr>
          </a:p>
        </p:txBody>
      </p:sp>
      <p:sp>
        <p:nvSpPr>
          <p:cNvPr id="234" name="Google Shape;234;p32"/>
          <p:cNvSpPr txBox="1"/>
          <p:nvPr/>
        </p:nvSpPr>
        <p:spPr>
          <a:xfrm>
            <a:off x="5884423" y="1835350"/>
            <a:ext cx="7728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Data</a:t>
            </a:r>
            <a:endParaRPr b="1" sz="1600">
              <a:latin typeface="Open Sans"/>
              <a:ea typeface="Open Sans"/>
              <a:cs typeface="Open Sans"/>
              <a:sym typeface="Open Sans"/>
            </a:endParaRPr>
          </a:p>
        </p:txBody>
      </p:sp>
      <p:sp>
        <p:nvSpPr>
          <p:cNvPr id="235" name="Google Shape;235;p32"/>
          <p:cNvSpPr txBox="1"/>
          <p:nvPr/>
        </p:nvSpPr>
        <p:spPr>
          <a:xfrm>
            <a:off x="7614975" y="2344938"/>
            <a:ext cx="594900" cy="25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JDBC</a:t>
            </a:r>
            <a:endParaRPr sz="1200">
              <a:latin typeface="Open Sans"/>
              <a:ea typeface="Open Sans"/>
              <a:cs typeface="Open Sans"/>
              <a:sym typeface="Open Sans"/>
            </a:endParaRPr>
          </a:p>
        </p:txBody>
      </p:sp>
      <p:cxnSp>
        <p:nvCxnSpPr>
          <p:cNvPr id="236" name="Google Shape;236;p32"/>
          <p:cNvCxnSpPr/>
          <p:nvPr/>
        </p:nvCxnSpPr>
        <p:spPr>
          <a:xfrm>
            <a:off x="8094625" y="2530100"/>
            <a:ext cx="175800" cy="15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32"/>
          <p:cNvCxnSpPr/>
          <p:nvPr/>
        </p:nvCxnSpPr>
        <p:spPr>
          <a:xfrm flipH="1">
            <a:off x="7467550" y="2534475"/>
            <a:ext cx="167700" cy="3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32"/>
          <p:cNvSpPr txBox="1"/>
          <p:nvPr/>
        </p:nvSpPr>
        <p:spPr>
          <a:xfrm>
            <a:off x="3551075" y="2849825"/>
            <a:ext cx="471900" cy="328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Multi-tier architecture in Java</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Defining “Front end” vs. “Back end”</a:t>
            </a:r>
            <a:endParaRPr/>
          </a:p>
          <a:p>
            <a:pPr indent="-342900" lvl="0" marL="457200" rtl="0" algn="l">
              <a:spcBef>
                <a:spcPts val="0"/>
              </a:spcBef>
              <a:spcAft>
                <a:spcPts val="0"/>
              </a:spcAft>
              <a:buSzPts val="1800"/>
              <a:buChar char="●"/>
            </a:pPr>
            <a:r>
              <a:rPr lang="en"/>
              <a:t>Controllers as an interface to our application</a:t>
            </a:r>
            <a:endParaRPr/>
          </a:p>
          <a:p>
            <a:pPr indent="-342900" lvl="0" marL="457200" rtl="0" algn="l">
              <a:spcBef>
                <a:spcPts val="0"/>
              </a:spcBef>
              <a:spcAft>
                <a:spcPts val="0"/>
              </a:spcAft>
              <a:buSzPts val="1800"/>
              <a:buChar char="●"/>
            </a:pPr>
            <a:r>
              <a:rPr lang="en"/>
              <a:t>Service and Data layers</a:t>
            </a:r>
            <a:endParaRPr/>
          </a:p>
          <a:p>
            <a:pPr indent="-342900" lvl="0" marL="457200" rtl="0" algn="l">
              <a:spcBef>
                <a:spcPts val="0"/>
              </a:spcBef>
              <a:spcAft>
                <a:spcPts val="0"/>
              </a:spcAft>
              <a:buSzPts val="1800"/>
              <a:buChar char="●"/>
            </a:pPr>
            <a:r>
              <a:rPr lang="en"/>
              <a:t>Package structures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Service Classes</a:t>
            </a:r>
            <a:endParaRPr/>
          </a:p>
        </p:txBody>
      </p:sp>
      <p:sp>
        <p:nvSpPr>
          <p:cNvPr id="244" name="Google Shape;24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 Very imaginative annotation. Service class equivalent of @Controller. Specialization of @Component, which enables class for component scan.</a:t>
            </a:r>
            <a:endParaRPr/>
          </a:p>
          <a:p>
            <a:pPr indent="0" lvl="0" marL="0" rtl="0" algn="l">
              <a:spcBef>
                <a:spcPts val="1600"/>
              </a:spcBef>
              <a:spcAft>
                <a:spcPts val="0"/>
              </a:spcAft>
              <a:buNone/>
            </a:pPr>
            <a:r>
              <a:rPr lang="en"/>
              <a:t>@Service</a:t>
            </a:r>
            <a:br>
              <a:rPr lang="en"/>
            </a:br>
            <a:r>
              <a:rPr lang="en"/>
              <a:t>p</a:t>
            </a:r>
            <a:r>
              <a:rPr lang="en"/>
              <a:t>ublic class FooService {</a:t>
            </a:r>
            <a:br>
              <a:rPr lang="en"/>
            </a:br>
            <a:r>
              <a:rPr lang="en"/>
              <a:t>	</a:t>
            </a:r>
            <a:r>
              <a:rPr lang="en"/>
              <a:t>p</a:t>
            </a:r>
            <a:r>
              <a:rPr lang="en"/>
              <a:t>ublic String fizzBuzz(int num) {</a:t>
            </a:r>
            <a:br>
              <a:rPr lang="en"/>
            </a:br>
            <a:r>
              <a:rPr lang="en"/>
              <a:t>		// just when you thought you were safe</a:t>
            </a:r>
            <a:br>
              <a:rPr lang="en"/>
            </a:br>
            <a:r>
              <a:rPr lang="en"/>
              <a:t>	}</a:t>
            </a:r>
            <a:br>
              <a:rPr lang="en"/>
            </a:br>
            <a:r>
              <a:rPr lang="en"/>
              <a:t>}</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250" name="Google Shape;25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 controller and we need to use the service, why not:</a:t>
            </a:r>
            <a:br>
              <a:rPr lang="en"/>
            </a:br>
            <a:br>
              <a:rPr lang="en"/>
            </a:br>
            <a:r>
              <a:rPr lang="en"/>
              <a:t>@RestController</a:t>
            </a:r>
            <a:br>
              <a:rPr lang="en"/>
            </a:br>
            <a:r>
              <a:rPr lang="en"/>
              <a:t>@RequestMapping("/sample")</a:t>
            </a:r>
            <a:br>
              <a:rPr lang="en"/>
            </a:br>
            <a:r>
              <a:rPr lang="en"/>
              <a:t>public class SampleController {</a:t>
            </a:r>
            <a:br>
              <a:rPr lang="en"/>
            </a:br>
            <a:r>
              <a:rPr lang="en"/>
              <a:t>	</a:t>
            </a:r>
            <a:r>
              <a:rPr lang="en"/>
              <a:t>p</a:t>
            </a:r>
            <a:r>
              <a:rPr lang="en"/>
              <a:t>rivate FooService fooService = new FooService();</a:t>
            </a:r>
            <a:br>
              <a:rPr lang="en"/>
            </a:br>
            <a:br>
              <a:rPr lang="en"/>
            </a:br>
            <a:r>
              <a:rPr lang="en"/>
              <a:t>	//do controller stuff</a:t>
            </a:r>
            <a:br>
              <a:rPr lang="en"/>
            </a:br>
            <a:r>
              <a:rPr lang="en"/>
              <a:t>}</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256" name="Google Shape;25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42900" lvl="0" marL="457200" rtl="0" algn="l">
              <a:spcBef>
                <a:spcPts val="1600"/>
              </a:spcBef>
              <a:spcAft>
                <a:spcPts val="0"/>
              </a:spcAft>
              <a:buSzPts val="1800"/>
              <a:buChar char="●"/>
            </a:pPr>
            <a:r>
              <a:rPr lang="en"/>
              <a:t>Deal with dependency circuits - Foo uses Bar, which uses Foo</a:t>
            </a:r>
            <a:endParaRPr/>
          </a:p>
          <a:p>
            <a:pPr indent="-342900" lvl="0" marL="457200" rtl="0" algn="l">
              <a:spcBef>
                <a:spcPts val="0"/>
              </a:spcBef>
              <a:spcAft>
                <a:spcPts val="0"/>
              </a:spcAft>
              <a:buSzPts val="1800"/>
              <a:buChar char="●"/>
            </a:pPr>
            <a:r>
              <a:rPr lang="en"/>
              <a:t>Too many duplicate objects</a:t>
            </a:r>
            <a:endParaRPr/>
          </a:p>
          <a:p>
            <a:pPr indent="-342900" lvl="0" marL="457200" rtl="0" algn="l">
              <a:spcBef>
                <a:spcPts val="0"/>
              </a:spcBef>
              <a:spcAft>
                <a:spcPts val="0"/>
              </a:spcAft>
              <a:buSzPts val="1800"/>
              <a:buChar char="●"/>
            </a:pPr>
            <a:r>
              <a:rPr lang="en"/>
              <a:t>Not enough duplicate objects!</a:t>
            </a:r>
            <a:endParaRPr/>
          </a:p>
          <a:p>
            <a:pPr indent="-342900" lvl="0" marL="457200" rtl="0" algn="l">
              <a:spcBef>
                <a:spcPts val="0"/>
              </a:spcBef>
              <a:spcAft>
                <a:spcPts val="0"/>
              </a:spcAft>
              <a:buSzPts val="1800"/>
              <a:buChar char="●"/>
            </a:pPr>
            <a:r>
              <a:rPr lang="en"/>
              <a:t>Complex initialization - write a lot of code!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Dependency Injection</a:t>
            </a:r>
            <a:endParaRPr/>
          </a:p>
        </p:txBody>
      </p:sp>
      <p:sp>
        <p:nvSpPr>
          <p:cNvPr id="262" name="Google Shape;26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main ways to inject components into other components:</a:t>
            </a:r>
            <a:endParaRPr/>
          </a:p>
          <a:p>
            <a:pPr indent="-342900" lvl="0" marL="457200" rtl="0" algn="l">
              <a:spcBef>
                <a:spcPts val="1600"/>
              </a:spcBef>
              <a:spcAft>
                <a:spcPts val="0"/>
              </a:spcAft>
              <a:buSzPts val="1800"/>
              <a:buAutoNum type="arabicPeriod"/>
            </a:pPr>
            <a:r>
              <a:rPr lang="en"/>
              <a:t>Field injection</a:t>
            </a:r>
            <a:endParaRPr/>
          </a:p>
          <a:p>
            <a:pPr indent="-342900" lvl="0" marL="457200" rtl="0" algn="l">
              <a:spcBef>
                <a:spcPts val="0"/>
              </a:spcBef>
              <a:spcAft>
                <a:spcPts val="0"/>
              </a:spcAft>
              <a:buSzPts val="1800"/>
              <a:buAutoNum type="arabicPeriod"/>
            </a:pPr>
            <a:r>
              <a:rPr lang="en"/>
              <a:t>Constructor injection</a:t>
            </a:r>
            <a:endParaRPr/>
          </a:p>
          <a:p>
            <a:pPr indent="-342900" lvl="0" marL="457200" rtl="0" algn="l">
              <a:spcBef>
                <a:spcPts val="0"/>
              </a:spcBef>
              <a:spcAft>
                <a:spcPts val="0"/>
              </a:spcAft>
              <a:buSzPts val="1800"/>
              <a:buAutoNum type="arabicPeriod"/>
            </a:pPr>
            <a:r>
              <a:rPr lang="en"/>
              <a:t>XML Configuration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Injection - Demo</a:t>
            </a:r>
            <a:endParaRPr/>
          </a:p>
        </p:txBody>
      </p:sp>
      <p:sp>
        <p:nvSpPr>
          <p:cNvPr id="268" name="Google Shape;26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42900" lvl="0" marL="457200" rtl="0" algn="l">
              <a:spcBef>
                <a:spcPts val="1600"/>
              </a:spcBef>
              <a:spcAft>
                <a:spcPts val="0"/>
              </a:spcAft>
              <a:buSzPts val="1800"/>
              <a:buChar char="●"/>
            </a:pPr>
            <a:r>
              <a:rPr lang="en"/>
              <a:t>Simple</a:t>
            </a:r>
            <a:endParaRPr/>
          </a:p>
          <a:p>
            <a:pPr indent="-342900" lvl="0" marL="457200" rtl="0" algn="l">
              <a:spcBef>
                <a:spcPts val="0"/>
              </a:spcBef>
              <a:spcAft>
                <a:spcPts val="0"/>
              </a:spcAft>
              <a:buSzPts val="1800"/>
              <a:buChar char="●"/>
            </a:pPr>
            <a:r>
              <a:rPr lang="en"/>
              <a:t>Concise</a:t>
            </a:r>
            <a:endParaRPr/>
          </a:p>
          <a:p>
            <a:pPr indent="-342900" lvl="0" marL="457200" rtl="0" algn="l">
              <a:spcBef>
                <a:spcPts val="0"/>
              </a:spcBef>
              <a:spcAft>
                <a:spcPts val="0"/>
              </a:spcAft>
              <a:buSzPts val="1800"/>
              <a:buChar char="●"/>
            </a:pPr>
            <a:r>
              <a:rPr lang="en"/>
              <a:t>Descriptive</a:t>
            </a:r>
            <a:endParaRPr/>
          </a:p>
          <a:p>
            <a:pPr indent="0" lvl="0" marL="0" rtl="0" algn="l">
              <a:spcBef>
                <a:spcPts val="1600"/>
              </a:spcBef>
              <a:spcAft>
                <a:spcPts val="0"/>
              </a:spcAft>
              <a:buNone/>
            </a:pPr>
            <a:r>
              <a:rPr lang="en"/>
              <a:t>Cons:</a:t>
            </a:r>
            <a:endParaRPr/>
          </a:p>
          <a:p>
            <a:pPr indent="-342900" lvl="0" marL="457200" rtl="0" algn="l">
              <a:spcBef>
                <a:spcPts val="1600"/>
              </a:spcBef>
              <a:spcAft>
                <a:spcPts val="0"/>
              </a:spcAft>
              <a:buSzPts val="1800"/>
              <a:buChar char="●"/>
            </a:pPr>
            <a:r>
              <a:rPr lang="en"/>
              <a:t>Requires component scanning</a:t>
            </a:r>
            <a:endParaRPr/>
          </a:p>
          <a:p>
            <a:pPr indent="-342900" lvl="0" marL="457200" rtl="0" algn="l">
              <a:spcBef>
                <a:spcPts val="0"/>
              </a:spcBef>
              <a:spcAft>
                <a:spcPts val="0"/>
              </a:spcAft>
              <a:buSzPts val="1800"/>
              <a:buChar char="●"/>
            </a:pPr>
            <a:r>
              <a:rPr lang="en"/>
              <a:t>Ease of use can lead to tighter coupling between components</a:t>
            </a:r>
            <a:endParaRPr/>
          </a:p>
          <a:p>
            <a:pPr indent="-342900" lvl="0" marL="457200" rtl="0" algn="l">
              <a:spcBef>
                <a:spcPts val="0"/>
              </a:spcBef>
              <a:spcAft>
                <a:spcPts val="0"/>
              </a:spcAft>
              <a:buSzPts val="1800"/>
              <a:buChar char="●"/>
            </a:pPr>
            <a:r>
              <a:rPr lang="en"/>
              <a:t>Can’t enforce class-level invariants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Injection - Demo</a:t>
            </a:r>
            <a:endParaRPr/>
          </a:p>
        </p:txBody>
      </p:sp>
      <p:sp>
        <p:nvSpPr>
          <p:cNvPr id="274" name="Google Shape;27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42900" lvl="0" marL="457200" rtl="0" algn="l">
              <a:spcBef>
                <a:spcPts val="1600"/>
              </a:spcBef>
              <a:spcAft>
                <a:spcPts val="0"/>
              </a:spcAft>
              <a:buSzPts val="1800"/>
              <a:buChar char="●"/>
            </a:pPr>
            <a:r>
              <a:rPr lang="en"/>
              <a:t>Also pretty simple</a:t>
            </a:r>
            <a:endParaRPr/>
          </a:p>
          <a:p>
            <a:pPr indent="-342900" lvl="0" marL="457200" rtl="0" algn="l">
              <a:spcBef>
                <a:spcPts val="0"/>
              </a:spcBef>
              <a:spcAft>
                <a:spcPts val="0"/>
              </a:spcAft>
              <a:buSzPts val="1800"/>
              <a:buChar char="●"/>
            </a:pPr>
            <a:r>
              <a:rPr lang="en"/>
              <a:t>Can’t be constructed without dependencies if there’s only one constructor</a:t>
            </a:r>
            <a:endParaRPr/>
          </a:p>
          <a:p>
            <a:pPr indent="-342900" lvl="0" marL="457200" rtl="0" algn="l">
              <a:spcBef>
                <a:spcPts val="0"/>
              </a:spcBef>
              <a:spcAft>
                <a:spcPts val="0"/>
              </a:spcAft>
              <a:buSzPts val="1800"/>
              <a:buChar char="●"/>
            </a:pPr>
            <a:r>
              <a:rPr lang="en"/>
              <a:t>Can skip annotation if only one constructor</a:t>
            </a:r>
            <a:endParaRPr/>
          </a:p>
          <a:p>
            <a:pPr indent="0" lvl="0" marL="0" rtl="0" algn="l">
              <a:spcBef>
                <a:spcPts val="1600"/>
              </a:spcBef>
              <a:spcAft>
                <a:spcPts val="0"/>
              </a:spcAft>
              <a:buNone/>
            </a:pPr>
            <a:r>
              <a:rPr lang="en"/>
              <a:t>Disadvantages</a:t>
            </a:r>
            <a:endParaRPr/>
          </a:p>
          <a:p>
            <a:pPr indent="-342900" lvl="0" marL="457200" rtl="0" algn="l">
              <a:spcBef>
                <a:spcPts val="1600"/>
              </a:spcBef>
              <a:spcAft>
                <a:spcPts val="0"/>
              </a:spcAft>
              <a:buSzPts val="1800"/>
              <a:buChar char="●"/>
            </a:pPr>
            <a:r>
              <a:rPr lang="en"/>
              <a:t>Verbose constructors</a:t>
            </a:r>
            <a:endParaRPr/>
          </a:p>
          <a:p>
            <a:pPr indent="-342900" lvl="0" marL="457200" rtl="0" algn="l">
              <a:spcBef>
                <a:spcPts val="0"/>
              </a:spcBef>
              <a:spcAft>
                <a:spcPts val="0"/>
              </a:spcAft>
              <a:buSzPts val="1800"/>
              <a:buChar char="●"/>
            </a:pPr>
            <a:r>
              <a:rPr lang="en"/>
              <a:t>Can’t change dependencies after construction (arguably a pro!)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Configuration</a:t>
            </a:r>
            <a:endParaRPr/>
          </a:p>
        </p:txBody>
      </p:sp>
      <p:sp>
        <p:nvSpPr>
          <p:cNvPr id="280" name="Google Shape;28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Create a foo-beans.xml - name it whatever you want</a:t>
            </a:r>
            <a:endParaRPr sz="1400"/>
          </a:p>
          <a:p>
            <a:pPr indent="-317500" lvl="0" marL="457200" rtl="0" algn="l">
              <a:spcBef>
                <a:spcPts val="0"/>
              </a:spcBef>
              <a:spcAft>
                <a:spcPts val="0"/>
              </a:spcAft>
              <a:buSzPts val="1400"/>
              <a:buAutoNum type="arabicPeriod"/>
            </a:pPr>
            <a:r>
              <a:rPr lang="en" sz="1400"/>
              <a:t>Use @ImportResource(“classpath:foo-beans.xml”) annotation on your @SpringBootAnnotation class</a:t>
            </a:r>
            <a:endParaRPr sz="1400"/>
          </a:p>
          <a:p>
            <a:pPr indent="-317500" lvl="0" marL="457200" rtl="0" algn="l">
              <a:spcBef>
                <a:spcPts val="0"/>
              </a:spcBef>
              <a:spcAft>
                <a:spcPts val="0"/>
              </a:spcAft>
              <a:buSzPts val="1400"/>
              <a:buAutoNum type="arabicPeriod"/>
            </a:pPr>
            <a:r>
              <a:rPr lang="en" sz="1400"/>
              <a:t>Define a bean in the xml for each component</a:t>
            </a:r>
            <a:endParaRPr sz="1400"/>
          </a:p>
          <a:p>
            <a:pPr indent="-317500" lvl="0" marL="457200" rtl="0" algn="l">
              <a:spcBef>
                <a:spcPts val="0"/>
              </a:spcBef>
              <a:spcAft>
                <a:spcPts val="0"/>
              </a:spcAft>
              <a:buSzPts val="1400"/>
              <a:buAutoNum type="arabicPeriod"/>
            </a:pPr>
            <a:r>
              <a:rPr lang="en" sz="1400"/>
              <a:t>Specify injected components as properties or constructor args</a:t>
            </a:r>
            <a:endParaRPr sz="1400"/>
          </a:p>
          <a:p>
            <a:pPr indent="0" lvl="0" marL="0" rtl="0" algn="l">
              <a:spcBef>
                <a:spcPts val="1600"/>
              </a:spcBef>
              <a:spcAft>
                <a:spcPts val="0"/>
              </a:spcAft>
              <a:buNone/>
            </a:pPr>
            <a:r>
              <a:rPr lang="en" sz="1400"/>
              <a:t>&lt;bean id="fooService" </a:t>
            </a:r>
            <a:br>
              <a:rPr lang="en" sz="1400"/>
            </a:br>
            <a:r>
              <a:rPr lang="en" sz="1400"/>
              <a:t>  class="com.flatiron.FooService" /&gt;</a:t>
            </a:r>
            <a:endParaRPr sz="1400"/>
          </a:p>
          <a:p>
            <a:pPr indent="0" lvl="0" marL="0" rtl="0" algn="l">
              <a:spcBef>
                <a:spcPts val="1600"/>
              </a:spcBef>
              <a:spcAft>
                <a:spcPts val="1600"/>
              </a:spcAft>
              <a:buNone/>
            </a:pPr>
            <a:r>
              <a:rPr lang="en" sz="1400"/>
              <a:t>&lt;bean id="sampleController" </a:t>
            </a:r>
            <a:br>
              <a:rPr lang="en" sz="1400"/>
            </a:br>
            <a:r>
              <a:rPr lang="en" sz="1400"/>
              <a:t>  class="com.flatiron.SampleController" &gt;</a:t>
            </a:r>
            <a:br>
              <a:rPr lang="en" sz="1400"/>
            </a:br>
            <a:r>
              <a:rPr lang="en" sz="1400"/>
              <a:t>    &lt;property name="fooService" ref="fooService" /&gt;</a:t>
            </a:r>
            <a:br>
              <a:rPr lang="en" sz="1400"/>
            </a:br>
            <a:r>
              <a:rPr lang="en" sz="1400"/>
              <a:t>&lt;/bean&gt;  </a:t>
            </a:r>
            <a:endParaRPr sz="1400"/>
          </a:p>
        </p:txBody>
      </p:sp>
      <p:sp>
        <p:nvSpPr>
          <p:cNvPr id="281" name="Google Shape;281;p39"/>
          <p:cNvSpPr txBox="1"/>
          <p:nvPr/>
        </p:nvSpPr>
        <p:spPr>
          <a:xfrm>
            <a:off x="4536525" y="2993875"/>
            <a:ext cx="3986700" cy="15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accent3"/>
                </a:solidFill>
                <a:latin typeface="Average"/>
                <a:ea typeface="Average"/>
                <a:cs typeface="Average"/>
                <a:sym typeface="Average"/>
              </a:rPr>
              <a:t>&lt;bean id="sampleController" </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  class="com.flatiron.SampleController" &gt;</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    &lt;constructor-arg ref="fooService" /&gt;</a:t>
            </a:r>
            <a:br>
              <a:rPr lang="en">
                <a:solidFill>
                  <a:schemeClr val="accent3"/>
                </a:solidFill>
                <a:latin typeface="Average"/>
                <a:ea typeface="Average"/>
                <a:cs typeface="Average"/>
                <a:sym typeface="Average"/>
              </a:rPr>
            </a:br>
            <a:r>
              <a:rPr lang="en">
                <a:solidFill>
                  <a:schemeClr val="accent3"/>
                </a:solidFill>
                <a:latin typeface="Average"/>
                <a:ea typeface="Average"/>
                <a:cs typeface="Average"/>
                <a:sym typeface="Average"/>
              </a:rPr>
              <a:t>&lt;/bean&gt;  </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2</a:t>
            </a:r>
            <a:endParaRPr/>
          </a:p>
        </p:txBody>
      </p: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Time to add some logic to our application! Create a Service class that will be able to perform tasks related to Plants and inject an instance of it into your PlantController.</a:t>
            </a:r>
            <a:endParaRPr sz="1400"/>
          </a:p>
          <a:p>
            <a:pPr indent="0" lvl="0" marL="0" rtl="0" algn="l">
              <a:spcBef>
                <a:spcPts val="1600"/>
              </a:spcBef>
              <a:spcAft>
                <a:spcPts val="0"/>
              </a:spcAft>
              <a:buNone/>
            </a:pPr>
            <a:r>
              <a:rPr lang="en" sz="1400"/>
              <a:t>The first step after creating it will be to create methods that support the tasks our Controller already does, which is to save new plants, get plants by their name, and get a list of all plants. Move your plants Map into your Service class and pass all current controller actions to the service. Remember that the controller is mostly just a dispatcher.</a:t>
            </a:r>
            <a:endParaRPr sz="1400"/>
          </a:p>
          <a:p>
            <a:pPr indent="0" lvl="0" marL="0" rtl="0" algn="l">
              <a:spcBef>
                <a:spcPts val="1600"/>
              </a:spcBef>
              <a:spcAft>
                <a:spcPts val="1600"/>
              </a:spcAft>
              <a:buNone/>
            </a:pPr>
            <a:r>
              <a:rPr lang="en" sz="1400"/>
              <a:t>Lastly, we haven’t attracted any customers yet, so let’s add an endpoint to our Controller that gets plants that are on sale! Modify your data object to contain a discount percentage. Our new endpoint should return any plants that are discounted. Also add a method to our Controller that allows us to set the discount percentage of a plant by name (very secure, nothing could go wrong). It should use the PUT http method type. If there is no such plant,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2 Solution</a:t>
            </a:r>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Demo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Beans</a:t>
            </a:r>
            <a:endParaRPr/>
          </a:p>
        </p:txBody>
      </p:sp>
      <p:sp>
        <p:nvSpPr>
          <p:cNvPr id="299" name="Google Shape;29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Bean: Object managed by the Spring IoC container</a:t>
            </a:r>
            <a:br>
              <a:rPr lang="en"/>
            </a:br>
            <a:r>
              <a:rPr lang="en"/>
              <a:t>Bean Scope: How long is your Bean alive?</a:t>
            </a:r>
            <a:endParaRPr/>
          </a:p>
          <a:p>
            <a:pPr indent="0" lvl="0" marL="0" rtl="0" algn="l">
              <a:spcBef>
                <a:spcPts val="1600"/>
              </a:spcBef>
              <a:spcAft>
                <a:spcPts val="0"/>
              </a:spcAft>
              <a:buNone/>
            </a:pPr>
            <a:r>
              <a:rPr lang="en"/>
              <a:t>Bean Scopes:</a:t>
            </a:r>
            <a:endParaRPr/>
          </a:p>
          <a:p>
            <a:pPr indent="-342900" lvl="0" marL="457200" rtl="0" algn="l">
              <a:spcBef>
                <a:spcPts val="1600"/>
              </a:spcBef>
              <a:spcAft>
                <a:spcPts val="0"/>
              </a:spcAft>
              <a:buSzPts val="1800"/>
              <a:buChar char="●"/>
            </a:pPr>
            <a:r>
              <a:rPr lang="en"/>
              <a:t>Singleton (default) - One instance of the Bean per container (application context)</a:t>
            </a:r>
            <a:endParaRPr/>
          </a:p>
          <a:p>
            <a:pPr indent="-342900" lvl="0" marL="457200" rtl="0" algn="l">
              <a:spcBef>
                <a:spcPts val="0"/>
              </a:spcBef>
              <a:spcAft>
                <a:spcPts val="0"/>
              </a:spcAft>
              <a:buSzPts val="1800"/>
              <a:buChar char="●"/>
            </a:pPr>
            <a:r>
              <a:rPr lang="en"/>
              <a:t>Prototype - New bean every time it is requested</a:t>
            </a:r>
            <a:endParaRPr/>
          </a:p>
          <a:p>
            <a:pPr indent="-342900" lvl="0" marL="457200" rtl="0" algn="l">
              <a:spcBef>
                <a:spcPts val="0"/>
              </a:spcBef>
              <a:spcAft>
                <a:spcPts val="0"/>
              </a:spcAft>
              <a:buSzPts val="1800"/>
              <a:buChar char="●"/>
            </a:pPr>
            <a:r>
              <a:rPr lang="en"/>
              <a:t>All the other scopes you probably won’t use much. “Web Aware” Scopes:</a:t>
            </a:r>
            <a:endParaRPr/>
          </a:p>
          <a:p>
            <a:pPr indent="-317500" lvl="1" marL="914400" rtl="0" algn="l">
              <a:spcBef>
                <a:spcPts val="0"/>
              </a:spcBef>
              <a:spcAft>
                <a:spcPts val="0"/>
              </a:spcAft>
              <a:buSzPts val="1400"/>
              <a:buChar char="○"/>
            </a:pPr>
            <a:r>
              <a:rPr lang="en"/>
              <a:t>Request - 1 bean for each HTTP request</a:t>
            </a:r>
            <a:endParaRPr/>
          </a:p>
          <a:p>
            <a:pPr indent="-317500" lvl="1" marL="914400" rtl="0" algn="l">
              <a:spcBef>
                <a:spcPts val="0"/>
              </a:spcBef>
              <a:spcAft>
                <a:spcPts val="0"/>
              </a:spcAft>
              <a:buSzPts val="1400"/>
              <a:buChar char="○"/>
            </a:pPr>
            <a:r>
              <a:rPr lang="en"/>
              <a:t>Session - 1 bean for each Session</a:t>
            </a:r>
            <a:endParaRPr/>
          </a:p>
          <a:p>
            <a:pPr indent="-317500" lvl="1" marL="914400" rtl="0" algn="l">
              <a:spcBef>
                <a:spcPts val="0"/>
              </a:spcBef>
              <a:spcAft>
                <a:spcPts val="0"/>
              </a:spcAft>
              <a:buSzPts val="1400"/>
              <a:buChar char="○"/>
            </a:pPr>
            <a:r>
              <a:rPr lang="en"/>
              <a:t>Application - 1 bean for each lifecycle of ServletContext (across multiple application contexts)</a:t>
            </a:r>
            <a:endParaRPr/>
          </a:p>
          <a:p>
            <a:pPr indent="-317500" lvl="1" marL="914400" rtl="0" algn="l">
              <a:spcBef>
                <a:spcPts val="0"/>
              </a:spcBef>
              <a:spcAft>
                <a:spcPts val="0"/>
              </a:spcAft>
              <a:buSzPts val="1400"/>
              <a:buChar char="○"/>
            </a:pPr>
            <a:r>
              <a:rPr lang="en"/>
              <a:t>WebSocket - stored in WebSocket session attributes, like singleton for WebSocket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p:nvPr/>
        </p:nvSpPr>
        <p:spPr>
          <a:xfrm>
            <a:off x="2555825" y="767900"/>
            <a:ext cx="5569200" cy="348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rot="10800000">
            <a:off x="5869575" y="1850500"/>
            <a:ext cx="2821500" cy="2526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flipH="1" rot="10800000">
            <a:off x="442250" y="3052475"/>
            <a:ext cx="3615900" cy="98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559525" y="34137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Front End</a:t>
            </a:r>
            <a:endParaRPr>
              <a:solidFill>
                <a:srgbClr val="FFFFFF"/>
              </a:solidFill>
            </a:endParaRPr>
          </a:p>
        </p:txBody>
      </p:sp>
      <p:sp>
        <p:nvSpPr>
          <p:cNvPr id="79" name="Google Shape;79;p16"/>
          <p:cNvSpPr/>
          <p:nvPr/>
        </p:nvSpPr>
        <p:spPr>
          <a:xfrm>
            <a:off x="2835100" y="3421575"/>
            <a:ext cx="11118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Controller</a:t>
            </a:r>
            <a:endParaRPr>
              <a:solidFill>
                <a:srgbClr val="FFFFFF"/>
              </a:solidFill>
            </a:endParaRPr>
          </a:p>
        </p:txBody>
      </p:sp>
      <p:cxnSp>
        <p:nvCxnSpPr>
          <p:cNvPr id="80" name="Google Shape;80;p16"/>
          <p:cNvCxnSpPr/>
          <p:nvPr/>
        </p:nvCxnSpPr>
        <p:spPr>
          <a:xfrm>
            <a:off x="2312423" y="3633818"/>
            <a:ext cx="471900" cy="0"/>
          </a:xfrm>
          <a:prstGeom prst="straightConnector1">
            <a:avLst/>
          </a:prstGeom>
          <a:noFill/>
          <a:ln cap="flat" cmpd="sng" w="9525">
            <a:solidFill>
              <a:schemeClr val="dk2"/>
            </a:solidFill>
            <a:prstDash val="solid"/>
            <a:round/>
            <a:headEnd len="med" w="med" type="none"/>
            <a:tailEnd len="med" w="med" type="triangle"/>
          </a:ln>
        </p:spPr>
      </p:cxnSp>
      <p:sp>
        <p:nvSpPr>
          <p:cNvPr id="81" name="Google Shape;81;p16"/>
          <p:cNvSpPr/>
          <p:nvPr/>
        </p:nvSpPr>
        <p:spPr>
          <a:xfrm flipH="1" rot="10800000">
            <a:off x="4150061" y="1889643"/>
            <a:ext cx="1550400" cy="246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nvSpPr>
        <p:spPr>
          <a:xfrm>
            <a:off x="4221998" y="1960783"/>
            <a:ext cx="1429200" cy="3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Application</a:t>
            </a:r>
            <a:endParaRPr b="1" sz="1600">
              <a:latin typeface="Open Sans"/>
              <a:ea typeface="Open Sans"/>
              <a:cs typeface="Open Sans"/>
              <a:sym typeface="Open Sans"/>
            </a:endParaRPr>
          </a:p>
        </p:txBody>
      </p:sp>
      <p:sp>
        <p:nvSpPr>
          <p:cNvPr id="83" name="Google Shape;83;p16"/>
          <p:cNvSpPr/>
          <p:nvPr/>
        </p:nvSpPr>
        <p:spPr>
          <a:xfrm>
            <a:off x="4349100" y="36542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Service</a:t>
            </a:r>
            <a:endParaRPr>
              <a:solidFill>
                <a:srgbClr val="FFFFFF"/>
              </a:solidFill>
            </a:endParaRPr>
          </a:p>
        </p:txBody>
      </p:sp>
      <p:cxnSp>
        <p:nvCxnSpPr>
          <p:cNvPr id="84" name="Google Shape;84;p16"/>
          <p:cNvCxnSpPr/>
          <p:nvPr/>
        </p:nvCxnSpPr>
        <p:spPr>
          <a:xfrm rot="10800000">
            <a:off x="1765186" y="3633815"/>
            <a:ext cx="471900" cy="0"/>
          </a:xfrm>
          <a:prstGeom prst="straightConnector1">
            <a:avLst/>
          </a:prstGeom>
          <a:noFill/>
          <a:ln cap="flat" cmpd="sng" w="9525">
            <a:solidFill>
              <a:schemeClr val="dk2"/>
            </a:solidFill>
            <a:prstDash val="solid"/>
            <a:round/>
            <a:headEnd len="med" w="med" type="none"/>
            <a:tailEnd len="med" w="med" type="triangle"/>
          </a:ln>
        </p:spPr>
      </p:cxnSp>
      <p:pic>
        <p:nvPicPr>
          <p:cNvPr id="85" name="Google Shape;85;p16"/>
          <p:cNvPicPr preferRelativeResize="0"/>
          <p:nvPr/>
        </p:nvPicPr>
        <p:blipFill>
          <a:blip r:embed="rId3">
            <a:alphaModFix/>
          </a:blip>
          <a:stretch>
            <a:fillRect/>
          </a:stretch>
        </p:blipFill>
        <p:spPr>
          <a:xfrm>
            <a:off x="8013775" y="2042042"/>
            <a:ext cx="936000" cy="936000"/>
          </a:xfrm>
          <a:prstGeom prst="rect">
            <a:avLst/>
          </a:prstGeom>
          <a:noFill/>
          <a:ln>
            <a:noFill/>
          </a:ln>
        </p:spPr>
      </p:pic>
      <p:sp>
        <p:nvSpPr>
          <p:cNvPr id="86" name="Google Shape;86;p16"/>
          <p:cNvSpPr/>
          <p:nvPr/>
        </p:nvSpPr>
        <p:spPr>
          <a:xfrm>
            <a:off x="6271998" y="2290568"/>
            <a:ext cx="1155600" cy="7377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Repository</a:t>
            </a:r>
            <a:endParaRPr>
              <a:solidFill>
                <a:srgbClr val="FFFFFF"/>
              </a:solidFill>
            </a:endParaRPr>
          </a:p>
        </p:txBody>
      </p:sp>
      <p:cxnSp>
        <p:nvCxnSpPr>
          <p:cNvPr id="87" name="Google Shape;87;p16"/>
          <p:cNvCxnSpPr>
            <a:stCxn id="88" idx="2"/>
            <a:endCxn id="89" idx="3"/>
          </p:cNvCxnSpPr>
          <p:nvPr/>
        </p:nvCxnSpPr>
        <p:spPr>
          <a:xfrm flipH="1">
            <a:off x="7427575" y="3464413"/>
            <a:ext cx="1054200" cy="4143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6"/>
          <p:cNvSpPr txBox="1"/>
          <p:nvPr/>
        </p:nvSpPr>
        <p:spPr>
          <a:xfrm>
            <a:off x="8245825" y="3136213"/>
            <a:ext cx="4719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DB</a:t>
            </a:r>
            <a:endParaRPr sz="1200">
              <a:latin typeface="Open Sans"/>
              <a:ea typeface="Open Sans"/>
              <a:cs typeface="Open Sans"/>
              <a:sym typeface="Open Sans"/>
            </a:endParaRPr>
          </a:p>
        </p:txBody>
      </p:sp>
      <p:sp>
        <p:nvSpPr>
          <p:cNvPr id="89" name="Google Shape;89;p16"/>
          <p:cNvSpPr/>
          <p:nvPr/>
        </p:nvSpPr>
        <p:spPr>
          <a:xfrm>
            <a:off x="6271998" y="3509768"/>
            <a:ext cx="1155600" cy="7377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Repository</a:t>
            </a:r>
            <a:endParaRPr>
              <a:solidFill>
                <a:srgbClr val="FFFFFF"/>
              </a:solidFill>
            </a:endParaRPr>
          </a:p>
        </p:txBody>
      </p:sp>
      <p:sp>
        <p:nvSpPr>
          <p:cNvPr id="90" name="Google Shape;90;p16"/>
          <p:cNvSpPr txBox="1"/>
          <p:nvPr/>
        </p:nvSpPr>
        <p:spPr>
          <a:xfrm>
            <a:off x="7681925" y="3077950"/>
            <a:ext cx="546600" cy="302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JDBC</a:t>
            </a:r>
            <a:endParaRPr sz="1200">
              <a:latin typeface="Open Sans"/>
              <a:ea typeface="Open Sans"/>
              <a:cs typeface="Open Sans"/>
              <a:sym typeface="Open Sans"/>
            </a:endParaRPr>
          </a:p>
        </p:txBody>
      </p:sp>
      <p:cxnSp>
        <p:nvCxnSpPr>
          <p:cNvPr id="91" name="Google Shape;91;p16"/>
          <p:cNvCxnSpPr>
            <a:stCxn id="92" idx="3"/>
            <a:endCxn id="86" idx="1"/>
          </p:cNvCxnSpPr>
          <p:nvPr/>
        </p:nvCxnSpPr>
        <p:spPr>
          <a:xfrm>
            <a:off x="5504700" y="2655125"/>
            <a:ext cx="767400" cy="4200"/>
          </a:xfrm>
          <a:prstGeom prst="straightConnector1">
            <a:avLst/>
          </a:prstGeom>
          <a:noFill/>
          <a:ln cap="flat" cmpd="sng" w="19050">
            <a:solidFill>
              <a:schemeClr val="dk2"/>
            </a:solidFill>
            <a:prstDash val="solid"/>
            <a:round/>
            <a:headEnd len="med" w="med" type="none"/>
            <a:tailEnd len="med" w="med" type="triangle"/>
          </a:ln>
        </p:spPr>
      </p:cxnSp>
      <p:cxnSp>
        <p:nvCxnSpPr>
          <p:cNvPr id="93" name="Google Shape;93;p16"/>
          <p:cNvCxnSpPr>
            <a:stCxn id="92" idx="3"/>
            <a:endCxn id="89" idx="1"/>
          </p:cNvCxnSpPr>
          <p:nvPr/>
        </p:nvCxnSpPr>
        <p:spPr>
          <a:xfrm>
            <a:off x="5504700" y="2655125"/>
            <a:ext cx="767400" cy="1223400"/>
          </a:xfrm>
          <a:prstGeom prst="straightConnector1">
            <a:avLst/>
          </a:prstGeom>
          <a:noFill/>
          <a:ln cap="flat" cmpd="sng" w="19050">
            <a:solidFill>
              <a:schemeClr val="dk2"/>
            </a:solidFill>
            <a:prstDash val="solid"/>
            <a:round/>
            <a:headEnd len="med" w="med" type="none"/>
            <a:tailEnd len="med" w="med" type="triangle"/>
          </a:ln>
        </p:spPr>
      </p:cxnSp>
      <p:sp>
        <p:nvSpPr>
          <p:cNvPr id="94" name="Google Shape;94;p16"/>
          <p:cNvSpPr txBox="1"/>
          <p:nvPr/>
        </p:nvSpPr>
        <p:spPr>
          <a:xfrm>
            <a:off x="5595300" y="2460975"/>
            <a:ext cx="471900" cy="302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
        <p:nvSpPr>
          <p:cNvPr id="95" name="Google Shape;95;p16"/>
          <p:cNvSpPr txBox="1"/>
          <p:nvPr/>
        </p:nvSpPr>
        <p:spPr>
          <a:xfrm>
            <a:off x="5909151" y="3154200"/>
            <a:ext cx="471900" cy="3282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
        <p:nvSpPr>
          <p:cNvPr id="96" name="Google Shape;96;p16"/>
          <p:cNvSpPr txBox="1"/>
          <p:nvPr/>
        </p:nvSpPr>
        <p:spPr>
          <a:xfrm>
            <a:off x="1496024" y="3054550"/>
            <a:ext cx="1550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Presentation</a:t>
            </a:r>
            <a:endParaRPr b="1" sz="1600">
              <a:latin typeface="Open Sans"/>
              <a:ea typeface="Open Sans"/>
              <a:cs typeface="Open Sans"/>
              <a:sym typeface="Open Sans"/>
            </a:endParaRPr>
          </a:p>
        </p:txBody>
      </p:sp>
      <p:sp>
        <p:nvSpPr>
          <p:cNvPr id="97" name="Google Shape;97;p16"/>
          <p:cNvSpPr txBox="1"/>
          <p:nvPr/>
        </p:nvSpPr>
        <p:spPr>
          <a:xfrm>
            <a:off x="2000625" y="3435550"/>
            <a:ext cx="546600" cy="328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REST</a:t>
            </a:r>
            <a:endParaRPr sz="1200">
              <a:latin typeface="Open Sans"/>
              <a:ea typeface="Open Sans"/>
              <a:cs typeface="Open Sans"/>
              <a:sym typeface="Open Sans"/>
            </a:endParaRPr>
          </a:p>
        </p:txBody>
      </p:sp>
      <p:cxnSp>
        <p:nvCxnSpPr>
          <p:cNvPr id="98" name="Google Shape;98;p16"/>
          <p:cNvCxnSpPr>
            <a:stCxn id="79" idx="0"/>
          </p:cNvCxnSpPr>
          <p:nvPr/>
        </p:nvCxnSpPr>
        <p:spPr>
          <a:xfrm flipH="1" rot="10800000">
            <a:off x="3391000" y="2686575"/>
            <a:ext cx="908700" cy="735000"/>
          </a:xfrm>
          <a:prstGeom prst="straightConnector1">
            <a:avLst/>
          </a:prstGeom>
          <a:noFill/>
          <a:ln cap="flat" cmpd="sng" w="19050">
            <a:solidFill>
              <a:srgbClr val="2E3D49"/>
            </a:solidFill>
            <a:prstDash val="solid"/>
            <a:round/>
            <a:headEnd len="med" w="med" type="triangle"/>
            <a:tailEnd len="med" w="med" type="triangle"/>
          </a:ln>
        </p:spPr>
      </p:cxnSp>
      <p:cxnSp>
        <p:nvCxnSpPr>
          <p:cNvPr id="99" name="Google Shape;99;p16"/>
          <p:cNvCxnSpPr>
            <a:stCxn id="83" idx="0"/>
            <a:endCxn id="92" idx="2"/>
          </p:cNvCxnSpPr>
          <p:nvPr/>
        </p:nvCxnSpPr>
        <p:spPr>
          <a:xfrm rot="10800000">
            <a:off x="4926900" y="2875175"/>
            <a:ext cx="0" cy="779100"/>
          </a:xfrm>
          <a:prstGeom prst="straightConnector1">
            <a:avLst/>
          </a:prstGeom>
          <a:noFill/>
          <a:ln cap="flat" cmpd="sng" w="19050">
            <a:solidFill>
              <a:srgbClr val="2E3D49"/>
            </a:solidFill>
            <a:prstDash val="solid"/>
            <a:round/>
            <a:headEnd len="med" w="med" type="triangle"/>
            <a:tailEnd len="med" w="med" type="triangle"/>
          </a:ln>
        </p:spPr>
      </p:cxnSp>
      <p:sp>
        <p:nvSpPr>
          <p:cNvPr id="92" name="Google Shape;92;p16"/>
          <p:cNvSpPr/>
          <p:nvPr/>
        </p:nvSpPr>
        <p:spPr>
          <a:xfrm>
            <a:off x="4349100" y="24350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Service</a:t>
            </a:r>
            <a:endParaRPr>
              <a:solidFill>
                <a:srgbClr val="FFFFFF"/>
              </a:solidFill>
            </a:endParaRPr>
          </a:p>
        </p:txBody>
      </p:sp>
      <p:sp>
        <p:nvSpPr>
          <p:cNvPr id="100" name="Google Shape;100;p16"/>
          <p:cNvSpPr txBox="1"/>
          <p:nvPr/>
        </p:nvSpPr>
        <p:spPr>
          <a:xfrm>
            <a:off x="5884423" y="1835350"/>
            <a:ext cx="7728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Data</a:t>
            </a:r>
            <a:endParaRPr b="1" sz="1600">
              <a:latin typeface="Open Sans"/>
              <a:ea typeface="Open Sans"/>
              <a:cs typeface="Open Sans"/>
              <a:sym typeface="Open Sans"/>
            </a:endParaRPr>
          </a:p>
        </p:txBody>
      </p:sp>
      <p:sp>
        <p:nvSpPr>
          <p:cNvPr id="101" name="Google Shape;101;p16"/>
          <p:cNvSpPr txBox="1"/>
          <p:nvPr/>
        </p:nvSpPr>
        <p:spPr>
          <a:xfrm>
            <a:off x="7614975" y="2344938"/>
            <a:ext cx="594900" cy="252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JDBC</a:t>
            </a:r>
            <a:endParaRPr sz="1200">
              <a:latin typeface="Open Sans"/>
              <a:ea typeface="Open Sans"/>
              <a:cs typeface="Open Sans"/>
              <a:sym typeface="Open Sans"/>
            </a:endParaRPr>
          </a:p>
        </p:txBody>
      </p:sp>
      <p:cxnSp>
        <p:nvCxnSpPr>
          <p:cNvPr id="102" name="Google Shape;102;p16"/>
          <p:cNvCxnSpPr/>
          <p:nvPr/>
        </p:nvCxnSpPr>
        <p:spPr>
          <a:xfrm>
            <a:off x="8094625" y="2530100"/>
            <a:ext cx="175800" cy="15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p:nvPr/>
        </p:nvCxnSpPr>
        <p:spPr>
          <a:xfrm flipH="1">
            <a:off x="7467550" y="2534475"/>
            <a:ext cx="167700" cy="300"/>
          </a:xfrm>
          <a:prstGeom prst="straightConnector1">
            <a:avLst/>
          </a:prstGeom>
          <a:noFill/>
          <a:ln cap="flat" cmpd="sng" w="9525">
            <a:solidFill>
              <a:schemeClr val="dk2"/>
            </a:solidFill>
            <a:prstDash val="solid"/>
            <a:round/>
            <a:headEnd len="med" w="med" type="none"/>
            <a:tailEnd len="med" w="med" type="triangle"/>
          </a:ln>
        </p:spPr>
      </p:cxnSp>
      <p:sp>
        <p:nvSpPr>
          <p:cNvPr id="104" name="Google Shape;104;p16"/>
          <p:cNvSpPr txBox="1"/>
          <p:nvPr/>
        </p:nvSpPr>
        <p:spPr>
          <a:xfrm>
            <a:off x="3551075" y="2849825"/>
            <a:ext cx="471900" cy="328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Java</a:t>
            </a:r>
            <a:endParaRPr sz="1200">
              <a:latin typeface="Open Sans"/>
              <a:ea typeface="Open Sans"/>
              <a:cs typeface="Open Sans"/>
              <a:sym typeface="Open Sans"/>
            </a:endParaRPr>
          </a:p>
        </p:txBody>
      </p:sp>
      <p:sp>
        <p:nvSpPr>
          <p:cNvPr id="105" name="Google Shape;105;p1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chemeClr val="dk1"/>
                </a:solidFill>
                <a:latin typeface="Oswald"/>
                <a:ea typeface="Oswald"/>
                <a:cs typeface="Oswald"/>
                <a:sym typeface="Oswald"/>
              </a:rPr>
              <a:t>Multi-tier architecture in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Bean @Scope</a:t>
            </a:r>
            <a:endParaRPr/>
          </a:p>
        </p:txBody>
      </p:sp>
      <p:sp>
        <p:nvSpPr>
          <p:cNvPr id="305" name="Google Shape;30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@Scope(“prototype”)</a:t>
            </a:r>
            <a:br>
              <a:rPr lang="en"/>
            </a:br>
            <a:r>
              <a:rPr lang="en"/>
              <a:t>p</a:t>
            </a:r>
            <a:r>
              <a:rPr lang="en"/>
              <a:t>ublic class FooService {</a:t>
            </a:r>
            <a:br>
              <a:rPr lang="en"/>
            </a:br>
            <a:r>
              <a:rPr lang="en"/>
              <a:t>}</a:t>
            </a:r>
            <a:endParaRPr/>
          </a:p>
          <a:p>
            <a:pPr indent="0" lvl="0" marL="0" rtl="0" algn="l">
              <a:spcBef>
                <a:spcPts val="1600"/>
              </a:spcBef>
              <a:spcAft>
                <a:spcPts val="0"/>
              </a:spcAft>
              <a:buNone/>
            </a:pPr>
            <a:r>
              <a:rPr lang="en"/>
              <a:t>OR</a:t>
            </a:r>
            <a:endParaRPr/>
          </a:p>
          <a:p>
            <a:pPr indent="0" lvl="0" marL="0" rtl="0" algn="l">
              <a:spcBef>
                <a:spcPts val="1600"/>
              </a:spcBef>
              <a:spcAft>
                <a:spcPts val="1600"/>
              </a:spcAft>
              <a:buNone/>
            </a:pPr>
            <a:r>
              <a:rPr lang="en"/>
              <a:t>&lt;bean id="fooService" class="com.flatiron.FooService" scope="prototype"/&gt;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Configuration</a:t>
            </a:r>
            <a:endParaRPr/>
          </a:p>
        </p:txBody>
      </p:sp>
      <p:sp>
        <p:nvSpPr>
          <p:cNvPr id="311" name="Google Shape;31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Default configuration location:  </a:t>
            </a:r>
            <a:br>
              <a:rPr lang="en"/>
            </a:br>
            <a:r>
              <a:rPr lang="en"/>
              <a:t>	src/main/resources/application.properties</a:t>
            </a:r>
            <a:endParaRPr/>
          </a:p>
          <a:p>
            <a:pPr indent="-342900" lvl="0" marL="457200" rtl="0" algn="l">
              <a:spcBef>
                <a:spcPts val="0"/>
              </a:spcBef>
              <a:spcAft>
                <a:spcPts val="0"/>
              </a:spcAft>
              <a:buSzPts val="1800"/>
              <a:buChar char="●"/>
            </a:pPr>
            <a:r>
              <a:rPr lang="en"/>
              <a:t>Can also use application.yml if preferred</a:t>
            </a:r>
            <a:endParaRPr/>
          </a:p>
          <a:p>
            <a:pPr indent="-342900" lvl="0" marL="457200" rtl="0" algn="l">
              <a:spcBef>
                <a:spcPts val="0"/>
              </a:spcBef>
              <a:spcAft>
                <a:spcPts val="0"/>
              </a:spcAft>
              <a:buSzPts val="1800"/>
              <a:buChar char="●"/>
            </a:pPr>
            <a:r>
              <a:rPr lang="en"/>
              <a:t>Can add more locations with annotation:</a:t>
            </a:r>
            <a:br>
              <a:rPr lang="en"/>
            </a:br>
            <a:r>
              <a:rPr lang="en"/>
              <a:t>	@PropertySource(“classpath:filename.properties”)</a:t>
            </a:r>
            <a:endParaRPr/>
          </a:p>
          <a:p>
            <a:pPr indent="-342900" lvl="0" marL="457200" rtl="0" algn="l">
              <a:spcBef>
                <a:spcPts val="0"/>
              </a:spcBef>
              <a:spcAft>
                <a:spcPts val="0"/>
              </a:spcAft>
              <a:buSzPts val="1800"/>
              <a:buChar char="●"/>
            </a:pPr>
            <a:r>
              <a:rPr lang="en"/>
              <a:t>Loaded on application startup</a:t>
            </a:r>
            <a:endParaRPr/>
          </a:p>
          <a:p>
            <a:pPr indent="-342900" lvl="0" marL="457200" rtl="0" algn="l">
              <a:spcBef>
                <a:spcPts val="0"/>
              </a:spcBef>
              <a:spcAft>
                <a:spcPts val="0"/>
              </a:spcAft>
              <a:buSzPts val="1800"/>
              <a:buChar char="●"/>
            </a:pPr>
            <a:r>
              <a:rPr lang="en"/>
              <a:t>Can override the default values for all spring-configured objects</a:t>
            </a:r>
            <a:endParaRPr/>
          </a:p>
          <a:p>
            <a:pPr indent="-342900" lvl="0" marL="457200" rtl="0" algn="l">
              <a:spcBef>
                <a:spcPts val="0"/>
              </a:spcBef>
              <a:spcAft>
                <a:spcPts val="0"/>
              </a:spcAft>
              <a:buSzPts val="1800"/>
              <a:buChar char="●"/>
            </a:pPr>
            <a:r>
              <a:rPr lang="en"/>
              <a:t>Can be injected into your Components</a:t>
            </a:r>
            <a:endParaRPr/>
          </a:p>
          <a:p>
            <a:pPr indent="-342900" lvl="0" marL="457200" rtl="0" algn="l">
              <a:spcBef>
                <a:spcPts val="0"/>
              </a:spcBef>
              <a:spcAft>
                <a:spcPts val="0"/>
              </a:spcAft>
              <a:buSzPts val="1800"/>
              <a:buChar char="●"/>
            </a:pPr>
            <a:r>
              <a:rPr lang="en"/>
              <a:t>Can be bound to structured objects (aka Beans)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Spring Boot Properties</a:t>
            </a:r>
            <a:endParaRPr/>
          </a:p>
        </p:txBody>
      </p:sp>
      <p:sp>
        <p:nvSpPr>
          <p:cNvPr id="317" name="Google Shape;31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https://docs.spring.io/spring-boot/docs/current/reference/html/appendix-application-properties.html</a:t>
            </a:r>
            <a:endParaRPr/>
          </a:p>
          <a:p>
            <a:pPr indent="0" lvl="0" marL="0" rtl="0" algn="l">
              <a:spcBef>
                <a:spcPts val="1600"/>
              </a:spcBef>
              <a:spcAft>
                <a:spcPts val="0"/>
              </a:spcAft>
              <a:buNone/>
            </a:pPr>
            <a:r>
              <a:rPr lang="en"/>
              <a:t>Examples:</a:t>
            </a:r>
            <a:endParaRPr/>
          </a:p>
          <a:p>
            <a:pPr indent="-342900" lvl="0" marL="457200" rtl="0" algn="l">
              <a:spcBef>
                <a:spcPts val="1600"/>
              </a:spcBef>
              <a:spcAft>
                <a:spcPts val="0"/>
              </a:spcAft>
              <a:buSzPts val="1800"/>
              <a:buChar char="●"/>
            </a:pPr>
            <a:r>
              <a:rPr lang="en"/>
              <a:t>logging.level.org.springframework=DEBUG</a:t>
            </a:r>
            <a:endParaRPr/>
          </a:p>
          <a:p>
            <a:pPr indent="-342900" lvl="0" marL="457200" rtl="0" algn="l">
              <a:spcBef>
                <a:spcPts val="0"/>
              </a:spcBef>
              <a:spcAft>
                <a:spcPts val="0"/>
              </a:spcAft>
              <a:buSzPts val="1800"/>
              <a:buChar char="●"/>
            </a:pPr>
            <a:r>
              <a:rPr lang="en"/>
              <a:t>server.port=8082</a:t>
            </a:r>
            <a:endParaRPr/>
          </a:p>
          <a:p>
            <a:pPr indent="-342900" lvl="0" marL="457200" rtl="0" algn="l">
              <a:spcBef>
                <a:spcPts val="0"/>
              </a:spcBef>
              <a:spcAft>
                <a:spcPts val="0"/>
              </a:spcAft>
              <a:buSzPts val="1800"/>
              <a:buChar char="●"/>
            </a:pPr>
            <a:r>
              <a:rPr lang="en"/>
              <a:t>spring.config.location=some/path/dir/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Inject properties with @Value</a:t>
            </a:r>
            <a:endParaRPr/>
          </a:p>
        </p:txBody>
      </p:sp>
      <p:sp>
        <p:nvSpPr>
          <p:cNvPr id="323" name="Google Shape;3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ublic class FooService {</a:t>
            </a:r>
            <a:br>
              <a:rPr lang="en"/>
            </a:br>
            <a:r>
              <a:rPr lang="en"/>
              <a:t>	@Value(“${myprops.foo}”)</a:t>
            </a:r>
            <a:br>
              <a:rPr lang="en"/>
            </a:br>
            <a:r>
              <a:rPr lang="en"/>
              <a:t>	</a:t>
            </a:r>
            <a:r>
              <a:rPr lang="en"/>
              <a:t>p</a:t>
            </a:r>
            <a:r>
              <a:rPr lang="en"/>
              <a:t>rivate String foo; //load myprops.foo into foo</a:t>
            </a:r>
            <a:br>
              <a:rPr lang="en"/>
            </a:br>
            <a:r>
              <a:rPr lang="en"/>
              <a:t>	@Value(“${myprops.bar:5}”)</a:t>
            </a:r>
            <a:br>
              <a:rPr lang="en"/>
            </a:br>
            <a:r>
              <a:rPr lang="en"/>
              <a:t>	</a:t>
            </a:r>
            <a:r>
              <a:rPr lang="en"/>
              <a:t>p</a:t>
            </a:r>
            <a:r>
              <a:rPr lang="en"/>
              <a:t>rivate </a:t>
            </a:r>
            <a:r>
              <a:rPr lang="en"/>
              <a:t>i</a:t>
            </a:r>
            <a:r>
              <a:rPr lang="en"/>
              <a:t>nt bar; //load myprops.bar, default to 5 if missing</a:t>
            </a:r>
            <a:br>
              <a:rPr lang="en"/>
            </a:br>
            <a:br>
              <a:rPr lang="en"/>
            </a:br>
            <a:r>
              <a:rPr lang="en"/>
              <a:t>	//plus setters</a:t>
            </a:r>
            <a:br>
              <a:rPr lang="en"/>
            </a:br>
            <a:r>
              <a:rPr lang="en"/>
              <a:t>}</a:t>
            </a:r>
            <a:br>
              <a:rPr lang="en"/>
            </a:br>
            <a:r>
              <a:rPr b="1" lang="en"/>
              <a:t>application.properties:</a:t>
            </a:r>
            <a:br>
              <a:rPr lang="en"/>
            </a:br>
            <a:r>
              <a:rPr lang="en"/>
              <a:t>myprops.foo=hello</a:t>
            </a:r>
            <a:br>
              <a:rPr lang="en"/>
            </a:br>
            <a:r>
              <a:rPr lang="en"/>
              <a:t>myprops.bar=6</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structured objects with @ConfigurationProperties</a:t>
            </a:r>
            <a:endParaRPr/>
          </a:p>
        </p:txBody>
      </p:sp>
      <p:sp>
        <p:nvSpPr>
          <p:cNvPr id="329" name="Google Shape;32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Spring tries to create Beans automatically when it needs them (like with constructor injection)</a:t>
            </a:r>
            <a:endParaRPr/>
          </a:p>
          <a:p>
            <a:pPr indent="-342900" lvl="0" marL="457200" rtl="0" algn="l">
              <a:spcBef>
                <a:spcPts val="0"/>
              </a:spcBef>
              <a:spcAft>
                <a:spcPts val="0"/>
              </a:spcAft>
              <a:buSzPts val="1800"/>
              <a:buChar char="●"/>
            </a:pPr>
            <a:r>
              <a:rPr lang="en"/>
              <a:t>We can override this behavior by providing a method that returns that Bean inside a @Configuration class</a:t>
            </a:r>
            <a:endParaRPr/>
          </a:p>
          <a:p>
            <a:pPr indent="-342900" lvl="0" marL="457200" rtl="0" algn="l">
              <a:spcBef>
                <a:spcPts val="0"/>
              </a:spcBef>
              <a:spcAft>
                <a:spcPts val="0"/>
              </a:spcAft>
              <a:buSzPts val="1800"/>
              <a:buChar char="●"/>
            </a:pPr>
            <a:r>
              <a:rPr lang="en"/>
              <a:t>We can inject properties into our Bean using @ConfigurationProperties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Injects a FooService Bean into this controller</a:t>
            </a:r>
            <a:endParaRPr/>
          </a:p>
        </p:txBody>
      </p:sp>
      <p:sp>
        <p:nvSpPr>
          <p:cNvPr id="335" name="Google Shape;335;p48"/>
          <p:cNvSpPr txBox="1"/>
          <p:nvPr>
            <p:ph idx="1" type="body"/>
          </p:nvPr>
        </p:nvSpPr>
        <p:spPr>
          <a:xfrm>
            <a:off x="311700" y="1152475"/>
            <a:ext cx="438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@RestController</a:t>
            </a:r>
            <a:br>
              <a:rPr lang="en" sz="1600"/>
            </a:br>
            <a:r>
              <a:rPr lang="en" sz="1600"/>
              <a:t>@RequestMapping("/foo")</a:t>
            </a:r>
            <a:br>
              <a:rPr lang="en" sz="1600"/>
            </a:br>
            <a:r>
              <a:rPr lang="en" sz="1600"/>
              <a:t>public class FooController {</a:t>
            </a:r>
            <a:endParaRPr sz="1600"/>
          </a:p>
          <a:p>
            <a:pPr indent="0" lvl="0" marL="0" rtl="0" algn="l">
              <a:spcBef>
                <a:spcPts val="1600"/>
              </a:spcBef>
              <a:spcAft>
                <a:spcPts val="1600"/>
              </a:spcAft>
              <a:buNone/>
            </a:pPr>
            <a:r>
              <a:rPr lang="en" sz="1600"/>
              <a:t>    private FooService fooService;</a:t>
            </a:r>
            <a:br>
              <a:rPr lang="en" sz="1600"/>
            </a:br>
            <a:br>
              <a:rPr lang="en" sz="1600"/>
            </a:br>
            <a:r>
              <a:rPr lang="en" sz="1600"/>
              <a:t>    public FooController(FooService fooService) {</a:t>
            </a:r>
            <a:br>
              <a:rPr lang="en" sz="1600"/>
            </a:br>
            <a:r>
              <a:rPr lang="en" sz="1600"/>
              <a:t>        this.fooService = fooService;</a:t>
            </a:r>
            <a:br>
              <a:rPr lang="en" sz="1600"/>
            </a:br>
            <a:r>
              <a:rPr lang="en" sz="1600"/>
              <a:t>    }</a:t>
            </a:r>
            <a:br>
              <a:rPr lang="en" sz="1600"/>
            </a:br>
            <a:r>
              <a:rPr lang="en" sz="1600"/>
              <a:t>}</a:t>
            </a:r>
            <a:endParaRPr sz="1600"/>
          </a:p>
        </p:txBody>
      </p:sp>
      <p:sp>
        <p:nvSpPr>
          <p:cNvPr id="336" name="Google Shape;336;p48"/>
          <p:cNvSpPr txBox="1"/>
          <p:nvPr>
            <p:ph idx="1" type="body"/>
          </p:nvPr>
        </p:nvSpPr>
        <p:spPr>
          <a:xfrm>
            <a:off x="4827250" y="1152475"/>
            <a:ext cx="438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@Service</a:t>
            </a:r>
            <a:br>
              <a:rPr lang="en" sz="1600"/>
            </a:br>
            <a:r>
              <a:rPr lang="en" sz="1600"/>
              <a:t>public class FooService {</a:t>
            </a:r>
            <a:endParaRPr sz="1600"/>
          </a:p>
          <a:p>
            <a:pPr indent="0" lvl="0" marL="0" rtl="0" algn="l">
              <a:spcBef>
                <a:spcPts val="1600"/>
              </a:spcBef>
              <a:spcAft>
                <a:spcPts val="1600"/>
              </a:spcAft>
              <a:buNone/>
            </a:pPr>
            <a:r>
              <a:rPr lang="en" sz="1600"/>
              <a:t>    private int fizz;</a:t>
            </a:r>
            <a:br>
              <a:rPr lang="en" sz="1600"/>
            </a:br>
            <a:r>
              <a:rPr lang="en" sz="1600"/>
              <a:t>    private int buzz;</a:t>
            </a:r>
            <a:br>
              <a:rPr lang="en" sz="1600"/>
            </a:br>
            <a:br>
              <a:rPr lang="en" sz="1600"/>
            </a:br>
            <a:r>
              <a:rPr lang="en" sz="1600"/>
              <a:t>    //and setters</a:t>
            </a:r>
            <a:br>
              <a:rPr lang="en" sz="1600"/>
            </a:br>
            <a:r>
              <a:rPr lang="en" sz="1600"/>
              <a:t>}</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@ConfigurationProperties</a:t>
            </a:r>
            <a:endParaRPr/>
          </a:p>
        </p:txBody>
      </p:sp>
      <p:sp>
        <p:nvSpPr>
          <p:cNvPr id="342" name="Google Shape;34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@Configuration</a:t>
            </a:r>
            <a:br>
              <a:rPr lang="en" sz="1600"/>
            </a:br>
            <a:r>
              <a:rPr lang="en" sz="1600"/>
              <a:t>p</a:t>
            </a:r>
            <a:r>
              <a:rPr lang="en" sz="1600"/>
              <a:t>ublic class FooConfiguration {</a:t>
            </a:r>
            <a:br>
              <a:rPr lang="en" sz="1600"/>
            </a:br>
            <a:r>
              <a:rPr lang="en" sz="1600"/>
              <a:t>	@Bean</a:t>
            </a:r>
            <a:br>
              <a:rPr lang="en" sz="1600"/>
            </a:br>
            <a:r>
              <a:rPr lang="en" sz="1600"/>
              <a:t>	@ConfigurationProperties(prefix = “myapp.foo”)</a:t>
            </a:r>
            <a:br>
              <a:rPr lang="en" sz="1600"/>
            </a:br>
            <a:r>
              <a:rPr lang="en" sz="1600"/>
              <a:t>	</a:t>
            </a:r>
            <a:r>
              <a:rPr lang="en" sz="1600"/>
              <a:t>p</a:t>
            </a:r>
            <a:r>
              <a:rPr lang="en" sz="1600"/>
              <a:t>ublic FooService fooService() {</a:t>
            </a:r>
            <a:br>
              <a:rPr lang="en" sz="1600"/>
            </a:br>
            <a:r>
              <a:rPr lang="en" sz="1600"/>
              <a:t>		</a:t>
            </a:r>
            <a:r>
              <a:rPr lang="en" sz="1600"/>
              <a:t>r</a:t>
            </a:r>
            <a:r>
              <a:rPr lang="en" sz="1600"/>
              <a:t>eturn new FooService();</a:t>
            </a:r>
            <a:br>
              <a:rPr lang="en" sz="1600"/>
            </a:br>
            <a:r>
              <a:rPr lang="en" sz="1600"/>
              <a:t>	}</a:t>
            </a:r>
            <a:br>
              <a:rPr lang="en" sz="1600"/>
            </a:br>
            <a:r>
              <a:rPr lang="en" sz="1600"/>
              <a:t>}</a:t>
            </a:r>
            <a:endParaRPr sz="1600"/>
          </a:p>
          <a:p>
            <a:pPr indent="0" lvl="0" marL="0" rtl="0" algn="l">
              <a:spcBef>
                <a:spcPts val="1600"/>
              </a:spcBef>
              <a:spcAft>
                <a:spcPts val="1600"/>
              </a:spcAft>
              <a:buNone/>
            </a:pPr>
            <a:r>
              <a:rPr b="1" lang="en" sz="1600"/>
              <a:t>application.properties:</a:t>
            </a:r>
            <a:br>
              <a:rPr lang="en" sz="1600"/>
            </a:br>
            <a:r>
              <a:rPr lang="en" sz="1600"/>
              <a:t>myapp.foo.fizz=5</a:t>
            </a:r>
            <a:br>
              <a:rPr lang="en" sz="1600"/>
            </a:br>
            <a:r>
              <a:rPr lang="en" sz="1600"/>
              <a:t>myapp.foo.buzz=6</a:t>
            </a:r>
            <a:endParaRPr sz="1600"/>
          </a:p>
        </p:txBody>
      </p:sp>
      <p:sp>
        <p:nvSpPr>
          <p:cNvPr id="343" name="Google Shape;343;p49"/>
          <p:cNvSpPr txBox="1"/>
          <p:nvPr>
            <p:ph idx="1" type="body"/>
          </p:nvPr>
        </p:nvSpPr>
        <p:spPr>
          <a:xfrm>
            <a:off x="5335550" y="1152475"/>
            <a:ext cx="4387200" cy="23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@Service</a:t>
            </a:r>
            <a:br>
              <a:rPr lang="en" sz="1600"/>
            </a:br>
            <a:r>
              <a:rPr lang="en" sz="1600"/>
              <a:t>public class FooService {</a:t>
            </a:r>
            <a:endParaRPr sz="1600"/>
          </a:p>
          <a:p>
            <a:pPr indent="0" lvl="0" marL="0" rtl="0" algn="l">
              <a:spcBef>
                <a:spcPts val="1600"/>
              </a:spcBef>
              <a:spcAft>
                <a:spcPts val="1600"/>
              </a:spcAft>
              <a:buNone/>
            </a:pPr>
            <a:r>
              <a:rPr lang="en" sz="1600"/>
              <a:t>    private int fizz;</a:t>
            </a:r>
            <a:br>
              <a:rPr lang="en" sz="1600"/>
            </a:br>
            <a:r>
              <a:rPr lang="en" sz="1600"/>
              <a:t>    private int buzz;</a:t>
            </a:r>
            <a:br>
              <a:rPr lang="en" sz="1600"/>
            </a:br>
            <a:br>
              <a:rPr lang="en" sz="1600"/>
            </a:br>
            <a:r>
              <a:rPr lang="en" sz="1600"/>
              <a:t>    //and setters</a:t>
            </a:r>
            <a:br>
              <a:rPr lang="en" sz="1600"/>
            </a:br>
            <a:r>
              <a:rPr lang="en" sz="1600"/>
              <a:t>}</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Bean name</a:t>
            </a:r>
            <a:endParaRPr/>
          </a:p>
        </p:txBody>
      </p:sp>
      <p:sp>
        <p:nvSpPr>
          <p:cNvPr id="349" name="Google Shape;34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a:t>
            </a:r>
            <a:br>
              <a:rPr lang="en"/>
            </a:br>
            <a:r>
              <a:rPr lang="en"/>
              <a:t>public class FooConfiguration {</a:t>
            </a:r>
            <a:br>
              <a:rPr lang="en"/>
            </a:br>
            <a:r>
              <a:rPr lang="en"/>
              <a:t>	@Bean(“myFooBean”)</a:t>
            </a:r>
            <a:br>
              <a:rPr lang="en"/>
            </a:br>
            <a:r>
              <a:rPr lang="en"/>
              <a:t>	@ConfigurationProperties(prefix = “myapp.foo”)</a:t>
            </a:r>
            <a:br>
              <a:rPr lang="en"/>
            </a:br>
            <a:r>
              <a:rPr lang="en"/>
              <a:t>	public FooService fooService() {</a:t>
            </a:r>
            <a:br>
              <a:rPr lang="en"/>
            </a:br>
            <a:r>
              <a:rPr lang="en"/>
              <a:t>		return new FooService();</a:t>
            </a:r>
            <a:br>
              <a:rPr lang="en"/>
            </a:br>
            <a:r>
              <a:rPr lang="en"/>
              <a:t>	}</a:t>
            </a:r>
            <a:br>
              <a:rPr lang="en"/>
            </a:br>
            <a:r>
              <a:rPr lang="en"/>
              <a:t>}</a:t>
            </a:r>
            <a:endParaRPr/>
          </a:p>
          <a:p>
            <a:pPr indent="0" lvl="0" marL="0" rtl="0" algn="l">
              <a:spcBef>
                <a:spcPts val="1600"/>
              </a:spcBef>
              <a:spcAft>
                <a:spcPts val="1600"/>
              </a:spcAft>
              <a:buNone/>
            </a:pPr>
            <a:r>
              <a:rPr b="1" lang="en"/>
              <a:t>application.properties:</a:t>
            </a:r>
            <a:br>
              <a:rPr lang="en"/>
            </a:br>
            <a:r>
              <a:rPr lang="en"/>
              <a:t>myapp.foo.fizz=5</a:t>
            </a:r>
            <a:br>
              <a:rPr lang="en"/>
            </a:br>
            <a:r>
              <a:rPr lang="en"/>
              <a:t>myapp.foo.buzz=6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@Qualifier to resolve Bean</a:t>
            </a:r>
            <a:endParaRPr/>
          </a:p>
        </p:txBody>
      </p:sp>
      <p:sp>
        <p:nvSpPr>
          <p:cNvPr id="355" name="Google Shape;35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@RestController</a:t>
            </a:r>
            <a:br>
              <a:rPr lang="en"/>
            </a:br>
            <a:r>
              <a:rPr lang="en"/>
              <a:t>@RequestMapping("/foo")</a:t>
            </a:r>
            <a:br>
              <a:rPr lang="en"/>
            </a:br>
            <a:r>
              <a:rPr lang="en"/>
              <a:t>public class FooController {</a:t>
            </a:r>
            <a:endParaRPr/>
          </a:p>
          <a:p>
            <a:pPr indent="0" lvl="0" marL="0" rtl="0" algn="l">
              <a:spcBef>
                <a:spcPts val="1600"/>
              </a:spcBef>
              <a:spcAft>
                <a:spcPts val="1600"/>
              </a:spcAft>
              <a:buNone/>
            </a:pPr>
            <a:r>
              <a:rPr lang="en"/>
              <a:t>    private int fizz;</a:t>
            </a:r>
            <a:br>
              <a:rPr lang="en"/>
            </a:br>
            <a:r>
              <a:rPr lang="en"/>
              <a:t>    private int buzz;</a:t>
            </a:r>
            <a:br>
              <a:rPr lang="en"/>
            </a:br>
            <a:r>
              <a:rPr lang="en"/>
              <a:t>    private FooService fooService;</a:t>
            </a:r>
            <a:br>
              <a:rPr lang="en"/>
            </a:br>
            <a:br>
              <a:rPr lang="en"/>
            </a:br>
            <a:r>
              <a:rPr lang="en"/>
              <a:t>    public FooController(@Qualifier("</a:t>
            </a:r>
            <a:r>
              <a:rPr lang="en"/>
              <a:t>myFooBean</a:t>
            </a:r>
            <a:r>
              <a:rPr lang="en"/>
              <a:t>") FooService fooService) {</a:t>
            </a:r>
            <a:br>
              <a:rPr lang="en"/>
            </a:br>
            <a:r>
              <a:rPr lang="en"/>
              <a:t>        this.fooService = fooService;</a:t>
            </a:r>
            <a:br>
              <a:rPr lang="en"/>
            </a:br>
            <a:r>
              <a:rPr lang="en"/>
              <a:t>    }</a:t>
            </a:r>
            <a:br>
              <a:rPr lang="en"/>
            </a:br>
            <a:r>
              <a:rPr lang="e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Executing logic after Constructor and Properties load</a:t>
            </a:r>
            <a:endParaRPr/>
          </a:p>
        </p:txBody>
      </p:sp>
      <p:sp>
        <p:nvSpPr>
          <p:cNvPr id="361" name="Google Shape;36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we can perform initialization logic in the constructor, but Spring cannot auto load properties until after the object construction is complete.</a:t>
            </a:r>
            <a:endParaRPr/>
          </a:p>
          <a:p>
            <a:pPr indent="0" lvl="0" marL="0" rtl="0" algn="l">
              <a:spcBef>
                <a:spcPts val="1600"/>
              </a:spcBef>
              <a:spcAft>
                <a:spcPts val="0"/>
              </a:spcAft>
              <a:buNone/>
            </a:pPr>
            <a:r>
              <a:rPr lang="en"/>
              <a:t>To perform initialization after construction and properties are loaded, use the @PostConstruct annotation:</a:t>
            </a:r>
            <a:endParaRPr/>
          </a:p>
          <a:p>
            <a:pPr indent="0" lvl="0" marL="0" rtl="0" algn="l">
              <a:spcBef>
                <a:spcPts val="1600"/>
              </a:spcBef>
              <a:spcAft>
                <a:spcPts val="1600"/>
              </a:spcAft>
              <a:buNone/>
            </a:pPr>
            <a:r>
              <a:rPr lang="en"/>
              <a:t>@PostConstruct</a:t>
            </a:r>
            <a:br>
              <a:rPr lang="en"/>
            </a:br>
            <a:r>
              <a:rPr lang="en"/>
              <a:t>p</a:t>
            </a:r>
            <a:r>
              <a:rPr lang="en"/>
              <a:t>rivate void someExtraInitMethod() {</a:t>
            </a:r>
            <a:br>
              <a:rPr lang="en"/>
            </a:br>
            <a:r>
              <a:rPr lang="en"/>
              <a:t>	this.fooField = process(someProperty);</a:t>
            </a:r>
            <a:br>
              <a:rPr lang="en"/>
            </a:b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Spring Boot?</a:t>
            </a:r>
            <a:endParaRPr/>
          </a:p>
        </p:txBody>
      </p:sp>
      <p:sp>
        <p:nvSpPr>
          <p:cNvPr id="111" name="Google Shape;111;p17"/>
          <p:cNvSpPr txBox="1"/>
          <p:nvPr>
            <p:ph idx="1" type="body"/>
          </p:nvPr>
        </p:nvSpPr>
        <p:spPr>
          <a:xfrm>
            <a:off x="311700" y="1000075"/>
            <a:ext cx="85206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Spring??</a:t>
            </a:r>
            <a:endParaRPr/>
          </a:p>
          <a:p>
            <a:pPr indent="-342900" lvl="0" marL="457200" rtl="0" algn="l">
              <a:spcBef>
                <a:spcPts val="1600"/>
              </a:spcBef>
              <a:spcAft>
                <a:spcPts val="0"/>
              </a:spcAft>
              <a:buSzPts val="1800"/>
              <a:buChar char="●"/>
            </a:pPr>
            <a:r>
              <a:rPr lang="en"/>
              <a:t>Lots of Buzzwords</a:t>
            </a:r>
            <a:endParaRPr/>
          </a:p>
          <a:p>
            <a:pPr indent="-342900" lvl="0" marL="457200" rtl="0" algn="l">
              <a:spcBef>
                <a:spcPts val="0"/>
              </a:spcBef>
              <a:spcAft>
                <a:spcPts val="0"/>
              </a:spcAft>
              <a:buSzPts val="1800"/>
              <a:buChar char="●"/>
            </a:pPr>
            <a:r>
              <a:rPr lang="en"/>
              <a:t>Dependency Injection</a:t>
            </a:r>
            <a:endParaRPr/>
          </a:p>
          <a:p>
            <a:pPr indent="-342900" lvl="0" marL="457200" rtl="0" algn="l">
              <a:spcBef>
                <a:spcPts val="0"/>
              </a:spcBef>
              <a:spcAft>
                <a:spcPts val="0"/>
              </a:spcAft>
              <a:buSzPts val="1800"/>
              <a:buChar char="●"/>
            </a:pPr>
            <a:r>
              <a:rPr lang="en"/>
              <a:t>Data type and exception conversion</a:t>
            </a:r>
            <a:endParaRPr/>
          </a:p>
          <a:p>
            <a:pPr indent="-342900" lvl="0" marL="457200" rtl="0" algn="l">
              <a:spcBef>
                <a:spcPts val="0"/>
              </a:spcBef>
              <a:spcAft>
                <a:spcPts val="0"/>
              </a:spcAft>
              <a:buSzPts val="1800"/>
              <a:buChar char="●"/>
            </a:pPr>
            <a:r>
              <a:rPr lang="en"/>
              <a:t>Transaction management</a:t>
            </a:r>
            <a:endParaRPr/>
          </a:p>
          <a:p>
            <a:pPr indent="-342900" lvl="0" marL="457200" rtl="0" algn="l">
              <a:spcBef>
                <a:spcPts val="0"/>
              </a:spcBef>
              <a:spcAft>
                <a:spcPts val="0"/>
              </a:spcAft>
              <a:buSzPts val="1800"/>
              <a:buChar char="●"/>
            </a:pPr>
            <a:r>
              <a:rPr lang="en"/>
              <a:t>Container and session management</a:t>
            </a:r>
            <a:endParaRPr/>
          </a:p>
          <a:p>
            <a:pPr indent="-342900" lvl="0" marL="457200" rtl="0" algn="l">
              <a:spcBef>
                <a:spcPts val="0"/>
              </a:spcBef>
              <a:spcAft>
                <a:spcPts val="0"/>
              </a:spcAft>
              <a:buSzPts val="1800"/>
              <a:buChar char="●"/>
            </a:pPr>
            <a:r>
              <a:rPr lang="en"/>
              <a:t>Lots of other stuff</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 Handling</a:t>
            </a:r>
            <a:endParaRPr/>
          </a:p>
        </p:txBody>
      </p:sp>
      <p:sp>
        <p:nvSpPr>
          <p:cNvPr id="367" name="Google Shape;36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Boot catches all exception and returns a default response object for you.</a:t>
            </a:r>
            <a:endParaRPr/>
          </a:p>
          <a:p>
            <a:pPr indent="0" lvl="0" marL="0" rtl="0" algn="l">
              <a:spcBef>
                <a:spcPts val="1600"/>
              </a:spcBef>
              <a:spcAft>
                <a:spcPts val="1600"/>
              </a:spcAft>
              <a:buNone/>
            </a:pPr>
            <a:r>
              <a:rPr lang="en"/>
              <a:t>{</a:t>
            </a:r>
            <a:br>
              <a:rPr lang="en"/>
            </a:br>
            <a:r>
              <a:rPr lang="en"/>
              <a:t>    "timestamp": "2020-10-16T03:35:48.551+00:00",</a:t>
            </a:r>
            <a:br>
              <a:rPr lang="en"/>
            </a:br>
            <a:r>
              <a:rPr lang="en"/>
              <a:t>    "status": 500,</a:t>
            </a:r>
            <a:br>
              <a:rPr lang="en"/>
            </a:br>
            <a:r>
              <a:rPr lang="en"/>
              <a:t>    "error": "Internal Server Error",</a:t>
            </a:r>
            <a:br>
              <a:rPr lang="en"/>
            </a:br>
            <a:r>
              <a:rPr lang="en"/>
              <a:t>    "message": "",</a:t>
            </a:r>
            <a:br>
              <a:rPr lang="en"/>
            </a:br>
            <a:r>
              <a:rPr lang="en"/>
              <a:t>    "path": "/foo/6"</a:t>
            </a:r>
            <a:br>
              <a:rPr lang="en"/>
            </a:br>
            <a:r>
              <a:rPr lang="en"/>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Messages</a:t>
            </a:r>
            <a:endParaRPr/>
          </a:p>
        </p:txBody>
      </p:sp>
      <p:sp>
        <p:nvSpPr>
          <p:cNvPr id="373" name="Google Shape;37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server.error.include-message=always</a:t>
            </a:r>
            <a:br>
              <a:rPr lang="en" sz="1400"/>
            </a:br>
            <a:r>
              <a:rPr lang="en" sz="1400"/>
              <a:t>server.error.include-binding-errors=always</a:t>
            </a:r>
            <a:br>
              <a:rPr lang="en" sz="1400"/>
            </a:br>
            <a:r>
              <a:rPr lang="en" sz="1400"/>
              <a:t>server.error.include-exception=true</a:t>
            </a:r>
            <a:br>
              <a:rPr lang="en" sz="1400"/>
            </a:br>
            <a:r>
              <a:rPr lang="en" sz="1400"/>
              <a:t>server.error.include-stacktrace=always</a:t>
            </a:r>
            <a:endParaRPr sz="1400"/>
          </a:p>
          <a:p>
            <a:pPr indent="0" lvl="0" marL="0" rtl="0" algn="l">
              <a:lnSpc>
                <a:spcPct val="100000"/>
              </a:lnSpc>
              <a:spcBef>
                <a:spcPts val="1600"/>
              </a:spcBef>
              <a:spcAft>
                <a:spcPts val="0"/>
              </a:spcAft>
              <a:buNone/>
            </a:pPr>
            <a:r>
              <a:rPr lang="en" sz="1400"/>
              <a:t>Useful options for debugging in develop, not recommended in production!</a:t>
            </a:r>
            <a:br>
              <a:rPr lang="en" sz="1400"/>
            </a:br>
            <a:br>
              <a:rPr lang="en" sz="1400"/>
            </a:br>
            <a:r>
              <a:rPr lang="en" sz="1400"/>
              <a:t>{</a:t>
            </a:r>
            <a:endParaRPr sz="1400"/>
          </a:p>
          <a:p>
            <a:pPr indent="0" lvl="0" marL="0" rtl="0" algn="l">
              <a:lnSpc>
                <a:spcPct val="100000"/>
              </a:lnSpc>
              <a:spcBef>
                <a:spcPts val="0"/>
              </a:spcBef>
              <a:spcAft>
                <a:spcPts val="0"/>
              </a:spcAft>
              <a:buNone/>
            </a:pPr>
            <a:r>
              <a:rPr lang="en" sz="1400"/>
              <a:t>    "timestamp": "2020-10-16T03:53:46.957+00:00",</a:t>
            </a:r>
            <a:endParaRPr sz="1400"/>
          </a:p>
          <a:p>
            <a:pPr indent="0" lvl="0" marL="0" rtl="0" algn="l">
              <a:lnSpc>
                <a:spcPct val="100000"/>
              </a:lnSpc>
              <a:spcBef>
                <a:spcPts val="0"/>
              </a:spcBef>
              <a:spcAft>
                <a:spcPts val="0"/>
              </a:spcAft>
              <a:buNone/>
            </a:pPr>
            <a:r>
              <a:rPr lang="en" sz="1400"/>
              <a:t>    "status": 500,</a:t>
            </a:r>
            <a:endParaRPr sz="1400"/>
          </a:p>
          <a:p>
            <a:pPr indent="0" lvl="0" marL="0" rtl="0" algn="l">
              <a:lnSpc>
                <a:spcPct val="100000"/>
              </a:lnSpc>
              <a:spcBef>
                <a:spcPts val="0"/>
              </a:spcBef>
              <a:spcAft>
                <a:spcPts val="0"/>
              </a:spcAft>
              <a:buNone/>
            </a:pPr>
            <a:r>
              <a:rPr lang="en" sz="1400"/>
              <a:t>    "error": "Internal Server Error",</a:t>
            </a:r>
            <a:endParaRPr sz="1400"/>
          </a:p>
          <a:p>
            <a:pPr indent="0" lvl="0" marL="0" rtl="0" algn="l">
              <a:lnSpc>
                <a:spcPct val="100000"/>
              </a:lnSpc>
              <a:spcBef>
                <a:spcPts val="0"/>
              </a:spcBef>
              <a:spcAft>
                <a:spcPts val="0"/>
              </a:spcAft>
              <a:buNone/>
            </a:pPr>
            <a:r>
              <a:rPr lang="en" sz="1400"/>
              <a:t>    "exception": "java.lang.NumberFormatException",</a:t>
            </a:r>
            <a:endParaRPr sz="1400"/>
          </a:p>
          <a:p>
            <a:pPr indent="0" lvl="0" marL="0" rtl="0" algn="l">
              <a:lnSpc>
                <a:spcPct val="100000"/>
              </a:lnSpc>
              <a:spcBef>
                <a:spcPts val="0"/>
              </a:spcBef>
              <a:spcAft>
                <a:spcPts val="0"/>
              </a:spcAft>
              <a:buNone/>
            </a:pPr>
            <a:r>
              <a:rPr lang="en" sz="1400"/>
              <a:t>    "message": "For input string: \"cat\"",</a:t>
            </a:r>
            <a:endParaRPr sz="1400"/>
          </a:p>
          <a:p>
            <a:pPr indent="0" lvl="0" marL="0" rtl="0" algn="l">
              <a:lnSpc>
                <a:spcPct val="100000"/>
              </a:lnSpc>
              <a:spcBef>
                <a:spcPts val="0"/>
              </a:spcBef>
              <a:spcAft>
                <a:spcPts val="0"/>
              </a:spcAft>
              <a:buNone/>
            </a:pPr>
            <a:r>
              <a:rPr lang="en" sz="1400"/>
              <a:t>    "path": "/foo/6"</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Exception</a:t>
            </a:r>
            <a:endParaRPr/>
          </a:p>
        </p:txBody>
      </p:sp>
      <p:sp>
        <p:nvSpPr>
          <p:cNvPr id="379" name="Google Shape;379;p55"/>
          <p:cNvSpPr txBox="1"/>
          <p:nvPr>
            <p:ph idx="1" type="body"/>
          </p:nvPr>
        </p:nvSpPr>
        <p:spPr>
          <a:xfrm>
            <a:off x="311700" y="1152475"/>
            <a:ext cx="4706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@ResponseStatus(value=HttpStatus.I_AM_A_TEAPOT)</a:t>
            </a:r>
            <a:endParaRPr sz="1400"/>
          </a:p>
          <a:p>
            <a:pPr indent="0" lvl="0" marL="0" rtl="0" algn="l">
              <a:lnSpc>
                <a:spcPct val="100000"/>
              </a:lnSpc>
              <a:spcBef>
                <a:spcPts val="0"/>
              </a:spcBef>
              <a:spcAft>
                <a:spcPts val="0"/>
              </a:spcAft>
              <a:buNone/>
            </a:pPr>
            <a:r>
              <a:rPr lang="en" sz="1400"/>
              <a:t>public class FooException extends RuntimeException {</a:t>
            </a:r>
            <a:endParaRPr sz="1400"/>
          </a:p>
          <a:p>
            <a:pPr indent="0" lvl="0" marL="0" rtl="0" algn="l">
              <a:lnSpc>
                <a:spcPct val="100000"/>
              </a:lnSpc>
              <a:spcBef>
                <a:spcPts val="0"/>
              </a:spcBef>
              <a:spcAft>
                <a:spcPts val="0"/>
              </a:spcAft>
              <a:buNone/>
            </a:pPr>
            <a:r>
              <a:rPr lang="en" sz="1400"/>
              <a:t>    public FooException(String message, Exception ex) {</a:t>
            </a:r>
            <a:endParaRPr sz="1400"/>
          </a:p>
          <a:p>
            <a:pPr indent="0" lvl="0" marL="0" rtl="0" algn="l">
              <a:lnSpc>
                <a:spcPct val="100000"/>
              </a:lnSpc>
              <a:spcBef>
                <a:spcPts val="0"/>
              </a:spcBef>
              <a:spcAft>
                <a:spcPts val="0"/>
              </a:spcAft>
              <a:buNone/>
            </a:pPr>
            <a:r>
              <a:rPr lang="en" sz="1400"/>
              <a:t>        super(message, ex);</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@GetMapping</a:t>
            </a:r>
            <a:endParaRPr sz="1400"/>
          </a:p>
          <a:p>
            <a:pPr indent="0" lvl="0" marL="0" rtl="0" algn="l">
              <a:lnSpc>
                <a:spcPct val="100000"/>
              </a:lnSpc>
              <a:spcBef>
                <a:spcPts val="0"/>
              </a:spcBef>
              <a:spcAft>
                <a:spcPts val="0"/>
              </a:spcAft>
              <a:buNone/>
            </a:pPr>
            <a:r>
              <a:rPr lang="en" sz="1400"/>
              <a:t>@RequestMapping("/{num}")</a:t>
            </a:r>
            <a:endParaRPr sz="1400"/>
          </a:p>
          <a:p>
            <a:pPr indent="0" lvl="0" marL="0" rtl="0" algn="l">
              <a:lnSpc>
                <a:spcPct val="100000"/>
              </a:lnSpc>
              <a:spcBef>
                <a:spcPts val="0"/>
              </a:spcBef>
              <a:spcAft>
                <a:spcPts val="0"/>
              </a:spcAft>
              <a:buNone/>
            </a:pPr>
            <a:r>
              <a:rPr lang="en" sz="1400"/>
              <a:t>public String fizzBuzz(@PathVariable int num) {</a:t>
            </a:r>
            <a:endParaRPr sz="1400"/>
          </a:p>
          <a:p>
            <a:pPr indent="0" lvl="0" marL="0" rtl="0" algn="l">
              <a:lnSpc>
                <a:spcPct val="100000"/>
              </a:lnSpc>
              <a:spcBef>
                <a:spcPts val="0"/>
              </a:spcBef>
              <a:spcAft>
                <a:spcPts val="0"/>
              </a:spcAft>
              <a:buNone/>
            </a:pPr>
            <a:r>
              <a:rPr lang="en" sz="1400"/>
              <a:t>    try {</a:t>
            </a:r>
            <a:endParaRPr sz="1400"/>
          </a:p>
          <a:p>
            <a:pPr indent="0" lvl="0" marL="0" rtl="0" algn="l">
              <a:lnSpc>
                <a:spcPct val="100000"/>
              </a:lnSpc>
              <a:spcBef>
                <a:spcPts val="0"/>
              </a:spcBef>
              <a:spcAft>
                <a:spcPts val="0"/>
              </a:spcAft>
              <a:buNone/>
            </a:pPr>
            <a:r>
              <a:rPr lang="en" sz="1400"/>
              <a:t>        Integer.parseInt("cat");</a:t>
            </a:r>
            <a:endParaRPr sz="1400"/>
          </a:p>
          <a:p>
            <a:pPr indent="0" lvl="0" marL="0" rtl="0" algn="l">
              <a:lnSpc>
                <a:spcPct val="100000"/>
              </a:lnSpc>
              <a:spcBef>
                <a:spcPts val="0"/>
              </a:spcBef>
              <a:spcAft>
                <a:spcPts val="0"/>
              </a:spcAft>
              <a:buNone/>
            </a:pPr>
            <a:r>
              <a:rPr lang="en" sz="1400"/>
              <a:t>    } catch (Exception ex) {</a:t>
            </a:r>
            <a:endParaRPr sz="1400"/>
          </a:p>
          <a:p>
            <a:pPr indent="0" lvl="0" marL="0" rtl="0" algn="l">
              <a:lnSpc>
                <a:spcPct val="100000"/>
              </a:lnSpc>
              <a:spcBef>
                <a:spcPts val="0"/>
              </a:spcBef>
              <a:spcAft>
                <a:spcPts val="0"/>
              </a:spcAft>
              <a:buNone/>
            </a:pPr>
            <a:r>
              <a:rPr lang="en" sz="1400"/>
              <a:t>        throw new FooException("What have you done", ex);</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    return fooService.fizzBuzz(num);</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p:txBody>
      </p:sp>
      <p:sp>
        <p:nvSpPr>
          <p:cNvPr id="380" name="Google Shape;380;p55"/>
          <p:cNvSpPr txBox="1"/>
          <p:nvPr>
            <p:ph idx="1" type="body"/>
          </p:nvPr>
        </p:nvSpPr>
        <p:spPr>
          <a:xfrm>
            <a:off x="4370800" y="2028075"/>
            <a:ext cx="4706100" cy="1816200"/>
          </a:xfrm>
          <a:prstGeom prst="rect">
            <a:avLst/>
          </a:prstGeom>
          <a:ln cap="flat" cmpd="sng" w="2857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rPr lang="en" sz="1400"/>
              <a:t>    "timestamp": "2020-10-16T03:58:16.777+00:00",</a:t>
            </a:r>
            <a:endParaRPr sz="1400"/>
          </a:p>
          <a:p>
            <a:pPr indent="0" lvl="0" marL="0" rtl="0" algn="l">
              <a:lnSpc>
                <a:spcPct val="100000"/>
              </a:lnSpc>
              <a:spcBef>
                <a:spcPts val="0"/>
              </a:spcBef>
              <a:spcAft>
                <a:spcPts val="0"/>
              </a:spcAft>
              <a:buNone/>
            </a:pPr>
            <a:r>
              <a:rPr lang="en" sz="1400"/>
              <a:t>    "status": 418,</a:t>
            </a:r>
            <a:endParaRPr sz="1400"/>
          </a:p>
          <a:p>
            <a:pPr indent="0" lvl="0" marL="0" rtl="0" algn="l">
              <a:lnSpc>
                <a:spcPct val="100000"/>
              </a:lnSpc>
              <a:spcBef>
                <a:spcPts val="0"/>
              </a:spcBef>
              <a:spcAft>
                <a:spcPts val="0"/>
              </a:spcAft>
              <a:buNone/>
            </a:pPr>
            <a:r>
              <a:rPr lang="en" sz="1400"/>
              <a:t>    "error": "I'm a teapot",</a:t>
            </a:r>
            <a:endParaRPr sz="1400"/>
          </a:p>
          <a:p>
            <a:pPr indent="0" lvl="0" marL="0" rtl="0" algn="l">
              <a:lnSpc>
                <a:spcPct val="100000"/>
              </a:lnSpc>
              <a:spcBef>
                <a:spcPts val="0"/>
              </a:spcBef>
              <a:spcAft>
                <a:spcPts val="0"/>
              </a:spcAft>
              <a:buNone/>
            </a:pPr>
            <a:r>
              <a:rPr lang="en" sz="1400"/>
              <a:t>    "exception": "com.flatiron.samplespringboot.FooException",</a:t>
            </a:r>
            <a:endParaRPr sz="1400"/>
          </a:p>
          <a:p>
            <a:pPr indent="0" lvl="0" marL="0" rtl="0" algn="l">
              <a:lnSpc>
                <a:spcPct val="100000"/>
              </a:lnSpc>
              <a:spcBef>
                <a:spcPts val="0"/>
              </a:spcBef>
              <a:spcAft>
                <a:spcPts val="0"/>
              </a:spcAft>
              <a:buNone/>
            </a:pPr>
            <a:r>
              <a:rPr lang="en" sz="1400"/>
              <a:t>    "message": "What have you done",</a:t>
            </a:r>
            <a:endParaRPr sz="1400"/>
          </a:p>
          <a:p>
            <a:pPr indent="0" lvl="0" marL="0" rtl="0" algn="l">
              <a:lnSpc>
                <a:spcPct val="100000"/>
              </a:lnSpc>
              <a:spcBef>
                <a:spcPts val="0"/>
              </a:spcBef>
              <a:spcAft>
                <a:spcPts val="0"/>
              </a:spcAft>
              <a:buNone/>
            </a:pPr>
            <a:r>
              <a:rPr lang="en" sz="1400"/>
              <a:t>    "path": "/foo/6"</a:t>
            </a:r>
            <a:endParaRPr sz="1400"/>
          </a:p>
          <a:p>
            <a:pPr indent="0" lvl="0" marL="0" rtl="0" algn="l">
              <a:lnSpc>
                <a:spcPct val="100000"/>
              </a:lnSpc>
              <a:spcBef>
                <a:spcPts val="0"/>
              </a:spcBef>
              <a:spcAft>
                <a:spcPts val="0"/>
              </a:spcAft>
              <a:buNone/>
            </a:pPr>
            <a:r>
              <a:rPr lang="en" sz="1400"/>
              <a:t>}</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Exception Handling</a:t>
            </a:r>
            <a:endParaRPr/>
          </a:p>
        </p:txBody>
      </p:sp>
      <p:sp>
        <p:nvSpPr>
          <p:cNvPr id="386" name="Google Shape;38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@ExceptionHandler - annotate methods that handle certain types of exceptions</a:t>
            </a:r>
            <a:endParaRPr/>
          </a:p>
          <a:p>
            <a:pPr indent="0" lvl="0" marL="0" rtl="0" algn="l">
              <a:lnSpc>
                <a:spcPct val="100000"/>
              </a:lnSpc>
              <a:spcBef>
                <a:spcPts val="1600"/>
              </a:spcBef>
              <a:spcAft>
                <a:spcPts val="0"/>
              </a:spcAft>
              <a:buNone/>
            </a:pPr>
            <a:r>
              <a:rPr lang="en"/>
              <a:t>@ExceptionHandler</a:t>
            </a:r>
            <a:endParaRPr/>
          </a:p>
          <a:p>
            <a:pPr indent="0" lvl="0" marL="0" rtl="0" algn="l">
              <a:lnSpc>
                <a:spcPct val="100000"/>
              </a:lnSpc>
              <a:spcBef>
                <a:spcPts val="0"/>
              </a:spcBef>
              <a:spcAft>
                <a:spcPts val="0"/>
              </a:spcAft>
              <a:buNone/>
            </a:pPr>
            <a:r>
              <a:rPr lang="en"/>
              <a:t>public ResponseEntity&lt;String&gt; handleFooException(FooException fe) {</a:t>
            </a:r>
            <a:endParaRPr/>
          </a:p>
          <a:p>
            <a:pPr indent="0" lvl="0" marL="0" rtl="0" algn="l">
              <a:lnSpc>
                <a:spcPct val="100000"/>
              </a:lnSpc>
              <a:spcBef>
                <a:spcPts val="0"/>
              </a:spcBef>
              <a:spcAft>
                <a:spcPts val="0"/>
              </a:spcAft>
              <a:buNone/>
            </a:pPr>
            <a:r>
              <a:rPr lang="en"/>
              <a:t>    return new ResponseEntity&lt;String&gt;("Gotcha!",</a:t>
            </a:r>
            <a:endParaRPr/>
          </a:p>
          <a:p>
            <a:pPr indent="457200" lvl="0" marL="2286000" rtl="0" algn="l">
              <a:lnSpc>
                <a:spcPct val="100000"/>
              </a:lnSpc>
              <a:spcBef>
                <a:spcPts val="0"/>
              </a:spcBef>
              <a:spcAft>
                <a:spcPts val="0"/>
              </a:spcAft>
              <a:buNone/>
            </a:pPr>
            <a:r>
              <a:rPr lang="en"/>
              <a:t> HttpStatus.VARIANT_ALSO_NEGOTIATES);</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Can be placed at Controller level</a:t>
            </a:r>
            <a:endParaRPr/>
          </a:p>
          <a:p>
            <a:pPr indent="-342900" lvl="0" marL="457200" rtl="0" algn="l">
              <a:lnSpc>
                <a:spcPct val="100000"/>
              </a:lnSpc>
              <a:spcBef>
                <a:spcPts val="0"/>
              </a:spcBef>
              <a:spcAft>
                <a:spcPts val="0"/>
              </a:spcAft>
              <a:buSzPts val="1800"/>
              <a:buChar char="●"/>
            </a:pPr>
            <a:r>
              <a:rPr lang="en"/>
              <a:t>Better - Use the @ControllerAdvice annotation on a separate class to handle exceptions from all Controllers at once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Exception Handling</a:t>
            </a:r>
            <a:endParaRPr/>
          </a:p>
        </p:txBody>
      </p:sp>
      <p:sp>
        <p:nvSpPr>
          <p:cNvPr id="392" name="Google Shape;39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@ControllerAdvice</a:t>
            </a:r>
            <a:endParaRPr sz="1600"/>
          </a:p>
          <a:p>
            <a:pPr indent="0" lvl="0" marL="0" rtl="0" algn="l">
              <a:lnSpc>
                <a:spcPct val="100000"/>
              </a:lnSpc>
              <a:spcBef>
                <a:spcPts val="0"/>
              </a:spcBef>
              <a:spcAft>
                <a:spcPts val="0"/>
              </a:spcAft>
              <a:buNone/>
            </a:pPr>
            <a:r>
              <a:rPr lang="en" sz="1600"/>
              <a:t>public class GlobalFooExceptionHandler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    @ExceptionHandler(value=FooException.class)</a:t>
            </a:r>
            <a:endParaRPr sz="1600"/>
          </a:p>
          <a:p>
            <a:pPr indent="0" lvl="0" marL="0" rtl="0" algn="l">
              <a:lnSpc>
                <a:spcPct val="100000"/>
              </a:lnSpc>
              <a:spcBef>
                <a:spcPts val="0"/>
              </a:spcBef>
              <a:spcAft>
                <a:spcPts val="0"/>
              </a:spcAft>
              <a:buNone/>
            </a:pPr>
            <a:r>
              <a:rPr lang="en" sz="1600"/>
              <a:t>    public ResponseEntity&lt;MyFoo&gt; handleFooException(FooException fe) {</a:t>
            </a:r>
            <a:endParaRPr sz="1600"/>
          </a:p>
          <a:p>
            <a:pPr indent="0" lvl="0" marL="0" rtl="0" algn="l">
              <a:lnSpc>
                <a:spcPct val="100000"/>
              </a:lnSpc>
              <a:spcBef>
                <a:spcPts val="0"/>
              </a:spcBef>
              <a:spcAft>
                <a:spcPts val="0"/>
              </a:spcAft>
              <a:buNone/>
            </a:pPr>
            <a:r>
              <a:rPr lang="en" sz="1600"/>
              <a:t>        return new ResponseEntity&lt;&gt;(fe.getMyFoo(), HttpStatus.BAD_GATEWAY);</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    @ExceptionHandler(value= {NumberFormatException.class, JsonParseException.class})</a:t>
            </a:r>
            <a:endParaRPr sz="1600"/>
          </a:p>
          <a:p>
            <a:pPr indent="0" lvl="0" marL="0" rtl="0" algn="l">
              <a:lnSpc>
                <a:spcPct val="100000"/>
              </a:lnSpc>
              <a:spcBef>
                <a:spcPts val="0"/>
              </a:spcBef>
              <a:spcAft>
                <a:spcPts val="0"/>
              </a:spcAft>
              <a:buNone/>
            </a:pPr>
            <a:r>
              <a:rPr lang="en" sz="1600"/>
              <a:t>    public ResponseEntity&lt;String&gt; handleSomeIllegalArguments(IllegalArgumentException iae) {</a:t>
            </a:r>
            <a:endParaRPr sz="1600"/>
          </a:p>
          <a:p>
            <a:pPr indent="0" lvl="0" marL="0" rtl="0" algn="l">
              <a:lnSpc>
                <a:spcPct val="100000"/>
              </a:lnSpc>
              <a:spcBef>
                <a:spcPts val="0"/>
              </a:spcBef>
              <a:spcAft>
                <a:spcPts val="0"/>
              </a:spcAft>
              <a:buNone/>
            </a:pPr>
            <a:r>
              <a:rPr lang="en" sz="1600"/>
              <a:t>        return new ResponseEntity&lt;&gt;(iae.getMessage(), HttpStatus.NOT_ACCEPTABLE);</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t>}</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Method-Level ResponseStatusException</a:t>
            </a:r>
            <a:endParaRPr/>
          </a:p>
        </p:txBody>
      </p:sp>
      <p:sp>
        <p:nvSpPr>
          <p:cNvPr id="398" name="Google Shape;39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throw new ResponseStatusException(HttpStatus.TOO_EARLY, "You're too early");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    "timestamp": "2020-10-17T00:13:42.578+00:00",</a:t>
            </a:r>
            <a:endParaRPr/>
          </a:p>
          <a:p>
            <a:pPr indent="0" lvl="0" marL="0" rtl="0" algn="l">
              <a:lnSpc>
                <a:spcPct val="100000"/>
              </a:lnSpc>
              <a:spcBef>
                <a:spcPts val="0"/>
              </a:spcBef>
              <a:spcAft>
                <a:spcPts val="0"/>
              </a:spcAft>
              <a:buNone/>
            </a:pPr>
            <a:r>
              <a:rPr lang="en"/>
              <a:t>    "status": 425,</a:t>
            </a:r>
            <a:endParaRPr/>
          </a:p>
          <a:p>
            <a:pPr indent="0" lvl="0" marL="0" rtl="0" algn="l">
              <a:lnSpc>
                <a:spcPct val="100000"/>
              </a:lnSpc>
              <a:spcBef>
                <a:spcPts val="0"/>
              </a:spcBef>
              <a:spcAft>
                <a:spcPts val="0"/>
              </a:spcAft>
              <a:buNone/>
            </a:pPr>
            <a:r>
              <a:rPr lang="en"/>
              <a:t>    "error": "Too Early",</a:t>
            </a:r>
            <a:endParaRPr/>
          </a:p>
          <a:p>
            <a:pPr indent="0" lvl="0" marL="0" rtl="0" algn="l">
              <a:lnSpc>
                <a:spcPct val="100000"/>
              </a:lnSpc>
              <a:spcBef>
                <a:spcPts val="0"/>
              </a:spcBef>
              <a:spcAft>
                <a:spcPts val="0"/>
              </a:spcAft>
              <a:buNone/>
            </a:pPr>
            <a:r>
              <a:rPr lang="en"/>
              <a:t>    "exception": "org.springframework.web.server.ResponseStatusException",</a:t>
            </a:r>
            <a:endParaRPr/>
          </a:p>
          <a:p>
            <a:pPr indent="0" lvl="0" marL="0" rtl="0" algn="l">
              <a:lnSpc>
                <a:spcPct val="100000"/>
              </a:lnSpc>
              <a:spcBef>
                <a:spcPts val="0"/>
              </a:spcBef>
              <a:spcAft>
                <a:spcPts val="0"/>
              </a:spcAft>
              <a:buNone/>
            </a:pPr>
            <a:r>
              <a:rPr lang="en"/>
              <a:t>    "message": "You're too early",</a:t>
            </a:r>
            <a:endParaRPr/>
          </a:p>
          <a:p>
            <a:pPr indent="0" lvl="0" marL="0" rtl="0" algn="l">
              <a:lnSpc>
                <a:spcPct val="100000"/>
              </a:lnSpc>
              <a:spcBef>
                <a:spcPts val="0"/>
              </a:spcBef>
              <a:spcAft>
                <a:spcPts val="0"/>
              </a:spcAft>
              <a:buNone/>
            </a:pPr>
            <a:r>
              <a:rPr lang="en"/>
              <a:t>    "path": "/foo/6"</a:t>
            </a:r>
            <a:endParaRPr/>
          </a:p>
          <a:p>
            <a:pPr indent="0" lvl="0" marL="0" rtl="0" algn="l">
              <a:lnSpc>
                <a:spcPct val="100000"/>
              </a:lnSpc>
              <a:spcBef>
                <a:spcPts val="0"/>
              </a:spcBef>
              <a:spcAft>
                <a:spcPts val="0"/>
              </a:spcAft>
              <a:buNone/>
            </a:pPr>
            <a:r>
              <a:rPr lang="en"/>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3</a:t>
            </a:r>
            <a:endParaRPr/>
          </a:p>
        </p:txBody>
      </p:sp>
      <p:sp>
        <p:nvSpPr>
          <p:cNvPr id="404" name="Google Shape;40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business booming, it’s time to open up our plants-by-drone delivery service. These plants are stored in a different location and the marketing team wants to set different prices and discounts for them, so for this solution let’s make two different instances of the PlantService bean.</a:t>
            </a:r>
            <a:endParaRPr sz="1600"/>
          </a:p>
          <a:p>
            <a:pPr indent="0" lvl="0" marL="0" rtl="0" algn="l">
              <a:spcBef>
                <a:spcPts val="1600"/>
              </a:spcBef>
              <a:spcAft>
                <a:spcPts val="0"/>
              </a:spcAft>
              <a:buNone/>
            </a:pPr>
            <a:r>
              <a:rPr lang="en" sz="1600"/>
              <a:t>Your demanding marketing team wants to be able to switch the current service for a given kiosk by sending a POST request to toggle between the default and the drone service. Any time someone requests a list of all the plants, the currently active service name should be included as part of the response, and the team wants to be able to configure the default and drone names in the properties file, and specify which service should load on startup as well.</a:t>
            </a:r>
            <a:endParaRPr sz="1600"/>
          </a:p>
          <a:p>
            <a:pPr indent="0" lvl="0" marL="0" rtl="0" algn="l">
              <a:spcBef>
                <a:spcPts val="1600"/>
              </a:spcBef>
              <a:spcAft>
                <a:spcPts val="0"/>
              </a:spcAft>
              <a:buNone/>
            </a:pPr>
            <a:r>
              <a:rPr lang="en" sz="1600"/>
              <a:t>Lastly, we need a global exception handler that includes the name of the current service in the exception response object.</a:t>
            </a:r>
            <a:endParaRPr sz="1600"/>
          </a:p>
          <a:p>
            <a:pPr indent="0" lvl="0" marL="0" rtl="0" algn="l">
              <a:spcBef>
                <a:spcPts val="1600"/>
              </a:spcBef>
              <a:spcAft>
                <a:spcPts val="1600"/>
              </a:spcAft>
              <a:buNone/>
            </a:pPr>
            <a:r>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3 Steps:</a:t>
            </a:r>
            <a:endParaRPr/>
          </a:p>
        </p:txBody>
      </p:sp>
      <p:sp>
        <p:nvSpPr>
          <p:cNvPr id="410" name="Google Shape;410;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Create a @Configuration class that can return two different types of PlantService and uses @ConfigurationProperties to load service names from the properties file. </a:t>
            </a:r>
            <a:endParaRPr sz="1600"/>
          </a:p>
          <a:p>
            <a:pPr indent="-330200" lvl="0" marL="457200" rtl="0" algn="l">
              <a:spcBef>
                <a:spcPts val="0"/>
              </a:spcBef>
              <a:spcAft>
                <a:spcPts val="0"/>
              </a:spcAft>
              <a:buSzPts val="1600"/>
              <a:buChar char="●"/>
            </a:pPr>
            <a:r>
              <a:rPr lang="en" sz="1600"/>
              <a:t>Modify the PlantService so it has a serviceName String.</a:t>
            </a:r>
            <a:endParaRPr sz="1600"/>
          </a:p>
          <a:p>
            <a:pPr indent="-330200" lvl="0" marL="457200" rtl="0" algn="l">
              <a:spcBef>
                <a:spcPts val="0"/>
              </a:spcBef>
              <a:spcAft>
                <a:spcPts val="0"/>
              </a:spcAft>
              <a:buSzPts val="1600"/>
              <a:buChar char="●"/>
            </a:pPr>
            <a:r>
              <a:rPr lang="en" sz="1600"/>
              <a:t>Modify PlantController to keep an instance of both PlantServices and provide a way to keep track of the current service. </a:t>
            </a:r>
            <a:endParaRPr sz="1600"/>
          </a:p>
          <a:p>
            <a:pPr indent="-330200" lvl="0" marL="457200" rtl="0" algn="l">
              <a:spcBef>
                <a:spcPts val="0"/>
              </a:spcBef>
              <a:spcAft>
                <a:spcPts val="0"/>
              </a:spcAft>
              <a:buSzPts val="1600"/>
              <a:buChar char="●"/>
            </a:pPr>
            <a:r>
              <a:rPr lang="en" sz="1600"/>
              <a:t>Use the @Value annotation to load the preference for specifying the initial active service and then update the class after properties have loaded to select this service.</a:t>
            </a:r>
            <a:endParaRPr sz="1600"/>
          </a:p>
          <a:p>
            <a:pPr indent="-330200" lvl="0" marL="457200" rtl="0" algn="l">
              <a:spcBef>
                <a:spcPts val="0"/>
              </a:spcBef>
              <a:spcAft>
                <a:spcPts val="0"/>
              </a:spcAft>
              <a:buSzPts val="1600"/>
              <a:buChar char="●"/>
            </a:pPr>
            <a:r>
              <a:rPr lang="en" sz="1600"/>
              <a:t>Create a new endpoint that allows a POST request to select the active service by name</a:t>
            </a:r>
            <a:endParaRPr sz="1600"/>
          </a:p>
          <a:p>
            <a:pPr indent="-330200" lvl="0" marL="457200" rtl="0" algn="l">
              <a:spcBef>
                <a:spcPts val="0"/>
              </a:spcBef>
              <a:spcAft>
                <a:spcPts val="0"/>
              </a:spcAft>
              <a:buSzPts val="1600"/>
              <a:buChar char="●"/>
            </a:pPr>
            <a:r>
              <a:rPr lang="en" sz="1600"/>
              <a:t>Create a class using @ControllerAdvice that handles all exceptions and returns an object containing the current service name, the exception message, and the value of the “inspirational.quote” property in the props file.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Vs. Spring Boot</a:t>
            </a:r>
            <a:endParaRPr/>
          </a:p>
        </p:txBody>
      </p:sp>
      <p:sp>
        <p:nvSpPr>
          <p:cNvPr id="117" name="Google Shape;11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 so that’s Spring, but what is Spring Boot?</a:t>
            </a:r>
            <a:endParaRPr/>
          </a:p>
          <a:p>
            <a:pPr indent="-342900" lvl="0" marL="457200" rtl="0" algn="l">
              <a:spcBef>
                <a:spcPts val="1600"/>
              </a:spcBef>
              <a:spcAft>
                <a:spcPts val="0"/>
              </a:spcAft>
              <a:buSzPts val="1800"/>
              <a:buChar char="●"/>
            </a:pPr>
            <a:r>
              <a:rPr lang="en"/>
              <a:t>Auto-configuration </a:t>
            </a:r>
            <a:endParaRPr/>
          </a:p>
          <a:p>
            <a:pPr indent="-342900" lvl="0" marL="457200" rtl="0" algn="l">
              <a:spcBef>
                <a:spcPts val="0"/>
              </a:spcBef>
              <a:spcAft>
                <a:spcPts val="0"/>
              </a:spcAft>
              <a:buSzPts val="1800"/>
              <a:buChar char="●"/>
            </a:pPr>
            <a:r>
              <a:rPr lang="en"/>
              <a:t>Component scanning</a:t>
            </a:r>
            <a:endParaRPr/>
          </a:p>
          <a:p>
            <a:pPr indent="-342900" lvl="0" marL="457200" rtl="0" algn="l">
              <a:spcBef>
                <a:spcPts val="0"/>
              </a:spcBef>
              <a:spcAft>
                <a:spcPts val="0"/>
              </a:spcAft>
              <a:buSzPts val="1800"/>
              <a:buChar char="●"/>
            </a:pPr>
            <a:r>
              <a:rPr lang="en"/>
              <a:t>Embedded servers - tomcat, jetty etc. - http servers and servlet containers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Receiving HTTP requests</a:t>
            </a:r>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Application Server runs your application code</a:t>
            </a:r>
            <a:endParaRPr/>
          </a:p>
          <a:p>
            <a:pPr indent="-342900" lvl="0" marL="457200" rtl="0" algn="l">
              <a:spcBef>
                <a:spcPts val="0"/>
              </a:spcBef>
              <a:spcAft>
                <a:spcPts val="0"/>
              </a:spcAft>
              <a:buSzPts val="1800"/>
              <a:buChar char="●"/>
            </a:pPr>
            <a:r>
              <a:rPr lang="en"/>
              <a:t>Your application registers a web.xml deployment descriptor with AppServer </a:t>
            </a:r>
            <a:endParaRPr/>
          </a:p>
          <a:p>
            <a:pPr indent="-342900" lvl="0" marL="457200" rtl="0" algn="l">
              <a:spcBef>
                <a:spcPts val="0"/>
              </a:spcBef>
              <a:spcAft>
                <a:spcPts val="0"/>
              </a:spcAft>
              <a:buSzPts val="1800"/>
              <a:buChar char="●"/>
            </a:pPr>
            <a:r>
              <a:rPr lang="en"/>
              <a:t>When AppServer receives http request, it finds and instantiates Servlet</a:t>
            </a:r>
            <a:endParaRPr/>
          </a:p>
          <a:p>
            <a:pPr indent="-342900" lvl="0" marL="457200" rtl="0" algn="l">
              <a:spcBef>
                <a:spcPts val="0"/>
              </a:spcBef>
              <a:spcAft>
                <a:spcPts val="0"/>
              </a:spcAft>
              <a:buSzPts val="1800"/>
              <a:buChar char="●"/>
            </a:pPr>
            <a:r>
              <a:rPr lang="en"/>
              <a:t>Servlet handles the request</a:t>
            </a:r>
            <a:endParaRPr/>
          </a:p>
          <a:p>
            <a:pPr indent="-342900" lvl="0" marL="457200" rtl="0" algn="l">
              <a:spcBef>
                <a:spcPts val="0"/>
              </a:spcBef>
              <a:spcAft>
                <a:spcPts val="0"/>
              </a:spcAft>
              <a:buSzPts val="1800"/>
              <a:buChar char="●"/>
            </a:pPr>
            <a:r>
              <a:rPr lang="en"/>
              <a:t>Servlet is destroyed</a:t>
            </a:r>
            <a:endParaRPr/>
          </a:p>
        </p:txBody>
      </p:sp>
      <p:sp>
        <p:nvSpPr>
          <p:cNvPr id="124" name="Google Shape;124;p19"/>
          <p:cNvSpPr/>
          <p:nvPr/>
        </p:nvSpPr>
        <p:spPr>
          <a:xfrm flipH="1" rot="10800000">
            <a:off x="442250" y="3052475"/>
            <a:ext cx="3615900" cy="985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559525" y="3413775"/>
            <a:ext cx="11556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Front End</a:t>
            </a:r>
            <a:endParaRPr>
              <a:solidFill>
                <a:srgbClr val="FFFFFF"/>
              </a:solidFill>
            </a:endParaRPr>
          </a:p>
        </p:txBody>
      </p:sp>
      <p:sp>
        <p:nvSpPr>
          <p:cNvPr id="126" name="Google Shape;126;p19"/>
          <p:cNvSpPr/>
          <p:nvPr/>
        </p:nvSpPr>
        <p:spPr>
          <a:xfrm>
            <a:off x="2835100" y="3421575"/>
            <a:ext cx="1111800" cy="440100"/>
          </a:xfrm>
          <a:prstGeom prst="rect">
            <a:avLst/>
          </a:prstGeom>
          <a:solidFill>
            <a:srgbClr val="343E4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Controller</a:t>
            </a:r>
            <a:endParaRPr>
              <a:solidFill>
                <a:srgbClr val="FFFFFF"/>
              </a:solidFill>
            </a:endParaRPr>
          </a:p>
        </p:txBody>
      </p:sp>
      <p:cxnSp>
        <p:nvCxnSpPr>
          <p:cNvPr id="127" name="Google Shape;127;p19"/>
          <p:cNvCxnSpPr/>
          <p:nvPr/>
        </p:nvCxnSpPr>
        <p:spPr>
          <a:xfrm>
            <a:off x="2312423" y="3633818"/>
            <a:ext cx="4719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9"/>
          <p:cNvCxnSpPr/>
          <p:nvPr/>
        </p:nvCxnSpPr>
        <p:spPr>
          <a:xfrm rot="10800000">
            <a:off x="1765186" y="3633815"/>
            <a:ext cx="4719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9"/>
          <p:cNvSpPr txBox="1"/>
          <p:nvPr/>
        </p:nvSpPr>
        <p:spPr>
          <a:xfrm>
            <a:off x="1496024" y="3054550"/>
            <a:ext cx="15504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Open Sans"/>
                <a:ea typeface="Open Sans"/>
                <a:cs typeface="Open Sans"/>
                <a:sym typeface="Open Sans"/>
              </a:rPr>
              <a:t>Presentation</a:t>
            </a:r>
            <a:endParaRPr b="1" sz="1600">
              <a:latin typeface="Open Sans"/>
              <a:ea typeface="Open Sans"/>
              <a:cs typeface="Open Sans"/>
              <a:sym typeface="Open Sans"/>
            </a:endParaRPr>
          </a:p>
        </p:txBody>
      </p:sp>
      <p:sp>
        <p:nvSpPr>
          <p:cNvPr id="130" name="Google Shape;130;p19"/>
          <p:cNvSpPr txBox="1"/>
          <p:nvPr/>
        </p:nvSpPr>
        <p:spPr>
          <a:xfrm>
            <a:off x="2000625" y="3435550"/>
            <a:ext cx="546600" cy="328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REST</a:t>
            </a:r>
            <a:endParaRPr sz="12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Start Hello World in Spring Boot</a:t>
            </a:r>
            <a:endParaRPr/>
          </a:p>
        </p:txBody>
      </p:sp>
      <p:sp>
        <p:nvSpPr>
          <p:cNvPr id="136" name="Google Shape;13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Download starter project from start.spring.io</a:t>
            </a:r>
            <a:endParaRPr/>
          </a:p>
          <a:p>
            <a:pPr indent="-342900" lvl="0" marL="457200" rtl="0" algn="l">
              <a:spcBef>
                <a:spcPts val="0"/>
              </a:spcBef>
              <a:spcAft>
                <a:spcPts val="0"/>
              </a:spcAft>
              <a:buSzPts val="1800"/>
              <a:buChar char="●"/>
            </a:pPr>
            <a:r>
              <a:rPr lang="en"/>
              <a:t>Open project in Eclipse</a:t>
            </a:r>
            <a:endParaRPr/>
          </a:p>
          <a:p>
            <a:pPr indent="-342900" lvl="0" marL="457200" rtl="0" algn="l">
              <a:spcBef>
                <a:spcPts val="0"/>
              </a:spcBef>
              <a:spcAft>
                <a:spcPts val="0"/>
              </a:spcAft>
              <a:buSzPts val="1800"/>
              <a:buChar char="●"/>
            </a:pPr>
            <a:r>
              <a:rPr lang="en"/>
              <a:t>Run SampleSpringBootApplication.java</a:t>
            </a:r>
            <a:endParaRPr/>
          </a:p>
          <a:p>
            <a:pPr indent="-342900" lvl="0" marL="457200" rtl="0" algn="l">
              <a:spcBef>
                <a:spcPts val="0"/>
              </a:spcBef>
              <a:spcAft>
                <a:spcPts val="0"/>
              </a:spcAft>
              <a:buSzPts val="1800"/>
              <a:buChar char="●"/>
            </a:pPr>
            <a:r>
              <a:rPr lang="en"/>
              <a:t>Add a Controller</a:t>
            </a:r>
            <a:endParaRPr/>
          </a:p>
          <a:p>
            <a:pPr indent="-317500" lvl="1" marL="914400" rtl="0" algn="l">
              <a:spcBef>
                <a:spcPts val="0"/>
              </a:spcBef>
              <a:spcAft>
                <a:spcPts val="0"/>
              </a:spcAft>
              <a:buSzPts val="1400"/>
              <a:buChar char="○"/>
            </a:pPr>
            <a:r>
              <a:rPr lang="en"/>
              <a:t>@RestController</a:t>
            </a:r>
            <a:endParaRPr/>
          </a:p>
          <a:p>
            <a:pPr indent="-317500" lvl="1" marL="914400" rtl="0" algn="l">
              <a:spcBef>
                <a:spcPts val="0"/>
              </a:spcBef>
              <a:spcAft>
                <a:spcPts val="0"/>
              </a:spcAft>
              <a:buSzPts val="1400"/>
              <a:buChar char="○"/>
            </a:pPr>
            <a:r>
              <a:rPr lang="en"/>
              <a:t>@RequestMapping</a:t>
            </a:r>
            <a:endParaRPr/>
          </a:p>
          <a:p>
            <a:pPr indent="-342900" lvl="0" marL="457200" rtl="0" algn="l">
              <a:spcBef>
                <a:spcPts val="0"/>
              </a:spcBef>
              <a:spcAft>
                <a:spcPts val="0"/>
              </a:spcAft>
              <a:buSzPts val="1800"/>
              <a:buChar char="●"/>
            </a:pPr>
            <a:r>
              <a:rPr lang="en"/>
              <a:t>Register an endpoint</a:t>
            </a:r>
            <a:endParaRPr/>
          </a:p>
          <a:p>
            <a:pPr indent="-342900" lvl="0" marL="457200" rtl="0" algn="l">
              <a:spcBef>
                <a:spcPts val="0"/>
              </a:spcBef>
              <a:spcAft>
                <a:spcPts val="0"/>
              </a:spcAft>
              <a:buSzPts val="1800"/>
              <a:buChar char="●"/>
            </a:pPr>
            <a:r>
              <a:rPr lang="en"/>
              <a:t>Test with browser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Annotations</a:t>
            </a:r>
            <a:endParaRPr/>
          </a:p>
        </p:txBody>
      </p:sp>
      <p:sp>
        <p:nvSpPr>
          <p:cNvPr id="142" name="Google Shape;142;p21"/>
          <p:cNvSpPr txBox="1"/>
          <p:nvPr>
            <p:ph idx="1" type="body"/>
          </p:nvPr>
        </p:nvSpPr>
        <p:spPr>
          <a:xfrm>
            <a:off x="311700" y="1152475"/>
            <a:ext cx="8649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@RestController</a:t>
            </a:r>
            <a:endParaRPr sz="2000"/>
          </a:p>
          <a:p>
            <a:pPr indent="0" lvl="0" marL="0" rtl="0" algn="l">
              <a:lnSpc>
                <a:spcPct val="100000"/>
              </a:lnSpc>
              <a:spcBef>
                <a:spcPts val="1600"/>
              </a:spcBef>
              <a:spcAft>
                <a:spcPts val="0"/>
              </a:spcAft>
              <a:buNone/>
            </a:pPr>
            <a:r>
              <a:rPr lang="en" sz="1600"/>
              <a:t>Convenience annotation that combines @Controller and @ResponseBody</a:t>
            </a:r>
            <a:endParaRPr sz="1600"/>
          </a:p>
          <a:p>
            <a:pPr indent="0" lvl="0" marL="0" rtl="0" algn="l">
              <a:lnSpc>
                <a:spcPct val="100000"/>
              </a:lnSpc>
              <a:spcBef>
                <a:spcPts val="1600"/>
              </a:spcBef>
              <a:spcAft>
                <a:spcPts val="0"/>
              </a:spcAft>
              <a:buNone/>
            </a:pPr>
            <a:r>
              <a:rPr lang="en" sz="2000"/>
              <a:t>@Controller</a:t>
            </a:r>
            <a:endParaRPr sz="2000"/>
          </a:p>
          <a:p>
            <a:pPr indent="0" lvl="0" marL="0" rtl="0" algn="l">
              <a:lnSpc>
                <a:spcPct val="100000"/>
              </a:lnSpc>
              <a:spcBef>
                <a:spcPts val="1600"/>
              </a:spcBef>
              <a:spcAft>
                <a:spcPts val="0"/>
              </a:spcAft>
              <a:buNone/>
            </a:pPr>
            <a:r>
              <a:rPr lang="en" sz="1600"/>
              <a:t>A specialization of @Component, which marks a class for component scanning</a:t>
            </a:r>
            <a:endParaRPr sz="1600"/>
          </a:p>
          <a:p>
            <a:pPr indent="0" lvl="0" marL="0" rtl="0" algn="l">
              <a:lnSpc>
                <a:spcPct val="100000"/>
              </a:lnSpc>
              <a:spcBef>
                <a:spcPts val="1600"/>
              </a:spcBef>
              <a:spcAft>
                <a:spcPts val="0"/>
              </a:spcAft>
              <a:buNone/>
            </a:pPr>
            <a:r>
              <a:rPr lang="en" sz="2000"/>
              <a:t>@ResponseBody</a:t>
            </a:r>
            <a:endParaRPr sz="2000"/>
          </a:p>
          <a:p>
            <a:pPr indent="0" lvl="0" marL="0" rtl="0" algn="l">
              <a:lnSpc>
                <a:spcPct val="100000"/>
              </a:lnSpc>
              <a:spcBef>
                <a:spcPts val="1600"/>
              </a:spcBef>
              <a:spcAft>
                <a:spcPts val="0"/>
              </a:spcAft>
              <a:buNone/>
            </a:pPr>
            <a:r>
              <a:rPr lang="en" sz="1600"/>
              <a:t>Indicates that method returns values should be bound to http response body</a:t>
            </a:r>
            <a:endParaRPr sz="1600"/>
          </a:p>
          <a:p>
            <a:pPr indent="0" lvl="0" marL="0" rtl="0" algn="l">
              <a:lnSpc>
                <a:spcPct val="100000"/>
              </a:lnSpc>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Controller Annotations</a:t>
            </a:r>
            <a:endParaRPr/>
          </a:p>
        </p:txBody>
      </p:sp>
      <p:sp>
        <p:nvSpPr>
          <p:cNvPr id="148" name="Google Shape;14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@RequestMapping</a:t>
            </a:r>
            <a:endParaRPr sz="2000"/>
          </a:p>
          <a:p>
            <a:pPr indent="0" lvl="0" marL="0" rtl="0" algn="l">
              <a:spcBef>
                <a:spcPts val="1600"/>
              </a:spcBef>
              <a:spcAft>
                <a:spcPts val="0"/>
              </a:spcAft>
              <a:buNone/>
            </a:pPr>
            <a:r>
              <a:rPr lang="en" sz="1600"/>
              <a:t>Maps a class or method to web requests of the corresponding path</a:t>
            </a:r>
            <a:endParaRPr sz="1600"/>
          </a:p>
          <a:p>
            <a:pPr indent="0" lvl="0" marL="0" rtl="0" algn="l">
              <a:spcBef>
                <a:spcPts val="1600"/>
              </a:spcBef>
              <a:spcAft>
                <a:spcPts val="0"/>
              </a:spcAft>
              <a:buNone/>
            </a:pPr>
            <a:r>
              <a:rPr lang="en" sz="2000"/>
              <a:t>@GetMapping</a:t>
            </a:r>
            <a:endParaRPr sz="2000"/>
          </a:p>
          <a:p>
            <a:pPr indent="0" lvl="0" marL="0" rtl="0" algn="l">
              <a:spcBef>
                <a:spcPts val="1600"/>
              </a:spcBef>
              <a:spcAft>
                <a:spcPts val="0"/>
              </a:spcAft>
              <a:buNone/>
            </a:pPr>
            <a:r>
              <a:rPr lang="en" sz="1600"/>
              <a:t>Maps a method to a specific type of web request, in this case, GET requests</a:t>
            </a:r>
            <a:endParaRPr sz="1600"/>
          </a:p>
          <a:p>
            <a:pPr indent="0" lvl="0" marL="0" rtl="0" algn="l">
              <a:spcBef>
                <a:spcPts val="1600"/>
              </a:spcBef>
              <a:spcAft>
                <a:spcPts val="1600"/>
              </a:spcAft>
              <a:buNone/>
            </a:pPr>
            <a:r>
              <a:rPr lang="en"/>
              <a:t>@PostMapping, @PutMapping, @DeleteMapping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