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embeddedFontLst>
    <p:embeddedFont>
      <p:font typeface="Franklin Gothic" panose="020B0603020102020204" pitchFamily="34" charset="0"/>
      <p:regular r:id="rId14"/>
      <p:bold r:id="rId15"/>
      <p:italic r:id="rId16"/>
      <p:boldItalic r:id="rId17"/>
    </p:embeddedFont>
    <p:embeddedFont>
      <p:font typeface="Libre Franklin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g1a8IreMdR4b7TUs8q71q4woU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D99604-F793-4A20-966F-B840F00AC927}">
  <a:tblStyle styleId="{C6D99604-F793-4A20-966F-B840F00AC92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7" d="100"/>
          <a:sy n="10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2b8135be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g262b8135be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2b8135b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262b8135b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 rot="5400000">
            <a:off x="4269977" y="-1352782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581191" y="1020432"/>
            <a:ext cx="10993549" cy="772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Franklin Gothic"/>
              <a:buNone/>
            </a:pPr>
            <a:r>
              <a:rPr lang="en-US" sz="4400"/>
              <a:t>CSCE 5310 FALL 2023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581194" y="1792943"/>
            <a:ext cx="10993546" cy="1170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rPr lang="en-US"/>
              <a:t>PROJECT NAME:</a:t>
            </a:r>
            <a:endParaRPr/>
          </a:p>
          <a:p>
            <a:pPr marL="0" lvl="0" indent="0" algn="ctr" rtl="0">
              <a:lnSpc>
                <a:spcPct val="110000"/>
              </a:lnSpc>
              <a:spcBef>
                <a:spcPts val="1044"/>
              </a:spcBef>
              <a:spcAft>
                <a:spcPts val="0"/>
              </a:spcAft>
              <a:buSzPct val="92000"/>
              <a:buNone/>
            </a:pPr>
            <a:r>
              <a:rPr lang="en-US"/>
              <a:t> </a:t>
            </a:r>
            <a:r>
              <a:rPr lang="en-US" sz="2400"/>
              <a:t>ANTICIPATE POSSIBLE LOAN DELINQUENCIES AND DETERMINE THE MOST IMPACTFUL DRIVERS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" descr="abstract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Franklin Gothic"/>
              <a:buNone/>
            </a:pPr>
            <a:r>
              <a:rPr lang="en-US" sz="4400"/>
              <a:t>CODE 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</a:pPr>
            <a:r>
              <a:rPr lang="en-US" sz="6000"/>
              <a:t>End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7914" algn="l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</a:pPr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title" idx="4294967295"/>
          </p:nvPr>
        </p:nvSpPr>
        <p:spPr>
          <a:xfrm>
            <a:off x="0" y="591670"/>
            <a:ext cx="1102995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97222"/>
              <a:buFont typeface="Franklin Gothic"/>
              <a:buNone/>
            </a:pPr>
            <a:r>
              <a:rPr lang="en-US" sz="3200"/>
              <a:t>INTRODUCTION OF TEAM, DATA, AND GOALS</a:t>
            </a:r>
            <a:endParaRPr sz="3200"/>
          </a:p>
        </p:txBody>
      </p:sp>
      <p:sp>
        <p:nvSpPr>
          <p:cNvPr id="101" name="Google Shape;101;p2"/>
          <p:cNvSpPr/>
          <p:nvPr/>
        </p:nvSpPr>
        <p:spPr>
          <a:xfrm>
            <a:off x="394447" y="1485705"/>
            <a:ext cx="2823882" cy="4799479"/>
          </a:xfrm>
          <a:prstGeom prst="rect">
            <a:avLst/>
          </a:prstGeom>
          <a:gradFill>
            <a:gsLst>
              <a:gs pos="0">
                <a:srgbClr val="07678B"/>
              </a:gs>
              <a:gs pos="50000">
                <a:srgbClr val="0A95CA"/>
              </a:gs>
              <a:gs pos="100000">
                <a:srgbClr val="0DB3F3"/>
              </a:gs>
            </a:gsLst>
            <a:path path="circle">
              <a:fillToRect l="50000" t="50000" r="50000" b="50000"/>
            </a:path>
            <a:tileRect/>
          </a:gradFill>
          <a:ln w="22225" cap="rnd" cmpd="sng">
            <a:solidFill>
              <a:srgbClr val="1CAD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Team Members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Ashwini Kumar Sharma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Richard Correia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Panduga Raja Tejasvi Prasad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3594849" y="1466851"/>
            <a:ext cx="4760257" cy="4799478"/>
          </a:xfrm>
          <a:prstGeom prst="rect">
            <a:avLst/>
          </a:prstGeom>
          <a:gradFill>
            <a:gsLst>
              <a:gs pos="0">
                <a:srgbClr val="07678B"/>
              </a:gs>
              <a:gs pos="50000">
                <a:srgbClr val="0A95CA"/>
              </a:gs>
              <a:gs pos="100000">
                <a:srgbClr val="0DB3F3"/>
              </a:gs>
            </a:gsLst>
            <a:path path="circle">
              <a:fillToRect l="50000" t="50000" r="50000" b="50000"/>
            </a:path>
            <a:tileRect/>
          </a:gradFill>
          <a:ln w="22225" cap="rnd" cmpd="sng">
            <a:solidFill>
              <a:srgbClr val="1CAD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Dataset</a:t>
            </a:r>
            <a:r>
              <a:rPr lang="en-US" sz="2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sz="20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Comprised of bank data – approximately 67,000 rows x 35 columns of data</a:t>
            </a:r>
            <a:endParaRPr sz="20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Numerous fields representing loan amounts , term, rates, prior experiences (delinquencies, late fees, etc.), reason for loan (debt consolidation among others) and other values/categories</a:t>
            </a:r>
            <a:endParaRPr sz="20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Last column is the key – 0 (never became delinquent, 1 (became delinquent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Distributions are predominantly lognormal</a:t>
            </a:r>
            <a:endParaRPr sz="20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8731625" y="1485705"/>
            <a:ext cx="3165001" cy="4799479"/>
          </a:xfrm>
          <a:prstGeom prst="rect">
            <a:avLst/>
          </a:prstGeom>
          <a:gradFill>
            <a:gsLst>
              <a:gs pos="0">
                <a:srgbClr val="07678B"/>
              </a:gs>
              <a:gs pos="50000">
                <a:srgbClr val="0A95CA"/>
              </a:gs>
              <a:gs pos="100000">
                <a:srgbClr val="0DB3F3"/>
              </a:gs>
            </a:gsLst>
            <a:path path="circle">
              <a:fillToRect l="50000" t="50000" r="50000" b="50000"/>
            </a:path>
            <a:tileRect/>
          </a:gradFill>
          <a:ln w="22225" cap="rnd" cmpd="sng">
            <a:solidFill>
              <a:srgbClr val="1CAD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Goals</a:t>
            </a:r>
            <a:endParaRPr sz="2400" b="1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Understand the data, distribution  qualities and overall connectedness of the data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Learn what fields are most important and have the biggest impact on deliquency</a:t>
            </a:r>
            <a:endParaRPr sz="20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Build models using the best fields to predict delinquency </a:t>
            </a:r>
            <a:endParaRPr sz="20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 idx="4294967295"/>
          </p:nvPr>
        </p:nvSpPr>
        <p:spPr>
          <a:xfrm>
            <a:off x="0" y="591670"/>
            <a:ext cx="1102995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/>
              <a:t>HYPOTHESIS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394447" y="1466852"/>
            <a:ext cx="5181600" cy="3123078"/>
          </a:xfrm>
          <a:prstGeom prst="rect">
            <a:avLst/>
          </a:prstGeom>
          <a:gradFill>
            <a:gsLst>
              <a:gs pos="0">
                <a:srgbClr val="07678B"/>
              </a:gs>
              <a:gs pos="50000">
                <a:srgbClr val="0A95CA"/>
              </a:gs>
              <a:gs pos="100000">
                <a:srgbClr val="0DB3F3"/>
              </a:gs>
            </a:gsLst>
            <a:path path="circle">
              <a:fillToRect l="50000" t="50000" r="50000" b="50000"/>
            </a:path>
            <a:tileRect/>
          </a:gradFill>
          <a:ln w="22225" cap="rnd" cmpd="sng">
            <a:solidFill>
              <a:srgbClr val="1CAD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Null</a:t>
            </a:r>
            <a:endParaRPr sz="2400" b="1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All of the data parameters (mean and standard deviation), across each column/category, is the same whether the loan status was either a 0 or 1</a:t>
            </a:r>
            <a:endParaRPr sz="24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Implies hard to classify or predict the status of loan </a:t>
            </a:r>
            <a:endParaRPr sz="24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615955" y="1466851"/>
            <a:ext cx="5181600" cy="3123078"/>
          </a:xfrm>
          <a:prstGeom prst="rect">
            <a:avLst/>
          </a:prstGeom>
          <a:gradFill>
            <a:gsLst>
              <a:gs pos="0">
                <a:srgbClr val="07678B"/>
              </a:gs>
              <a:gs pos="50000">
                <a:srgbClr val="0A95CA"/>
              </a:gs>
              <a:gs pos="100000">
                <a:srgbClr val="0DB3F3"/>
              </a:gs>
            </a:gsLst>
            <a:path path="circle">
              <a:fillToRect l="50000" t="50000" r="50000" b="50000"/>
            </a:path>
            <a:tileRect/>
          </a:gradFill>
          <a:ln w="22225" cap="rnd" cmpd="sng">
            <a:solidFill>
              <a:srgbClr val="1CADE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Alternative</a:t>
            </a:r>
            <a:endParaRPr sz="2400" b="1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One or more of the columns/categories data, supports significant differences between the loan status of 0 and </a:t>
            </a:r>
            <a:r>
              <a:rPr lang="en-US" sz="24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endParaRPr sz="2400" b="1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600200" y="4842621"/>
            <a:ext cx="8991600" cy="169097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0B49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Fields that were significantly different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Open accounts, Inquiries within 6 months, Total revolving credit limit, Revolving utilities, and Application type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2b8135bed_0_90"/>
          <p:cNvSpPr txBox="1">
            <a:spLocks noGrp="1"/>
          </p:cNvSpPr>
          <p:nvPr>
            <p:ph type="title" idx="4294967295"/>
          </p:nvPr>
        </p:nvSpPr>
        <p:spPr>
          <a:xfrm>
            <a:off x="0" y="591670"/>
            <a:ext cx="11030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 dirty="0"/>
              <a:t>WORKFLOW</a:t>
            </a:r>
            <a:endParaRPr dirty="0"/>
          </a:p>
        </p:txBody>
      </p:sp>
      <p:sp>
        <p:nvSpPr>
          <p:cNvPr id="117" name="Google Shape;117;g262b8135bed_0_90"/>
          <p:cNvSpPr/>
          <p:nvPr/>
        </p:nvSpPr>
        <p:spPr>
          <a:xfrm>
            <a:off x="394447" y="1466851"/>
            <a:ext cx="5181600" cy="47994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0B49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Phase-1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Pre-process data: detect duplicate and remove null rows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EDA: descriptive parameters, bar charts/frequency , scatter diagrams (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uni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multi), Q-Q plots, correlation checks,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etc</a:t>
            </a:r>
            <a:endParaRPr sz="2000" b="0" i="0" u="none" strike="noStrike" cap="none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SPSS: analysis for PCA, which columns can be removed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Assess and restructure data for classification models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Conclude and summarize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Write report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62b8135bed_0_90"/>
          <p:cNvSpPr/>
          <p:nvPr/>
        </p:nvSpPr>
        <p:spPr>
          <a:xfrm>
            <a:off x="6615953" y="1466851"/>
            <a:ext cx="5181600" cy="47994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0B49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Phase-2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Rerun the existing models with scaling and hyperparameter tuning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Apply some new models, such as possibly using logistic regression as an example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Create new fields by possibly taking ratios of the data or further normalizing the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Review the analysis and discuss new insights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2b8135bed_0_0"/>
          <p:cNvSpPr txBox="1">
            <a:spLocks noGrp="1"/>
          </p:cNvSpPr>
          <p:nvPr>
            <p:ph type="title" idx="4294967295"/>
          </p:nvPr>
        </p:nvSpPr>
        <p:spPr>
          <a:xfrm>
            <a:off x="0" y="591670"/>
            <a:ext cx="110301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 dirty="0"/>
              <a:t>BREAKDOWN OF WORK COMPLETED: Phase-1</a:t>
            </a:r>
            <a:endParaRPr dirty="0"/>
          </a:p>
        </p:txBody>
      </p:sp>
      <p:graphicFrame>
        <p:nvGraphicFramePr>
          <p:cNvPr id="130" name="Google Shape;130;g262b8135bed_0_0"/>
          <p:cNvGraphicFramePr/>
          <p:nvPr/>
        </p:nvGraphicFramePr>
        <p:xfrm>
          <a:off x="771895" y="1125070"/>
          <a:ext cx="9298375" cy="5620080"/>
        </p:xfrm>
        <a:graphic>
          <a:graphicData uri="http://schemas.openxmlformats.org/drawingml/2006/table">
            <a:tbl>
              <a:tblPr>
                <a:noFill/>
                <a:tableStyleId>{C6D99604-F793-4A20-966F-B840F00AC927}</a:tableStyleId>
              </a:tblPr>
              <a:tblGrid>
                <a:gridCol w="90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Phase</a:t>
                      </a:r>
                      <a:r>
                        <a:rPr lang="en-US" sz="11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4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r>
                        <a:rPr lang="en-US" sz="11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4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Action Item</a:t>
                      </a:r>
                      <a:r>
                        <a:rPr lang="en-US" sz="11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4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Member</a:t>
                      </a:r>
                      <a:r>
                        <a:rPr lang="en-US" sz="11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4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</a:t>
                      </a:r>
                      <a:r>
                        <a:rPr lang="en-US" sz="11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4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and Exploration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 Relevant Datasets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Richard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Research papers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Ashwini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Tutorials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Tejasvi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Thinking exercise for Design part 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Finalize Approach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Ashwini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Finalize Hypotheses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Richard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Implementation - Python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EDA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Ashwini / Tejasvi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Training &amp; Validation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Ashwini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 Comparison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Ashwini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Implementation - SPSS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EDA 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Richard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Richard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Hypotheses Results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Richard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Documentation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Report - First Draft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Tejasvi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15 </a:t>
                      </a:r>
                      <a:endParaRPr sz="1200" b="0" i="0" u="none" strike="noStrike" cap="none"/>
                    </a:p>
                  </a:txBody>
                  <a:tcPr marL="28100" marR="28100" marT="14050" marB="14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 idx="4294967295"/>
          </p:nvPr>
        </p:nvSpPr>
        <p:spPr>
          <a:xfrm>
            <a:off x="0" y="591670"/>
            <a:ext cx="1102995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97222"/>
              <a:buFont typeface="Franklin Gothic"/>
              <a:buNone/>
            </a:pPr>
            <a:r>
              <a:rPr lang="en-US" sz="3200" dirty="0"/>
              <a:t>BREAKDOWN OF WORK COMPLETED: Phase-2</a:t>
            </a:r>
            <a:endParaRPr sz="3200" dirty="0"/>
          </a:p>
        </p:txBody>
      </p:sp>
      <p:graphicFrame>
        <p:nvGraphicFramePr>
          <p:cNvPr id="136" name="Google Shape;136;p6"/>
          <p:cNvGraphicFramePr/>
          <p:nvPr/>
        </p:nvGraphicFramePr>
        <p:xfrm>
          <a:off x="1411068" y="1315076"/>
          <a:ext cx="9157975" cy="4265700"/>
        </p:xfrm>
        <a:graphic>
          <a:graphicData uri="http://schemas.openxmlformats.org/drawingml/2006/table">
            <a:tbl>
              <a:tblPr>
                <a:noFill/>
                <a:tableStyleId>{C6D99604-F793-4A20-966F-B840F00AC927}</a:tableStyleId>
              </a:tblPr>
              <a:tblGrid>
                <a:gridCol w="101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3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Phase</a:t>
                      </a:r>
                      <a:r>
                        <a:rPr lang="en-US" sz="16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b="0" i="0" u="none" strike="noStrike" cap="none"/>
                    </a:p>
                  </a:txBody>
                  <a:tcPr marL="91325" marR="91325" marT="45650" marB="45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r>
                        <a:rPr lang="en-US" sz="16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b="0" i="0" u="none" strike="noStrike" cap="none"/>
                    </a:p>
                  </a:txBody>
                  <a:tcPr marL="91325" marR="91325" marT="45650" marB="45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Action Item</a:t>
                      </a:r>
                      <a:r>
                        <a:rPr lang="en-US" sz="16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b="0" i="0" u="none" strike="noStrike" cap="none"/>
                    </a:p>
                  </a:txBody>
                  <a:tcPr marL="91325" marR="91325" marT="45650" marB="45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Member</a:t>
                      </a:r>
                      <a:r>
                        <a:rPr lang="en-US" sz="16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b="0" i="0" u="none" strike="noStrike" cap="none"/>
                    </a:p>
                  </a:txBody>
                  <a:tcPr marL="91325" marR="91325" marT="45650" marB="45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</a:t>
                      </a:r>
                      <a:r>
                        <a:rPr lang="en-US" sz="16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2400" b="0" i="0" u="none" strike="noStrike" cap="none"/>
                    </a:p>
                  </a:txBody>
                  <a:tcPr marL="91325" marR="91325" marT="45650" marB="45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975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91325" marR="91325" marT="45650" marB="45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Implementation</a:t>
                      </a:r>
                      <a:endParaRPr/>
                    </a:p>
                  </a:txBody>
                  <a:tcPr marL="91325" marR="91325" marT="45650" marB="45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accuracy for logistic regression and SVM</a:t>
                      </a:r>
                      <a:endParaRPr sz="1600" b="0" i="0" u="none" strike="noStrike" cap="none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325" marR="91325" marT="45650" marB="45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Tejasvi / Richard</a:t>
                      </a:r>
                      <a:endParaRPr sz="1600" b="0" i="0" u="none" strike="noStrike" cap="none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325" marR="91325" marT="45650" marB="45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600" b="0" i="0" u="none" strike="noStrike" cap="none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325" marR="91325" marT="45650" marB="45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Hyperparameter tuning </a:t>
                      </a:r>
                      <a:endParaRPr sz="2400" b="0" i="0" u="none" strike="noStrike" cap="none"/>
                    </a:p>
                  </a:txBody>
                  <a:tcPr marL="91325" marR="91325" marT="45650" marB="45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Ashwini </a:t>
                      </a:r>
                      <a:endParaRPr sz="2400" b="0" i="0" u="none" strike="noStrike" cap="none"/>
                    </a:p>
                  </a:txBody>
                  <a:tcPr marL="91325" marR="91325" marT="45650" marB="45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20 </a:t>
                      </a:r>
                      <a:endParaRPr sz="2400" b="0" i="0" u="none" strike="noStrike" cap="none"/>
                    </a:p>
                  </a:txBody>
                  <a:tcPr marL="91325" marR="91325" marT="45650" marB="45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3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Scaling </a:t>
                      </a:r>
                      <a:endParaRPr sz="2400" b="0" i="0" u="none" strike="noStrike" cap="none"/>
                    </a:p>
                  </a:txBody>
                  <a:tcPr marL="91325" marR="91325" marT="45650" marB="45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Ashwini </a:t>
                      </a:r>
                      <a:endParaRPr sz="2400" b="0" i="0" u="none" strike="noStrike" cap="none"/>
                    </a:p>
                  </a:txBody>
                  <a:tcPr marL="91325" marR="91325" marT="45650" marB="45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20 </a:t>
                      </a:r>
                      <a:endParaRPr sz="2400" b="0" i="0" u="none" strike="noStrike" cap="none"/>
                    </a:p>
                  </a:txBody>
                  <a:tcPr marL="91325" marR="91325" marT="45650" marB="45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2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91325" marR="91325" marT="45650" marB="45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Documentation </a:t>
                      </a:r>
                      <a:endParaRPr sz="2400" b="0" i="0" u="none" strike="noStrike" cap="none"/>
                    </a:p>
                  </a:txBody>
                  <a:tcPr marL="91325" marR="91325" marT="45650" marB="45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Summarization</a:t>
                      </a:r>
                      <a:endParaRPr sz="2400" b="0" i="0" u="none" strike="noStrike" cap="none"/>
                    </a:p>
                  </a:txBody>
                  <a:tcPr marL="91325" marR="91325" marT="45650" marB="45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Richard </a:t>
                      </a:r>
                      <a:endParaRPr sz="2400" b="0" i="0" u="none" strike="noStrike" cap="none"/>
                    </a:p>
                  </a:txBody>
                  <a:tcPr marL="91325" marR="91325" marT="45650" marB="45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30 </a:t>
                      </a:r>
                      <a:endParaRPr sz="2400" b="0" i="0" u="none" strike="noStrike" cap="none"/>
                    </a:p>
                  </a:txBody>
                  <a:tcPr marL="91325" marR="91325" marT="45650" marB="45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Report - Final</a:t>
                      </a:r>
                      <a:endParaRPr sz="2400" b="0" i="0" u="none" strike="noStrike" cap="none"/>
                    </a:p>
                  </a:txBody>
                  <a:tcPr marL="91325" marR="91325" marT="45650" marB="45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Tejasvi </a:t>
                      </a:r>
                      <a:endParaRPr sz="2400" b="0" i="0" u="none" strike="noStrike" cap="none"/>
                    </a:p>
                  </a:txBody>
                  <a:tcPr marL="91325" marR="91325" marT="45650" marB="45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30 </a:t>
                      </a:r>
                      <a:endParaRPr sz="2400" b="0" i="0" u="none" strike="noStrike" cap="none"/>
                    </a:p>
                  </a:txBody>
                  <a:tcPr marL="91325" marR="91325" marT="45650" marB="456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 idx="4294967295"/>
          </p:nvPr>
        </p:nvSpPr>
        <p:spPr>
          <a:xfrm>
            <a:off x="0" y="591670"/>
            <a:ext cx="1102995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97222"/>
              <a:buFont typeface="Franklin Gothic"/>
              <a:buNone/>
            </a:pPr>
            <a:r>
              <a:rPr lang="en-US" sz="3200"/>
              <a:t>CONCLUSIONS – APPLIED MODELS AND DISCRIMINATING CRITERIA</a:t>
            </a:r>
            <a:endParaRPr sz="3200"/>
          </a:p>
        </p:txBody>
      </p:sp>
      <p:sp>
        <p:nvSpPr>
          <p:cNvPr id="142" name="Google Shape;142;p20"/>
          <p:cNvSpPr/>
          <p:nvPr/>
        </p:nvSpPr>
        <p:spPr>
          <a:xfrm>
            <a:off x="254524" y="1419717"/>
            <a:ext cx="6108569" cy="5179045"/>
          </a:xfrm>
          <a:prstGeom prst="rect">
            <a:avLst/>
          </a:prstGeom>
          <a:solidFill>
            <a:srgbClr val="00B050"/>
          </a:solidFill>
          <a:ln w="22225" cap="rnd" cmpd="sng">
            <a:solidFill>
              <a:srgbClr val="0B49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Applied models (with or without over sampling – included because of the unbalanced state of the default status)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Decision Tree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Random Forest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 Neighbors Classifier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Gaussian NB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XGBClassifier</a:t>
            </a:r>
            <a:endParaRPr sz="2400" b="0" i="0" u="none" strike="noStrike" cap="none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Logistic Regression (phase-2)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SVM (phase-2)</a:t>
            </a:r>
            <a:endParaRPr sz="2400" b="0" i="0" u="none" strike="noStrike" cap="none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6485641" y="1419718"/>
            <a:ext cx="5533534" cy="5179044"/>
          </a:xfrm>
          <a:prstGeom prst="rect">
            <a:avLst/>
          </a:prstGeom>
          <a:solidFill>
            <a:srgbClr val="00B050"/>
          </a:solidFill>
          <a:ln w="22225" cap="rnd" cmpd="sng">
            <a:solidFill>
              <a:srgbClr val="0B49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Performance Criteria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Highest ROC AUC Score (Area Under the Receiver Operating Characteristic Curve)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Least Overfitting (Train and Test loss)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Accuracy</a:t>
            </a:r>
            <a:endParaRPr sz="24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 idx="4294967295"/>
          </p:nvPr>
        </p:nvSpPr>
        <p:spPr>
          <a:xfrm>
            <a:off x="0" y="591670"/>
            <a:ext cx="1102995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97222"/>
              <a:buFont typeface="Franklin Gothic"/>
              <a:buNone/>
            </a:pPr>
            <a:r>
              <a:rPr lang="en-US" sz="3200"/>
              <a:t>CONCLUSIONS – CHANGES FROM PRELIMINARY TO FINAL </a:t>
            </a:r>
            <a:endParaRPr sz="3200"/>
          </a:p>
        </p:txBody>
      </p:sp>
      <p:sp>
        <p:nvSpPr>
          <p:cNvPr id="149" name="Google Shape;149;p21"/>
          <p:cNvSpPr/>
          <p:nvPr/>
        </p:nvSpPr>
        <p:spPr>
          <a:xfrm>
            <a:off x="254524" y="1419717"/>
            <a:ext cx="6108569" cy="5179045"/>
          </a:xfrm>
          <a:prstGeom prst="rect">
            <a:avLst/>
          </a:prstGeom>
          <a:solidFill>
            <a:srgbClr val="00B050"/>
          </a:solidFill>
          <a:ln w="22225" cap="rnd" cmpd="sng">
            <a:solidFill>
              <a:srgbClr val="0B49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 introduced two new models – SVM and Logistic regression</a:t>
            </a:r>
            <a:endParaRPr/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both provided less than ideal results compared to other models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Added hyperparameter tuning and scaling </a:t>
            </a:r>
            <a:endParaRPr/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Tuning improved accuracy</a:t>
            </a:r>
            <a:endParaRPr/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Scaling provided little impact on results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6485641" y="1419718"/>
            <a:ext cx="5533534" cy="5179044"/>
          </a:xfrm>
          <a:prstGeom prst="rect">
            <a:avLst/>
          </a:prstGeom>
          <a:solidFill>
            <a:srgbClr val="00B050"/>
          </a:solidFill>
          <a:ln w="22225" cap="rnd" cmpd="sng">
            <a:solidFill>
              <a:srgbClr val="0B49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Based on overall results across all models, XGBoost exhibited the best performance characteristics </a:t>
            </a:r>
            <a:endParaRPr sz="24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 idx="4294967295"/>
          </p:nvPr>
        </p:nvSpPr>
        <p:spPr>
          <a:xfrm>
            <a:off x="0" y="591670"/>
            <a:ext cx="1102995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97222"/>
              <a:buFont typeface="Franklin Gothic"/>
              <a:buNone/>
            </a:pPr>
            <a:r>
              <a:rPr lang="en-US" sz="3200"/>
              <a:t>RESULTS </a:t>
            </a:r>
            <a:endParaRPr sz="3200"/>
          </a:p>
        </p:txBody>
      </p:sp>
      <p:sp>
        <p:nvSpPr>
          <p:cNvPr id="156" name="Google Shape;156;p22"/>
          <p:cNvSpPr/>
          <p:nvPr/>
        </p:nvSpPr>
        <p:spPr>
          <a:xfrm>
            <a:off x="254525" y="1222411"/>
            <a:ext cx="3619892" cy="1423448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25400" cap="flat" cmpd="sng">
            <a:solidFill>
              <a:srgbClr val="0B49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Best Performer</a:t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>
            <a:off x="3900340" y="1222411"/>
            <a:ext cx="3857135" cy="1423448"/>
          </a:xfrm>
          <a:prstGeom prst="chevron">
            <a:avLst>
              <a:gd name="adj" fmla="val 50000"/>
            </a:avLst>
          </a:prstGeom>
          <a:solidFill>
            <a:srgbClr val="124163"/>
          </a:solidFill>
          <a:ln w="25400" cap="flat" cmpd="sng">
            <a:solidFill>
              <a:srgbClr val="0B49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Hyperparameter Tuning on XGBoost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485480" y="3200192"/>
            <a:ext cx="2507529" cy="90825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0B49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4045670" y="3200192"/>
            <a:ext cx="3129698" cy="1054369"/>
          </a:xfrm>
          <a:prstGeom prst="roundRect">
            <a:avLst>
              <a:gd name="adj" fmla="val 16667"/>
            </a:avLst>
          </a:prstGeom>
          <a:solidFill>
            <a:srgbClr val="124163"/>
          </a:solidFill>
          <a:ln w="25400" cap="flat" cmpd="sng">
            <a:solidFill>
              <a:srgbClr val="0B49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{'max_depth': 7, 'n_estimators': 250}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1451728" y="2840541"/>
            <a:ext cx="575035" cy="245097"/>
          </a:xfrm>
          <a:prstGeom prst="flowChartMerge">
            <a:avLst/>
          </a:prstGeom>
          <a:solidFill>
            <a:schemeClr val="accent1"/>
          </a:solidFill>
          <a:ln w="25400" cap="flat" cmpd="sng">
            <a:solidFill>
              <a:srgbClr val="0B49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5323002" y="2840541"/>
            <a:ext cx="575035" cy="245097"/>
          </a:xfrm>
          <a:prstGeom prst="flowChartMerge">
            <a:avLst/>
          </a:prstGeom>
          <a:solidFill>
            <a:srgbClr val="124163"/>
          </a:solidFill>
          <a:ln w="25400" cap="flat" cmpd="sng">
            <a:solidFill>
              <a:srgbClr val="0B49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7783398" y="1222411"/>
            <a:ext cx="3857135" cy="1423448"/>
          </a:xfrm>
          <a:prstGeom prst="chevron">
            <a:avLst>
              <a:gd name="adj" fmla="val 50000"/>
            </a:avLst>
          </a:prstGeom>
          <a:solidFill>
            <a:srgbClr val="487B78"/>
          </a:solidFill>
          <a:ln w="25400" cap="flat" cmpd="sng">
            <a:solidFill>
              <a:srgbClr val="0B49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 from the Tuning &amp; Scaling </a:t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7588577" y="3179905"/>
            <a:ext cx="4051956" cy="1074656"/>
          </a:xfrm>
          <a:prstGeom prst="roundRect">
            <a:avLst>
              <a:gd name="adj" fmla="val 16667"/>
            </a:avLst>
          </a:prstGeom>
          <a:solidFill>
            <a:srgbClr val="487B78"/>
          </a:solidFill>
          <a:ln w="25400" cap="flat" cmpd="sng">
            <a:solidFill>
              <a:srgbClr val="0B49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Before tuning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roc_auc_score: 0.837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Train_loss: 3.890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Test_Loss: 5.836}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9062300" y="2834187"/>
            <a:ext cx="575035" cy="245097"/>
          </a:xfrm>
          <a:prstGeom prst="flowChartMerge">
            <a:avLst/>
          </a:prstGeom>
          <a:solidFill>
            <a:srgbClr val="487B78"/>
          </a:solidFill>
          <a:ln w="25400" cap="flat" cmpd="sng">
            <a:solidFill>
              <a:srgbClr val="0B49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7611357" y="4358392"/>
            <a:ext cx="4051956" cy="1074656"/>
          </a:xfrm>
          <a:prstGeom prst="roundRect">
            <a:avLst>
              <a:gd name="adj" fmla="val 16667"/>
            </a:avLst>
          </a:prstGeom>
          <a:solidFill>
            <a:srgbClr val="487B78"/>
          </a:solidFill>
          <a:ln w="25400" cap="flat" cmpd="sng">
            <a:solidFill>
              <a:srgbClr val="0B49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After tuning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roc_auc_score: 0.970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Train_loss: 0.0794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Test_Loss: 1.062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7611357" y="5536879"/>
            <a:ext cx="4051956" cy="1074656"/>
          </a:xfrm>
          <a:prstGeom prst="roundRect">
            <a:avLst>
              <a:gd name="adj" fmla="val 16667"/>
            </a:avLst>
          </a:prstGeom>
          <a:solidFill>
            <a:srgbClr val="487B78"/>
          </a:solidFill>
          <a:ln w="25400" cap="flat" cmpd="sng">
            <a:solidFill>
              <a:srgbClr val="0B49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scaling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significant changes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Macintosh PowerPoint</Application>
  <PresentationFormat>Widescreen</PresentationFormat>
  <Paragraphs>235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Noto Sans Symbols</vt:lpstr>
      <vt:lpstr>Libre Franklin</vt:lpstr>
      <vt:lpstr>Franklin Gothic</vt:lpstr>
      <vt:lpstr>Arial</vt:lpstr>
      <vt:lpstr>Times New Roman</vt:lpstr>
      <vt:lpstr>DividendVTI</vt:lpstr>
      <vt:lpstr>CSCE 5310 FALL 2023</vt:lpstr>
      <vt:lpstr>INTRODUCTION OF TEAM, DATA, AND GOALS</vt:lpstr>
      <vt:lpstr>HYPOTHESIS</vt:lpstr>
      <vt:lpstr>WORKFLOW</vt:lpstr>
      <vt:lpstr>BREAKDOWN OF WORK COMPLETED: Phase-1</vt:lpstr>
      <vt:lpstr>BREAKDOWN OF WORK COMPLETED: Phase-2</vt:lpstr>
      <vt:lpstr>CONCLUSIONS – APPLIED MODELS AND DISCRIMINATING CRITERIA</vt:lpstr>
      <vt:lpstr>CONCLUSIONS – CHANGES FROM PRELIMINARY TO FINAL </vt:lpstr>
      <vt:lpstr>RESULTS </vt:lpstr>
      <vt:lpstr>CODE DEMO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5310 FALL 2023</dc:title>
  <dc:creator>Austin Josef correia</dc:creator>
  <cp:lastModifiedBy>Sharma, Ashwini</cp:lastModifiedBy>
  <cp:revision>1</cp:revision>
  <dcterms:created xsi:type="dcterms:W3CDTF">2023-11-16T03:44:47Z</dcterms:created>
  <dcterms:modified xsi:type="dcterms:W3CDTF">2023-12-01T21:49:30Z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