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1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ip28bIWo4+yaYu42bcDrnQ0iI/q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16B084F-4A40-4495-A76F-CA644A5C6129}">
  <a:tblStyle styleId="{C16B084F-4A40-4495-A76F-CA644A5C6129}"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5316"/>
  </p:normalViewPr>
  <p:slideViewPr>
    <p:cSldViewPr snapToGrid="0">
      <p:cViewPr varScale="1">
        <p:scale>
          <a:sx n="95" d="100"/>
          <a:sy n="95" d="100"/>
        </p:scale>
        <p:origin x="11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26"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9" name="Google Shape;9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0" name="Google Shape;24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41" name="Google Shape;241;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Global sales dataset for 8 years ranging from 2010 – 2017; aggregated monthly; total points 91, train 79 and test 12</a:t>
            </a:r>
            <a:endParaRPr dirty="0"/>
          </a:p>
          <a:p>
            <a:pPr marL="0" lvl="0" indent="0" algn="l" rtl="0">
              <a:spcBef>
                <a:spcPts val="0"/>
              </a:spcBef>
              <a:spcAft>
                <a:spcPts val="0"/>
              </a:spcAft>
              <a:buNone/>
            </a:pPr>
            <a:endParaRPr dirty="0"/>
          </a:p>
        </p:txBody>
      </p:sp>
      <p:sp>
        <p:nvSpPr>
          <p:cNvPr id="253" name="Google Shape;253;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3" name="Google Shape;263;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64" name="Google Shape;264;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76" name="Google Shape;276;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7" name="Google Shape;287;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8" name="Google Shape;12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8" name="Google Shape;138;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5" name="Google Shape;155;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6" name="Google Shape;166;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9" name="Google Shape;189;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2" name="Google Shape;202;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4" name="Google Shape;214;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7" name="Google Shape;227;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0"/>
        <p:cNvGrpSpPr/>
        <p:nvPr/>
      </p:nvGrpSpPr>
      <p:grpSpPr>
        <a:xfrm>
          <a:off x="0" y="0"/>
          <a:ext cx="0" cy="0"/>
          <a:chOff x="0" y="0"/>
          <a:chExt cx="0" cy="0"/>
        </a:xfrm>
      </p:grpSpPr>
      <p:sp>
        <p:nvSpPr>
          <p:cNvPr id="91" name="Google Shape;91;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93" name="Google Shape;93;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7"/>
          <p:cNvSpPr>
            <a:spLocks noGrp="1"/>
          </p:cNvSpPr>
          <p:nvPr>
            <p:ph type="pic" idx="2"/>
          </p:nvPr>
        </p:nvSpPr>
        <p:spPr>
          <a:xfrm>
            <a:off x="5183188" y="987425"/>
            <a:ext cx="6172200" cy="4873625"/>
          </a:xfrm>
          <a:prstGeom prst="rect">
            <a:avLst/>
          </a:prstGeom>
          <a:noFill/>
          <a:ln>
            <a:noFill/>
          </a:ln>
        </p:spPr>
      </p:sp>
      <p:sp>
        <p:nvSpPr>
          <p:cNvPr id="68" name="Google Shape;68;p2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4"/>
        <p:cNvGrpSpPr/>
        <p:nvPr/>
      </p:nvGrpSpPr>
      <p:grpSpPr>
        <a:xfrm>
          <a:off x="0" y="0"/>
          <a:ext cx="0" cy="0"/>
          <a:chOff x="0" y="0"/>
          <a:chExt cx="0" cy="0"/>
        </a:xfrm>
      </p:grpSpPr>
      <p:sp>
        <p:nvSpPr>
          <p:cNvPr id="85" name="Google Shape;8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6" name="Google Shape;86;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87" name="Google Shape;8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8" name="Google Shape;8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89" name="Google Shape;8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1" name="Google Shape;101;p1"/>
          <p:cNvSpPr/>
          <p:nvPr/>
        </p:nvSpPr>
        <p:spPr>
          <a:xfrm>
            <a:off x="3048" y="0"/>
            <a:ext cx="12188952"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2" name="Google Shape;102;p1"/>
          <p:cNvSpPr/>
          <p:nvPr/>
        </p:nvSpPr>
        <p:spPr>
          <a:xfrm>
            <a:off x="0" y="0"/>
            <a:ext cx="12188952" cy="6858000"/>
          </a:xfrm>
          <a:prstGeom prst="rect">
            <a:avLst/>
          </a:prstGeom>
          <a:solidFill>
            <a:schemeClr val="dk1">
              <a:alpha val="5294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103" name="Google Shape;103;p1"/>
          <p:cNvGrpSpPr/>
          <p:nvPr/>
        </p:nvGrpSpPr>
        <p:grpSpPr>
          <a:xfrm>
            <a:off x="1" y="2075420"/>
            <a:ext cx="12396066" cy="4440643"/>
            <a:chOff x="1" y="2075420"/>
            <a:chExt cx="12396066" cy="4440643"/>
          </a:xfrm>
        </p:grpSpPr>
        <p:sp>
          <p:nvSpPr>
            <p:cNvPr id="104" name="Google Shape;104;p1"/>
            <p:cNvSpPr/>
            <p:nvPr/>
          </p:nvSpPr>
          <p:spPr>
            <a:xfrm rot="4500000">
              <a:off x="7942191" y="2507571"/>
              <a:ext cx="3563871" cy="3563871"/>
            </a:xfrm>
            <a:prstGeom prst="ellipse">
              <a:avLst/>
            </a:prstGeom>
            <a:noFill/>
            <a:ln w="31750" cap="flat" cmpd="sng">
              <a:solidFill>
                <a:srgbClr val="8296B0">
                  <a:alpha val="9803"/>
                </a:srgbClr>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5" name="Google Shape;105;p1"/>
            <p:cNvSpPr/>
            <p:nvPr/>
          </p:nvSpPr>
          <p:spPr>
            <a:xfrm rot="-5400000">
              <a:off x="10435065" y="4048931"/>
              <a:ext cx="1381607" cy="1381607"/>
            </a:xfrm>
            <a:prstGeom prst="ellipse">
              <a:avLst/>
            </a:prstGeom>
            <a:noFill/>
            <a:ln w="31750" cap="flat" cmpd="sng">
              <a:solidFill>
                <a:srgbClr val="8296B0">
                  <a:alpha val="20000"/>
                </a:srgbClr>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6" name="Google Shape;106;p1"/>
            <p:cNvSpPr/>
            <p:nvPr/>
          </p:nvSpPr>
          <p:spPr>
            <a:xfrm rot="-5400000">
              <a:off x="1" y="2075420"/>
              <a:ext cx="3144364" cy="3144364"/>
            </a:xfrm>
            <a:prstGeom prst="ellipse">
              <a:avLst/>
            </a:prstGeom>
            <a:gradFill>
              <a:gsLst>
                <a:gs pos="0">
                  <a:srgbClr val="323F4F">
                    <a:alpha val="20000"/>
                  </a:srgbClr>
                </a:gs>
                <a:gs pos="100000">
                  <a:srgbClr val="222A35">
                    <a:alpha val="9803"/>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7" name="Google Shape;107;p1"/>
            <p:cNvSpPr/>
            <p:nvPr/>
          </p:nvSpPr>
          <p:spPr>
            <a:xfrm rot="-9000000">
              <a:off x="10150845" y="4270841"/>
              <a:ext cx="1897885" cy="1897885"/>
            </a:xfrm>
            <a:prstGeom prst="ellipse">
              <a:avLst/>
            </a:prstGeom>
            <a:gradFill>
              <a:gsLst>
                <a:gs pos="0">
                  <a:srgbClr val="323F4F">
                    <a:alpha val="9803"/>
                  </a:srgbClr>
                </a:gs>
                <a:gs pos="100000">
                  <a:srgbClr val="323F4F">
                    <a:alpha val="20000"/>
                  </a:srgbClr>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8" name="Google Shape;108;p1"/>
            <p:cNvSpPr/>
            <p:nvPr/>
          </p:nvSpPr>
          <p:spPr>
            <a:xfrm rot="4500000">
              <a:off x="2046780" y="3040492"/>
              <a:ext cx="2579322" cy="2579322"/>
            </a:xfrm>
            <a:prstGeom prst="ellipse">
              <a:avLst/>
            </a:prstGeom>
            <a:noFill/>
            <a:ln w="31750" cap="flat" cmpd="sng">
              <a:solidFill>
                <a:srgbClr val="8296B0">
                  <a:alpha val="20000"/>
                </a:srgbClr>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9" name="Google Shape;109;p1"/>
            <p:cNvSpPr/>
            <p:nvPr/>
          </p:nvSpPr>
          <p:spPr>
            <a:xfrm rot="4500000">
              <a:off x="2224640" y="3193975"/>
              <a:ext cx="2243193" cy="2243193"/>
            </a:xfrm>
            <a:prstGeom prst="ellipse">
              <a:avLst/>
            </a:prstGeom>
            <a:noFill/>
            <a:ln w="31750" cap="flat" cmpd="sng">
              <a:solidFill>
                <a:srgbClr val="8296B0">
                  <a:alpha val="9803"/>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110" name="Google Shape;110;p1"/>
          <p:cNvSpPr/>
          <p:nvPr/>
        </p:nvSpPr>
        <p:spPr>
          <a:xfrm rot="-5400000">
            <a:off x="10438146" y="1042605"/>
            <a:ext cx="2796461" cy="711252"/>
          </a:xfrm>
          <a:prstGeom prst="rect">
            <a:avLst/>
          </a:prstGeom>
          <a:gradFill>
            <a:gsLst>
              <a:gs pos="0">
                <a:srgbClr val="ACB8CA">
                  <a:alpha val="0"/>
                </a:srgbClr>
              </a:gs>
              <a:gs pos="100000">
                <a:srgbClr val="323F4F">
                  <a:alpha val="9803"/>
                </a:srgbClr>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111" name="Google Shape;111;p1"/>
          <p:cNvGrpSpPr/>
          <p:nvPr/>
        </p:nvGrpSpPr>
        <p:grpSpPr>
          <a:xfrm>
            <a:off x="11259539" y="317578"/>
            <a:ext cx="548640" cy="549007"/>
            <a:chOff x="7029447" y="3514725"/>
            <a:chExt cx="1285875" cy="549007"/>
          </a:xfrm>
        </p:grpSpPr>
        <p:cxnSp>
          <p:nvCxnSpPr>
            <p:cNvPr id="112" name="Google Shape;112;p1"/>
            <p:cNvCxnSpPr/>
            <p:nvPr/>
          </p:nvCxnSpPr>
          <p:spPr>
            <a:xfrm>
              <a:off x="7029447" y="3514725"/>
              <a:ext cx="1285875" cy="0"/>
            </a:xfrm>
            <a:prstGeom prst="straightConnector1">
              <a:avLst/>
            </a:prstGeom>
            <a:noFill/>
            <a:ln w="31750" cap="rnd" cmpd="sng">
              <a:solidFill>
                <a:srgbClr val="8296B0">
                  <a:alpha val="40000"/>
                </a:srgbClr>
              </a:solidFill>
              <a:prstDash val="dot"/>
              <a:round/>
              <a:headEnd type="none" w="sm" len="sm"/>
              <a:tailEnd type="none" w="sm" len="sm"/>
            </a:ln>
          </p:spPr>
        </p:cxnSp>
        <p:cxnSp>
          <p:nvCxnSpPr>
            <p:cNvPr id="113" name="Google Shape;113;p1"/>
            <p:cNvCxnSpPr/>
            <p:nvPr/>
          </p:nvCxnSpPr>
          <p:spPr>
            <a:xfrm>
              <a:off x="7029447" y="3697727"/>
              <a:ext cx="1285875" cy="0"/>
            </a:xfrm>
            <a:prstGeom prst="straightConnector1">
              <a:avLst/>
            </a:prstGeom>
            <a:noFill/>
            <a:ln w="31750" cap="rnd" cmpd="sng">
              <a:solidFill>
                <a:srgbClr val="8296B0">
                  <a:alpha val="40000"/>
                </a:srgbClr>
              </a:solidFill>
              <a:prstDash val="dot"/>
              <a:round/>
              <a:headEnd type="none" w="sm" len="sm"/>
              <a:tailEnd type="none" w="sm" len="sm"/>
            </a:ln>
          </p:spPr>
        </p:cxnSp>
        <p:cxnSp>
          <p:nvCxnSpPr>
            <p:cNvPr id="114" name="Google Shape;114;p1"/>
            <p:cNvCxnSpPr/>
            <p:nvPr/>
          </p:nvCxnSpPr>
          <p:spPr>
            <a:xfrm>
              <a:off x="7029447" y="3880729"/>
              <a:ext cx="1285875" cy="0"/>
            </a:xfrm>
            <a:prstGeom prst="straightConnector1">
              <a:avLst/>
            </a:prstGeom>
            <a:noFill/>
            <a:ln w="31750" cap="rnd" cmpd="sng">
              <a:solidFill>
                <a:srgbClr val="8296B0">
                  <a:alpha val="40000"/>
                </a:srgbClr>
              </a:solidFill>
              <a:prstDash val="dot"/>
              <a:round/>
              <a:headEnd type="none" w="sm" len="sm"/>
              <a:tailEnd type="none" w="sm" len="sm"/>
            </a:ln>
          </p:spPr>
        </p:cxnSp>
        <p:cxnSp>
          <p:nvCxnSpPr>
            <p:cNvPr id="115" name="Google Shape;115;p1"/>
            <p:cNvCxnSpPr/>
            <p:nvPr/>
          </p:nvCxnSpPr>
          <p:spPr>
            <a:xfrm>
              <a:off x="7029447" y="4063732"/>
              <a:ext cx="1285875" cy="0"/>
            </a:xfrm>
            <a:prstGeom prst="straightConnector1">
              <a:avLst/>
            </a:prstGeom>
            <a:noFill/>
            <a:ln w="31750" cap="rnd" cmpd="sng">
              <a:solidFill>
                <a:srgbClr val="8296B0">
                  <a:alpha val="40000"/>
                </a:srgbClr>
              </a:solidFill>
              <a:prstDash val="dot"/>
              <a:round/>
              <a:headEnd type="none" w="sm" len="sm"/>
              <a:tailEnd type="none" w="sm" len="sm"/>
            </a:ln>
          </p:spPr>
        </p:cxnSp>
      </p:grpSp>
      <p:sp>
        <p:nvSpPr>
          <p:cNvPr id="116" name="Google Shape;116;p1"/>
          <p:cNvSpPr/>
          <p:nvPr/>
        </p:nvSpPr>
        <p:spPr>
          <a:xfrm rot="10800000">
            <a:off x="-1" y="6140785"/>
            <a:ext cx="6095997" cy="711252"/>
          </a:xfrm>
          <a:prstGeom prst="rect">
            <a:avLst/>
          </a:prstGeom>
          <a:gradFill>
            <a:gsLst>
              <a:gs pos="0">
                <a:srgbClr val="222A35">
                  <a:alpha val="9803"/>
                </a:srgbClr>
              </a:gs>
              <a:gs pos="10000">
                <a:srgbClr val="222A35">
                  <a:alpha val="9803"/>
                </a:srgbClr>
              </a:gs>
              <a:gs pos="100000">
                <a:srgbClr val="8296B0">
                  <a:alpha val="0"/>
                </a:srgbClr>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117" name="Google Shape;117;p1"/>
          <p:cNvGrpSpPr/>
          <p:nvPr/>
        </p:nvGrpSpPr>
        <p:grpSpPr>
          <a:xfrm rot="5400000">
            <a:off x="616346" y="5940561"/>
            <a:ext cx="1285875" cy="549007"/>
            <a:chOff x="7029447" y="3514725"/>
            <a:chExt cx="1285875" cy="549007"/>
          </a:xfrm>
        </p:grpSpPr>
        <p:cxnSp>
          <p:nvCxnSpPr>
            <p:cNvPr id="118" name="Google Shape;118;p1"/>
            <p:cNvCxnSpPr/>
            <p:nvPr/>
          </p:nvCxnSpPr>
          <p:spPr>
            <a:xfrm>
              <a:off x="7029447" y="3514725"/>
              <a:ext cx="1285875" cy="0"/>
            </a:xfrm>
            <a:prstGeom prst="straightConnector1">
              <a:avLst/>
            </a:prstGeom>
            <a:noFill/>
            <a:ln w="31750" cap="rnd" cmpd="sng">
              <a:solidFill>
                <a:srgbClr val="8296B0">
                  <a:alpha val="40000"/>
                </a:srgbClr>
              </a:solidFill>
              <a:prstDash val="dot"/>
              <a:round/>
              <a:headEnd type="none" w="sm" len="sm"/>
              <a:tailEnd type="none" w="sm" len="sm"/>
            </a:ln>
          </p:spPr>
        </p:cxnSp>
        <p:cxnSp>
          <p:nvCxnSpPr>
            <p:cNvPr id="119" name="Google Shape;119;p1"/>
            <p:cNvCxnSpPr/>
            <p:nvPr/>
          </p:nvCxnSpPr>
          <p:spPr>
            <a:xfrm>
              <a:off x="7029447" y="3697727"/>
              <a:ext cx="1285875" cy="0"/>
            </a:xfrm>
            <a:prstGeom prst="straightConnector1">
              <a:avLst/>
            </a:prstGeom>
            <a:noFill/>
            <a:ln w="31750" cap="rnd" cmpd="sng">
              <a:solidFill>
                <a:srgbClr val="8296B0">
                  <a:alpha val="40000"/>
                </a:srgbClr>
              </a:solidFill>
              <a:prstDash val="dot"/>
              <a:round/>
              <a:headEnd type="none" w="sm" len="sm"/>
              <a:tailEnd type="none" w="sm" len="sm"/>
            </a:ln>
          </p:spPr>
        </p:cxnSp>
        <p:cxnSp>
          <p:nvCxnSpPr>
            <p:cNvPr id="120" name="Google Shape;120;p1"/>
            <p:cNvCxnSpPr/>
            <p:nvPr/>
          </p:nvCxnSpPr>
          <p:spPr>
            <a:xfrm>
              <a:off x="7029447" y="3880729"/>
              <a:ext cx="1285875" cy="0"/>
            </a:xfrm>
            <a:prstGeom prst="straightConnector1">
              <a:avLst/>
            </a:prstGeom>
            <a:noFill/>
            <a:ln w="31750" cap="rnd" cmpd="sng">
              <a:solidFill>
                <a:srgbClr val="8296B0">
                  <a:alpha val="40000"/>
                </a:srgbClr>
              </a:solidFill>
              <a:prstDash val="dot"/>
              <a:round/>
              <a:headEnd type="none" w="sm" len="sm"/>
              <a:tailEnd type="none" w="sm" len="sm"/>
            </a:ln>
          </p:spPr>
        </p:cxnSp>
        <p:cxnSp>
          <p:nvCxnSpPr>
            <p:cNvPr id="121" name="Google Shape;121;p1"/>
            <p:cNvCxnSpPr/>
            <p:nvPr/>
          </p:nvCxnSpPr>
          <p:spPr>
            <a:xfrm>
              <a:off x="7029447" y="4063732"/>
              <a:ext cx="1285875" cy="0"/>
            </a:xfrm>
            <a:prstGeom prst="straightConnector1">
              <a:avLst/>
            </a:prstGeom>
            <a:noFill/>
            <a:ln w="31750" cap="rnd" cmpd="sng">
              <a:solidFill>
                <a:srgbClr val="8296B0">
                  <a:alpha val="40000"/>
                </a:srgbClr>
              </a:solidFill>
              <a:prstDash val="dot"/>
              <a:round/>
              <a:headEnd type="none" w="sm" len="sm"/>
              <a:tailEnd type="none" w="sm" len="sm"/>
            </a:ln>
          </p:spPr>
        </p:cxnSp>
      </p:grpSp>
      <p:pic>
        <p:nvPicPr>
          <p:cNvPr id="122" name="Google Shape;122;p1"/>
          <p:cNvPicPr preferRelativeResize="0"/>
          <p:nvPr/>
        </p:nvPicPr>
        <p:blipFill rotWithShape="1">
          <a:blip r:embed="rId3">
            <a:alphaModFix amt="25000"/>
          </a:blip>
          <a:srcRect t="12513" r="-2" b="2966"/>
          <a:stretch/>
        </p:blipFill>
        <p:spPr>
          <a:xfrm>
            <a:off x="789154" y="480309"/>
            <a:ext cx="10699775" cy="6013845"/>
          </a:xfrm>
          <a:prstGeom prst="rect">
            <a:avLst/>
          </a:prstGeom>
          <a:noFill/>
          <a:ln>
            <a:noFill/>
          </a:ln>
        </p:spPr>
      </p:pic>
      <p:sp>
        <p:nvSpPr>
          <p:cNvPr id="123" name="Google Shape;123;p1"/>
          <p:cNvSpPr txBox="1">
            <a:spLocks noGrp="1"/>
          </p:cNvSpPr>
          <p:nvPr>
            <p:ph type="ctrTitle"/>
          </p:nvPr>
        </p:nvSpPr>
        <p:spPr>
          <a:xfrm>
            <a:off x="1942033" y="480682"/>
            <a:ext cx="8173791" cy="2165399"/>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4800"/>
              <a:buFont typeface="Calibri"/>
              <a:buNone/>
            </a:pPr>
            <a:r>
              <a:rPr lang="en-US" sz="4800">
                <a:solidFill>
                  <a:schemeClr val="lt1"/>
                </a:solidFill>
              </a:rPr>
              <a:t>Exploring Trends and Seasonality in Time Series data</a:t>
            </a:r>
            <a:endParaRPr/>
          </a:p>
        </p:txBody>
      </p:sp>
      <p:sp>
        <p:nvSpPr>
          <p:cNvPr id="124" name="Google Shape;124;p1"/>
          <p:cNvSpPr txBox="1">
            <a:spLocks noGrp="1"/>
          </p:cNvSpPr>
          <p:nvPr>
            <p:ph type="subTitle" idx="1"/>
          </p:nvPr>
        </p:nvSpPr>
        <p:spPr>
          <a:xfrm>
            <a:off x="9062481" y="5310642"/>
            <a:ext cx="2313905" cy="64058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lt1"/>
              </a:buClr>
              <a:buSzPts val="1700"/>
              <a:buNone/>
            </a:pPr>
            <a:r>
              <a:rPr lang="en-US" sz="1700" b="1" dirty="0">
                <a:solidFill>
                  <a:schemeClr val="lt1"/>
                </a:solidFill>
              </a:rPr>
              <a:t>Ashwini Sharma</a:t>
            </a:r>
            <a:endParaRPr sz="1700" b="1" dirty="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2"/>
        <p:cNvGrpSpPr/>
        <p:nvPr/>
      </p:nvGrpSpPr>
      <p:grpSpPr>
        <a:xfrm>
          <a:off x="0" y="0"/>
          <a:ext cx="0" cy="0"/>
          <a:chOff x="0" y="0"/>
          <a:chExt cx="0" cy="0"/>
        </a:xfrm>
      </p:grpSpPr>
      <p:sp>
        <p:nvSpPr>
          <p:cNvPr id="243" name="Google Shape;243;p1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4" name="Google Shape;244;p10"/>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5" name="Google Shape;245;p10"/>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6" name="Google Shape;246;p10"/>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7" name="Google Shape;247;p10"/>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8" name="Google Shape;248;p10"/>
          <p:cNvSpPr txBox="1">
            <a:spLocks noGrp="1"/>
          </p:cNvSpPr>
          <p:nvPr>
            <p:ph type="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a:solidFill>
                  <a:srgbClr val="FFFFFF"/>
                </a:solidFill>
              </a:rPr>
              <a:t>Technical Details: Statistical Model</a:t>
            </a:r>
            <a:endParaRPr/>
          </a:p>
        </p:txBody>
      </p:sp>
      <p:sp>
        <p:nvSpPr>
          <p:cNvPr id="249" name="Google Shape;249;p10"/>
          <p:cNvSpPr txBox="1">
            <a:spLocks noGrp="1"/>
          </p:cNvSpPr>
          <p:nvPr>
            <p:ph type="body" idx="1"/>
          </p:nvPr>
        </p:nvSpPr>
        <p:spPr>
          <a:xfrm>
            <a:off x="1371599" y="2318197"/>
            <a:ext cx="9724031" cy="3683358"/>
          </a:xfrm>
          <a:prstGeom prst="rect">
            <a:avLst/>
          </a:prstGeom>
          <a:noFill/>
          <a:ln>
            <a:noFill/>
          </a:ln>
        </p:spPr>
        <p:txBody>
          <a:bodyPr spcFirstLastPara="1" wrap="square" lIns="91425" tIns="45700" rIns="91425" bIns="45700" anchor="ctr" anchorCtr="0">
            <a:normAutofit lnSpcReduction="10000"/>
          </a:bodyPr>
          <a:lstStyle/>
          <a:p>
            <a:pPr marL="228600" lvl="0" indent="-228600" algn="just" rtl="0">
              <a:lnSpc>
                <a:spcPct val="90000"/>
              </a:lnSpc>
              <a:spcBef>
                <a:spcPts val="0"/>
              </a:spcBef>
              <a:spcAft>
                <a:spcPts val="0"/>
              </a:spcAft>
              <a:buClr>
                <a:schemeClr val="dk1"/>
              </a:buClr>
              <a:buSzPts val="1900"/>
              <a:buChar char="•"/>
            </a:pPr>
            <a:r>
              <a:rPr lang="en-US" sz="1900"/>
              <a:t>AR(Auto-Regressive): It will be addressing autocorrelation by taking into the account the relationship between observation and lagged observations.</a:t>
            </a:r>
            <a:endParaRPr/>
          </a:p>
          <a:p>
            <a:pPr marL="228600" lvl="0" indent="-228600" algn="just" rtl="0">
              <a:lnSpc>
                <a:spcPct val="90000"/>
              </a:lnSpc>
              <a:spcBef>
                <a:spcPts val="1000"/>
              </a:spcBef>
              <a:spcAft>
                <a:spcPts val="0"/>
              </a:spcAft>
              <a:buClr>
                <a:schemeClr val="dk1"/>
              </a:buClr>
              <a:buSzPts val="1900"/>
              <a:buChar char="•"/>
            </a:pPr>
            <a:r>
              <a:rPr lang="en-US" sz="1900"/>
              <a:t>MA(Moving Average): It will be performed by taking out fluctuations and focusing on trend over a specific period. It is calculated by taking average of all data points in given period.</a:t>
            </a:r>
            <a:endParaRPr/>
          </a:p>
          <a:p>
            <a:pPr marL="228600" lvl="0" indent="-228600" algn="just" rtl="0">
              <a:lnSpc>
                <a:spcPct val="90000"/>
              </a:lnSpc>
              <a:spcBef>
                <a:spcPts val="1000"/>
              </a:spcBef>
              <a:spcAft>
                <a:spcPts val="0"/>
              </a:spcAft>
              <a:buClr>
                <a:schemeClr val="dk1"/>
              </a:buClr>
              <a:buSzPts val="1900"/>
              <a:buChar char="•"/>
            </a:pPr>
            <a:r>
              <a:rPr lang="en-US" sz="1900"/>
              <a:t>ARMA(Auto-Regressive Moving Average) : </a:t>
            </a:r>
            <a:r>
              <a:rPr lang="en-US" sz="1900" b="0" i="0"/>
              <a:t>It is useful when a time series exhibits both autoregressive and moving average behavior. It involves using statistical methods to fit the model to the observed time series data. This can be done using techniques such as maximum likelihood estimation.</a:t>
            </a:r>
            <a:endParaRPr sz="1900"/>
          </a:p>
          <a:p>
            <a:pPr marL="228600" lvl="0" indent="-228600" algn="just" rtl="0">
              <a:lnSpc>
                <a:spcPct val="90000"/>
              </a:lnSpc>
              <a:spcBef>
                <a:spcPts val="1000"/>
              </a:spcBef>
              <a:spcAft>
                <a:spcPts val="0"/>
              </a:spcAft>
              <a:buClr>
                <a:schemeClr val="dk1"/>
              </a:buClr>
              <a:buSzPts val="1900"/>
              <a:buChar char="•"/>
            </a:pPr>
            <a:r>
              <a:rPr lang="en-US" sz="1900"/>
              <a:t>ARIMA(Auto-Regressive Integrated Moving Average): Used to forecast the future value of univariate time series data.</a:t>
            </a:r>
            <a:endParaRPr/>
          </a:p>
          <a:p>
            <a:pPr marL="228600" lvl="0" indent="-228600" algn="just" rtl="0">
              <a:lnSpc>
                <a:spcPct val="90000"/>
              </a:lnSpc>
              <a:spcBef>
                <a:spcPts val="1000"/>
              </a:spcBef>
              <a:spcAft>
                <a:spcPts val="0"/>
              </a:spcAft>
              <a:buClr>
                <a:schemeClr val="dk1"/>
              </a:buClr>
              <a:buSzPts val="1900"/>
              <a:buChar char="•"/>
            </a:pPr>
            <a:r>
              <a:rPr lang="en-US" sz="1900"/>
              <a:t>SARIMA(Seasonal Auto-Regressive Integrated Moving Average): To capture both seasonal and non-seasonal components in data using period parameter.</a:t>
            </a:r>
            <a:endParaRPr/>
          </a:p>
          <a:p>
            <a:pPr marL="228600" lvl="0" indent="-107950" algn="just" rtl="0">
              <a:lnSpc>
                <a:spcPct val="90000"/>
              </a:lnSpc>
              <a:spcBef>
                <a:spcPts val="1000"/>
              </a:spcBef>
              <a:spcAft>
                <a:spcPts val="0"/>
              </a:spcAft>
              <a:buClr>
                <a:schemeClr val="dk1"/>
              </a:buClr>
              <a:buSzPts val="1900"/>
              <a:buNone/>
            </a:pPr>
            <a:endParaRPr sz="19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4"/>
        <p:cNvGrpSpPr/>
        <p:nvPr/>
      </p:nvGrpSpPr>
      <p:grpSpPr>
        <a:xfrm>
          <a:off x="0" y="0"/>
          <a:ext cx="0" cy="0"/>
          <a:chOff x="0" y="0"/>
          <a:chExt cx="0" cy="0"/>
        </a:xfrm>
      </p:grpSpPr>
      <p:sp>
        <p:nvSpPr>
          <p:cNvPr id="255" name="Google Shape;255;p1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6" name="Google Shape;256;p11"/>
          <p:cNvSpPr/>
          <p:nvPr/>
        </p:nvSpPr>
        <p:spPr>
          <a:xfrm flipH="1">
            <a:off x="2" y="0"/>
            <a:ext cx="12191998" cy="1575955"/>
          </a:xfrm>
          <a:prstGeom prst="rect">
            <a:avLst/>
          </a:prstGeom>
          <a:gradFill>
            <a:gsLst>
              <a:gs pos="0">
                <a:srgbClr val="000000">
                  <a:alpha val="95686"/>
                </a:srgbClr>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7" name="Google Shape;257;p11"/>
          <p:cNvSpPr/>
          <p:nvPr/>
        </p:nvSpPr>
        <p:spPr>
          <a:xfrm rot="10800000" flipH="1">
            <a:off x="8128857" y="0"/>
            <a:ext cx="4063143" cy="1576412"/>
          </a:xfrm>
          <a:prstGeom prst="rect">
            <a:avLst/>
          </a:prstGeom>
          <a:gradFill>
            <a:gsLst>
              <a:gs pos="0">
                <a:srgbClr val="1F3864">
                  <a:alpha val="67843"/>
                </a:srgbClr>
              </a:gs>
              <a:gs pos="19000">
                <a:srgbClr val="1F3864">
                  <a:alpha val="67843"/>
                </a:srgbClr>
              </a:gs>
              <a:gs pos="100000">
                <a:srgbClr val="4472C4">
                  <a:alpha val="78823"/>
                </a:srgbClr>
              </a:gs>
            </a:gsLst>
            <a:lin ang="191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8" name="Google Shape;258;p11"/>
          <p:cNvSpPr/>
          <p:nvPr/>
        </p:nvSpPr>
        <p:spPr>
          <a:xfrm rot="5400000">
            <a:off x="5307777" y="-5307778"/>
            <a:ext cx="1576446" cy="12192002"/>
          </a:xfrm>
          <a:prstGeom prst="rect">
            <a:avLst/>
          </a:prstGeom>
          <a:gradFill>
            <a:gsLst>
              <a:gs pos="0">
                <a:srgbClr val="4472C4">
                  <a:alpha val="0"/>
                </a:srgbClr>
              </a:gs>
              <a:gs pos="23000">
                <a:srgbClr val="4472C4">
                  <a:alpha val="0"/>
                </a:srgbClr>
              </a:gs>
              <a:gs pos="99000">
                <a:srgbClr val="000000">
                  <a:alpha val="73725"/>
                </a:srgbClr>
              </a:gs>
              <a:gs pos="100000">
                <a:srgbClr val="000000">
                  <a:alpha val="73725"/>
                </a:srgbClr>
              </a:gs>
            </a:gsLst>
            <a:lin ang="203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9" name="Google Shape;259;p11"/>
          <p:cNvSpPr txBox="1">
            <a:spLocks noGrp="1"/>
          </p:cNvSpPr>
          <p:nvPr>
            <p:ph type="title"/>
          </p:nvPr>
        </p:nvSpPr>
        <p:spPr>
          <a:xfrm>
            <a:off x="1371597" y="348865"/>
            <a:ext cx="10044023" cy="87772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a:solidFill>
                  <a:srgbClr val="FFFFFF"/>
                </a:solidFill>
              </a:rPr>
              <a:t>Experimental results: With Random Values</a:t>
            </a:r>
            <a:endParaRPr/>
          </a:p>
        </p:txBody>
      </p:sp>
      <p:graphicFrame>
        <p:nvGraphicFramePr>
          <p:cNvPr id="260" name="Google Shape;260;p11"/>
          <p:cNvGraphicFramePr/>
          <p:nvPr/>
        </p:nvGraphicFramePr>
        <p:xfrm>
          <a:off x="644056" y="2198012"/>
          <a:ext cx="8516800" cy="4021950"/>
        </p:xfrm>
        <a:graphic>
          <a:graphicData uri="http://schemas.openxmlformats.org/drawingml/2006/table">
            <a:tbl>
              <a:tblPr firstRow="1" bandRow="1">
                <a:noFill/>
                <a:tableStyleId>{C16B084F-4A40-4495-A76F-CA644A5C6129}</a:tableStyleId>
              </a:tblPr>
              <a:tblGrid>
                <a:gridCol w="2821700">
                  <a:extLst>
                    <a:ext uri="{9D8B030D-6E8A-4147-A177-3AD203B41FA5}">
                      <a16:colId xmlns:a16="http://schemas.microsoft.com/office/drawing/2014/main" val="20000"/>
                    </a:ext>
                  </a:extLst>
                </a:gridCol>
                <a:gridCol w="2847550">
                  <a:extLst>
                    <a:ext uri="{9D8B030D-6E8A-4147-A177-3AD203B41FA5}">
                      <a16:colId xmlns:a16="http://schemas.microsoft.com/office/drawing/2014/main" val="20001"/>
                    </a:ext>
                  </a:extLst>
                </a:gridCol>
                <a:gridCol w="2847550">
                  <a:extLst>
                    <a:ext uri="{9D8B030D-6E8A-4147-A177-3AD203B41FA5}">
                      <a16:colId xmlns:a16="http://schemas.microsoft.com/office/drawing/2014/main" val="20002"/>
                    </a:ext>
                  </a:extLst>
                </a:gridCol>
              </a:tblGrid>
              <a:tr h="670325">
                <a:tc>
                  <a:txBody>
                    <a:bodyPr/>
                    <a:lstStyle/>
                    <a:p>
                      <a:pPr marL="0" marR="0" lvl="0" indent="0" algn="l" rtl="0">
                        <a:spcBef>
                          <a:spcPts val="0"/>
                        </a:spcBef>
                        <a:spcAft>
                          <a:spcPts val="0"/>
                        </a:spcAft>
                        <a:buNone/>
                      </a:pPr>
                      <a:r>
                        <a:rPr lang="en-US" sz="3000" u="none" strike="noStrike" cap="none"/>
                        <a:t>Model</a:t>
                      </a:r>
                      <a:endParaRPr/>
                    </a:p>
                  </a:txBody>
                  <a:tcPr marL="152350" marR="152350" marT="76175" marB="76175"/>
                </a:tc>
                <a:tc>
                  <a:txBody>
                    <a:bodyPr/>
                    <a:lstStyle/>
                    <a:p>
                      <a:pPr marL="0" marR="0" lvl="0" indent="0" algn="l" rtl="0">
                        <a:spcBef>
                          <a:spcPts val="0"/>
                        </a:spcBef>
                        <a:spcAft>
                          <a:spcPts val="0"/>
                        </a:spcAft>
                        <a:buNone/>
                      </a:pPr>
                      <a:r>
                        <a:rPr lang="en-US" sz="3000"/>
                        <a:t>RMSE</a:t>
                      </a:r>
                      <a:endParaRPr/>
                    </a:p>
                  </a:txBody>
                  <a:tcPr marL="152350" marR="152350" marT="76175" marB="76175"/>
                </a:tc>
                <a:tc>
                  <a:txBody>
                    <a:bodyPr/>
                    <a:lstStyle/>
                    <a:p>
                      <a:pPr marL="0" marR="0" lvl="0" indent="0" algn="l" rtl="0">
                        <a:spcBef>
                          <a:spcPts val="0"/>
                        </a:spcBef>
                        <a:spcAft>
                          <a:spcPts val="0"/>
                        </a:spcAft>
                        <a:buNone/>
                      </a:pPr>
                      <a:r>
                        <a:rPr lang="en-US" sz="3000"/>
                        <a:t>MAE</a:t>
                      </a:r>
                      <a:endParaRPr/>
                    </a:p>
                  </a:txBody>
                  <a:tcPr marL="152350" marR="152350" marT="76175" marB="76175"/>
                </a:tc>
                <a:extLst>
                  <a:ext uri="{0D108BD9-81ED-4DB2-BD59-A6C34878D82A}">
                    <a16:rowId xmlns:a16="http://schemas.microsoft.com/office/drawing/2014/main" val="10000"/>
                  </a:ext>
                </a:extLst>
              </a:tr>
              <a:tr h="670325">
                <a:tc>
                  <a:txBody>
                    <a:bodyPr/>
                    <a:lstStyle/>
                    <a:p>
                      <a:pPr marL="0" marR="0" lvl="0" indent="0" algn="l" rtl="0">
                        <a:spcBef>
                          <a:spcPts val="0"/>
                        </a:spcBef>
                        <a:spcAft>
                          <a:spcPts val="0"/>
                        </a:spcAft>
                        <a:buNone/>
                      </a:pPr>
                      <a:r>
                        <a:rPr lang="en-US" sz="3000"/>
                        <a:t>AR</a:t>
                      </a:r>
                      <a:endParaRPr/>
                    </a:p>
                  </a:txBody>
                  <a:tcPr marL="152350" marR="152350" marT="76175" marB="76175"/>
                </a:tc>
                <a:tc>
                  <a:txBody>
                    <a:bodyPr/>
                    <a:lstStyle/>
                    <a:p>
                      <a:pPr marL="0" marR="0" lvl="0" indent="0" algn="l" rtl="0">
                        <a:spcBef>
                          <a:spcPts val="0"/>
                        </a:spcBef>
                        <a:spcAft>
                          <a:spcPts val="0"/>
                        </a:spcAft>
                        <a:buNone/>
                      </a:pPr>
                      <a:r>
                        <a:rPr lang="en-US" sz="3000"/>
                        <a:t>692.151</a:t>
                      </a:r>
                      <a:endParaRPr/>
                    </a:p>
                  </a:txBody>
                  <a:tcPr marL="152350" marR="152350" marT="76175" marB="76175"/>
                </a:tc>
                <a:tc>
                  <a:txBody>
                    <a:bodyPr/>
                    <a:lstStyle/>
                    <a:p>
                      <a:pPr marL="0" marR="0" lvl="0" indent="0" algn="l" rtl="0">
                        <a:spcBef>
                          <a:spcPts val="0"/>
                        </a:spcBef>
                        <a:spcAft>
                          <a:spcPts val="0"/>
                        </a:spcAft>
                        <a:buNone/>
                      </a:pPr>
                      <a:r>
                        <a:rPr lang="en-US" sz="3000"/>
                        <a:t>534.061</a:t>
                      </a:r>
                      <a:endParaRPr/>
                    </a:p>
                  </a:txBody>
                  <a:tcPr marL="152350" marR="152350" marT="76175" marB="76175"/>
                </a:tc>
                <a:extLst>
                  <a:ext uri="{0D108BD9-81ED-4DB2-BD59-A6C34878D82A}">
                    <a16:rowId xmlns:a16="http://schemas.microsoft.com/office/drawing/2014/main" val="10001"/>
                  </a:ext>
                </a:extLst>
              </a:tr>
              <a:tr h="670325">
                <a:tc>
                  <a:txBody>
                    <a:bodyPr/>
                    <a:lstStyle/>
                    <a:p>
                      <a:pPr marL="0" marR="0" lvl="0" indent="0" algn="l" rtl="0">
                        <a:spcBef>
                          <a:spcPts val="0"/>
                        </a:spcBef>
                        <a:spcAft>
                          <a:spcPts val="0"/>
                        </a:spcAft>
                        <a:buNone/>
                      </a:pPr>
                      <a:r>
                        <a:rPr lang="en-US" sz="3000"/>
                        <a:t>MA</a:t>
                      </a:r>
                      <a:endParaRPr/>
                    </a:p>
                  </a:txBody>
                  <a:tcPr marL="152350" marR="152350" marT="76175" marB="76175"/>
                </a:tc>
                <a:tc>
                  <a:txBody>
                    <a:bodyPr/>
                    <a:lstStyle/>
                    <a:p>
                      <a:pPr marL="0" marR="0" lvl="0" indent="0" algn="l" rtl="0">
                        <a:spcBef>
                          <a:spcPts val="0"/>
                        </a:spcBef>
                        <a:spcAft>
                          <a:spcPts val="0"/>
                        </a:spcAft>
                        <a:buNone/>
                      </a:pPr>
                      <a:r>
                        <a:rPr lang="en-US" sz="3000"/>
                        <a:t>740.450</a:t>
                      </a:r>
                      <a:endParaRPr/>
                    </a:p>
                  </a:txBody>
                  <a:tcPr marL="152350" marR="152350" marT="76175" marB="76175"/>
                </a:tc>
                <a:tc>
                  <a:txBody>
                    <a:bodyPr/>
                    <a:lstStyle/>
                    <a:p>
                      <a:pPr marL="0" marR="0" lvl="0" indent="0" algn="l" rtl="0">
                        <a:spcBef>
                          <a:spcPts val="0"/>
                        </a:spcBef>
                        <a:spcAft>
                          <a:spcPts val="0"/>
                        </a:spcAft>
                        <a:buNone/>
                      </a:pPr>
                      <a:r>
                        <a:rPr lang="en-US" sz="3000"/>
                        <a:t>597.118</a:t>
                      </a:r>
                      <a:endParaRPr/>
                    </a:p>
                  </a:txBody>
                  <a:tcPr marL="152350" marR="152350" marT="76175" marB="76175"/>
                </a:tc>
                <a:extLst>
                  <a:ext uri="{0D108BD9-81ED-4DB2-BD59-A6C34878D82A}">
                    <a16:rowId xmlns:a16="http://schemas.microsoft.com/office/drawing/2014/main" val="10002"/>
                  </a:ext>
                </a:extLst>
              </a:tr>
              <a:tr h="670325">
                <a:tc>
                  <a:txBody>
                    <a:bodyPr/>
                    <a:lstStyle/>
                    <a:p>
                      <a:pPr marL="0" marR="0" lvl="0" indent="0" algn="l" rtl="0">
                        <a:spcBef>
                          <a:spcPts val="0"/>
                        </a:spcBef>
                        <a:spcAft>
                          <a:spcPts val="0"/>
                        </a:spcAft>
                        <a:buNone/>
                      </a:pPr>
                      <a:r>
                        <a:rPr lang="en-US" sz="3000"/>
                        <a:t>ARMA</a:t>
                      </a:r>
                      <a:endParaRPr/>
                    </a:p>
                  </a:txBody>
                  <a:tcPr marL="152350" marR="152350" marT="76175" marB="76175"/>
                </a:tc>
                <a:tc>
                  <a:txBody>
                    <a:bodyPr/>
                    <a:lstStyle/>
                    <a:p>
                      <a:pPr marL="0" marR="0" lvl="0" indent="0" algn="l" rtl="0">
                        <a:spcBef>
                          <a:spcPts val="0"/>
                        </a:spcBef>
                        <a:spcAft>
                          <a:spcPts val="0"/>
                        </a:spcAft>
                        <a:buNone/>
                      </a:pPr>
                      <a:r>
                        <a:rPr lang="en-US" sz="3000"/>
                        <a:t>743.016</a:t>
                      </a:r>
                      <a:endParaRPr/>
                    </a:p>
                  </a:txBody>
                  <a:tcPr marL="152350" marR="152350" marT="76175" marB="76175"/>
                </a:tc>
                <a:tc>
                  <a:txBody>
                    <a:bodyPr/>
                    <a:lstStyle/>
                    <a:p>
                      <a:pPr marL="0" marR="0" lvl="0" indent="0" algn="l" rtl="0">
                        <a:spcBef>
                          <a:spcPts val="0"/>
                        </a:spcBef>
                        <a:spcAft>
                          <a:spcPts val="0"/>
                        </a:spcAft>
                        <a:buNone/>
                      </a:pPr>
                      <a:r>
                        <a:rPr lang="en-US" sz="3000"/>
                        <a:t>648.108</a:t>
                      </a:r>
                      <a:endParaRPr/>
                    </a:p>
                  </a:txBody>
                  <a:tcPr marL="152350" marR="152350" marT="76175" marB="76175"/>
                </a:tc>
                <a:extLst>
                  <a:ext uri="{0D108BD9-81ED-4DB2-BD59-A6C34878D82A}">
                    <a16:rowId xmlns:a16="http://schemas.microsoft.com/office/drawing/2014/main" val="10003"/>
                  </a:ext>
                </a:extLst>
              </a:tr>
              <a:tr h="670325">
                <a:tc>
                  <a:txBody>
                    <a:bodyPr/>
                    <a:lstStyle/>
                    <a:p>
                      <a:pPr marL="0" marR="0" lvl="0" indent="0" algn="l" rtl="0">
                        <a:spcBef>
                          <a:spcPts val="0"/>
                        </a:spcBef>
                        <a:spcAft>
                          <a:spcPts val="0"/>
                        </a:spcAft>
                        <a:buNone/>
                      </a:pPr>
                      <a:r>
                        <a:rPr lang="en-US" sz="3000"/>
                        <a:t>ARIMA</a:t>
                      </a:r>
                      <a:endParaRPr/>
                    </a:p>
                  </a:txBody>
                  <a:tcPr marL="152350" marR="152350" marT="76175" marB="76175"/>
                </a:tc>
                <a:tc>
                  <a:txBody>
                    <a:bodyPr/>
                    <a:lstStyle/>
                    <a:p>
                      <a:pPr marL="0" marR="0" lvl="0" indent="0" algn="l" rtl="0">
                        <a:spcBef>
                          <a:spcPts val="0"/>
                        </a:spcBef>
                        <a:spcAft>
                          <a:spcPts val="0"/>
                        </a:spcAft>
                        <a:buNone/>
                      </a:pPr>
                      <a:r>
                        <a:rPr lang="en-US" sz="3000"/>
                        <a:t>741.809</a:t>
                      </a:r>
                      <a:endParaRPr/>
                    </a:p>
                  </a:txBody>
                  <a:tcPr marL="152350" marR="152350" marT="76175" marB="76175"/>
                </a:tc>
                <a:tc>
                  <a:txBody>
                    <a:bodyPr/>
                    <a:lstStyle/>
                    <a:p>
                      <a:pPr marL="0" marR="0" lvl="0" indent="0" algn="l" rtl="0">
                        <a:spcBef>
                          <a:spcPts val="0"/>
                        </a:spcBef>
                        <a:spcAft>
                          <a:spcPts val="0"/>
                        </a:spcAft>
                        <a:buNone/>
                      </a:pPr>
                      <a:r>
                        <a:rPr lang="en-US" sz="3000"/>
                        <a:t>599.068</a:t>
                      </a:r>
                      <a:endParaRPr/>
                    </a:p>
                  </a:txBody>
                  <a:tcPr marL="152350" marR="152350" marT="76175" marB="76175"/>
                </a:tc>
                <a:extLst>
                  <a:ext uri="{0D108BD9-81ED-4DB2-BD59-A6C34878D82A}">
                    <a16:rowId xmlns:a16="http://schemas.microsoft.com/office/drawing/2014/main" val="10004"/>
                  </a:ext>
                </a:extLst>
              </a:tr>
              <a:tr h="670325">
                <a:tc>
                  <a:txBody>
                    <a:bodyPr/>
                    <a:lstStyle/>
                    <a:p>
                      <a:pPr marL="0" marR="0" lvl="0" indent="0" algn="l" rtl="0">
                        <a:spcBef>
                          <a:spcPts val="0"/>
                        </a:spcBef>
                        <a:spcAft>
                          <a:spcPts val="0"/>
                        </a:spcAft>
                        <a:buNone/>
                      </a:pPr>
                      <a:r>
                        <a:rPr lang="en-US" sz="3000"/>
                        <a:t>SARIMA</a:t>
                      </a:r>
                      <a:endParaRPr/>
                    </a:p>
                  </a:txBody>
                  <a:tcPr marL="152350" marR="152350" marT="76175" marB="76175"/>
                </a:tc>
                <a:tc>
                  <a:txBody>
                    <a:bodyPr/>
                    <a:lstStyle/>
                    <a:p>
                      <a:pPr marL="0" marR="0" lvl="0" indent="0" algn="l" rtl="0">
                        <a:spcBef>
                          <a:spcPts val="0"/>
                        </a:spcBef>
                        <a:spcAft>
                          <a:spcPts val="0"/>
                        </a:spcAft>
                        <a:buNone/>
                      </a:pPr>
                      <a:r>
                        <a:rPr lang="en-US" sz="3000"/>
                        <a:t>431.838</a:t>
                      </a:r>
                      <a:endParaRPr/>
                    </a:p>
                  </a:txBody>
                  <a:tcPr marL="152350" marR="152350" marT="76175" marB="76175"/>
                </a:tc>
                <a:tc>
                  <a:txBody>
                    <a:bodyPr/>
                    <a:lstStyle/>
                    <a:p>
                      <a:pPr marL="0" marR="0" lvl="0" indent="0" algn="l" rtl="0">
                        <a:spcBef>
                          <a:spcPts val="0"/>
                        </a:spcBef>
                        <a:spcAft>
                          <a:spcPts val="0"/>
                        </a:spcAft>
                        <a:buNone/>
                      </a:pPr>
                      <a:r>
                        <a:rPr lang="en-US" sz="3000"/>
                        <a:t>333.449</a:t>
                      </a:r>
                      <a:endParaRPr/>
                    </a:p>
                  </a:txBody>
                  <a:tcPr marL="152350" marR="152350" marT="76175" marB="76175"/>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5"/>
        <p:cNvGrpSpPr/>
        <p:nvPr/>
      </p:nvGrpSpPr>
      <p:grpSpPr>
        <a:xfrm>
          <a:off x="0" y="0"/>
          <a:ext cx="0" cy="0"/>
          <a:chOff x="0" y="0"/>
          <a:chExt cx="0" cy="0"/>
        </a:xfrm>
      </p:grpSpPr>
      <p:sp>
        <p:nvSpPr>
          <p:cNvPr id="266" name="Google Shape;266;p1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7" name="Google Shape;267;p12"/>
          <p:cNvSpPr/>
          <p:nvPr/>
        </p:nvSpPr>
        <p:spPr>
          <a:xfrm flipH="1">
            <a:off x="2" y="0"/>
            <a:ext cx="12191998" cy="1575955"/>
          </a:xfrm>
          <a:prstGeom prst="rect">
            <a:avLst/>
          </a:prstGeom>
          <a:gradFill>
            <a:gsLst>
              <a:gs pos="0">
                <a:srgbClr val="000000">
                  <a:alpha val="95686"/>
                </a:srgbClr>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8" name="Google Shape;268;p12"/>
          <p:cNvSpPr/>
          <p:nvPr/>
        </p:nvSpPr>
        <p:spPr>
          <a:xfrm rot="10800000" flipH="1">
            <a:off x="8128857" y="0"/>
            <a:ext cx="4063143" cy="1576412"/>
          </a:xfrm>
          <a:prstGeom prst="rect">
            <a:avLst/>
          </a:prstGeom>
          <a:gradFill>
            <a:gsLst>
              <a:gs pos="0">
                <a:srgbClr val="1F3864">
                  <a:alpha val="67843"/>
                </a:srgbClr>
              </a:gs>
              <a:gs pos="19000">
                <a:srgbClr val="1F3864">
                  <a:alpha val="67843"/>
                </a:srgbClr>
              </a:gs>
              <a:gs pos="100000">
                <a:srgbClr val="4472C4">
                  <a:alpha val="78823"/>
                </a:srgbClr>
              </a:gs>
            </a:gsLst>
            <a:lin ang="191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9" name="Google Shape;269;p12"/>
          <p:cNvSpPr/>
          <p:nvPr/>
        </p:nvSpPr>
        <p:spPr>
          <a:xfrm rot="5400000">
            <a:off x="5307777" y="-5307778"/>
            <a:ext cx="1576446" cy="12192002"/>
          </a:xfrm>
          <a:prstGeom prst="rect">
            <a:avLst/>
          </a:prstGeom>
          <a:gradFill>
            <a:gsLst>
              <a:gs pos="0">
                <a:srgbClr val="4472C4">
                  <a:alpha val="0"/>
                </a:srgbClr>
              </a:gs>
              <a:gs pos="23000">
                <a:srgbClr val="4472C4">
                  <a:alpha val="0"/>
                </a:srgbClr>
              </a:gs>
              <a:gs pos="99000">
                <a:srgbClr val="000000">
                  <a:alpha val="73725"/>
                </a:srgbClr>
              </a:gs>
              <a:gs pos="100000">
                <a:srgbClr val="000000">
                  <a:alpha val="73725"/>
                </a:srgbClr>
              </a:gs>
            </a:gsLst>
            <a:lin ang="20399999"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0" name="Google Shape;270;p12"/>
          <p:cNvSpPr txBox="1">
            <a:spLocks noGrp="1"/>
          </p:cNvSpPr>
          <p:nvPr>
            <p:ph type="title"/>
          </p:nvPr>
        </p:nvSpPr>
        <p:spPr>
          <a:xfrm>
            <a:off x="1371597" y="348865"/>
            <a:ext cx="10044023" cy="87772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FFFFFF"/>
              </a:buClr>
              <a:buSzPct val="100000"/>
              <a:buFont typeface="Calibri"/>
              <a:buNone/>
            </a:pPr>
            <a:r>
              <a:rPr lang="en-US" sz="4000">
                <a:solidFill>
                  <a:srgbClr val="FFFFFF"/>
                </a:solidFill>
              </a:rPr>
              <a:t>Experimental results: Hyperparameter Tuning using auto_arima from pmdarima library </a:t>
            </a:r>
            <a:endParaRPr/>
          </a:p>
        </p:txBody>
      </p:sp>
      <p:graphicFrame>
        <p:nvGraphicFramePr>
          <p:cNvPr id="271" name="Google Shape;271;p12"/>
          <p:cNvGraphicFramePr/>
          <p:nvPr/>
        </p:nvGraphicFramePr>
        <p:xfrm>
          <a:off x="1126656" y="1687933"/>
          <a:ext cx="8474550" cy="2068875"/>
        </p:xfrm>
        <a:graphic>
          <a:graphicData uri="http://schemas.openxmlformats.org/drawingml/2006/table">
            <a:tbl>
              <a:tblPr firstRow="1" bandRow="1">
                <a:noFill/>
                <a:tableStyleId>{C16B084F-4A40-4495-A76F-CA644A5C6129}</a:tableStyleId>
              </a:tblPr>
              <a:tblGrid>
                <a:gridCol w="2041900">
                  <a:extLst>
                    <a:ext uri="{9D8B030D-6E8A-4147-A177-3AD203B41FA5}">
                      <a16:colId xmlns:a16="http://schemas.microsoft.com/office/drawing/2014/main" val="20000"/>
                    </a:ext>
                  </a:extLst>
                </a:gridCol>
                <a:gridCol w="3029050">
                  <a:extLst>
                    <a:ext uri="{9D8B030D-6E8A-4147-A177-3AD203B41FA5}">
                      <a16:colId xmlns:a16="http://schemas.microsoft.com/office/drawing/2014/main" val="20001"/>
                    </a:ext>
                  </a:extLst>
                </a:gridCol>
                <a:gridCol w="3403600">
                  <a:extLst>
                    <a:ext uri="{9D8B030D-6E8A-4147-A177-3AD203B41FA5}">
                      <a16:colId xmlns:a16="http://schemas.microsoft.com/office/drawing/2014/main" val="20002"/>
                    </a:ext>
                  </a:extLst>
                </a:gridCol>
              </a:tblGrid>
              <a:tr h="689625">
                <a:tc>
                  <a:txBody>
                    <a:bodyPr/>
                    <a:lstStyle/>
                    <a:p>
                      <a:pPr marL="0" marR="0" lvl="0" indent="0" algn="l" rtl="0">
                        <a:spcBef>
                          <a:spcPts val="0"/>
                        </a:spcBef>
                        <a:spcAft>
                          <a:spcPts val="0"/>
                        </a:spcAft>
                        <a:buNone/>
                      </a:pPr>
                      <a:r>
                        <a:rPr lang="en-US" sz="3100"/>
                        <a:t>ARIMA</a:t>
                      </a:r>
                      <a:endParaRPr/>
                    </a:p>
                  </a:txBody>
                  <a:tcPr marL="156725" marR="156725" marT="78375" marB="78375"/>
                </a:tc>
                <a:tc>
                  <a:txBody>
                    <a:bodyPr/>
                    <a:lstStyle/>
                    <a:p>
                      <a:pPr marL="0" marR="0" lvl="0" indent="0" algn="l" rtl="0">
                        <a:spcBef>
                          <a:spcPts val="0"/>
                        </a:spcBef>
                        <a:spcAft>
                          <a:spcPts val="0"/>
                        </a:spcAft>
                        <a:buNone/>
                      </a:pPr>
                      <a:r>
                        <a:rPr lang="en-US" sz="3100"/>
                        <a:t>Before Tuning</a:t>
                      </a:r>
                      <a:endParaRPr/>
                    </a:p>
                  </a:txBody>
                  <a:tcPr marL="156725" marR="156725" marT="78375" marB="78375"/>
                </a:tc>
                <a:tc>
                  <a:txBody>
                    <a:bodyPr/>
                    <a:lstStyle/>
                    <a:p>
                      <a:pPr marL="0" marR="0" lvl="0" indent="0" algn="l" rtl="0">
                        <a:spcBef>
                          <a:spcPts val="0"/>
                        </a:spcBef>
                        <a:spcAft>
                          <a:spcPts val="0"/>
                        </a:spcAft>
                        <a:buNone/>
                      </a:pPr>
                      <a:r>
                        <a:rPr lang="en-US" sz="3100"/>
                        <a:t>After Tuning</a:t>
                      </a:r>
                      <a:endParaRPr/>
                    </a:p>
                  </a:txBody>
                  <a:tcPr marL="156725" marR="156725" marT="78375" marB="78375"/>
                </a:tc>
                <a:extLst>
                  <a:ext uri="{0D108BD9-81ED-4DB2-BD59-A6C34878D82A}">
                    <a16:rowId xmlns:a16="http://schemas.microsoft.com/office/drawing/2014/main" val="10000"/>
                  </a:ext>
                </a:extLst>
              </a:tr>
              <a:tr h="689625">
                <a:tc>
                  <a:txBody>
                    <a:bodyPr/>
                    <a:lstStyle/>
                    <a:p>
                      <a:pPr marL="0" marR="0" lvl="0" indent="0" algn="l" rtl="0">
                        <a:spcBef>
                          <a:spcPts val="0"/>
                        </a:spcBef>
                        <a:spcAft>
                          <a:spcPts val="0"/>
                        </a:spcAft>
                        <a:buNone/>
                      </a:pPr>
                      <a:r>
                        <a:rPr lang="en-US" sz="3100"/>
                        <a:t>RMSE</a:t>
                      </a:r>
                      <a:endParaRPr/>
                    </a:p>
                  </a:txBody>
                  <a:tcPr marL="156725" marR="156725" marT="78375" marB="78375"/>
                </a:tc>
                <a:tc>
                  <a:txBody>
                    <a:bodyPr/>
                    <a:lstStyle/>
                    <a:p>
                      <a:pPr marL="0" marR="0" lvl="0" indent="0" algn="l" rtl="0">
                        <a:lnSpc>
                          <a:spcPct val="100000"/>
                        </a:lnSpc>
                        <a:spcBef>
                          <a:spcPts val="0"/>
                        </a:spcBef>
                        <a:spcAft>
                          <a:spcPts val="0"/>
                        </a:spcAft>
                        <a:buClr>
                          <a:schemeClr val="dk1"/>
                        </a:buClr>
                        <a:buSzPts val="3200"/>
                        <a:buFont typeface="Calibri"/>
                        <a:buNone/>
                      </a:pPr>
                      <a:r>
                        <a:rPr lang="en-US" sz="3200"/>
                        <a:t>741.809</a:t>
                      </a:r>
                      <a:endParaRPr/>
                    </a:p>
                  </a:txBody>
                  <a:tcPr marL="156725" marR="156725" marT="78375" marB="78375"/>
                </a:tc>
                <a:tc>
                  <a:txBody>
                    <a:bodyPr/>
                    <a:lstStyle/>
                    <a:p>
                      <a:pPr marL="0" marR="0" lvl="0" indent="0" algn="l" rtl="0">
                        <a:spcBef>
                          <a:spcPts val="0"/>
                        </a:spcBef>
                        <a:spcAft>
                          <a:spcPts val="0"/>
                        </a:spcAft>
                        <a:buNone/>
                      </a:pPr>
                      <a:r>
                        <a:rPr lang="en-US" sz="3100"/>
                        <a:t>692.151</a:t>
                      </a:r>
                      <a:endParaRPr/>
                    </a:p>
                  </a:txBody>
                  <a:tcPr marL="156725" marR="156725" marT="78375" marB="78375"/>
                </a:tc>
                <a:extLst>
                  <a:ext uri="{0D108BD9-81ED-4DB2-BD59-A6C34878D82A}">
                    <a16:rowId xmlns:a16="http://schemas.microsoft.com/office/drawing/2014/main" val="10001"/>
                  </a:ext>
                </a:extLst>
              </a:tr>
              <a:tr h="689625">
                <a:tc>
                  <a:txBody>
                    <a:bodyPr/>
                    <a:lstStyle/>
                    <a:p>
                      <a:pPr marL="0" marR="0" lvl="0" indent="0" algn="l" rtl="0">
                        <a:spcBef>
                          <a:spcPts val="0"/>
                        </a:spcBef>
                        <a:spcAft>
                          <a:spcPts val="0"/>
                        </a:spcAft>
                        <a:buNone/>
                      </a:pPr>
                      <a:r>
                        <a:rPr lang="en-US" sz="3100"/>
                        <a:t>MAE</a:t>
                      </a:r>
                      <a:endParaRPr/>
                    </a:p>
                  </a:txBody>
                  <a:tcPr marL="156725" marR="156725" marT="78375" marB="78375"/>
                </a:tc>
                <a:tc>
                  <a:txBody>
                    <a:bodyPr/>
                    <a:lstStyle/>
                    <a:p>
                      <a:pPr marL="0" marR="0" lvl="0" indent="0" algn="l" rtl="0">
                        <a:lnSpc>
                          <a:spcPct val="100000"/>
                        </a:lnSpc>
                        <a:spcBef>
                          <a:spcPts val="0"/>
                        </a:spcBef>
                        <a:spcAft>
                          <a:spcPts val="0"/>
                        </a:spcAft>
                        <a:buClr>
                          <a:schemeClr val="dk1"/>
                        </a:buClr>
                        <a:buSzPts val="3200"/>
                        <a:buFont typeface="Calibri"/>
                        <a:buNone/>
                      </a:pPr>
                      <a:r>
                        <a:rPr lang="en-US" sz="3200"/>
                        <a:t>599.068</a:t>
                      </a:r>
                      <a:endParaRPr/>
                    </a:p>
                  </a:txBody>
                  <a:tcPr marL="156725" marR="156725" marT="78375" marB="78375"/>
                </a:tc>
                <a:tc>
                  <a:txBody>
                    <a:bodyPr/>
                    <a:lstStyle/>
                    <a:p>
                      <a:pPr marL="0" marR="0" lvl="0" indent="0" algn="l" rtl="0">
                        <a:spcBef>
                          <a:spcPts val="0"/>
                        </a:spcBef>
                        <a:spcAft>
                          <a:spcPts val="0"/>
                        </a:spcAft>
                        <a:buNone/>
                      </a:pPr>
                      <a:r>
                        <a:rPr lang="en-US" sz="3100"/>
                        <a:t>534.061</a:t>
                      </a:r>
                      <a:endParaRPr/>
                    </a:p>
                  </a:txBody>
                  <a:tcPr marL="156725" marR="156725" marT="78375" marB="78375"/>
                </a:tc>
                <a:extLst>
                  <a:ext uri="{0D108BD9-81ED-4DB2-BD59-A6C34878D82A}">
                    <a16:rowId xmlns:a16="http://schemas.microsoft.com/office/drawing/2014/main" val="10002"/>
                  </a:ext>
                </a:extLst>
              </a:tr>
            </a:tbl>
          </a:graphicData>
        </a:graphic>
      </p:graphicFrame>
      <p:graphicFrame>
        <p:nvGraphicFramePr>
          <p:cNvPr id="272" name="Google Shape;272;p12"/>
          <p:cNvGraphicFramePr/>
          <p:nvPr/>
        </p:nvGraphicFramePr>
        <p:xfrm>
          <a:off x="1126656" y="4066974"/>
          <a:ext cx="8474550" cy="2068875"/>
        </p:xfrm>
        <a:graphic>
          <a:graphicData uri="http://schemas.openxmlformats.org/drawingml/2006/table">
            <a:tbl>
              <a:tblPr firstRow="1" bandRow="1">
                <a:noFill/>
                <a:tableStyleId>{C16B084F-4A40-4495-A76F-CA644A5C6129}</a:tableStyleId>
              </a:tblPr>
              <a:tblGrid>
                <a:gridCol w="2321600">
                  <a:extLst>
                    <a:ext uri="{9D8B030D-6E8A-4147-A177-3AD203B41FA5}">
                      <a16:colId xmlns:a16="http://schemas.microsoft.com/office/drawing/2014/main" val="20000"/>
                    </a:ext>
                  </a:extLst>
                </a:gridCol>
                <a:gridCol w="2901750">
                  <a:extLst>
                    <a:ext uri="{9D8B030D-6E8A-4147-A177-3AD203B41FA5}">
                      <a16:colId xmlns:a16="http://schemas.microsoft.com/office/drawing/2014/main" val="20001"/>
                    </a:ext>
                  </a:extLst>
                </a:gridCol>
                <a:gridCol w="3251200">
                  <a:extLst>
                    <a:ext uri="{9D8B030D-6E8A-4147-A177-3AD203B41FA5}">
                      <a16:colId xmlns:a16="http://schemas.microsoft.com/office/drawing/2014/main" val="20002"/>
                    </a:ext>
                  </a:extLst>
                </a:gridCol>
              </a:tblGrid>
              <a:tr h="689625">
                <a:tc>
                  <a:txBody>
                    <a:bodyPr/>
                    <a:lstStyle/>
                    <a:p>
                      <a:pPr marL="0" marR="0" lvl="0" indent="0" algn="l" rtl="0">
                        <a:spcBef>
                          <a:spcPts val="0"/>
                        </a:spcBef>
                        <a:spcAft>
                          <a:spcPts val="0"/>
                        </a:spcAft>
                        <a:buNone/>
                      </a:pPr>
                      <a:r>
                        <a:rPr lang="en-US" sz="3100"/>
                        <a:t>SARIMA</a:t>
                      </a:r>
                      <a:endParaRPr/>
                    </a:p>
                  </a:txBody>
                  <a:tcPr marL="156725" marR="156725" marT="78375" marB="78375"/>
                </a:tc>
                <a:tc>
                  <a:txBody>
                    <a:bodyPr/>
                    <a:lstStyle/>
                    <a:p>
                      <a:pPr marL="0" marR="0" lvl="0" indent="0" algn="l" rtl="0">
                        <a:spcBef>
                          <a:spcPts val="0"/>
                        </a:spcBef>
                        <a:spcAft>
                          <a:spcPts val="0"/>
                        </a:spcAft>
                        <a:buNone/>
                      </a:pPr>
                      <a:r>
                        <a:rPr lang="en-US" sz="3100"/>
                        <a:t>Before Tuning</a:t>
                      </a:r>
                      <a:endParaRPr/>
                    </a:p>
                  </a:txBody>
                  <a:tcPr marL="156725" marR="156725" marT="78375" marB="78375"/>
                </a:tc>
                <a:tc>
                  <a:txBody>
                    <a:bodyPr/>
                    <a:lstStyle/>
                    <a:p>
                      <a:pPr marL="0" marR="0" lvl="0" indent="0" algn="l" rtl="0">
                        <a:spcBef>
                          <a:spcPts val="0"/>
                        </a:spcBef>
                        <a:spcAft>
                          <a:spcPts val="0"/>
                        </a:spcAft>
                        <a:buNone/>
                      </a:pPr>
                      <a:r>
                        <a:rPr lang="en-US" sz="3100"/>
                        <a:t>After Tuning</a:t>
                      </a:r>
                      <a:endParaRPr/>
                    </a:p>
                  </a:txBody>
                  <a:tcPr marL="156725" marR="156725" marT="78375" marB="78375"/>
                </a:tc>
                <a:extLst>
                  <a:ext uri="{0D108BD9-81ED-4DB2-BD59-A6C34878D82A}">
                    <a16:rowId xmlns:a16="http://schemas.microsoft.com/office/drawing/2014/main" val="10000"/>
                  </a:ext>
                </a:extLst>
              </a:tr>
              <a:tr h="689625">
                <a:tc>
                  <a:txBody>
                    <a:bodyPr/>
                    <a:lstStyle/>
                    <a:p>
                      <a:pPr marL="0" marR="0" lvl="0" indent="0" algn="l" rtl="0">
                        <a:spcBef>
                          <a:spcPts val="0"/>
                        </a:spcBef>
                        <a:spcAft>
                          <a:spcPts val="0"/>
                        </a:spcAft>
                        <a:buNone/>
                      </a:pPr>
                      <a:r>
                        <a:rPr lang="en-US" sz="3100"/>
                        <a:t>RMSE</a:t>
                      </a:r>
                      <a:endParaRPr/>
                    </a:p>
                  </a:txBody>
                  <a:tcPr marL="156725" marR="156725" marT="78375" marB="78375"/>
                </a:tc>
                <a:tc>
                  <a:txBody>
                    <a:bodyPr/>
                    <a:lstStyle/>
                    <a:p>
                      <a:pPr marL="0" marR="0" lvl="0" indent="0" algn="l" rtl="0">
                        <a:lnSpc>
                          <a:spcPct val="100000"/>
                        </a:lnSpc>
                        <a:spcBef>
                          <a:spcPts val="0"/>
                        </a:spcBef>
                        <a:spcAft>
                          <a:spcPts val="0"/>
                        </a:spcAft>
                        <a:buClr>
                          <a:schemeClr val="dk1"/>
                        </a:buClr>
                        <a:buSzPts val="3200"/>
                        <a:buFont typeface="Calibri"/>
                        <a:buNone/>
                      </a:pPr>
                      <a:r>
                        <a:rPr lang="en-US" sz="3200"/>
                        <a:t>431.838</a:t>
                      </a:r>
                      <a:endParaRPr/>
                    </a:p>
                  </a:txBody>
                  <a:tcPr marL="156725" marR="156725" marT="78375" marB="78375"/>
                </a:tc>
                <a:tc>
                  <a:txBody>
                    <a:bodyPr/>
                    <a:lstStyle/>
                    <a:p>
                      <a:pPr marL="0" marR="0" lvl="0" indent="0" algn="l" rtl="0">
                        <a:spcBef>
                          <a:spcPts val="0"/>
                        </a:spcBef>
                        <a:spcAft>
                          <a:spcPts val="0"/>
                        </a:spcAft>
                        <a:buNone/>
                      </a:pPr>
                      <a:r>
                        <a:rPr lang="en-US" sz="3100"/>
                        <a:t>412.061</a:t>
                      </a:r>
                      <a:endParaRPr/>
                    </a:p>
                  </a:txBody>
                  <a:tcPr marL="156725" marR="156725" marT="78375" marB="78375"/>
                </a:tc>
                <a:extLst>
                  <a:ext uri="{0D108BD9-81ED-4DB2-BD59-A6C34878D82A}">
                    <a16:rowId xmlns:a16="http://schemas.microsoft.com/office/drawing/2014/main" val="10001"/>
                  </a:ext>
                </a:extLst>
              </a:tr>
              <a:tr h="689625">
                <a:tc>
                  <a:txBody>
                    <a:bodyPr/>
                    <a:lstStyle/>
                    <a:p>
                      <a:pPr marL="0" marR="0" lvl="0" indent="0" algn="l" rtl="0">
                        <a:spcBef>
                          <a:spcPts val="0"/>
                        </a:spcBef>
                        <a:spcAft>
                          <a:spcPts val="0"/>
                        </a:spcAft>
                        <a:buNone/>
                      </a:pPr>
                      <a:r>
                        <a:rPr lang="en-US" sz="3100"/>
                        <a:t>MAE</a:t>
                      </a:r>
                      <a:endParaRPr/>
                    </a:p>
                  </a:txBody>
                  <a:tcPr marL="156725" marR="156725" marT="78375" marB="78375"/>
                </a:tc>
                <a:tc>
                  <a:txBody>
                    <a:bodyPr/>
                    <a:lstStyle/>
                    <a:p>
                      <a:pPr marL="0" marR="0" lvl="0" indent="0" algn="l" rtl="0">
                        <a:lnSpc>
                          <a:spcPct val="100000"/>
                        </a:lnSpc>
                        <a:spcBef>
                          <a:spcPts val="0"/>
                        </a:spcBef>
                        <a:spcAft>
                          <a:spcPts val="0"/>
                        </a:spcAft>
                        <a:buClr>
                          <a:schemeClr val="dk1"/>
                        </a:buClr>
                        <a:buSzPts val="3200"/>
                        <a:buFont typeface="Calibri"/>
                        <a:buNone/>
                      </a:pPr>
                      <a:r>
                        <a:rPr lang="en-US" sz="3200"/>
                        <a:t>333.449</a:t>
                      </a:r>
                      <a:endParaRPr/>
                    </a:p>
                  </a:txBody>
                  <a:tcPr marL="156725" marR="156725" marT="78375" marB="78375"/>
                </a:tc>
                <a:tc>
                  <a:txBody>
                    <a:bodyPr/>
                    <a:lstStyle/>
                    <a:p>
                      <a:pPr marL="0" marR="0" lvl="0" indent="0" algn="l" rtl="0">
                        <a:lnSpc>
                          <a:spcPct val="100000"/>
                        </a:lnSpc>
                        <a:spcBef>
                          <a:spcPts val="0"/>
                        </a:spcBef>
                        <a:spcAft>
                          <a:spcPts val="0"/>
                        </a:spcAft>
                        <a:buClr>
                          <a:schemeClr val="dk1"/>
                        </a:buClr>
                        <a:buSzPts val="3100"/>
                        <a:buFont typeface="Calibri"/>
                        <a:buNone/>
                      </a:pPr>
                      <a:r>
                        <a:rPr lang="en-US" sz="3100"/>
                        <a:t>320.800</a:t>
                      </a:r>
                      <a:endParaRPr/>
                    </a:p>
                  </a:txBody>
                  <a:tcPr marL="156725" marR="156725" marT="78375" marB="78375"/>
                </a:tc>
                <a:extLst>
                  <a:ext uri="{0D108BD9-81ED-4DB2-BD59-A6C34878D82A}">
                    <a16:rowId xmlns:a16="http://schemas.microsoft.com/office/drawing/2014/main" val="1000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77"/>
        <p:cNvGrpSpPr/>
        <p:nvPr/>
      </p:nvGrpSpPr>
      <p:grpSpPr>
        <a:xfrm>
          <a:off x="0" y="0"/>
          <a:ext cx="0" cy="0"/>
          <a:chOff x="0" y="0"/>
          <a:chExt cx="0" cy="0"/>
        </a:xfrm>
      </p:grpSpPr>
      <p:pic>
        <p:nvPicPr>
          <p:cNvPr id="278" name="Google Shape;278;p13" descr="A colorful squares and triangles&#10;&#10;Description automatically generated with medium confidence"/>
          <p:cNvPicPr preferRelativeResize="0"/>
          <p:nvPr/>
        </p:nvPicPr>
        <p:blipFill rotWithShape="1">
          <a:blip r:embed="rId3">
            <a:alphaModFix amt="25000"/>
          </a:blip>
          <a:srcRect t="15504" b="20936"/>
          <a:stretch/>
        </p:blipFill>
        <p:spPr>
          <a:xfrm>
            <a:off x="20" y="10"/>
            <a:ext cx="12191980" cy="6857990"/>
          </a:xfrm>
          <a:prstGeom prst="rect">
            <a:avLst/>
          </a:prstGeom>
          <a:noFill/>
          <a:ln>
            <a:noFill/>
          </a:ln>
        </p:spPr>
      </p:pic>
      <p:sp>
        <p:nvSpPr>
          <p:cNvPr id="279" name="Google Shape;279;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sz="4400"/>
              <a:t>TSA Libraries used in Industry</a:t>
            </a:r>
            <a:endParaRPr/>
          </a:p>
        </p:txBody>
      </p:sp>
      <p:grpSp>
        <p:nvGrpSpPr>
          <p:cNvPr id="280" name="Google Shape;280;p13"/>
          <p:cNvGrpSpPr/>
          <p:nvPr/>
        </p:nvGrpSpPr>
        <p:grpSpPr>
          <a:xfrm>
            <a:off x="838200" y="1745945"/>
            <a:ext cx="10515600" cy="4768988"/>
            <a:chOff x="0" y="247345"/>
            <a:chExt cx="10515600" cy="4768988"/>
          </a:xfrm>
        </p:grpSpPr>
        <p:sp>
          <p:nvSpPr>
            <p:cNvPr id="281" name="Google Shape;281;p13"/>
            <p:cNvSpPr/>
            <p:nvPr/>
          </p:nvSpPr>
          <p:spPr>
            <a:xfrm>
              <a:off x="0" y="247345"/>
              <a:ext cx="10515600" cy="3520074"/>
            </a:xfrm>
            <a:prstGeom prst="roundRect">
              <a:avLst>
                <a:gd name="adj" fmla="val 16667"/>
              </a:avLst>
            </a:prstGeom>
            <a:solidFill>
              <a:schemeClr val="accent3"/>
            </a:solid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txBox="1"/>
            <p:nvPr/>
          </p:nvSpPr>
          <p:spPr>
            <a:xfrm>
              <a:off x="171836" y="419181"/>
              <a:ext cx="10171928" cy="3176402"/>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chemeClr val="lt1"/>
                </a:buClr>
                <a:buSzPts val="2000"/>
                <a:buFont typeface="Calibri"/>
                <a:buNone/>
              </a:pPr>
              <a:r>
                <a:rPr lang="en-US" sz="2000" b="0" i="0">
                  <a:solidFill>
                    <a:schemeClr val="lt1"/>
                  </a:solidFill>
                  <a:latin typeface="Calibri"/>
                  <a:ea typeface="Calibri"/>
                  <a:cs typeface="Calibri"/>
                  <a:sym typeface="Calibri"/>
                </a:rPr>
                <a:t>TBATS (Trigonometric seasonality, Box-Cox transformation, ARMA errors, Trend, and Seasonal components): It is a time series forecasting method which deals with multiple seasonality and complex patterns.</a:t>
              </a:r>
              <a:endParaRPr/>
            </a:p>
            <a:p>
              <a:pPr marL="0" marR="0" lvl="0" indent="0" algn="l" rtl="0">
                <a:lnSpc>
                  <a:spcPct val="90000"/>
                </a:lnSpc>
                <a:spcBef>
                  <a:spcPts val="700"/>
                </a:spcBef>
                <a:spcAft>
                  <a:spcPts val="0"/>
                </a:spcAft>
                <a:buClr>
                  <a:schemeClr val="lt1"/>
                </a:buClr>
                <a:buSzPts val="2000"/>
                <a:buFont typeface="Calibri"/>
                <a:buNone/>
              </a:pPr>
              <a:r>
                <a:rPr lang="en-US" sz="2000">
                  <a:solidFill>
                    <a:schemeClr val="lt1"/>
                  </a:solidFill>
                  <a:latin typeface="Calibri"/>
                  <a:ea typeface="Calibri"/>
                  <a:cs typeface="Calibri"/>
                  <a:sym typeface="Calibri"/>
                </a:rPr>
                <a:t> We give raw data and visual inspection; stationarity testing and transformation  is not required, and we get this output.</a:t>
              </a:r>
              <a:endParaRPr/>
            </a:p>
            <a:p>
              <a:pPr marL="0" marR="0" lvl="0" indent="0" algn="l" rtl="0">
                <a:lnSpc>
                  <a:spcPct val="90000"/>
                </a:lnSpc>
                <a:spcBef>
                  <a:spcPts val="700"/>
                </a:spcBef>
                <a:spcAft>
                  <a:spcPts val="0"/>
                </a:spcAft>
                <a:buClr>
                  <a:schemeClr val="lt1"/>
                </a:buClr>
                <a:buSzPts val="2000"/>
                <a:buFont typeface="Calibri"/>
                <a:buNone/>
              </a:pPr>
              <a:r>
                <a:rPr lang="en-US" sz="2000">
                  <a:solidFill>
                    <a:schemeClr val="lt1"/>
                  </a:solidFill>
                  <a:latin typeface="Calibri"/>
                  <a:ea typeface="Calibri"/>
                  <a:cs typeface="Calibri"/>
                  <a:sym typeface="Calibri"/>
                </a:rPr>
                <a:t> Model Summary: </a:t>
              </a:r>
              <a:endParaRPr/>
            </a:p>
            <a:p>
              <a:pPr marL="0" marR="0" lvl="0" indent="0" algn="l" rtl="0">
                <a:lnSpc>
                  <a:spcPct val="90000"/>
                </a:lnSpc>
                <a:spcBef>
                  <a:spcPts val="700"/>
                </a:spcBef>
                <a:spcAft>
                  <a:spcPts val="0"/>
                </a:spcAft>
                <a:buClr>
                  <a:schemeClr val="lt1"/>
                </a:buClr>
                <a:buSzPts val="2000"/>
                <a:buFont typeface="Calibri"/>
                <a:buNone/>
              </a:pPr>
              <a:r>
                <a:rPr lang="en-US" sz="2000">
                  <a:solidFill>
                    <a:schemeClr val="lt1"/>
                  </a:solidFill>
                  <a:latin typeface="Calibri"/>
                  <a:ea typeface="Calibri"/>
                  <a:cs typeface="Calibri"/>
                  <a:sym typeface="Calibri"/>
                </a:rPr>
                <a:t> Use Box-Cox: True , Use trend: False , Use damped trend: False ,Seasonal periods: [12.],</a:t>
              </a:r>
              <a:endParaRPr/>
            </a:p>
            <a:p>
              <a:pPr marL="0" marR="0" lvl="0" indent="0" algn="l" rtl="0">
                <a:lnSpc>
                  <a:spcPct val="90000"/>
                </a:lnSpc>
                <a:spcBef>
                  <a:spcPts val="700"/>
                </a:spcBef>
                <a:spcAft>
                  <a:spcPts val="0"/>
                </a:spcAft>
                <a:buClr>
                  <a:schemeClr val="lt1"/>
                </a:buClr>
                <a:buSzPts val="2000"/>
                <a:buFont typeface="Calibri"/>
                <a:buNone/>
              </a:pPr>
              <a:r>
                <a:rPr lang="en-US" sz="2000">
                  <a:solidFill>
                    <a:schemeClr val="lt1"/>
                  </a:solidFill>
                  <a:latin typeface="Calibri"/>
                  <a:ea typeface="Calibri"/>
                  <a:cs typeface="Calibri"/>
                  <a:sym typeface="Calibri"/>
                </a:rPr>
                <a:t> Seasonal harmonics [5] , ARMA errors (p, q): (1, 1) , Box-Cox Lambda 1.000000 , Smoothing (Alpha): 0.010317</a:t>
              </a:r>
              <a:endParaRPr/>
            </a:p>
          </p:txBody>
        </p:sp>
        <p:sp>
          <p:nvSpPr>
            <p:cNvPr id="283" name="Google Shape;283;p13"/>
            <p:cNvSpPr/>
            <p:nvPr/>
          </p:nvSpPr>
          <p:spPr>
            <a:xfrm>
              <a:off x="0" y="3914685"/>
              <a:ext cx="10515600" cy="1101648"/>
            </a:xfrm>
            <a:prstGeom prst="roundRect">
              <a:avLst>
                <a:gd name="adj" fmla="val 16667"/>
              </a:avLst>
            </a:prstGeom>
            <a:solidFill>
              <a:schemeClr val="accent3"/>
            </a:solidFill>
            <a:ln w="1905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3"/>
            <p:cNvSpPr txBox="1"/>
            <p:nvPr/>
          </p:nvSpPr>
          <p:spPr>
            <a:xfrm>
              <a:off x="53778" y="3968463"/>
              <a:ext cx="10408044" cy="994092"/>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chemeClr val="lt1"/>
                </a:buClr>
                <a:buSzPts val="2000"/>
                <a:buFont typeface="Calibri"/>
                <a:buNone/>
              </a:pPr>
              <a:r>
                <a:rPr lang="en-US" sz="2000">
                  <a:solidFill>
                    <a:schemeClr val="lt1"/>
                  </a:solidFill>
                  <a:latin typeface="Calibri"/>
                  <a:ea typeface="Calibri"/>
                  <a:cs typeface="Calibri"/>
                  <a:sym typeface="Calibri"/>
                </a:rPr>
                <a:t>FB Prophet: It is an open-source tool which is developed by Facebook for forecasting the time series data. It is designed to handle daily observations. Predict future points using raw data with confidence interval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9"/>
        <p:cNvGrpSpPr/>
        <p:nvPr/>
      </p:nvGrpSpPr>
      <p:grpSpPr>
        <a:xfrm>
          <a:off x="0" y="0"/>
          <a:ext cx="0" cy="0"/>
          <a:chOff x="0" y="0"/>
          <a:chExt cx="0" cy="0"/>
        </a:xfrm>
      </p:grpSpPr>
      <p:sp>
        <p:nvSpPr>
          <p:cNvPr id="290" name="Google Shape;290;p1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1" name="Google Shape;291;p14"/>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2" name="Google Shape;292;p14"/>
          <p:cNvSpPr/>
          <p:nvPr/>
        </p:nvSpPr>
        <p:spPr>
          <a:xfrm rot="5400000" flipH="1">
            <a:off x="-1410084" y="1410082"/>
            <a:ext cx="6858000" cy="4037836"/>
          </a:xfrm>
          <a:prstGeom prst="rect">
            <a:avLst/>
          </a:prstGeom>
          <a:gradFill>
            <a:gsLst>
              <a:gs pos="0">
                <a:srgbClr val="000000"/>
              </a:gs>
              <a:gs pos="8000">
                <a:srgbClr val="000000"/>
              </a:gs>
              <a:gs pos="100000">
                <a:srgbClr val="2F5496"/>
              </a:gs>
            </a:gsLst>
            <a:lin ang="3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3" name="Google Shape;293;p14"/>
          <p:cNvSpPr/>
          <p:nvPr/>
        </p:nvSpPr>
        <p:spPr>
          <a:xfrm rot="5400000" flipH="1">
            <a:off x="-1410085" y="1420219"/>
            <a:ext cx="6857999" cy="4037839"/>
          </a:xfrm>
          <a:prstGeom prst="rect">
            <a:avLst/>
          </a:prstGeom>
          <a:gradFill>
            <a:gsLst>
              <a:gs pos="0">
                <a:srgbClr val="000000">
                  <a:alpha val="0"/>
                </a:srgbClr>
              </a:gs>
              <a:gs pos="99000">
                <a:srgbClr val="4472C4">
                  <a:alpha val="45882"/>
                </a:srgbClr>
              </a:gs>
              <a:gs pos="100000">
                <a:srgbClr val="4472C4">
                  <a:alpha val="45882"/>
                </a:srgbClr>
              </a:gs>
            </a:gsLst>
            <a:lin ang="1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4" name="Google Shape;294;p14"/>
          <p:cNvSpPr/>
          <p:nvPr/>
        </p:nvSpPr>
        <p:spPr>
          <a:xfrm rot="5400000" flipH="1">
            <a:off x="767923" y="3588085"/>
            <a:ext cx="2501979" cy="4037841"/>
          </a:xfrm>
          <a:prstGeom prst="rect">
            <a:avLst/>
          </a:prstGeom>
          <a:gradFill>
            <a:gsLst>
              <a:gs pos="0">
                <a:srgbClr val="4472C4">
                  <a:alpha val="28627"/>
                </a:srgbClr>
              </a:gs>
              <a:gs pos="2000">
                <a:srgbClr val="4472C4">
                  <a:alpha val="28627"/>
                </a:srgbClr>
              </a:gs>
              <a:gs pos="100000">
                <a:srgbClr val="000000">
                  <a:alpha val="29803"/>
                </a:srgbClr>
              </a:gs>
            </a:gsLst>
            <a:lin ang="7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5" name="Google Shape;295;p14"/>
          <p:cNvSpPr/>
          <p:nvPr/>
        </p:nvSpPr>
        <p:spPr>
          <a:xfrm rot="-964587">
            <a:off x="-501737" y="969718"/>
            <a:ext cx="3900357" cy="4178958"/>
          </a:xfrm>
          <a:custGeom>
            <a:avLst/>
            <a:gdLst/>
            <a:ahLst/>
            <a:cxnLst/>
            <a:rect l="l" t="t" r="r" b="b"/>
            <a:pathLst>
              <a:path w="3900357" h="4178958" extrusionOk="0">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472C4">
                  <a:alpha val="42745"/>
                </a:srgbClr>
              </a:gs>
            </a:gsLst>
            <a:lin ang="1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6" name="Google Shape;296;p14"/>
          <p:cNvSpPr/>
          <p:nvPr/>
        </p:nvSpPr>
        <p:spPr>
          <a:xfrm rot="5400000" flipH="1">
            <a:off x="-1410093" y="1399943"/>
            <a:ext cx="6858003" cy="4037835"/>
          </a:xfrm>
          <a:prstGeom prst="rect">
            <a:avLst/>
          </a:prstGeom>
          <a:gradFill>
            <a:gsLst>
              <a:gs pos="0">
                <a:srgbClr val="000000">
                  <a:alpha val="0"/>
                </a:srgbClr>
              </a:gs>
              <a:gs pos="99000">
                <a:srgbClr val="8DA9DB">
                  <a:alpha val="10980"/>
                </a:srgbClr>
              </a:gs>
              <a:gs pos="100000">
                <a:srgbClr val="8DA9DB">
                  <a:alpha val="10980"/>
                </a:srgbClr>
              </a:gs>
            </a:gsLst>
            <a:lin ang="7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7" name="Google Shape;297;p14"/>
          <p:cNvSpPr txBox="1">
            <a:spLocks noGrp="1"/>
          </p:cNvSpPr>
          <p:nvPr>
            <p:ph type="title"/>
          </p:nvPr>
        </p:nvSpPr>
        <p:spPr>
          <a:xfrm>
            <a:off x="466722" y="586855"/>
            <a:ext cx="3201366" cy="3387497"/>
          </a:xfrm>
          <a:prstGeom prst="rect">
            <a:avLst/>
          </a:prstGeom>
          <a:noFill/>
          <a:ln>
            <a:noFill/>
          </a:ln>
        </p:spPr>
        <p:txBody>
          <a:bodyPr spcFirstLastPara="1" wrap="square" lIns="91425" tIns="45700" rIns="91425" bIns="45700" anchor="b" anchorCtr="0">
            <a:normAutofit/>
          </a:bodyPr>
          <a:lstStyle/>
          <a:p>
            <a:pPr marL="0" lvl="0" indent="0" algn="r" rtl="0">
              <a:lnSpc>
                <a:spcPct val="90000"/>
              </a:lnSpc>
              <a:spcBef>
                <a:spcPts val="0"/>
              </a:spcBef>
              <a:spcAft>
                <a:spcPts val="0"/>
              </a:spcAft>
              <a:buClr>
                <a:srgbClr val="FFFFFF"/>
              </a:buClr>
              <a:buSzPts val="4000"/>
              <a:buFont typeface="Calibri"/>
              <a:buNone/>
            </a:pPr>
            <a:r>
              <a:rPr lang="en-US" sz="4000" b="1">
                <a:solidFill>
                  <a:srgbClr val="FFFFFF"/>
                </a:solidFill>
              </a:rPr>
              <a:t>Conclusion</a:t>
            </a:r>
            <a:endParaRPr sz="4000" b="1">
              <a:solidFill>
                <a:srgbClr val="FFFFFF"/>
              </a:solidFill>
            </a:endParaRPr>
          </a:p>
        </p:txBody>
      </p:sp>
      <p:sp>
        <p:nvSpPr>
          <p:cNvPr id="298" name="Google Shape;298;p14"/>
          <p:cNvSpPr txBox="1">
            <a:spLocks noGrp="1"/>
          </p:cNvSpPr>
          <p:nvPr>
            <p:ph type="body" idx="1"/>
          </p:nvPr>
        </p:nvSpPr>
        <p:spPr>
          <a:xfrm>
            <a:off x="4810259" y="649480"/>
            <a:ext cx="6555347" cy="5546047"/>
          </a:xfrm>
          <a:prstGeom prst="rect">
            <a:avLst/>
          </a:prstGeom>
          <a:noFill/>
          <a:ln>
            <a:noFill/>
          </a:ln>
        </p:spPr>
        <p:txBody>
          <a:bodyPr spcFirstLastPara="1" wrap="square" lIns="91425" tIns="45700" rIns="91425" bIns="45700" anchor="ctr" anchorCtr="0">
            <a:normAutofit/>
          </a:bodyPr>
          <a:lstStyle/>
          <a:p>
            <a:pPr marL="228600" lvl="0" indent="-228600" algn="just" rtl="0">
              <a:lnSpc>
                <a:spcPct val="90000"/>
              </a:lnSpc>
              <a:spcBef>
                <a:spcPts val="0"/>
              </a:spcBef>
              <a:spcAft>
                <a:spcPts val="0"/>
              </a:spcAft>
              <a:buClr>
                <a:schemeClr val="dk1"/>
              </a:buClr>
              <a:buSzPts val="2000"/>
              <a:buChar char="•"/>
            </a:pPr>
            <a:r>
              <a:rPr lang="en-US" sz="2000"/>
              <a:t>After running both ARIMA and SARIMA using the best hyperparameters (from tuning) we can conclude that SARIMA produced better results as seasonal component is present in our dataset (annual frequency). </a:t>
            </a:r>
            <a:endParaRPr/>
          </a:p>
          <a:p>
            <a:pPr marL="228600" lvl="0" indent="-228600" algn="just" rtl="0">
              <a:lnSpc>
                <a:spcPct val="90000"/>
              </a:lnSpc>
              <a:spcBef>
                <a:spcPts val="1000"/>
              </a:spcBef>
              <a:spcAft>
                <a:spcPts val="0"/>
              </a:spcAft>
              <a:buClr>
                <a:schemeClr val="dk1"/>
              </a:buClr>
              <a:buSzPts val="2000"/>
              <a:buChar char="•"/>
            </a:pPr>
            <a:r>
              <a:rPr lang="en-US" sz="2000"/>
              <a:t>The results from evaluation metrics, RMSE and MAE both produce a lower error for SARIMA, mentioned below: </a:t>
            </a:r>
            <a:endParaRPr/>
          </a:p>
          <a:p>
            <a:pPr marL="228600" lvl="0" indent="-228600" algn="l" rtl="0">
              <a:lnSpc>
                <a:spcPct val="90000"/>
              </a:lnSpc>
              <a:spcBef>
                <a:spcPts val="1000"/>
              </a:spcBef>
              <a:spcAft>
                <a:spcPts val="0"/>
              </a:spcAft>
              <a:buClr>
                <a:schemeClr val="dk1"/>
              </a:buClr>
              <a:buSzPts val="2000"/>
              <a:buChar char="•"/>
            </a:pPr>
            <a:r>
              <a:rPr lang="en-US" sz="2000"/>
              <a:t>ARIMA </a:t>
            </a:r>
            <a:endParaRPr/>
          </a:p>
          <a:p>
            <a:pPr marL="0" lvl="0" indent="0" algn="l" rtl="0">
              <a:lnSpc>
                <a:spcPct val="90000"/>
              </a:lnSpc>
              <a:spcBef>
                <a:spcPts val="1000"/>
              </a:spcBef>
              <a:spcAft>
                <a:spcPts val="0"/>
              </a:spcAft>
              <a:buClr>
                <a:schemeClr val="dk1"/>
              </a:buClr>
              <a:buSzPts val="2000"/>
              <a:buNone/>
            </a:pPr>
            <a:r>
              <a:rPr lang="en-US" sz="2000"/>
              <a:t>	RMSE: 692.151 </a:t>
            </a:r>
            <a:endParaRPr/>
          </a:p>
          <a:p>
            <a:pPr marL="0" lvl="0" indent="0" algn="l" rtl="0">
              <a:lnSpc>
                <a:spcPct val="90000"/>
              </a:lnSpc>
              <a:spcBef>
                <a:spcPts val="1000"/>
              </a:spcBef>
              <a:spcAft>
                <a:spcPts val="0"/>
              </a:spcAft>
              <a:buClr>
                <a:schemeClr val="dk1"/>
              </a:buClr>
              <a:buSzPts val="2000"/>
              <a:buNone/>
            </a:pPr>
            <a:r>
              <a:rPr lang="en-US" sz="2000"/>
              <a:t> 	MAE: 534.061 </a:t>
            </a:r>
            <a:endParaRPr/>
          </a:p>
          <a:p>
            <a:pPr marL="228600" lvl="0" indent="-228600" algn="l" rtl="0">
              <a:lnSpc>
                <a:spcPct val="90000"/>
              </a:lnSpc>
              <a:spcBef>
                <a:spcPts val="1000"/>
              </a:spcBef>
              <a:spcAft>
                <a:spcPts val="0"/>
              </a:spcAft>
              <a:buClr>
                <a:schemeClr val="dk1"/>
              </a:buClr>
              <a:buSzPts val="2000"/>
              <a:buChar char="•"/>
            </a:pPr>
            <a:r>
              <a:rPr lang="en-US" sz="2000"/>
              <a:t>SARIMA </a:t>
            </a:r>
            <a:endParaRPr/>
          </a:p>
          <a:p>
            <a:pPr marL="0" lvl="0" indent="0" algn="l" rtl="0">
              <a:lnSpc>
                <a:spcPct val="90000"/>
              </a:lnSpc>
              <a:spcBef>
                <a:spcPts val="1000"/>
              </a:spcBef>
              <a:spcAft>
                <a:spcPts val="0"/>
              </a:spcAft>
              <a:buClr>
                <a:schemeClr val="dk1"/>
              </a:buClr>
              <a:buSzPts val="2000"/>
              <a:buNone/>
            </a:pPr>
            <a:r>
              <a:rPr lang="en-US" sz="2000"/>
              <a:t>	RMSE: 412.061 </a:t>
            </a:r>
            <a:endParaRPr/>
          </a:p>
          <a:p>
            <a:pPr marL="0" lvl="0" indent="0" algn="l" rtl="0">
              <a:lnSpc>
                <a:spcPct val="90000"/>
              </a:lnSpc>
              <a:spcBef>
                <a:spcPts val="1000"/>
              </a:spcBef>
              <a:spcAft>
                <a:spcPts val="0"/>
              </a:spcAft>
              <a:buClr>
                <a:schemeClr val="dk1"/>
              </a:buClr>
              <a:buSzPts val="2000"/>
              <a:buNone/>
            </a:pPr>
            <a:r>
              <a:rPr lang="en-US" sz="2000"/>
              <a:t>	MAE: 320.800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9"/>
        <p:cNvGrpSpPr/>
        <p:nvPr/>
      </p:nvGrpSpPr>
      <p:grpSpPr>
        <a:xfrm>
          <a:off x="0" y="0"/>
          <a:ext cx="0" cy="0"/>
          <a:chOff x="0" y="0"/>
          <a:chExt cx="0" cy="0"/>
        </a:xfrm>
      </p:grpSpPr>
      <p:sp>
        <p:nvSpPr>
          <p:cNvPr id="130" name="Google Shape;130;p2"/>
          <p:cNvSpPr/>
          <p:nvPr/>
        </p:nvSpPr>
        <p:spPr>
          <a:xfrm>
            <a:off x="0" y="0"/>
            <a:ext cx="12188952"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31" name="Google Shape;131;p2" descr="Vintage compass"/>
          <p:cNvPicPr preferRelativeResize="0"/>
          <p:nvPr/>
        </p:nvPicPr>
        <p:blipFill rotWithShape="1">
          <a:blip r:embed="rId3">
            <a:alphaModFix amt="40000"/>
          </a:blip>
          <a:srcRect l="3111" b="1"/>
          <a:stretch/>
        </p:blipFill>
        <p:spPr>
          <a:xfrm>
            <a:off x="20" y="10"/>
            <a:ext cx="12191979" cy="6857990"/>
          </a:xfrm>
          <a:prstGeom prst="rect">
            <a:avLst/>
          </a:prstGeom>
          <a:noFill/>
          <a:ln>
            <a:noFill/>
          </a:ln>
        </p:spPr>
      </p:pic>
      <p:sp>
        <p:nvSpPr>
          <p:cNvPr id="132" name="Google Shape;132;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5400"/>
              <a:buFont typeface="Calibri"/>
              <a:buNone/>
            </a:pPr>
            <a:r>
              <a:rPr lang="en-US" sz="5400">
                <a:solidFill>
                  <a:schemeClr val="lt1"/>
                </a:solidFill>
              </a:rPr>
              <a:t>Content</a:t>
            </a:r>
            <a:endParaRPr/>
          </a:p>
        </p:txBody>
      </p:sp>
      <p:sp>
        <p:nvSpPr>
          <p:cNvPr id="133" name="Google Shape;133;p2"/>
          <p:cNvSpPr/>
          <p:nvPr/>
        </p:nvSpPr>
        <p:spPr>
          <a:xfrm>
            <a:off x="914399" y="1681544"/>
            <a:ext cx="9692640" cy="18288"/>
          </a:xfrm>
          <a:custGeom>
            <a:avLst/>
            <a:gdLst/>
            <a:ahLst/>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4901"/>
            </a:srgbClr>
          </a:solidFill>
          <a:ln w="44450" cap="rnd" cmpd="sng">
            <a:solidFill>
              <a:schemeClr val="lt1">
                <a:alpha val="74901"/>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4" name="Google Shape;134;p2"/>
          <p:cNvSpPr txBox="1">
            <a:spLocks noGrp="1"/>
          </p:cNvSpPr>
          <p:nvPr>
            <p:ph type="body" idx="1"/>
          </p:nvPr>
        </p:nvSpPr>
        <p:spPr>
          <a:xfrm>
            <a:off x="838200" y="2004446"/>
            <a:ext cx="10515600" cy="417689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sz="2200">
                <a:solidFill>
                  <a:schemeClr val="lt1"/>
                </a:solidFill>
              </a:rPr>
              <a:t>Motivation</a:t>
            </a:r>
            <a:endParaRPr/>
          </a:p>
          <a:p>
            <a:pPr marL="228600" lvl="0" indent="-228600" algn="l" rtl="0">
              <a:lnSpc>
                <a:spcPct val="90000"/>
              </a:lnSpc>
              <a:spcBef>
                <a:spcPts val="1000"/>
              </a:spcBef>
              <a:spcAft>
                <a:spcPts val="0"/>
              </a:spcAft>
              <a:buClr>
                <a:schemeClr val="lt1"/>
              </a:buClr>
              <a:buSzPts val="2200"/>
              <a:buChar char="•"/>
            </a:pPr>
            <a:r>
              <a:rPr lang="en-US" sz="2200">
                <a:solidFill>
                  <a:schemeClr val="lt1"/>
                </a:solidFill>
              </a:rPr>
              <a:t>Challenges</a:t>
            </a:r>
            <a:endParaRPr/>
          </a:p>
          <a:p>
            <a:pPr marL="228600" lvl="0" indent="-228600" algn="l" rtl="0">
              <a:lnSpc>
                <a:spcPct val="90000"/>
              </a:lnSpc>
              <a:spcBef>
                <a:spcPts val="1000"/>
              </a:spcBef>
              <a:spcAft>
                <a:spcPts val="0"/>
              </a:spcAft>
              <a:buClr>
                <a:schemeClr val="lt1"/>
              </a:buClr>
              <a:buSzPts val="2200"/>
              <a:buChar char="•"/>
            </a:pPr>
            <a:r>
              <a:rPr lang="en-US" sz="2200">
                <a:solidFill>
                  <a:schemeClr val="lt1"/>
                </a:solidFill>
              </a:rPr>
              <a:t>Time Series Analysis - Concepts</a:t>
            </a:r>
            <a:endParaRPr/>
          </a:p>
          <a:p>
            <a:pPr marL="228600" lvl="0" indent="-228600" algn="l" rtl="0">
              <a:lnSpc>
                <a:spcPct val="90000"/>
              </a:lnSpc>
              <a:spcBef>
                <a:spcPts val="1000"/>
              </a:spcBef>
              <a:spcAft>
                <a:spcPts val="0"/>
              </a:spcAft>
              <a:buClr>
                <a:schemeClr val="lt1"/>
              </a:buClr>
              <a:buSzPts val="2200"/>
              <a:buChar char="•"/>
            </a:pPr>
            <a:r>
              <a:rPr lang="en-US" sz="2200">
                <a:solidFill>
                  <a:schemeClr val="lt1"/>
                </a:solidFill>
              </a:rPr>
              <a:t>Technical Details</a:t>
            </a:r>
            <a:endParaRPr/>
          </a:p>
          <a:p>
            <a:pPr marL="228600" lvl="0" indent="-228600" algn="l" rtl="0">
              <a:lnSpc>
                <a:spcPct val="90000"/>
              </a:lnSpc>
              <a:spcBef>
                <a:spcPts val="1000"/>
              </a:spcBef>
              <a:spcAft>
                <a:spcPts val="0"/>
              </a:spcAft>
              <a:buClr>
                <a:schemeClr val="lt1"/>
              </a:buClr>
              <a:buSzPts val="2200"/>
              <a:buChar char="•"/>
            </a:pPr>
            <a:r>
              <a:rPr lang="en-US" sz="2200">
                <a:solidFill>
                  <a:schemeClr val="lt1"/>
                </a:solidFill>
              </a:rPr>
              <a:t>Experimental Results</a:t>
            </a:r>
            <a:endParaRPr/>
          </a:p>
          <a:p>
            <a:pPr marL="228600" lvl="0" indent="-228600" algn="l" rtl="0">
              <a:lnSpc>
                <a:spcPct val="90000"/>
              </a:lnSpc>
              <a:spcBef>
                <a:spcPts val="1000"/>
              </a:spcBef>
              <a:spcAft>
                <a:spcPts val="0"/>
              </a:spcAft>
              <a:buClr>
                <a:schemeClr val="lt1"/>
              </a:buClr>
              <a:buSzPts val="2200"/>
              <a:buChar char="•"/>
            </a:pPr>
            <a:r>
              <a:rPr lang="en-US" sz="2200">
                <a:solidFill>
                  <a:schemeClr val="lt1"/>
                </a:solidFill>
              </a:rPr>
              <a:t>TSA Libraries used in Industry</a:t>
            </a:r>
            <a:endParaRPr/>
          </a:p>
          <a:p>
            <a:pPr marL="228600" lvl="0" indent="-228600" algn="l" rtl="0">
              <a:lnSpc>
                <a:spcPct val="90000"/>
              </a:lnSpc>
              <a:spcBef>
                <a:spcPts val="1000"/>
              </a:spcBef>
              <a:spcAft>
                <a:spcPts val="0"/>
              </a:spcAft>
              <a:buClr>
                <a:schemeClr val="lt1"/>
              </a:buClr>
              <a:buSzPts val="2200"/>
              <a:buChar char="•"/>
            </a:pPr>
            <a:r>
              <a:rPr lang="en-US" sz="2200">
                <a:solidFill>
                  <a:schemeClr val="lt1"/>
                </a:solidFill>
              </a:rPr>
              <a:t>Conclusion</a:t>
            </a:r>
            <a:endParaRPr/>
          </a:p>
          <a:p>
            <a:pPr marL="228600" lvl="0" indent="-88900" algn="l" rtl="0">
              <a:lnSpc>
                <a:spcPct val="90000"/>
              </a:lnSpc>
              <a:spcBef>
                <a:spcPts val="1000"/>
              </a:spcBef>
              <a:spcAft>
                <a:spcPts val="0"/>
              </a:spcAft>
              <a:buClr>
                <a:schemeClr val="dk1"/>
              </a:buClr>
              <a:buSzPts val="2200"/>
              <a:buNone/>
            </a:pPr>
            <a:endParaRPr sz="2200">
              <a:solidFill>
                <a:schemeClr val="lt1"/>
              </a:solidFill>
            </a:endParaRPr>
          </a:p>
          <a:p>
            <a:pPr marL="228600" lvl="0" indent="-88900" algn="l" rtl="0">
              <a:lnSpc>
                <a:spcPct val="90000"/>
              </a:lnSpc>
              <a:spcBef>
                <a:spcPts val="1000"/>
              </a:spcBef>
              <a:spcAft>
                <a:spcPts val="0"/>
              </a:spcAft>
              <a:buClr>
                <a:schemeClr val="dk1"/>
              </a:buClr>
              <a:buSzPts val="2200"/>
              <a:buNone/>
            </a:pPr>
            <a:endParaRPr sz="2200">
              <a:solidFill>
                <a:schemeClr val="lt1"/>
              </a:solidFill>
            </a:endParaRPr>
          </a:p>
          <a:p>
            <a:pPr marL="228600" lvl="0" indent="-88900" algn="l" rtl="0">
              <a:lnSpc>
                <a:spcPct val="90000"/>
              </a:lnSpc>
              <a:spcBef>
                <a:spcPts val="1000"/>
              </a:spcBef>
              <a:spcAft>
                <a:spcPts val="0"/>
              </a:spcAft>
              <a:buClr>
                <a:schemeClr val="dk1"/>
              </a:buClr>
              <a:buSzPts val="2200"/>
              <a:buNone/>
            </a:pPr>
            <a:endParaRPr sz="22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9"/>
        <p:cNvGrpSpPr/>
        <p:nvPr/>
      </p:nvGrpSpPr>
      <p:grpSpPr>
        <a:xfrm>
          <a:off x="0" y="0"/>
          <a:ext cx="0" cy="0"/>
          <a:chOff x="0" y="0"/>
          <a:chExt cx="0" cy="0"/>
        </a:xfrm>
      </p:grpSpPr>
      <p:sp>
        <p:nvSpPr>
          <p:cNvPr id="140" name="Google Shape;140;p3"/>
          <p:cNvSpPr/>
          <p:nvPr/>
        </p:nvSpPr>
        <p:spPr>
          <a:xfrm>
            <a:off x="0" y="0"/>
            <a:ext cx="12192000" cy="68580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1" name="Google Shape;141;p3"/>
          <p:cNvPicPr preferRelativeResize="0"/>
          <p:nvPr/>
        </p:nvPicPr>
        <p:blipFill rotWithShape="1">
          <a:blip r:embed="rId3">
            <a:alphaModFix amt="35000"/>
          </a:blip>
          <a:srcRect t="15974" r="-2" b="-2"/>
          <a:stretch/>
        </p:blipFill>
        <p:spPr>
          <a:xfrm>
            <a:off x="20" y="10"/>
            <a:ext cx="12191980" cy="6857990"/>
          </a:xfrm>
          <a:prstGeom prst="rect">
            <a:avLst/>
          </a:prstGeom>
          <a:noFill/>
          <a:ln>
            <a:noFill/>
          </a:ln>
        </p:spPr>
      </p:pic>
      <p:sp>
        <p:nvSpPr>
          <p:cNvPr id="142" name="Google Shape;14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Calibri"/>
              <a:buNone/>
            </a:pPr>
            <a:r>
              <a:rPr lang="en-US">
                <a:solidFill>
                  <a:srgbClr val="FFFFFF"/>
                </a:solidFill>
              </a:rPr>
              <a:t>Motivation</a:t>
            </a:r>
            <a:endParaRPr/>
          </a:p>
        </p:txBody>
      </p:sp>
      <p:grpSp>
        <p:nvGrpSpPr>
          <p:cNvPr id="143" name="Google Shape;143;p3"/>
          <p:cNvGrpSpPr/>
          <p:nvPr/>
        </p:nvGrpSpPr>
        <p:grpSpPr>
          <a:xfrm>
            <a:off x="2586264" y="1828600"/>
            <a:ext cx="7019471" cy="4345387"/>
            <a:chOff x="1748064" y="2975"/>
            <a:chExt cx="7019471" cy="4345387"/>
          </a:xfrm>
        </p:grpSpPr>
        <p:sp>
          <p:nvSpPr>
            <p:cNvPr id="144" name="Google Shape;144;p3"/>
            <p:cNvSpPr/>
            <p:nvPr/>
          </p:nvSpPr>
          <p:spPr>
            <a:xfrm>
              <a:off x="1748064" y="2975"/>
              <a:ext cx="3342605" cy="2005563"/>
            </a:xfrm>
            <a:prstGeom prst="rect">
              <a:avLst/>
            </a:prstGeom>
            <a:gradFill>
              <a:gsLst>
                <a:gs pos="0">
                  <a:srgbClr val="F08B54"/>
                </a:gs>
                <a:gs pos="50000">
                  <a:srgbClr val="F67A26"/>
                </a:gs>
                <a:gs pos="100000">
                  <a:srgbClr val="E36A18"/>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txBox="1"/>
            <p:nvPr/>
          </p:nvSpPr>
          <p:spPr>
            <a:xfrm>
              <a:off x="1748064" y="2975"/>
              <a:ext cx="3342605" cy="2005563"/>
            </a:xfrm>
            <a:prstGeom prst="rect">
              <a:avLst/>
            </a:prstGeom>
            <a:noFill/>
            <a:ln>
              <a:noFill/>
            </a:ln>
          </p:spPr>
          <p:txBody>
            <a:bodyPr spcFirstLastPara="1" wrap="square" lIns="72375" tIns="72375" rIns="72375" bIns="72375" anchor="ctr" anchorCtr="0">
              <a:noAutofit/>
            </a:bodyPr>
            <a:lstStyle/>
            <a:p>
              <a:pPr marL="0" marR="0" lvl="0" indent="0" algn="just" rtl="0">
                <a:lnSpc>
                  <a:spcPct val="90000"/>
                </a:lnSpc>
                <a:spcBef>
                  <a:spcPts val="0"/>
                </a:spcBef>
                <a:spcAft>
                  <a:spcPts val="0"/>
                </a:spcAft>
                <a:buClr>
                  <a:schemeClr val="lt1"/>
                </a:buClr>
                <a:buSzPts val="1900"/>
                <a:buFont typeface="Calibri"/>
                <a:buNone/>
              </a:pPr>
              <a:r>
                <a:rPr lang="en-US" sz="1900" b="0" i="0" u="none" strike="noStrike" cap="none">
                  <a:solidFill>
                    <a:schemeClr val="lt1"/>
                  </a:solidFill>
                  <a:latin typeface="Calibri"/>
                  <a:ea typeface="Calibri"/>
                  <a:cs typeface="Calibri"/>
                  <a:sym typeface="Calibri"/>
                </a:rPr>
                <a:t>Time series datasets are set of data points, sequenced over time, and the order in which samples are processed is of vital importance.</a:t>
              </a:r>
              <a:endParaRPr sz="1900" b="0" i="0" u="none" strike="noStrike" cap="none">
                <a:solidFill>
                  <a:schemeClr val="lt1"/>
                </a:solidFill>
                <a:latin typeface="Calibri"/>
                <a:ea typeface="Calibri"/>
                <a:cs typeface="Calibri"/>
                <a:sym typeface="Calibri"/>
              </a:endParaRPr>
            </a:p>
          </p:txBody>
        </p:sp>
        <p:sp>
          <p:nvSpPr>
            <p:cNvPr id="146" name="Google Shape;146;p3"/>
            <p:cNvSpPr/>
            <p:nvPr/>
          </p:nvSpPr>
          <p:spPr>
            <a:xfrm>
              <a:off x="5424930" y="2975"/>
              <a:ext cx="3342605" cy="2005563"/>
            </a:xfrm>
            <a:prstGeom prst="rect">
              <a:avLst/>
            </a:prstGeom>
            <a:gradFill>
              <a:gsLst>
                <a:gs pos="0">
                  <a:srgbClr val="D58870"/>
                </a:gs>
                <a:gs pos="50000">
                  <a:srgbClr val="D57755"/>
                </a:gs>
                <a:gs pos="100000">
                  <a:srgbClr val="C26543"/>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txBox="1"/>
            <p:nvPr/>
          </p:nvSpPr>
          <p:spPr>
            <a:xfrm>
              <a:off x="5424930" y="2975"/>
              <a:ext cx="3342605" cy="2005563"/>
            </a:xfrm>
            <a:prstGeom prst="rect">
              <a:avLst/>
            </a:prstGeom>
            <a:noFill/>
            <a:ln>
              <a:noFill/>
            </a:ln>
          </p:spPr>
          <p:txBody>
            <a:bodyPr spcFirstLastPara="1" wrap="square" lIns="72375" tIns="72375" rIns="72375" bIns="72375" anchor="ctr" anchorCtr="0">
              <a:noAutofit/>
            </a:bodyPr>
            <a:lstStyle/>
            <a:p>
              <a:pPr marL="0" marR="0" lvl="0" indent="0" algn="just" rtl="0">
                <a:lnSpc>
                  <a:spcPct val="90000"/>
                </a:lnSpc>
                <a:spcBef>
                  <a:spcPts val="0"/>
                </a:spcBef>
                <a:spcAft>
                  <a:spcPts val="0"/>
                </a:spcAft>
                <a:buClr>
                  <a:schemeClr val="lt1"/>
                </a:buClr>
                <a:buSzPts val="1900"/>
                <a:buFont typeface="Calibri"/>
                <a:buNone/>
              </a:pPr>
              <a:r>
                <a:rPr lang="en-US" sz="1900" b="0" i="0" u="none" strike="noStrike" cap="none">
                  <a:solidFill>
                    <a:schemeClr val="lt1"/>
                  </a:solidFill>
                  <a:latin typeface="Calibri"/>
                  <a:ea typeface="Calibri"/>
                  <a:cs typeface="Calibri"/>
                  <a:sym typeface="Calibri"/>
                </a:rPr>
                <a:t>Time series data contains trend, seasonal and cyclic components which makes it challenging to capture, train and predict effectively.</a:t>
              </a:r>
              <a:endParaRPr/>
            </a:p>
          </p:txBody>
        </p:sp>
        <p:sp>
          <p:nvSpPr>
            <p:cNvPr id="148" name="Google Shape;148;p3"/>
            <p:cNvSpPr/>
            <p:nvPr/>
          </p:nvSpPr>
          <p:spPr>
            <a:xfrm>
              <a:off x="1748064" y="2342799"/>
              <a:ext cx="3342605" cy="2005563"/>
            </a:xfrm>
            <a:prstGeom prst="rect">
              <a:avLst/>
            </a:prstGeom>
            <a:gradFill>
              <a:gsLst>
                <a:gs pos="0">
                  <a:srgbClr val="BF948F"/>
                </a:gs>
                <a:gs pos="50000">
                  <a:srgbClr val="BA857E"/>
                </a:gs>
                <a:gs pos="100000">
                  <a:srgbClr val="A7746B"/>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txBox="1"/>
            <p:nvPr/>
          </p:nvSpPr>
          <p:spPr>
            <a:xfrm>
              <a:off x="1748064" y="2342799"/>
              <a:ext cx="3342605" cy="2005563"/>
            </a:xfrm>
            <a:prstGeom prst="rect">
              <a:avLst/>
            </a:prstGeom>
            <a:noFill/>
            <a:ln>
              <a:noFill/>
            </a:ln>
          </p:spPr>
          <p:txBody>
            <a:bodyPr spcFirstLastPara="1" wrap="square" lIns="72375" tIns="72375" rIns="72375" bIns="72375" anchor="ctr" anchorCtr="0">
              <a:noAutofit/>
            </a:bodyPr>
            <a:lstStyle/>
            <a:p>
              <a:pPr marL="0" marR="0" lvl="0" indent="0" algn="just" rtl="0">
                <a:lnSpc>
                  <a:spcPct val="90000"/>
                </a:lnSpc>
                <a:spcBef>
                  <a:spcPts val="0"/>
                </a:spcBef>
                <a:spcAft>
                  <a:spcPts val="0"/>
                </a:spcAft>
                <a:buClr>
                  <a:schemeClr val="lt1"/>
                </a:buClr>
                <a:buSzPts val="1900"/>
                <a:buFont typeface="Calibri"/>
                <a:buNone/>
              </a:pPr>
              <a:r>
                <a:rPr lang="en-US" sz="1900" b="0" i="0" u="none" strike="noStrike" cap="none">
                  <a:solidFill>
                    <a:schemeClr val="lt1"/>
                  </a:solidFill>
                  <a:latin typeface="Calibri"/>
                  <a:ea typeface="Calibri"/>
                  <a:cs typeface="Calibri"/>
                  <a:sym typeface="Calibri"/>
                </a:rPr>
                <a:t>Linear Regression models assume the relation between variables to be constant over the time. Time series data may exhibit non-stationarity.</a:t>
              </a:r>
              <a:endParaRPr/>
            </a:p>
          </p:txBody>
        </p:sp>
        <p:sp>
          <p:nvSpPr>
            <p:cNvPr id="150" name="Google Shape;150;p3"/>
            <p:cNvSpPr/>
            <p:nvPr/>
          </p:nvSpPr>
          <p:spPr>
            <a:xfrm>
              <a:off x="5424930" y="2342799"/>
              <a:ext cx="3342605" cy="2005563"/>
            </a:xfrm>
            <a:prstGeom prst="rect">
              <a:avLst/>
            </a:prstGeom>
            <a:gradFill>
              <a:gsLst>
                <a:gs pos="0">
                  <a:srgbClr val="AEAEAE"/>
                </a:gs>
                <a:gs pos="50000">
                  <a:srgbClr val="A4A4A4"/>
                </a:gs>
                <a:gs pos="100000">
                  <a:srgbClr val="909090"/>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txBox="1"/>
            <p:nvPr/>
          </p:nvSpPr>
          <p:spPr>
            <a:xfrm>
              <a:off x="5424930" y="2342799"/>
              <a:ext cx="3342605" cy="2005563"/>
            </a:xfrm>
            <a:prstGeom prst="rect">
              <a:avLst/>
            </a:prstGeom>
            <a:noFill/>
            <a:ln>
              <a:noFill/>
            </a:ln>
          </p:spPr>
          <p:txBody>
            <a:bodyPr spcFirstLastPara="1" wrap="square" lIns="72375" tIns="72375" rIns="72375" bIns="72375" anchor="ctr" anchorCtr="0">
              <a:noAutofit/>
            </a:bodyPr>
            <a:lstStyle/>
            <a:p>
              <a:pPr marL="0" marR="0" lvl="0" indent="0" algn="just" rtl="0">
                <a:lnSpc>
                  <a:spcPct val="90000"/>
                </a:lnSpc>
                <a:spcBef>
                  <a:spcPts val="0"/>
                </a:spcBef>
                <a:spcAft>
                  <a:spcPts val="0"/>
                </a:spcAft>
                <a:buClr>
                  <a:schemeClr val="lt1"/>
                </a:buClr>
                <a:buSzPts val="1900"/>
                <a:buFont typeface="Calibri"/>
                <a:buNone/>
              </a:pPr>
              <a:r>
                <a:rPr lang="en-US" sz="1900" b="0" i="0" u="none" strike="noStrike" cap="none">
                  <a:solidFill>
                    <a:schemeClr val="lt1"/>
                  </a:solidFill>
                  <a:latin typeface="Calibri"/>
                  <a:ea typeface="Calibri"/>
                  <a:cs typeface="Calibri"/>
                  <a:sym typeface="Calibri"/>
                </a:rPr>
                <a:t>Time series data has many use cases like sales and weather forecasting, change in inflation rate, country-wide GDP, job growth, and financial analysis, which makes it critical for decision-making.</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6"/>
        <p:cNvGrpSpPr/>
        <p:nvPr/>
      </p:nvGrpSpPr>
      <p:grpSpPr>
        <a:xfrm>
          <a:off x="0" y="0"/>
          <a:ext cx="0" cy="0"/>
          <a:chOff x="0" y="0"/>
          <a:chExt cx="0" cy="0"/>
        </a:xfrm>
      </p:grpSpPr>
      <p:sp>
        <p:nvSpPr>
          <p:cNvPr id="157" name="Google Shape;157;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8" name="Google Shape;158;p4"/>
          <p:cNvSpPr/>
          <p:nvPr/>
        </p:nvSpPr>
        <p:spPr>
          <a:xfrm rot="10800000" flipH="1">
            <a:off x="2" y="0"/>
            <a:ext cx="12191998" cy="1575955"/>
          </a:xfrm>
          <a:prstGeom prst="rect">
            <a:avLst/>
          </a:prstGeom>
          <a:gradFill>
            <a:gsLst>
              <a:gs pos="0">
                <a:srgbClr val="000000">
                  <a:alpha val="95686"/>
                </a:srgbClr>
              </a:gs>
              <a:gs pos="100000">
                <a:srgbClr val="2F5496"/>
              </a:gs>
            </a:gsLst>
            <a:lin ang="6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9" name="Google Shape;159;p4"/>
          <p:cNvSpPr/>
          <p:nvPr/>
        </p:nvSpPr>
        <p:spPr>
          <a:xfrm>
            <a:off x="0" y="0"/>
            <a:ext cx="8128856" cy="1575461"/>
          </a:xfrm>
          <a:prstGeom prst="rect">
            <a:avLst/>
          </a:prstGeom>
          <a:gradFill>
            <a:gsLst>
              <a:gs pos="0">
                <a:srgbClr val="4472C4">
                  <a:alpha val="40784"/>
                </a:srgbClr>
              </a:gs>
              <a:gs pos="74000">
                <a:srgbClr val="8DA9DB">
                  <a:alpha val="0"/>
                </a:srgbClr>
              </a:gs>
              <a:gs pos="100000">
                <a:srgbClr val="8DA9DB">
                  <a:alpha val="0"/>
                </a:srgbClr>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0" name="Google Shape;160;p4"/>
          <p:cNvSpPr/>
          <p:nvPr/>
        </p:nvSpPr>
        <p:spPr>
          <a:xfrm flipH="1">
            <a:off x="-3" y="-1"/>
            <a:ext cx="12192002" cy="1574311"/>
          </a:xfrm>
          <a:prstGeom prst="rect">
            <a:avLst/>
          </a:prstGeom>
          <a:gradFill>
            <a:gsLst>
              <a:gs pos="0">
                <a:srgbClr val="000000">
                  <a:alpha val="62745"/>
                </a:srgbClr>
              </a:gs>
              <a:gs pos="78000">
                <a:srgbClr val="4472C4">
                  <a:alpha val="14901"/>
                </a:srgbClr>
              </a:gs>
              <a:gs pos="100000">
                <a:srgbClr val="4472C4">
                  <a:alpha val="14901"/>
                </a:srgbClr>
              </a:gs>
            </a:gsLst>
            <a:lin ang="156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1" name="Google Shape;161;p4"/>
          <p:cNvSpPr txBox="1">
            <a:spLocks noGrp="1"/>
          </p:cNvSpPr>
          <p:nvPr>
            <p:ph type="title"/>
          </p:nvPr>
        </p:nvSpPr>
        <p:spPr>
          <a:xfrm>
            <a:off x="699713" y="248038"/>
            <a:ext cx="7063721" cy="1159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US" sz="4000">
                <a:solidFill>
                  <a:srgbClr val="FFFFFF"/>
                </a:solidFill>
                <a:latin typeface="Calibri"/>
                <a:ea typeface="Calibri"/>
                <a:cs typeface="Calibri"/>
                <a:sym typeface="Calibri"/>
              </a:rPr>
              <a:t>Naïve Learning Problem</a:t>
            </a:r>
            <a:endParaRPr/>
          </a:p>
        </p:txBody>
      </p:sp>
      <p:pic>
        <p:nvPicPr>
          <p:cNvPr id="162" name="Google Shape;162;p4" descr="A graph with lines and dots"/>
          <p:cNvPicPr preferRelativeResize="0">
            <a:picLocks noGrp="1"/>
          </p:cNvPicPr>
          <p:nvPr>
            <p:ph type="body" idx="1"/>
          </p:nvPr>
        </p:nvPicPr>
        <p:blipFill rotWithShape="1">
          <a:blip r:embed="rId3">
            <a:alphaModFix/>
          </a:blip>
          <a:srcRect/>
          <a:stretch/>
        </p:blipFill>
        <p:spPr>
          <a:xfrm>
            <a:off x="432225" y="2181734"/>
            <a:ext cx="11327549" cy="402127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7"/>
        <p:cNvGrpSpPr/>
        <p:nvPr/>
      </p:nvGrpSpPr>
      <p:grpSpPr>
        <a:xfrm>
          <a:off x="0" y="0"/>
          <a:ext cx="0" cy="0"/>
          <a:chOff x="0" y="0"/>
          <a:chExt cx="0" cy="0"/>
        </a:xfrm>
      </p:grpSpPr>
      <p:sp>
        <p:nvSpPr>
          <p:cNvPr id="168" name="Google Shape;168;p5"/>
          <p:cNvSpPr/>
          <p:nvPr/>
        </p:nvSpPr>
        <p:spPr>
          <a:xfrm>
            <a:off x="0" y="0"/>
            <a:ext cx="12192000" cy="68580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69" name="Google Shape;169;p5"/>
          <p:cNvPicPr preferRelativeResize="0"/>
          <p:nvPr/>
        </p:nvPicPr>
        <p:blipFill rotWithShape="1">
          <a:blip r:embed="rId3">
            <a:alphaModFix amt="35000"/>
          </a:blip>
          <a:srcRect r="-2" b="6262"/>
          <a:stretch/>
        </p:blipFill>
        <p:spPr>
          <a:xfrm>
            <a:off x="20" y="12710"/>
            <a:ext cx="12191980" cy="6857990"/>
          </a:xfrm>
          <a:prstGeom prst="rect">
            <a:avLst/>
          </a:prstGeom>
          <a:noFill/>
          <a:ln>
            <a:noFill/>
          </a:ln>
        </p:spPr>
      </p:pic>
      <p:sp>
        <p:nvSpPr>
          <p:cNvPr id="170" name="Google Shape;17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Calibri"/>
              <a:buNone/>
            </a:pPr>
            <a:r>
              <a:rPr lang="en-US">
                <a:solidFill>
                  <a:srgbClr val="FFFFFF"/>
                </a:solidFill>
              </a:rPr>
              <a:t>Challenges</a:t>
            </a:r>
            <a:endParaRPr/>
          </a:p>
        </p:txBody>
      </p:sp>
      <p:grpSp>
        <p:nvGrpSpPr>
          <p:cNvPr id="171" name="Google Shape;171;p5"/>
          <p:cNvGrpSpPr/>
          <p:nvPr/>
        </p:nvGrpSpPr>
        <p:grpSpPr>
          <a:xfrm>
            <a:off x="838200" y="1825625"/>
            <a:ext cx="10515599" cy="4351337"/>
            <a:chOff x="0" y="0"/>
            <a:chExt cx="10515599" cy="4351337"/>
          </a:xfrm>
        </p:grpSpPr>
        <p:sp>
          <p:nvSpPr>
            <p:cNvPr id="172" name="Google Shape;172;p5"/>
            <p:cNvSpPr/>
            <p:nvPr/>
          </p:nvSpPr>
          <p:spPr>
            <a:xfrm>
              <a:off x="0" y="0"/>
              <a:ext cx="8412480" cy="957294"/>
            </a:xfrm>
            <a:prstGeom prst="roundRect">
              <a:avLst>
                <a:gd name="adj" fmla="val 10000"/>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txBox="1"/>
            <p:nvPr/>
          </p:nvSpPr>
          <p:spPr>
            <a:xfrm>
              <a:off x="28038" y="28038"/>
              <a:ext cx="7298593" cy="901218"/>
            </a:xfrm>
            <a:prstGeom prst="rect">
              <a:avLst/>
            </a:prstGeom>
            <a:noFill/>
            <a:ln>
              <a:noFill/>
            </a:ln>
          </p:spPr>
          <p:txBody>
            <a:bodyPr spcFirstLastPara="1" wrap="square" lIns="83800" tIns="83800" rIns="83800" bIns="83800" anchor="ctr" anchorCtr="0">
              <a:noAutofit/>
            </a:bodyPr>
            <a:lstStyle/>
            <a:p>
              <a:pPr marL="0" marR="0" lvl="0" indent="0" algn="l" rtl="0">
                <a:lnSpc>
                  <a:spcPct val="90000"/>
                </a:lnSpc>
                <a:spcBef>
                  <a:spcPts val="0"/>
                </a:spcBef>
                <a:spcAft>
                  <a:spcPts val="0"/>
                </a:spcAft>
                <a:buClr>
                  <a:schemeClr val="lt1"/>
                </a:buClr>
                <a:buSzPts val="2200"/>
                <a:buFont typeface="Calibri"/>
                <a:buNone/>
              </a:pPr>
              <a:r>
                <a:rPr lang="en-US" sz="2200" b="0" i="0" u="none" strike="noStrike" cap="none">
                  <a:solidFill>
                    <a:schemeClr val="lt1"/>
                  </a:solidFill>
                  <a:latin typeface="Calibri"/>
                  <a:ea typeface="Calibri"/>
                  <a:cs typeface="Calibri"/>
                  <a:sym typeface="Calibri"/>
                </a:rPr>
                <a:t>Finding the dataset with enough observations as well as seasonality component along with trends to train the model.</a:t>
              </a:r>
              <a:endParaRPr/>
            </a:p>
          </p:txBody>
        </p:sp>
        <p:sp>
          <p:nvSpPr>
            <p:cNvPr id="174" name="Google Shape;174;p5"/>
            <p:cNvSpPr/>
            <p:nvPr/>
          </p:nvSpPr>
          <p:spPr>
            <a:xfrm>
              <a:off x="704545" y="1131347"/>
              <a:ext cx="8412480" cy="957294"/>
            </a:xfrm>
            <a:prstGeom prst="roundRect">
              <a:avLst>
                <a:gd name="adj" fmla="val 10000"/>
              </a:avLst>
            </a:prstGeom>
            <a:solidFill>
              <a:srgbClr val="D07A5B"/>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txBox="1"/>
            <p:nvPr/>
          </p:nvSpPr>
          <p:spPr>
            <a:xfrm>
              <a:off x="732583" y="1159385"/>
              <a:ext cx="7029617" cy="901218"/>
            </a:xfrm>
            <a:prstGeom prst="rect">
              <a:avLst/>
            </a:prstGeom>
            <a:noFill/>
            <a:ln>
              <a:noFill/>
            </a:ln>
          </p:spPr>
          <p:txBody>
            <a:bodyPr spcFirstLastPara="1" wrap="square" lIns="83800" tIns="83800" rIns="83800" bIns="83800" anchor="ctr" anchorCtr="0">
              <a:noAutofit/>
            </a:bodyPr>
            <a:lstStyle/>
            <a:p>
              <a:pPr marL="0" marR="0" lvl="0" indent="0" algn="l" rtl="0">
                <a:lnSpc>
                  <a:spcPct val="90000"/>
                </a:lnSpc>
                <a:spcBef>
                  <a:spcPts val="0"/>
                </a:spcBef>
                <a:spcAft>
                  <a:spcPts val="0"/>
                </a:spcAft>
                <a:buClr>
                  <a:schemeClr val="lt1"/>
                </a:buClr>
                <a:buSzPts val="2200"/>
                <a:buFont typeface="Calibri"/>
                <a:buNone/>
              </a:pPr>
              <a:r>
                <a:rPr lang="en-US" sz="2200" b="0" i="0" u="none" strike="noStrike" cap="none">
                  <a:solidFill>
                    <a:schemeClr val="lt1"/>
                  </a:solidFill>
                  <a:latin typeface="Calibri"/>
                  <a:ea typeface="Calibri"/>
                  <a:cs typeface="Calibri"/>
                  <a:sym typeface="Calibri"/>
                </a:rPr>
                <a:t>Checking the stationarity in the time series data. Once found, ways to make the data stationary.</a:t>
              </a:r>
              <a:endParaRPr/>
            </a:p>
          </p:txBody>
        </p:sp>
        <p:sp>
          <p:nvSpPr>
            <p:cNvPr id="176" name="Google Shape;176;p5"/>
            <p:cNvSpPr/>
            <p:nvPr/>
          </p:nvSpPr>
          <p:spPr>
            <a:xfrm>
              <a:off x="1398574" y="2262695"/>
              <a:ext cx="8412480" cy="957294"/>
            </a:xfrm>
            <a:prstGeom prst="roundRect">
              <a:avLst>
                <a:gd name="adj" fmla="val 10000"/>
              </a:avLst>
            </a:prstGeom>
            <a:solidFill>
              <a:srgbClr val="B88881"/>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txBox="1"/>
            <p:nvPr/>
          </p:nvSpPr>
          <p:spPr>
            <a:xfrm>
              <a:off x="1426612" y="2290733"/>
              <a:ext cx="7040133" cy="901218"/>
            </a:xfrm>
            <a:prstGeom prst="rect">
              <a:avLst/>
            </a:prstGeom>
            <a:noFill/>
            <a:ln>
              <a:noFill/>
            </a:ln>
          </p:spPr>
          <p:txBody>
            <a:bodyPr spcFirstLastPara="1" wrap="square" lIns="83800" tIns="83800" rIns="83800" bIns="83800" anchor="ctr" anchorCtr="0">
              <a:noAutofit/>
            </a:bodyPr>
            <a:lstStyle/>
            <a:p>
              <a:pPr marL="0" marR="0" lvl="0" indent="0" algn="l" rtl="0">
                <a:lnSpc>
                  <a:spcPct val="90000"/>
                </a:lnSpc>
                <a:spcBef>
                  <a:spcPts val="0"/>
                </a:spcBef>
                <a:spcAft>
                  <a:spcPts val="0"/>
                </a:spcAft>
                <a:buClr>
                  <a:schemeClr val="lt1"/>
                </a:buClr>
                <a:buSzPts val="2200"/>
                <a:buFont typeface="Calibri"/>
                <a:buNone/>
              </a:pPr>
              <a:r>
                <a:rPr lang="en-US" sz="2200" b="0" i="0" u="none" strike="noStrike" cap="none">
                  <a:solidFill>
                    <a:schemeClr val="lt1"/>
                  </a:solidFill>
                  <a:latin typeface="Calibri"/>
                  <a:ea typeface="Calibri"/>
                  <a:cs typeface="Calibri"/>
                  <a:sym typeface="Calibri"/>
                </a:rPr>
                <a:t>Which statistical model is better to handle the trends as well as seasonality in the data.</a:t>
              </a:r>
              <a:endParaRPr/>
            </a:p>
          </p:txBody>
        </p:sp>
        <p:sp>
          <p:nvSpPr>
            <p:cNvPr id="178" name="Google Shape;178;p5"/>
            <p:cNvSpPr/>
            <p:nvPr/>
          </p:nvSpPr>
          <p:spPr>
            <a:xfrm>
              <a:off x="2103119" y="3394043"/>
              <a:ext cx="8412480" cy="957294"/>
            </a:xfrm>
            <a:prstGeom prst="roundRect">
              <a:avLst>
                <a:gd name="adj" fmla="val 10000"/>
              </a:avLst>
            </a:prstGeom>
            <a:solidFill>
              <a:srgbClr val="A4A4A4"/>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txBox="1"/>
            <p:nvPr/>
          </p:nvSpPr>
          <p:spPr>
            <a:xfrm>
              <a:off x="2131157" y="3422081"/>
              <a:ext cx="7029617" cy="901218"/>
            </a:xfrm>
            <a:prstGeom prst="rect">
              <a:avLst/>
            </a:prstGeom>
            <a:noFill/>
            <a:ln>
              <a:noFill/>
            </a:ln>
          </p:spPr>
          <p:txBody>
            <a:bodyPr spcFirstLastPara="1" wrap="square" lIns="83800" tIns="83800" rIns="83800" bIns="83800" anchor="ctr" anchorCtr="0">
              <a:noAutofit/>
            </a:bodyPr>
            <a:lstStyle/>
            <a:p>
              <a:pPr marL="0" marR="0" lvl="0" indent="0" algn="l" rtl="0">
                <a:lnSpc>
                  <a:spcPct val="90000"/>
                </a:lnSpc>
                <a:spcBef>
                  <a:spcPts val="0"/>
                </a:spcBef>
                <a:spcAft>
                  <a:spcPts val="0"/>
                </a:spcAft>
                <a:buClr>
                  <a:schemeClr val="lt1"/>
                </a:buClr>
                <a:buSzPts val="2200"/>
                <a:buFont typeface="Calibri"/>
                <a:buNone/>
              </a:pPr>
              <a:r>
                <a:rPr lang="en-US" sz="2200" b="0" i="0" u="none" strike="noStrike" cap="none">
                  <a:solidFill>
                    <a:schemeClr val="lt1"/>
                  </a:solidFill>
                  <a:latin typeface="Calibri"/>
                  <a:ea typeface="Calibri"/>
                  <a:cs typeface="Calibri"/>
                  <a:sym typeface="Calibri"/>
                </a:rPr>
                <a:t>Is hyperparameter tuning required?</a:t>
              </a:r>
              <a:endParaRPr/>
            </a:p>
          </p:txBody>
        </p:sp>
        <p:sp>
          <p:nvSpPr>
            <p:cNvPr id="180" name="Google Shape;180;p5"/>
            <p:cNvSpPr/>
            <p:nvPr/>
          </p:nvSpPr>
          <p:spPr>
            <a:xfrm>
              <a:off x="7790238" y="733200"/>
              <a:ext cx="622241" cy="622241"/>
            </a:xfrm>
            <a:prstGeom prst="downArrow">
              <a:avLst>
                <a:gd name="adj1" fmla="val 55000"/>
                <a:gd name="adj2" fmla="val 45000"/>
              </a:avLst>
            </a:prstGeom>
            <a:solidFill>
              <a:srgbClr val="F7D5CB">
                <a:alpha val="89803"/>
              </a:srgbClr>
            </a:solidFill>
            <a:ln w="12700" cap="flat" cmpd="sng">
              <a:solidFill>
                <a:srgbClr val="F7D5CB">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txBox="1"/>
            <p:nvPr/>
          </p:nvSpPr>
          <p:spPr>
            <a:xfrm>
              <a:off x="7930242" y="733200"/>
              <a:ext cx="342233" cy="468236"/>
            </a:xfrm>
            <a:prstGeom prst="rect">
              <a:avLst/>
            </a:prstGeom>
            <a:noFill/>
            <a:ln>
              <a:noFill/>
            </a:ln>
          </p:spPr>
          <p:txBody>
            <a:bodyPr spcFirstLastPara="1" wrap="square" lIns="35550" tIns="35550" rIns="35550" bIns="35550" anchor="ctr" anchorCtr="0">
              <a:noAutofit/>
            </a:bodyPr>
            <a:lstStyle/>
            <a:p>
              <a:pPr marL="0" marR="0" lvl="0" indent="0" algn="ctr" rtl="0">
                <a:lnSpc>
                  <a:spcPct val="90000"/>
                </a:lnSpc>
                <a:spcBef>
                  <a:spcPts val="0"/>
                </a:spcBef>
                <a:spcAft>
                  <a:spcPts val="0"/>
                </a:spcAft>
                <a:buClr>
                  <a:schemeClr val="lt1"/>
                </a:buClr>
                <a:buSzPts val="2800"/>
                <a:buFont typeface="Calibri"/>
                <a:buNone/>
              </a:pPr>
              <a:endParaRPr sz="2800" b="0" i="0" u="none" strike="noStrike" cap="none">
                <a:solidFill>
                  <a:schemeClr val="lt1"/>
                </a:solidFill>
                <a:latin typeface="Calibri"/>
                <a:ea typeface="Calibri"/>
                <a:cs typeface="Calibri"/>
                <a:sym typeface="Calibri"/>
              </a:endParaRPr>
            </a:p>
          </p:txBody>
        </p:sp>
        <p:sp>
          <p:nvSpPr>
            <p:cNvPr id="182" name="Google Shape;182;p5"/>
            <p:cNvSpPr/>
            <p:nvPr/>
          </p:nvSpPr>
          <p:spPr>
            <a:xfrm>
              <a:off x="8494783" y="1864548"/>
              <a:ext cx="622241" cy="622241"/>
            </a:xfrm>
            <a:prstGeom prst="downArrow">
              <a:avLst>
                <a:gd name="adj1" fmla="val 55000"/>
                <a:gd name="adj2" fmla="val 45000"/>
              </a:avLst>
            </a:prstGeom>
            <a:solidFill>
              <a:srgbClr val="EBD6D4">
                <a:alpha val="89803"/>
              </a:srgbClr>
            </a:solidFill>
            <a:ln w="12700" cap="flat" cmpd="sng">
              <a:solidFill>
                <a:srgbClr val="EBD6D4">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txBox="1"/>
            <p:nvPr/>
          </p:nvSpPr>
          <p:spPr>
            <a:xfrm>
              <a:off x="8634787" y="1864548"/>
              <a:ext cx="342233" cy="468236"/>
            </a:xfrm>
            <a:prstGeom prst="rect">
              <a:avLst/>
            </a:prstGeom>
            <a:noFill/>
            <a:ln>
              <a:noFill/>
            </a:ln>
          </p:spPr>
          <p:txBody>
            <a:bodyPr spcFirstLastPara="1" wrap="square" lIns="35550" tIns="35550" rIns="35550" bIns="35550" anchor="ctr" anchorCtr="0">
              <a:noAutofit/>
            </a:bodyPr>
            <a:lstStyle/>
            <a:p>
              <a:pPr marL="0" marR="0" lvl="0" indent="0" algn="ctr" rtl="0">
                <a:lnSpc>
                  <a:spcPct val="90000"/>
                </a:lnSpc>
                <a:spcBef>
                  <a:spcPts val="0"/>
                </a:spcBef>
                <a:spcAft>
                  <a:spcPts val="0"/>
                </a:spcAft>
                <a:buClr>
                  <a:schemeClr val="lt1"/>
                </a:buClr>
                <a:buSzPts val="2800"/>
                <a:buFont typeface="Calibri"/>
                <a:buNone/>
              </a:pPr>
              <a:endParaRPr sz="2800" b="0" i="0" u="none" strike="noStrike" cap="none">
                <a:solidFill>
                  <a:schemeClr val="lt1"/>
                </a:solidFill>
                <a:latin typeface="Calibri"/>
                <a:ea typeface="Calibri"/>
                <a:cs typeface="Calibri"/>
                <a:sym typeface="Calibri"/>
              </a:endParaRPr>
            </a:p>
          </p:txBody>
        </p:sp>
        <p:sp>
          <p:nvSpPr>
            <p:cNvPr id="184" name="Google Shape;184;p5"/>
            <p:cNvSpPr/>
            <p:nvPr/>
          </p:nvSpPr>
          <p:spPr>
            <a:xfrm>
              <a:off x="9188813" y="2995896"/>
              <a:ext cx="622241" cy="622241"/>
            </a:xfrm>
            <a:prstGeom prst="downArrow">
              <a:avLst>
                <a:gd name="adj1" fmla="val 55000"/>
                <a:gd name="adj2" fmla="val 45000"/>
              </a:avLst>
            </a:prstGeom>
            <a:solidFill>
              <a:srgbClr val="DFDFDF">
                <a:alpha val="89803"/>
              </a:srgbClr>
            </a:solidFill>
            <a:ln w="12700" cap="flat" cmpd="sng">
              <a:solidFill>
                <a:srgbClr val="DFDFDF">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txBox="1"/>
            <p:nvPr/>
          </p:nvSpPr>
          <p:spPr>
            <a:xfrm>
              <a:off x="9328817" y="2995896"/>
              <a:ext cx="342233" cy="468236"/>
            </a:xfrm>
            <a:prstGeom prst="rect">
              <a:avLst/>
            </a:prstGeom>
            <a:noFill/>
            <a:ln>
              <a:noFill/>
            </a:ln>
          </p:spPr>
          <p:txBody>
            <a:bodyPr spcFirstLastPara="1" wrap="square" lIns="35550" tIns="35550" rIns="35550" bIns="35550" anchor="ctr" anchorCtr="0">
              <a:noAutofit/>
            </a:bodyPr>
            <a:lstStyle/>
            <a:p>
              <a:pPr marL="0" marR="0" lvl="0" indent="0" algn="ctr" rtl="0">
                <a:lnSpc>
                  <a:spcPct val="90000"/>
                </a:lnSpc>
                <a:spcBef>
                  <a:spcPts val="0"/>
                </a:spcBef>
                <a:spcAft>
                  <a:spcPts val="0"/>
                </a:spcAft>
                <a:buClr>
                  <a:schemeClr val="lt1"/>
                </a:buClr>
                <a:buSzPts val="2800"/>
                <a:buFont typeface="Calibri"/>
                <a:buNone/>
              </a:pPr>
              <a:endParaRPr sz="2800" b="0" i="0" u="none" strike="noStrike" cap="none">
                <a:solidFill>
                  <a:schemeClr val="lt1"/>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0"/>
        <p:cNvGrpSpPr/>
        <p:nvPr/>
      </p:nvGrpSpPr>
      <p:grpSpPr>
        <a:xfrm>
          <a:off x="0" y="0"/>
          <a:ext cx="0" cy="0"/>
          <a:chOff x="0" y="0"/>
          <a:chExt cx="0" cy="0"/>
        </a:xfrm>
      </p:grpSpPr>
      <p:sp>
        <p:nvSpPr>
          <p:cNvPr id="191" name="Google Shape;191;p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2" name="Google Shape;192;p6"/>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3" name="Google Shape;193;p6"/>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4" name="Google Shape;194;p6"/>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5" name="Google Shape;195;p6"/>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6" name="Google Shape;196;p6"/>
          <p:cNvSpPr txBox="1">
            <a:spLocks noGrp="1"/>
          </p:cNvSpPr>
          <p:nvPr>
            <p:ph type="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000"/>
              <a:buFont typeface="Calibri"/>
              <a:buNone/>
            </a:pPr>
            <a:r>
              <a:rPr lang="en-US" sz="4000">
                <a:solidFill>
                  <a:schemeClr val="lt1"/>
                </a:solidFill>
              </a:rPr>
              <a:t>Time Series Analysis Concepts: What</a:t>
            </a:r>
            <a:endParaRPr/>
          </a:p>
        </p:txBody>
      </p:sp>
      <p:sp>
        <p:nvSpPr>
          <p:cNvPr id="197" name="Google Shape;197;p6"/>
          <p:cNvSpPr txBox="1"/>
          <p:nvPr/>
        </p:nvSpPr>
        <p:spPr>
          <a:xfrm>
            <a:off x="990600" y="2552701"/>
            <a:ext cx="4800600" cy="313932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0" i="0" u="none" strike="noStrike" cap="none">
                <a:solidFill>
                  <a:schemeClr val="dk1"/>
                </a:solidFill>
                <a:latin typeface="Calibri"/>
                <a:ea typeface="Calibri"/>
                <a:cs typeface="Calibri"/>
                <a:sym typeface="Calibri"/>
              </a:rPr>
              <a:t>Time Series has four components which are described below:</a:t>
            </a:r>
            <a:endParaRPr/>
          </a:p>
          <a:p>
            <a:pPr marL="0" marR="0" lvl="0" indent="0" algn="just" rtl="0">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Trend: There is no fixed time interval. It represents growth or decline in the data over an extended period.</a:t>
            </a:r>
            <a:endParaRPr/>
          </a:p>
          <a:p>
            <a:pPr marL="0" marR="0" lvl="0" indent="0" algn="just" rtl="0">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Cycle: It represents repeated patterns or fluctuations in the data.</a:t>
            </a:r>
            <a:endParaRPr/>
          </a:p>
          <a:p>
            <a:pPr marL="0" marR="0" lvl="0" indent="0" algn="just" rtl="0">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Seasonality: It represents the pattern repeated at regular intervals.</a:t>
            </a:r>
            <a:endParaRPr/>
          </a:p>
          <a:p>
            <a:pPr marL="0" marR="0" lvl="0" indent="0" algn="just" rtl="0">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Irregularity: It captures the unpredictable elements in the time series.</a:t>
            </a:r>
            <a:endParaRPr/>
          </a:p>
        </p:txBody>
      </p:sp>
      <p:pic>
        <p:nvPicPr>
          <p:cNvPr id="198" name="Google Shape;198;p6"/>
          <p:cNvPicPr preferRelativeResize="0"/>
          <p:nvPr/>
        </p:nvPicPr>
        <p:blipFill rotWithShape="1">
          <a:blip r:embed="rId3">
            <a:alphaModFix/>
          </a:blip>
          <a:srcRect/>
          <a:stretch/>
        </p:blipFill>
        <p:spPr>
          <a:xfrm>
            <a:off x="5994081" y="1895819"/>
            <a:ext cx="6197919" cy="404515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3"/>
        <p:cNvGrpSpPr/>
        <p:nvPr/>
      </p:nvGrpSpPr>
      <p:grpSpPr>
        <a:xfrm>
          <a:off x="0" y="0"/>
          <a:ext cx="0" cy="0"/>
          <a:chOff x="0" y="0"/>
          <a:chExt cx="0" cy="0"/>
        </a:xfrm>
      </p:grpSpPr>
      <p:sp>
        <p:nvSpPr>
          <p:cNvPr id="204" name="Google Shape;204;p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5" name="Google Shape;205;p7"/>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6" name="Google Shape;206;p7"/>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7" name="Google Shape;207;p7"/>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8" name="Google Shape;208;p7"/>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9" name="Google Shape;209;p7"/>
          <p:cNvSpPr txBox="1">
            <a:spLocks noGrp="1"/>
          </p:cNvSpPr>
          <p:nvPr>
            <p:ph type="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000"/>
              <a:buFont typeface="Calibri"/>
              <a:buNone/>
            </a:pPr>
            <a:r>
              <a:rPr lang="en-US" sz="4000">
                <a:solidFill>
                  <a:schemeClr val="lt1"/>
                </a:solidFill>
              </a:rPr>
              <a:t>Time Series Analysis Concepts: Why</a:t>
            </a:r>
            <a:endParaRPr/>
          </a:p>
        </p:txBody>
      </p:sp>
      <p:sp>
        <p:nvSpPr>
          <p:cNvPr id="210" name="Google Shape;210;p7"/>
          <p:cNvSpPr txBox="1"/>
          <p:nvPr/>
        </p:nvSpPr>
        <p:spPr>
          <a:xfrm>
            <a:off x="990600" y="2552701"/>
            <a:ext cx="9702800" cy="3477875"/>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It is important to check as most statistical models support only stationary datasets.</a:t>
            </a:r>
            <a:endParaRPr/>
          </a:p>
          <a:p>
            <a:pPr marL="0" marR="0" lvl="0" indent="0" algn="just" rtl="0">
              <a:spcBef>
                <a:spcPts val="0"/>
              </a:spcBef>
              <a:spcAft>
                <a:spcPts val="0"/>
              </a:spcAft>
              <a:buNone/>
            </a:pPr>
            <a:endParaRPr sz="2000" b="0" i="0" u="none" strike="noStrike" cap="none">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If a dataset doesn't have Trend, Seasonality, Cyclical, and Irregularity components of the time series, then it's Stationary.</a:t>
            </a:r>
            <a:endParaRPr/>
          </a:p>
          <a:p>
            <a:pPr marL="0" marR="0" lvl="0" indent="0" algn="just" rtl="0">
              <a:spcBef>
                <a:spcPts val="0"/>
              </a:spcBef>
              <a:spcAft>
                <a:spcPts val="0"/>
              </a:spcAft>
              <a:buNone/>
            </a:pPr>
            <a:endParaRPr sz="2000" b="0" i="0" u="none" strike="noStrike" cap="none">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2000"/>
              <a:buFont typeface="Arial"/>
              <a:buChar char="•"/>
            </a:pPr>
            <a:r>
              <a:rPr lang="en-US" sz="2000" b="0" i="0" u="none" strike="noStrike" cap="none">
                <a:solidFill>
                  <a:schemeClr val="dk1"/>
                </a:solidFill>
                <a:latin typeface="Calibri"/>
                <a:ea typeface="Calibri"/>
                <a:cs typeface="Calibri"/>
                <a:sym typeface="Calibri"/>
              </a:rPr>
              <a:t>Constant mean value; constant variance with time-frame &amp; If either the mean-variance or covariance (relationship between two variables) is changing with respect to time, the dataset is called non-stationary. </a:t>
            </a:r>
            <a:endParaRPr/>
          </a:p>
          <a:p>
            <a:pPr marL="0" marR="0" lvl="0" indent="0" algn="just" rtl="0">
              <a:spcBef>
                <a:spcPts val="0"/>
              </a:spcBef>
              <a:spcAft>
                <a:spcPts val="0"/>
              </a:spcAft>
              <a:buNone/>
            </a:pPr>
            <a:endParaRPr sz="2000" b="0" i="0" u="none" strike="noStrike" cap="none">
              <a:solidFill>
                <a:schemeClr val="dk1"/>
              </a:solidFill>
              <a:latin typeface="Calibri"/>
              <a:ea typeface="Calibri"/>
              <a:cs typeface="Calibri"/>
              <a:sym typeface="Calibri"/>
            </a:endParaRPr>
          </a:p>
          <a:p>
            <a:pPr marL="0" marR="0" lvl="0" indent="0" algn="just" rtl="0">
              <a:spcBef>
                <a:spcPts val="0"/>
              </a:spcBef>
              <a:spcAft>
                <a:spcPts val="0"/>
              </a:spcAft>
              <a:buNone/>
            </a:pPr>
            <a:endParaRPr sz="2000" b="0" i="0" u="none" strike="noStrike" cap="none">
              <a:solidFill>
                <a:schemeClr val="dk1"/>
              </a:solidFill>
              <a:latin typeface="Calibri"/>
              <a:ea typeface="Calibri"/>
              <a:cs typeface="Calibri"/>
              <a:sym typeface="Calibri"/>
            </a:endParaRPr>
          </a:p>
          <a:p>
            <a:pPr marL="0" marR="0" lvl="0" indent="0" algn="just" rtl="0">
              <a:spcBef>
                <a:spcPts val="0"/>
              </a:spcBef>
              <a:spcAft>
                <a:spcPts val="0"/>
              </a:spcAft>
              <a:buNone/>
            </a:pPr>
            <a:endParaRPr sz="2000" b="0" i="0" u="none" strike="noStrike" cap="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5"/>
        <p:cNvGrpSpPr/>
        <p:nvPr/>
      </p:nvGrpSpPr>
      <p:grpSpPr>
        <a:xfrm>
          <a:off x="0" y="0"/>
          <a:ext cx="0" cy="0"/>
          <a:chOff x="0" y="0"/>
          <a:chExt cx="0" cy="0"/>
        </a:xfrm>
      </p:grpSpPr>
      <p:sp>
        <p:nvSpPr>
          <p:cNvPr id="216" name="Google Shape;216;p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7" name="Google Shape;217;p8"/>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8" name="Google Shape;218;p8"/>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9" name="Google Shape;219;p8"/>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0" name="Google Shape;220;p8"/>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1" name="Google Shape;221;p8"/>
          <p:cNvSpPr txBox="1">
            <a:spLocks noGrp="1"/>
          </p:cNvSpPr>
          <p:nvPr>
            <p:ph type="title"/>
          </p:nvPr>
        </p:nvSpPr>
        <p:spPr>
          <a:xfrm>
            <a:off x="1371599" y="294538"/>
            <a:ext cx="9895951" cy="103366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000"/>
              <a:buFont typeface="Calibri"/>
              <a:buNone/>
            </a:pPr>
            <a:r>
              <a:rPr lang="en-US" sz="4000">
                <a:solidFill>
                  <a:schemeClr val="lt1"/>
                </a:solidFill>
              </a:rPr>
              <a:t>Time Series Analysis Concepts: How to Check</a:t>
            </a:r>
            <a:endParaRPr/>
          </a:p>
        </p:txBody>
      </p:sp>
      <p:sp>
        <p:nvSpPr>
          <p:cNvPr id="222" name="Google Shape;222;p8"/>
          <p:cNvSpPr txBox="1">
            <a:spLocks noGrp="1"/>
          </p:cNvSpPr>
          <p:nvPr>
            <p:ph type="body" idx="1"/>
          </p:nvPr>
        </p:nvSpPr>
        <p:spPr>
          <a:xfrm>
            <a:off x="1371599" y="2318197"/>
            <a:ext cx="9724031" cy="3683358"/>
          </a:xfrm>
          <a:prstGeom prst="rect">
            <a:avLst/>
          </a:prstGeom>
          <a:noFill/>
          <a:ln>
            <a:noFill/>
          </a:ln>
        </p:spPr>
        <p:txBody>
          <a:bodyPr spcFirstLastPara="1" wrap="square" lIns="91425" tIns="45700" rIns="91425" bIns="45700" anchor="ctr" anchorCtr="0">
            <a:normAutofit/>
          </a:bodyPr>
          <a:lstStyle/>
          <a:p>
            <a:pPr marL="228600" lvl="0" indent="-228600" algn="just" rtl="0">
              <a:lnSpc>
                <a:spcPct val="90000"/>
              </a:lnSpc>
              <a:spcBef>
                <a:spcPts val="0"/>
              </a:spcBef>
              <a:spcAft>
                <a:spcPts val="0"/>
              </a:spcAft>
              <a:buClr>
                <a:schemeClr val="dk1"/>
              </a:buClr>
              <a:buSzPts val="1700"/>
              <a:buChar char="•"/>
            </a:pPr>
            <a:r>
              <a:rPr lang="en-US" sz="1700"/>
              <a:t>Different methods were used to test the hypothesis:</a:t>
            </a:r>
            <a:endParaRPr/>
          </a:p>
          <a:p>
            <a:pPr marL="228600" lvl="0" indent="-228600" algn="just" rtl="0">
              <a:lnSpc>
                <a:spcPct val="90000"/>
              </a:lnSpc>
              <a:spcBef>
                <a:spcPts val="1000"/>
              </a:spcBef>
              <a:spcAft>
                <a:spcPts val="0"/>
              </a:spcAft>
              <a:buClr>
                <a:schemeClr val="dk1"/>
              </a:buClr>
              <a:buSzPts val="1700"/>
              <a:buChar char="•"/>
            </a:pPr>
            <a:r>
              <a:rPr lang="en-US" sz="1700"/>
              <a:t>KPSS(</a:t>
            </a:r>
            <a:r>
              <a:rPr lang="en-US" sz="1700" b="0" i="0"/>
              <a:t>Kwiatkowski-Phillips-Schmidt-Shin): A statistical test to check the stationarity in time series data for checking the trend in the data. </a:t>
            </a:r>
            <a:r>
              <a:rPr lang="en-US" sz="1700"/>
              <a:t>The KPSS test is conducted with the following assumptions.</a:t>
            </a:r>
            <a:endParaRPr/>
          </a:p>
          <a:p>
            <a:pPr marL="0" lvl="0" indent="0" algn="just" rtl="0">
              <a:lnSpc>
                <a:spcPct val="90000"/>
              </a:lnSpc>
              <a:spcBef>
                <a:spcPts val="1000"/>
              </a:spcBef>
              <a:spcAft>
                <a:spcPts val="0"/>
              </a:spcAft>
              <a:buClr>
                <a:schemeClr val="dk1"/>
              </a:buClr>
              <a:buSzPts val="1700"/>
              <a:buNone/>
            </a:pPr>
            <a:r>
              <a:rPr lang="en-US" sz="1700"/>
              <a:t>	 Null Hypothesis (HO): Series is trend stationary or series has no unit root. 	</a:t>
            </a:r>
            <a:endParaRPr/>
          </a:p>
          <a:p>
            <a:pPr marL="0" lvl="0" indent="0" algn="just" rtl="0">
              <a:lnSpc>
                <a:spcPct val="90000"/>
              </a:lnSpc>
              <a:spcBef>
                <a:spcPts val="1000"/>
              </a:spcBef>
              <a:spcAft>
                <a:spcPts val="0"/>
              </a:spcAft>
              <a:buClr>
                <a:schemeClr val="dk1"/>
              </a:buClr>
              <a:buSzPts val="1700"/>
              <a:buNone/>
            </a:pPr>
            <a:r>
              <a:rPr lang="en-US" sz="1700"/>
              <a:t>	Alternate Hypothesis(HA): Series is non-stationary, or series has a unit root.</a:t>
            </a:r>
            <a:endParaRPr/>
          </a:p>
          <a:p>
            <a:pPr marL="228600" lvl="0" indent="-228600" algn="just" rtl="0">
              <a:lnSpc>
                <a:spcPct val="90000"/>
              </a:lnSpc>
              <a:spcBef>
                <a:spcPts val="1000"/>
              </a:spcBef>
              <a:spcAft>
                <a:spcPts val="0"/>
              </a:spcAft>
              <a:buClr>
                <a:schemeClr val="dk1"/>
              </a:buClr>
              <a:buSzPts val="1700"/>
              <a:buChar char="•"/>
            </a:pPr>
            <a:r>
              <a:rPr lang="en-US" sz="1700"/>
              <a:t>ADF(</a:t>
            </a:r>
            <a:r>
              <a:rPr lang="en-US" sz="1700" b="0" i="0"/>
              <a:t>Augmented Dickey-Fuller)</a:t>
            </a:r>
            <a:r>
              <a:rPr lang="en-US" sz="1700"/>
              <a:t> : It is also a statistical test to check the stationarity of the time series data by checking unit root. ADF test is conducted with the following assumptions: </a:t>
            </a:r>
            <a:endParaRPr/>
          </a:p>
          <a:p>
            <a:pPr marL="0" lvl="0" indent="0" algn="just" rtl="0">
              <a:lnSpc>
                <a:spcPct val="90000"/>
              </a:lnSpc>
              <a:spcBef>
                <a:spcPts val="1000"/>
              </a:spcBef>
              <a:spcAft>
                <a:spcPts val="0"/>
              </a:spcAft>
              <a:buClr>
                <a:schemeClr val="dk1"/>
              </a:buClr>
              <a:buSzPts val="1700"/>
              <a:buNone/>
            </a:pPr>
            <a:r>
              <a:rPr lang="en-US" sz="1700"/>
              <a:t>	Null Hypothesis (HO): Series is non-stationary, or series has a unit root. </a:t>
            </a:r>
            <a:endParaRPr/>
          </a:p>
          <a:p>
            <a:pPr marL="0" lvl="0" indent="0" algn="just" rtl="0">
              <a:lnSpc>
                <a:spcPct val="90000"/>
              </a:lnSpc>
              <a:spcBef>
                <a:spcPts val="1000"/>
              </a:spcBef>
              <a:spcAft>
                <a:spcPts val="0"/>
              </a:spcAft>
              <a:buClr>
                <a:schemeClr val="dk1"/>
              </a:buClr>
              <a:buSzPts val="1700"/>
              <a:buNone/>
            </a:pPr>
            <a:r>
              <a:rPr lang="en-US" sz="1700"/>
              <a:t>	Alternate Hypothesis(HA): Series is stationary, or series has no unit root.</a:t>
            </a:r>
            <a:endParaRPr/>
          </a:p>
          <a:p>
            <a:pPr marL="0" lvl="0" indent="0" algn="just" rtl="0">
              <a:lnSpc>
                <a:spcPct val="90000"/>
              </a:lnSpc>
              <a:spcBef>
                <a:spcPts val="1000"/>
              </a:spcBef>
              <a:spcAft>
                <a:spcPts val="0"/>
              </a:spcAft>
              <a:buClr>
                <a:schemeClr val="dk1"/>
              </a:buClr>
              <a:buSzPts val="1700"/>
              <a:buNone/>
            </a:pPr>
            <a:r>
              <a:rPr lang="en-US" sz="1700"/>
              <a:t>Note: The hypothesis is reversed in the KPSS test compared to ADF Test.</a:t>
            </a:r>
            <a:endParaRPr/>
          </a:p>
        </p:txBody>
      </p:sp>
      <p:sp>
        <p:nvSpPr>
          <p:cNvPr id="223" name="Google Shape;223;p8"/>
          <p:cNvSpPr txBox="1"/>
          <p:nvPr/>
        </p:nvSpPr>
        <p:spPr>
          <a:xfrm>
            <a:off x="229675" y="6199100"/>
            <a:ext cx="1173264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0" i="0" u="none" strike="noStrike" cap="none">
                <a:solidFill>
                  <a:srgbClr val="374151"/>
                </a:solidFill>
                <a:latin typeface="Arial"/>
                <a:ea typeface="Arial"/>
                <a:cs typeface="Arial"/>
                <a:sym typeface="Arial"/>
              </a:rPr>
              <a:t>A unit root is a characteristic of a time series variable that indicates it has a stochastic or random trend. In simpler terms, a variable with a unit root is unpredictable and does not revert to a stable mean over time.</a:t>
            </a:r>
            <a:endParaRPr sz="14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8"/>
        <p:cNvGrpSpPr/>
        <p:nvPr/>
      </p:nvGrpSpPr>
      <p:grpSpPr>
        <a:xfrm>
          <a:off x="0" y="0"/>
          <a:ext cx="0" cy="0"/>
          <a:chOff x="0" y="0"/>
          <a:chExt cx="0" cy="0"/>
        </a:xfrm>
      </p:grpSpPr>
      <p:sp>
        <p:nvSpPr>
          <p:cNvPr id="229" name="Google Shape;229;p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0" name="Google Shape;230;p9"/>
          <p:cNvSpPr/>
          <p:nvPr/>
        </p:nvSpPr>
        <p:spPr>
          <a:xfrm flipH="1">
            <a:off x="-1" y="-1"/>
            <a:ext cx="12191998" cy="1590742"/>
          </a:xfrm>
          <a:prstGeom prst="rect">
            <a:avLst/>
          </a:prstGeom>
          <a:gradFill>
            <a:gsLst>
              <a:gs pos="0">
                <a:srgbClr val="000000"/>
              </a:gs>
              <a:gs pos="100000">
                <a:srgbClr val="2F5496"/>
              </a:gs>
            </a:gsLst>
            <a:lin ang="8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1" name="Google Shape;231;p9"/>
          <p:cNvSpPr/>
          <p:nvPr/>
        </p:nvSpPr>
        <p:spPr>
          <a:xfrm rot="10800000" flipH="1">
            <a:off x="-3" y="0"/>
            <a:ext cx="8115306" cy="1590742"/>
          </a:xfrm>
          <a:prstGeom prst="rect">
            <a:avLst/>
          </a:prstGeom>
          <a:gradFill>
            <a:gsLst>
              <a:gs pos="0">
                <a:srgbClr val="4472C4">
                  <a:alpha val="0"/>
                </a:srgbClr>
              </a:gs>
              <a:gs pos="20000">
                <a:srgbClr val="4472C4">
                  <a:alpha val="0"/>
                </a:srgbClr>
              </a:gs>
              <a:gs pos="100000">
                <a:srgbClr val="1F3864">
                  <a:alpha val="54901"/>
                </a:srgbClr>
              </a:gs>
            </a:gsLst>
            <a:lin ang="13800001"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2" name="Google Shape;232;p9"/>
          <p:cNvSpPr/>
          <p:nvPr/>
        </p:nvSpPr>
        <p:spPr>
          <a:xfrm flipH="1">
            <a:off x="8115299" y="-1"/>
            <a:ext cx="4076698" cy="1590742"/>
          </a:xfrm>
          <a:prstGeom prst="rect">
            <a:avLst/>
          </a:prstGeom>
          <a:gradFill>
            <a:gsLst>
              <a:gs pos="0">
                <a:srgbClr val="4472C4">
                  <a:alpha val="65882"/>
                </a:srgbClr>
              </a:gs>
              <a:gs pos="100000">
                <a:srgbClr val="000000">
                  <a:alpha val="29803"/>
                </a:srgbClr>
              </a:gs>
            </a:gsLst>
            <a:lin ang="13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3" name="Google Shape;233;p9"/>
          <p:cNvSpPr/>
          <p:nvPr/>
        </p:nvSpPr>
        <p:spPr>
          <a:xfrm>
            <a:off x="459350" y="-1"/>
            <a:ext cx="11732646" cy="1597433"/>
          </a:xfrm>
          <a:prstGeom prst="rect">
            <a:avLst/>
          </a:prstGeom>
          <a:gradFill>
            <a:gsLst>
              <a:gs pos="0">
                <a:srgbClr val="000000">
                  <a:alpha val="0"/>
                </a:srgbClr>
              </a:gs>
              <a:gs pos="50000">
                <a:srgbClr val="000000">
                  <a:alpha val="0"/>
                </a:srgbClr>
              </a:gs>
              <a:gs pos="99000">
                <a:srgbClr val="1F3864">
                  <a:alpha val="51764"/>
                </a:srgbClr>
              </a:gs>
              <a:gs pos="100000">
                <a:srgbClr val="1F3864">
                  <a:alpha val="51764"/>
                </a:srgbClr>
              </a:gs>
            </a:gsLst>
            <a:lin ang="16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4" name="Google Shape;234;p9"/>
          <p:cNvSpPr txBox="1">
            <a:spLocks noGrp="1"/>
          </p:cNvSpPr>
          <p:nvPr>
            <p:ph type="title"/>
          </p:nvPr>
        </p:nvSpPr>
        <p:spPr>
          <a:xfrm>
            <a:off x="1371599" y="294538"/>
            <a:ext cx="9895951" cy="103366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sz="4000">
                <a:solidFill>
                  <a:schemeClr val="lt1"/>
                </a:solidFill>
              </a:rPr>
              <a:t>Time Series Analysis Concepts: How to Transform</a:t>
            </a:r>
            <a:endParaRPr/>
          </a:p>
        </p:txBody>
      </p:sp>
      <p:sp>
        <p:nvSpPr>
          <p:cNvPr id="235" name="Google Shape;235;p9"/>
          <p:cNvSpPr txBox="1"/>
          <p:nvPr/>
        </p:nvSpPr>
        <p:spPr>
          <a:xfrm>
            <a:off x="990600" y="2552701"/>
            <a:ext cx="8318500" cy="147732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To use models for predictions, we should do the below things:</a:t>
            </a:r>
            <a:endParaRPr/>
          </a:p>
          <a:p>
            <a:pPr marL="0" marR="0" lvl="0" indent="0" algn="just" rtl="0">
              <a:spcBef>
                <a:spcPts val="0"/>
              </a:spcBef>
              <a:spcAft>
                <a:spcPts val="0"/>
              </a:spcAft>
              <a:buNone/>
            </a:pPr>
            <a:r>
              <a:rPr lang="en-US" sz="1800">
                <a:solidFill>
                  <a:schemeClr val="dk1"/>
                </a:solidFill>
                <a:latin typeface="Calibri"/>
                <a:ea typeface="Calibri"/>
                <a:cs typeface="Calibri"/>
                <a:sym typeface="Calibri"/>
              </a:rPr>
              <a:t> • Differencing: Transform the data by computing difference between consecutive observations (can be repeated, d-orders)</a:t>
            </a:r>
            <a:endParaRPr sz="1800">
              <a:solidFill>
                <a:schemeClr val="dk1"/>
              </a:solidFill>
              <a:latin typeface="Calibri"/>
              <a:ea typeface="Calibri"/>
              <a:cs typeface="Calibri"/>
              <a:sym typeface="Calibri"/>
            </a:endParaRPr>
          </a:p>
          <a:p>
            <a:pPr marL="0" marR="0" lvl="0" indent="0" algn="just" rtl="0">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 • Transformation (log, BoxCox): It is common preprocessing step in time series analysis to transform non-stationary data into stationarity data (stabilize variance).</a:t>
            </a:r>
            <a:endParaRPr sz="2800">
              <a:solidFill>
                <a:schemeClr val="dk1"/>
              </a:solidFill>
              <a:latin typeface="Calibri"/>
              <a:ea typeface="Calibri"/>
              <a:cs typeface="Calibri"/>
              <a:sym typeface="Calibri"/>
            </a:endParaRPr>
          </a:p>
        </p:txBody>
      </p:sp>
      <p:pic>
        <p:nvPicPr>
          <p:cNvPr id="236" name="Google Shape;236;p9"/>
          <p:cNvPicPr preferRelativeResize="0"/>
          <p:nvPr/>
        </p:nvPicPr>
        <p:blipFill rotWithShape="1">
          <a:blip r:embed="rId3">
            <a:alphaModFix/>
          </a:blip>
          <a:srcRect/>
          <a:stretch/>
        </p:blipFill>
        <p:spPr>
          <a:xfrm>
            <a:off x="774540" y="4030029"/>
            <a:ext cx="4013520" cy="2407295"/>
          </a:xfrm>
          <a:prstGeom prst="rect">
            <a:avLst/>
          </a:prstGeom>
          <a:noFill/>
          <a:ln>
            <a:noFill/>
          </a:ln>
        </p:spPr>
      </p:pic>
      <p:pic>
        <p:nvPicPr>
          <p:cNvPr id="237" name="Google Shape;237;p9"/>
          <p:cNvPicPr preferRelativeResize="0"/>
          <p:nvPr/>
        </p:nvPicPr>
        <p:blipFill rotWithShape="1">
          <a:blip r:embed="rId4">
            <a:alphaModFix/>
          </a:blip>
          <a:srcRect/>
          <a:stretch/>
        </p:blipFill>
        <p:spPr>
          <a:xfrm>
            <a:off x="4788060" y="4077558"/>
            <a:ext cx="6121715" cy="2311519"/>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1108</Words>
  <Application>Microsoft Macintosh PowerPoint</Application>
  <PresentationFormat>Widescreen</PresentationFormat>
  <Paragraphs>124</Paragraphs>
  <Slides>14</Slides>
  <Notes>14</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14</vt:i4>
      </vt:variant>
    </vt:vector>
  </HeadingPairs>
  <TitlesOfParts>
    <vt:vector size="18" baseType="lpstr">
      <vt:lpstr>Arial</vt:lpstr>
      <vt:lpstr>Calibri</vt:lpstr>
      <vt:lpstr>Office Theme</vt:lpstr>
      <vt:lpstr>Office Theme</vt:lpstr>
      <vt:lpstr>Exploring Trends and Seasonality in Time Series data</vt:lpstr>
      <vt:lpstr>Content</vt:lpstr>
      <vt:lpstr>Motivation</vt:lpstr>
      <vt:lpstr>Naïve Learning Problem</vt:lpstr>
      <vt:lpstr>Challenges</vt:lpstr>
      <vt:lpstr>Time Series Analysis Concepts: What</vt:lpstr>
      <vt:lpstr>Time Series Analysis Concepts: Why</vt:lpstr>
      <vt:lpstr>Time Series Analysis Concepts: How to Check</vt:lpstr>
      <vt:lpstr>Time Series Analysis Concepts: How to Transform</vt:lpstr>
      <vt:lpstr>Technical Details: Statistical Model</vt:lpstr>
      <vt:lpstr>Experimental results: With Random Values</vt:lpstr>
      <vt:lpstr>Experimental results: Hyperparameter Tuning using auto_arima from pmdarima library </vt:lpstr>
      <vt:lpstr>TSA Libraries used in Industry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Trends and Seasonality in Time Series data</dc:title>
  <dc:creator>Tang, Shaojie</dc:creator>
  <cp:lastModifiedBy>Sharma, Ashwini</cp:lastModifiedBy>
  <cp:revision>1</cp:revision>
  <dcterms:created xsi:type="dcterms:W3CDTF">2022-11-15T20:58:26Z</dcterms:created>
  <dcterms:modified xsi:type="dcterms:W3CDTF">2024-01-22T18:19:54Z</dcterms:modified>
</cp:coreProperties>
</file>