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e92d53af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e92d53af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e92d53af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e92d53af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e8f8dc9d2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e8f8dc9d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e92d53af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e92d53af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e92d53af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e92d53af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e92d53af2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e92d53af2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e92d53a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e92d53a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e92d53af2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e92d53af2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e92d53af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e92d53af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7e92d53af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e92d53af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e8f8dc9d2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e8f8dc9d2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eb20d02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eb20d02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e92d53af2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e92d53af2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00b37d143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00b37d143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00b37d1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00b37d1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e92d53af2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e92d53af2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e92d53af2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e92d53af2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e92d53af2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e92d53af2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49" name="Google Shape;49;p2"/>
          <p:cNvPicPr preferRelativeResize="0"/>
          <p:nvPr/>
        </p:nvPicPr>
        <p:blipFill>
          <a:blip r:embed="rId2">
            <a:alphaModFix/>
          </a:blip>
          <a:stretch>
            <a:fillRect/>
          </a:stretch>
        </p:blipFill>
        <p:spPr>
          <a:xfrm>
            <a:off x="600" y="0"/>
            <a:ext cx="1007550" cy="10075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2" name="Shape 142"/>
        <p:cNvGrpSpPr/>
        <p:nvPr/>
      </p:nvGrpSpPr>
      <p:grpSpPr>
        <a:xfrm>
          <a:off x="0" y="0"/>
          <a:ext cx="0" cy="0"/>
          <a:chOff x="0" y="0"/>
          <a:chExt cx="0" cy="0"/>
        </a:xfrm>
      </p:grpSpPr>
      <p:grpSp>
        <p:nvGrpSpPr>
          <p:cNvPr id="143" name="Google Shape;143;p11"/>
          <p:cNvGrpSpPr/>
          <p:nvPr/>
        </p:nvGrpSpPr>
        <p:grpSpPr>
          <a:xfrm>
            <a:off x="52" y="4099200"/>
            <a:ext cx="9144036" cy="1044300"/>
            <a:chOff x="52" y="4099200"/>
            <a:chExt cx="9144036" cy="1044300"/>
          </a:xfrm>
        </p:grpSpPr>
        <p:grpSp>
          <p:nvGrpSpPr>
            <p:cNvPr id="144" name="Google Shape;144;p11"/>
            <p:cNvGrpSpPr/>
            <p:nvPr/>
          </p:nvGrpSpPr>
          <p:grpSpPr>
            <a:xfrm>
              <a:off x="52" y="4309200"/>
              <a:ext cx="231622" cy="834300"/>
              <a:chOff x="2688737" y="4301380"/>
              <a:chExt cx="231900" cy="834300"/>
            </a:xfrm>
          </p:grpSpPr>
          <p:sp>
            <p:nvSpPr>
              <p:cNvPr id="145" name="Google Shape;14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1"/>
            <p:cNvGrpSpPr/>
            <p:nvPr/>
          </p:nvGrpSpPr>
          <p:grpSpPr>
            <a:xfrm>
              <a:off x="371406" y="4099200"/>
              <a:ext cx="231622" cy="1044300"/>
              <a:chOff x="2688737" y="4091380"/>
              <a:chExt cx="231900" cy="1044300"/>
            </a:xfrm>
          </p:grpSpPr>
          <p:sp>
            <p:nvSpPr>
              <p:cNvPr id="150" name="Google Shape;15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1"/>
            <p:cNvGrpSpPr/>
            <p:nvPr/>
          </p:nvGrpSpPr>
          <p:grpSpPr>
            <a:xfrm>
              <a:off x="742761" y="4309200"/>
              <a:ext cx="231622" cy="834300"/>
              <a:chOff x="2688737" y="4301380"/>
              <a:chExt cx="231900" cy="834300"/>
            </a:xfrm>
          </p:grpSpPr>
          <p:sp>
            <p:nvSpPr>
              <p:cNvPr id="156" name="Google Shape;15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1"/>
            <p:cNvGrpSpPr/>
            <p:nvPr/>
          </p:nvGrpSpPr>
          <p:grpSpPr>
            <a:xfrm>
              <a:off x="1114115" y="4518900"/>
              <a:ext cx="231622" cy="624600"/>
              <a:chOff x="2688737" y="4511080"/>
              <a:chExt cx="231900" cy="624600"/>
            </a:xfrm>
          </p:grpSpPr>
          <p:sp>
            <p:nvSpPr>
              <p:cNvPr id="161" name="Google Shape;16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1856753" y="4099200"/>
              <a:ext cx="231600" cy="1044300"/>
              <a:chOff x="1856753" y="4099200"/>
              <a:chExt cx="231600" cy="1044300"/>
            </a:xfrm>
          </p:grpSpPr>
          <p:sp>
            <p:nvSpPr>
              <p:cNvPr id="165" name="Google Shape;165;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1"/>
            <p:cNvGrpSpPr/>
            <p:nvPr/>
          </p:nvGrpSpPr>
          <p:grpSpPr>
            <a:xfrm>
              <a:off x="2228107" y="4309200"/>
              <a:ext cx="231600" cy="834300"/>
              <a:chOff x="2228107" y="4309200"/>
              <a:chExt cx="231600" cy="834300"/>
            </a:xfrm>
          </p:grpSpPr>
          <p:sp>
            <p:nvSpPr>
              <p:cNvPr id="171" name="Google Shape;171;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1"/>
            <p:cNvGrpSpPr/>
            <p:nvPr/>
          </p:nvGrpSpPr>
          <p:grpSpPr>
            <a:xfrm>
              <a:off x="2599462" y="4518900"/>
              <a:ext cx="231600" cy="624600"/>
              <a:chOff x="2599462" y="4518900"/>
              <a:chExt cx="231600" cy="624600"/>
            </a:xfrm>
          </p:grpSpPr>
          <p:sp>
            <p:nvSpPr>
              <p:cNvPr id="176" name="Google Shape;176;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3342171" y="4099200"/>
              <a:ext cx="231600" cy="1044300"/>
              <a:chOff x="3342171" y="4099200"/>
              <a:chExt cx="231600" cy="1044300"/>
            </a:xfrm>
          </p:grpSpPr>
          <p:sp>
            <p:nvSpPr>
              <p:cNvPr id="180" name="Google Shape;180;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1"/>
            <p:cNvGrpSpPr/>
            <p:nvPr/>
          </p:nvGrpSpPr>
          <p:grpSpPr>
            <a:xfrm>
              <a:off x="3713525" y="4309200"/>
              <a:ext cx="231600" cy="834300"/>
              <a:chOff x="3713525" y="4309200"/>
              <a:chExt cx="231600" cy="834300"/>
            </a:xfrm>
          </p:grpSpPr>
          <p:sp>
            <p:nvSpPr>
              <p:cNvPr id="186" name="Google Shape;186;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1485398" y="4309200"/>
              <a:ext cx="231600" cy="834300"/>
              <a:chOff x="1485398" y="4309200"/>
              <a:chExt cx="231600" cy="834300"/>
            </a:xfrm>
          </p:grpSpPr>
          <p:sp>
            <p:nvSpPr>
              <p:cNvPr id="191" name="Google Shape;191;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4084879" y="4518900"/>
              <a:ext cx="231600" cy="624600"/>
              <a:chOff x="4084879" y="4518900"/>
              <a:chExt cx="231600" cy="624600"/>
            </a:xfrm>
          </p:grpSpPr>
          <p:sp>
            <p:nvSpPr>
              <p:cNvPr id="196" name="Google Shape;196;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2970816" y="4309200"/>
              <a:ext cx="231600" cy="834300"/>
              <a:chOff x="2970816" y="4309200"/>
              <a:chExt cx="231600" cy="834300"/>
            </a:xfrm>
          </p:grpSpPr>
          <p:sp>
            <p:nvSpPr>
              <p:cNvPr id="200" name="Google Shape;200;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456234" y="4309200"/>
              <a:ext cx="231600" cy="834300"/>
              <a:chOff x="4456234" y="4309200"/>
              <a:chExt cx="231600" cy="834300"/>
            </a:xfrm>
          </p:grpSpPr>
          <p:sp>
            <p:nvSpPr>
              <p:cNvPr id="205" name="Google Shape;205;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1"/>
            <p:cNvGrpSpPr/>
            <p:nvPr/>
          </p:nvGrpSpPr>
          <p:grpSpPr>
            <a:xfrm>
              <a:off x="4827588" y="4099200"/>
              <a:ext cx="231600" cy="1044300"/>
              <a:chOff x="4827588" y="4099200"/>
              <a:chExt cx="231600" cy="1044300"/>
            </a:xfrm>
          </p:grpSpPr>
          <p:sp>
            <p:nvSpPr>
              <p:cNvPr id="210" name="Google Shape;210;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1"/>
            <p:cNvGrpSpPr/>
            <p:nvPr/>
          </p:nvGrpSpPr>
          <p:grpSpPr>
            <a:xfrm>
              <a:off x="5198943" y="4309200"/>
              <a:ext cx="231600" cy="834300"/>
              <a:chOff x="5198943" y="4309200"/>
              <a:chExt cx="231600" cy="834300"/>
            </a:xfrm>
          </p:grpSpPr>
          <p:sp>
            <p:nvSpPr>
              <p:cNvPr id="216" name="Google Shape;216;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5570297" y="4518900"/>
              <a:ext cx="231600" cy="624600"/>
              <a:chOff x="5570297" y="4518900"/>
              <a:chExt cx="231600" cy="624600"/>
            </a:xfrm>
          </p:grpSpPr>
          <p:sp>
            <p:nvSpPr>
              <p:cNvPr id="221" name="Google Shape;221;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941652" y="4309200"/>
              <a:ext cx="231600" cy="834300"/>
              <a:chOff x="5941652" y="4309200"/>
              <a:chExt cx="231600" cy="834300"/>
            </a:xfrm>
          </p:grpSpPr>
          <p:sp>
            <p:nvSpPr>
              <p:cNvPr id="225" name="Google Shape;225;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6313006" y="4099200"/>
              <a:ext cx="231600" cy="1044300"/>
              <a:chOff x="6313006" y="4099200"/>
              <a:chExt cx="231600" cy="1044300"/>
            </a:xfrm>
          </p:grpSpPr>
          <p:sp>
            <p:nvSpPr>
              <p:cNvPr id="230" name="Google Shape;230;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1"/>
            <p:cNvGrpSpPr/>
            <p:nvPr/>
          </p:nvGrpSpPr>
          <p:grpSpPr>
            <a:xfrm>
              <a:off x="6684361" y="4309200"/>
              <a:ext cx="231600" cy="834300"/>
              <a:chOff x="6684361" y="4309200"/>
              <a:chExt cx="231600" cy="834300"/>
            </a:xfrm>
          </p:grpSpPr>
          <p:sp>
            <p:nvSpPr>
              <p:cNvPr id="236" name="Google Shape;236;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1"/>
            <p:cNvGrpSpPr/>
            <p:nvPr/>
          </p:nvGrpSpPr>
          <p:grpSpPr>
            <a:xfrm>
              <a:off x="7055715" y="4518900"/>
              <a:ext cx="231600" cy="624600"/>
              <a:chOff x="7055715" y="4518900"/>
              <a:chExt cx="231600" cy="624600"/>
            </a:xfrm>
          </p:grpSpPr>
          <p:sp>
            <p:nvSpPr>
              <p:cNvPr id="241" name="Google Shape;241;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7798424" y="4099200"/>
              <a:ext cx="231600" cy="1044300"/>
              <a:chOff x="7798424" y="4099200"/>
              <a:chExt cx="231600" cy="1044300"/>
            </a:xfrm>
          </p:grpSpPr>
          <p:sp>
            <p:nvSpPr>
              <p:cNvPr id="245" name="Google Shape;245;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1"/>
            <p:cNvGrpSpPr/>
            <p:nvPr/>
          </p:nvGrpSpPr>
          <p:grpSpPr>
            <a:xfrm>
              <a:off x="8169779" y="4309200"/>
              <a:ext cx="231600" cy="834300"/>
              <a:chOff x="8169779" y="4309200"/>
              <a:chExt cx="231600" cy="834300"/>
            </a:xfrm>
          </p:grpSpPr>
          <p:sp>
            <p:nvSpPr>
              <p:cNvPr id="251" name="Google Shape;251;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1"/>
            <p:cNvGrpSpPr/>
            <p:nvPr/>
          </p:nvGrpSpPr>
          <p:grpSpPr>
            <a:xfrm>
              <a:off x="7427070" y="4309200"/>
              <a:ext cx="231600" cy="834300"/>
              <a:chOff x="7427070" y="4309200"/>
              <a:chExt cx="231600" cy="834300"/>
            </a:xfrm>
          </p:grpSpPr>
          <p:sp>
            <p:nvSpPr>
              <p:cNvPr id="256" name="Google Shape;256;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1"/>
            <p:cNvGrpSpPr/>
            <p:nvPr/>
          </p:nvGrpSpPr>
          <p:grpSpPr>
            <a:xfrm>
              <a:off x="8541133" y="4518900"/>
              <a:ext cx="231600" cy="624600"/>
              <a:chOff x="8541133" y="4518900"/>
              <a:chExt cx="231600" cy="624600"/>
            </a:xfrm>
          </p:grpSpPr>
          <p:sp>
            <p:nvSpPr>
              <p:cNvPr id="261" name="Google Shape;261;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8912488" y="4309200"/>
              <a:ext cx="231600" cy="834300"/>
              <a:chOff x="8912488" y="4309200"/>
              <a:chExt cx="231600" cy="834300"/>
            </a:xfrm>
          </p:grpSpPr>
          <p:sp>
            <p:nvSpPr>
              <p:cNvPr id="265" name="Google Shape;265;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0" name="Google Shape;270;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1" name="Google Shape;271;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2" name="Shape 272"/>
        <p:cNvGrpSpPr/>
        <p:nvPr/>
      </p:nvGrpSpPr>
      <p:grpSpPr>
        <a:xfrm>
          <a:off x="0" y="0"/>
          <a:ext cx="0" cy="0"/>
          <a:chOff x="0" y="0"/>
          <a:chExt cx="0" cy="0"/>
        </a:xfrm>
      </p:grpSpPr>
      <p:sp>
        <p:nvSpPr>
          <p:cNvPr id="273" name="Google Shape;273;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0" name="Shape 50"/>
        <p:cNvGrpSpPr/>
        <p:nvPr/>
      </p:nvGrpSpPr>
      <p:grpSpPr>
        <a:xfrm>
          <a:off x="0" y="0"/>
          <a:ext cx="0" cy="0"/>
          <a:chOff x="0" y="0"/>
          <a:chExt cx="0" cy="0"/>
        </a:xfrm>
      </p:grpSpPr>
      <p:grpSp>
        <p:nvGrpSpPr>
          <p:cNvPr id="51" name="Google Shape;51;p3"/>
          <p:cNvGrpSpPr/>
          <p:nvPr/>
        </p:nvGrpSpPr>
        <p:grpSpPr>
          <a:xfrm>
            <a:off x="146769" y="3406"/>
            <a:ext cx="1233215" cy="1384535"/>
            <a:chOff x="146769" y="3406"/>
            <a:chExt cx="1233215" cy="1384535"/>
          </a:xfrm>
        </p:grpSpPr>
        <p:grpSp>
          <p:nvGrpSpPr>
            <p:cNvPr id="52" name="Google Shape;52;p3"/>
            <p:cNvGrpSpPr/>
            <p:nvPr/>
          </p:nvGrpSpPr>
          <p:grpSpPr>
            <a:xfrm>
              <a:off x="1063183" y="3406"/>
              <a:ext cx="316800" cy="688513"/>
              <a:chOff x="1063183" y="3406"/>
              <a:chExt cx="316800" cy="688513"/>
            </a:xfrm>
          </p:grpSpPr>
          <p:sp>
            <p:nvSpPr>
              <p:cNvPr id="53" name="Google Shape;53;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3"/>
            <p:cNvGrpSpPr/>
            <p:nvPr/>
          </p:nvGrpSpPr>
          <p:grpSpPr>
            <a:xfrm>
              <a:off x="604976" y="3406"/>
              <a:ext cx="316800" cy="1036524"/>
              <a:chOff x="604976" y="3406"/>
              <a:chExt cx="316800" cy="1036524"/>
            </a:xfrm>
          </p:grpSpPr>
          <p:sp>
            <p:nvSpPr>
              <p:cNvPr id="56" name="Google Shape;56;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146769" y="3406"/>
              <a:ext cx="316800" cy="1384535"/>
              <a:chOff x="146769" y="3406"/>
              <a:chExt cx="316800" cy="1384535"/>
            </a:xfrm>
          </p:grpSpPr>
          <p:sp>
            <p:nvSpPr>
              <p:cNvPr id="60" name="Google Shape;60;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 name="Google Shape;64;p3"/>
          <p:cNvGrpSpPr/>
          <p:nvPr/>
        </p:nvGrpSpPr>
        <p:grpSpPr>
          <a:xfrm>
            <a:off x="6775084" y="2904008"/>
            <a:ext cx="2186148" cy="2239500"/>
            <a:chOff x="6775084" y="2904008"/>
            <a:chExt cx="2186148" cy="2239500"/>
          </a:xfrm>
        </p:grpSpPr>
        <p:grpSp>
          <p:nvGrpSpPr>
            <p:cNvPr id="65" name="Google Shape;65;p3"/>
            <p:cNvGrpSpPr/>
            <p:nvPr/>
          </p:nvGrpSpPr>
          <p:grpSpPr>
            <a:xfrm>
              <a:off x="6775084" y="4253708"/>
              <a:ext cx="409500" cy="889800"/>
              <a:chOff x="6775084" y="4253708"/>
              <a:chExt cx="409500" cy="889800"/>
            </a:xfrm>
          </p:grpSpPr>
          <p:sp>
            <p:nvSpPr>
              <p:cNvPr id="66" name="Google Shape;66;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3"/>
            <p:cNvGrpSpPr/>
            <p:nvPr/>
          </p:nvGrpSpPr>
          <p:grpSpPr>
            <a:xfrm>
              <a:off x="7367299" y="3804008"/>
              <a:ext cx="409500" cy="1339500"/>
              <a:chOff x="7367299" y="3804008"/>
              <a:chExt cx="409500" cy="1339500"/>
            </a:xfrm>
          </p:grpSpPr>
          <p:sp>
            <p:nvSpPr>
              <p:cNvPr id="69" name="Google Shape;69;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3"/>
            <p:cNvGrpSpPr/>
            <p:nvPr/>
          </p:nvGrpSpPr>
          <p:grpSpPr>
            <a:xfrm>
              <a:off x="7959516" y="3354008"/>
              <a:ext cx="409500" cy="1789500"/>
              <a:chOff x="7959516" y="3354008"/>
              <a:chExt cx="409500" cy="1789500"/>
            </a:xfrm>
          </p:grpSpPr>
          <p:sp>
            <p:nvSpPr>
              <p:cNvPr id="73" name="Google Shape;73;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a:off x="8551731" y="2904008"/>
              <a:ext cx="409500" cy="2239500"/>
              <a:chOff x="8551731" y="2904008"/>
              <a:chExt cx="409500" cy="2239500"/>
            </a:xfrm>
          </p:grpSpPr>
          <p:sp>
            <p:nvSpPr>
              <p:cNvPr id="78" name="Google Shape;78;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 name="Google Shape;83;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4" name="Google Shape;84;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5" name="Shape 85"/>
        <p:cNvGrpSpPr/>
        <p:nvPr/>
      </p:nvGrpSpPr>
      <p:grpSpPr>
        <a:xfrm>
          <a:off x="0" y="0"/>
          <a:ext cx="0" cy="0"/>
          <a:chOff x="0" y="0"/>
          <a:chExt cx="0" cy="0"/>
        </a:xfrm>
      </p:grpSpPr>
      <p:grpSp>
        <p:nvGrpSpPr>
          <p:cNvPr id="86" name="Google Shape;86;p4"/>
          <p:cNvGrpSpPr/>
          <p:nvPr/>
        </p:nvGrpSpPr>
        <p:grpSpPr>
          <a:xfrm>
            <a:off x="625966" y="299376"/>
            <a:ext cx="999312" cy="999312"/>
            <a:chOff x="348199" y="179450"/>
            <a:chExt cx="1116300" cy="1116300"/>
          </a:xfrm>
        </p:grpSpPr>
        <p:sp>
          <p:nvSpPr>
            <p:cNvPr id="87" name="Google Shape;87;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1" name="Google Shape;91;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2" name="Shape 92"/>
        <p:cNvGrpSpPr/>
        <p:nvPr/>
      </p:nvGrpSpPr>
      <p:grpSpPr>
        <a:xfrm>
          <a:off x="0" y="0"/>
          <a:ext cx="0" cy="0"/>
          <a:chOff x="0" y="0"/>
          <a:chExt cx="0" cy="0"/>
        </a:xfrm>
      </p:grpSpPr>
      <p:grpSp>
        <p:nvGrpSpPr>
          <p:cNvPr id="93" name="Google Shape;93;p5"/>
          <p:cNvGrpSpPr/>
          <p:nvPr/>
        </p:nvGrpSpPr>
        <p:grpSpPr>
          <a:xfrm>
            <a:off x="625966" y="299376"/>
            <a:ext cx="999312" cy="999312"/>
            <a:chOff x="348199" y="179450"/>
            <a:chExt cx="1116300" cy="1116300"/>
          </a:xfrm>
        </p:grpSpPr>
        <p:sp>
          <p:nvSpPr>
            <p:cNvPr id="94" name="Google Shape;94;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7" name="Google Shape;97;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9" name="Google Shape;99;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0" name="Shape 100"/>
        <p:cNvGrpSpPr/>
        <p:nvPr/>
      </p:nvGrpSpPr>
      <p:grpSpPr>
        <a:xfrm>
          <a:off x="0" y="0"/>
          <a:ext cx="0" cy="0"/>
          <a:chOff x="0" y="0"/>
          <a:chExt cx="0" cy="0"/>
        </a:xfrm>
      </p:grpSpPr>
      <p:grpSp>
        <p:nvGrpSpPr>
          <p:cNvPr id="101" name="Google Shape;101;p6"/>
          <p:cNvGrpSpPr/>
          <p:nvPr/>
        </p:nvGrpSpPr>
        <p:grpSpPr>
          <a:xfrm>
            <a:off x="625966" y="299376"/>
            <a:ext cx="999312" cy="999312"/>
            <a:chOff x="348199" y="179450"/>
            <a:chExt cx="1116300" cy="1116300"/>
          </a:xfrm>
        </p:grpSpPr>
        <p:sp>
          <p:nvSpPr>
            <p:cNvPr id="102" name="Google Shape;102;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5" name="Google Shape;105;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6" name="Shape 106"/>
        <p:cNvGrpSpPr/>
        <p:nvPr/>
      </p:nvGrpSpPr>
      <p:grpSpPr>
        <a:xfrm>
          <a:off x="0" y="0"/>
          <a:ext cx="0" cy="0"/>
          <a:chOff x="0" y="0"/>
          <a:chExt cx="0" cy="0"/>
        </a:xfrm>
      </p:grpSpPr>
      <p:grpSp>
        <p:nvGrpSpPr>
          <p:cNvPr id="107" name="Google Shape;107;p7"/>
          <p:cNvGrpSpPr/>
          <p:nvPr/>
        </p:nvGrpSpPr>
        <p:grpSpPr>
          <a:xfrm>
            <a:off x="625966" y="299376"/>
            <a:ext cx="999312" cy="999312"/>
            <a:chOff x="348199" y="179450"/>
            <a:chExt cx="1116300" cy="1116300"/>
          </a:xfrm>
        </p:grpSpPr>
        <p:sp>
          <p:nvSpPr>
            <p:cNvPr id="108" name="Google Shape;108;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1" name="Google Shape;111;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2" name="Google Shape;112;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3" name="Shape 113"/>
        <p:cNvGrpSpPr/>
        <p:nvPr/>
      </p:nvGrpSpPr>
      <p:grpSpPr>
        <a:xfrm>
          <a:off x="0" y="0"/>
          <a:ext cx="0" cy="0"/>
          <a:chOff x="0" y="0"/>
          <a:chExt cx="0" cy="0"/>
        </a:xfrm>
      </p:grpSpPr>
      <p:grpSp>
        <p:nvGrpSpPr>
          <p:cNvPr id="114" name="Google Shape;114;p8"/>
          <p:cNvGrpSpPr/>
          <p:nvPr/>
        </p:nvGrpSpPr>
        <p:grpSpPr>
          <a:xfrm>
            <a:off x="6866714" y="1306"/>
            <a:ext cx="2267451" cy="2601690"/>
            <a:chOff x="6790514" y="1306"/>
            <a:chExt cx="2267451" cy="2601690"/>
          </a:xfrm>
        </p:grpSpPr>
        <p:grpSp>
          <p:nvGrpSpPr>
            <p:cNvPr id="115" name="Google Shape;115;p8"/>
            <p:cNvGrpSpPr/>
            <p:nvPr/>
          </p:nvGrpSpPr>
          <p:grpSpPr>
            <a:xfrm>
              <a:off x="7067465" y="1306"/>
              <a:ext cx="1990500" cy="1990200"/>
              <a:chOff x="7067465" y="1306"/>
              <a:chExt cx="1990500" cy="1990200"/>
            </a:xfrm>
          </p:grpSpPr>
          <p:sp>
            <p:nvSpPr>
              <p:cNvPr id="116" name="Google Shape;116;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8"/>
            <p:cNvGrpSpPr/>
            <p:nvPr/>
          </p:nvGrpSpPr>
          <p:grpSpPr>
            <a:xfrm>
              <a:off x="8207126" y="1807996"/>
              <a:ext cx="795000" cy="795000"/>
              <a:chOff x="8207126" y="1807996"/>
              <a:chExt cx="795000" cy="795000"/>
            </a:xfrm>
          </p:grpSpPr>
          <p:sp>
            <p:nvSpPr>
              <p:cNvPr id="120" name="Google Shape;120;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8"/>
            <p:cNvGrpSpPr/>
            <p:nvPr/>
          </p:nvGrpSpPr>
          <p:grpSpPr>
            <a:xfrm>
              <a:off x="6790514" y="118857"/>
              <a:ext cx="548700" cy="548700"/>
              <a:chOff x="6790514" y="118857"/>
              <a:chExt cx="548700" cy="548700"/>
            </a:xfrm>
          </p:grpSpPr>
          <p:sp>
            <p:nvSpPr>
              <p:cNvPr id="124" name="Google Shape;124;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 name="Google Shape;126;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7" name="Google Shape;127;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8" name="Shape 128"/>
        <p:cNvGrpSpPr/>
        <p:nvPr/>
      </p:nvGrpSpPr>
      <p:grpSpPr>
        <a:xfrm>
          <a:off x="0" y="0"/>
          <a:ext cx="0" cy="0"/>
          <a:chOff x="0" y="0"/>
          <a:chExt cx="0" cy="0"/>
        </a:xfrm>
      </p:grpSpPr>
      <p:grpSp>
        <p:nvGrpSpPr>
          <p:cNvPr id="129" name="Google Shape;129;p9"/>
          <p:cNvGrpSpPr/>
          <p:nvPr/>
        </p:nvGrpSpPr>
        <p:grpSpPr>
          <a:xfrm>
            <a:off x="625966" y="299376"/>
            <a:ext cx="999312" cy="999312"/>
            <a:chOff x="348199" y="179450"/>
            <a:chExt cx="1116300" cy="1116300"/>
          </a:xfrm>
        </p:grpSpPr>
        <p:sp>
          <p:nvSpPr>
            <p:cNvPr id="130" name="Google Shape;130;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3" name="Google Shape;133;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4" name="Google Shape;134;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5" name="Google Shape;135;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713373" y="3847119"/>
            <a:ext cx="825392" cy="825392"/>
            <a:chOff x="348199" y="179450"/>
            <a:chExt cx="1116300" cy="1116300"/>
          </a:xfrm>
        </p:grpSpPr>
        <p:sp>
          <p:nvSpPr>
            <p:cNvPr id="138" name="Google Shape;138;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1" name="Google Shape;141;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github.com/vgangaprasad/ML_Skills_Matc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public.tableau.com/profile/vijaybabu.gangaprasad#!/vizhome/StackOverflowToolsandSkills/Sheet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public.tableau.com/profile/vijaybabu.gangaprasad#!/vizhome/IndeedSkillsandtools/Indeed"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13"/>
          <p:cNvSpPr txBox="1"/>
          <p:nvPr>
            <p:ph type="title"/>
          </p:nvPr>
        </p:nvSpPr>
        <p:spPr>
          <a:xfrm>
            <a:off x="241100" y="178800"/>
            <a:ext cx="7514400" cy="144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a:p>
            <a:pPr indent="0" lvl="0" marL="0" rtl="0" algn="l">
              <a:spcBef>
                <a:spcPts val="0"/>
              </a:spcBef>
              <a:spcAft>
                <a:spcPts val="0"/>
              </a:spcAft>
              <a:buNone/>
            </a:pPr>
            <a:r>
              <a:rPr lang="en" sz="3600"/>
              <a:t>Skills and </a:t>
            </a:r>
            <a:r>
              <a:rPr lang="en" sz="3600"/>
              <a:t>Jobs Match using NLP</a:t>
            </a:r>
            <a:endParaRPr sz="4800"/>
          </a:p>
        </p:txBody>
      </p:sp>
      <p:sp>
        <p:nvSpPr>
          <p:cNvPr id="279" name="Google Shape;279;p13"/>
          <p:cNvSpPr txBox="1"/>
          <p:nvPr>
            <p:ph idx="1" type="body"/>
          </p:nvPr>
        </p:nvSpPr>
        <p:spPr>
          <a:xfrm>
            <a:off x="371700" y="1815350"/>
            <a:ext cx="7383600" cy="234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Contributors: Bhumika Sharma</a:t>
            </a:r>
            <a:endParaRPr sz="1600"/>
          </a:p>
          <a:p>
            <a:pPr indent="0" lvl="0" marL="0" rtl="0" algn="l">
              <a:lnSpc>
                <a:spcPct val="100000"/>
              </a:lnSpc>
              <a:spcBef>
                <a:spcPts val="0"/>
              </a:spcBef>
              <a:spcAft>
                <a:spcPts val="0"/>
              </a:spcAft>
              <a:buNone/>
            </a:pPr>
            <a:r>
              <a:rPr lang="en" sz="1600"/>
              <a:t>		      Cong Tran</a:t>
            </a:r>
            <a:endParaRPr sz="1600"/>
          </a:p>
          <a:p>
            <a:pPr indent="0" lvl="0" marL="0" rtl="0" algn="l">
              <a:lnSpc>
                <a:spcPct val="100000"/>
              </a:lnSpc>
              <a:spcBef>
                <a:spcPts val="0"/>
              </a:spcBef>
              <a:spcAft>
                <a:spcPts val="0"/>
              </a:spcAft>
              <a:buNone/>
            </a:pPr>
            <a:r>
              <a:rPr lang="en" sz="1600"/>
              <a:t>		      Denis Cohen</a:t>
            </a:r>
            <a:endParaRPr sz="1600"/>
          </a:p>
          <a:p>
            <a:pPr indent="0" lvl="0" marL="0" rtl="0" algn="l">
              <a:lnSpc>
                <a:spcPct val="100000"/>
              </a:lnSpc>
              <a:spcBef>
                <a:spcPts val="0"/>
              </a:spcBef>
              <a:spcAft>
                <a:spcPts val="0"/>
              </a:spcAft>
              <a:buNone/>
            </a:pPr>
            <a:r>
              <a:rPr lang="en" sz="1600"/>
              <a:t>		      Chris Janssen</a:t>
            </a:r>
            <a:endParaRPr sz="1600"/>
          </a:p>
          <a:p>
            <a:pPr indent="0" lvl="0" marL="0" rtl="0" algn="l">
              <a:lnSpc>
                <a:spcPct val="100000"/>
              </a:lnSpc>
              <a:spcBef>
                <a:spcPts val="0"/>
              </a:spcBef>
              <a:spcAft>
                <a:spcPts val="0"/>
              </a:spcAft>
              <a:buNone/>
            </a:pPr>
            <a:r>
              <a:rPr lang="en" sz="1600"/>
              <a:t>		      Imran Bawany</a:t>
            </a:r>
            <a:endParaRPr sz="1600"/>
          </a:p>
          <a:p>
            <a:pPr indent="0" lvl="0" marL="0" rtl="0" algn="l">
              <a:lnSpc>
                <a:spcPct val="100000"/>
              </a:lnSpc>
              <a:spcBef>
                <a:spcPts val="0"/>
              </a:spcBef>
              <a:spcAft>
                <a:spcPts val="0"/>
              </a:spcAft>
              <a:buNone/>
            </a:pPr>
            <a:r>
              <a:rPr lang="en" sz="1600"/>
              <a:t>		      Vijay Gangaprasad</a:t>
            </a:r>
            <a:endParaRPr sz="1600"/>
          </a:p>
          <a:p>
            <a:pPr indent="0" lvl="0" marL="0" rtl="0" algn="ctr">
              <a:spcBef>
                <a:spcPts val="0"/>
              </a:spcBef>
              <a:spcAft>
                <a:spcPts val="1600"/>
              </a:spcAft>
              <a:buNone/>
            </a:pPr>
            <a:r>
              <a:t/>
            </a:r>
            <a:endParaRPr/>
          </a:p>
        </p:txBody>
      </p:sp>
      <p:pic>
        <p:nvPicPr>
          <p:cNvPr id="280" name="Google Shape;280;p13"/>
          <p:cNvPicPr preferRelativeResize="0"/>
          <p:nvPr/>
        </p:nvPicPr>
        <p:blipFill>
          <a:blip r:embed="rId3">
            <a:alphaModFix/>
          </a:blip>
          <a:stretch>
            <a:fillRect/>
          </a:stretch>
        </p:blipFill>
        <p:spPr>
          <a:xfrm>
            <a:off x="4899374" y="1498650"/>
            <a:ext cx="2328800" cy="2343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37" name="Shape 337"/>
        <p:cNvGrpSpPr/>
        <p:nvPr/>
      </p:nvGrpSpPr>
      <p:grpSpPr>
        <a:xfrm>
          <a:off x="0" y="0"/>
          <a:ext cx="0" cy="0"/>
          <a:chOff x="0" y="0"/>
          <a:chExt cx="0" cy="0"/>
        </a:xfrm>
      </p:grpSpPr>
      <p:sp>
        <p:nvSpPr>
          <p:cNvPr id="338" name="Google Shape;338;p22"/>
          <p:cNvSpPr txBox="1"/>
          <p:nvPr>
            <p:ph type="title"/>
          </p:nvPr>
        </p:nvSpPr>
        <p:spPr>
          <a:xfrm>
            <a:off x="201525" y="210050"/>
            <a:ext cx="8462400" cy="941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400"/>
              <a:t>Naive Bayes Classifier for Text Classification</a:t>
            </a:r>
            <a:endParaRPr b="0" sz="30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339" name="Google Shape;339;p22"/>
          <p:cNvSpPr txBox="1"/>
          <p:nvPr/>
        </p:nvSpPr>
        <p:spPr>
          <a:xfrm>
            <a:off x="1140575" y="1228300"/>
            <a:ext cx="5658900" cy="32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434343"/>
                </a:solidFill>
                <a:latin typeface="Roboto"/>
                <a:ea typeface="Roboto"/>
                <a:cs typeface="Roboto"/>
                <a:sym typeface="Roboto"/>
              </a:rPr>
              <a:t>Naive Bayes classifiers, a family of classifiers that are based on the popular Bayes’ probability theorem, are known for creating simple yet well performing models, especially in the fields of document classification and disease prediction.Naive Bayes classifiers are linear classifiers that are known for being simple yet very efficient. </a:t>
            </a:r>
            <a:endParaRPr>
              <a:solidFill>
                <a:srgbClr val="434343"/>
              </a:solidFill>
              <a:latin typeface="Roboto"/>
              <a:ea typeface="Roboto"/>
              <a:cs typeface="Roboto"/>
              <a:sym typeface="Roboto"/>
            </a:endParaRPr>
          </a:p>
          <a:p>
            <a:pPr indent="0" lvl="0" marL="0" rtl="0" algn="l">
              <a:spcBef>
                <a:spcPts val="0"/>
              </a:spcBef>
              <a:spcAft>
                <a:spcPts val="0"/>
              </a:spcAft>
              <a:buNone/>
            </a:pPr>
            <a:r>
              <a:rPr lang="en">
                <a:solidFill>
                  <a:srgbClr val="434343"/>
                </a:solidFill>
                <a:latin typeface="Roboto"/>
                <a:ea typeface="Roboto"/>
                <a:cs typeface="Roboto"/>
                <a:sym typeface="Roboto"/>
              </a:rPr>
              <a:t>In our case,the algorithm is applied to classify the job listing as either ‘Machine Learning’ or not.</a:t>
            </a:r>
            <a:endParaRPr>
              <a:solidFill>
                <a:srgbClr val="434343"/>
              </a:solidFill>
              <a:latin typeface="Roboto"/>
              <a:ea typeface="Roboto"/>
              <a:cs typeface="Roboto"/>
              <a:sym typeface="Roboto"/>
            </a:endParaRPr>
          </a:p>
          <a:p>
            <a:pPr indent="0" lvl="0" marL="0" rtl="0" algn="l">
              <a:spcBef>
                <a:spcPts val="0"/>
              </a:spcBef>
              <a:spcAft>
                <a:spcPts val="0"/>
              </a:spcAft>
              <a:buNone/>
            </a:pPr>
            <a:r>
              <a:rPr b="1" lang="en" sz="1600">
                <a:solidFill>
                  <a:srgbClr val="434343"/>
                </a:solidFill>
                <a:latin typeface="Roboto"/>
                <a:ea typeface="Roboto"/>
                <a:cs typeface="Roboto"/>
                <a:sym typeface="Roboto"/>
              </a:rPr>
              <a:t>Steps:</a:t>
            </a:r>
            <a:endParaRPr b="1" sz="1600">
              <a:solidFill>
                <a:srgbClr val="434343"/>
              </a:solidFill>
              <a:latin typeface="Roboto"/>
              <a:ea typeface="Roboto"/>
              <a:cs typeface="Roboto"/>
              <a:sym typeface="Roboto"/>
            </a:endParaRPr>
          </a:p>
          <a:p>
            <a:pPr indent="-304800" lvl="0" marL="457200" rtl="0" algn="l">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Data collection :StackOverflow job listings,data exploration, cleaning</a:t>
            </a:r>
            <a:endParaRPr sz="1200">
              <a:solidFill>
                <a:srgbClr val="434343"/>
              </a:solidFill>
              <a:latin typeface="Roboto"/>
              <a:ea typeface="Roboto"/>
              <a:cs typeface="Roboto"/>
              <a:sym typeface="Roboto"/>
            </a:endParaRPr>
          </a:p>
          <a:p>
            <a:pPr indent="-304800" lvl="0" marL="457200" rtl="0" algn="l">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Create all the features to the data set:Labeling,Tokenization,Stemming,stopword removal,Hashing TF,IDF</a:t>
            </a:r>
            <a:endParaRPr sz="1200">
              <a:solidFill>
                <a:srgbClr val="434343"/>
              </a:solidFill>
              <a:latin typeface="Roboto"/>
              <a:ea typeface="Roboto"/>
              <a:cs typeface="Roboto"/>
              <a:sym typeface="Roboto"/>
            </a:endParaRPr>
          </a:p>
          <a:p>
            <a:pPr indent="-304800" lvl="0" marL="457200" rtl="0" algn="l">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Naive Bayes model and fit training data</a:t>
            </a:r>
            <a:endParaRPr sz="1200">
              <a:solidFill>
                <a:srgbClr val="434343"/>
              </a:solidFill>
              <a:latin typeface="Roboto"/>
              <a:ea typeface="Roboto"/>
              <a:cs typeface="Roboto"/>
              <a:sym typeface="Roboto"/>
            </a:endParaRPr>
          </a:p>
          <a:p>
            <a:pPr indent="-304800" lvl="0" marL="457200" rtl="0" algn="l">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Transform the model with the testing data</a:t>
            </a:r>
            <a:endParaRPr sz="1200">
              <a:solidFill>
                <a:srgbClr val="434343"/>
              </a:solidFill>
              <a:latin typeface="Roboto"/>
              <a:ea typeface="Roboto"/>
              <a:cs typeface="Roboto"/>
              <a:sym typeface="Roboto"/>
            </a:endParaRPr>
          </a:p>
          <a:p>
            <a:pPr indent="-304800" lvl="0" marL="457200" rtl="0" algn="l">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Evaluation</a:t>
            </a:r>
            <a:endParaRPr sz="1200">
              <a:solidFill>
                <a:srgbClr val="434343"/>
              </a:solidFill>
              <a:latin typeface="Roboto"/>
              <a:ea typeface="Roboto"/>
              <a:cs typeface="Roboto"/>
              <a:sym typeface="Roboto"/>
            </a:endParaRPr>
          </a:p>
          <a:p>
            <a:pPr indent="-304800" lvl="0" marL="457200" rtl="0" algn="l">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Prediction</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600">
              <a:solidFill>
                <a:srgbClr val="434343"/>
              </a:solidFill>
              <a:latin typeface="Roboto"/>
              <a:ea typeface="Roboto"/>
              <a:cs typeface="Roboto"/>
              <a:sym typeface="Roboto"/>
            </a:endParaRPr>
          </a:p>
          <a:p>
            <a:pPr indent="0" lvl="0" marL="0" rtl="0" algn="l">
              <a:spcBef>
                <a:spcPts val="0"/>
              </a:spcBef>
              <a:spcAft>
                <a:spcPts val="0"/>
              </a:spcAft>
              <a:buNone/>
            </a:pPr>
            <a:r>
              <a:t/>
            </a:r>
            <a:endParaRPr sz="1600">
              <a:solidFill>
                <a:srgbClr val="434343"/>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43" name="Shape 343"/>
        <p:cNvGrpSpPr/>
        <p:nvPr/>
      </p:nvGrpSpPr>
      <p:grpSpPr>
        <a:xfrm>
          <a:off x="0" y="0"/>
          <a:ext cx="0" cy="0"/>
          <a:chOff x="0" y="0"/>
          <a:chExt cx="0" cy="0"/>
        </a:xfrm>
      </p:grpSpPr>
      <p:sp>
        <p:nvSpPr>
          <p:cNvPr id="344" name="Google Shape;344;p23"/>
          <p:cNvSpPr txBox="1"/>
          <p:nvPr>
            <p:ph type="title"/>
          </p:nvPr>
        </p:nvSpPr>
        <p:spPr>
          <a:xfrm>
            <a:off x="201525" y="210050"/>
            <a:ext cx="8462400" cy="941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400"/>
              <a:t>Naive Bayes Classification Workflow</a:t>
            </a:r>
            <a:endParaRPr b="0" sz="30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345" name="Google Shape;345;p23"/>
          <p:cNvSpPr txBox="1"/>
          <p:nvPr/>
        </p:nvSpPr>
        <p:spPr>
          <a:xfrm>
            <a:off x="381000" y="3185125"/>
            <a:ext cx="8406300" cy="18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434343"/>
                </a:solidFill>
                <a:latin typeface="Roboto"/>
                <a:ea typeface="Roboto"/>
                <a:cs typeface="Roboto"/>
                <a:sym typeface="Roboto"/>
              </a:rPr>
              <a:t>Terms:</a:t>
            </a:r>
            <a:endParaRPr b="1" sz="1600">
              <a:solidFill>
                <a:srgbClr val="434343"/>
              </a:solidFill>
              <a:latin typeface="Roboto"/>
              <a:ea typeface="Roboto"/>
              <a:cs typeface="Roboto"/>
              <a:sym typeface="Roboto"/>
            </a:endParaRPr>
          </a:p>
          <a:p>
            <a:pPr indent="0" lvl="0" marL="0" rtl="0" algn="l">
              <a:spcBef>
                <a:spcPts val="0"/>
              </a:spcBef>
              <a:spcAft>
                <a:spcPts val="0"/>
              </a:spcAft>
              <a:buNone/>
            </a:pPr>
            <a:r>
              <a:rPr i="1" lang="en" sz="1200">
                <a:solidFill>
                  <a:srgbClr val="434343"/>
                </a:solidFill>
                <a:latin typeface="Cambria"/>
                <a:ea typeface="Cambria"/>
                <a:cs typeface="Cambria"/>
                <a:sym typeface="Cambria"/>
              </a:rPr>
              <a:t>Tokenization:</a:t>
            </a:r>
            <a:r>
              <a:rPr lang="en" sz="1200">
                <a:solidFill>
                  <a:srgbClr val="434343"/>
                </a:solidFill>
                <a:latin typeface="Roboto"/>
                <a:ea typeface="Roboto"/>
                <a:cs typeface="Roboto"/>
                <a:sym typeface="Roboto"/>
              </a:rPr>
              <a:t>general process of breaking down a text corpus into individual elements</a:t>
            </a:r>
            <a:endParaRPr sz="1200">
              <a:solidFill>
                <a:srgbClr val="434343"/>
              </a:solidFill>
              <a:latin typeface="Roboto"/>
              <a:ea typeface="Roboto"/>
              <a:cs typeface="Roboto"/>
              <a:sym typeface="Roboto"/>
            </a:endParaRPr>
          </a:p>
          <a:p>
            <a:pPr indent="0" lvl="0" marL="0" rtl="0" algn="l">
              <a:spcBef>
                <a:spcPts val="0"/>
              </a:spcBef>
              <a:spcAft>
                <a:spcPts val="0"/>
              </a:spcAft>
              <a:buNone/>
            </a:pPr>
            <a:r>
              <a:rPr i="1" lang="en" sz="1200">
                <a:solidFill>
                  <a:srgbClr val="434343"/>
                </a:solidFill>
                <a:latin typeface="Cambria"/>
                <a:ea typeface="Cambria"/>
                <a:cs typeface="Cambria"/>
                <a:sym typeface="Cambria"/>
              </a:rPr>
              <a:t>Stemming</a:t>
            </a:r>
            <a:r>
              <a:rPr i="1" lang="en" sz="1200">
                <a:solidFill>
                  <a:srgbClr val="434343"/>
                </a:solidFill>
                <a:latin typeface="Roboto"/>
                <a:ea typeface="Roboto"/>
                <a:cs typeface="Roboto"/>
                <a:sym typeface="Roboto"/>
              </a:rPr>
              <a:t>:</a:t>
            </a:r>
            <a:r>
              <a:rPr lang="en" sz="1200">
                <a:solidFill>
                  <a:srgbClr val="434343"/>
                </a:solidFill>
                <a:latin typeface="Roboto"/>
                <a:ea typeface="Roboto"/>
                <a:cs typeface="Roboto"/>
                <a:sym typeface="Roboto"/>
              </a:rPr>
              <a:t>process of transforming a word into its root form</a:t>
            </a:r>
            <a:endParaRPr sz="1200">
              <a:solidFill>
                <a:srgbClr val="434343"/>
              </a:solidFill>
              <a:latin typeface="Roboto"/>
              <a:ea typeface="Roboto"/>
              <a:cs typeface="Roboto"/>
              <a:sym typeface="Roboto"/>
            </a:endParaRPr>
          </a:p>
          <a:p>
            <a:pPr indent="0" lvl="0" marL="0" rtl="0" algn="l">
              <a:spcBef>
                <a:spcPts val="0"/>
              </a:spcBef>
              <a:spcAft>
                <a:spcPts val="0"/>
              </a:spcAft>
              <a:buNone/>
            </a:pPr>
            <a:r>
              <a:rPr i="1" lang="en" sz="1200">
                <a:solidFill>
                  <a:srgbClr val="434343"/>
                </a:solidFill>
                <a:latin typeface="Cambria"/>
                <a:ea typeface="Cambria"/>
                <a:cs typeface="Cambria"/>
                <a:sym typeface="Cambria"/>
              </a:rPr>
              <a:t>Stop Words</a:t>
            </a:r>
            <a:r>
              <a:rPr lang="en" sz="1200">
                <a:solidFill>
                  <a:srgbClr val="434343"/>
                </a:solidFill>
                <a:latin typeface="Roboto"/>
                <a:ea typeface="Roboto"/>
                <a:cs typeface="Roboto"/>
                <a:sym typeface="Roboto"/>
              </a:rPr>
              <a:t>:words that are particularly common in a text but rather un-informative (e.g., words such as so, and, or, the, …”)</a:t>
            </a:r>
            <a:endParaRPr sz="1200">
              <a:solidFill>
                <a:srgbClr val="434343"/>
              </a:solidFill>
              <a:latin typeface="Roboto"/>
              <a:ea typeface="Roboto"/>
              <a:cs typeface="Roboto"/>
              <a:sym typeface="Roboto"/>
            </a:endParaRPr>
          </a:p>
          <a:p>
            <a:pPr indent="0" lvl="0" marL="0" rtl="0" algn="l">
              <a:spcBef>
                <a:spcPts val="0"/>
              </a:spcBef>
              <a:spcAft>
                <a:spcPts val="0"/>
              </a:spcAft>
              <a:buNone/>
            </a:pPr>
            <a:r>
              <a:rPr i="1" lang="en" sz="1200">
                <a:solidFill>
                  <a:srgbClr val="434343"/>
                </a:solidFill>
                <a:latin typeface="Cambria"/>
                <a:ea typeface="Cambria"/>
                <a:cs typeface="Cambria"/>
                <a:sym typeface="Cambria"/>
              </a:rPr>
              <a:t>Bag of Words</a:t>
            </a:r>
            <a:r>
              <a:rPr i="1" lang="en" sz="1200">
                <a:solidFill>
                  <a:srgbClr val="434343"/>
                </a:solidFill>
                <a:latin typeface="Roboto"/>
                <a:ea typeface="Roboto"/>
                <a:cs typeface="Roboto"/>
                <a:sym typeface="Roboto"/>
              </a:rPr>
              <a:t>:</a:t>
            </a:r>
            <a:r>
              <a:rPr lang="en" sz="1200">
                <a:solidFill>
                  <a:srgbClr val="434343"/>
                </a:solidFill>
                <a:latin typeface="Roboto"/>
                <a:ea typeface="Roboto"/>
                <a:cs typeface="Roboto"/>
                <a:sym typeface="Roboto"/>
              </a:rPr>
              <a:t>a collection of words from a text with word count and disregarding the order in which they appear</a:t>
            </a:r>
            <a:endParaRPr sz="1200">
              <a:solidFill>
                <a:srgbClr val="434343"/>
              </a:solidFill>
              <a:latin typeface="Roboto"/>
              <a:ea typeface="Roboto"/>
              <a:cs typeface="Roboto"/>
              <a:sym typeface="Roboto"/>
            </a:endParaRPr>
          </a:p>
          <a:p>
            <a:pPr indent="0" lvl="0" marL="0" rtl="0" algn="l">
              <a:spcBef>
                <a:spcPts val="0"/>
              </a:spcBef>
              <a:spcAft>
                <a:spcPts val="0"/>
              </a:spcAft>
              <a:buNone/>
            </a:pPr>
            <a:r>
              <a:rPr i="1" lang="en" sz="1200">
                <a:solidFill>
                  <a:srgbClr val="434343"/>
                </a:solidFill>
                <a:latin typeface="Cambria"/>
                <a:ea typeface="Cambria"/>
                <a:cs typeface="Cambria"/>
                <a:sym typeface="Cambria"/>
              </a:rPr>
              <a:t>TF(Term Frequency)</a:t>
            </a:r>
            <a:r>
              <a:rPr lang="en" sz="1200">
                <a:solidFill>
                  <a:srgbClr val="434343"/>
                </a:solidFill>
                <a:latin typeface="Roboto"/>
                <a:ea typeface="Roboto"/>
                <a:cs typeface="Roboto"/>
                <a:sym typeface="Roboto"/>
              </a:rPr>
              <a:t>:number of times a word appears in a document divided by total number of words in the document</a:t>
            </a:r>
            <a:endParaRPr sz="1200">
              <a:solidFill>
                <a:srgbClr val="434343"/>
              </a:solidFill>
              <a:latin typeface="Roboto"/>
              <a:ea typeface="Roboto"/>
              <a:cs typeface="Roboto"/>
              <a:sym typeface="Roboto"/>
            </a:endParaRPr>
          </a:p>
          <a:p>
            <a:pPr indent="0" lvl="0" marL="0" rtl="0" algn="l">
              <a:spcBef>
                <a:spcPts val="0"/>
              </a:spcBef>
              <a:spcAft>
                <a:spcPts val="0"/>
              </a:spcAft>
              <a:buNone/>
            </a:pPr>
            <a:r>
              <a:rPr i="1" lang="en" sz="1200">
                <a:solidFill>
                  <a:srgbClr val="434343"/>
                </a:solidFill>
                <a:latin typeface="Cambria"/>
                <a:ea typeface="Cambria"/>
                <a:cs typeface="Cambria"/>
                <a:sym typeface="Cambria"/>
              </a:rPr>
              <a:t>IDF(inverse document frequency):</a:t>
            </a:r>
            <a:r>
              <a:rPr lang="en" sz="1200">
                <a:solidFill>
                  <a:srgbClr val="434343"/>
                </a:solidFill>
                <a:latin typeface="Roboto"/>
                <a:ea typeface="Roboto"/>
                <a:cs typeface="Roboto"/>
                <a:sym typeface="Roboto"/>
              </a:rPr>
              <a:t>measures how important a term is.</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n" sz="1200">
                <a:solidFill>
                  <a:srgbClr val="434343"/>
                </a:solidFill>
                <a:latin typeface="Roboto"/>
                <a:ea typeface="Roboto"/>
                <a:cs typeface="Roboto"/>
                <a:sym typeface="Roboto"/>
              </a:rPr>
              <a:t>IDF(t) = log_e(Total number of documents / Number of documents with term t in it)</a:t>
            </a:r>
            <a:endParaRPr sz="1200">
              <a:solidFill>
                <a:srgbClr val="434343"/>
              </a:solidFill>
              <a:latin typeface="Roboto"/>
              <a:ea typeface="Roboto"/>
              <a:cs typeface="Roboto"/>
              <a:sym typeface="Roboto"/>
            </a:endParaRPr>
          </a:p>
          <a:p>
            <a:pPr indent="0" lvl="0" marL="0" rtl="0" algn="l">
              <a:spcBef>
                <a:spcPts val="0"/>
              </a:spcBef>
              <a:spcAft>
                <a:spcPts val="0"/>
              </a:spcAft>
              <a:buNone/>
            </a:pPr>
            <a:r>
              <a:rPr i="1" lang="en" sz="1200">
                <a:solidFill>
                  <a:srgbClr val="434343"/>
                </a:solidFill>
                <a:latin typeface="Cambria"/>
                <a:ea typeface="Cambria"/>
                <a:cs typeface="Cambria"/>
                <a:sym typeface="Cambria"/>
              </a:rPr>
              <a:t>Data Pipeline</a:t>
            </a:r>
            <a:r>
              <a:rPr lang="en" sz="1200">
                <a:solidFill>
                  <a:srgbClr val="434343"/>
                </a:solidFill>
                <a:latin typeface="Roboto"/>
                <a:ea typeface="Roboto"/>
                <a:cs typeface="Roboto"/>
                <a:sym typeface="Roboto"/>
              </a:rPr>
              <a:t>:data processing elements connected in series, where the output of one element is the input of the next one</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600">
              <a:solidFill>
                <a:srgbClr val="434343"/>
              </a:solidFill>
              <a:latin typeface="Roboto"/>
              <a:ea typeface="Roboto"/>
              <a:cs typeface="Roboto"/>
              <a:sym typeface="Roboto"/>
            </a:endParaRPr>
          </a:p>
        </p:txBody>
      </p:sp>
      <p:sp>
        <p:nvSpPr>
          <p:cNvPr id="346" name="Google Shape;346;p23"/>
          <p:cNvSpPr txBox="1"/>
          <p:nvPr/>
        </p:nvSpPr>
        <p:spPr>
          <a:xfrm>
            <a:off x="152400" y="1524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a:t> </a:t>
            </a:r>
            <a:endParaRPr/>
          </a:p>
        </p:txBody>
      </p:sp>
      <p:pic>
        <p:nvPicPr>
          <p:cNvPr id="347" name="Google Shape;347;p23"/>
          <p:cNvPicPr preferRelativeResize="0"/>
          <p:nvPr/>
        </p:nvPicPr>
        <p:blipFill>
          <a:blip r:embed="rId3">
            <a:alphaModFix/>
          </a:blip>
          <a:stretch>
            <a:fillRect/>
          </a:stretch>
        </p:blipFill>
        <p:spPr>
          <a:xfrm>
            <a:off x="902125" y="754025"/>
            <a:ext cx="7270924" cy="25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5576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Word Cloud:Words Before Cleanup</a:t>
            </a:r>
            <a:endParaRPr>
              <a:solidFill>
                <a:schemeClr val="lt1"/>
              </a:solidFill>
            </a:endParaRPr>
          </a:p>
        </p:txBody>
      </p:sp>
      <p:pic>
        <p:nvPicPr>
          <p:cNvPr id="353" name="Google Shape;353;p24"/>
          <p:cNvPicPr preferRelativeResize="0"/>
          <p:nvPr/>
        </p:nvPicPr>
        <p:blipFill>
          <a:blip r:embed="rId3">
            <a:alphaModFix/>
          </a:blip>
          <a:stretch>
            <a:fillRect/>
          </a:stretch>
        </p:blipFill>
        <p:spPr>
          <a:xfrm>
            <a:off x="2264675" y="1144950"/>
            <a:ext cx="3831551" cy="3846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5576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Word Cloud: Machine Learning Focus</a:t>
            </a:r>
            <a:endParaRPr>
              <a:solidFill>
                <a:schemeClr val="lt1"/>
              </a:solidFill>
            </a:endParaRPr>
          </a:p>
        </p:txBody>
      </p:sp>
      <p:pic>
        <p:nvPicPr>
          <p:cNvPr id="359" name="Google Shape;359;p25"/>
          <p:cNvPicPr preferRelativeResize="0"/>
          <p:nvPr/>
        </p:nvPicPr>
        <p:blipFill>
          <a:blip r:embed="rId3">
            <a:alphaModFix/>
          </a:blip>
          <a:stretch>
            <a:fillRect/>
          </a:stretch>
        </p:blipFill>
        <p:spPr>
          <a:xfrm>
            <a:off x="2408625" y="1140250"/>
            <a:ext cx="3937699" cy="3962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Process for App</a:t>
            </a:r>
            <a:endParaRPr>
              <a:solidFill>
                <a:schemeClr val="lt1"/>
              </a:solidFill>
            </a:endParaRPr>
          </a:p>
        </p:txBody>
      </p:sp>
      <p:sp>
        <p:nvSpPr>
          <p:cNvPr id="365" name="Google Shape;365;p26"/>
          <p:cNvSpPr txBox="1"/>
          <p:nvPr/>
        </p:nvSpPr>
        <p:spPr>
          <a:xfrm>
            <a:off x="3389450"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Flask App  ---&gt;</a:t>
            </a:r>
            <a:r>
              <a:rPr lang="en" sz="1800">
                <a:solidFill>
                  <a:srgbClr val="FFFFFF"/>
                </a:solidFill>
                <a:latin typeface="Roboto"/>
                <a:ea typeface="Roboto"/>
                <a:cs typeface="Roboto"/>
                <a:sym typeface="Roboto"/>
              </a:rPr>
              <a:t>	</a:t>
            </a:r>
            <a:endParaRPr sz="1800">
              <a:solidFill>
                <a:srgbClr val="FFFFFF"/>
              </a:solidFill>
              <a:latin typeface="Roboto"/>
              <a:ea typeface="Roboto"/>
              <a:cs typeface="Roboto"/>
              <a:sym typeface="Roboto"/>
            </a:endParaRPr>
          </a:p>
        </p:txBody>
      </p:sp>
      <p:sp>
        <p:nvSpPr>
          <p:cNvPr id="366" name="Google Shape;366;p26"/>
          <p:cNvSpPr txBox="1"/>
          <p:nvPr/>
        </p:nvSpPr>
        <p:spPr>
          <a:xfrm>
            <a:off x="339677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Built Flask App to serve our application and </a:t>
            </a:r>
            <a:r>
              <a:rPr lang="en" sz="1600">
                <a:solidFill>
                  <a:srgbClr val="434343"/>
                </a:solidFill>
                <a:latin typeface="Roboto"/>
                <a:ea typeface="Roboto"/>
                <a:cs typeface="Roboto"/>
                <a:sym typeface="Roboto"/>
              </a:rPr>
              <a:t>created</a:t>
            </a:r>
            <a:r>
              <a:rPr lang="en" sz="1600">
                <a:solidFill>
                  <a:srgbClr val="434343"/>
                </a:solidFill>
                <a:latin typeface="Roboto"/>
                <a:ea typeface="Roboto"/>
                <a:cs typeface="Roboto"/>
                <a:sym typeface="Roboto"/>
              </a:rPr>
              <a:t> a user interface with HTML to allow the user to enter their resume as text. The application is then able to run the resume through the NLP model to create the match.</a:t>
            </a:r>
            <a:endParaRPr sz="1600">
              <a:solidFill>
                <a:srgbClr val="434343"/>
              </a:solidFill>
              <a:latin typeface="Roboto"/>
              <a:ea typeface="Roboto"/>
              <a:cs typeface="Roboto"/>
              <a:sym typeface="Roboto"/>
            </a:endParaRPr>
          </a:p>
        </p:txBody>
      </p:sp>
      <p:sp>
        <p:nvSpPr>
          <p:cNvPr id="367" name="Google Shape;367;p26"/>
          <p:cNvSpPr txBox="1"/>
          <p:nvPr/>
        </p:nvSpPr>
        <p:spPr>
          <a:xfrm>
            <a:off x="627247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Hosting</a:t>
            </a:r>
            <a:endParaRPr sz="1800">
              <a:solidFill>
                <a:srgbClr val="FFFFFF"/>
              </a:solidFill>
              <a:latin typeface="Roboto"/>
              <a:ea typeface="Roboto"/>
              <a:cs typeface="Roboto"/>
              <a:sym typeface="Roboto"/>
            </a:endParaRPr>
          </a:p>
        </p:txBody>
      </p:sp>
      <p:sp>
        <p:nvSpPr>
          <p:cNvPr id="368" name="Google Shape;368;p26"/>
          <p:cNvSpPr txBox="1"/>
          <p:nvPr/>
        </p:nvSpPr>
        <p:spPr>
          <a:xfrm>
            <a:off x="62864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Used AWS to host the server and datasets in S3 buckets. We are able to launch the application in the cloud through AWS.</a:t>
            </a:r>
            <a:endParaRPr sz="1600">
              <a:solidFill>
                <a:srgbClr val="434343"/>
              </a:solidFill>
              <a:latin typeface="Roboto"/>
              <a:ea typeface="Roboto"/>
              <a:cs typeface="Roboto"/>
              <a:sym typeface="Roboto"/>
            </a:endParaRPr>
          </a:p>
        </p:txBody>
      </p:sp>
      <p:sp>
        <p:nvSpPr>
          <p:cNvPr id="369" name="Google Shape;369;p26"/>
          <p:cNvSpPr txBox="1"/>
          <p:nvPr/>
        </p:nvSpPr>
        <p:spPr>
          <a:xfrm>
            <a:off x="59467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Design ---&gt;</a:t>
            </a:r>
            <a:endParaRPr sz="1800">
              <a:solidFill>
                <a:srgbClr val="FFFFFF"/>
              </a:solidFill>
              <a:latin typeface="Roboto"/>
              <a:ea typeface="Roboto"/>
              <a:cs typeface="Roboto"/>
              <a:sym typeface="Roboto"/>
            </a:endParaRPr>
          </a:p>
        </p:txBody>
      </p:sp>
      <p:sp>
        <p:nvSpPr>
          <p:cNvPr id="370" name="Google Shape;370;p26"/>
          <p:cNvSpPr txBox="1"/>
          <p:nvPr/>
        </p:nvSpPr>
        <p:spPr>
          <a:xfrm>
            <a:off x="6020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Used NLP techniques to design application using Python to match the keywords from user input resume to match with the keywords in the corpus of job postings. The application was based on the ranking results of TF-IDF.</a:t>
            </a:r>
            <a:endParaRPr sz="1600">
              <a:solidFill>
                <a:srgbClr val="434343"/>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74" name="Shape 374"/>
        <p:cNvGrpSpPr/>
        <p:nvPr/>
      </p:nvGrpSpPr>
      <p:grpSpPr>
        <a:xfrm>
          <a:off x="0" y="0"/>
          <a:ext cx="0" cy="0"/>
          <a:chOff x="0" y="0"/>
          <a:chExt cx="0" cy="0"/>
        </a:xfrm>
      </p:grpSpPr>
      <p:sp>
        <p:nvSpPr>
          <p:cNvPr id="375" name="Google Shape;375;p27"/>
          <p:cNvSpPr txBox="1"/>
          <p:nvPr>
            <p:ph type="title"/>
          </p:nvPr>
        </p:nvSpPr>
        <p:spPr>
          <a:xfrm>
            <a:off x="352400" y="522325"/>
            <a:ext cx="7302600" cy="72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Programs/Libraries/Languages/Services Used</a:t>
            </a:r>
            <a:endParaRPr sz="2400"/>
          </a:p>
        </p:txBody>
      </p:sp>
      <p:sp>
        <p:nvSpPr>
          <p:cNvPr id="376" name="Google Shape;376;p27"/>
          <p:cNvSpPr txBox="1"/>
          <p:nvPr/>
        </p:nvSpPr>
        <p:spPr>
          <a:xfrm>
            <a:off x="976050" y="1688900"/>
            <a:ext cx="2752800" cy="2868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Python</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Flask App</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HTML</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Pandas</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NLTK</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Gensim</a:t>
            </a:r>
            <a:endParaRPr sz="2400">
              <a:solidFill>
                <a:schemeClr val="lt1"/>
              </a:solidFill>
              <a:latin typeface="Nunito"/>
              <a:ea typeface="Nunito"/>
              <a:cs typeface="Nunito"/>
              <a:sym typeface="Nunito"/>
            </a:endParaRPr>
          </a:p>
        </p:txBody>
      </p:sp>
      <p:sp>
        <p:nvSpPr>
          <p:cNvPr id="377" name="Google Shape;377;p27"/>
          <p:cNvSpPr txBox="1"/>
          <p:nvPr/>
        </p:nvSpPr>
        <p:spPr>
          <a:xfrm>
            <a:off x="3783625" y="1688900"/>
            <a:ext cx="3333900" cy="3333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AWS</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Tableau</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Scikit-Learn</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Matplotlib</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WordCloud</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Numpy</a:t>
            </a:r>
            <a:endParaRPr sz="2400">
              <a:solidFill>
                <a:schemeClr val="lt1"/>
              </a:solidFill>
              <a:latin typeface="Nunito"/>
              <a:ea typeface="Nunito"/>
              <a:cs typeface="Nunito"/>
              <a:sym typeface="Nunito"/>
            </a:endParaRPr>
          </a:p>
          <a:p>
            <a:pPr indent="-381000" lvl="0" marL="457200" rtl="0" algn="l">
              <a:spcBef>
                <a:spcPts val="0"/>
              </a:spcBef>
              <a:spcAft>
                <a:spcPts val="0"/>
              </a:spcAft>
              <a:buClr>
                <a:schemeClr val="lt1"/>
              </a:buClr>
              <a:buSzPts val="2400"/>
              <a:buFont typeface="Nunito"/>
              <a:buChar char="●"/>
            </a:pPr>
            <a:r>
              <a:rPr lang="en" sz="2400">
                <a:solidFill>
                  <a:schemeClr val="lt1"/>
                </a:solidFill>
                <a:latin typeface="Nunito"/>
                <a:ea typeface="Nunito"/>
                <a:cs typeface="Nunito"/>
                <a:sym typeface="Nunito"/>
              </a:rPr>
              <a:t>Math</a:t>
            </a:r>
            <a:endParaRPr sz="2400">
              <a:solidFill>
                <a:schemeClr val="lt1"/>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81" name="Shape 381"/>
        <p:cNvGrpSpPr/>
        <p:nvPr/>
      </p:nvGrpSpPr>
      <p:grpSpPr>
        <a:xfrm>
          <a:off x="0" y="0"/>
          <a:ext cx="0" cy="0"/>
          <a:chOff x="0" y="0"/>
          <a:chExt cx="0" cy="0"/>
        </a:xfrm>
      </p:grpSpPr>
      <p:sp>
        <p:nvSpPr>
          <p:cNvPr id="382" name="Google Shape;382;p2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 of Resume and Job Posting Application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86" name="Shape 386"/>
        <p:cNvGrpSpPr/>
        <p:nvPr/>
      </p:nvGrpSpPr>
      <p:grpSpPr>
        <a:xfrm>
          <a:off x="0" y="0"/>
          <a:ext cx="0" cy="0"/>
          <a:chOff x="0" y="0"/>
          <a:chExt cx="0" cy="0"/>
        </a:xfrm>
      </p:grpSpPr>
      <p:sp>
        <p:nvSpPr>
          <p:cNvPr id="387" name="Google Shape;387;p29"/>
          <p:cNvSpPr txBox="1"/>
          <p:nvPr>
            <p:ph type="title"/>
          </p:nvPr>
        </p:nvSpPr>
        <p:spPr>
          <a:xfrm>
            <a:off x="824000" y="763600"/>
            <a:ext cx="5284500" cy="7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Github</a:t>
            </a:r>
            <a:endParaRPr/>
          </a:p>
        </p:txBody>
      </p:sp>
      <p:sp>
        <p:nvSpPr>
          <p:cNvPr id="388" name="Google Shape;388;p29"/>
          <p:cNvSpPr txBox="1"/>
          <p:nvPr/>
        </p:nvSpPr>
        <p:spPr>
          <a:xfrm>
            <a:off x="824000" y="2039875"/>
            <a:ext cx="6042900" cy="22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8F8F8"/>
                </a:solidFill>
                <a:latin typeface="Maven Pro"/>
                <a:ea typeface="Maven Pro"/>
                <a:cs typeface="Maven Pro"/>
                <a:sym typeface="Maven Pro"/>
              </a:rPr>
              <a:t>Please visit our Github repository to see code and other resources:</a:t>
            </a:r>
            <a:endParaRPr sz="1800">
              <a:solidFill>
                <a:srgbClr val="F8F8F8"/>
              </a:solidFill>
              <a:latin typeface="Maven Pro"/>
              <a:ea typeface="Maven Pro"/>
              <a:cs typeface="Maven Pro"/>
              <a:sym typeface="Maven Pro"/>
            </a:endParaRPr>
          </a:p>
          <a:p>
            <a:pPr indent="0" lvl="0" marL="0" rtl="0" algn="l">
              <a:spcBef>
                <a:spcPts val="0"/>
              </a:spcBef>
              <a:spcAft>
                <a:spcPts val="0"/>
              </a:spcAft>
              <a:buNone/>
            </a:pPr>
            <a:r>
              <a:t/>
            </a:r>
            <a:endParaRPr sz="1800">
              <a:solidFill>
                <a:srgbClr val="F8F8F8"/>
              </a:solidFill>
              <a:latin typeface="Maven Pro"/>
              <a:ea typeface="Maven Pro"/>
              <a:cs typeface="Maven Pro"/>
              <a:sym typeface="Maven Pro"/>
            </a:endParaRPr>
          </a:p>
          <a:p>
            <a:pPr indent="0" lvl="0" marL="0" rtl="0" algn="l">
              <a:spcBef>
                <a:spcPts val="0"/>
              </a:spcBef>
              <a:spcAft>
                <a:spcPts val="0"/>
              </a:spcAft>
              <a:buNone/>
            </a:pPr>
            <a:r>
              <a:rPr lang="en" sz="1800" u="sng">
                <a:solidFill>
                  <a:srgbClr val="F8F8F8"/>
                </a:solidFill>
                <a:latin typeface="Maven Pro"/>
                <a:ea typeface="Maven Pro"/>
                <a:cs typeface="Maven Pro"/>
                <a:sym typeface="Maven Pro"/>
                <a:hlinkClick r:id="rId3"/>
              </a:rPr>
              <a:t>https://github.com/vgangaprasad/ML_Skills_Match</a:t>
            </a:r>
            <a:endParaRPr sz="1800">
              <a:solidFill>
                <a:srgbClr val="F8F8F8"/>
              </a:solidFill>
              <a:latin typeface="Maven Pro"/>
              <a:ea typeface="Maven Pro"/>
              <a:cs typeface="Maven Pro"/>
              <a:sym typeface="Maven Pr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30"/>
          <p:cNvSpPr txBox="1"/>
          <p:nvPr>
            <p:ph type="title"/>
          </p:nvPr>
        </p:nvSpPr>
        <p:spPr>
          <a:xfrm>
            <a:off x="1388550" y="12129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Questions?</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88625" y="178800"/>
            <a:ext cx="6366900" cy="144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lang="en" sz="4800"/>
              <a:t>Goal of Project</a:t>
            </a:r>
            <a:endParaRPr sz="4800"/>
          </a:p>
        </p:txBody>
      </p:sp>
      <p:sp>
        <p:nvSpPr>
          <p:cNvPr id="286" name="Google Shape;286;p14"/>
          <p:cNvSpPr txBox="1"/>
          <p:nvPr>
            <p:ph idx="1" type="body"/>
          </p:nvPr>
        </p:nvSpPr>
        <p:spPr>
          <a:xfrm>
            <a:off x="1388625" y="1815350"/>
            <a:ext cx="6366900" cy="200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H</a:t>
            </a:r>
            <a:r>
              <a:rPr lang="en"/>
              <a:t>elp  Job seekers to find how their skills stack up against the most sought after Machine Learning skills and tools and also recommend job postings that matches their skills reflected in their resume.</a:t>
            </a:r>
            <a:endParaRPr/>
          </a:p>
          <a:p>
            <a:pPr indent="-311150" lvl="0" marL="457200" rtl="0" algn="l">
              <a:spcBef>
                <a:spcPts val="0"/>
              </a:spcBef>
              <a:spcAft>
                <a:spcPts val="0"/>
              </a:spcAft>
              <a:buSzPts val="1300"/>
              <a:buAutoNum type="arabicPeriod"/>
            </a:pPr>
            <a:r>
              <a:rPr lang="en"/>
              <a:t>We focused on Machine Learning type job postings as the basis of the application but the functionality can extend to all types of postings.</a:t>
            </a:r>
            <a:endParaRPr/>
          </a:p>
          <a:p>
            <a:pPr indent="-311150" lvl="0" marL="457200" rtl="0" algn="l">
              <a:spcBef>
                <a:spcPts val="0"/>
              </a:spcBef>
              <a:spcAft>
                <a:spcPts val="0"/>
              </a:spcAft>
              <a:buSzPts val="1300"/>
              <a:buAutoNum type="arabicPeriod"/>
            </a:pPr>
            <a:r>
              <a:rPr lang="en"/>
              <a:t>We used NLP techniques to build our matching process with machine learning libraries in Python.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15"/>
          <p:cNvSpPr txBox="1"/>
          <p:nvPr>
            <p:ph idx="1" type="body"/>
          </p:nvPr>
        </p:nvSpPr>
        <p:spPr>
          <a:xfrm>
            <a:off x="1388625" y="1815350"/>
            <a:ext cx="6366900" cy="2007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292" name="Google Shape;292;p15"/>
          <p:cNvPicPr preferRelativeResize="0"/>
          <p:nvPr/>
        </p:nvPicPr>
        <p:blipFill>
          <a:blip r:embed="rId3">
            <a:alphaModFix/>
          </a:blip>
          <a:stretch>
            <a:fillRect/>
          </a:stretch>
        </p:blipFill>
        <p:spPr>
          <a:xfrm>
            <a:off x="331500" y="504125"/>
            <a:ext cx="8378300" cy="395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a:t>
            </a:r>
            <a:endParaRPr>
              <a:solidFill>
                <a:schemeClr val="lt1"/>
              </a:solidFill>
            </a:endParaRPr>
          </a:p>
        </p:txBody>
      </p:sp>
      <p:sp>
        <p:nvSpPr>
          <p:cNvPr id="298" name="Google Shape;298;p16"/>
          <p:cNvSpPr txBox="1"/>
          <p:nvPr/>
        </p:nvSpPr>
        <p:spPr>
          <a:xfrm>
            <a:off x="3389450"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Exploration and Cleansing</a:t>
            </a:r>
            <a:endParaRPr>
              <a:solidFill>
                <a:srgbClr val="FFFFFF"/>
              </a:solidFill>
              <a:latin typeface="Roboto"/>
              <a:ea typeface="Roboto"/>
              <a:cs typeface="Roboto"/>
              <a:sym typeface="Roboto"/>
            </a:endParaRPr>
          </a:p>
        </p:txBody>
      </p:sp>
      <p:sp>
        <p:nvSpPr>
          <p:cNvPr id="299" name="Google Shape;299;p16"/>
          <p:cNvSpPr txBox="1"/>
          <p:nvPr/>
        </p:nvSpPr>
        <p:spPr>
          <a:xfrm>
            <a:off x="339677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Used Tableau to build chart to visualize the data. Visualizations included Job Title by Company, Job count by State, and Job count by Company. Data cleaning is done using Python libraries like Pandas. </a:t>
            </a:r>
            <a:endParaRPr sz="1600">
              <a:solidFill>
                <a:srgbClr val="434343"/>
              </a:solidFill>
              <a:latin typeface="Roboto"/>
              <a:ea typeface="Roboto"/>
              <a:cs typeface="Roboto"/>
              <a:sym typeface="Roboto"/>
            </a:endParaRPr>
          </a:p>
        </p:txBody>
      </p:sp>
      <p:sp>
        <p:nvSpPr>
          <p:cNvPr id="300" name="Google Shape;300;p16"/>
          <p:cNvSpPr txBox="1"/>
          <p:nvPr/>
        </p:nvSpPr>
        <p:spPr>
          <a:xfrm>
            <a:off x="627247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Issues</a:t>
            </a:r>
            <a:endParaRPr sz="1800">
              <a:solidFill>
                <a:srgbClr val="FFFFFF"/>
              </a:solidFill>
              <a:latin typeface="Roboto"/>
              <a:ea typeface="Roboto"/>
              <a:cs typeface="Roboto"/>
              <a:sym typeface="Roboto"/>
            </a:endParaRPr>
          </a:p>
        </p:txBody>
      </p:sp>
      <p:sp>
        <p:nvSpPr>
          <p:cNvPr id="301" name="Google Shape;301;p16"/>
          <p:cNvSpPr txBox="1"/>
          <p:nvPr/>
        </p:nvSpPr>
        <p:spPr>
          <a:xfrm>
            <a:off x="62864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The biggest issue was finding a dataset of current job postings. Many of the job posting websites (Indeed, Monster, etc) did not have an accessible API.</a:t>
            </a:r>
            <a:endParaRPr sz="1600">
              <a:solidFill>
                <a:srgbClr val="434343"/>
              </a:solidFill>
              <a:latin typeface="Roboto"/>
              <a:ea typeface="Roboto"/>
              <a:cs typeface="Roboto"/>
              <a:sym typeface="Roboto"/>
            </a:endParaRPr>
          </a:p>
        </p:txBody>
      </p:sp>
      <p:sp>
        <p:nvSpPr>
          <p:cNvPr id="302" name="Google Shape;302;p16"/>
          <p:cNvSpPr txBox="1"/>
          <p:nvPr/>
        </p:nvSpPr>
        <p:spPr>
          <a:xfrm>
            <a:off x="59467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Source</a:t>
            </a:r>
            <a:endParaRPr sz="1800">
              <a:solidFill>
                <a:srgbClr val="FFFFFF"/>
              </a:solidFill>
              <a:latin typeface="Roboto"/>
              <a:ea typeface="Roboto"/>
              <a:cs typeface="Roboto"/>
              <a:sym typeface="Roboto"/>
            </a:endParaRPr>
          </a:p>
        </p:txBody>
      </p:sp>
      <p:sp>
        <p:nvSpPr>
          <p:cNvPr id="303" name="Google Shape;303;p16"/>
          <p:cNvSpPr txBox="1"/>
          <p:nvPr/>
        </p:nvSpPr>
        <p:spPr>
          <a:xfrm>
            <a:off x="6020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Roboto"/>
                <a:ea typeface="Roboto"/>
                <a:cs typeface="Roboto"/>
                <a:sym typeface="Roboto"/>
              </a:rPr>
              <a:t>Retrieved data set of job postings from Stack Overflow using the RSS Feed downloaded as an XML file and converted to a CSV.</a:t>
            </a:r>
            <a:endParaRPr sz="1600">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id="308" name="Google Shape;308;p17"/>
          <p:cNvPicPr preferRelativeResize="0"/>
          <p:nvPr/>
        </p:nvPicPr>
        <p:blipFill>
          <a:blip r:embed="rId3">
            <a:alphaModFix/>
          </a:blip>
          <a:stretch>
            <a:fillRect/>
          </a:stretch>
        </p:blipFill>
        <p:spPr>
          <a:xfrm>
            <a:off x="152400" y="152400"/>
            <a:ext cx="8839198" cy="3857993"/>
          </a:xfrm>
          <a:prstGeom prst="rect">
            <a:avLst/>
          </a:prstGeom>
          <a:noFill/>
          <a:ln>
            <a:noFill/>
          </a:ln>
        </p:spPr>
      </p:pic>
      <p:sp>
        <p:nvSpPr>
          <p:cNvPr id="309" name="Google Shape;309;p17"/>
          <p:cNvSpPr txBox="1"/>
          <p:nvPr/>
        </p:nvSpPr>
        <p:spPr>
          <a:xfrm>
            <a:off x="492250" y="4359925"/>
            <a:ext cx="7524300" cy="4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https://public.tableau.com/profile/vijaybabu.gangaprasad#!/vizhome/StackOverflowToolsandSkills/Sheet1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8"/>
          <p:cNvSpPr txBox="1"/>
          <p:nvPr/>
        </p:nvSpPr>
        <p:spPr>
          <a:xfrm>
            <a:off x="619400" y="4376025"/>
            <a:ext cx="7335600" cy="6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3"/>
              </a:rPr>
              <a:t>https://public.tableau.com/profile/vijaybabu.gangaprasad#!/vizhome/IndeedSkillsandtools/Indeed</a:t>
            </a:r>
            <a:endParaRPr sz="1200">
              <a:latin typeface="Nunito"/>
              <a:ea typeface="Nunito"/>
              <a:cs typeface="Nunito"/>
              <a:sym typeface="Nunito"/>
            </a:endParaRPr>
          </a:p>
        </p:txBody>
      </p:sp>
      <p:pic>
        <p:nvPicPr>
          <p:cNvPr id="315" name="Google Shape;315;p18"/>
          <p:cNvPicPr preferRelativeResize="0"/>
          <p:nvPr/>
        </p:nvPicPr>
        <p:blipFill>
          <a:blip r:embed="rId4">
            <a:alphaModFix/>
          </a:blip>
          <a:stretch>
            <a:fillRect/>
          </a:stretch>
        </p:blipFill>
        <p:spPr>
          <a:xfrm>
            <a:off x="152400" y="152400"/>
            <a:ext cx="8839201" cy="38590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19" name="Shape 319"/>
        <p:cNvGrpSpPr/>
        <p:nvPr/>
      </p:nvGrpSpPr>
      <p:grpSpPr>
        <a:xfrm>
          <a:off x="0" y="0"/>
          <a:ext cx="0" cy="0"/>
          <a:chOff x="0" y="0"/>
          <a:chExt cx="0" cy="0"/>
        </a:xfrm>
      </p:grpSpPr>
      <p:sp>
        <p:nvSpPr>
          <p:cNvPr id="320" name="Google Shape;320;p19"/>
          <p:cNvSpPr txBox="1"/>
          <p:nvPr>
            <p:ph type="title"/>
          </p:nvPr>
        </p:nvSpPr>
        <p:spPr>
          <a:xfrm>
            <a:off x="382675" y="338700"/>
            <a:ext cx="8027700" cy="91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rPr>
              <a:t>Visualizations: Job Count by Company</a:t>
            </a:r>
            <a:endParaRPr sz="2400">
              <a:solidFill>
                <a:schemeClr val="lt1"/>
              </a:solidFill>
            </a:endParaRPr>
          </a:p>
        </p:txBody>
      </p:sp>
      <p:pic>
        <p:nvPicPr>
          <p:cNvPr id="321" name="Google Shape;321;p19"/>
          <p:cNvPicPr preferRelativeResize="0"/>
          <p:nvPr/>
        </p:nvPicPr>
        <p:blipFill>
          <a:blip r:embed="rId3">
            <a:alphaModFix/>
          </a:blip>
          <a:stretch>
            <a:fillRect/>
          </a:stretch>
        </p:blipFill>
        <p:spPr>
          <a:xfrm>
            <a:off x="533400" y="1253100"/>
            <a:ext cx="7710225" cy="3737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25" name="Shape 325"/>
        <p:cNvGrpSpPr/>
        <p:nvPr/>
      </p:nvGrpSpPr>
      <p:grpSpPr>
        <a:xfrm>
          <a:off x="0" y="0"/>
          <a:ext cx="0" cy="0"/>
          <a:chOff x="0" y="0"/>
          <a:chExt cx="0" cy="0"/>
        </a:xfrm>
      </p:grpSpPr>
      <p:sp>
        <p:nvSpPr>
          <p:cNvPr id="326" name="Google Shape;326;p20"/>
          <p:cNvSpPr txBox="1"/>
          <p:nvPr>
            <p:ph type="title"/>
          </p:nvPr>
        </p:nvSpPr>
        <p:spPr>
          <a:xfrm>
            <a:off x="344388" y="368800"/>
            <a:ext cx="7194300" cy="87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rPr>
              <a:t>Visualizations: Job Title by Company</a:t>
            </a:r>
            <a:endParaRPr sz="2400">
              <a:solidFill>
                <a:schemeClr val="lt1"/>
              </a:solidFill>
            </a:endParaRPr>
          </a:p>
        </p:txBody>
      </p:sp>
      <p:pic>
        <p:nvPicPr>
          <p:cNvPr id="327" name="Google Shape;327;p20"/>
          <p:cNvPicPr preferRelativeResize="0"/>
          <p:nvPr/>
        </p:nvPicPr>
        <p:blipFill>
          <a:blip r:embed="rId3">
            <a:alphaModFix/>
          </a:blip>
          <a:stretch>
            <a:fillRect/>
          </a:stretch>
        </p:blipFill>
        <p:spPr>
          <a:xfrm>
            <a:off x="476075" y="1059575"/>
            <a:ext cx="6494099" cy="3978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31" name="Shape 331"/>
        <p:cNvGrpSpPr/>
        <p:nvPr/>
      </p:nvGrpSpPr>
      <p:grpSpPr>
        <a:xfrm>
          <a:off x="0" y="0"/>
          <a:ext cx="0" cy="0"/>
          <a:chOff x="0" y="0"/>
          <a:chExt cx="0" cy="0"/>
        </a:xfrm>
      </p:grpSpPr>
      <p:sp>
        <p:nvSpPr>
          <p:cNvPr id="332" name="Google Shape;332;p21"/>
          <p:cNvSpPr txBox="1"/>
          <p:nvPr>
            <p:ph type="title"/>
          </p:nvPr>
        </p:nvSpPr>
        <p:spPr>
          <a:xfrm>
            <a:off x="274150" y="621025"/>
            <a:ext cx="7720800" cy="7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rPr>
              <a:t>Visualizations: Job Count by State</a:t>
            </a:r>
            <a:endParaRPr sz="2400"/>
          </a:p>
          <a:p>
            <a:pPr indent="0" lvl="0" marL="0" rtl="0" algn="l">
              <a:spcBef>
                <a:spcPts val="0"/>
              </a:spcBef>
              <a:spcAft>
                <a:spcPts val="0"/>
              </a:spcAft>
              <a:buNone/>
            </a:pPr>
            <a:r>
              <a:t/>
            </a:r>
            <a:endParaRPr>
              <a:solidFill>
                <a:schemeClr val="lt1"/>
              </a:solidFill>
            </a:endParaRPr>
          </a:p>
        </p:txBody>
      </p:sp>
      <p:pic>
        <p:nvPicPr>
          <p:cNvPr id="333" name="Google Shape;333;p21"/>
          <p:cNvPicPr preferRelativeResize="0"/>
          <p:nvPr/>
        </p:nvPicPr>
        <p:blipFill>
          <a:blip r:embed="rId3">
            <a:alphaModFix/>
          </a:blip>
          <a:stretch>
            <a:fillRect/>
          </a:stretch>
        </p:blipFill>
        <p:spPr>
          <a:xfrm>
            <a:off x="381000" y="1403725"/>
            <a:ext cx="6379098" cy="3587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