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sldIdLst>
    <p:sldId id="256" r:id="rId3"/>
    <p:sldId id="257" r:id="rId4"/>
    <p:sldId id="258"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5" r:id="rId28"/>
    <p:sldId id="286" r:id="rId29"/>
    <p:sldId id="287" r:id="rId30"/>
    <p:sldId id="288"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594FC01-C92F-44F4-8241-2D3BBFAA41A6}"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6594FC01-C92F-44F4-8241-2D3BBFAA41A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657CD0-D50E-461C-B1CC-A604AE380710}" type="datetimeFigureOut">
              <a:rPr lang="en-US" smtClean="0"/>
              <a:pPr/>
              <a:t>3/16/2012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94FC01-C92F-44F4-8241-2D3BBFAA41A6}" type="slidenum">
              <a:rPr lang="en-US" smtClean="0"/>
              <a:pPr/>
              <a:t>‹#›</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57CD0-D50E-461C-B1CC-A604AE380710}" type="datetimeFigureOut">
              <a:rPr lang="en-US" smtClean="0"/>
              <a:pPr/>
              <a:t>3/16/2012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4FC01-C92F-44F4-8241-2D3BBFAA41A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A657CD0-D50E-461C-B1CC-A604AE380710}" type="datetimeFigureOut">
              <a:rPr lang="en-US" smtClean="0"/>
              <a:pPr/>
              <a:t>3/16/2012</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594FC01-C92F-44F4-8241-2D3BBFAA41A6}"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thruBlk="1"/>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urgatoshniwal@gmail.com" TargetMode="External"/><Relationship Id="rId2" Type="http://schemas.openxmlformats.org/officeDocument/2006/relationships/hyperlink" Target="mailto:manish09.iitroorkee@gmail.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kdd.ics.uci.edu/databases/kddcup99/kddcup99.html" TargetMode="External"/><Relationship Id="rId2" Type="http://schemas.openxmlformats.org/officeDocument/2006/relationships/hyperlink" Target="http://archive.ics.uci.edu/ml/datasets/Ir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457200"/>
            <a:ext cx="8915400" cy="5943600"/>
          </a:xfrm>
        </p:spPr>
        <p:txBody>
          <a:bodyPr>
            <a:normAutofit lnSpcReduction="10000"/>
          </a:bodyPr>
          <a:lstStyle/>
          <a:p>
            <a:pPr algn="l"/>
            <a:r>
              <a:rPr lang="en-US" sz="2400" dirty="0" smtClean="0">
                <a:solidFill>
                  <a:srgbClr val="FF0000"/>
                </a:solidFill>
              </a:rPr>
              <a:t>Paper Title:  </a:t>
            </a:r>
            <a:r>
              <a:rPr lang="en-US" sz="2400" dirty="0" smtClean="0"/>
              <a:t>Pre-Clustering Algorithm for Anomaly Detection 		and Clustering that uses variable size buckets.</a:t>
            </a:r>
          </a:p>
          <a:p>
            <a:pPr algn="l"/>
            <a:endParaRPr lang="en-US" sz="2400" dirty="0" smtClean="0"/>
          </a:p>
          <a:p>
            <a:pPr algn="l"/>
            <a:endParaRPr lang="en-US" sz="2400" dirty="0" smtClean="0"/>
          </a:p>
          <a:p>
            <a:pPr algn="l"/>
            <a:r>
              <a:rPr lang="en-US" sz="2400" dirty="0" smtClean="0">
                <a:solidFill>
                  <a:srgbClr val="FF0000"/>
                </a:solidFill>
              </a:rPr>
              <a:t>Author: </a:t>
            </a:r>
            <a:r>
              <a:rPr lang="en-US" sz="2400" dirty="0" smtClean="0"/>
              <a:t>Manish Sharma, Dr. Durga Toshniwal.</a:t>
            </a:r>
          </a:p>
          <a:p>
            <a:pPr algn="l"/>
            <a:endParaRPr lang="en-US" sz="2400" dirty="0"/>
          </a:p>
          <a:p>
            <a:pPr algn="l"/>
            <a:endParaRPr lang="en-US" sz="2400" dirty="0" smtClean="0"/>
          </a:p>
          <a:p>
            <a:pPr algn="l"/>
            <a:r>
              <a:rPr lang="en-US" sz="2400" dirty="0" smtClean="0">
                <a:solidFill>
                  <a:srgbClr val="FF0000"/>
                </a:solidFill>
              </a:rPr>
              <a:t>Paper ID: </a:t>
            </a:r>
            <a:r>
              <a:rPr lang="en-US" sz="2400" dirty="0" smtClean="0"/>
              <a:t>135</a:t>
            </a:r>
          </a:p>
          <a:p>
            <a:pPr algn="l"/>
            <a:endParaRPr lang="en-US" sz="2400" dirty="0" smtClean="0"/>
          </a:p>
          <a:p>
            <a:pPr algn="l"/>
            <a:endParaRPr lang="en-US" sz="2400" dirty="0" smtClean="0"/>
          </a:p>
          <a:p>
            <a:pPr algn="l"/>
            <a:r>
              <a:rPr lang="en-US" sz="2400" dirty="0" smtClean="0">
                <a:solidFill>
                  <a:srgbClr val="FF0000"/>
                </a:solidFill>
              </a:rPr>
              <a:t>Affiliation: </a:t>
            </a:r>
            <a:r>
              <a:rPr lang="en-US" sz="2400" dirty="0" smtClean="0"/>
              <a:t>Electronics and computer Engineering, I.I.T Roorkee</a:t>
            </a:r>
          </a:p>
          <a:p>
            <a:pPr algn="l"/>
            <a:endParaRPr lang="en-US" sz="2400" dirty="0" smtClean="0"/>
          </a:p>
          <a:p>
            <a:pPr algn="l"/>
            <a:endParaRPr lang="en-US" sz="2400" dirty="0" smtClean="0"/>
          </a:p>
          <a:p>
            <a:pPr algn="l"/>
            <a:r>
              <a:rPr lang="en-US" sz="2400" dirty="0" smtClean="0">
                <a:solidFill>
                  <a:srgbClr val="FF0000"/>
                </a:solidFill>
              </a:rPr>
              <a:t>Email id</a:t>
            </a:r>
            <a:r>
              <a:rPr lang="en-US" sz="2000" dirty="0" smtClean="0">
                <a:solidFill>
                  <a:srgbClr val="FF0000"/>
                </a:solidFill>
              </a:rPr>
              <a:t>: </a:t>
            </a:r>
            <a:r>
              <a:rPr lang="en-US" sz="2000" dirty="0" smtClean="0">
                <a:solidFill>
                  <a:schemeClr val="accent1">
                    <a:lumMod val="20000"/>
                    <a:lumOff val="80000"/>
                  </a:schemeClr>
                </a:solidFill>
                <a:hlinkClick r:id="rId2"/>
              </a:rPr>
              <a:t>manish09.iitroorkee@gmail.com</a:t>
            </a:r>
            <a:r>
              <a:rPr lang="en-US" sz="2000" dirty="0" smtClean="0">
                <a:solidFill>
                  <a:schemeClr val="accent1">
                    <a:lumMod val="20000"/>
                    <a:lumOff val="80000"/>
                  </a:schemeClr>
                </a:solidFill>
              </a:rPr>
              <a:t>,  </a:t>
            </a:r>
            <a:r>
              <a:rPr lang="en-US" sz="2000" dirty="0" smtClean="0">
                <a:solidFill>
                  <a:schemeClr val="accent1">
                    <a:lumMod val="20000"/>
                    <a:lumOff val="80000"/>
                  </a:schemeClr>
                </a:solidFill>
                <a:hlinkClick r:id="rId3"/>
              </a:rPr>
              <a:t>durgatoshniwal@gmail.com</a:t>
            </a:r>
            <a:r>
              <a:rPr lang="en-US" sz="2400" dirty="0" smtClean="0">
                <a:solidFill>
                  <a:schemeClr val="accent1">
                    <a:lumMod val="20000"/>
                    <a:lumOff val="80000"/>
                  </a:schemeClr>
                </a:solidFill>
              </a:rPr>
              <a:t> </a:t>
            </a:r>
            <a:endParaRPr lang="en-US" sz="2400" dirty="0">
              <a:solidFill>
                <a:schemeClr val="accent1">
                  <a:lumMod val="20000"/>
                  <a:lumOff val="80000"/>
                </a:schemeClr>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38400"/>
            <a:ext cx="8534400" cy="1447800"/>
          </a:xfrm>
        </p:spPr>
        <p:style>
          <a:lnRef idx="0">
            <a:schemeClr val="accent6"/>
          </a:lnRef>
          <a:fillRef idx="3">
            <a:schemeClr val="accent6"/>
          </a:fillRef>
          <a:effectRef idx="3">
            <a:schemeClr val="accent6"/>
          </a:effectRef>
          <a:fontRef idx="minor">
            <a:schemeClr val="lt1"/>
          </a:fontRef>
        </p:style>
        <p:txBody>
          <a:bodyPr>
            <a:normAutofit/>
          </a:bodyPr>
          <a:lstStyle/>
          <a:p>
            <a:pPr algn="l"/>
            <a:r>
              <a:rPr lang="en-US" sz="6000" dirty="0" smtClean="0"/>
              <a:t>Analysis Of Different Cases</a:t>
            </a:r>
            <a:endParaRPr lang="en-US" sz="6000"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(1)</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a:t>New point arrives and doesn’t lie in any cluster. </a:t>
            </a:r>
            <a:endParaRPr lang="en-US" sz="2400" dirty="0" smtClean="0"/>
          </a:p>
          <a:p>
            <a:r>
              <a:rPr lang="en-US" sz="2400" dirty="0"/>
              <a:t>Then the new point is appointed as a cluster </a:t>
            </a:r>
            <a:r>
              <a:rPr lang="en-US" sz="2400" dirty="0" smtClean="0"/>
              <a:t>center</a:t>
            </a:r>
          </a:p>
          <a:p>
            <a:r>
              <a:rPr lang="en-US" sz="2400" dirty="0"/>
              <a:t>the two clusters having minimum distance are merged with a new center C which is defined as</a:t>
            </a:r>
          </a:p>
          <a:p>
            <a:pPr algn="ctr">
              <a:buNone/>
            </a:pPr>
            <a:r>
              <a:rPr lang="en-US" sz="2400" dirty="0" smtClean="0"/>
              <a:t>				C</a:t>
            </a:r>
            <a:r>
              <a:rPr lang="en-US" sz="2400" dirty="0"/>
              <a:t>= (C</a:t>
            </a:r>
            <a:r>
              <a:rPr lang="en-US" sz="2400" baseline="-25000" dirty="0"/>
              <a:t>1</a:t>
            </a:r>
            <a:r>
              <a:rPr lang="en-US" sz="2400" dirty="0"/>
              <a:t>+C</a:t>
            </a:r>
            <a:r>
              <a:rPr lang="en-US" sz="2400" baseline="-25000" dirty="0"/>
              <a:t>2</a:t>
            </a:r>
            <a:r>
              <a:rPr lang="en-US" sz="2400" dirty="0" smtClean="0"/>
              <a:t>)/2</a:t>
            </a:r>
            <a:r>
              <a:rPr lang="en-US" sz="2400" dirty="0"/>
              <a:t>	</a:t>
            </a:r>
            <a:r>
              <a:rPr lang="en-US" sz="2400" dirty="0" smtClean="0"/>
              <a:t>			(</a:t>
            </a:r>
            <a:r>
              <a:rPr lang="en-US" sz="2400" dirty="0"/>
              <a:t>2</a:t>
            </a:r>
            <a:r>
              <a:rPr lang="en-US" sz="2400" dirty="0" smtClean="0"/>
              <a:t>)</a:t>
            </a:r>
          </a:p>
          <a:p>
            <a:r>
              <a:rPr lang="en-US" sz="2400" dirty="0"/>
              <a:t>radius is again obtained as previously obtained that is min(r)/2. </a:t>
            </a:r>
            <a:endParaRPr lang="en-US" sz="2400" dirty="0" smtClean="0"/>
          </a:p>
          <a:p>
            <a:r>
              <a:rPr lang="en-US" sz="2400" dirty="0"/>
              <a:t>if some points of merged cluster doesn’t lie in the cluster due to new radius then the points are considered as new points and case(1) is repeated for </a:t>
            </a:r>
            <a:r>
              <a:rPr lang="en-US" sz="2400" dirty="0" smtClean="0"/>
              <a:t>them.</a:t>
            </a:r>
          </a:p>
          <a:p>
            <a:r>
              <a:rPr lang="en-US" sz="2400" dirty="0"/>
              <a:t>the point which has arrived first according to time stamp is considered first for repetition of case(1). </a:t>
            </a:r>
          </a:p>
          <a:p>
            <a:endParaRPr lang="en-US" sz="2400"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(2)</a:t>
            </a:r>
            <a:endParaRPr lang="en-US" dirty="0"/>
          </a:p>
        </p:txBody>
      </p:sp>
      <p:sp>
        <p:nvSpPr>
          <p:cNvPr id="3" name="Content Placeholder 2"/>
          <p:cNvSpPr>
            <a:spLocks noGrp="1"/>
          </p:cNvSpPr>
          <p:nvPr>
            <p:ph idx="1"/>
          </p:nvPr>
        </p:nvSpPr>
        <p:spPr>
          <a:xfrm>
            <a:off x="457200" y="2057400"/>
            <a:ext cx="8229600" cy="4191000"/>
          </a:xfrm>
        </p:spPr>
        <p:txBody>
          <a:bodyPr>
            <a:normAutofit/>
          </a:bodyPr>
          <a:lstStyle/>
          <a:p>
            <a:r>
              <a:rPr lang="en-US" sz="2800" dirty="0"/>
              <a:t>If a cluster doesn’t get any point in its cluster as other clusters gets filled and go to </a:t>
            </a:r>
            <a:r>
              <a:rPr lang="en-US" sz="2800" dirty="0" smtClean="0"/>
              <a:t>bucket.</a:t>
            </a:r>
          </a:p>
          <a:p>
            <a:pPr>
              <a:buNone/>
            </a:pPr>
            <a:endParaRPr lang="en-US" sz="2800" dirty="0" smtClean="0"/>
          </a:p>
          <a:p>
            <a:r>
              <a:rPr lang="en-US" sz="2800" dirty="0"/>
              <a:t>The others k-1 clusters should get filled from initially being emptied. </a:t>
            </a:r>
            <a:endParaRPr lang="en-US" sz="2800" dirty="0" smtClean="0"/>
          </a:p>
          <a:p>
            <a:pPr>
              <a:buNone/>
            </a:pPr>
            <a:endParaRPr lang="en-US" sz="2800" dirty="0" smtClean="0"/>
          </a:p>
          <a:p>
            <a:r>
              <a:rPr lang="en-US" sz="2800" dirty="0"/>
              <a:t>this Cluster is considered as outlier and deleted.</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(3)</a:t>
            </a:r>
            <a:endParaRPr lang="en-US" dirty="0"/>
          </a:p>
        </p:txBody>
      </p:sp>
      <p:sp>
        <p:nvSpPr>
          <p:cNvPr id="3" name="Content Placeholder 2"/>
          <p:cNvSpPr>
            <a:spLocks noGrp="1"/>
          </p:cNvSpPr>
          <p:nvPr>
            <p:ph idx="1"/>
          </p:nvPr>
        </p:nvSpPr>
        <p:spPr>
          <a:xfrm>
            <a:off x="457200" y="1828800"/>
            <a:ext cx="8229600" cy="4297363"/>
          </a:xfrm>
        </p:spPr>
        <p:txBody>
          <a:bodyPr>
            <a:normAutofit/>
          </a:bodyPr>
          <a:lstStyle/>
          <a:p>
            <a:r>
              <a:rPr lang="en-US" sz="2800" dirty="0"/>
              <a:t>When a cluster gets filled and goes into a bucket </a:t>
            </a:r>
            <a:endParaRPr lang="en-US" sz="2800" dirty="0" smtClean="0"/>
          </a:p>
          <a:p>
            <a:r>
              <a:rPr lang="en-US" sz="2800" dirty="0" smtClean="0"/>
              <a:t>A </a:t>
            </a:r>
            <a:r>
              <a:rPr lang="en-US" sz="2800" dirty="0"/>
              <a:t>next point arrives which lay into the assigned radius of a cluster then the point will go into that cluster and the new cluster is not appointed for that point. </a:t>
            </a:r>
            <a:endParaRPr lang="en-US" sz="2800" dirty="0" smtClean="0"/>
          </a:p>
          <a:p>
            <a:r>
              <a:rPr lang="en-US" sz="2800" dirty="0" smtClean="0"/>
              <a:t>If </a:t>
            </a:r>
            <a:r>
              <a:rPr lang="en-US" sz="2800" dirty="0"/>
              <a:t>newly arrived point doesn’t lie into any of the k-1 clusters then the points appointed as a new cluster center and the radius of each cluster is calculated as discussed initially.</a:t>
            </a:r>
            <a:endParaRPr lang="en-US" sz="2800" dirty="0" smtClean="0"/>
          </a:p>
          <a:p>
            <a:endParaRPr lang="en-US" sz="2800"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(4)</a:t>
            </a:r>
            <a:endParaRPr lang="en-US" dirty="0"/>
          </a:p>
        </p:txBody>
      </p:sp>
      <p:sp>
        <p:nvSpPr>
          <p:cNvPr id="3" name="Content Placeholder 2"/>
          <p:cNvSpPr>
            <a:spLocks noGrp="1"/>
          </p:cNvSpPr>
          <p:nvPr>
            <p:ph idx="1"/>
          </p:nvPr>
        </p:nvSpPr>
        <p:spPr>
          <a:xfrm>
            <a:off x="457200" y="1752600"/>
            <a:ext cx="8229600" cy="4724400"/>
          </a:xfrm>
        </p:spPr>
        <p:txBody>
          <a:bodyPr>
            <a:normAutofit/>
          </a:bodyPr>
          <a:lstStyle/>
          <a:p>
            <a:r>
              <a:rPr lang="en-US" sz="2800" dirty="0"/>
              <a:t>When a cluster gets filled and go into a bucket and a new point arrives and case(3) </a:t>
            </a:r>
            <a:r>
              <a:rPr lang="en-US" sz="2800" dirty="0" smtClean="0"/>
              <a:t>occurs</a:t>
            </a:r>
          </a:p>
          <a:p>
            <a:pPr>
              <a:buNone/>
            </a:pPr>
            <a:r>
              <a:rPr lang="en-US" sz="2800" dirty="0" smtClean="0"/>
              <a:t> </a:t>
            </a:r>
          </a:p>
          <a:p>
            <a:r>
              <a:rPr lang="en-US" sz="2800" dirty="0" smtClean="0"/>
              <a:t>Then Next Point comes and again case(3) occurs</a:t>
            </a:r>
          </a:p>
          <a:p>
            <a:endParaRPr lang="en-US" sz="2800" dirty="0" smtClean="0"/>
          </a:p>
          <a:p>
            <a:r>
              <a:rPr lang="en-US" sz="2800" dirty="0"/>
              <a:t>L</a:t>
            </a:r>
            <a:r>
              <a:rPr lang="en-US" sz="2800" dirty="0" smtClean="0"/>
              <a:t>ike </a:t>
            </a:r>
            <a:r>
              <a:rPr lang="en-US" sz="2800" dirty="0"/>
              <a:t>this all clusters gets filled and go into buckets</a:t>
            </a:r>
            <a:r>
              <a:rPr lang="en-US" sz="2800" dirty="0" smtClean="0"/>
              <a:t>.</a:t>
            </a:r>
          </a:p>
          <a:p>
            <a:pPr>
              <a:buNone/>
            </a:pPr>
            <a:r>
              <a:rPr lang="en-US" sz="2800" dirty="0" smtClean="0"/>
              <a:t> </a:t>
            </a:r>
          </a:p>
          <a:p>
            <a:r>
              <a:rPr lang="en-US" sz="2800" dirty="0" smtClean="0"/>
              <a:t>Now </a:t>
            </a:r>
            <a:r>
              <a:rPr lang="en-US" sz="2800" dirty="0"/>
              <a:t>the new distinct k points which arrive are appointed as cluster centers.</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(5)</a:t>
            </a:r>
            <a:endParaRPr lang="en-US" dirty="0"/>
          </a:p>
        </p:txBody>
      </p:sp>
      <p:sp>
        <p:nvSpPr>
          <p:cNvPr id="3" name="Content Placeholder 2"/>
          <p:cNvSpPr>
            <a:spLocks noGrp="1"/>
          </p:cNvSpPr>
          <p:nvPr>
            <p:ph idx="1"/>
          </p:nvPr>
        </p:nvSpPr>
        <p:spPr>
          <a:xfrm>
            <a:off x="457200" y="1676400"/>
            <a:ext cx="8229600" cy="5029200"/>
          </a:xfrm>
        </p:spPr>
        <p:txBody>
          <a:bodyPr>
            <a:normAutofit fontScale="92500"/>
          </a:bodyPr>
          <a:lstStyle/>
          <a:p>
            <a:r>
              <a:rPr lang="en-US" sz="2800" dirty="0"/>
              <a:t>When a cluster gets filled and is ready to go into the bucket then a check is performed on the cluster for outlier detection. There is an algorithm to detect outliers in the cluster</a:t>
            </a:r>
            <a:r>
              <a:rPr lang="en-US" sz="2800" dirty="0" smtClean="0"/>
              <a:t>.</a:t>
            </a:r>
          </a:p>
          <a:p>
            <a:r>
              <a:rPr lang="en-US" sz="2800" dirty="0"/>
              <a:t>Here we calculate d</a:t>
            </a:r>
            <a:r>
              <a:rPr lang="en-US" sz="2800" baseline="-25000" dirty="0"/>
              <a:t>p</a:t>
            </a:r>
            <a:r>
              <a:rPr lang="en-US" sz="2800" dirty="0"/>
              <a:t> and t</a:t>
            </a:r>
            <a:r>
              <a:rPr lang="en-US" sz="2800" baseline="-25000" dirty="0"/>
              <a:t>p</a:t>
            </a:r>
            <a:r>
              <a:rPr lang="en-US" sz="2800" dirty="0"/>
              <a:t> and will be divided with D</a:t>
            </a:r>
            <a:r>
              <a:rPr lang="en-US" sz="2800" baseline="-25000" dirty="0"/>
              <a:t>total</a:t>
            </a:r>
            <a:r>
              <a:rPr lang="en-US" sz="2800" dirty="0"/>
              <a:t> and T</a:t>
            </a:r>
            <a:r>
              <a:rPr lang="en-US" sz="2800" baseline="-25000" dirty="0"/>
              <a:t>total</a:t>
            </a:r>
            <a:r>
              <a:rPr lang="en-US" sz="2800" dirty="0"/>
              <a:t> respectively, so that it becomes normalized.</a:t>
            </a:r>
          </a:p>
          <a:p>
            <a:pPr>
              <a:buNone/>
            </a:pPr>
            <a:r>
              <a:rPr lang="en-US" sz="2800" dirty="0" smtClean="0"/>
              <a:t>	d</a:t>
            </a:r>
            <a:r>
              <a:rPr lang="en-US" sz="2800" baseline="-25000" dirty="0" smtClean="0"/>
              <a:t>p</a:t>
            </a:r>
            <a:r>
              <a:rPr lang="en-US" sz="2800" dirty="0" smtClean="0"/>
              <a:t> </a:t>
            </a:r>
            <a:r>
              <a:rPr lang="en-US" sz="2800" dirty="0"/>
              <a:t>and t</a:t>
            </a:r>
            <a:r>
              <a:rPr lang="en-US" sz="2800" baseline="-25000" dirty="0"/>
              <a:t>p</a:t>
            </a:r>
            <a:r>
              <a:rPr lang="en-US" sz="2800" dirty="0"/>
              <a:t> stored for each point is evaluated and the points are deleted according to the following algorithm.</a:t>
            </a:r>
          </a:p>
          <a:p>
            <a:pPr>
              <a:buNone/>
            </a:pPr>
            <a:r>
              <a:rPr lang="en-US" sz="2800" dirty="0" smtClean="0"/>
              <a:t>	d</a:t>
            </a:r>
            <a:r>
              <a:rPr lang="en-US" sz="2800" baseline="-25000" dirty="0" smtClean="0"/>
              <a:t>pi</a:t>
            </a:r>
            <a:r>
              <a:rPr lang="en-US" sz="2800" dirty="0" smtClean="0"/>
              <a:t>- </a:t>
            </a:r>
            <a:r>
              <a:rPr lang="en-US" sz="2800" dirty="0"/>
              <a:t>distance of point i from center of cluster in meters.</a:t>
            </a:r>
          </a:p>
          <a:p>
            <a:pPr>
              <a:buNone/>
            </a:pPr>
            <a:r>
              <a:rPr lang="en-US" sz="2800" dirty="0" smtClean="0"/>
              <a:t>	t</a:t>
            </a:r>
            <a:r>
              <a:rPr lang="en-US" sz="2800" baseline="-25000" dirty="0" smtClean="0"/>
              <a:t>pi</a:t>
            </a:r>
            <a:r>
              <a:rPr lang="en-US" sz="2800" dirty="0" smtClean="0"/>
              <a:t>- </a:t>
            </a:r>
            <a:r>
              <a:rPr lang="en-US" sz="2800" dirty="0"/>
              <a:t>time stamp associated with point i in seconds.</a:t>
            </a:r>
          </a:p>
          <a:p>
            <a:endParaRPr lang="en-US" sz="2800" dirty="0"/>
          </a:p>
          <a:p>
            <a:endParaRPr lang="en-US" sz="2800"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(5) Continued…..</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sz="2800" dirty="0"/>
              <a:t>D</a:t>
            </a:r>
            <a:r>
              <a:rPr lang="en-US" sz="2800" baseline="-25000" dirty="0"/>
              <a:t>total</a:t>
            </a:r>
            <a:r>
              <a:rPr lang="en-US" sz="2800" dirty="0"/>
              <a:t> is calculated which is equal to</a:t>
            </a:r>
          </a:p>
          <a:p>
            <a:pPr algn="ctr">
              <a:buNone/>
            </a:pPr>
            <a:r>
              <a:rPr lang="en-US" sz="2800" dirty="0" smtClean="0"/>
              <a:t>	</a:t>
            </a:r>
            <a:r>
              <a:rPr lang="en-US" sz="2800" dirty="0"/>
              <a:t>	</a:t>
            </a:r>
            <a:r>
              <a:rPr lang="en-US" sz="2800" dirty="0" smtClean="0"/>
              <a:t>		D</a:t>
            </a:r>
            <a:r>
              <a:rPr lang="en-US" sz="2800" baseline="-25000" dirty="0" smtClean="0"/>
              <a:t>total</a:t>
            </a:r>
            <a:r>
              <a:rPr lang="en-US" sz="2800" dirty="0"/>
              <a:t>=∑d</a:t>
            </a:r>
            <a:r>
              <a:rPr lang="en-US" sz="2800" baseline="-25000" dirty="0"/>
              <a:t>pi</a:t>
            </a:r>
            <a:r>
              <a:rPr lang="en-US" sz="2800" dirty="0"/>
              <a:t>	</a:t>
            </a:r>
            <a:r>
              <a:rPr lang="en-US" sz="2800" dirty="0" smtClean="0"/>
              <a:t>			(</a:t>
            </a:r>
            <a:r>
              <a:rPr lang="en-US" sz="2800" dirty="0"/>
              <a:t>3)</a:t>
            </a:r>
          </a:p>
          <a:p>
            <a:pPr>
              <a:buNone/>
            </a:pPr>
            <a:r>
              <a:rPr lang="en-US" sz="2800" dirty="0" smtClean="0"/>
              <a:t>	Where </a:t>
            </a:r>
            <a:r>
              <a:rPr lang="en-US" sz="2800" dirty="0"/>
              <a:t>i=1 to n. </a:t>
            </a:r>
          </a:p>
          <a:p>
            <a:pPr>
              <a:buNone/>
            </a:pPr>
            <a:r>
              <a:rPr lang="en-US" sz="2800" dirty="0" smtClean="0"/>
              <a:t>	D</a:t>
            </a:r>
            <a:r>
              <a:rPr lang="en-US" sz="2800" baseline="-25000" dirty="0" smtClean="0"/>
              <a:t>total</a:t>
            </a:r>
            <a:r>
              <a:rPr lang="en-US" sz="2800" dirty="0" smtClean="0"/>
              <a:t>- </a:t>
            </a:r>
            <a:r>
              <a:rPr lang="en-US" sz="2800" dirty="0"/>
              <a:t>sum of d</a:t>
            </a:r>
            <a:r>
              <a:rPr lang="en-US" sz="2800" baseline="-25000" dirty="0"/>
              <a:t>p </a:t>
            </a:r>
            <a:r>
              <a:rPr lang="en-US" sz="2800" dirty="0"/>
              <a:t>of all points in meters.	 </a:t>
            </a:r>
          </a:p>
          <a:p>
            <a:pPr>
              <a:buNone/>
            </a:pPr>
            <a:r>
              <a:rPr lang="en-US" sz="2800" dirty="0" smtClean="0"/>
              <a:t>	n- </a:t>
            </a:r>
            <a:r>
              <a:rPr lang="en-US" sz="2800" dirty="0"/>
              <a:t>Total points in the cluster</a:t>
            </a:r>
            <a:r>
              <a:rPr lang="en-US" sz="2800" dirty="0" smtClean="0"/>
              <a:t>.</a:t>
            </a:r>
          </a:p>
          <a:p>
            <a:pPr>
              <a:buNone/>
            </a:pPr>
            <a:endParaRPr lang="en-US" sz="2800" dirty="0"/>
          </a:p>
          <a:p>
            <a:r>
              <a:rPr lang="en-US" sz="2800" dirty="0"/>
              <a:t>T</a:t>
            </a:r>
            <a:r>
              <a:rPr lang="en-US" sz="2800" baseline="-25000" dirty="0"/>
              <a:t>total</a:t>
            </a:r>
            <a:r>
              <a:rPr lang="en-US" sz="2800" dirty="0"/>
              <a:t> is calculated which is equal to</a:t>
            </a:r>
          </a:p>
          <a:p>
            <a:pPr algn="ctr">
              <a:buNone/>
            </a:pPr>
            <a:r>
              <a:rPr lang="en-US" sz="2800" dirty="0" smtClean="0"/>
              <a:t>				T</a:t>
            </a:r>
            <a:r>
              <a:rPr lang="en-US" sz="2800" baseline="-25000" dirty="0" smtClean="0"/>
              <a:t>total</a:t>
            </a:r>
            <a:r>
              <a:rPr lang="en-US" sz="2800" dirty="0"/>
              <a:t>=∑t</a:t>
            </a:r>
            <a:r>
              <a:rPr lang="en-US" sz="2800" baseline="-25000" dirty="0"/>
              <a:t>pi</a:t>
            </a:r>
            <a:r>
              <a:rPr lang="en-US" sz="2800" dirty="0"/>
              <a:t>	</a:t>
            </a:r>
            <a:r>
              <a:rPr lang="en-US" sz="2800" dirty="0" smtClean="0"/>
              <a:t>			(</a:t>
            </a:r>
            <a:r>
              <a:rPr lang="en-US" sz="2800" dirty="0"/>
              <a:t>4)</a:t>
            </a:r>
          </a:p>
          <a:p>
            <a:pPr>
              <a:buNone/>
            </a:pPr>
            <a:r>
              <a:rPr lang="en-US" sz="2800" dirty="0" smtClean="0"/>
              <a:t>	Where </a:t>
            </a:r>
            <a:r>
              <a:rPr lang="en-US" sz="2800" dirty="0"/>
              <a:t>i=1 to n.</a:t>
            </a:r>
          </a:p>
          <a:p>
            <a:pPr>
              <a:buNone/>
            </a:pPr>
            <a:r>
              <a:rPr lang="en-US" sz="2800" dirty="0" smtClean="0"/>
              <a:t>	T</a:t>
            </a:r>
            <a:r>
              <a:rPr lang="en-US" sz="2800" baseline="-25000" dirty="0" smtClean="0"/>
              <a:t>total</a:t>
            </a:r>
            <a:r>
              <a:rPr lang="en-US" sz="2800" dirty="0" smtClean="0"/>
              <a:t>- </a:t>
            </a:r>
            <a:r>
              <a:rPr lang="en-US" sz="2800" dirty="0"/>
              <a:t>sum of t</a:t>
            </a:r>
            <a:r>
              <a:rPr lang="en-US" sz="2800" baseline="-25000" dirty="0"/>
              <a:t>pi</a:t>
            </a:r>
            <a:r>
              <a:rPr lang="en-US" sz="2800" dirty="0"/>
              <a:t> of all points in seconds.</a:t>
            </a:r>
          </a:p>
          <a:p>
            <a:pPr>
              <a:buNone/>
            </a:pPr>
            <a:r>
              <a:rPr lang="en-US" sz="2800" dirty="0" smtClean="0"/>
              <a:t>	n- </a:t>
            </a:r>
            <a:r>
              <a:rPr lang="en-US" sz="2800" dirty="0"/>
              <a:t>total points in the cluster.</a:t>
            </a:r>
          </a:p>
          <a:p>
            <a:endParaRPr lang="en-US" sz="2800"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(5) Continued…..</a:t>
            </a:r>
            <a:endParaRPr lang="en-US" dirty="0"/>
          </a:p>
        </p:txBody>
      </p:sp>
      <p:sp>
        <p:nvSpPr>
          <p:cNvPr id="3" name="Content Placeholder 2"/>
          <p:cNvSpPr>
            <a:spLocks noGrp="1"/>
          </p:cNvSpPr>
          <p:nvPr>
            <p:ph idx="1"/>
          </p:nvPr>
        </p:nvSpPr>
        <p:spPr>
          <a:xfrm>
            <a:off x="457200" y="1676400"/>
            <a:ext cx="8229600" cy="4800600"/>
          </a:xfrm>
        </p:spPr>
        <p:txBody>
          <a:bodyPr>
            <a:normAutofit fontScale="77500" lnSpcReduction="20000"/>
          </a:bodyPr>
          <a:lstStyle/>
          <a:p>
            <a:r>
              <a:rPr lang="en-US" sz="2800" dirty="0"/>
              <a:t>The point having maximum value of outlier and much different from other points is considered as an anomaly and deleted.</a:t>
            </a:r>
          </a:p>
          <a:p>
            <a:pPr algn="ctr">
              <a:buNone/>
            </a:pPr>
            <a:r>
              <a:rPr lang="en-US" sz="2800" dirty="0"/>
              <a:t>	</a:t>
            </a:r>
            <a:r>
              <a:rPr lang="en-US" sz="2800" dirty="0" smtClean="0"/>
              <a:t>		outlier=d</a:t>
            </a:r>
            <a:r>
              <a:rPr lang="en-US" sz="2800" baseline="-25000" dirty="0" smtClean="0"/>
              <a:t>p</a:t>
            </a:r>
            <a:r>
              <a:rPr lang="en-US" sz="2800" dirty="0" smtClean="0"/>
              <a:t>/D</a:t>
            </a:r>
            <a:r>
              <a:rPr lang="en-US" sz="2800" baseline="-25000" dirty="0" smtClean="0"/>
              <a:t>total</a:t>
            </a:r>
            <a:r>
              <a:rPr lang="en-US" sz="2800" dirty="0" smtClean="0"/>
              <a:t>+t</a:t>
            </a:r>
            <a:r>
              <a:rPr lang="en-US" sz="2800" baseline="-25000" dirty="0" smtClean="0"/>
              <a:t>p</a:t>
            </a:r>
            <a:r>
              <a:rPr lang="en-US" sz="2800" dirty="0" smtClean="0"/>
              <a:t>/T</a:t>
            </a:r>
            <a:r>
              <a:rPr lang="en-US" sz="2800" baseline="-25000" dirty="0" smtClean="0"/>
              <a:t>total</a:t>
            </a:r>
            <a:r>
              <a:rPr lang="en-US" sz="2800" dirty="0"/>
              <a:t>	</a:t>
            </a:r>
            <a:r>
              <a:rPr lang="en-US" sz="2800" dirty="0" smtClean="0"/>
              <a:t>			(</a:t>
            </a:r>
            <a:r>
              <a:rPr lang="en-US" sz="2800" dirty="0"/>
              <a:t>5)</a:t>
            </a:r>
          </a:p>
          <a:p>
            <a:pPr>
              <a:buNone/>
            </a:pPr>
            <a:r>
              <a:rPr lang="en-US" sz="2800" dirty="0"/>
              <a:t> </a:t>
            </a:r>
          </a:p>
          <a:p>
            <a:pPr>
              <a:buNone/>
            </a:pPr>
            <a:r>
              <a:rPr lang="en-US" sz="2800" dirty="0" smtClean="0"/>
              <a:t>	The </a:t>
            </a:r>
            <a:r>
              <a:rPr lang="en-US" sz="2800" dirty="0"/>
              <a:t>points which have outlier value greater than D</a:t>
            </a:r>
            <a:r>
              <a:rPr lang="en-US" sz="2800" baseline="-25000" dirty="0"/>
              <a:t>total</a:t>
            </a:r>
            <a:r>
              <a:rPr lang="en-US" sz="2800" dirty="0"/>
              <a:t>/(n*d</a:t>
            </a:r>
            <a:r>
              <a:rPr lang="en-US" sz="2800" baseline="-25000" dirty="0"/>
              <a:t>v</a:t>
            </a:r>
            <a:r>
              <a:rPr lang="en-US" sz="2800" dirty="0"/>
              <a:t>)+T</a:t>
            </a:r>
            <a:r>
              <a:rPr lang="en-US" sz="2800" baseline="-25000" dirty="0"/>
              <a:t>total</a:t>
            </a:r>
            <a:r>
              <a:rPr lang="en-US" sz="2800" dirty="0"/>
              <a:t>/(n*T</a:t>
            </a:r>
            <a:r>
              <a:rPr lang="en-US" sz="2800" baseline="-25000" dirty="0"/>
              <a:t>v</a:t>
            </a:r>
            <a:r>
              <a:rPr lang="en-US" sz="2800" dirty="0" smtClean="0"/>
              <a:t>)  are </a:t>
            </a:r>
            <a:r>
              <a:rPr lang="en-US" sz="2800" dirty="0"/>
              <a:t>considered as anomaly and deleted.</a:t>
            </a:r>
          </a:p>
          <a:p>
            <a:pPr>
              <a:buNone/>
            </a:pPr>
            <a:r>
              <a:rPr lang="en-US" sz="2800" dirty="0"/>
              <a:t> </a:t>
            </a:r>
          </a:p>
          <a:p>
            <a:pPr>
              <a:buNone/>
            </a:pPr>
            <a:r>
              <a:rPr lang="en-US" sz="2800" dirty="0" smtClean="0"/>
              <a:t>	d</a:t>
            </a:r>
            <a:r>
              <a:rPr lang="en-US" sz="2800" baseline="-25000" dirty="0" smtClean="0"/>
              <a:t>v</a:t>
            </a:r>
            <a:r>
              <a:rPr lang="en-US" sz="2800" dirty="0" smtClean="0"/>
              <a:t>- </a:t>
            </a:r>
            <a:r>
              <a:rPr lang="en-US" sz="2800" dirty="0"/>
              <a:t>1 meter</a:t>
            </a:r>
          </a:p>
          <a:p>
            <a:pPr>
              <a:buNone/>
            </a:pPr>
            <a:r>
              <a:rPr lang="en-US" sz="2800" dirty="0" smtClean="0"/>
              <a:t>	T</a:t>
            </a:r>
            <a:r>
              <a:rPr lang="en-US" sz="2800" baseline="-25000" dirty="0" smtClean="0"/>
              <a:t>v</a:t>
            </a:r>
            <a:r>
              <a:rPr lang="en-US" sz="2800" dirty="0" smtClean="0"/>
              <a:t>- </a:t>
            </a:r>
            <a:r>
              <a:rPr lang="en-US" sz="2800" dirty="0"/>
              <a:t>1 second</a:t>
            </a:r>
          </a:p>
          <a:p>
            <a:pPr>
              <a:buNone/>
            </a:pPr>
            <a:r>
              <a:rPr lang="en-US" sz="2800" dirty="0" smtClean="0"/>
              <a:t>	These </a:t>
            </a:r>
            <a:r>
              <a:rPr lang="en-US" sz="2800" dirty="0"/>
              <a:t>values are used just to make the equation dimensionless.</a:t>
            </a:r>
          </a:p>
          <a:p>
            <a:pPr>
              <a:buNone/>
            </a:pPr>
            <a:r>
              <a:rPr lang="en-US" sz="2800" dirty="0"/>
              <a:t> </a:t>
            </a:r>
          </a:p>
          <a:p>
            <a:pPr>
              <a:buNone/>
            </a:pPr>
            <a:r>
              <a:rPr lang="en-US" sz="2800" dirty="0" smtClean="0"/>
              <a:t>	These </a:t>
            </a:r>
            <a:r>
              <a:rPr lang="en-US" sz="2800" dirty="0"/>
              <a:t>steps are executed iteratively till all the outlier points are deleted. Then an outlier free cluster will proceed. </a:t>
            </a: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(6)</a:t>
            </a:r>
            <a:endParaRPr lang="en-US" dirty="0"/>
          </a:p>
        </p:txBody>
      </p:sp>
      <p:sp>
        <p:nvSpPr>
          <p:cNvPr id="3" name="Content Placeholder 2"/>
          <p:cNvSpPr>
            <a:spLocks noGrp="1"/>
          </p:cNvSpPr>
          <p:nvPr>
            <p:ph idx="1"/>
          </p:nvPr>
        </p:nvSpPr>
        <p:spPr/>
        <p:txBody>
          <a:bodyPr>
            <a:normAutofit/>
          </a:bodyPr>
          <a:lstStyle/>
          <a:p>
            <a:r>
              <a:rPr lang="en-US" sz="2800" dirty="0"/>
              <a:t>When a cluster goes through the case(5) successfully and didn’t </a:t>
            </a:r>
            <a:r>
              <a:rPr lang="en-US" sz="2800" dirty="0" smtClean="0"/>
              <a:t>recognized </a:t>
            </a:r>
            <a:r>
              <a:rPr lang="en-US" sz="2800" dirty="0"/>
              <a:t>as </a:t>
            </a:r>
            <a:r>
              <a:rPr lang="en-US" sz="2800" dirty="0" smtClean="0"/>
              <a:t>outlier </a:t>
            </a:r>
            <a:r>
              <a:rPr lang="en-US" sz="2800" dirty="0"/>
              <a:t>then the cluster is ready to go into a bucket. The bucket is assigned to the cluster by using (1</a:t>
            </a:r>
            <a:r>
              <a:rPr lang="en-US" sz="2800" dirty="0" smtClean="0"/>
              <a:t>).</a:t>
            </a:r>
          </a:p>
          <a:p>
            <a:pPr>
              <a:buNone/>
            </a:pPr>
            <a:endParaRPr lang="en-US" sz="2800" dirty="0" smtClean="0"/>
          </a:p>
          <a:p>
            <a:r>
              <a:rPr lang="en-US" sz="2800" dirty="0"/>
              <a:t>the center of bucket needs to be modified due to the new </a:t>
            </a:r>
            <a:r>
              <a:rPr lang="en-US" sz="2800" dirty="0" smtClean="0"/>
              <a:t>cluster </a:t>
            </a:r>
            <a:r>
              <a:rPr lang="en-US" sz="2800" dirty="0"/>
              <a:t>and the new center of bucket is calculated using (6).</a:t>
            </a:r>
          </a:p>
          <a:p>
            <a:pPr>
              <a:buNone/>
            </a:pPr>
            <a:r>
              <a:rPr lang="en-US" sz="2800" dirty="0" smtClean="0"/>
              <a:t>	</a:t>
            </a:r>
            <a:endParaRPr lang="en-US" sz="2800"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(6) Continued…..</a:t>
            </a:r>
            <a:endParaRPr lang="en-US" dirty="0"/>
          </a:p>
        </p:txBody>
      </p:sp>
      <p:sp>
        <p:nvSpPr>
          <p:cNvPr id="3" name="Content Placeholder 2"/>
          <p:cNvSpPr>
            <a:spLocks noGrp="1"/>
          </p:cNvSpPr>
          <p:nvPr>
            <p:ph idx="1"/>
          </p:nvPr>
        </p:nvSpPr>
        <p:spPr>
          <a:xfrm>
            <a:off x="457200" y="1676400"/>
            <a:ext cx="8229600" cy="4800600"/>
          </a:xfrm>
        </p:spPr>
        <p:txBody>
          <a:bodyPr>
            <a:normAutofit fontScale="92500" lnSpcReduction="10000"/>
          </a:bodyPr>
          <a:lstStyle/>
          <a:p>
            <a:pPr algn="ctr">
              <a:buNone/>
            </a:pPr>
            <a:r>
              <a:rPr lang="en-US" sz="2800" dirty="0" smtClean="0"/>
              <a:t>		 C</a:t>
            </a:r>
            <a:r>
              <a:rPr lang="en-US" sz="2800" dirty="0"/>
              <a:t>= (C</a:t>
            </a:r>
            <a:r>
              <a:rPr lang="en-US" sz="2800" baseline="-25000" dirty="0"/>
              <a:t>1</a:t>
            </a:r>
            <a:r>
              <a:rPr lang="en-US" sz="2800" dirty="0"/>
              <a:t>*N</a:t>
            </a:r>
            <a:r>
              <a:rPr lang="en-US" sz="2800" baseline="-25000" dirty="0"/>
              <a:t>1</a:t>
            </a:r>
            <a:r>
              <a:rPr lang="en-US" sz="2800" dirty="0"/>
              <a:t>+C</a:t>
            </a:r>
            <a:r>
              <a:rPr lang="en-US" sz="2800" baseline="-25000" dirty="0"/>
              <a:t>2</a:t>
            </a:r>
            <a:r>
              <a:rPr lang="en-US" sz="2800" dirty="0"/>
              <a:t>*N</a:t>
            </a:r>
            <a:r>
              <a:rPr lang="en-US" sz="2800" baseline="-25000" dirty="0"/>
              <a:t>2</a:t>
            </a:r>
            <a:r>
              <a:rPr lang="en-US" sz="2800" dirty="0"/>
              <a:t>)/(N</a:t>
            </a:r>
            <a:r>
              <a:rPr lang="en-US" sz="2800" baseline="-25000" dirty="0"/>
              <a:t>1</a:t>
            </a:r>
            <a:r>
              <a:rPr lang="en-US" sz="2800" dirty="0"/>
              <a:t>+N</a:t>
            </a:r>
            <a:r>
              <a:rPr lang="en-US" sz="2800" baseline="-25000" dirty="0"/>
              <a:t>2</a:t>
            </a:r>
            <a:r>
              <a:rPr lang="en-US" sz="2800" dirty="0"/>
              <a:t>)	</a:t>
            </a:r>
            <a:r>
              <a:rPr lang="en-US" sz="2800" dirty="0" smtClean="0"/>
              <a:t>	(6)</a:t>
            </a:r>
          </a:p>
          <a:p>
            <a:pPr algn="ctr">
              <a:buNone/>
            </a:pPr>
            <a:endParaRPr lang="en-US" sz="2800" dirty="0" smtClean="0"/>
          </a:p>
          <a:p>
            <a:r>
              <a:rPr lang="en-US" sz="2800" dirty="0"/>
              <a:t>C- New center of bucket after arriving of new cluster.</a:t>
            </a:r>
          </a:p>
          <a:p>
            <a:pPr>
              <a:buNone/>
            </a:pPr>
            <a:r>
              <a:rPr lang="en-US" sz="2800" dirty="0" smtClean="0"/>
              <a:t>	C</a:t>
            </a:r>
            <a:r>
              <a:rPr lang="en-US" sz="2800" baseline="-25000" dirty="0" smtClean="0"/>
              <a:t>1</a:t>
            </a:r>
            <a:r>
              <a:rPr lang="en-US" sz="2800" dirty="0" smtClean="0"/>
              <a:t>- </a:t>
            </a:r>
            <a:r>
              <a:rPr lang="en-US" sz="2800" dirty="0"/>
              <a:t>center of bucket before coming of cluster.</a:t>
            </a:r>
          </a:p>
          <a:p>
            <a:pPr>
              <a:buNone/>
            </a:pPr>
            <a:r>
              <a:rPr lang="en-US" sz="2800" dirty="0" smtClean="0"/>
              <a:t>	N</a:t>
            </a:r>
            <a:r>
              <a:rPr lang="en-US" sz="2800" baseline="-25000" dirty="0" smtClean="0"/>
              <a:t>1</a:t>
            </a:r>
            <a:r>
              <a:rPr lang="en-US" sz="2800" dirty="0" smtClean="0"/>
              <a:t>- </a:t>
            </a:r>
            <a:r>
              <a:rPr lang="en-US" sz="2800" dirty="0"/>
              <a:t>number of points in bucket before coming of the cluster.</a:t>
            </a:r>
          </a:p>
          <a:p>
            <a:pPr>
              <a:buNone/>
            </a:pPr>
            <a:r>
              <a:rPr lang="en-US" sz="2800" dirty="0" smtClean="0"/>
              <a:t>	N</a:t>
            </a:r>
            <a:r>
              <a:rPr lang="en-US" sz="2800" baseline="-25000" dirty="0" smtClean="0"/>
              <a:t>2</a:t>
            </a:r>
            <a:r>
              <a:rPr lang="en-US" sz="2800" dirty="0" smtClean="0"/>
              <a:t>- </a:t>
            </a:r>
            <a:r>
              <a:rPr lang="en-US" sz="2800" dirty="0"/>
              <a:t>points in the filled cluster ready to go into a bucket.</a:t>
            </a:r>
          </a:p>
          <a:p>
            <a:pPr>
              <a:buNone/>
            </a:pPr>
            <a:r>
              <a:rPr lang="en-US" sz="2800" dirty="0" smtClean="0"/>
              <a:t>	C</a:t>
            </a:r>
            <a:r>
              <a:rPr lang="en-US" sz="2800" baseline="-25000" dirty="0" smtClean="0"/>
              <a:t>2</a:t>
            </a:r>
            <a:r>
              <a:rPr lang="en-US" sz="2800" dirty="0" smtClean="0"/>
              <a:t>- </a:t>
            </a:r>
            <a:r>
              <a:rPr lang="en-US" sz="2800" dirty="0"/>
              <a:t>center of filled cluster arrived to go into a bucket.</a:t>
            </a:r>
          </a:p>
          <a:p>
            <a:pPr>
              <a:buNone/>
            </a:pPr>
            <a:r>
              <a:rPr lang="en-US" sz="2800" dirty="0"/>
              <a:t> </a:t>
            </a:r>
          </a:p>
          <a:p>
            <a:r>
              <a:rPr lang="en-US" sz="2800" dirty="0"/>
              <a:t>This method is a weighted method to calculate the center of bucket after accepting a cluster.</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smtClean="0">
                <a:solidFill>
                  <a:schemeClr val="bg1"/>
                </a:solidFill>
              </a:rPr>
              <a:t>Clustering of data streams</a:t>
            </a:r>
            <a:endParaRPr lang="en-US" dirty="0">
              <a:solidFill>
                <a:schemeClr val="bg1"/>
              </a:solidFill>
            </a:endParaRPr>
          </a:p>
        </p:txBody>
      </p:sp>
      <p:sp>
        <p:nvSpPr>
          <p:cNvPr id="3" name="Content Placeholder 2"/>
          <p:cNvSpPr>
            <a:spLocks noGrp="1"/>
          </p:cNvSpPr>
          <p:nvPr>
            <p:ph idx="1"/>
          </p:nvPr>
        </p:nvSpPr>
        <p:spPr>
          <a:xfrm>
            <a:off x="457200" y="1600200"/>
            <a:ext cx="8229600" cy="4648200"/>
          </a:xfrm>
        </p:spPr>
        <p:txBody>
          <a:bodyPr/>
          <a:lstStyle/>
          <a:p>
            <a:pPr algn="just"/>
            <a:r>
              <a:rPr lang="en-US" sz="2800" dirty="0" smtClean="0"/>
              <a:t>Clustering is known as grouping of data based on their similarities.</a:t>
            </a:r>
          </a:p>
          <a:p>
            <a:pPr algn="just">
              <a:buNone/>
            </a:pPr>
            <a:r>
              <a:rPr lang="en-US" sz="2800" dirty="0"/>
              <a:t>	</a:t>
            </a:r>
            <a:r>
              <a:rPr lang="en-US" sz="2800" dirty="0" smtClean="0"/>
              <a:t>				OR</a:t>
            </a:r>
          </a:p>
          <a:p>
            <a:pPr algn="just">
              <a:buNone/>
            </a:pPr>
            <a:r>
              <a:rPr lang="en-US" sz="2800" dirty="0"/>
              <a:t>	</a:t>
            </a:r>
            <a:r>
              <a:rPr lang="en-US" sz="2800" dirty="0" smtClean="0"/>
              <a:t>Clustering is known as ungrouping of data based on dissimilarities.</a:t>
            </a:r>
          </a:p>
          <a:p>
            <a:pPr algn="just">
              <a:buNone/>
            </a:pPr>
            <a:endParaRPr lang="en-US" sz="2800" dirty="0" smtClean="0"/>
          </a:p>
          <a:p>
            <a:pPr algn="just"/>
            <a:r>
              <a:rPr lang="en-US" sz="2800" dirty="0"/>
              <a:t>This paper introduces an algorithm of k means for clustering of data streams and detection of outliers.</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(7)</a:t>
            </a:r>
            <a:endParaRPr lang="en-US" dirty="0"/>
          </a:p>
        </p:txBody>
      </p:sp>
      <p:sp>
        <p:nvSpPr>
          <p:cNvPr id="3" name="Content Placeholder 2"/>
          <p:cNvSpPr>
            <a:spLocks noGrp="1"/>
          </p:cNvSpPr>
          <p:nvPr>
            <p:ph idx="1"/>
          </p:nvPr>
        </p:nvSpPr>
        <p:spPr/>
        <p:txBody>
          <a:bodyPr>
            <a:normAutofit/>
          </a:bodyPr>
          <a:lstStyle/>
          <a:p>
            <a:r>
              <a:rPr lang="en-US" sz="2800" dirty="0" smtClean="0"/>
              <a:t>But </a:t>
            </a:r>
            <a:r>
              <a:rPr lang="en-US" sz="2800" dirty="0"/>
              <a:t>suppose the cluster finds that the bucket filled then the filled bucket will vary its </a:t>
            </a:r>
            <a:r>
              <a:rPr lang="en-US" sz="2800" dirty="0" smtClean="0"/>
              <a:t>size</a:t>
            </a:r>
          </a:p>
          <a:p>
            <a:r>
              <a:rPr lang="en-US" sz="2800" dirty="0" smtClean="0"/>
              <a:t>Take </a:t>
            </a:r>
            <a:r>
              <a:rPr lang="en-US" sz="2800" dirty="0"/>
              <a:t>some space from some other bucket which is not filled yet. </a:t>
            </a:r>
            <a:endParaRPr lang="en-US" sz="2800" dirty="0" smtClean="0"/>
          </a:p>
          <a:p>
            <a:r>
              <a:rPr lang="en-US" sz="2800" dirty="0" smtClean="0"/>
              <a:t>So </a:t>
            </a:r>
            <a:r>
              <a:rPr lang="en-US" sz="2800" dirty="0"/>
              <a:t>in this way size of filled bucket gets increased and now it can accommodate the cluster and the size of another bucket gets decreased</a:t>
            </a:r>
            <a:r>
              <a:rPr lang="en-US" sz="2800" dirty="0" smtClean="0"/>
              <a:t>.</a:t>
            </a:r>
          </a:p>
          <a:p>
            <a:r>
              <a:rPr lang="en-US" sz="2800" dirty="0" smtClean="0"/>
              <a:t> </a:t>
            </a:r>
            <a:r>
              <a:rPr lang="en-US" sz="2800" dirty="0"/>
              <a:t>In this way the size of buckets vary and considered as variable buckets.</a:t>
            </a:r>
          </a:p>
          <a:p>
            <a:pPr>
              <a:buNone/>
            </a:pPr>
            <a:endParaRPr lang="en-US" sz="2800"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(8)</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800" dirty="0" smtClean="0"/>
              <a:t>Cluster </a:t>
            </a:r>
            <a:r>
              <a:rPr lang="en-US" sz="2800" dirty="0"/>
              <a:t>goes through case(7) and no bucket has enough space to allocate to the </a:t>
            </a:r>
            <a:r>
              <a:rPr lang="en-US" sz="2800" dirty="0" smtClean="0"/>
              <a:t>bucket.</a:t>
            </a:r>
          </a:p>
          <a:p>
            <a:r>
              <a:rPr lang="en-US" sz="2800" dirty="0" smtClean="0"/>
              <a:t>The </a:t>
            </a:r>
            <a:r>
              <a:rPr lang="en-US" sz="2800" dirty="0"/>
              <a:t>cluster will go then the points which lie outside to r</a:t>
            </a:r>
            <a:r>
              <a:rPr lang="en-US" sz="2800" baseline="30000" dirty="0"/>
              <a:t>3/4</a:t>
            </a:r>
            <a:r>
              <a:rPr lang="en-US" sz="2800" dirty="0"/>
              <a:t> of all the filled buckets are deleted</a:t>
            </a:r>
            <a:r>
              <a:rPr lang="en-US" sz="2800" dirty="0" smtClean="0"/>
              <a:t>.</a:t>
            </a:r>
          </a:p>
          <a:p>
            <a:r>
              <a:rPr lang="en-US" sz="2800" dirty="0"/>
              <a:t>some memory is freed from the bucket and then again checks whether the bucket have sufficient space or </a:t>
            </a:r>
            <a:r>
              <a:rPr lang="en-US" sz="2800" dirty="0" smtClean="0"/>
              <a:t>not.</a:t>
            </a:r>
          </a:p>
          <a:p>
            <a:r>
              <a:rPr lang="en-US" sz="2800" dirty="0"/>
              <a:t>if there is sufficient space </a:t>
            </a:r>
            <a:r>
              <a:rPr lang="en-US" sz="2800" dirty="0" smtClean="0"/>
              <a:t>available </a:t>
            </a:r>
            <a:r>
              <a:rPr lang="en-US" sz="2800" dirty="0"/>
              <a:t>then the case(6) and case(7) are repeated and if not then case(8) is repeated till the cluster didn’t get enough space in the bucket</a:t>
            </a:r>
            <a:r>
              <a:rPr lang="en-US" sz="2800" dirty="0" smtClean="0"/>
              <a:t>.</a:t>
            </a:r>
            <a:endParaRPr lang="en-US" sz="2800"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Case (9)</a:t>
            </a:r>
            <a:endParaRPr lang="en-US" dirty="0"/>
          </a:p>
        </p:txBody>
      </p:sp>
      <p:sp>
        <p:nvSpPr>
          <p:cNvPr id="3" name="Content Placeholder 2"/>
          <p:cNvSpPr>
            <a:spLocks noGrp="1"/>
          </p:cNvSpPr>
          <p:nvPr>
            <p:ph idx="1"/>
          </p:nvPr>
        </p:nvSpPr>
        <p:spPr/>
        <p:txBody>
          <a:bodyPr>
            <a:normAutofit/>
          </a:bodyPr>
          <a:lstStyle/>
          <a:p>
            <a:r>
              <a:rPr lang="en-US" sz="2800" dirty="0"/>
              <a:t>When a bucket doesn’t get any cluster or entry and lags by the k times average the time taken to fill a bucket </a:t>
            </a:r>
            <a:r>
              <a:rPr lang="en-US" sz="2800" dirty="0" smtClean="0"/>
              <a:t>.</a:t>
            </a:r>
          </a:p>
          <a:p>
            <a:pPr>
              <a:buNone/>
            </a:pPr>
            <a:endParaRPr lang="en-US" sz="2800" dirty="0" smtClean="0"/>
          </a:p>
          <a:p>
            <a:r>
              <a:rPr lang="en-US" sz="2800" dirty="0" smtClean="0"/>
              <a:t> The </a:t>
            </a:r>
            <a:r>
              <a:rPr lang="en-US" sz="2800" dirty="0"/>
              <a:t>whole bucket is considered as containing outlier data and is being emptied. </a:t>
            </a:r>
          </a:p>
          <a:p>
            <a:endParaRPr lang="en-US" sz="2800"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4200"/>
            <a:ext cx="9144000" cy="609600"/>
          </a:xfrm>
        </p:spPr>
        <p:style>
          <a:lnRef idx="0">
            <a:schemeClr val="accent6"/>
          </a:lnRef>
          <a:fillRef idx="3">
            <a:schemeClr val="accent6"/>
          </a:fillRef>
          <a:effectRef idx="3">
            <a:schemeClr val="accent6"/>
          </a:effectRef>
          <a:fontRef idx="minor">
            <a:schemeClr val="lt1"/>
          </a:fontRef>
        </p:style>
        <p:txBody>
          <a:bodyPr>
            <a:normAutofit/>
          </a:bodyPr>
          <a:lstStyle/>
          <a:p>
            <a:pPr algn="ctr"/>
            <a:r>
              <a:rPr lang="en-US" sz="3200" dirty="0" smtClean="0"/>
              <a:t>Data sets and parameter settings</a:t>
            </a:r>
            <a:endParaRPr lang="en-US" sz="3200" dirty="0"/>
          </a:p>
        </p:txBody>
      </p:sp>
      <p:sp>
        <p:nvSpPr>
          <p:cNvPr id="3" name="Text Placeholder 2"/>
          <p:cNvSpPr>
            <a:spLocks noGrp="1"/>
          </p:cNvSpPr>
          <p:nvPr>
            <p:ph type="body" idx="1"/>
          </p:nvPr>
        </p:nvSpPr>
        <p:spPr>
          <a:xfrm>
            <a:off x="0" y="152400"/>
            <a:ext cx="9144000" cy="838200"/>
          </a:xfrm>
        </p:spPr>
        <p:style>
          <a:lnRef idx="0">
            <a:schemeClr val="accent3"/>
          </a:lnRef>
          <a:fillRef idx="3">
            <a:schemeClr val="accent3"/>
          </a:fillRef>
          <a:effectRef idx="3">
            <a:schemeClr val="accent3"/>
          </a:effectRef>
          <a:fontRef idx="minor">
            <a:schemeClr val="lt1"/>
          </a:fontRef>
        </p:style>
        <p:txBody>
          <a:bodyPr>
            <a:noAutofit/>
          </a:bodyPr>
          <a:lstStyle/>
          <a:p>
            <a:pPr algn="ctr"/>
            <a:r>
              <a:rPr lang="en-US" sz="4400" dirty="0" smtClean="0">
                <a:solidFill>
                  <a:schemeClr val="bg1"/>
                </a:solidFill>
              </a:rPr>
              <a:t>RESULT</a:t>
            </a:r>
            <a:endParaRPr lang="en-US" sz="4400" dirty="0">
              <a:solidFill>
                <a:schemeClr val="bg1"/>
              </a:solidFill>
            </a:endParaRPr>
          </a:p>
        </p:txBody>
      </p:sp>
      <p:sp>
        <p:nvSpPr>
          <p:cNvPr id="4" name="Down Arrow 3"/>
          <p:cNvSpPr/>
          <p:nvPr/>
        </p:nvSpPr>
        <p:spPr>
          <a:xfrm>
            <a:off x="4267200" y="990600"/>
            <a:ext cx="381000" cy="2133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txBox="1">
            <a:spLocks/>
          </p:cNvSpPr>
          <p:nvPr/>
        </p:nvSpPr>
        <p:spPr>
          <a:xfrm>
            <a:off x="0" y="6096000"/>
            <a:ext cx="9144000" cy="609600"/>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cap="all" noProof="0" dirty="0" smtClean="0"/>
              <a:t>Experimental results</a:t>
            </a:r>
            <a:endParaRPr kumimoji="0" lang="en-US" sz="3200" b="1" i="0" u="none" strike="noStrike" kern="1200" cap="all" spc="0" normalizeH="0" baseline="0" noProof="0" dirty="0" smtClean="0">
              <a:ln>
                <a:noFill/>
              </a:ln>
              <a:solidFill>
                <a:schemeClr val="lt1"/>
              </a:solidFill>
              <a:effectLst/>
              <a:uLnTx/>
              <a:uFillTx/>
              <a:latin typeface="+mn-lt"/>
              <a:ea typeface="+mn-ea"/>
              <a:cs typeface="+mn-cs"/>
            </a:endParaRPr>
          </a:p>
        </p:txBody>
      </p:sp>
      <p:sp>
        <p:nvSpPr>
          <p:cNvPr id="14" name="Down Arrow 13"/>
          <p:cNvSpPr/>
          <p:nvPr/>
        </p:nvSpPr>
        <p:spPr>
          <a:xfrm>
            <a:off x="4267200" y="3733800"/>
            <a:ext cx="381000" cy="2362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Data Sets</a:t>
            </a:r>
            <a:endParaRPr lang="en-US" dirty="0"/>
          </a:p>
        </p:txBody>
      </p:sp>
      <p:sp>
        <p:nvSpPr>
          <p:cNvPr id="3" name="Content Placeholder 2"/>
          <p:cNvSpPr>
            <a:spLocks noGrp="1"/>
          </p:cNvSpPr>
          <p:nvPr>
            <p:ph idx="1"/>
          </p:nvPr>
        </p:nvSpPr>
        <p:spPr>
          <a:xfrm>
            <a:off x="457200" y="1676401"/>
            <a:ext cx="8229600" cy="4038600"/>
          </a:xfrm>
        </p:spPr>
        <p:txBody>
          <a:bodyPr>
            <a:normAutofit/>
          </a:bodyPr>
          <a:lstStyle/>
          <a:p>
            <a:r>
              <a:rPr lang="en-US" sz="2800" dirty="0" smtClean="0"/>
              <a:t>Iris </a:t>
            </a:r>
            <a:r>
              <a:rPr lang="en-US" sz="2800" dirty="0"/>
              <a:t>data set [5] and KDD 1999 data set of intrusion detection</a:t>
            </a:r>
            <a:r>
              <a:rPr lang="en-US" sz="2800" dirty="0" smtClean="0"/>
              <a:t>.</a:t>
            </a:r>
          </a:p>
          <a:p>
            <a:r>
              <a:rPr lang="en-US" sz="2800" dirty="0"/>
              <a:t>This algorithm is tested for small sets and low dimensional data sets.</a:t>
            </a:r>
          </a:p>
          <a:p>
            <a:r>
              <a:rPr lang="en-US" sz="2800" dirty="0"/>
              <a:t>Furthermore all the tests are carried out for 30 runs and 30 iterations per run. For all the tests an average error percentage and outlier density is calculated and shown in experimental results.</a:t>
            </a:r>
          </a:p>
          <a:p>
            <a:endParaRPr lang="en-US" sz="2800" dirty="0"/>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Experimental Results</a:t>
            </a:r>
            <a:endParaRPr lang="en-US" dirty="0"/>
          </a:p>
        </p:txBody>
      </p:sp>
      <p:graphicFrame>
        <p:nvGraphicFramePr>
          <p:cNvPr id="4" name="Content Placeholder 3"/>
          <p:cNvGraphicFramePr>
            <a:graphicFrameLocks noGrp="1"/>
          </p:cNvGraphicFramePr>
          <p:nvPr>
            <p:ph idx="1"/>
          </p:nvPr>
        </p:nvGraphicFramePr>
        <p:xfrm>
          <a:off x="457200" y="3200400"/>
          <a:ext cx="8229600" cy="3379215"/>
        </p:xfrm>
        <a:graphic>
          <a:graphicData uri="http://schemas.openxmlformats.org/drawingml/2006/table">
            <a:tbl>
              <a:tblPr firstRow="1" bandRow="1">
                <a:tableStyleId>{5C22544A-7EE6-4342-B048-85BDC9FD1C3A}</a:tableStyleId>
              </a:tblPr>
              <a:tblGrid>
                <a:gridCol w="4114800"/>
                <a:gridCol w="4114800"/>
              </a:tblGrid>
              <a:tr h="888490">
                <a:tc>
                  <a:txBody>
                    <a:bodyPr/>
                    <a:lstStyle/>
                    <a:p>
                      <a:pPr algn="ctr"/>
                      <a:r>
                        <a:rPr lang="en-US" sz="2800" dirty="0" smtClean="0"/>
                        <a:t>Algorithm</a:t>
                      </a:r>
                      <a:endParaRPr lang="en-US" sz="2800" dirty="0"/>
                    </a:p>
                  </a:txBody>
                  <a:tcPr/>
                </a:tc>
                <a:tc>
                  <a:txBody>
                    <a:bodyPr/>
                    <a:lstStyle/>
                    <a:p>
                      <a:pPr algn="ctr"/>
                      <a:r>
                        <a:rPr lang="en-US" sz="2800" dirty="0" smtClean="0"/>
                        <a:t>Error Percentage</a:t>
                      </a:r>
                      <a:endParaRPr lang="en-US" sz="2800" dirty="0"/>
                    </a:p>
                  </a:txBody>
                  <a:tcPr/>
                </a:tc>
              </a:tr>
              <a:tr h="1162304">
                <a:tc>
                  <a:txBody>
                    <a:bodyPr/>
                    <a:lstStyle/>
                    <a:p>
                      <a:r>
                        <a:rPr lang="en-US" sz="1800" b="0" i="0" kern="1200" dirty="0" smtClean="0">
                          <a:solidFill>
                            <a:schemeClr val="dk1"/>
                          </a:solidFill>
                          <a:latin typeface="+mn-lt"/>
                          <a:ea typeface="+mn-ea"/>
                          <a:cs typeface="+mn-cs"/>
                        </a:rPr>
                        <a:t> Pre-Clustering Algorithm for Anomaly Detection and Clustering that uses variable size</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 buckets.</a:t>
                      </a:r>
                    </a:p>
                    <a:p>
                      <a:endParaRPr lang="en-US" dirty="0"/>
                    </a:p>
                  </a:txBody>
                  <a:tcPr/>
                </a:tc>
                <a:tc>
                  <a:txBody>
                    <a:bodyPr/>
                    <a:lstStyle/>
                    <a:p>
                      <a:r>
                        <a:rPr lang="en-US" dirty="0" smtClean="0"/>
                        <a:t>0.03</a:t>
                      </a:r>
                      <a:endParaRPr lang="en-US" dirty="0"/>
                    </a:p>
                  </a:txBody>
                  <a:tcPr/>
                </a:tc>
              </a:tr>
              <a:tr h="631445">
                <a:tc>
                  <a:txBody>
                    <a:bodyPr/>
                    <a:lstStyle/>
                    <a:p>
                      <a:r>
                        <a:rPr lang="en-US" dirty="0" smtClean="0"/>
                        <a:t>Algorithm</a:t>
                      </a:r>
                      <a:r>
                        <a:rPr lang="en-US" baseline="0" dirty="0" smtClean="0"/>
                        <a:t> 1</a:t>
                      </a:r>
                      <a:endParaRPr lang="en-US" dirty="0"/>
                    </a:p>
                  </a:txBody>
                  <a:tcPr/>
                </a:tc>
                <a:tc>
                  <a:txBody>
                    <a:bodyPr/>
                    <a:lstStyle/>
                    <a:p>
                      <a:r>
                        <a:rPr lang="en-US" dirty="0" smtClean="0"/>
                        <a:t>0.45</a:t>
                      </a:r>
                      <a:endParaRPr lang="en-US" dirty="0"/>
                    </a:p>
                  </a:txBody>
                  <a:tcPr/>
                </a:tc>
              </a:tr>
              <a:tr h="670560">
                <a:tc>
                  <a:txBody>
                    <a:bodyPr/>
                    <a:lstStyle/>
                    <a:p>
                      <a:r>
                        <a:rPr lang="en-US" dirty="0" smtClean="0"/>
                        <a:t>Algorithm 2</a:t>
                      </a:r>
                      <a:endParaRPr lang="en-US" dirty="0"/>
                    </a:p>
                  </a:txBody>
                  <a:tcPr/>
                </a:tc>
                <a:tc>
                  <a:txBody>
                    <a:bodyPr/>
                    <a:lstStyle/>
                    <a:p>
                      <a:r>
                        <a:rPr lang="en-US" dirty="0" smtClean="0"/>
                        <a:t>0.06</a:t>
                      </a:r>
                      <a:endParaRPr lang="en-US" dirty="0"/>
                    </a:p>
                  </a:txBody>
                  <a:tcPr/>
                </a:tc>
              </a:tr>
            </a:tbl>
          </a:graphicData>
        </a:graphic>
      </p:graphicFrame>
      <p:sp>
        <p:nvSpPr>
          <p:cNvPr id="5" name="TextBox 4"/>
          <p:cNvSpPr txBox="1"/>
          <p:nvPr/>
        </p:nvSpPr>
        <p:spPr>
          <a:xfrm>
            <a:off x="533400" y="1676400"/>
            <a:ext cx="8153400" cy="1446550"/>
          </a:xfrm>
          <a:prstGeom prst="rect">
            <a:avLst/>
          </a:prstGeom>
          <a:noFill/>
        </p:spPr>
        <p:txBody>
          <a:bodyPr wrap="square" rtlCol="0">
            <a:spAutoFit/>
          </a:bodyPr>
          <a:lstStyle/>
          <a:p>
            <a:pPr algn="ctr"/>
            <a:r>
              <a:rPr lang="en-US" sz="2400" dirty="0" smtClean="0"/>
              <a:t>TABLE I. Error Percentage </a:t>
            </a:r>
          </a:p>
          <a:p>
            <a:pPr algn="ctr"/>
            <a:endParaRPr lang="en-US" sz="2400" dirty="0" smtClean="0"/>
          </a:p>
          <a:p>
            <a:r>
              <a:rPr lang="en-US" sz="2000" dirty="0" smtClean="0"/>
              <a:t>A </a:t>
            </a:r>
            <a:r>
              <a:rPr lang="en-US" sz="2000" dirty="0"/>
              <a:t>table (Table I.) is drawn on the basis of error percentage and algorithms to compare the data set of intrusion detection of KDD cup 1999. </a:t>
            </a: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352800" cy="1162050"/>
          </a:xfrm>
        </p:spPr>
        <p:style>
          <a:lnRef idx="0">
            <a:schemeClr val="accent6"/>
          </a:lnRef>
          <a:fillRef idx="3">
            <a:schemeClr val="accent6"/>
          </a:fillRef>
          <a:effectRef idx="3">
            <a:schemeClr val="accent6"/>
          </a:effectRef>
          <a:fontRef idx="minor">
            <a:schemeClr val="lt1"/>
          </a:fontRef>
        </p:style>
        <p:txBody>
          <a:bodyPr>
            <a:normAutofit/>
          </a:bodyPr>
          <a:lstStyle/>
          <a:p>
            <a:pPr algn="ctr"/>
            <a:r>
              <a:rPr lang="en-US" sz="2800" dirty="0" smtClean="0"/>
              <a:t>Experimental Results Continued…….</a:t>
            </a:r>
            <a:endParaRPr lang="en-US" sz="2800" dirty="0"/>
          </a:p>
        </p:txBody>
      </p:sp>
      <p:pic>
        <p:nvPicPr>
          <p:cNvPr id="5" name="Content Placeholder 3" descr="pic2.png"/>
          <p:cNvPicPr>
            <a:picLocks noGrp="1" noChangeAspect="1"/>
          </p:cNvPicPr>
          <p:nvPr>
            <p:ph idx="1"/>
          </p:nvPr>
        </p:nvPicPr>
        <p:blipFill>
          <a:blip r:embed="rId2" cstate="print"/>
          <a:stretch>
            <a:fillRect/>
          </a:stretch>
        </p:blipFill>
        <p:spPr>
          <a:xfrm>
            <a:off x="4495800" y="304800"/>
            <a:ext cx="4495800" cy="4114800"/>
          </a:xfrm>
        </p:spPr>
      </p:pic>
      <p:sp>
        <p:nvSpPr>
          <p:cNvPr id="4" name="Text Placeholder 3"/>
          <p:cNvSpPr>
            <a:spLocks noGrp="1"/>
          </p:cNvSpPr>
          <p:nvPr>
            <p:ph type="body" sz="half" idx="2"/>
          </p:nvPr>
        </p:nvSpPr>
        <p:spPr>
          <a:xfrm>
            <a:off x="457200" y="1676401"/>
            <a:ext cx="3352800" cy="3962399"/>
          </a:xfrm>
        </p:spPr>
        <p:txBody>
          <a:bodyPr>
            <a:normAutofit lnSpcReduction="10000"/>
          </a:bodyPr>
          <a:lstStyle/>
          <a:p>
            <a:pPr>
              <a:buFont typeface="Arial" pitchFamily="34" charset="0"/>
              <a:buChar char="•"/>
            </a:pPr>
            <a:r>
              <a:rPr lang="en-US" sz="2000" dirty="0"/>
              <a:t>According to the statistics shown in </a:t>
            </a:r>
            <a:r>
              <a:rPr lang="en-US" sz="2000" dirty="0" smtClean="0"/>
              <a:t>the </a:t>
            </a:r>
            <a:r>
              <a:rPr lang="en-US" sz="2000" dirty="0"/>
              <a:t>Table I, the proposed method gives a quality of 99.97 percent whereas the other algorithms as shown in fig. 2 gives a error percentage of 0.045 and 0.06.</a:t>
            </a:r>
          </a:p>
          <a:p>
            <a:endParaRPr lang="en-US" dirty="0" smtClean="0"/>
          </a:p>
          <a:p>
            <a:pPr>
              <a:buFont typeface="Arial" pitchFamily="34" charset="0"/>
              <a:buChar char="•"/>
            </a:pPr>
            <a:r>
              <a:rPr lang="en-US" sz="2000" dirty="0"/>
              <a:t>The experimental results about the algorithm show that the proposed algorithm clusters the data more efficiently and detect the anomaly efficiently. </a:t>
            </a:r>
          </a:p>
        </p:txBody>
      </p:sp>
      <p:sp>
        <p:nvSpPr>
          <p:cNvPr id="6" name="TextBox 5"/>
          <p:cNvSpPr txBox="1"/>
          <p:nvPr/>
        </p:nvSpPr>
        <p:spPr>
          <a:xfrm>
            <a:off x="4572000" y="4648200"/>
            <a:ext cx="4343400" cy="1077218"/>
          </a:xfrm>
          <a:prstGeom prst="rect">
            <a:avLst/>
          </a:prstGeom>
          <a:noFill/>
        </p:spPr>
        <p:txBody>
          <a:bodyPr wrap="square" rtlCol="0">
            <a:spAutoFit/>
          </a:bodyPr>
          <a:lstStyle/>
          <a:p>
            <a:r>
              <a:rPr lang="en-US" sz="1600" dirty="0"/>
              <a:t>Y-axis – error </a:t>
            </a:r>
            <a:r>
              <a:rPr lang="en-US" sz="1600" dirty="0" smtClean="0"/>
              <a:t>percentage</a:t>
            </a:r>
          </a:p>
          <a:p>
            <a:endParaRPr lang="en-US" sz="1600" dirty="0"/>
          </a:p>
          <a:p>
            <a:r>
              <a:rPr lang="en-US" sz="1600" dirty="0" smtClean="0"/>
              <a:t>Fig. 2 </a:t>
            </a:r>
            <a:r>
              <a:rPr lang="en-US" sz="1600" dirty="0"/>
              <a:t>Error Percentage of different algorithms on kdd cup 1999 data set of intrusion </a:t>
            </a:r>
            <a:r>
              <a:rPr lang="en-US" sz="1600" dirty="0" smtClean="0"/>
              <a:t>detection.</a:t>
            </a:r>
            <a:endParaRPr lang="en-US" sz="1600" dirty="0"/>
          </a:p>
        </p:txBody>
      </p:sp>
      <p:sp>
        <p:nvSpPr>
          <p:cNvPr id="7" name="TextBox 6"/>
          <p:cNvSpPr txBox="1"/>
          <p:nvPr/>
        </p:nvSpPr>
        <p:spPr>
          <a:xfrm>
            <a:off x="228600" y="6019800"/>
            <a:ext cx="8763000" cy="646331"/>
          </a:xfrm>
          <a:prstGeom prst="rect">
            <a:avLst/>
          </a:prstGeom>
          <a:noFill/>
        </p:spPr>
        <p:txBody>
          <a:bodyPr wrap="square" rtlCol="0">
            <a:spAutoFit/>
          </a:bodyPr>
          <a:lstStyle/>
          <a:p>
            <a:r>
              <a:rPr lang="en-US" dirty="0"/>
              <a:t>We discuss a series of assessments results of the improved algorithm in this section. This algorithm uses Microsoft visual C++ programming. The code can be written in JAVA also</a:t>
            </a: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smtClean="0"/>
              <a:t>Future Work</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2800" dirty="0"/>
              <a:t>The proposed algorithm has worked on mostly numerical data sets and for low dimensional data sets</a:t>
            </a:r>
            <a:r>
              <a:rPr lang="en-US" sz="2800" dirty="0" smtClean="0"/>
              <a:t>.</a:t>
            </a:r>
          </a:p>
          <a:p>
            <a:r>
              <a:rPr lang="en-US" sz="2800" dirty="0"/>
              <a:t>In future the work can be extended for the other type of data such as Boolean data and categorical data</a:t>
            </a:r>
            <a:r>
              <a:rPr lang="en-US" sz="2800" dirty="0" smtClean="0"/>
              <a:t>.</a:t>
            </a:r>
          </a:p>
          <a:p>
            <a:r>
              <a:rPr lang="en-US" sz="2800" dirty="0" smtClean="0"/>
              <a:t>In </a:t>
            </a:r>
            <a:r>
              <a:rPr lang="en-US" sz="2800" dirty="0"/>
              <a:t>future we can also use only time effect for anomaly detection</a:t>
            </a:r>
            <a:r>
              <a:rPr lang="en-US" sz="2800" dirty="0" smtClean="0"/>
              <a:t>.</a:t>
            </a:r>
          </a:p>
          <a:p>
            <a:r>
              <a:rPr lang="en-US" sz="2800" dirty="0"/>
              <a:t>The technique of variable size of bucket is used at a preliminary level; it could be extended much more so that it can be used efficiently.</a:t>
            </a: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The experiments and results of the above proposed algorithm show that the above considers quality over time efficiency</a:t>
            </a:r>
            <a:r>
              <a:rPr lang="en-US" sz="2800" dirty="0" smtClean="0"/>
              <a:t>.</a:t>
            </a:r>
          </a:p>
          <a:p>
            <a:pPr>
              <a:buNone/>
            </a:pPr>
            <a:endParaRPr lang="en-US" sz="2800" dirty="0" smtClean="0"/>
          </a:p>
          <a:p>
            <a:r>
              <a:rPr lang="en-US" sz="2800" dirty="0" smtClean="0"/>
              <a:t>This algorithm deals with a more efficient technique of outlier detection with time as well as distance</a:t>
            </a:r>
            <a:r>
              <a:rPr lang="en-US" sz="2800" dirty="0" smtClean="0"/>
              <a:t>.</a:t>
            </a:r>
          </a:p>
          <a:p>
            <a:endParaRPr lang="en-US" sz="2800" dirty="0" smtClean="0"/>
          </a:p>
          <a:p>
            <a:r>
              <a:rPr lang="en-US" sz="2800" dirty="0"/>
              <a:t>This algorithm deals with a newly introduced efficiently technique of variable size buckets. With the help of such buckets the essential points can maintained in the bucket for longer time</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600" dirty="0"/>
              <a:t>Ankit aggarwal, amit deshpande and Ravi Kannan, “Adaptive sampling for k-means clustering”, Microsoft research India, I. Dinur et al. (Eds.): APPROX and RANDOM 2009, LNCS 5687, pp. 15–28, 2009., Springer-Verlag Berlin Heidelberg 2009.</a:t>
            </a:r>
          </a:p>
          <a:p>
            <a:r>
              <a:rPr lang="en-US" sz="1600" dirty="0"/>
              <a:t>Richard Matthew McCutchen and Samir Khuller, “Streaming algorithms for k-center clustering with outliers and with anonymity”, A. Goel et al. (Eds.): APPROX and RANDOM 2008, LNCS 5171, pp. 165–178, 2008, Springer-Verlag Berlin Heidelberg 2008.</a:t>
            </a:r>
          </a:p>
          <a:p>
            <a:r>
              <a:rPr lang="en-US" sz="1600" dirty="0"/>
              <a:t>R.A. Fisher Iris data set, 1936. Available from: </a:t>
            </a:r>
            <a:r>
              <a:rPr lang="en-US" sz="1600" u="sng" dirty="0">
                <a:hlinkClick r:id="rId2"/>
              </a:rPr>
              <a:t>http://archive.ics.uci.edu/ml/datasets/Iris</a:t>
            </a:r>
            <a:r>
              <a:rPr lang="en-US" sz="1600" dirty="0"/>
              <a:t>.</a:t>
            </a:r>
          </a:p>
          <a:p>
            <a:r>
              <a:rPr lang="en-US" sz="1600" dirty="0"/>
              <a:t>Data minig concepts and techniques- Jiawei Han and Micheline kamber.</a:t>
            </a:r>
          </a:p>
          <a:p>
            <a:r>
              <a:rPr lang="en-US" sz="1600" dirty="0"/>
              <a:t>KDD cup 1999 dataset of network intrusion detection in systems. </a:t>
            </a:r>
            <a:r>
              <a:rPr lang="en-US" sz="1600" u="sng" dirty="0">
                <a:hlinkClick r:id="rId3"/>
              </a:rPr>
              <a:t>http://kdd.ics.uci.edu/databases/kddcup99/kddcup99.html</a:t>
            </a:r>
            <a:r>
              <a:rPr lang="en-US" sz="1600" dirty="0"/>
              <a:t>.</a:t>
            </a:r>
          </a:p>
          <a:p>
            <a:r>
              <a:rPr lang="en-US" sz="1600" dirty="0"/>
              <a:t>Aloise , D. Deshpande, A. Hansen, P. Popat, “NP-hardness of Euclidean sum-of-squares clustering”. Machine Learning 75(2), 245-248(2009).</a:t>
            </a:r>
          </a:p>
          <a:p>
            <a:r>
              <a:rPr lang="en-US" sz="1600" dirty="0"/>
              <a:t>Moses Charikar, Liadan O’Callaghan, Rina Panigraphy, “Better Streaming Algorithms for Clustering problems” , In Proc. Of STOC’03, June 9-11, 2003, San diego, California, USA, 2003 ACM.</a:t>
            </a:r>
          </a:p>
          <a:p>
            <a:r>
              <a:rPr lang="en-US" sz="1600" dirty="0"/>
              <a:t>Ramaswamy S., Rastogi R., Kyuseok, ”Efficient Algorithms for Mining Outliers from Large Data Sets”,Proc. ACM SIDMOD Int.Conf. on Management of Data, 2000</a:t>
            </a:r>
          </a:p>
          <a:p>
            <a:r>
              <a:rPr lang="en-US" sz="1600" dirty="0"/>
              <a:t>M.M. Breunig, H.P.Kriegel, R.T. Ng and J.Sander, “Identifying Density-Based Local Outliers” ACM SIGMOD </a:t>
            </a:r>
            <a:r>
              <a:rPr lang="en-US" sz="1600" dirty="0" smtClean="0"/>
              <a:t>2000.</a:t>
            </a:r>
            <a:endParaRPr lang="en-US" sz="1600"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smtClean="0"/>
              <a:t>Introduced Technique</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pPr algn="just"/>
            <a:r>
              <a:rPr lang="en-US" sz="2800" dirty="0"/>
              <a:t>detection of outliers is based on distance as well as on time on which they arrive in the cluster. </a:t>
            </a:r>
            <a:endParaRPr lang="en-US" sz="2800" dirty="0" smtClean="0"/>
          </a:p>
          <a:p>
            <a:pPr algn="just"/>
            <a:r>
              <a:rPr lang="en-US" sz="2800" dirty="0" smtClean="0"/>
              <a:t>Selection of k centers has been taken into account.</a:t>
            </a:r>
          </a:p>
          <a:p>
            <a:pPr algn="just"/>
            <a:r>
              <a:rPr lang="en-US" sz="2800" dirty="0" smtClean="0"/>
              <a:t>Use of Variable size buckets, so that space can be effectively utilized.</a:t>
            </a:r>
          </a:p>
          <a:p>
            <a:pPr algn="just"/>
            <a:r>
              <a:rPr lang="en-US" sz="2800" dirty="0" smtClean="0"/>
              <a:t>Most traditional algorithms gives priority to time efficiency than quality.</a:t>
            </a:r>
          </a:p>
          <a:p>
            <a:pPr algn="just"/>
            <a:r>
              <a:rPr lang="en-US" sz="2800" dirty="0" smtClean="0"/>
              <a:t>With small increase in time you can efficiently cluster the data without much loss of quality.</a:t>
            </a:r>
            <a:endParaRPr lang="en-US" sz="2800"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slide_thank_you.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609600"/>
          </a:xfrm>
        </p:spPr>
        <p:style>
          <a:lnRef idx="0">
            <a:schemeClr val="accent6"/>
          </a:lnRef>
          <a:fillRef idx="3">
            <a:schemeClr val="accent6"/>
          </a:fillRef>
          <a:effectRef idx="3">
            <a:schemeClr val="accent6"/>
          </a:effectRef>
          <a:fontRef idx="minor">
            <a:schemeClr val="lt1"/>
          </a:fontRef>
        </p:style>
        <p:txBody>
          <a:bodyPr>
            <a:normAutofit/>
          </a:bodyPr>
          <a:lstStyle/>
          <a:p>
            <a:pPr algn="ctr"/>
            <a:r>
              <a:rPr lang="en-US" sz="3200" dirty="0" smtClean="0"/>
              <a:t>Selection of k centers</a:t>
            </a:r>
            <a:endParaRPr lang="en-US" sz="3200" dirty="0"/>
          </a:p>
        </p:txBody>
      </p:sp>
      <p:sp>
        <p:nvSpPr>
          <p:cNvPr id="3" name="Text Placeholder 2"/>
          <p:cNvSpPr>
            <a:spLocks noGrp="1"/>
          </p:cNvSpPr>
          <p:nvPr>
            <p:ph type="body" idx="1"/>
          </p:nvPr>
        </p:nvSpPr>
        <p:spPr>
          <a:xfrm>
            <a:off x="0" y="152400"/>
            <a:ext cx="9144000" cy="838200"/>
          </a:xfrm>
        </p:spPr>
        <p:style>
          <a:lnRef idx="0">
            <a:schemeClr val="accent3"/>
          </a:lnRef>
          <a:fillRef idx="3">
            <a:schemeClr val="accent3"/>
          </a:fillRef>
          <a:effectRef idx="3">
            <a:schemeClr val="accent3"/>
          </a:effectRef>
          <a:fontRef idx="minor">
            <a:schemeClr val="lt1"/>
          </a:fontRef>
        </p:style>
        <p:txBody>
          <a:bodyPr>
            <a:noAutofit/>
          </a:bodyPr>
          <a:lstStyle/>
          <a:p>
            <a:pPr algn="ctr"/>
            <a:r>
              <a:rPr lang="en-US" sz="4400" dirty="0" smtClean="0">
                <a:solidFill>
                  <a:schemeClr val="bg1"/>
                </a:solidFill>
              </a:rPr>
              <a:t>METHOD</a:t>
            </a:r>
            <a:endParaRPr lang="en-US" sz="4400" dirty="0">
              <a:solidFill>
                <a:schemeClr val="bg1"/>
              </a:solidFill>
            </a:endParaRPr>
          </a:p>
        </p:txBody>
      </p:sp>
      <p:sp>
        <p:nvSpPr>
          <p:cNvPr id="4" name="Down Arrow 3"/>
          <p:cNvSpPr/>
          <p:nvPr/>
        </p:nvSpPr>
        <p:spPr>
          <a:xfrm>
            <a:off x="4267200" y="9906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txBox="1">
            <a:spLocks/>
          </p:cNvSpPr>
          <p:nvPr/>
        </p:nvSpPr>
        <p:spPr>
          <a:xfrm>
            <a:off x="0" y="3276600"/>
            <a:ext cx="9144000" cy="609600"/>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cap="all" dirty="0" smtClean="0"/>
              <a:t>Cluster allocation to points</a:t>
            </a:r>
            <a:endParaRPr kumimoji="0" lang="en-US" sz="3200" b="1" i="0" u="none" strike="noStrike" kern="1200" cap="all" spc="0" normalizeH="0" baseline="0" noProof="0" dirty="0" smtClean="0">
              <a:ln>
                <a:noFill/>
              </a:ln>
              <a:solidFill>
                <a:schemeClr val="lt1"/>
              </a:solidFill>
              <a:effectLst/>
              <a:uLnTx/>
              <a:uFillTx/>
              <a:latin typeface="+mn-lt"/>
              <a:ea typeface="+mn-ea"/>
              <a:cs typeface="+mn-cs"/>
            </a:endParaRPr>
          </a:p>
        </p:txBody>
      </p:sp>
      <p:sp>
        <p:nvSpPr>
          <p:cNvPr id="9" name="Title 1"/>
          <p:cNvSpPr txBox="1">
            <a:spLocks/>
          </p:cNvSpPr>
          <p:nvPr/>
        </p:nvSpPr>
        <p:spPr>
          <a:xfrm>
            <a:off x="0" y="4724400"/>
            <a:ext cx="9144000" cy="609600"/>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cap="all" dirty="0" smtClean="0"/>
              <a:t>Bucket Allocation to points</a:t>
            </a:r>
            <a:endParaRPr kumimoji="0" lang="en-US" sz="3200" b="1" i="0" u="none" strike="noStrike" kern="1200" cap="all" spc="0" normalizeH="0" baseline="0" noProof="0" dirty="0" smtClean="0">
              <a:ln>
                <a:noFill/>
              </a:ln>
              <a:solidFill>
                <a:schemeClr val="lt1"/>
              </a:solidFill>
              <a:effectLst/>
              <a:uLnTx/>
              <a:uFillTx/>
              <a:latin typeface="+mn-lt"/>
              <a:ea typeface="+mn-ea"/>
              <a:cs typeface="+mn-cs"/>
            </a:endParaRPr>
          </a:p>
        </p:txBody>
      </p:sp>
      <p:sp>
        <p:nvSpPr>
          <p:cNvPr id="10" name="Title 1"/>
          <p:cNvSpPr txBox="1">
            <a:spLocks/>
          </p:cNvSpPr>
          <p:nvPr/>
        </p:nvSpPr>
        <p:spPr>
          <a:xfrm>
            <a:off x="0" y="6248400"/>
            <a:ext cx="9144000" cy="609600"/>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cap="all" dirty="0" smtClean="0"/>
              <a:t>Analysis of Different Cases</a:t>
            </a:r>
            <a:endParaRPr kumimoji="0" lang="en-US" sz="3200" b="1" i="0" u="none" strike="noStrike" kern="1200" cap="all" spc="0" normalizeH="0" baseline="0" noProof="0" dirty="0" smtClean="0">
              <a:ln>
                <a:noFill/>
              </a:ln>
              <a:solidFill>
                <a:schemeClr val="lt1"/>
              </a:solidFill>
              <a:effectLst/>
              <a:uLnTx/>
              <a:uFillTx/>
              <a:latin typeface="+mn-lt"/>
              <a:ea typeface="+mn-ea"/>
              <a:cs typeface="+mn-cs"/>
            </a:endParaRPr>
          </a:p>
        </p:txBody>
      </p:sp>
      <p:sp>
        <p:nvSpPr>
          <p:cNvPr id="11" name="Down Arrow 10"/>
          <p:cNvSpPr/>
          <p:nvPr/>
        </p:nvSpPr>
        <p:spPr>
          <a:xfrm>
            <a:off x="4267200" y="24384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4343400" y="38862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4343400" y="5334000"/>
            <a:ext cx="228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Selection of k centers</a:t>
            </a:r>
            <a:endParaRPr lang="en-US" dirty="0"/>
          </a:p>
        </p:txBody>
      </p:sp>
      <p:sp>
        <p:nvSpPr>
          <p:cNvPr id="3" name="Content Placeholder 2"/>
          <p:cNvSpPr>
            <a:spLocks noGrp="1"/>
          </p:cNvSpPr>
          <p:nvPr>
            <p:ph idx="1"/>
          </p:nvPr>
        </p:nvSpPr>
        <p:spPr>
          <a:xfrm>
            <a:off x="457200" y="1752600"/>
            <a:ext cx="8229600" cy="4648200"/>
          </a:xfrm>
        </p:spPr>
        <p:txBody>
          <a:bodyPr>
            <a:normAutofit/>
          </a:bodyPr>
          <a:lstStyle/>
          <a:p>
            <a:r>
              <a:rPr lang="en-US" sz="2800" dirty="0" smtClean="0"/>
              <a:t>N points from data stream are allowed to enter.</a:t>
            </a:r>
          </a:p>
          <a:p>
            <a:r>
              <a:rPr lang="en-US" sz="2800" dirty="0" smtClean="0"/>
              <a:t>k points from the N points are chosen as centers.</a:t>
            </a:r>
          </a:p>
          <a:p>
            <a:r>
              <a:rPr lang="en-US" sz="2800" dirty="0"/>
              <a:t>For each element or point from the n points calculate its distance from all other points and sum them.</a:t>
            </a:r>
          </a:p>
          <a:p>
            <a:r>
              <a:rPr lang="en-US" sz="2800" dirty="0"/>
              <a:t>The point for which the sum is minimum is appointed as a cluster center.</a:t>
            </a:r>
          </a:p>
          <a:p>
            <a:r>
              <a:rPr lang="en-US" sz="2800" dirty="0"/>
              <a:t>The steps 1 and 2 are repeated till k centers are selected but don’t include the selected centers for step 1 and 2.</a:t>
            </a:r>
          </a:p>
          <a:p>
            <a:endParaRPr lang="en-US" sz="2800" dirty="0"/>
          </a:p>
        </p:txBody>
      </p:sp>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Some Key Points</a:t>
            </a:r>
            <a:endParaRPr lang="en-US" dirty="0"/>
          </a:p>
        </p:txBody>
      </p:sp>
      <p:sp>
        <p:nvSpPr>
          <p:cNvPr id="3" name="Content Placeholder 2"/>
          <p:cNvSpPr>
            <a:spLocks noGrp="1"/>
          </p:cNvSpPr>
          <p:nvPr>
            <p:ph idx="1"/>
          </p:nvPr>
        </p:nvSpPr>
        <p:spPr>
          <a:xfrm>
            <a:off x="457200" y="1676400"/>
            <a:ext cx="8229600" cy="4953000"/>
          </a:xfrm>
        </p:spPr>
        <p:txBody>
          <a:bodyPr>
            <a:normAutofit lnSpcReduction="10000"/>
          </a:bodyPr>
          <a:lstStyle/>
          <a:p>
            <a:r>
              <a:rPr lang="en-US" sz="2800" dirty="0"/>
              <a:t>A time stamp is associated with each cluster center as well as a point</a:t>
            </a:r>
            <a:r>
              <a:rPr lang="en-US" sz="2800" dirty="0" smtClean="0"/>
              <a:t>.</a:t>
            </a:r>
          </a:p>
          <a:p>
            <a:pPr>
              <a:buNone/>
            </a:pPr>
            <a:endParaRPr lang="en-US" sz="2800" dirty="0"/>
          </a:p>
          <a:p>
            <a:r>
              <a:rPr lang="en-US" sz="2800" dirty="0"/>
              <a:t>As a new center is appointed or a center is modified then the time stamp associated with the center is also modified</a:t>
            </a:r>
            <a:r>
              <a:rPr lang="en-US" sz="2800" dirty="0" smtClean="0"/>
              <a:t>.</a:t>
            </a:r>
          </a:p>
          <a:p>
            <a:pPr>
              <a:buNone/>
            </a:pPr>
            <a:endParaRPr lang="en-US" sz="2800" dirty="0"/>
          </a:p>
          <a:p>
            <a:r>
              <a:rPr lang="en-US" sz="2800" dirty="0"/>
              <a:t>If there are k clusters then buckets are also k only</a:t>
            </a:r>
          </a:p>
          <a:p>
            <a:endParaRPr lang="en-US" sz="2800" dirty="0" smtClean="0"/>
          </a:p>
          <a:p>
            <a:r>
              <a:rPr lang="en-US" sz="2800" dirty="0" smtClean="0"/>
              <a:t>Each </a:t>
            </a:r>
            <a:r>
              <a:rPr lang="en-US" sz="2800" dirty="0"/>
              <a:t>bucket have a capacity of storing k*z number of points.</a:t>
            </a:r>
          </a:p>
          <a:p>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Cluster Allocation To Points</a:t>
            </a:r>
            <a:endParaRPr lang="en-US" dirty="0"/>
          </a:p>
        </p:txBody>
      </p:sp>
      <p:sp>
        <p:nvSpPr>
          <p:cNvPr id="3" name="Content Placeholder 2"/>
          <p:cNvSpPr>
            <a:spLocks noGrp="1"/>
          </p:cNvSpPr>
          <p:nvPr>
            <p:ph idx="1"/>
          </p:nvPr>
        </p:nvSpPr>
        <p:spPr>
          <a:xfrm>
            <a:off x="457200" y="1752600"/>
            <a:ext cx="8229600" cy="4876800"/>
          </a:xfrm>
        </p:spPr>
        <p:txBody>
          <a:bodyPr>
            <a:noAutofit/>
          </a:bodyPr>
          <a:lstStyle/>
          <a:p>
            <a:r>
              <a:rPr lang="en-US" sz="1800" dirty="0"/>
              <a:t>Minimum distance between the clusters is diameter of each and every cluster. </a:t>
            </a:r>
            <a:endParaRPr lang="en-US" sz="1800" dirty="0" smtClean="0"/>
          </a:p>
          <a:p>
            <a:pPr>
              <a:buNone/>
            </a:pPr>
            <a:r>
              <a:rPr lang="en-US" sz="1800" dirty="0" smtClean="0"/>
              <a:t>	The </a:t>
            </a:r>
            <a:r>
              <a:rPr lang="en-US" sz="1800" dirty="0"/>
              <a:t>radius of each cluster is min(r)/</a:t>
            </a:r>
            <a:r>
              <a:rPr lang="en-US" sz="1800" dirty="0" smtClean="0"/>
              <a:t>2. </a:t>
            </a:r>
          </a:p>
          <a:p>
            <a:pPr>
              <a:buNone/>
            </a:pPr>
            <a:r>
              <a:rPr lang="en-US" sz="1800" dirty="0"/>
              <a:t>	</a:t>
            </a:r>
            <a:r>
              <a:rPr lang="en-US" sz="1800" dirty="0" smtClean="0"/>
              <a:t>min(r</a:t>
            </a:r>
            <a:r>
              <a:rPr lang="en-US" sz="1800" dirty="0"/>
              <a:t>) - minimum distance between any two clusters from the k clusters in </a:t>
            </a:r>
            <a:r>
              <a:rPr lang="en-US" sz="1800" dirty="0" smtClean="0"/>
              <a:t>meters. </a:t>
            </a:r>
          </a:p>
          <a:p>
            <a:pPr>
              <a:buNone/>
            </a:pPr>
            <a:r>
              <a:rPr lang="en-US" sz="1800" dirty="0"/>
              <a:t>	</a:t>
            </a:r>
            <a:r>
              <a:rPr lang="en-US" sz="1800" dirty="0" smtClean="0"/>
              <a:t>k- </a:t>
            </a:r>
            <a:r>
              <a:rPr lang="en-US" sz="1800" dirty="0"/>
              <a:t>Total number of pre clusters.</a:t>
            </a:r>
          </a:p>
          <a:p>
            <a:endParaRPr lang="en-US" sz="1800" dirty="0" smtClean="0"/>
          </a:p>
          <a:p>
            <a:r>
              <a:rPr lang="en-US" sz="1800" dirty="0"/>
              <a:t>D(C</a:t>
            </a:r>
            <a:r>
              <a:rPr lang="en-US" sz="1800" baseline="-25000" dirty="0"/>
              <a:t>B</a:t>
            </a:r>
            <a:r>
              <a:rPr lang="en-US" sz="1800" dirty="0"/>
              <a:t>,C</a:t>
            </a:r>
            <a:r>
              <a:rPr lang="en-US" sz="1800" baseline="-25000" dirty="0"/>
              <a:t>C</a:t>
            </a:r>
            <a:r>
              <a:rPr lang="en-US" sz="1800" dirty="0"/>
              <a:t>) =∑(X</a:t>
            </a:r>
            <a:r>
              <a:rPr lang="en-US" sz="1800" baseline="-25000" dirty="0"/>
              <a:t>Ci</a:t>
            </a:r>
            <a:r>
              <a:rPr lang="en-US" sz="1800" dirty="0"/>
              <a:t>—X</a:t>
            </a:r>
            <a:r>
              <a:rPr lang="en-US" sz="1800" baseline="-25000" dirty="0"/>
              <a:t>Bi</a:t>
            </a:r>
            <a:r>
              <a:rPr lang="en-US" sz="1800" dirty="0"/>
              <a:t>)</a:t>
            </a:r>
            <a:r>
              <a:rPr lang="en-US" sz="1800" baseline="30000" dirty="0"/>
              <a:t>2</a:t>
            </a:r>
            <a:r>
              <a:rPr lang="en-US" sz="1800" dirty="0"/>
              <a:t> </a:t>
            </a:r>
            <a:r>
              <a:rPr lang="en-US" sz="1800" dirty="0" smtClean="0"/>
              <a:t> 					(1)		</a:t>
            </a:r>
          </a:p>
          <a:p>
            <a:endParaRPr lang="en-US" sz="1800" dirty="0"/>
          </a:p>
          <a:p>
            <a:pPr>
              <a:buNone/>
            </a:pPr>
            <a:r>
              <a:rPr lang="en-US" sz="1800" dirty="0" smtClean="0"/>
              <a:t>	Where </a:t>
            </a:r>
            <a:r>
              <a:rPr lang="en-US" sz="1800" dirty="0"/>
              <a:t>i=1 to p.</a:t>
            </a:r>
          </a:p>
          <a:p>
            <a:pPr>
              <a:buNone/>
            </a:pPr>
            <a:r>
              <a:rPr lang="en-US" sz="1800" dirty="0" smtClean="0"/>
              <a:t>	p- </a:t>
            </a:r>
            <a:r>
              <a:rPr lang="en-US" sz="1800" dirty="0"/>
              <a:t>Number of dimensions.</a:t>
            </a:r>
          </a:p>
          <a:p>
            <a:pPr>
              <a:buNone/>
            </a:pPr>
            <a:r>
              <a:rPr lang="en-US" sz="1800" dirty="0" smtClean="0"/>
              <a:t>	C</a:t>
            </a:r>
            <a:r>
              <a:rPr lang="en-US" sz="1800" baseline="-25000" dirty="0" smtClean="0"/>
              <a:t>B</a:t>
            </a:r>
            <a:r>
              <a:rPr lang="en-US" sz="1800" dirty="0" smtClean="0"/>
              <a:t>- </a:t>
            </a:r>
            <a:r>
              <a:rPr lang="en-US" sz="1800" dirty="0"/>
              <a:t>Center of bucket.</a:t>
            </a:r>
          </a:p>
          <a:p>
            <a:pPr>
              <a:buNone/>
            </a:pPr>
            <a:r>
              <a:rPr lang="en-US" sz="1800" dirty="0" smtClean="0"/>
              <a:t>	C</a:t>
            </a:r>
            <a:r>
              <a:rPr lang="en-US" sz="1800" baseline="-25000" dirty="0" smtClean="0"/>
              <a:t>C</a:t>
            </a:r>
            <a:r>
              <a:rPr lang="en-US" sz="1800" dirty="0" smtClean="0"/>
              <a:t>- </a:t>
            </a:r>
            <a:r>
              <a:rPr lang="en-US" sz="1800" dirty="0"/>
              <a:t>Center of the cluster.</a:t>
            </a:r>
          </a:p>
          <a:p>
            <a:pPr>
              <a:buNone/>
            </a:pPr>
            <a:r>
              <a:rPr lang="en-US" sz="1800" dirty="0" smtClean="0"/>
              <a:t>	X</a:t>
            </a:r>
            <a:r>
              <a:rPr lang="en-US" sz="1800" baseline="-25000" dirty="0" smtClean="0"/>
              <a:t>Ci</a:t>
            </a:r>
            <a:r>
              <a:rPr lang="en-US" sz="1800" dirty="0" smtClean="0"/>
              <a:t>- </a:t>
            </a:r>
            <a:r>
              <a:rPr lang="en-US" sz="1800" dirty="0"/>
              <a:t>Coordinate of i</a:t>
            </a:r>
            <a:r>
              <a:rPr lang="en-US" sz="1800" baseline="-25000" dirty="0"/>
              <a:t>th</a:t>
            </a:r>
            <a:r>
              <a:rPr lang="en-US" sz="1800" dirty="0"/>
              <a:t> dimension of center of cluster C in meters.</a:t>
            </a:r>
          </a:p>
          <a:p>
            <a:pPr>
              <a:buNone/>
            </a:pPr>
            <a:r>
              <a:rPr lang="en-US" sz="1800" dirty="0" smtClean="0"/>
              <a:t>	X</a:t>
            </a:r>
            <a:r>
              <a:rPr lang="en-US" sz="1800" baseline="-25000" dirty="0" smtClean="0"/>
              <a:t>Bi</a:t>
            </a:r>
            <a:r>
              <a:rPr lang="en-US" sz="1800" dirty="0" smtClean="0"/>
              <a:t>- </a:t>
            </a:r>
            <a:r>
              <a:rPr lang="en-US" sz="1800" dirty="0"/>
              <a:t>Coordinate of i</a:t>
            </a:r>
            <a:r>
              <a:rPr lang="en-US" sz="1800" baseline="-25000" dirty="0"/>
              <a:t>th</a:t>
            </a:r>
            <a:r>
              <a:rPr lang="en-US" sz="1800" dirty="0"/>
              <a:t> dimension of center of Bucket B in meters.</a:t>
            </a:r>
          </a:p>
          <a:p>
            <a:pPr>
              <a:buNone/>
            </a:pPr>
            <a:r>
              <a:rPr lang="en-US" sz="1800" dirty="0" smtClean="0"/>
              <a:t>	D- </a:t>
            </a:r>
            <a:r>
              <a:rPr lang="en-US" sz="1800" dirty="0"/>
              <a:t>Distance of cluster from bucket in meters.</a:t>
            </a:r>
          </a:p>
          <a:p>
            <a:endParaRPr lang="en-US" sz="18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Bucket Allocation To Points</a:t>
            </a:r>
            <a:endParaRPr lang="en-US" dirty="0"/>
          </a:p>
        </p:txBody>
      </p:sp>
      <p:sp>
        <p:nvSpPr>
          <p:cNvPr id="3" name="Content Placeholder 2"/>
          <p:cNvSpPr>
            <a:spLocks noGrp="1"/>
          </p:cNvSpPr>
          <p:nvPr>
            <p:ph idx="1"/>
          </p:nvPr>
        </p:nvSpPr>
        <p:spPr>
          <a:xfrm>
            <a:off x="457200" y="1752600"/>
            <a:ext cx="8229600" cy="4373563"/>
          </a:xfrm>
        </p:spPr>
        <p:txBody>
          <a:bodyPr>
            <a:normAutofit lnSpcReduction="10000"/>
          </a:bodyPr>
          <a:lstStyle/>
          <a:p>
            <a:r>
              <a:rPr lang="en-US" sz="2800" dirty="0" smtClean="0"/>
              <a:t>Each Cluster can have maximum of z points.</a:t>
            </a:r>
          </a:p>
          <a:p>
            <a:r>
              <a:rPr lang="en-US" sz="2800" dirty="0" smtClean="0"/>
              <a:t>Filled Cluster is checked for outlier detection and finally outlier free data is transferred to the bucket nearest to the cluster and distance is measured using (1).</a:t>
            </a:r>
          </a:p>
          <a:p>
            <a:r>
              <a:rPr lang="en-US" sz="2800" dirty="0" smtClean="0"/>
              <a:t>When the bucket gets filled then it is allocated some space from another bucket which is not filled till now. This has been discussed in detail later.</a:t>
            </a:r>
          </a:p>
          <a:p>
            <a:r>
              <a:rPr lang="en-US" sz="2800" dirty="0" smtClean="0"/>
              <a:t>But when all the buckets get filled the points are deleted to empty some space in bucket. </a:t>
            </a:r>
          </a:p>
          <a:p>
            <a:endParaRPr lang="en-US"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smtClean="0"/>
              <a:t>Calculation Of Z</a:t>
            </a:r>
            <a:endParaRPr lang="en-US" dirty="0"/>
          </a:p>
        </p:txBody>
      </p:sp>
      <p:sp>
        <p:nvSpPr>
          <p:cNvPr id="3" name="Content Placeholder 2"/>
          <p:cNvSpPr>
            <a:spLocks noGrp="1"/>
          </p:cNvSpPr>
          <p:nvPr>
            <p:ph idx="1"/>
          </p:nvPr>
        </p:nvSpPr>
        <p:spPr>
          <a:xfrm>
            <a:off x="457200" y="1752600"/>
            <a:ext cx="8229600" cy="4800599"/>
          </a:xfrm>
        </p:spPr>
        <p:txBody>
          <a:bodyPr>
            <a:noAutofit/>
          </a:bodyPr>
          <a:lstStyle/>
          <a:p>
            <a:r>
              <a:rPr lang="en-US" sz="2400" dirty="0" smtClean="0"/>
              <a:t>Maximum Points all clusters can hold=k*z</a:t>
            </a:r>
          </a:p>
          <a:p>
            <a:r>
              <a:rPr lang="en-US" sz="2400" dirty="0" smtClean="0"/>
              <a:t>Since there are k buckets.</a:t>
            </a:r>
            <a:endParaRPr lang="en-US" sz="2400" dirty="0"/>
          </a:p>
          <a:p>
            <a:pPr>
              <a:buNone/>
            </a:pPr>
            <a:r>
              <a:rPr lang="en-US" sz="2400" dirty="0" smtClean="0"/>
              <a:t>	and each bucket have a capacity of holding k*z points.</a:t>
            </a:r>
          </a:p>
          <a:p>
            <a:pPr>
              <a:buNone/>
            </a:pPr>
            <a:r>
              <a:rPr lang="en-US" sz="2400" dirty="0"/>
              <a:t>	</a:t>
            </a:r>
            <a:r>
              <a:rPr lang="en-US" sz="2400" dirty="0" smtClean="0"/>
              <a:t>Therefore, Total points bucket can hold=k*k*z</a:t>
            </a:r>
          </a:p>
          <a:p>
            <a:pPr>
              <a:buNone/>
            </a:pPr>
            <a:r>
              <a:rPr lang="en-US" sz="2400" dirty="0" smtClean="0"/>
              <a:t>	N-maximum </a:t>
            </a:r>
            <a:r>
              <a:rPr lang="en-US" sz="2400" dirty="0"/>
              <a:t>number of point storage capacity, the total memory of storage</a:t>
            </a:r>
            <a:r>
              <a:rPr lang="en-US" sz="2400" dirty="0" smtClean="0"/>
              <a:t>.</a:t>
            </a:r>
          </a:p>
          <a:p>
            <a:pPr>
              <a:buNone/>
            </a:pPr>
            <a:r>
              <a:rPr lang="en-US" sz="2400" dirty="0"/>
              <a:t>	</a:t>
            </a:r>
            <a:r>
              <a:rPr lang="en-US" sz="2400" dirty="0" smtClean="0"/>
              <a:t>So, 				k*z+k*k*z=N</a:t>
            </a:r>
            <a:r>
              <a:rPr lang="en-US" sz="2400" dirty="0"/>
              <a:t>	</a:t>
            </a:r>
            <a:r>
              <a:rPr lang="en-US" sz="2400" dirty="0" smtClean="0"/>
              <a:t>		(7)</a:t>
            </a:r>
          </a:p>
          <a:p>
            <a:pPr>
              <a:buNone/>
            </a:pPr>
            <a:endParaRPr lang="en-US" sz="2400" dirty="0"/>
          </a:p>
          <a:p>
            <a:pPr>
              <a:buNone/>
            </a:pPr>
            <a:endParaRPr lang="en-US" sz="2400" dirty="0" smtClean="0"/>
          </a:p>
          <a:p>
            <a:pPr>
              <a:buNone/>
            </a:pPr>
            <a:r>
              <a:rPr lang="en-US" sz="2400" dirty="0" smtClean="0"/>
              <a:t>	And on solving (7) we get,</a:t>
            </a:r>
          </a:p>
          <a:p>
            <a:pPr>
              <a:buNone/>
            </a:pPr>
            <a:r>
              <a:rPr lang="en-US" sz="2400" dirty="0" smtClean="0"/>
              <a:t>					z=N</a:t>
            </a:r>
            <a:r>
              <a:rPr lang="en-US" sz="2400" dirty="0"/>
              <a:t>/(k+k</a:t>
            </a:r>
            <a:r>
              <a:rPr lang="en-US" sz="2400" baseline="30000" dirty="0"/>
              <a:t>2</a:t>
            </a:r>
            <a:r>
              <a:rPr lang="en-US" sz="2400" dirty="0"/>
              <a:t>)	</a:t>
            </a:r>
            <a:r>
              <a:rPr lang="en-US" sz="2400" dirty="0" smtClean="0"/>
              <a:t>		(8)</a:t>
            </a:r>
            <a:endParaRPr lang="en-US" sz="2400" dirty="0"/>
          </a:p>
          <a:p>
            <a:pPr>
              <a:buNone/>
            </a:pPr>
            <a:endParaRPr lang="en-US" sz="2400" dirty="0" smtClean="0"/>
          </a:p>
          <a:p>
            <a:pPr>
              <a:buNone/>
            </a:pPr>
            <a:r>
              <a:rPr lang="en-US" sz="2400" dirty="0" smtClean="0"/>
              <a:t> </a:t>
            </a:r>
          </a:p>
        </p:txBody>
      </p:sp>
    </p:spTree>
  </p:cSld>
  <p:clrMapOvr>
    <a:masterClrMapping/>
  </p:clrMapOvr>
  <p:transition>
    <p:fade thruBlk="1"/>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TotalTime>
  <Words>1644</Words>
  <Application>Microsoft Office PowerPoint</Application>
  <PresentationFormat>On-screen Show (4:3)</PresentationFormat>
  <Paragraphs>211</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Apex</vt:lpstr>
      <vt:lpstr>  </vt:lpstr>
      <vt:lpstr>Clustering of data streams</vt:lpstr>
      <vt:lpstr>Introduced Technique</vt:lpstr>
      <vt:lpstr>Selection of k centers</vt:lpstr>
      <vt:lpstr>Selection of k centers</vt:lpstr>
      <vt:lpstr>Some Key Points</vt:lpstr>
      <vt:lpstr>Cluster Allocation To Points</vt:lpstr>
      <vt:lpstr>Bucket Allocation To Points</vt:lpstr>
      <vt:lpstr>Calculation Of Z</vt:lpstr>
      <vt:lpstr>Analysis Of Different Cases</vt:lpstr>
      <vt:lpstr>Case (1)</vt:lpstr>
      <vt:lpstr>Case (2)</vt:lpstr>
      <vt:lpstr>Case (3)</vt:lpstr>
      <vt:lpstr>Case (4)</vt:lpstr>
      <vt:lpstr>Case (5)</vt:lpstr>
      <vt:lpstr>Case (5) Continued…..</vt:lpstr>
      <vt:lpstr>Case (5) Continued…..</vt:lpstr>
      <vt:lpstr>Case (6)</vt:lpstr>
      <vt:lpstr>Case (6) Continued…..</vt:lpstr>
      <vt:lpstr>Case (7)</vt:lpstr>
      <vt:lpstr>Case (8)</vt:lpstr>
      <vt:lpstr>Case (9)</vt:lpstr>
      <vt:lpstr>Data sets and parameter settings</vt:lpstr>
      <vt:lpstr>Data Sets</vt:lpstr>
      <vt:lpstr>Experimental Results</vt:lpstr>
      <vt:lpstr>Experimental Results Continued…….</vt:lpstr>
      <vt:lpstr>Future Work</vt:lpstr>
      <vt:lpstr>Conclusions</vt:lpstr>
      <vt:lpstr>References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Pre-Clustering Algorithm for Anomaly Detection and Clustering that uses variable size buckets.</dc:title>
  <dc:creator>manish</dc:creator>
  <cp:lastModifiedBy>manish</cp:lastModifiedBy>
  <cp:revision>23</cp:revision>
  <dcterms:created xsi:type="dcterms:W3CDTF">2012-03-10T05:00:03Z</dcterms:created>
  <dcterms:modified xsi:type="dcterms:W3CDTF">2012-03-16T12:38:24Z</dcterms:modified>
</cp:coreProperties>
</file>