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94" r:id="rId7"/>
    <p:sldId id="261" r:id="rId8"/>
    <p:sldId id="264" r:id="rId9"/>
    <p:sldId id="258" r:id="rId10"/>
    <p:sldId id="265" r:id="rId11"/>
    <p:sldId id="285" r:id="rId12"/>
    <p:sldId id="286" r:id="rId13"/>
    <p:sldId id="289" r:id="rId14"/>
    <p:sldId id="287" r:id="rId15"/>
    <p:sldId id="290" r:id="rId16"/>
    <p:sldId id="291" r:id="rId17"/>
    <p:sldId id="288" r:id="rId18"/>
    <p:sldId id="292" r:id="rId19"/>
    <p:sldId id="268" r:id="rId20"/>
    <p:sldId id="293" r:id="rId21"/>
  </p:sldIdLst>
  <p:sldSz cx="9144000" cy="5143500" type="screen16x9"/>
  <p:notesSz cx="6858000" cy="9144000"/>
  <p:embeddedFontLst>
    <p:embeddedFont>
      <p:font typeface="Exo 2" panose="020B0604020202020204" charset="0"/>
      <p:regular r:id="rId23"/>
      <p:bold r:id="rId24"/>
      <p:italic r:id="rId25"/>
      <p:boldItalic r:id="rId26"/>
    </p:embeddedFont>
    <p:embeddedFont>
      <p:font typeface="Josefin Sans" panose="020B0604020202020204" charset="0"/>
      <p:regular r:id="rId27"/>
      <p:bold r:id="rId28"/>
      <p:italic r:id="rId29"/>
      <p:boldItalic r:id="rId30"/>
    </p:embeddedFont>
    <p:embeddedFont>
      <p:font typeface="Roboto Light" panose="020B0604020202020204" charset="0"/>
      <p:regular r:id="rId31"/>
      <p:bold r:id="rId32"/>
      <p:italic r:id="rId33"/>
      <p:boldItalic r:id="rId34"/>
    </p:embeddedFont>
    <p:embeddedFont>
      <p:font typeface="Roboto Th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63808-D9D8-4109-B590-AEF1C6C9FB4D}">
  <a:tblStyle styleId="{47563808-D9D8-4109-B590-AEF1C6C9FB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3e1547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3e1547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06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66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92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47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554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733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864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75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75888767ad_0_3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75888767ad_0_3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3e1547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3e1547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33e1547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33e1547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33e15472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33e15472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3e15472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33e15472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important because it does not saturate; the gradient is always high (equal to 1) if the neuron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activates.It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quick to evaluate 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It is also known as the slope and gives the rate of change of the dependent variable.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not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simple answer is that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output is not a straight line, it bends at the x-axis.</a:t>
            </a: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an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activation function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Other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activation functions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include RELU and Sigmoid. ... It computes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cross entropy between logits and labels.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outputs sum to 1 makes great probability analysis.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5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33e15472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33e15472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3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191" name="Google Shape;191;p13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3"/>
          <p:cNvSpPr txBox="1">
            <a:spLocks noGrp="1"/>
          </p:cNvSpPr>
          <p:nvPr>
            <p:ph type="subTitle" idx="1"/>
          </p:nvPr>
        </p:nvSpPr>
        <p:spPr>
          <a:xfrm>
            <a:off x="720000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2"/>
          </p:nvPr>
        </p:nvSpPr>
        <p:spPr>
          <a:xfrm>
            <a:off x="720000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3"/>
          </p:nvPr>
        </p:nvSpPr>
        <p:spPr>
          <a:xfrm>
            <a:off x="3472587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3472587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5"/>
          </p:nvPr>
        </p:nvSpPr>
        <p:spPr>
          <a:xfrm>
            <a:off x="6225174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6"/>
          </p:nvPr>
        </p:nvSpPr>
        <p:spPr>
          <a:xfrm>
            <a:off x="6225174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5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245" name="Google Shape;245;p1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 txBox="1">
            <a:spLocks noGrp="1"/>
          </p:cNvSpPr>
          <p:nvPr>
            <p:ph type="subTitle" idx="1"/>
          </p:nvPr>
        </p:nvSpPr>
        <p:spPr>
          <a:xfrm>
            <a:off x="720024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2"/>
          </p:nvPr>
        </p:nvSpPr>
        <p:spPr>
          <a:xfrm>
            <a:off x="3502679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3"/>
          </p:nvPr>
        </p:nvSpPr>
        <p:spPr>
          <a:xfrm>
            <a:off x="6285360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6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270" name="Google Shape;270;p16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720000" y="1492750"/>
            <a:ext cx="4678200" cy="3110700"/>
          </a:xfrm>
          <a:prstGeom prst="rect">
            <a:avLst/>
          </a:prstGeom>
        </p:spPr>
        <p:txBody>
          <a:bodyPr spcFirstLastPara="1" wrap="square" lIns="91425" tIns="30600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3413225" y="532025"/>
            <a:ext cx="50109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 rot="10800000" flipH="1"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92" name="Google Shape;92;p6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1963300" y="532025"/>
            <a:ext cx="64608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9"/>
          <p:cNvGrpSpPr/>
          <p:nvPr/>
        </p:nvGrpSpPr>
        <p:grpSpPr>
          <a:xfrm rot="10800000" flipH="1"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39" name="Google Shape;139;p9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720000" y="18860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ubTitle" idx="2"/>
          </p:nvPr>
        </p:nvSpPr>
        <p:spPr>
          <a:xfrm>
            <a:off x="720000" y="24863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3"/>
          </p:nvPr>
        </p:nvSpPr>
        <p:spPr>
          <a:xfrm>
            <a:off x="720000" y="30866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4"/>
          </p:nvPr>
        </p:nvSpPr>
        <p:spPr>
          <a:xfrm>
            <a:off x="720000" y="36869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227900" y="532025"/>
            <a:ext cx="61962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 rot="10800000">
            <a:off x="-8" y="0"/>
            <a:ext cx="3625581" cy="5143497"/>
            <a:chOff x="5518417" y="0"/>
            <a:chExt cx="3625581" cy="5143497"/>
          </a:xfrm>
        </p:grpSpPr>
        <p:sp>
          <p:nvSpPr>
            <p:cNvPr id="165" name="Google Shape;165;p10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2688275" y="532025"/>
            <a:ext cx="57357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14176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CLASSIFICATION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4197874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Athena Liao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Nikki Sharma</a:t>
            </a: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307222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416B0D-4D42-4F24-8E96-79E50D504A25}"/>
              </a:ext>
            </a:extLst>
          </p:cNvPr>
          <p:cNvSpPr txBox="1"/>
          <p:nvPr/>
        </p:nvSpPr>
        <p:spPr>
          <a:xfrm>
            <a:off x="1336668" y="2933726"/>
            <a:ext cx="364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CIS 544-11 Data Mining and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9"/>
          <p:cNvGrpSpPr/>
          <p:nvPr/>
        </p:nvGrpSpPr>
        <p:grpSpPr>
          <a:xfrm>
            <a:off x="4390524" y="1221439"/>
            <a:ext cx="344284" cy="365915"/>
            <a:chOff x="4093603" y="4146138"/>
            <a:chExt cx="395638" cy="420544"/>
          </a:xfrm>
        </p:grpSpPr>
        <p:sp>
          <p:nvSpPr>
            <p:cNvPr id="468" name="Google Shape;468;p29"/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9"/>
          <p:cNvSpPr/>
          <p:nvPr/>
        </p:nvSpPr>
        <p:spPr>
          <a:xfrm rot="5400000">
            <a:off x="4163404" y="955450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 rot="5400000">
            <a:off x="4163404" y="2266406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29"/>
          <p:cNvCxnSpPr>
            <a:stCxn id="485" idx="6"/>
            <a:endCxn id="486" idx="2"/>
          </p:cNvCxnSpPr>
          <p:nvPr/>
        </p:nvCxnSpPr>
        <p:spPr>
          <a:xfrm>
            <a:off x="4572004" y="1772950"/>
            <a:ext cx="0" cy="493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29"/>
          <p:cNvCxnSpPr>
            <a:stCxn id="486" idx="6"/>
            <a:endCxn id="489" idx="2"/>
          </p:cNvCxnSpPr>
          <p:nvPr/>
        </p:nvCxnSpPr>
        <p:spPr>
          <a:xfrm>
            <a:off x="4572004" y="3083906"/>
            <a:ext cx="0" cy="493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0" name="Google Shape;490;p29"/>
          <p:cNvSpPr/>
          <p:nvPr/>
        </p:nvSpPr>
        <p:spPr>
          <a:xfrm rot="5400000">
            <a:off x="4163404" y="3577281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1" name="Google Shape;491;p29"/>
          <p:cNvCxnSpPr>
            <a:stCxn id="490" idx="6"/>
          </p:cNvCxnSpPr>
          <p:nvPr/>
        </p:nvCxnSpPr>
        <p:spPr>
          <a:xfrm>
            <a:off x="4572004" y="4394781"/>
            <a:ext cx="0" cy="7485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29"/>
          <p:cNvSpPr txBox="1"/>
          <p:nvPr/>
        </p:nvSpPr>
        <p:spPr>
          <a:xfrm>
            <a:off x="1528338" y="865252"/>
            <a:ext cx="219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1.</a:t>
            </a:r>
            <a:endParaRPr sz="24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3" name="Google Shape;493;p29"/>
          <p:cNvSpPr txBox="1"/>
          <p:nvPr/>
        </p:nvSpPr>
        <p:spPr>
          <a:xfrm>
            <a:off x="930828" y="1221439"/>
            <a:ext cx="2796222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Data Preparation </a:t>
            </a:r>
            <a:endParaRPr sz="30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1528338" y="3514827"/>
            <a:ext cx="219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3.</a:t>
            </a:r>
            <a:endParaRPr sz="24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5" name="Google Shape;495;p29"/>
          <p:cNvSpPr txBox="1"/>
          <p:nvPr/>
        </p:nvSpPr>
        <p:spPr>
          <a:xfrm>
            <a:off x="1670700" y="3868713"/>
            <a:ext cx="2198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Prediction</a:t>
            </a:r>
            <a:endParaRPr sz="30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5417038" y="2181527"/>
            <a:ext cx="219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2.</a:t>
            </a:r>
            <a:endParaRPr sz="24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5417050" y="2537714"/>
            <a:ext cx="2198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Fit the Model </a:t>
            </a:r>
            <a:endParaRPr sz="30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98" name="Google Shape;498;p29"/>
          <p:cNvSpPr txBox="1">
            <a:spLocks noGrp="1"/>
          </p:cNvSpPr>
          <p:nvPr>
            <p:ph type="title"/>
          </p:nvPr>
        </p:nvSpPr>
        <p:spPr>
          <a:xfrm>
            <a:off x="5939811" y="104152"/>
            <a:ext cx="3040423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 </a:t>
            </a:r>
            <a:endParaRPr dirty="0"/>
          </a:p>
        </p:txBody>
      </p:sp>
      <p:grpSp>
        <p:nvGrpSpPr>
          <p:cNvPr id="521" name="Google Shape;521;p29"/>
          <p:cNvGrpSpPr/>
          <p:nvPr/>
        </p:nvGrpSpPr>
        <p:grpSpPr>
          <a:xfrm>
            <a:off x="4402706" y="3861218"/>
            <a:ext cx="292794" cy="291596"/>
            <a:chOff x="1342268" y="4161009"/>
            <a:chExt cx="359565" cy="358094"/>
          </a:xfrm>
        </p:grpSpPr>
        <p:sp>
          <p:nvSpPr>
            <p:cNvPr id="522" name="Google Shape;522;p29"/>
            <p:cNvSpPr/>
            <p:nvPr/>
          </p:nvSpPr>
          <p:spPr>
            <a:xfrm>
              <a:off x="1342268" y="4371845"/>
              <a:ext cx="65077" cy="147257"/>
            </a:xfrm>
            <a:custGeom>
              <a:avLst/>
              <a:gdLst/>
              <a:ahLst/>
              <a:cxnLst/>
              <a:rect l="l" t="t" r="r" b="b"/>
              <a:pathLst>
                <a:path w="2477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342268" y="4371845"/>
              <a:ext cx="31002" cy="147257"/>
            </a:xfrm>
            <a:custGeom>
              <a:avLst/>
              <a:gdLst/>
              <a:ahLst/>
              <a:cxnLst/>
              <a:rect l="l" t="t" r="r" b="b"/>
              <a:pathLst>
                <a:path w="1180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440501" y="4335589"/>
              <a:ext cx="65077" cy="183513"/>
            </a:xfrm>
            <a:custGeom>
              <a:avLst/>
              <a:gdLst/>
              <a:ahLst/>
              <a:cxnLst/>
              <a:rect l="l" t="t" r="r" b="b"/>
              <a:pathLst>
                <a:path w="2477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440501" y="4335589"/>
              <a:ext cx="31002" cy="183513"/>
            </a:xfrm>
            <a:custGeom>
              <a:avLst/>
              <a:gdLst/>
              <a:ahLst/>
              <a:cxnLst/>
              <a:rect l="l" t="t" r="r" b="b"/>
              <a:pathLst>
                <a:path w="1180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538707" y="4299123"/>
              <a:ext cx="64919" cy="219980"/>
            </a:xfrm>
            <a:custGeom>
              <a:avLst/>
              <a:gdLst/>
              <a:ahLst/>
              <a:cxnLst/>
              <a:rect l="l" t="t" r="r" b="b"/>
              <a:pathLst>
                <a:path w="2471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538707" y="4299123"/>
              <a:ext cx="31002" cy="219980"/>
            </a:xfrm>
            <a:custGeom>
              <a:avLst/>
              <a:gdLst/>
              <a:ahLst/>
              <a:cxnLst/>
              <a:rect l="l" t="t" r="r" b="b"/>
              <a:pathLst>
                <a:path w="1180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636940" y="4262683"/>
              <a:ext cx="64893" cy="256420"/>
            </a:xfrm>
            <a:custGeom>
              <a:avLst/>
              <a:gdLst/>
              <a:ahLst/>
              <a:cxnLst/>
              <a:rect l="l" t="t" r="r" b="b"/>
              <a:pathLst>
                <a:path w="247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636940" y="4262683"/>
              <a:ext cx="31002" cy="256420"/>
            </a:xfrm>
            <a:custGeom>
              <a:avLst/>
              <a:gdLst/>
              <a:ahLst/>
              <a:cxnLst/>
              <a:rect l="l" t="t" r="r" b="b"/>
              <a:pathLst>
                <a:path w="118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357953" y="4161009"/>
              <a:ext cx="333687" cy="134699"/>
            </a:xfrm>
            <a:custGeom>
              <a:avLst/>
              <a:gdLst/>
              <a:ahLst/>
              <a:cxnLst/>
              <a:rect l="l" t="t" r="r" b="b"/>
              <a:pathLst>
                <a:path w="12701" h="5127" extrusionOk="0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5013;p41">
            <a:extLst>
              <a:ext uri="{FF2B5EF4-FFF2-40B4-BE49-F238E27FC236}">
                <a16:creationId xmlns:a16="http://schemas.microsoft.com/office/drawing/2014/main" id="{9ADC6E34-70D5-4EDB-B15B-D8848DA7FCFC}"/>
              </a:ext>
            </a:extLst>
          </p:cNvPr>
          <p:cNvGrpSpPr/>
          <p:nvPr/>
        </p:nvGrpSpPr>
        <p:grpSpPr>
          <a:xfrm>
            <a:off x="4362866" y="2508717"/>
            <a:ext cx="430114" cy="374369"/>
            <a:chOff x="2508373" y="2779889"/>
            <a:chExt cx="337523" cy="337680"/>
          </a:xfrm>
        </p:grpSpPr>
        <p:sp>
          <p:nvSpPr>
            <p:cNvPr id="69" name="Google Shape;5014;p41">
              <a:extLst>
                <a:ext uri="{FF2B5EF4-FFF2-40B4-BE49-F238E27FC236}">
                  <a16:creationId xmlns:a16="http://schemas.microsoft.com/office/drawing/2014/main" id="{94F72AC5-17F8-40B4-9BEA-425DF2D5398D}"/>
                </a:ext>
              </a:extLst>
            </p:cNvPr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015;p41">
              <a:extLst>
                <a:ext uri="{FF2B5EF4-FFF2-40B4-BE49-F238E27FC236}">
                  <a16:creationId xmlns:a16="http://schemas.microsoft.com/office/drawing/2014/main" id="{36A7B47A-650E-4AA7-8D5C-19469C179E92}"/>
                </a:ext>
              </a:extLst>
            </p:cNvPr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016;p41">
              <a:extLst>
                <a:ext uri="{FF2B5EF4-FFF2-40B4-BE49-F238E27FC236}">
                  <a16:creationId xmlns:a16="http://schemas.microsoft.com/office/drawing/2014/main" id="{F4DEF893-B70B-4218-8B2B-B9B0BC4FF5C8}"/>
                </a:ext>
              </a:extLst>
            </p:cNvPr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017;p41">
              <a:extLst>
                <a:ext uri="{FF2B5EF4-FFF2-40B4-BE49-F238E27FC236}">
                  <a16:creationId xmlns:a16="http://schemas.microsoft.com/office/drawing/2014/main" id="{8723405E-9321-4385-A232-932661C7638A}"/>
                </a:ext>
              </a:extLst>
            </p:cNvPr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018;p41">
              <a:extLst>
                <a:ext uri="{FF2B5EF4-FFF2-40B4-BE49-F238E27FC236}">
                  <a16:creationId xmlns:a16="http://schemas.microsoft.com/office/drawing/2014/main" id="{7EE81F6B-F934-494B-92AD-F6CB91B9C540}"/>
                </a:ext>
              </a:extLst>
            </p:cNvPr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rgbClr val="BA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019;p41">
              <a:extLst>
                <a:ext uri="{FF2B5EF4-FFF2-40B4-BE49-F238E27FC236}">
                  <a16:creationId xmlns:a16="http://schemas.microsoft.com/office/drawing/2014/main" id="{02DA122B-9EED-4997-8313-F3E3B68FAF8C}"/>
                </a:ext>
              </a:extLst>
            </p:cNvPr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EEAAA4-58BB-4EB7-AFBD-4CBB011E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7613"/>
              </p:ext>
            </p:extLst>
          </p:nvPr>
        </p:nvGraphicFramePr>
        <p:xfrm>
          <a:off x="832921" y="1448054"/>
          <a:ext cx="6957060" cy="30860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19020">
                  <a:extLst>
                    <a:ext uri="{9D8B030D-6E8A-4147-A177-3AD203B41FA5}">
                      <a16:colId xmlns:a16="http://schemas.microsoft.com/office/drawing/2014/main" val="28477940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2995273947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1864953637"/>
                    </a:ext>
                  </a:extLst>
                </a:gridCol>
              </a:tblGrid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5491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0.466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0.186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44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0.797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91995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0.385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0.502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2656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0.391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0.603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40399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0.3497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0.265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38109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0.5810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0.403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5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88F018-CE19-4988-8707-5B4C5AE611F3}"/>
              </a:ext>
            </a:extLst>
          </p:cNvPr>
          <p:cNvSpPr txBox="1"/>
          <p:nvPr/>
        </p:nvSpPr>
        <p:spPr>
          <a:xfrm>
            <a:off x="832921" y="1047944"/>
            <a:ext cx="2692290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45.2%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60EE6-84EE-48A9-8F54-2C41E64D3E13}"/>
              </a:ext>
            </a:extLst>
          </p:cNvPr>
          <p:cNvSpPr txBox="1"/>
          <p:nvPr/>
        </p:nvSpPr>
        <p:spPr>
          <a:xfrm>
            <a:off x="832921" y="638251"/>
            <a:ext cx="231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8326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1639572" y="471805"/>
            <a:ext cx="6747600" cy="535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Naïve Bayes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BB207-EA16-4DEB-82AC-FD28FA09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2" y="1292945"/>
            <a:ext cx="5511888" cy="3188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A084E2-F6F2-421E-A12D-DB2F81E29E46}"/>
              </a:ext>
            </a:extLst>
          </p:cNvPr>
          <p:cNvSpPr txBox="1"/>
          <p:nvPr/>
        </p:nvSpPr>
        <p:spPr>
          <a:xfrm>
            <a:off x="1639572" y="892835"/>
            <a:ext cx="3974049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Area under the curve: 0.6196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0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476160" y="2646973"/>
            <a:ext cx="1004706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 VECTOR MACHINE </a:t>
            </a:r>
            <a:endParaRPr dirty="0"/>
          </a:p>
        </p:txBody>
      </p:sp>
      <p:cxnSp>
        <p:nvCxnSpPr>
          <p:cNvPr id="347" name="Google Shape;347;p22"/>
          <p:cNvCxnSpPr>
            <a:cxnSpLocks/>
          </p:cNvCxnSpPr>
          <p:nvPr/>
        </p:nvCxnSpPr>
        <p:spPr>
          <a:xfrm>
            <a:off x="731625" y="3745838"/>
            <a:ext cx="1043835" cy="393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23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EEAAA4-58BB-4EB7-AFBD-4CBB011E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72114"/>
              </p:ext>
            </p:extLst>
          </p:nvPr>
        </p:nvGraphicFramePr>
        <p:xfrm>
          <a:off x="1194828" y="1409701"/>
          <a:ext cx="6652260" cy="30432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4592">
                  <a:extLst>
                    <a:ext uri="{9D8B030D-6E8A-4147-A177-3AD203B41FA5}">
                      <a16:colId xmlns:a16="http://schemas.microsoft.com/office/drawing/2014/main" val="28477940"/>
                    </a:ext>
                  </a:extLst>
                </a:gridCol>
                <a:gridCol w="2269476">
                  <a:extLst>
                    <a:ext uri="{9D8B030D-6E8A-4147-A177-3AD203B41FA5}">
                      <a16:colId xmlns:a16="http://schemas.microsoft.com/office/drawing/2014/main" val="2995273947"/>
                    </a:ext>
                  </a:extLst>
                </a:gridCol>
                <a:gridCol w="2258192">
                  <a:extLst>
                    <a:ext uri="{9D8B030D-6E8A-4147-A177-3AD203B41FA5}">
                      <a16:colId xmlns:a16="http://schemas.microsoft.com/office/drawing/2014/main" val="1864953637"/>
                    </a:ext>
                  </a:extLst>
                </a:gridCol>
              </a:tblGrid>
              <a:tr h="4600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5491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0.2612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0.248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44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0.684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0.6111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91995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0.353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2656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0.323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0.4948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40399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0.292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0.273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38109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0.448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0.389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565"/>
                  </a:ext>
                </a:extLst>
              </a:tr>
            </a:tbl>
          </a:graphicData>
        </a:graphic>
      </p:graphicFrame>
      <p:sp>
        <p:nvSpPr>
          <p:cNvPr id="7" name="Google Shape;345;p22">
            <a:extLst>
              <a:ext uri="{FF2B5EF4-FFF2-40B4-BE49-F238E27FC236}">
                <a16:creationId xmlns:a16="http://schemas.microsoft.com/office/drawing/2014/main" id="{16BFD2FD-C5A3-421D-BB84-F28CD1E87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4828" y="483350"/>
            <a:ext cx="4082460" cy="613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 Vector Machine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448D2-A516-46A4-B1B4-993389CAD116}"/>
              </a:ext>
            </a:extLst>
          </p:cNvPr>
          <p:cNvSpPr txBox="1"/>
          <p:nvPr/>
        </p:nvSpPr>
        <p:spPr>
          <a:xfrm>
            <a:off x="1194828" y="998789"/>
            <a:ext cx="2442810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 : 38.9%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2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2065020" y="244153"/>
            <a:ext cx="4813980" cy="512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 Vector Machine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084E2-F6F2-421E-A12D-DB2F81E29E46}"/>
              </a:ext>
            </a:extLst>
          </p:cNvPr>
          <p:cNvSpPr txBox="1"/>
          <p:nvPr/>
        </p:nvSpPr>
        <p:spPr>
          <a:xfrm>
            <a:off x="2065020" y="756730"/>
            <a:ext cx="3556551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Area under the curve: </a:t>
            </a:r>
            <a:r>
              <a:rPr lang="en-US" b="0" dirty="0"/>
              <a:t>0.5594</a:t>
            </a:r>
            <a:endParaRPr lang="en-US" sz="19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1FA87-7B95-4705-B40F-8F7C59F6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20" y="1128589"/>
            <a:ext cx="5280660" cy="35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430440" y="1877353"/>
            <a:ext cx="1004706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</a:t>
            </a:r>
            <a:endParaRPr dirty="0"/>
          </a:p>
        </p:txBody>
      </p:sp>
      <p:cxnSp>
        <p:nvCxnSpPr>
          <p:cNvPr id="347" name="Google Shape;347;p22"/>
          <p:cNvCxnSpPr>
            <a:cxnSpLocks/>
          </p:cNvCxnSpPr>
          <p:nvPr/>
        </p:nvCxnSpPr>
        <p:spPr>
          <a:xfrm>
            <a:off x="583507" y="2980153"/>
            <a:ext cx="1043835" cy="393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18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EEAAA4-58BB-4EB7-AFBD-4CBB011E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5212"/>
              </p:ext>
            </p:extLst>
          </p:nvPr>
        </p:nvGraphicFramePr>
        <p:xfrm>
          <a:off x="1016028" y="1262921"/>
          <a:ext cx="6637020" cy="30268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58601">
                  <a:extLst>
                    <a:ext uri="{9D8B030D-6E8A-4147-A177-3AD203B41FA5}">
                      <a16:colId xmlns:a16="http://schemas.microsoft.com/office/drawing/2014/main" val="28477940"/>
                    </a:ext>
                  </a:extLst>
                </a:gridCol>
                <a:gridCol w="2544793">
                  <a:extLst>
                    <a:ext uri="{9D8B030D-6E8A-4147-A177-3AD203B41FA5}">
                      <a16:colId xmlns:a16="http://schemas.microsoft.com/office/drawing/2014/main" val="2995273947"/>
                    </a:ext>
                  </a:extLst>
                </a:gridCol>
                <a:gridCol w="2133626">
                  <a:extLst>
                    <a:ext uri="{9D8B030D-6E8A-4147-A177-3AD203B41FA5}">
                      <a16:colId xmlns:a16="http://schemas.microsoft.com/office/drawing/2014/main" val="1864953637"/>
                    </a:ext>
                  </a:extLst>
                </a:gridCol>
              </a:tblGrid>
              <a:tr h="4575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5491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0.310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44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0.5611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0.710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91995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0.445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2656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0.421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0.649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40399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0.474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0.277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38109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0.502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0.539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EDFF4B-E302-4C64-AC78-DABC84735FD9}"/>
              </a:ext>
            </a:extLst>
          </p:cNvPr>
          <p:cNvSpPr txBox="1"/>
          <p:nvPr/>
        </p:nvSpPr>
        <p:spPr>
          <a:xfrm>
            <a:off x="1013116" y="862811"/>
            <a:ext cx="2442810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 : 48.7%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5;p22">
            <a:extLst>
              <a:ext uri="{FF2B5EF4-FFF2-40B4-BE49-F238E27FC236}">
                <a16:creationId xmlns:a16="http://schemas.microsoft.com/office/drawing/2014/main" id="{03D5185D-99BF-4833-AAAA-0EE8775A5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3116" y="248844"/>
            <a:ext cx="4082460" cy="613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8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2148840" y="174629"/>
            <a:ext cx="2515059" cy="527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084E2-F6F2-421E-A12D-DB2F81E29E46}"/>
              </a:ext>
            </a:extLst>
          </p:cNvPr>
          <p:cNvSpPr txBox="1"/>
          <p:nvPr/>
        </p:nvSpPr>
        <p:spPr>
          <a:xfrm>
            <a:off x="2148840" y="708998"/>
            <a:ext cx="3472732" cy="3847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Area under the curve: 0.635</a:t>
            </a:r>
            <a:endParaRPr lang="en-US" sz="19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9FE107-BA74-4C68-9360-C4721DDA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1093719"/>
            <a:ext cx="5457802" cy="36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543910" y="494563"/>
            <a:ext cx="4478847" cy="586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TESTING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5ED50-E37E-494A-9711-68F2D53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0" y="1081478"/>
            <a:ext cx="5464066" cy="2980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4A70C-2A93-4AB9-A36A-AE97292471C2}"/>
              </a:ext>
            </a:extLst>
          </p:cNvPr>
          <p:cNvSpPr txBox="1"/>
          <p:nvPr/>
        </p:nvSpPr>
        <p:spPr>
          <a:xfrm>
            <a:off x="6234258" y="2217807"/>
            <a:ext cx="2451538" cy="70788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ANOVA TEST</a:t>
            </a:r>
          </a:p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 value : </a:t>
            </a:r>
            <a:r>
              <a:rPr lang="en-US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&lt;2e-16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14CA0-A206-4E6B-8700-FAE571D9B79E}"/>
              </a:ext>
            </a:extLst>
          </p:cNvPr>
          <p:cNvSpPr txBox="1"/>
          <p:nvPr/>
        </p:nvSpPr>
        <p:spPr>
          <a:xfrm>
            <a:off x="543910" y="4062022"/>
            <a:ext cx="4131457" cy="70788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Reject Null Hypothesis : </a:t>
            </a:r>
          </a:p>
          <a:p>
            <a:r>
              <a:rPr lang="en-US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are statistically significant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osefin Sans"/>
                <a:ea typeface="Josefin Sans"/>
                <a:cs typeface="Josefin Sans"/>
                <a:sym typeface="Josefin Sans"/>
              </a:rPr>
              <a:t>ANALYSIS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426721" y="2652057"/>
            <a:ext cx="8512053" cy="1204800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Models for image classification of distinct places </a:t>
            </a:r>
            <a:endParaRPr dirty="0"/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DE6EFA-9624-4D98-ABA1-CA07EAC7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08" y="2107800"/>
            <a:ext cx="4903384" cy="927900"/>
          </a:xfrm>
        </p:spPr>
        <p:txBody>
          <a:bodyPr/>
          <a:lstStyle/>
          <a:p>
            <a:pPr algn="ctr"/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7684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5065675" y="532025"/>
            <a:ext cx="33582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MODEL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3"/>
          </p:nvPr>
        </p:nvSpPr>
        <p:spPr>
          <a:xfrm>
            <a:off x="2373300" y="2608885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Support Vector Machine</a:t>
            </a:r>
            <a:endParaRPr dirty="0"/>
          </a:p>
        </p:txBody>
      </p:sp>
      <p:sp>
        <p:nvSpPr>
          <p:cNvPr id="358" name="Google Shape;358;p23"/>
          <p:cNvSpPr txBox="1">
            <a:spLocks noGrp="1"/>
          </p:cNvSpPr>
          <p:nvPr>
            <p:ph type="subTitle" idx="4"/>
          </p:nvPr>
        </p:nvSpPr>
        <p:spPr>
          <a:xfrm>
            <a:off x="2543742" y="2127164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B.</a:t>
            </a:r>
            <a:endParaRPr dirty="0"/>
          </a:p>
        </p:txBody>
      </p:sp>
      <p:sp>
        <p:nvSpPr>
          <p:cNvPr id="359" name="Google Shape;359;p23"/>
          <p:cNvSpPr txBox="1">
            <a:spLocks noGrp="1"/>
          </p:cNvSpPr>
          <p:nvPr>
            <p:ph type="subTitle" idx="5"/>
          </p:nvPr>
        </p:nvSpPr>
        <p:spPr>
          <a:xfrm>
            <a:off x="4742442" y="2661389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Naïve Bayes </a:t>
            </a:r>
            <a:endParaRPr dirty="0"/>
          </a:p>
        </p:txBody>
      </p:sp>
      <p:sp>
        <p:nvSpPr>
          <p:cNvPr id="360" name="Google Shape;360;p23"/>
          <p:cNvSpPr txBox="1">
            <a:spLocks noGrp="1"/>
          </p:cNvSpPr>
          <p:nvPr>
            <p:ph type="subTitle" idx="6"/>
          </p:nvPr>
        </p:nvSpPr>
        <p:spPr>
          <a:xfrm>
            <a:off x="4871067" y="2071327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C.</a:t>
            </a:r>
            <a:endParaRPr dirty="0"/>
          </a:p>
        </p:txBody>
      </p:sp>
      <p:sp>
        <p:nvSpPr>
          <p:cNvPr id="361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216417" y="266622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Deep Learning </a:t>
            </a:r>
            <a:endParaRPr dirty="0"/>
          </a:p>
        </p:txBody>
      </p:sp>
      <p:sp>
        <p:nvSpPr>
          <p:cNvPr id="362" name="Google Shape;362;p23"/>
          <p:cNvSpPr txBox="1">
            <a:spLocks noGrp="1"/>
          </p:cNvSpPr>
          <p:nvPr>
            <p:ph type="subTitle" idx="2"/>
          </p:nvPr>
        </p:nvSpPr>
        <p:spPr>
          <a:xfrm>
            <a:off x="216417" y="211713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A.</a:t>
            </a:r>
            <a:endParaRPr/>
          </a:p>
        </p:txBody>
      </p:sp>
      <p:cxnSp>
        <p:nvCxnSpPr>
          <p:cNvPr id="363" name="Google Shape;363;p23"/>
          <p:cNvCxnSpPr/>
          <p:nvPr/>
        </p:nvCxnSpPr>
        <p:spPr>
          <a:xfrm>
            <a:off x="315226" y="2566980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3"/>
          <p:cNvCxnSpPr/>
          <p:nvPr/>
        </p:nvCxnSpPr>
        <p:spPr>
          <a:xfrm>
            <a:off x="2583804" y="2513972"/>
            <a:ext cx="3852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4919215" y="2513972"/>
            <a:ext cx="4191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60;p23">
            <a:extLst>
              <a:ext uri="{FF2B5EF4-FFF2-40B4-BE49-F238E27FC236}">
                <a16:creationId xmlns:a16="http://schemas.microsoft.com/office/drawing/2014/main" id="{15D5EE50-F8FD-4A98-9534-96A7BDD4AFD9}"/>
              </a:ext>
            </a:extLst>
          </p:cNvPr>
          <p:cNvSpPr txBox="1">
            <a:spLocks/>
          </p:cNvSpPr>
          <p:nvPr/>
        </p:nvSpPr>
        <p:spPr>
          <a:xfrm>
            <a:off x="7218583" y="2066489"/>
            <a:ext cx="21987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D.</a:t>
            </a:r>
          </a:p>
        </p:txBody>
      </p:sp>
      <p:cxnSp>
        <p:nvCxnSpPr>
          <p:cNvPr id="16" name="Google Shape;365;p23">
            <a:extLst>
              <a:ext uri="{FF2B5EF4-FFF2-40B4-BE49-F238E27FC236}">
                <a16:creationId xmlns:a16="http://schemas.microsoft.com/office/drawing/2014/main" id="{3D92D318-F093-40D2-AC65-A45DDE8194C3}"/>
              </a:ext>
            </a:extLst>
          </p:cNvPr>
          <p:cNvCxnSpPr/>
          <p:nvPr/>
        </p:nvCxnSpPr>
        <p:spPr>
          <a:xfrm>
            <a:off x="7271476" y="2513972"/>
            <a:ext cx="4191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59;p23">
            <a:extLst>
              <a:ext uri="{FF2B5EF4-FFF2-40B4-BE49-F238E27FC236}">
                <a16:creationId xmlns:a16="http://schemas.microsoft.com/office/drawing/2014/main" id="{66AC1319-4C3F-4903-9E29-D02F12E24934}"/>
              </a:ext>
            </a:extLst>
          </p:cNvPr>
          <p:cNvSpPr txBox="1">
            <a:spLocks/>
          </p:cNvSpPr>
          <p:nvPr/>
        </p:nvSpPr>
        <p:spPr>
          <a:xfrm>
            <a:off x="7115882" y="2668880"/>
            <a:ext cx="21987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Random Forest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/>
        </p:nvSpPr>
        <p:spPr>
          <a:xfrm>
            <a:off x="5850835" y="1770229"/>
            <a:ext cx="224719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Label Data  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4960442" y="3292468"/>
            <a:ext cx="3274234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One Hot Encoding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4213287" y="2513189"/>
            <a:ext cx="4062738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Prepare Train Data 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8249475" y="1809225"/>
            <a:ext cx="53100" cy="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8249475" y="2571210"/>
            <a:ext cx="53100" cy="421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8249475" y="3333176"/>
            <a:ext cx="53100" cy="4215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title"/>
          </p:nvPr>
        </p:nvSpPr>
        <p:spPr>
          <a:xfrm>
            <a:off x="1917580" y="289652"/>
            <a:ext cx="64608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816EC5-9D53-45B2-8135-4C81C2D5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1" y="1386343"/>
            <a:ext cx="4649521" cy="3252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>
            <a:spLocks noGrp="1"/>
          </p:cNvSpPr>
          <p:nvPr>
            <p:ph type="subTitle" idx="1"/>
          </p:nvPr>
        </p:nvSpPr>
        <p:spPr>
          <a:xfrm>
            <a:off x="720025" y="3141475"/>
            <a:ext cx="21387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1. Build the Model </a:t>
            </a:r>
            <a:r>
              <a:rPr lang="en" dirty="0"/>
              <a:t> </a:t>
            </a:r>
            <a:endParaRPr dirty="0"/>
          </a:p>
        </p:txBody>
      </p:sp>
      <p:sp>
        <p:nvSpPr>
          <p:cNvPr id="404" name="Google Shape;404;p26"/>
          <p:cNvSpPr txBox="1">
            <a:spLocks noGrp="1"/>
          </p:cNvSpPr>
          <p:nvPr>
            <p:ph type="subTitle" idx="3"/>
          </p:nvPr>
        </p:nvSpPr>
        <p:spPr>
          <a:xfrm>
            <a:off x="6285352" y="3141475"/>
            <a:ext cx="2520717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3.</a:t>
            </a:r>
            <a:r>
              <a:rPr lang="en-US" dirty="0"/>
              <a:t>Fit the Model </a:t>
            </a:r>
            <a:endParaRPr dirty="0"/>
          </a:p>
        </p:txBody>
      </p:sp>
      <p:sp>
        <p:nvSpPr>
          <p:cNvPr id="405" name="Google Shape;405;p26"/>
          <p:cNvSpPr txBox="1">
            <a:spLocks noGrp="1"/>
          </p:cNvSpPr>
          <p:nvPr>
            <p:ph type="subTitle" idx="2"/>
          </p:nvPr>
        </p:nvSpPr>
        <p:spPr>
          <a:xfrm>
            <a:off x="3502674" y="3141475"/>
            <a:ext cx="2427674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2.</a:t>
            </a:r>
            <a:r>
              <a:rPr lang="en-US" dirty="0"/>
              <a:t>Compile the Model </a:t>
            </a:r>
            <a:endParaRPr dirty="0"/>
          </a:p>
        </p:txBody>
      </p:sp>
      <p:sp>
        <p:nvSpPr>
          <p:cNvPr id="406" name="Google Shape;406;p26"/>
          <p:cNvSpPr/>
          <p:nvPr/>
        </p:nvSpPr>
        <p:spPr>
          <a:xfrm>
            <a:off x="1407775" y="2088425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4190375" y="2088425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6972963" y="2088425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26"/>
          <p:cNvCxnSpPr>
            <a:stCxn id="406" idx="6"/>
            <a:endCxn id="407" idx="2"/>
          </p:cNvCxnSpPr>
          <p:nvPr/>
        </p:nvCxnSpPr>
        <p:spPr>
          <a:xfrm>
            <a:off x="2170975" y="2470025"/>
            <a:ext cx="2019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26"/>
          <p:cNvCxnSpPr>
            <a:stCxn id="407" idx="6"/>
            <a:endCxn id="408" idx="2"/>
          </p:cNvCxnSpPr>
          <p:nvPr/>
        </p:nvCxnSpPr>
        <p:spPr>
          <a:xfrm>
            <a:off x="4953575" y="2470025"/>
            <a:ext cx="2019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6"/>
          <p:cNvSpPr/>
          <p:nvPr/>
        </p:nvSpPr>
        <p:spPr>
          <a:xfrm>
            <a:off x="7236763" y="2353460"/>
            <a:ext cx="235484" cy="233132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26"/>
          <p:cNvGrpSpPr/>
          <p:nvPr/>
        </p:nvGrpSpPr>
        <p:grpSpPr>
          <a:xfrm>
            <a:off x="1673867" y="2359393"/>
            <a:ext cx="231014" cy="221268"/>
            <a:chOff x="4179067" y="2811495"/>
            <a:chExt cx="286475" cy="274390"/>
          </a:xfrm>
        </p:grpSpPr>
        <p:sp>
          <p:nvSpPr>
            <p:cNvPr id="413" name="Google Shape;413;p26"/>
            <p:cNvSpPr/>
            <p:nvPr/>
          </p:nvSpPr>
          <p:spPr>
            <a:xfrm>
              <a:off x="4333786" y="2956651"/>
              <a:ext cx="69990" cy="6999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493" y="0"/>
                  </a:moveTo>
                  <a:lnTo>
                    <a:pt x="0" y="493"/>
                  </a:lnTo>
                  <a:lnTo>
                    <a:pt x="2171" y="2664"/>
                  </a:lnTo>
                  <a:lnTo>
                    <a:pt x="2664" y="217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363290" y="2987022"/>
              <a:ext cx="102253" cy="98785"/>
            </a:xfrm>
            <a:custGeom>
              <a:avLst/>
              <a:gdLst/>
              <a:ahLst/>
              <a:cxnLst/>
              <a:rect l="l" t="t" r="r" b="b"/>
              <a:pathLst>
                <a:path w="3892" h="3760" extrusionOk="0">
                  <a:moveTo>
                    <a:pt x="820" y="1"/>
                  </a:moveTo>
                  <a:cubicBezTo>
                    <a:pt x="748" y="1"/>
                    <a:pt x="675" y="28"/>
                    <a:pt x="618" y="86"/>
                  </a:cubicBezTo>
                  <a:lnTo>
                    <a:pt x="112" y="592"/>
                  </a:lnTo>
                  <a:cubicBezTo>
                    <a:pt x="8" y="696"/>
                    <a:pt x="1" y="869"/>
                    <a:pt x="105" y="980"/>
                  </a:cubicBezTo>
                  <a:lnTo>
                    <a:pt x="2283" y="3471"/>
                  </a:lnTo>
                  <a:cubicBezTo>
                    <a:pt x="2456" y="3662"/>
                    <a:pt x="2696" y="3760"/>
                    <a:pt x="2936" y="3760"/>
                  </a:cubicBezTo>
                  <a:cubicBezTo>
                    <a:pt x="3156" y="3760"/>
                    <a:pt x="3376" y="3678"/>
                    <a:pt x="3545" y="3512"/>
                  </a:cubicBezTo>
                  <a:cubicBezTo>
                    <a:pt x="3892" y="3158"/>
                    <a:pt x="3878" y="2583"/>
                    <a:pt x="3503" y="2250"/>
                  </a:cubicBezTo>
                  <a:lnTo>
                    <a:pt x="1013" y="72"/>
                  </a:lnTo>
                  <a:cubicBezTo>
                    <a:pt x="956" y="25"/>
                    <a:pt x="888" y="1"/>
                    <a:pt x="8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363474" y="2993826"/>
              <a:ext cx="98259" cy="92059"/>
            </a:xfrm>
            <a:custGeom>
              <a:avLst/>
              <a:gdLst/>
              <a:ahLst/>
              <a:cxnLst/>
              <a:rect l="l" t="t" r="r" b="b"/>
              <a:pathLst>
                <a:path w="3740" h="3504" extrusionOk="0">
                  <a:moveTo>
                    <a:pt x="438" y="0"/>
                  </a:moveTo>
                  <a:lnTo>
                    <a:pt x="112" y="333"/>
                  </a:lnTo>
                  <a:cubicBezTo>
                    <a:pt x="1" y="437"/>
                    <a:pt x="1" y="610"/>
                    <a:pt x="98" y="721"/>
                  </a:cubicBezTo>
                  <a:lnTo>
                    <a:pt x="2276" y="3212"/>
                  </a:lnTo>
                  <a:cubicBezTo>
                    <a:pt x="2449" y="3406"/>
                    <a:pt x="2687" y="3503"/>
                    <a:pt x="2926" y="3503"/>
                  </a:cubicBezTo>
                  <a:cubicBezTo>
                    <a:pt x="3147" y="3503"/>
                    <a:pt x="3368" y="3420"/>
                    <a:pt x="3538" y="3253"/>
                  </a:cubicBezTo>
                  <a:cubicBezTo>
                    <a:pt x="3628" y="3163"/>
                    <a:pt x="3698" y="3052"/>
                    <a:pt x="3739" y="2934"/>
                  </a:cubicBezTo>
                  <a:lnTo>
                    <a:pt x="3739" y="2934"/>
                  </a:lnTo>
                  <a:cubicBezTo>
                    <a:pt x="3645" y="2967"/>
                    <a:pt x="3547" y="2984"/>
                    <a:pt x="3450" y="2984"/>
                  </a:cubicBezTo>
                  <a:cubicBezTo>
                    <a:pt x="3205" y="2984"/>
                    <a:pt x="2965" y="2880"/>
                    <a:pt x="2796" y="2691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179067" y="2811495"/>
              <a:ext cx="215408" cy="196282"/>
            </a:xfrm>
            <a:custGeom>
              <a:avLst/>
              <a:gdLst/>
              <a:ahLst/>
              <a:cxnLst/>
              <a:rect l="l" t="t" r="r" b="b"/>
              <a:pathLst>
                <a:path w="8199" h="7471" extrusionOk="0">
                  <a:moveTo>
                    <a:pt x="4097" y="0"/>
                  </a:moveTo>
                  <a:cubicBezTo>
                    <a:pt x="3141" y="0"/>
                    <a:pt x="2185" y="365"/>
                    <a:pt x="1457" y="1093"/>
                  </a:cubicBezTo>
                  <a:cubicBezTo>
                    <a:pt x="0" y="2549"/>
                    <a:pt x="0" y="4922"/>
                    <a:pt x="1457" y="6378"/>
                  </a:cubicBezTo>
                  <a:cubicBezTo>
                    <a:pt x="2185" y="7107"/>
                    <a:pt x="3141" y="7471"/>
                    <a:pt x="4097" y="7471"/>
                  </a:cubicBezTo>
                  <a:cubicBezTo>
                    <a:pt x="5053" y="7471"/>
                    <a:pt x="6010" y="7107"/>
                    <a:pt x="6742" y="6378"/>
                  </a:cubicBezTo>
                  <a:cubicBezTo>
                    <a:pt x="8199" y="4922"/>
                    <a:pt x="8199" y="2549"/>
                    <a:pt x="6742" y="1093"/>
                  </a:cubicBezTo>
                  <a:cubicBezTo>
                    <a:pt x="6010" y="365"/>
                    <a:pt x="5053" y="0"/>
                    <a:pt x="40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204210" y="2834405"/>
              <a:ext cx="165123" cy="150463"/>
            </a:xfrm>
            <a:custGeom>
              <a:avLst/>
              <a:gdLst/>
              <a:ahLst/>
              <a:cxnLst/>
              <a:rect l="l" t="t" r="r" b="b"/>
              <a:pathLst>
                <a:path w="6285" h="5727" extrusionOk="0">
                  <a:moveTo>
                    <a:pt x="3143" y="1"/>
                  </a:moveTo>
                  <a:cubicBezTo>
                    <a:pt x="2409" y="1"/>
                    <a:pt x="1676" y="280"/>
                    <a:pt x="1117" y="838"/>
                  </a:cubicBezTo>
                  <a:cubicBezTo>
                    <a:pt x="0" y="1955"/>
                    <a:pt x="0" y="3772"/>
                    <a:pt x="1117" y="4889"/>
                  </a:cubicBezTo>
                  <a:cubicBezTo>
                    <a:pt x="1676" y="5447"/>
                    <a:pt x="2409" y="5726"/>
                    <a:pt x="3143" y="5726"/>
                  </a:cubicBezTo>
                  <a:cubicBezTo>
                    <a:pt x="3876" y="5726"/>
                    <a:pt x="4610" y="5447"/>
                    <a:pt x="5168" y="4889"/>
                  </a:cubicBezTo>
                  <a:cubicBezTo>
                    <a:pt x="6285" y="3772"/>
                    <a:pt x="6285" y="1955"/>
                    <a:pt x="5168" y="838"/>
                  </a:cubicBezTo>
                  <a:cubicBezTo>
                    <a:pt x="4610" y="280"/>
                    <a:pt x="3876" y="1"/>
                    <a:pt x="31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4204210" y="2850037"/>
              <a:ext cx="142160" cy="133175"/>
            </a:xfrm>
            <a:custGeom>
              <a:avLst/>
              <a:gdLst/>
              <a:ahLst/>
              <a:cxnLst/>
              <a:rect l="l" t="t" r="r" b="b"/>
              <a:pathLst>
                <a:path w="5411" h="5069" extrusionOk="0">
                  <a:moveTo>
                    <a:pt x="1388" y="0"/>
                  </a:moveTo>
                  <a:lnTo>
                    <a:pt x="1388" y="0"/>
                  </a:lnTo>
                  <a:cubicBezTo>
                    <a:pt x="1291" y="77"/>
                    <a:pt x="1200" y="153"/>
                    <a:pt x="1117" y="243"/>
                  </a:cubicBezTo>
                  <a:cubicBezTo>
                    <a:pt x="0" y="1422"/>
                    <a:pt x="84" y="3288"/>
                    <a:pt x="1304" y="4356"/>
                  </a:cubicBezTo>
                  <a:cubicBezTo>
                    <a:pt x="1848" y="4835"/>
                    <a:pt x="2522" y="5068"/>
                    <a:pt x="3193" y="5068"/>
                  </a:cubicBezTo>
                  <a:cubicBezTo>
                    <a:pt x="4021" y="5068"/>
                    <a:pt x="4844" y="4713"/>
                    <a:pt x="5411" y="4023"/>
                  </a:cubicBezTo>
                  <a:lnTo>
                    <a:pt x="5411" y="4023"/>
                  </a:lnTo>
                  <a:cubicBezTo>
                    <a:pt x="4886" y="4437"/>
                    <a:pt x="4259" y="4640"/>
                    <a:pt x="3634" y="4640"/>
                  </a:cubicBezTo>
                  <a:cubicBezTo>
                    <a:pt x="2898" y="4640"/>
                    <a:pt x="2165" y="4357"/>
                    <a:pt x="1610" y="3801"/>
                  </a:cubicBezTo>
                  <a:cubicBezTo>
                    <a:pt x="576" y="2775"/>
                    <a:pt x="486" y="1138"/>
                    <a:pt x="138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246666" y="2855186"/>
              <a:ext cx="81103" cy="22883"/>
            </a:xfrm>
            <a:custGeom>
              <a:avLst/>
              <a:gdLst/>
              <a:ahLst/>
              <a:cxnLst/>
              <a:rect l="l" t="t" r="r" b="b"/>
              <a:pathLst>
                <a:path w="3087" h="871" extrusionOk="0">
                  <a:moveTo>
                    <a:pt x="1524" y="0"/>
                  </a:moveTo>
                  <a:cubicBezTo>
                    <a:pt x="994" y="0"/>
                    <a:pt x="465" y="203"/>
                    <a:pt x="63" y="609"/>
                  </a:cubicBezTo>
                  <a:cubicBezTo>
                    <a:pt x="1" y="671"/>
                    <a:pt x="1" y="762"/>
                    <a:pt x="63" y="824"/>
                  </a:cubicBezTo>
                  <a:cubicBezTo>
                    <a:pt x="91" y="855"/>
                    <a:pt x="129" y="871"/>
                    <a:pt x="168" y="871"/>
                  </a:cubicBezTo>
                  <a:cubicBezTo>
                    <a:pt x="207" y="871"/>
                    <a:pt x="247" y="855"/>
                    <a:pt x="278" y="824"/>
                  </a:cubicBezTo>
                  <a:cubicBezTo>
                    <a:pt x="621" y="481"/>
                    <a:pt x="1072" y="309"/>
                    <a:pt x="1523" y="309"/>
                  </a:cubicBezTo>
                  <a:cubicBezTo>
                    <a:pt x="1974" y="309"/>
                    <a:pt x="2425" y="481"/>
                    <a:pt x="2768" y="824"/>
                  </a:cubicBezTo>
                  <a:cubicBezTo>
                    <a:pt x="2801" y="854"/>
                    <a:pt x="2838" y="867"/>
                    <a:pt x="2872" y="867"/>
                  </a:cubicBezTo>
                  <a:cubicBezTo>
                    <a:pt x="2989" y="867"/>
                    <a:pt x="3086" y="721"/>
                    <a:pt x="2990" y="609"/>
                  </a:cubicBezTo>
                  <a:cubicBezTo>
                    <a:pt x="2584" y="203"/>
                    <a:pt x="2054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4363290" y="2987022"/>
              <a:ext cx="41589" cy="40722"/>
            </a:xfrm>
            <a:custGeom>
              <a:avLst/>
              <a:gdLst/>
              <a:ahLst/>
              <a:cxnLst/>
              <a:rect l="l" t="t" r="r" b="b"/>
              <a:pathLst>
                <a:path w="1583" h="1550" extrusionOk="0">
                  <a:moveTo>
                    <a:pt x="821" y="1"/>
                  </a:moveTo>
                  <a:cubicBezTo>
                    <a:pt x="749" y="1"/>
                    <a:pt x="679" y="28"/>
                    <a:pt x="625" y="86"/>
                  </a:cubicBezTo>
                  <a:lnTo>
                    <a:pt x="119" y="592"/>
                  </a:lnTo>
                  <a:cubicBezTo>
                    <a:pt x="8" y="696"/>
                    <a:pt x="1" y="863"/>
                    <a:pt x="105" y="980"/>
                  </a:cubicBezTo>
                  <a:lnTo>
                    <a:pt x="597" y="1549"/>
                  </a:lnTo>
                  <a:lnTo>
                    <a:pt x="1582" y="564"/>
                  </a:lnTo>
                  <a:lnTo>
                    <a:pt x="1013" y="72"/>
                  </a:lnTo>
                  <a:cubicBezTo>
                    <a:pt x="956" y="25"/>
                    <a:pt x="888" y="1"/>
                    <a:pt x="8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363474" y="2993826"/>
              <a:ext cx="29189" cy="33918"/>
            </a:xfrm>
            <a:custGeom>
              <a:avLst/>
              <a:gdLst/>
              <a:ahLst/>
              <a:cxnLst/>
              <a:rect l="l" t="t" r="r" b="b"/>
              <a:pathLst>
                <a:path w="1111" h="1291" extrusionOk="0">
                  <a:moveTo>
                    <a:pt x="438" y="0"/>
                  </a:moveTo>
                  <a:lnTo>
                    <a:pt x="112" y="326"/>
                  </a:lnTo>
                  <a:cubicBezTo>
                    <a:pt x="1" y="437"/>
                    <a:pt x="1" y="604"/>
                    <a:pt x="98" y="721"/>
                  </a:cubicBezTo>
                  <a:lnTo>
                    <a:pt x="590" y="1290"/>
                  </a:lnTo>
                  <a:lnTo>
                    <a:pt x="1110" y="77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968;p45">
            <a:extLst>
              <a:ext uri="{FF2B5EF4-FFF2-40B4-BE49-F238E27FC236}">
                <a16:creationId xmlns:a16="http://schemas.microsoft.com/office/drawing/2014/main" id="{51640744-1154-4CA0-B2A2-4ED2A2F76A26}"/>
              </a:ext>
            </a:extLst>
          </p:cNvPr>
          <p:cNvGrpSpPr/>
          <p:nvPr/>
        </p:nvGrpSpPr>
        <p:grpSpPr>
          <a:xfrm>
            <a:off x="4430363" y="2270108"/>
            <a:ext cx="283224" cy="366482"/>
            <a:chOff x="1361556" y="2425923"/>
            <a:chExt cx="283224" cy="366482"/>
          </a:xfrm>
        </p:grpSpPr>
        <p:sp>
          <p:nvSpPr>
            <p:cNvPr id="36" name="Google Shape;11969;p45">
              <a:extLst>
                <a:ext uri="{FF2B5EF4-FFF2-40B4-BE49-F238E27FC236}">
                  <a16:creationId xmlns:a16="http://schemas.microsoft.com/office/drawing/2014/main" id="{2F91D58F-4E51-4687-8430-24EA1B0938ED}"/>
                </a:ext>
              </a:extLst>
            </p:cNvPr>
            <p:cNvSpPr/>
            <p:nvPr/>
          </p:nvSpPr>
          <p:spPr>
            <a:xfrm>
              <a:off x="1361556" y="2425923"/>
              <a:ext cx="283224" cy="366482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solidFill>
              <a:srgbClr val="D9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70;p45">
              <a:extLst>
                <a:ext uri="{FF2B5EF4-FFF2-40B4-BE49-F238E27FC236}">
                  <a16:creationId xmlns:a16="http://schemas.microsoft.com/office/drawing/2014/main" id="{4316E32F-C79C-489F-8240-8D626DBD3255}"/>
                </a:ext>
              </a:extLst>
            </p:cNvPr>
            <p:cNvSpPr/>
            <p:nvPr/>
          </p:nvSpPr>
          <p:spPr>
            <a:xfrm>
              <a:off x="1493499" y="2660698"/>
              <a:ext cx="36951" cy="22866"/>
            </a:xfrm>
            <a:custGeom>
              <a:avLst/>
              <a:gdLst/>
              <a:ahLst/>
              <a:cxnLst/>
              <a:rect l="l" t="t" r="r" b="b"/>
              <a:pathLst>
                <a:path w="1414" h="875" extrusionOk="0">
                  <a:moveTo>
                    <a:pt x="0" y="0"/>
                  </a:moveTo>
                  <a:lnTo>
                    <a:pt x="0" y="174"/>
                  </a:lnTo>
                  <a:cubicBezTo>
                    <a:pt x="0" y="582"/>
                    <a:pt x="337" y="874"/>
                    <a:pt x="706" y="874"/>
                  </a:cubicBezTo>
                  <a:cubicBezTo>
                    <a:pt x="823" y="874"/>
                    <a:pt x="944" y="844"/>
                    <a:pt x="1058" y="779"/>
                  </a:cubicBezTo>
                  <a:lnTo>
                    <a:pt x="1067" y="779"/>
                  </a:lnTo>
                  <a:cubicBezTo>
                    <a:pt x="1279" y="654"/>
                    <a:pt x="1414" y="424"/>
                    <a:pt x="1414" y="183"/>
                  </a:cubicBezTo>
                  <a:lnTo>
                    <a:pt x="1414" y="1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71;p45">
              <a:extLst>
                <a:ext uri="{FF2B5EF4-FFF2-40B4-BE49-F238E27FC236}">
                  <a16:creationId xmlns:a16="http://schemas.microsoft.com/office/drawing/2014/main" id="{9AD9B787-9F94-401B-8265-AE5B6147012F}"/>
                </a:ext>
              </a:extLst>
            </p:cNvPr>
            <p:cNvSpPr/>
            <p:nvPr/>
          </p:nvSpPr>
          <p:spPr>
            <a:xfrm>
              <a:off x="1512341" y="2660959"/>
              <a:ext cx="18110" cy="20122"/>
            </a:xfrm>
            <a:custGeom>
              <a:avLst/>
              <a:gdLst/>
              <a:ahLst/>
              <a:cxnLst/>
              <a:rect l="l" t="t" r="r" b="b"/>
              <a:pathLst>
                <a:path w="693" h="770" extrusionOk="0">
                  <a:moveTo>
                    <a:pt x="0" y="0"/>
                  </a:moveTo>
                  <a:lnTo>
                    <a:pt x="0" y="173"/>
                  </a:lnTo>
                  <a:cubicBezTo>
                    <a:pt x="0" y="414"/>
                    <a:pt x="135" y="644"/>
                    <a:pt x="346" y="769"/>
                  </a:cubicBezTo>
                  <a:cubicBezTo>
                    <a:pt x="558" y="644"/>
                    <a:pt x="693" y="414"/>
                    <a:pt x="693" y="173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72;p45">
              <a:extLst>
                <a:ext uri="{FF2B5EF4-FFF2-40B4-BE49-F238E27FC236}">
                  <a16:creationId xmlns:a16="http://schemas.microsoft.com/office/drawing/2014/main" id="{B6C863C8-239D-406C-9E98-0B8C54A075EA}"/>
                </a:ext>
              </a:extLst>
            </p:cNvPr>
            <p:cNvSpPr/>
            <p:nvPr/>
          </p:nvSpPr>
          <p:spPr>
            <a:xfrm>
              <a:off x="1433290" y="2489556"/>
              <a:ext cx="153711" cy="173180"/>
            </a:xfrm>
            <a:custGeom>
              <a:avLst/>
              <a:gdLst/>
              <a:ahLst/>
              <a:cxnLst/>
              <a:rect l="l" t="t" r="r" b="b"/>
              <a:pathLst>
                <a:path w="5882" h="6627" extrusionOk="0">
                  <a:moveTo>
                    <a:pt x="3006" y="0"/>
                  </a:moveTo>
                  <a:cubicBezTo>
                    <a:pt x="978" y="0"/>
                    <a:pt x="1" y="2504"/>
                    <a:pt x="1515" y="3876"/>
                  </a:cubicBezTo>
                  <a:cubicBezTo>
                    <a:pt x="1785" y="4126"/>
                    <a:pt x="1939" y="4482"/>
                    <a:pt x="1939" y="4857"/>
                  </a:cubicBezTo>
                  <a:lnTo>
                    <a:pt x="1939" y="6251"/>
                  </a:lnTo>
                  <a:cubicBezTo>
                    <a:pt x="1939" y="6347"/>
                    <a:pt x="1977" y="6444"/>
                    <a:pt x="2044" y="6521"/>
                  </a:cubicBezTo>
                  <a:cubicBezTo>
                    <a:pt x="2064" y="6530"/>
                    <a:pt x="2073" y="6540"/>
                    <a:pt x="2092" y="6549"/>
                  </a:cubicBezTo>
                  <a:lnTo>
                    <a:pt x="2121" y="6569"/>
                  </a:lnTo>
                  <a:cubicBezTo>
                    <a:pt x="2179" y="6607"/>
                    <a:pt x="2246" y="6626"/>
                    <a:pt x="2314" y="6626"/>
                  </a:cubicBezTo>
                  <a:lnTo>
                    <a:pt x="3698" y="6626"/>
                  </a:lnTo>
                  <a:cubicBezTo>
                    <a:pt x="3775" y="6626"/>
                    <a:pt x="3843" y="6607"/>
                    <a:pt x="3900" y="6569"/>
                  </a:cubicBezTo>
                  <a:lnTo>
                    <a:pt x="3929" y="6549"/>
                  </a:lnTo>
                  <a:cubicBezTo>
                    <a:pt x="3948" y="6540"/>
                    <a:pt x="3958" y="6530"/>
                    <a:pt x="3968" y="6521"/>
                  </a:cubicBezTo>
                  <a:cubicBezTo>
                    <a:pt x="4045" y="6444"/>
                    <a:pt x="4083" y="6347"/>
                    <a:pt x="4083" y="6251"/>
                  </a:cubicBezTo>
                  <a:lnTo>
                    <a:pt x="4083" y="4847"/>
                  </a:lnTo>
                  <a:cubicBezTo>
                    <a:pt x="4083" y="4472"/>
                    <a:pt x="4246" y="4117"/>
                    <a:pt x="4525" y="3867"/>
                  </a:cubicBezTo>
                  <a:cubicBezTo>
                    <a:pt x="5881" y="2616"/>
                    <a:pt x="5218" y="357"/>
                    <a:pt x="3400" y="30"/>
                  </a:cubicBezTo>
                  <a:lnTo>
                    <a:pt x="3352" y="20"/>
                  </a:lnTo>
                  <a:cubicBezTo>
                    <a:pt x="3256" y="11"/>
                    <a:pt x="3160" y="1"/>
                    <a:pt x="3064" y="1"/>
                  </a:cubicBezTo>
                  <a:cubicBezTo>
                    <a:pt x="3044" y="0"/>
                    <a:pt x="3025" y="0"/>
                    <a:pt x="3006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73;p45">
              <a:extLst>
                <a:ext uri="{FF2B5EF4-FFF2-40B4-BE49-F238E27FC236}">
                  <a16:creationId xmlns:a16="http://schemas.microsoft.com/office/drawing/2014/main" id="{011E65CE-719F-4031-A22D-6F7D99771B7F}"/>
                </a:ext>
              </a:extLst>
            </p:cNvPr>
            <p:cNvSpPr/>
            <p:nvPr/>
          </p:nvSpPr>
          <p:spPr>
            <a:xfrm>
              <a:off x="1457306" y="2490314"/>
              <a:ext cx="129434" cy="172422"/>
            </a:xfrm>
            <a:custGeom>
              <a:avLst/>
              <a:gdLst/>
              <a:ahLst/>
              <a:cxnLst/>
              <a:rect l="l" t="t" r="r" b="b"/>
              <a:pathLst>
                <a:path w="4953" h="6598" extrusionOk="0">
                  <a:moveTo>
                    <a:pt x="2472" y="1"/>
                  </a:moveTo>
                  <a:cubicBezTo>
                    <a:pt x="654" y="328"/>
                    <a:pt x="0" y="2607"/>
                    <a:pt x="1366" y="3847"/>
                  </a:cubicBezTo>
                  <a:cubicBezTo>
                    <a:pt x="1645" y="4097"/>
                    <a:pt x="1798" y="4453"/>
                    <a:pt x="1798" y="4828"/>
                  </a:cubicBezTo>
                  <a:lnTo>
                    <a:pt x="1798" y="6222"/>
                  </a:lnTo>
                  <a:cubicBezTo>
                    <a:pt x="1789" y="6428"/>
                    <a:pt x="1962" y="6598"/>
                    <a:pt x="2166" y="6598"/>
                  </a:cubicBezTo>
                  <a:cubicBezTo>
                    <a:pt x="2172" y="6598"/>
                    <a:pt x="2178" y="6598"/>
                    <a:pt x="2183" y="6597"/>
                  </a:cubicBezTo>
                  <a:lnTo>
                    <a:pt x="2779" y="6597"/>
                  </a:lnTo>
                  <a:cubicBezTo>
                    <a:pt x="2991" y="6597"/>
                    <a:pt x="3164" y="6424"/>
                    <a:pt x="3164" y="6222"/>
                  </a:cubicBezTo>
                  <a:lnTo>
                    <a:pt x="3164" y="4818"/>
                  </a:lnTo>
                  <a:cubicBezTo>
                    <a:pt x="3164" y="4443"/>
                    <a:pt x="3327" y="4088"/>
                    <a:pt x="3606" y="3838"/>
                  </a:cubicBezTo>
                  <a:lnTo>
                    <a:pt x="3597" y="3838"/>
                  </a:lnTo>
                  <a:cubicBezTo>
                    <a:pt x="4953" y="2587"/>
                    <a:pt x="4289" y="328"/>
                    <a:pt x="2472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74;p45">
              <a:extLst>
                <a:ext uri="{FF2B5EF4-FFF2-40B4-BE49-F238E27FC236}">
                  <a16:creationId xmlns:a16="http://schemas.microsoft.com/office/drawing/2014/main" id="{04F7B55F-A2F9-4389-AAB6-C589819132BE}"/>
                </a:ext>
              </a:extLst>
            </p:cNvPr>
            <p:cNvSpPr/>
            <p:nvPr/>
          </p:nvSpPr>
          <p:spPr>
            <a:xfrm>
              <a:off x="1469876" y="2523502"/>
              <a:ext cx="79417" cy="95253"/>
            </a:xfrm>
            <a:custGeom>
              <a:avLst/>
              <a:gdLst/>
              <a:ahLst/>
              <a:cxnLst/>
              <a:rect l="l" t="t" r="r" b="b"/>
              <a:pathLst>
                <a:path w="3039" h="3645" extrusionOk="0">
                  <a:moveTo>
                    <a:pt x="837" y="423"/>
                  </a:moveTo>
                  <a:cubicBezTo>
                    <a:pt x="933" y="423"/>
                    <a:pt x="1010" y="510"/>
                    <a:pt x="1010" y="606"/>
                  </a:cubicBezTo>
                  <a:lnTo>
                    <a:pt x="1010" y="779"/>
                  </a:lnTo>
                  <a:lnTo>
                    <a:pt x="1010" y="789"/>
                  </a:lnTo>
                  <a:lnTo>
                    <a:pt x="798" y="789"/>
                  </a:lnTo>
                  <a:cubicBezTo>
                    <a:pt x="558" y="789"/>
                    <a:pt x="558" y="423"/>
                    <a:pt x="798" y="423"/>
                  </a:cubicBezTo>
                  <a:close/>
                  <a:moveTo>
                    <a:pt x="2423" y="433"/>
                  </a:moveTo>
                  <a:cubicBezTo>
                    <a:pt x="2654" y="433"/>
                    <a:pt x="2654" y="789"/>
                    <a:pt x="2423" y="789"/>
                  </a:cubicBezTo>
                  <a:lnTo>
                    <a:pt x="2212" y="789"/>
                  </a:lnTo>
                  <a:lnTo>
                    <a:pt x="2212" y="606"/>
                  </a:lnTo>
                  <a:cubicBezTo>
                    <a:pt x="2212" y="510"/>
                    <a:pt x="2289" y="433"/>
                    <a:pt x="2385" y="433"/>
                  </a:cubicBezTo>
                  <a:close/>
                  <a:moveTo>
                    <a:pt x="817" y="0"/>
                  </a:moveTo>
                  <a:cubicBezTo>
                    <a:pt x="0" y="0"/>
                    <a:pt x="0" y="1221"/>
                    <a:pt x="817" y="1221"/>
                  </a:cubicBezTo>
                  <a:lnTo>
                    <a:pt x="1019" y="1221"/>
                  </a:lnTo>
                  <a:lnTo>
                    <a:pt x="1019" y="3635"/>
                  </a:lnTo>
                  <a:lnTo>
                    <a:pt x="1452" y="3635"/>
                  </a:lnTo>
                  <a:lnTo>
                    <a:pt x="1452" y="1221"/>
                  </a:lnTo>
                  <a:lnTo>
                    <a:pt x="1789" y="1221"/>
                  </a:lnTo>
                  <a:lnTo>
                    <a:pt x="1789" y="3645"/>
                  </a:lnTo>
                  <a:lnTo>
                    <a:pt x="2221" y="3645"/>
                  </a:lnTo>
                  <a:lnTo>
                    <a:pt x="2221" y="1221"/>
                  </a:lnTo>
                  <a:lnTo>
                    <a:pt x="2433" y="1221"/>
                  </a:lnTo>
                  <a:cubicBezTo>
                    <a:pt x="2760" y="1221"/>
                    <a:pt x="3039" y="952"/>
                    <a:pt x="3039" y="615"/>
                  </a:cubicBezTo>
                  <a:cubicBezTo>
                    <a:pt x="3039" y="279"/>
                    <a:pt x="2760" y="10"/>
                    <a:pt x="2433" y="10"/>
                  </a:cubicBezTo>
                  <a:lnTo>
                    <a:pt x="2414" y="0"/>
                  </a:lnTo>
                  <a:lnTo>
                    <a:pt x="2385" y="0"/>
                  </a:lnTo>
                  <a:cubicBezTo>
                    <a:pt x="2058" y="10"/>
                    <a:pt x="1789" y="269"/>
                    <a:pt x="1789" y="606"/>
                  </a:cubicBezTo>
                  <a:lnTo>
                    <a:pt x="1789" y="779"/>
                  </a:lnTo>
                  <a:lnTo>
                    <a:pt x="1442" y="779"/>
                  </a:lnTo>
                  <a:lnTo>
                    <a:pt x="1442" y="606"/>
                  </a:lnTo>
                  <a:cubicBezTo>
                    <a:pt x="1442" y="269"/>
                    <a:pt x="1173" y="10"/>
                    <a:pt x="846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75;p45">
              <a:extLst>
                <a:ext uri="{FF2B5EF4-FFF2-40B4-BE49-F238E27FC236}">
                  <a16:creationId xmlns:a16="http://schemas.microsoft.com/office/drawing/2014/main" id="{9EB8A241-7A29-4B4B-A311-D4C8C59797FE}"/>
                </a:ext>
              </a:extLst>
            </p:cNvPr>
            <p:cNvSpPr/>
            <p:nvPr/>
          </p:nvSpPr>
          <p:spPr>
            <a:xfrm>
              <a:off x="1421086" y="2581412"/>
              <a:ext cx="30131" cy="19338"/>
            </a:xfrm>
            <a:custGeom>
              <a:avLst/>
              <a:gdLst/>
              <a:ahLst/>
              <a:cxnLst/>
              <a:rect l="l" t="t" r="r" b="b"/>
              <a:pathLst>
                <a:path w="1153" h="740" extrusionOk="0">
                  <a:moveTo>
                    <a:pt x="850" y="1"/>
                  </a:moveTo>
                  <a:cubicBezTo>
                    <a:pt x="819" y="1"/>
                    <a:pt x="786" y="8"/>
                    <a:pt x="752" y="25"/>
                  </a:cubicBezTo>
                  <a:lnTo>
                    <a:pt x="232" y="323"/>
                  </a:lnTo>
                  <a:cubicBezTo>
                    <a:pt x="0" y="435"/>
                    <a:pt x="121" y="739"/>
                    <a:pt x="317" y="739"/>
                  </a:cubicBezTo>
                  <a:cubicBezTo>
                    <a:pt x="357" y="739"/>
                    <a:pt x="400" y="727"/>
                    <a:pt x="444" y="698"/>
                  </a:cubicBezTo>
                  <a:lnTo>
                    <a:pt x="963" y="400"/>
                  </a:lnTo>
                  <a:cubicBezTo>
                    <a:pt x="1153" y="268"/>
                    <a:pt x="1038" y="1"/>
                    <a:pt x="850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76;p45">
              <a:extLst>
                <a:ext uri="{FF2B5EF4-FFF2-40B4-BE49-F238E27FC236}">
                  <a16:creationId xmlns:a16="http://schemas.microsoft.com/office/drawing/2014/main" id="{448026FE-ADEC-48D7-9249-A15EB69E0094}"/>
                </a:ext>
              </a:extLst>
            </p:cNvPr>
            <p:cNvSpPr/>
            <p:nvPr/>
          </p:nvSpPr>
          <p:spPr>
            <a:xfrm>
              <a:off x="1569336" y="2582222"/>
              <a:ext cx="30157" cy="19312"/>
            </a:xfrm>
            <a:custGeom>
              <a:avLst/>
              <a:gdLst/>
              <a:ahLst/>
              <a:cxnLst/>
              <a:rect l="l" t="t" r="r" b="b"/>
              <a:pathLst>
                <a:path w="1154" h="739" extrusionOk="0">
                  <a:moveTo>
                    <a:pt x="321" y="0"/>
                  </a:moveTo>
                  <a:cubicBezTo>
                    <a:pt x="128" y="0"/>
                    <a:pt x="1" y="305"/>
                    <a:pt x="233" y="417"/>
                  </a:cubicBezTo>
                  <a:lnTo>
                    <a:pt x="752" y="715"/>
                  </a:lnTo>
                  <a:cubicBezTo>
                    <a:pt x="786" y="731"/>
                    <a:pt x="819" y="738"/>
                    <a:pt x="851" y="738"/>
                  </a:cubicBezTo>
                  <a:cubicBezTo>
                    <a:pt x="1039" y="738"/>
                    <a:pt x="1153" y="473"/>
                    <a:pt x="964" y="349"/>
                  </a:cubicBezTo>
                  <a:lnTo>
                    <a:pt x="444" y="42"/>
                  </a:lnTo>
                  <a:cubicBezTo>
                    <a:pt x="402" y="13"/>
                    <a:pt x="360" y="0"/>
                    <a:pt x="32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77;p45">
              <a:extLst>
                <a:ext uri="{FF2B5EF4-FFF2-40B4-BE49-F238E27FC236}">
                  <a16:creationId xmlns:a16="http://schemas.microsoft.com/office/drawing/2014/main" id="{20460BD1-6EEC-4082-9A49-849BF85022C7}"/>
                </a:ext>
              </a:extLst>
            </p:cNvPr>
            <p:cNvSpPr/>
            <p:nvPr/>
          </p:nvSpPr>
          <p:spPr>
            <a:xfrm>
              <a:off x="1506304" y="2449599"/>
              <a:ext cx="11342" cy="26498"/>
            </a:xfrm>
            <a:custGeom>
              <a:avLst/>
              <a:gdLst/>
              <a:ahLst/>
              <a:cxnLst/>
              <a:rect l="l" t="t" r="r" b="b"/>
              <a:pathLst>
                <a:path w="434" h="1014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lnTo>
                    <a:pt x="0" y="818"/>
                  </a:lnTo>
                  <a:cubicBezTo>
                    <a:pt x="10" y="948"/>
                    <a:pt x="113" y="1013"/>
                    <a:pt x="217" y="1013"/>
                  </a:cubicBezTo>
                  <a:cubicBezTo>
                    <a:pt x="320" y="1013"/>
                    <a:pt x="424" y="948"/>
                    <a:pt x="433" y="818"/>
                  </a:cubicBezTo>
                  <a:lnTo>
                    <a:pt x="433" y="213"/>
                  </a:lnTo>
                  <a:cubicBezTo>
                    <a:pt x="433" y="97"/>
                    <a:pt x="337" y="1"/>
                    <a:pt x="21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78;p45">
              <a:extLst>
                <a:ext uri="{FF2B5EF4-FFF2-40B4-BE49-F238E27FC236}">
                  <a16:creationId xmlns:a16="http://schemas.microsoft.com/office/drawing/2014/main" id="{FBFF5DF0-83AA-4570-8803-CBA4A2DDE3C0}"/>
                </a:ext>
              </a:extLst>
            </p:cNvPr>
            <p:cNvSpPr/>
            <p:nvPr/>
          </p:nvSpPr>
          <p:spPr>
            <a:xfrm>
              <a:off x="1457228" y="2461176"/>
              <a:ext cx="23624" cy="25897"/>
            </a:xfrm>
            <a:custGeom>
              <a:avLst/>
              <a:gdLst/>
              <a:ahLst/>
              <a:cxnLst/>
              <a:rect l="l" t="t" r="r" b="b"/>
              <a:pathLst>
                <a:path w="904" h="991" extrusionOk="0">
                  <a:moveTo>
                    <a:pt x="302" y="1"/>
                  </a:moveTo>
                  <a:cubicBezTo>
                    <a:pt x="151" y="1"/>
                    <a:pt x="0" y="169"/>
                    <a:pt x="119" y="346"/>
                  </a:cubicBezTo>
                  <a:lnTo>
                    <a:pt x="417" y="866"/>
                  </a:lnTo>
                  <a:cubicBezTo>
                    <a:pt x="459" y="954"/>
                    <a:pt x="529" y="990"/>
                    <a:pt x="599" y="990"/>
                  </a:cubicBezTo>
                  <a:cubicBezTo>
                    <a:pt x="750" y="990"/>
                    <a:pt x="903" y="822"/>
                    <a:pt x="792" y="645"/>
                  </a:cubicBezTo>
                  <a:lnTo>
                    <a:pt x="484" y="125"/>
                  </a:lnTo>
                  <a:cubicBezTo>
                    <a:pt x="441" y="37"/>
                    <a:pt x="372" y="1"/>
                    <a:pt x="30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79;p45">
              <a:extLst>
                <a:ext uri="{FF2B5EF4-FFF2-40B4-BE49-F238E27FC236}">
                  <a16:creationId xmlns:a16="http://schemas.microsoft.com/office/drawing/2014/main" id="{C291A3E3-A591-4857-9036-FD736D197C09}"/>
                </a:ext>
              </a:extLst>
            </p:cNvPr>
            <p:cNvSpPr/>
            <p:nvPr/>
          </p:nvSpPr>
          <p:spPr>
            <a:xfrm>
              <a:off x="1422680" y="2495723"/>
              <a:ext cx="29295" cy="18868"/>
            </a:xfrm>
            <a:custGeom>
              <a:avLst/>
              <a:gdLst/>
              <a:ahLst/>
              <a:cxnLst/>
              <a:rect l="l" t="t" r="r" b="b"/>
              <a:pathLst>
                <a:path w="1121" h="722" extrusionOk="0">
                  <a:moveTo>
                    <a:pt x="313" y="1"/>
                  </a:moveTo>
                  <a:cubicBezTo>
                    <a:pt x="123" y="1"/>
                    <a:pt x="1" y="268"/>
                    <a:pt x="191" y="400"/>
                  </a:cubicBezTo>
                  <a:lnTo>
                    <a:pt x="719" y="698"/>
                  </a:lnTo>
                  <a:cubicBezTo>
                    <a:pt x="752" y="714"/>
                    <a:pt x="784" y="721"/>
                    <a:pt x="815" y="721"/>
                  </a:cubicBezTo>
                  <a:cubicBezTo>
                    <a:pt x="999" y="721"/>
                    <a:pt x="1121" y="456"/>
                    <a:pt x="931" y="332"/>
                  </a:cubicBezTo>
                  <a:lnTo>
                    <a:pt x="412" y="25"/>
                  </a:lnTo>
                  <a:cubicBezTo>
                    <a:pt x="378" y="8"/>
                    <a:pt x="344" y="1"/>
                    <a:pt x="313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80;p45">
              <a:extLst>
                <a:ext uri="{FF2B5EF4-FFF2-40B4-BE49-F238E27FC236}">
                  <a16:creationId xmlns:a16="http://schemas.microsoft.com/office/drawing/2014/main" id="{3004D896-3995-4423-8DE5-E23A3B8362C4}"/>
                </a:ext>
              </a:extLst>
            </p:cNvPr>
            <p:cNvSpPr/>
            <p:nvPr/>
          </p:nvSpPr>
          <p:spPr>
            <a:xfrm>
              <a:off x="1410816" y="2542344"/>
              <a:ext cx="28171" cy="11315"/>
            </a:xfrm>
            <a:custGeom>
              <a:avLst/>
              <a:gdLst/>
              <a:ahLst/>
              <a:cxnLst/>
              <a:rect l="l" t="t" r="r" b="b"/>
              <a:pathLst>
                <a:path w="1078" h="433" extrusionOk="0">
                  <a:moveTo>
                    <a:pt x="260" y="0"/>
                  </a:moveTo>
                  <a:cubicBezTo>
                    <a:pt x="0" y="20"/>
                    <a:pt x="0" y="404"/>
                    <a:pt x="260" y="433"/>
                  </a:cubicBezTo>
                  <a:lnTo>
                    <a:pt x="866" y="433"/>
                  </a:lnTo>
                  <a:cubicBezTo>
                    <a:pt x="981" y="433"/>
                    <a:pt x="1077" y="337"/>
                    <a:pt x="1077" y="212"/>
                  </a:cubicBezTo>
                  <a:cubicBezTo>
                    <a:pt x="1077" y="96"/>
                    <a:pt x="981" y="0"/>
                    <a:pt x="866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81;p45">
              <a:extLst>
                <a:ext uri="{FF2B5EF4-FFF2-40B4-BE49-F238E27FC236}">
                  <a16:creationId xmlns:a16="http://schemas.microsoft.com/office/drawing/2014/main" id="{9A3C7939-D8DE-45A9-8345-DFE9D0D5D9E9}"/>
                </a:ext>
              </a:extLst>
            </p:cNvPr>
            <p:cNvSpPr/>
            <p:nvPr/>
          </p:nvSpPr>
          <p:spPr>
            <a:xfrm>
              <a:off x="1581932" y="2543833"/>
              <a:ext cx="29687" cy="11342"/>
            </a:xfrm>
            <a:custGeom>
              <a:avLst/>
              <a:gdLst/>
              <a:ahLst/>
              <a:cxnLst/>
              <a:rect l="l" t="t" r="r" b="b"/>
              <a:pathLst>
                <a:path w="1136" h="434" extrusionOk="0">
                  <a:moveTo>
                    <a:pt x="270" y="1"/>
                  </a:moveTo>
                  <a:cubicBezTo>
                    <a:pt x="1" y="20"/>
                    <a:pt x="1" y="405"/>
                    <a:pt x="270" y="434"/>
                  </a:cubicBezTo>
                  <a:lnTo>
                    <a:pt x="876" y="434"/>
                  </a:lnTo>
                  <a:cubicBezTo>
                    <a:pt x="1136" y="405"/>
                    <a:pt x="1136" y="20"/>
                    <a:pt x="876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82;p45">
              <a:extLst>
                <a:ext uri="{FF2B5EF4-FFF2-40B4-BE49-F238E27FC236}">
                  <a16:creationId xmlns:a16="http://schemas.microsoft.com/office/drawing/2014/main" id="{96147D89-DF57-450C-B513-72AC3AE1828F}"/>
                </a:ext>
              </a:extLst>
            </p:cNvPr>
            <p:cNvSpPr/>
            <p:nvPr/>
          </p:nvSpPr>
          <p:spPr>
            <a:xfrm>
              <a:off x="1571139" y="2496742"/>
              <a:ext cx="30183" cy="19234"/>
            </a:xfrm>
            <a:custGeom>
              <a:avLst/>
              <a:gdLst/>
              <a:ahLst/>
              <a:cxnLst/>
              <a:rect l="l" t="t" r="r" b="b"/>
              <a:pathLst>
                <a:path w="1155" h="736" extrusionOk="0">
                  <a:moveTo>
                    <a:pt x="837" y="1"/>
                  </a:moveTo>
                  <a:cubicBezTo>
                    <a:pt x="797" y="1"/>
                    <a:pt x="755" y="14"/>
                    <a:pt x="712" y="43"/>
                  </a:cubicBezTo>
                  <a:lnTo>
                    <a:pt x="193" y="341"/>
                  </a:lnTo>
                  <a:cubicBezTo>
                    <a:pt x="0" y="447"/>
                    <a:pt x="77" y="736"/>
                    <a:pt x="298" y="736"/>
                  </a:cubicBezTo>
                  <a:cubicBezTo>
                    <a:pt x="337" y="736"/>
                    <a:pt x="375" y="726"/>
                    <a:pt x="404" y="707"/>
                  </a:cubicBezTo>
                  <a:lnTo>
                    <a:pt x="923" y="409"/>
                  </a:lnTo>
                  <a:cubicBezTo>
                    <a:pt x="1155" y="297"/>
                    <a:pt x="1029" y="1"/>
                    <a:pt x="837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3;p45">
              <a:extLst>
                <a:ext uri="{FF2B5EF4-FFF2-40B4-BE49-F238E27FC236}">
                  <a16:creationId xmlns:a16="http://schemas.microsoft.com/office/drawing/2014/main" id="{61222A6A-2ADA-4528-B81B-4C8AB70F8B86}"/>
                </a:ext>
              </a:extLst>
            </p:cNvPr>
            <p:cNvSpPr/>
            <p:nvPr/>
          </p:nvSpPr>
          <p:spPr>
            <a:xfrm>
              <a:off x="1542655" y="2462483"/>
              <a:ext cx="22213" cy="25349"/>
            </a:xfrm>
            <a:custGeom>
              <a:avLst/>
              <a:gdLst/>
              <a:ahLst/>
              <a:cxnLst/>
              <a:rect l="l" t="t" r="r" b="b"/>
              <a:pathLst>
                <a:path w="850" h="970" extrusionOk="0">
                  <a:moveTo>
                    <a:pt x="611" y="0"/>
                  </a:moveTo>
                  <a:cubicBezTo>
                    <a:pt x="536" y="0"/>
                    <a:pt x="466" y="39"/>
                    <a:pt x="427" y="104"/>
                  </a:cubicBezTo>
                  <a:lnTo>
                    <a:pt x="119" y="623"/>
                  </a:lnTo>
                  <a:cubicBezTo>
                    <a:pt x="1" y="801"/>
                    <a:pt x="156" y="969"/>
                    <a:pt x="310" y="969"/>
                  </a:cubicBezTo>
                  <a:cubicBezTo>
                    <a:pt x="381" y="969"/>
                    <a:pt x="452" y="933"/>
                    <a:pt x="494" y="845"/>
                  </a:cubicBezTo>
                  <a:lnTo>
                    <a:pt x="792" y="325"/>
                  </a:lnTo>
                  <a:cubicBezTo>
                    <a:pt x="850" y="220"/>
                    <a:pt x="821" y="85"/>
                    <a:pt x="715" y="27"/>
                  </a:cubicBezTo>
                  <a:cubicBezTo>
                    <a:pt x="681" y="9"/>
                    <a:pt x="646" y="0"/>
                    <a:pt x="61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84;p45">
              <a:extLst>
                <a:ext uri="{FF2B5EF4-FFF2-40B4-BE49-F238E27FC236}">
                  <a16:creationId xmlns:a16="http://schemas.microsoft.com/office/drawing/2014/main" id="{781FD14C-E36E-4742-8BFE-77D61C6ACF84}"/>
                </a:ext>
              </a:extLst>
            </p:cNvPr>
            <p:cNvSpPr/>
            <p:nvPr/>
          </p:nvSpPr>
          <p:spPr>
            <a:xfrm>
              <a:off x="1496243" y="2594112"/>
              <a:ext cx="8075" cy="24382"/>
            </a:xfrm>
            <a:custGeom>
              <a:avLst/>
              <a:gdLst/>
              <a:ahLst/>
              <a:cxnLst/>
              <a:rect l="l" t="t" r="r" b="b"/>
              <a:pathLst>
                <a:path w="309" h="933" extrusionOk="0">
                  <a:moveTo>
                    <a:pt x="1" y="0"/>
                  </a:moveTo>
                  <a:lnTo>
                    <a:pt x="1" y="933"/>
                  </a:lnTo>
                  <a:lnTo>
                    <a:pt x="308" y="933"/>
                  </a:lnTo>
                  <a:lnTo>
                    <a:pt x="308" y="856"/>
                  </a:lnTo>
                  <a:cubicBezTo>
                    <a:pt x="308" y="539"/>
                    <a:pt x="203" y="241"/>
                    <a:pt x="1" y="0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985;p45">
              <a:extLst>
                <a:ext uri="{FF2B5EF4-FFF2-40B4-BE49-F238E27FC236}">
                  <a16:creationId xmlns:a16="http://schemas.microsoft.com/office/drawing/2014/main" id="{25E438CE-A2E5-48CF-843A-5442F438F252}"/>
                </a:ext>
              </a:extLst>
            </p:cNvPr>
            <p:cNvSpPr/>
            <p:nvPr/>
          </p:nvSpPr>
          <p:spPr>
            <a:xfrm>
              <a:off x="1483935" y="2618468"/>
              <a:ext cx="56054" cy="22160"/>
            </a:xfrm>
            <a:custGeom>
              <a:avLst/>
              <a:gdLst/>
              <a:ahLst/>
              <a:cxnLst/>
              <a:rect l="l" t="t" r="r" b="b"/>
              <a:pathLst>
                <a:path w="214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45" y="847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986;p45">
              <a:extLst>
                <a:ext uri="{FF2B5EF4-FFF2-40B4-BE49-F238E27FC236}">
                  <a16:creationId xmlns:a16="http://schemas.microsoft.com/office/drawing/2014/main" id="{49697F75-B07C-4DCC-87DB-B15BC668C344}"/>
                </a:ext>
              </a:extLst>
            </p:cNvPr>
            <p:cNvSpPr/>
            <p:nvPr/>
          </p:nvSpPr>
          <p:spPr>
            <a:xfrm>
              <a:off x="1483935" y="2640602"/>
              <a:ext cx="56054" cy="22134"/>
            </a:xfrm>
            <a:custGeom>
              <a:avLst/>
              <a:gdLst/>
              <a:ahLst/>
              <a:cxnLst/>
              <a:rect l="l" t="t" r="r" b="b"/>
              <a:pathLst>
                <a:path w="2145" h="847" extrusionOk="0">
                  <a:moveTo>
                    <a:pt x="1" y="0"/>
                  </a:moveTo>
                  <a:lnTo>
                    <a:pt x="1" y="471"/>
                  </a:lnTo>
                  <a:cubicBezTo>
                    <a:pt x="1" y="567"/>
                    <a:pt x="39" y="664"/>
                    <a:pt x="106" y="741"/>
                  </a:cubicBezTo>
                  <a:cubicBezTo>
                    <a:pt x="126" y="750"/>
                    <a:pt x="135" y="760"/>
                    <a:pt x="154" y="769"/>
                  </a:cubicBezTo>
                  <a:lnTo>
                    <a:pt x="183" y="789"/>
                  </a:lnTo>
                  <a:cubicBezTo>
                    <a:pt x="241" y="827"/>
                    <a:pt x="308" y="846"/>
                    <a:pt x="376" y="846"/>
                  </a:cubicBezTo>
                  <a:lnTo>
                    <a:pt x="1760" y="846"/>
                  </a:lnTo>
                  <a:cubicBezTo>
                    <a:pt x="1837" y="846"/>
                    <a:pt x="1905" y="827"/>
                    <a:pt x="1962" y="789"/>
                  </a:cubicBezTo>
                  <a:lnTo>
                    <a:pt x="1991" y="769"/>
                  </a:lnTo>
                  <a:cubicBezTo>
                    <a:pt x="2010" y="760"/>
                    <a:pt x="2020" y="750"/>
                    <a:pt x="2030" y="741"/>
                  </a:cubicBezTo>
                  <a:cubicBezTo>
                    <a:pt x="2107" y="664"/>
                    <a:pt x="2145" y="567"/>
                    <a:pt x="2145" y="471"/>
                  </a:cubicBezTo>
                  <a:lnTo>
                    <a:pt x="2145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987;p45">
              <a:extLst>
                <a:ext uri="{FF2B5EF4-FFF2-40B4-BE49-F238E27FC236}">
                  <a16:creationId xmlns:a16="http://schemas.microsoft.com/office/drawing/2014/main" id="{173B49F5-5301-4B2B-9706-543371E99A22}"/>
                </a:ext>
              </a:extLst>
            </p:cNvPr>
            <p:cNvSpPr/>
            <p:nvPr/>
          </p:nvSpPr>
          <p:spPr>
            <a:xfrm>
              <a:off x="1504292" y="2618468"/>
              <a:ext cx="35697" cy="22160"/>
            </a:xfrm>
            <a:custGeom>
              <a:avLst/>
              <a:gdLst/>
              <a:ahLst/>
              <a:cxnLst/>
              <a:rect l="l" t="t" r="r" b="b"/>
              <a:pathLst>
                <a:path w="136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1366" y="84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988;p45">
              <a:extLst>
                <a:ext uri="{FF2B5EF4-FFF2-40B4-BE49-F238E27FC236}">
                  <a16:creationId xmlns:a16="http://schemas.microsoft.com/office/drawing/2014/main" id="{0A3F18C4-196E-41D4-A723-E38097F90D82}"/>
                </a:ext>
              </a:extLst>
            </p:cNvPr>
            <p:cNvSpPr/>
            <p:nvPr/>
          </p:nvSpPr>
          <p:spPr>
            <a:xfrm>
              <a:off x="1504031" y="2640602"/>
              <a:ext cx="35958" cy="22134"/>
            </a:xfrm>
            <a:custGeom>
              <a:avLst/>
              <a:gdLst/>
              <a:ahLst/>
              <a:cxnLst/>
              <a:rect l="l" t="t" r="r" b="b"/>
              <a:pathLst>
                <a:path w="1376" h="847" extrusionOk="0">
                  <a:moveTo>
                    <a:pt x="10" y="0"/>
                  </a:moveTo>
                  <a:lnTo>
                    <a:pt x="10" y="471"/>
                  </a:lnTo>
                  <a:cubicBezTo>
                    <a:pt x="1" y="683"/>
                    <a:pt x="184" y="846"/>
                    <a:pt x="395" y="846"/>
                  </a:cubicBezTo>
                  <a:lnTo>
                    <a:pt x="991" y="846"/>
                  </a:lnTo>
                  <a:cubicBezTo>
                    <a:pt x="1068" y="846"/>
                    <a:pt x="1136" y="827"/>
                    <a:pt x="1193" y="789"/>
                  </a:cubicBezTo>
                  <a:lnTo>
                    <a:pt x="1222" y="769"/>
                  </a:lnTo>
                  <a:cubicBezTo>
                    <a:pt x="1241" y="760"/>
                    <a:pt x="1251" y="750"/>
                    <a:pt x="1261" y="741"/>
                  </a:cubicBezTo>
                  <a:cubicBezTo>
                    <a:pt x="1338" y="664"/>
                    <a:pt x="1376" y="567"/>
                    <a:pt x="1376" y="47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89;p25">
            <a:extLst>
              <a:ext uri="{FF2B5EF4-FFF2-40B4-BE49-F238E27FC236}">
                <a16:creationId xmlns:a16="http://schemas.microsoft.com/office/drawing/2014/main" id="{DA5CF4B8-56F7-4CD7-89B2-DB5D7EBD6338}"/>
              </a:ext>
            </a:extLst>
          </p:cNvPr>
          <p:cNvSpPr txBox="1">
            <a:spLocks/>
          </p:cNvSpPr>
          <p:nvPr/>
        </p:nvSpPr>
        <p:spPr>
          <a:xfrm>
            <a:off x="720025" y="710731"/>
            <a:ext cx="5018591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Josefin Sans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DEEP LEARNING MODEL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BFF825-F053-4FB8-AFBF-21F08F74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868" y="1631493"/>
            <a:ext cx="5140347" cy="1464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BF57B-853A-4537-A985-5AAE7A28A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5" y="853623"/>
            <a:ext cx="4956212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F31CB5-02FB-40E6-AC2B-E91ACFADA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72" y="3087587"/>
            <a:ext cx="5140799" cy="106197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A5A263-CC3C-47F7-96DE-113DB5D961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92" b="-1"/>
          <a:stretch/>
        </p:blipFill>
        <p:spPr>
          <a:xfrm>
            <a:off x="3926809" y="3995928"/>
            <a:ext cx="5140798" cy="99410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E1C733-CE78-4A5E-9D5C-D8B113017BED}"/>
              </a:ext>
            </a:extLst>
          </p:cNvPr>
          <p:cNvSpPr/>
          <p:nvPr/>
        </p:nvSpPr>
        <p:spPr>
          <a:xfrm>
            <a:off x="3069064" y="3018351"/>
            <a:ext cx="2312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COMPILE THE MODEL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95B7A4-3872-4237-8EB7-5F9623C538AD}"/>
              </a:ext>
            </a:extLst>
          </p:cNvPr>
          <p:cNvSpPr/>
          <p:nvPr/>
        </p:nvSpPr>
        <p:spPr>
          <a:xfrm>
            <a:off x="7585242" y="3943210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FIT THE MODEL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D487D-E525-464A-A332-244B682DD75F}"/>
              </a:ext>
            </a:extLst>
          </p:cNvPr>
          <p:cNvSpPr/>
          <p:nvPr/>
        </p:nvSpPr>
        <p:spPr>
          <a:xfrm>
            <a:off x="3404374" y="798939"/>
            <a:ext cx="1909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 THE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770FD-C14D-4D25-A465-F1AAA0D6A474}"/>
              </a:ext>
            </a:extLst>
          </p:cNvPr>
          <p:cNvSpPr txBox="1"/>
          <p:nvPr/>
        </p:nvSpPr>
        <p:spPr>
          <a:xfrm>
            <a:off x="685800" y="106680"/>
            <a:ext cx="562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DEEP LEARNING MODEL </a:t>
            </a:r>
          </a:p>
        </p:txBody>
      </p:sp>
    </p:spTree>
    <p:extLst>
      <p:ext uri="{BB962C8B-B14F-4D97-AF65-F5344CB8AC3E}">
        <p14:creationId xmlns:p14="http://schemas.microsoft.com/office/powerpoint/2010/main" val="148315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>
            <a:spLocks noGrp="1"/>
          </p:cNvSpPr>
          <p:nvPr>
            <p:ph type="subTitle" idx="1"/>
          </p:nvPr>
        </p:nvSpPr>
        <p:spPr>
          <a:xfrm>
            <a:off x="1291418" y="189755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Train Data </a:t>
            </a:r>
            <a:endParaRPr dirty="0"/>
          </a:p>
        </p:txBody>
      </p:sp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MODEL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90" name="Google Shape;390;p25"/>
          <p:cNvSpPr txBox="1">
            <a:spLocks noGrp="1"/>
          </p:cNvSpPr>
          <p:nvPr>
            <p:ph type="subTitle" idx="2"/>
          </p:nvPr>
        </p:nvSpPr>
        <p:spPr>
          <a:xfrm>
            <a:off x="7200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cxnSp>
        <p:nvCxnSpPr>
          <p:cNvPr id="391" name="Google Shape;391;p25"/>
          <p:cNvCxnSpPr/>
          <p:nvPr/>
        </p:nvCxnSpPr>
        <p:spPr>
          <a:xfrm>
            <a:off x="818809" y="2558650"/>
            <a:ext cx="373800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5"/>
          <p:cNvCxnSpPr/>
          <p:nvPr/>
        </p:nvCxnSpPr>
        <p:spPr>
          <a:xfrm>
            <a:off x="5285496" y="2558650"/>
            <a:ext cx="385200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5"/>
          <p:cNvSpPr txBox="1">
            <a:spLocks noGrp="1"/>
          </p:cNvSpPr>
          <p:nvPr>
            <p:ph type="subTitle" idx="4"/>
          </p:nvPr>
        </p:nvSpPr>
        <p:spPr>
          <a:xfrm>
            <a:off x="51591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394" name="Google Shape;394;p25"/>
          <p:cNvSpPr txBox="1">
            <a:spLocks noGrp="1"/>
          </p:cNvSpPr>
          <p:nvPr>
            <p:ph type="subTitle" idx="3"/>
          </p:nvPr>
        </p:nvSpPr>
        <p:spPr>
          <a:xfrm>
            <a:off x="5764053" y="1878511"/>
            <a:ext cx="4177057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Test Data </a:t>
            </a:r>
            <a:endParaRPr dirty="0"/>
          </a:p>
        </p:txBody>
      </p:sp>
      <p:sp>
        <p:nvSpPr>
          <p:cNvPr id="24" name="Google Shape;388;p25">
            <a:extLst>
              <a:ext uri="{FF2B5EF4-FFF2-40B4-BE49-F238E27FC236}">
                <a16:creationId xmlns:a16="http://schemas.microsoft.com/office/drawing/2014/main" id="{32F109E5-19DF-4DAE-8486-81BB8EEEF3EA}"/>
              </a:ext>
            </a:extLst>
          </p:cNvPr>
          <p:cNvSpPr txBox="1">
            <a:spLocks/>
          </p:cNvSpPr>
          <p:nvPr/>
        </p:nvSpPr>
        <p:spPr>
          <a:xfrm>
            <a:off x="720000" y="3153550"/>
            <a:ext cx="32649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lvl="0" indent="0"/>
            <a:r>
              <a:rPr lang="en-US" sz="2000" dirty="0">
                <a:solidFill>
                  <a:schemeClr val="bg2"/>
                </a:solidFill>
                <a:latin typeface="Josefin Sans"/>
                <a:sym typeface="Josefin Sans"/>
              </a:rPr>
              <a:t>Accuracy : 0.</a:t>
            </a:r>
            <a:r>
              <a:rPr lang="en-US" sz="2000" dirty="0">
                <a:solidFill>
                  <a:schemeClr val="bg2"/>
                </a:solidFill>
                <a:latin typeface="Josefin Sans"/>
              </a:rPr>
              <a:t>3556982</a:t>
            </a:r>
            <a:endParaRPr lang="en-US" sz="2000" dirty="0">
              <a:solidFill>
                <a:schemeClr val="bg2"/>
              </a:solidFill>
              <a:latin typeface="Josefin Sans"/>
              <a:sym typeface="Josefin Sans"/>
            </a:endParaRPr>
          </a:p>
          <a:p>
            <a:pPr marL="0" lvl="0" indent="0"/>
            <a:endParaRPr lang="en-US" sz="2000" dirty="0">
              <a:solidFill>
                <a:schemeClr val="bg2"/>
              </a:solidFill>
              <a:latin typeface="Josefin Sans"/>
              <a:sym typeface="Josefin Sans"/>
            </a:endParaRPr>
          </a:p>
          <a:p>
            <a:pPr marL="0" lvl="0" indent="0"/>
            <a:r>
              <a:rPr lang="en-US" sz="2000" dirty="0">
                <a:solidFill>
                  <a:schemeClr val="bg2"/>
                </a:solidFill>
                <a:latin typeface="Josefin Sans"/>
                <a:sym typeface="Josefin Sans"/>
              </a:rPr>
              <a:t>Loss : </a:t>
            </a:r>
            <a:r>
              <a:rPr lang="en-US" sz="2000" dirty="0">
                <a:solidFill>
                  <a:schemeClr val="bg2"/>
                </a:solidFill>
                <a:latin typeface="Josefin Sans"/>
              </a:rPr>
              <a:t>14.96507</a:t>
            </a:r>
            <a:endParaRPr lang="en-US" sz="2000" dirty="0">
              <a:solidFill>
                <a:schemeClr val="bg2"/>
              </a:solidFill>
              <a:latin typeface="Josefin Sans"/>
              <a:sym typeface="Josefin Sans"/>
            </a:endParaRPr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  <p:sp>
        <p:nvSpPr>
          <p:cNvPr id="25" name="Google Shape;380;p41">
            <a:extLst>
              <a:ext uri="{FF2B5EF4-FFF2-40B4-BE49-F238E27FC236}">
                <a16:creationId xmlns:a16="http://schemas.microsoft.com/office/drawing/2014/main" id="{A7A675FD-A986-4CE8-BE64-3DC48EFB8B7E}"/>
              </a:ext>
            </a:extLst>
          </p:cNvPr>
          <p:cNvSpPr txBox="1">
            <a:spLocks/>
          </p:cNvSpPr>
          <p:nvPr/>
        </p:nvSpPr>
        <p:spPr>
          <a:xfrm>
            <a:off x="5370895" y="3127900"/>
            <a:ext cx="2964721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>
                <a:solidFill>
                  <a:schemeClr val="bg2"/>
                </a:solidFill>
                <a:ea typeface="Roboto Thin"/>
                <a:sym typeface="Roboto Thin"/>
              </a:rPr>
              <a:t>Accuracy : </a:t>
            </a:r>
            <a:r>
              <a:rPr lang="en-US" sz="2000" dirty="0">
                <a:solidFill>
                  <a:schemeClr val="bg2"/>
                </a:solidFill>
                <a:ea typeface="Roboto Thin"/>
              </a:rPr>
              <a:t>0.3314724</a:t>
            </a:r>
            <a:endParaRPr lang="en-US" sz="2000" dirty="0">
              <a:solidFill>
                <a:schemeClr val="bg2"/>
              </a:solidFill>
              <a:ea typeface="Roboto Thin"/>
              <a:sym typeface="Roboto Thin"/>
            </a:endParaRPr>
          </a:p>
          <a:p>
            <a:pPr marL="0" indent="0"/>
            <a:endParaRPr lang="en-US" sz="2000" dirty="0">
              <a:solidFill>
                <a:schemeClr val="bg2"/>
              </a:solidFill>
              <a:ea typeface="Roboto Thin"/>
              <a:sym typeface="Roboto Thin"/>
            </a:endParaRPr>
          </a:p>
          <a:p>
            <a:pPr marL="0" indent="0"/>
            <a:r>
              <a:rPr lang="en-US" sz="2000" dirty="0">
                <a:solidFill>
                  <a:schemeClr val="bg2"/>
                </a:solidFill>
                <a:ea typeface="Roboto Thin"/>
                <a:sym typeface="Roboto Thin"/>
              </a:rPr>
              <a:t>Loss : </a:t>
            </a:r>
            <a:r>
              <a:rPr lang="en-US" sz="2000" dirty="0">
                <a:solidFill>
                  <a:schemeClr val="bg2"/>
                </a:solidFill>
                <a:ea typeface="Roboto Thin"/>
              </a:rPr>
              <a:t>15.24046</a:t>
            </a:r>
            <a:endParaRPr lang="en-US" sz="2000" dirty="0">
              <a:solidFill>
                <a:schemeClr val="bg2"/>
              </a:solidFill>
              <a:ea typeface="Roboto Thin"/>
              <a:sym typeface="Roboto Thin"/>
            </a:endParaRPr>
          </a:p>
          <a:p>
            <a:pPr marL="0" indent="0" algn="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5" name="Google Shape;391;p25">
            <a:extLst>
              <a:ext uri="{FF2B5EF4-FFF2-40B4-BE49-F238E27FC236}">
                <a16:creationId xmlns:a16="http://schemas.microsoft.com/office/drawing/2014/main" id="{E898943E-30C2-44CB-AF0C-BA337D0B5E94}"/>
              </a:ext>
            </a:extLst>
          </p:cNvPr>
          <p:cNvCxnSpPr>
            <a:cxnSpLocks/>
          </p:cNvCxnSpPr>
          <p:nvPr/>
        </p:nvCxnSpPr>
        <p:spPr>
          <a:xfrm>
            <a:off x="5285496" y="1160546"/>
            <a:ext cx="1685147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482290" y="412609"/>
            <a:ext cx="4823094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ACCURACY AND LOSS 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72B217-B738-4211-8D90-2C38F56C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02" y="1192696"/>
            <a:ext cx="5359469" cy="3538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67476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NAÏVE BAYES </a:t>
            </a:r>
            <a:endParaRPr dirty="0"/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274</Words>
  <Application>Microsoft Office PowerPoint</Application>
  <PresentationFormat>On-screen Show (16:9)</PresentationFormat>
  <Paragraphs>136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Roboto Light</vt:lpstr>
      <vt:lpstr>Helvetica Neue</vt:lpstr>
      <vt:lpstr>Roboto Thin</vt:lpstr>
      <vt:lpstr>Exo 2</vt:lpstr>
      <vt:lpstr>Josefin Sans</vt:lpstr>
      <vt:lpstr>Times New Roman</vt:lpstr>
      <vt:lpstr>GUY KAWASAKI</vt:lpstr>
      <vt:lpstr>IMAGE CLASSIFICATION </vt:lpstr>
      <vt:lpstr>ANALYSIS </vt:lpstr>
      <vt:lpstr>MODEL</vt:lpstr>
      <vt:lpstr>DATA PREPARATION </vt:lpstr>
      <vt:lpstr>PowerPoint Presentation</vt:lpstr>
      <vt:lpstr>PowerPoint Presentation</vt:lpstr>
      <vt:lpstr>DEEP LEARNING MODEL </vt:lpstr>
      <vt:lpstr>ACCURACY AND LOSS </vt:lpstr>
      <vt:lpstr>NAÏVE BAYES </vt:lpstr>
      <vt:lpstr>STEPS  </vt:lpstr>
      <vt:lpstr>PowerPoint Presentation</vt:lpstr>
      <vt:lpstr>Naïve Bayes </vt:lpstr>
      <vt:lpstr>SUPPORT VECTOR MACHINE </vt:lpstr>
      <vt:lpstr>Support Vector Machine </vt:lpstr>
      <vt:lpstr>Support Vector Machine </vt:lpstr>
      <vt:lpstr>RANDOM FOREST </vt:lpstr>
      <vt:lpstr>Random Forest </vt:lpstr>
      <vt:lpstr>Random Forest </vt:lpstr>
      <vt:lpstr>HYPOTHESIS TESTING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Nikki</dc:creator>
  <cp:lastModifiedBy>Nikki</cp:lastModifiedBy>
  <cp:revision>23</cp:revision>
  <dcterms:modified xsi:type="dcterms:W3CDTF">2020-02-25T04:27:16Z</dcterms:modified>
</cp:coreProperties>
</file>