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4030265" y="12138874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4029381" y="2605515"/>
            <a:ext cx="16325238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2766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pc="-52" sz="52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4030265" y="805183"/>
            <a:ext cx="16323470" cy="792760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2252431" y="7170539"/>
            <a:ext cx="8371269" cy="5572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4285181" y="910828"/>
            <a:ext cx="23860126" cy="118544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2263437" y="982265"/>
            <a:ext cx="8376048" cy="55753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1888477" y="-327024"/>
            <a:ext cx="21173337" cy="1413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1012031" y="0"/>
            <a:ext cx="2240924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10067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Image"/>
          <p:cNvSpPr/>
          <p:nvPr>
            <p:ph type="pic" idx="21"/>
          </p:nvPr>
        </p:nvSpPr>
        <p:spPr>
          <a:xfrm>
            <a:off x="10423921" y="946546"/>
            <a:ext cx="11787473" cy="117963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</p:spPr>
        <p:txBody>
          <a:bodyPr numCol="2" spcCol="828785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4030265" y="4893468"/>
            <a:ext cx="7179470" cy="7858126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4208859" y="910828"/>
            <a:ext cx="23860126" cy="118544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4030265" y="4158129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defTabSz="821531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Science Intensive Capstone Project, June 1st  2021"/>
          <p:cNvSpPr/>
          <p:nvPr/>
        </p:nvSpPr>
        <p:spPr>
          <a:xfrm>
            <a:off x="3773151" y="7177341"/>
            <a:ext cx="16873450" cy="1416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825500">
              <a:defRPr sz="3600">
                <a:solidFill>
                  <a:srgbClr val="000000"/>
                </a:solidFill>
              </a:defRPr>
            </a:pPr>
            <a:r>
              <a:t>Data Science Intensive Capstone Project, June 1</a:t>
            </a:r>
            <a:r>
              <a:rPr baseline="31999"/>
              <a:t>st  </a:t>
            </a:r>
            <a:r>
              <a:t>2021</a:t>
            </a:r>
          </a:p>
        </p:txBody>
      </p:sp>
      <p:sp>
        <p:nvSpPr>
          <p:cNvPr id="152" name="Stroke Prediction"/>
          <p:cNvSpPr txBox="1"/>
          <p:nvPr/>
        </p:nvSpPr>
        <p:spPr>
          <a:xfrm>
            <a:off x="3773149" y="3625367"/>
            <a:ext cx="16873452" cy="2409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324" sz="108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Stroke Prediction</a:t>
            </a:r>
          </a:p>
        </p:txBody>
      </p:sp>
      <p:sp>
        <p:nvSpPr>
          <p:cNvPr id="153" name="Pranoti Sharma"/>
          <p:cNvSpPr/>
          <p:nvPr/>
        </p:nvSpPr>
        <p:spPr>
          <a:xfrm>
            <a:off x="3773151" y="5765228"/>
            <a:ext cx="16873450" cy="141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Pranoti Sharma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4549884" y="11989486"/>
            <a:ext cx="667716" cy="47795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a Preprocessing"/>
          <p:cNvSpPr txBox="1"/>
          <p:nvPr/>
        </p:nvSpPr>
        <p:spPr>
          <a:xfrm>
            <a:off x="6875068" y="418275"/>
            <a:ext cx="10633864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Data Preprocessing</a:t>
            </a:r>
          </a:p>
        </p:txBody>
      </p:sp>
      <p:sp>
        <p:nvSpPr>
          <p:cNvPr id="199" name="Dummy Variables: Achieved using dummy values 0 and 1"/>
          <p:cNvSpPr/>
          <p:nvPr/>
        </p:nvSpPr>
        <p:spPr>
          <a:xfrm>
            <a:off x="5025275" y="2893322"/>
            <a:ext cx="14037933" cy="3859579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Dummy Variables: </a:t>
            </a:r>
            <a:r>
              <a:rPr sz="2400"/>
              <a:t>Achieved using dummy values 0 and 1 </a:t>
            </a:r>
          </a:p>
        </p:txBody>
      </p:sp>
      <p:sp>
        <p:nvSpPr>
          <p:cNvPr id="200" name="Class Imbalance: Achieved using resampling technique"/>
          <p:cNvSpPr/>
          <p:nvPr/>
        </p:nvSpPr>
        <p:spPr>
          <a:xfrm>
            <a:off x="4938628" y="7182048"/>
            <a:ext cx="14211227" cy="6243992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624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 Imbalance: </a:t>
            </a:r>
            <a:r>
              <a:rPr sz="2400"/>
              <a:t>Achieved using resampling technique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3505" y="8731801"/>
            <a:ext cx="5752171" cy="346413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ender -&gt; 'Male', 'Female'…"/>
          <p:cNvSpPr txBox="1"/>
          <p:nvPr/>
        </p:nvSpPr>
        <p:spPr>
          <a:xfrm>
            <a:off x="6612097" y="3840830"/>
            <a:ext cx="9506976" cy="196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2000">
                <a:solidFill>
                  <a:srgbClr val="000000"/>
                </a:solidFill>
              </a:defRPr>
            </a:pPr>
            <a:r>
              <a:t>gender -&gt; 'Male', 'Female'</a:t>
            </a:r>
          </a:p>
          <a:p>
            <a:pPr algn="l" defTabSz="642937">
              <a:defRPr sz="2000">
                <a:solidFill>
                  <a:srgbClr val="000000"/>
                </a:solidFill>
              </a:defRPr>
            </a:pPr>
            <a:r>
              <a:t>ever_married -&gt; 'Yes', 'No'</a:t>
            </a:r>
          </a:p>
          <a:p>
            <a:pPr algn="l" defTabSz="642937">
              <a:defRPr sz="2000">
                <a:solidFill>
                  <a:srgbClr val="000000"/>
                </a:solidFill>
              </a:defRPr>
            </a:pPr>
            <a:r>
              <a:t>work_type -&gt; 'Private', 'Self-employed','Govt_job', 'children', 'Never_worked'</a:t>
            </a:r>
          </a:p>
          <a:p>
            <a:pPr algn="l" defTabSz="642937">
              <a:defRPr sz="2000">
                <a:solidFill>
                  <a:srgbClr val="000000"/>
                </a:solidFill>
              </a:defRPr>
            </a:pPr>
            <a:r>
              <a:t>Residence_type -&gt; 'Urban', 'Rural'</a:t>
            </a:r>
          </a:p>
          <a:p>
            <a:pPr algn="l" defTabSz="642937">
              <a:defRPr sz="2000">
                <a:solidFill>
                  <a:srgbClr val="000000"/>
                </a:solidFill>
              </a:defRPr>
            </a:pPr>
            <a:r>
              <a:t>smoking_status -&gt; 'formerly smoked', 'never smoked', 'smokes', 'Unknown'</a:t>
            </a:r>
          </a:p>
        </p:txBody>
      </p:sp>
      <p:sp>
        <p:nvSpPr>
          <p:cNvPr id="203" name="Dataset width increased from 12 columns to  21 columns"/>
          <p:cNvSpPr txBox="1"/>
          <p:nvPr/>
        </p:nvSpPr>
        <p:spPr>
          <a:xfrm>
            <a:off x="5617868" y="5828771"/>
            <a:ext cx="11558872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Dataset width increased from 12 columns to  21 columns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2011" y="8744329"/>
            <a:ext cx="5752172" cy="346413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cords with no stroke: 4860…"/>
          <p:cNvSpPr txBox="1"/>
          <p:nvPr/>
        </p:nvSpPr>
        <p:spPr>
          <a:xfrm>
            <a:off x="5499139" y="12162574"/>
            <a:ext cx="5460903" cy="820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t>Records with no stroke: 4860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t>Records with stroke: 250</a:t>
            </a:r>
          </a:p>
        </p:txBody>
      </p:sp>
      <p:sp>
        <p:nvSpPr>
          <p:cNvPr id="206" name="Records with no stroke: 4860…"/>
          <p:cNvSpPr txBox="1"/>
          <p:nvPr/>
        </p:nvSpPr>
        <p:spPr>
          <a:xfrm>
            <a:off x="11940420" y="12162574"/>
            <a:ext cx="5460903" cy="820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t>Records with no stroke: 4860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t>Records with stroke: 4860</a:t>
            </a:r>
          </a:p>
        </p:txBody>
      </p:sp>
      <p:sp>
        <p:nvSpPr>
          <p:cNvPr id="207" name="Original Data"/>
          <p:cNvSpPr txBox="1"/>
          <p:nvPr/>
        </p:nvSpPr>
        <p:spPr>
          <a:xfrm>
            <a:off x="5327434" y="8095399"/>
            <a:ext cx="1775257" cy="47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Original Data</a:t>
            </a:r>
          </a:p>
        </p:txBody>
      </p:sp>
      <p:sp>
        <p:nvSpPr>
          <p:cNvPr id="208" name="Resampled  Data"/>
          <p:cNvSpPr txBox="1"/>
          <p:nvPr/>
        </p:nvSpPr>
        <p:spPr>
          <a:xfrm>
            <a:off x="12025903" y="8095399"/>
            <a:ext cx="2308632" cy="47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Resampled 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1" grpId="6"/>
      <p:bldP build="whole" bldLvl="1" animBg="1" rev="0" advAuto="0" spid="204" grpId="8"/>
      <p:bldP build="whole" bldLvl="1" animBg="1" rev="0" advAuto="0" spid="206" grpId="10"/>
      <p:bldP build="whole" bldLvl="1" animBg="1" rev="0" advAuto="0" spid="205" grpId="9"/>
      <p:bldP build="whole" bldLvl="1" animBg="1" rev="0" advAuto="0" spid="199" grpId="1"/>
      <p:bldP build="whole" bldLvl="1" animBg="1" rev="0" advAuto="0" spid="208" grpId="7"/>
      <p:bldP build="whole" bldLvl="1" animBg="1" rev="0" advAuto="0" spid="203" grpId="3"/>
      <p:bldP build="whole" bldLvl="1" animBg="1" rev="0" advAuto="0" spid="200" grpId="4"/>
      <p:bldP build="whole" bldLvl="1" animBg="1" rev="0" advAuto="0" spid="207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ata Modeling"/>
          <p:cNvSpPr txBox="1"/>
          <p:nvPr/>
        </p:nvSpPr>
        <p:spPr>
          <a:xfrm>
            <a:off x="8218614" y="418275"/>
            <a:ext cx="7946772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Data Modeling</a:t>
            </a:r>
          </a:p>
        </p:txBody>
      </p:sp>
      <p:sp>
        <p:nvSpPr>
          <p:cNvPr id="211" name="Overview:"/>
          <p:cNvSpPr/>
          <p:nvPr/>
        </p:nvSpPr>
        <p:spPr>
          <a:xfrm>
            <a:off x="5025275" y="2893322"/>
            <a:ext cx="14037933" cy="8215872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1531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Overview:</a:t>
            </a:r>
          </a:p>
        </p:txBody>
      </p:sp>
      <p:sp>
        <p:nvSpPr>
          <p:cNvPr id="212" name="Type : Supervised Learning…"/>
          <p:cNvSpPr txBox="1"/>
          <p:nvPr/>
        </p:nvSpPr>
        <p:spPr>
          <a:xfrm>
            <a:off x="5667471" y="4570414"/>
            <a:ext cx="12753540" cy="375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lnSpc>
                <a:spcPct val="150000"/>
              </a:lnSpc>
              <a:defRPr sz="4400">
                <a:solidFill>
                  <a:srgbClr val="000000"/>
                </a:solidFill>
              </a:defRPr>
            </a:pPr>
            <a:r>
              <a:t>Type : Supervised Learning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Binary Classification: 0 No risk of stroke, 1 High risk of stroke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</a:p>
          <a:p>
            <a:pPr algn="l" defTabSz="642937">
              <a:lnSpc>
                <a:spcPct val="150000"/>
              </a:lnSpc>
              <a:defRPr sz="4400">
                <a:solidFill>
                  <a:srgbClr val="000000"/>
                </a:solidFill>
              </a:defRPr>
            </a:pPr>
            <a:r>
              <a:t>Tools: Python’s scikit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odeling Steps"/>
          <p:cNvSpPr txBox="1"/>
          <p:nvPr/>
        </p:nvSpPr>
        <p:spPr>
          <a:xfrm>
            <a:off x="7919910" y="418275"/>
            <a:ext cx="8544180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Modeling Steps</a:t>
            </a:r>
          </a:p>
        </p:txBody>
      </p:sp>
      <p:sp>
        <p:nvSpPr>
          <p:cNvPr id="215" name="Rectangle"/>
          <p:cNvSpPr/>
          <p:nvPr/>
        </p:nvSpPr>
        <p:spPr>
          <a:xfrm>
            <a:off x="3548900" y="2903182"/>
            <a:ext cx="4033894" cy="2385136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</p:spPr>
        <p:txBody>
          <a:bodyPr lIns="71437" tIns="71437" rIns="71437" bIns="71437"/>
          <a:lstStyle/>
          <a:p>
            <a:pPr algn="l" defTabSz="821531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Step1:…"/>
          <p:cNvSpPr txBox="1"/>
          <p:nvPr/>
        </p:nvSpPr>
        <p:spPr>
          <a:xfrm>
            <a:off x="3557865" y="2949790"/>
            <a:ext cx="3301589" cy="229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2800" u="sng">
                <a:solidFill>
                  <a:srgbClr val="000000"/>
                </a:solidFill>
              </a:defRPr>
            </a:pPr>
            <a:r>
              <a:t>Step1:</a:t>
            </a:r>
          </a:p>
          <a:p>
            <a:pPr marL="355600" indent="-355600" algn="l" defTabSz="642937"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Data Splitting </a:t>
            </a:r>
          </a:p>
          <a:p>
            <a:pPr algn="l" defTabSz="642937">
              <a:defRPr sz="2800">
                <a:solidFill>
                  <a:srgbClr val="000000"/>
                </a:solidFill>
              </a:defRPr>
            </a:pPr>
            <a:r>
              <a:t>80% training set</a:t>
            </a:r>
          </a:p>
          <a:p>
            <a:pPr algn="l" defTabSz="642937">
              <a:defRPr sz="2800">
                <a:solidFill>
                  <a:srgbClr val="000000"/>
                </a:solidFill>
              </a:defRPr>
            </a:pPr>
            <a:r>
              <a:t>20% testing set</a:t>
            </a:r>
          </a:p>
          <a:p>
            <a:pPr marL="355600" indent="-355600" algn="l" defTabSz="642937"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Data Scaling</a:t>
            </a:r>
          </a:p>
        </p:txBody>
      </p:sp>
      <p:sp>
        <p:nvSpPr>
          <p:cNvPr id="217" name="Rectangle"/>
          <p:cNvSpPr/>
          <p:nvPr/>
        </p:nvSpPr>
        <p:spPr>
          <a:xfrm>
            <a:off x="6918369" y="4798322"/>
            <a:ext cx="5398275" cy="3357356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</p:spPr>
        <p:txBody>
          <a:bodyPr lIns="71437" tIns="71437" rIns="71437" bIns="71437"/>
          <a:lstStyle/>
          <a:p>
            <a:pPr algn="l" defTabSz="642937"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218" name="Step 2:…"/>
          <p:cNvSpPr txBox="1"/>
          <p:nvPr/>
        </p:nvSpPr>
        <p:spPr>
          <a:xfrm>
            <a:off x="7036593" y="5190985"/>
            <a:ext cx="5161826" cy="257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Step 2: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Hyperparameter Optimization</a:t>
            </a:r>
          </a:p>
          <a:p>
            <a:pPr lvl="1" marL="711200" indent="-330200" algn="l" defTabSz="642937">
              <a:buSzPct val="123000"/>
              <a:buChar char="•"/>
              <a:defRPr sz="2600">
                <a:solidFill>
                  <a:srgbClr val="000000"/>
                </a:solidFill>
              </a:defRPr>
            </a:pPr>
            <a:r>
              <a:t>RandomSearchCV with random grid and cv=3</a:t>
            </a:r>
          </a:p>
          <a:p>
            <a:pPr lvl="1" marL="711200" indent="-330200" algn="l" defTabSz="642937">
              <a:buSzPct val="123000"/>
              <a:buChar char="•"/>
              <a:defRPr sz="2600">
                <a:solidFill>
                  <a:srgbClr val="000000"/>
                </a:solidFill>
              </a:defRPr>
            </a:pPr>
            <a:r>
              <a:t>RandomForestGridSearchCV with cv=5</a:t>
            </a:r>
          </a:p>
        </p:txBody>
      </p:sp>
      <p:sp>
        <p:nvSpPr>
          <p:cNvPr id="219" name="Rectangle"/>
          <p:cNvSpPr/>
          <p:nvPr/>
        </p:nvSpPr>
        <p:spPr>
          <a:xfrm>
            <a:off x="11740400" y="7465322"/>
            <a:ext cx="4233696" cy="3357356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</p:spPr>
        <p:txBody>
          <a:bodyPr lIns="71437" tIns="71437" rIns="71437" bIns="71437"/>
          <a:lstStyle/>
          <a:p>
            <a:pPr algn="l" defTabSz="642937"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220" name="Step 3:…"/>
          <p:cNvSpPr txBox="1"/>
          <p:nvPr/>
        </p:nvSpPr>
        <p:spPr>
          <a:xfrm>
            <a:off x="11799351" y="7603629"/>
            <a:ext cx="3782419" cy="30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 u="sng">
                <a:solidFill>
                  <a:srgbClr val="000000"/>
                </a:solidFill>
              </a:defRPr>
            </a:pPr>
            <a:r>
              <a:t>Step 3: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t>Creating and training 4 different models</a:t>
            </a:r>
          </a:p>
          <a:p>
            <a:pPr lvl="1" marL="685800" indent="-304800" algn="l">
              <a:buSzPct val="123000"/>
              <a:buChar char="•"/>
              <a:defRPr sz="2400">
                <a:solidFill>
                  <a:srgbClr val="000000"/>
                </a:solidFill>
              </a:defRPr>
            </a:pPr>
            <a:r>
              <a:t>KNNClassifier</a:t>
            </a:r>
          </a:p>
          <a:p>
            <a:pPr lvl="1" marL="685800" indent="-304800" algn="l">
              <a:buSzPct val="123000"/>
              <a:buChar char="•"/>
              <a:defRPr sz="2400">
                <a:solidFill>
                  <a:srgbClr val="000000"/>
                </a:solidFill>
              </a:defRPr>
            </a:pPr>
            <a:r>
              <a:t>RandomForestClassifier</a:t>
            </a:r>
          </a:p>
          <a:p>
            <a:pPr lvl="1" marL="685800" indent="-304800" algn="l">
              <a:buSzPct val="123000"/>
              <a:buChar char="•"/>
              <a:defRPr sz="2400">
                <a:solidFill>
                  <a:srgbClr val="000000"/>
                </a:solidFill>
              </a:defRPr>
            </a:pPr>
            <a:r>
              <a:t>DecisionTree</a:t>
            </a:r>
          </a:p>
          <a:p>
            <a:pPr lvl="1" marL="685800" indent="-304800" algn="l">
              <a:buSzPct val="123000"/>
              <a:buChar char="•"/>
              <a:defRPr sz="2400">
                <a:solidFill>
                  <a:srgbClr val="000000"/>
                </a:solidFill>
              </a:defRPr>
            </a:pPr>
            <a:r>
              <a:t>LogisticRegression</a:t>
            </a:r>
          </a:p>
        </p:txBody>
      </p:sp>
      <p:sp>
        <p:nvSpPr>
          <p:cNvPr id="221" name="Rectangle"/>
          <p:cNvSpPr/>
          <p:nvPr/>
        </p:nvSpPr>
        <p:spPr>
          <a:xfrm>
            <a:off x="15669462" y="9907452"/>
            <a:ext cx="4488004" cy="274744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</p:spPr>
        <p:txBody>
          <a:bodyPr lIns="71437" tIns="71437" rIns="71437" bIns="71437"/>
          <a:lstStyle/>
          <a:p>
            <a:pPr algn="l" defTabSz="642937"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222" name="Step 4:…"/>
          <p:cNvSpPr txBox="1"/>
          <p:nvPr/>
        </p:nvSpPr>
        <p:spPr>
          <a:xfrm>
            <a:off x="15787687" y="10198357"/>
            <a:ext cx="4251555" cy="216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Step 4: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Performance Evaluation</a:t>
            </a:r>
          </a:p>
          <a:p>
            <a:pPr lvl="1" marL="711200" indent="-330200" algn="l" defTabSz="642937">
              <a:buSzPct val="123000"/>
              <a:buChar char="•"/>
              <a:defRPr sz="2600">
                <a:solidFill>
                  <a:srgbClr val="000000"/>
                </a:solidFill>
              </a:defRPr>
            </a:pPr>
            <a:r>
              <a:t>Model metrics</a:t>
            </a:r>
          </a:p>
          <a:p>
            <a:pPr lvl="1" marL="711200" indent="-330200" algn="l" defTabSz="642937">
              <a:buSzPct val="123000"/>
              <a:buChar char="•"/>
              <a:defRPr sz="2600">
                <a:solidFill>
                  <a:srgbClr val="000000"/>
                </a:solidFill>
              </a:defRPr>
            </a:pPr>
            <a:r>
              <a:t>ClassificationReport</a:t>
            </a:r>
          </a:p>
          <a:p>
            <a:pPr lvl="1" marL="711200" indent="-330200" algn="l" defTabSz="642937">
              <a:buSzPct val="123000"/>
              <a:buChar char="•"/>
              <a:defRPr sz="2600">
                <a:solidFill>
                  <a:srgbClr val="000000"/>
                </a:solidFill>
              </a:defRPr>
            </a:pPr>
            <a:r>
              <a:t>ROC curve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21" grpId="7"/>
      <p:bldP build="whole" bldLvl="1" animBg="1" rev="0" advAuto="0" spid="218" grpId="4"/>
      <p:bldP build="whole" bldLvl="1" animBg="1" rev="0" advAuto="0" spid="219" grpId="5"/>
      <p:bldP build="whole" bldLvl="1" animBg="1" rev="0" advAuto="0" spid="217" grpId="3"/>
      <p:bldP build="whole" bldLvl="1" animBg="1" rev="0" advAuto="0" spid="220" grpId="6"/>
      <p:bldP build="whole" bldLvl="1" animBg="1" rev="0" advAuto="0" spid="215" grpId="1"/>
      <p:bldP build="whole" bldLvl="1" animBg="1" rev="0" advAuto="0" spid="222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odel Outcomes"/>
          <p:cNvSpPr txBox="1"/>
          <p:nvPr/>
        </p:nvSpPr>
        <p:spPr>
          <a:xfrm>
            <a:off x="7492390" y="418275"/>
            <a:ext cx="9399220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Model Outcomes</a:t>
            </a:r>
          </a:p>
        </p:txBody>
      </p:sp>
      <p:sp>
        <p:nvSpPr>
          <p:cNvPr id="225" name="KNeighborsClassifier:"/>
          <p:cNvSpPr/>
          <p:nvPr/>
        </p:nvSpPr>
        <p:spPr>
          <a:xfrm>
            <a:off x="4507384" y="2345818"/>
            <a:ext cx="15369232" cy="5400564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642937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KNeighborsClassifier: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2655" y="2165166"/>
            <a:ext cx="6157724" cy="614099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est Score: 90%"/>
          <p:cNvSpPr txBox="1"/>
          <p:nvPr/>
        </p:nvSpPr>
        <p:spPr>
          <a:xfrm>
            <a:off x="4874274" y="3782139"/>
            <a:ext cx="5194565" cy="54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Test Score: 90%</a:t>
            </a:r>
          </a:p>
        </p:txBody>
      </p:sp>
      <p:sp>
        <p:nvSpPr>
          <p:cNvPr id="228" name="967 actual no risk values:…"/>
          <p:cNvSpPr txBox="1"/>
          <p:nvPr/>
        </p:nvSpPr>
        <p:spPr>
          <a:xfrm>
            <a:off x="4929268" y="4559247"/>
            <a:ext cx="6626836" cy="135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967 actual no risk values:</a:t>
            </a:r>
          </a:p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773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194 inaccurately predicted to be at high risk</a:t>
            </a:r>
          </a:p>
        </p:txBody>
      </p:sp>
      <p:sp>
        <p:nvSpPr>
          <p:cNvPr id="229" name="977 actual high risk values:…"/>
          <p:cNvSpPr txBox="1"/>
          <p:nvPr/>
        </p:nvSpPr>
        <p:spPr>
          <a:xfrm>
            <a:off x="4929268" y="5956835"/>
            <a:ext cx="4149675" cy="13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977 actual high risk values:</a:t>
            </a:r>
          </a:p>
          <a:p>
            <a:pPr algn="l" defTabSz="642937">
              <a:defRPr sz="2400">
                <a:solidFill>
                  <a:srgbClr val="000000"/>
                </a:solidFill>
              </a:defRPr>
            </a:pPr>
            <a:r>
              <a:t>977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0 inaccurately predictions</a:t>
            </a:r>
          </a:p>
        </p:txBody>
      </p:sp>
      <p:sp>
        <p:nvSpPr>
          <p:cNvPr id="230" name="DecisionTree:"/>
          <p:cNvSpPr/>
          <p:nvPr/>
        </p:nvSpPr>
        <p:spPr>
          <a:xfrm>
            <a:off x="4517640" y="7905568"/>
            <a:ext cx="15369232" cy="4669052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642937">
              <a:defRPr sz="2800" u="sng">
                <a:solidFill>
                  <a:srgbClr val="000000"/>
                </a:solidFill>
              </a:defRPr>
            </a:pPr>
            <a:r>
              <a:t>DecisionTree:</a:t>
            </a:r>
          </a:p>
          <a:p>
            <a:pPr algn="l" defTabSz="642937">
              <a:defRPr sz="2800" u="sng">
                <a:solidFill>
                  <a:srgbClr val="000000"/>
                </a:solidFill>
              </a:defRPr>
            </a:pPr>
          </a:p>
          <a:p>
            <a:pPr algn="l" defTabSz="642937">
              <a:defRPr sz="2800" u="sng">
                <a:solidFill>
                  <a:srgbClr val="000000"/>
                </a:solidFill>
              </a:defRPr>
            </a:pPr>
          </a:p>
          <a:p>
            <a:pPr algn="l" defTabSz="642937">
              <a:defRPr sz="2800" u="sng">
                <a:solidFill>
                  <a:srgbClr val="000000"/>
                </a:solidFill>
              </a:defRPr>
            </a:pP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7640" y="7905568"/>
            <a:ext cx="3323500" cy="326129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st Score: 97%"/>
          <p:cNvSpPr txBox="1"/>
          <p:nvPr/>
        </p:nvSpPr>
        <p:spPr>
          <a:xfrm>
            <a:off x="4852840" y="8917088"/>
            <a:ext cx="5237434" cy="54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Test Score: 97%</a:t>
            </a:r>
          </a:p>
        </p:txBody>
      </p:sp>
      <p:sp>
        <p:nvSpPr>
          <p:cNvPr id="233" name="967 actual no risk values:…"/>
          <p:cNvSpPr txBox="1"/>
          <p:nvPr/>
        </p:nvSpPr>
        <p:spPr>
          <a:xfrm>
            <a:off x="4907834" y="9486348"/>
            <a:ext cx="6443244" cy="135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967 actual no risk values:</a:t>
            </a:r>
          </a:p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910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57 inaccurately predicted to be at high risk</a:t>
            </a:r>
          </a:p>
        </p:txBody>
      </p:sp>
      <p:sp>
        <p:nvSpPr>
          <p:cNvPr id="234" name="977 actual high risk values:…"/>
          <p:cNvSpPr txBox="1"/>
          <p:nvPr/>
        </p:nvSpPr>
        <p:spPr>
          <a:xfrm>
            <a:off x="4907834" y="10862218"/>
            <a:ext cx="4149675" cy="13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977 actual high risk values:</a:t>
            </a:r>
          </a:p>
          <a:p>
            <a:pPr algn="l" defTabSz="642937">
              <a:defRPr sz="2400">
                <a:solidFill>
                  <a:srgbClr val="000000"/>
                </a:solidFill>
              </a:defRPr>
            </a:pPr>
            <a:r>
              <a:t>977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0 inaccurately predictions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2655" y="7389257"/>
            <a:ext cx="6157724" cy="6042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27" grpId="1"/>
      <p:bldP build="whole" bldLvl="1" animBg="1" rev="0" advAuto="0" spid="232" grpId="4"/>
      <p:bldP build="whole" bldLvl="1" animBg="1" rev="0" advAuto="0" spid="234" grpId="6"/>
      <p:bldP build="whole" bldLvl="1" animBg="1" rev="0" advAuto="0" spid="229" grpId="3"/>
      <p:bldP build="whole" bldLvl="1" animBg="1" rev="0" advAuto="0" spid="233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odel Outcomes"/>
          <p:cNvSpPr txBox="1"/>
          <p:nvPr/>
        </p:nvSpPr>
        <p:spPr>
          <a:xfrm>
            <a:off x="7492390" y="418275"/>
            <a:ext cx="9399220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Model Outcomes</a:t>
            </a:r>
          </a:p>
        </p:txBody>
      </p:sp>
      <p:sp>
        <p:nvSpPr>
          <p:cNvPr id="238" name="RandomForestClassifier:"/>
          <p:cNvSpPr/>
          <p:nvPr/>
        </p:nvSpPr>
        <p:spPr>
          <a:xfrm>
            <a:off x="4507384" y="2366510"/>
            <a:ext cx="15369232" cy="5212631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642937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RandomForestClassifier:</a:t>
            </a:r>
          </a:p>
        </p:txBody>
      </p:sp>
      <p:sp>
        <p:nvSpPr>
          <p:cNvPr id="239" name="Test Score: 95%"/>
          <p:cNvSpPr txBox="1"/>
          <p:nvPr/>
        </p:nvSpPr>
        <p:spPr>
          <a:xfrm>
            <a:off x="4907834" y="3327720"/>
            <a:ext cx="6810887" cy="540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Test Score: 95%</a:t>
            </a:r>
          </a:p>
        </p:txBody>
      </p:sp>
      <p:sp>
        <p:nvSpPr>
          <p:cNvPr id="240" name="967 actual no risk values:…"/>
          <p:cNvSpPr txBox="1"/>
          <p:nvPr/>
        </p:nvSpPr>
        <p:spPr>
          <a:xfrm>
            <a:off x="4907834" y="4227041"/>
            <a:ext cx="6626835" cy="135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967 actual no risk values:</a:t>
            </a:r>
          </a:p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773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194 inaccurately predicted to be at high risk</a:t>
            </a:r>
          </a:p>
        </p:txBody>
      </p:sp>
      <p:sp>
        <p:nvSpPr>
          <p:cNvPr id="241" name="977 actual high risk values:…"/>
          <p:cNvSpPr txBox="1"/>
          <p:nvPr/>
        </p:nvSpPr>
        <p:spPr>
          <a:xfrm>
            <a:off x="4989442" y="5645589"/>
            <a:ext cx="4149675" cy="131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977 actual high risk values:</a:t>
            </a:r>
          </a:p>
          <a:p>
            <a:pPr algn="l" defTabSz="642937">
              <a:defRPr sz="2400">
                <a:solidFill>
                  <a:srgbClr val="000000"/>
                </a:solidFill>
              </a:defRPr>
            </a:pPr>
            <a:r>
              <a:t>977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0 inaccurately predictions</a:t>
            </a:r>
          </a:p>
        </p:txBody>
      </p:sp>
      <p:sp>
        <p:nvSpPr>
          <p:cNvPr id="242" name="LogisticRegression:"/>
          <p:cNvSpPr/>
          <p:nvPr/>
        </p:nvSpPr>
        <p:spPr>
          <a:xfrm>
            <a:off x="4521152" y="7796573"/>
            <a:ext cx="15369232" cy="531657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642937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LogisticRegression:</a:t>
            </a:r>
          </a:p>
        </p:txBody>
      </p:sp>
      <p:sp>
        <p:nvSpPr>
          <p:cNvPr id="243" name="Test Score: 77%"/>
          <p:cNvSpPr txBox="1"/>
          <p:nvPr/>
        </p:nvSpPr>
        <p:spPr>
          <a:xfrm>
            <a:off x="4908205" y="8867056"/>
            <a:ext cx="9590724" cy="54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Test Score: 77%</a:t>
            </a:r>
          </a:p>
        </p:txBody>
      </p:sp>
      <p:sp>
        <p:nvSpPr>
          <p:cNvPr id="244" name="967 actual no risk values:…"/>
          <p:cNvSpPr txBox="1"/>
          <p:nvPr/>
        </p:nvSpPr>
        <p:spPr>
          <a:xfrm>
            <a:off x="4907834" y="9675128"/>
            <a:ext cx="6626835" cy="135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967 actual no risk values:</a:t>
            </a:r>
          </a:p>
          <a:p>
            <a:pPr algn="l" defTabSz="642937">
              <a:defRPr sz="2600" u="sng">
                <a:solidFill>
                  <a:srgbClr val="000000"/>
                </a:solidFill>
              </a:defRPr>
            </a:pPr>
            <a:r>
              <a:t>691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276 inaccurately predicted to be at high risk</a:t>
            </a:r>
          </a:p>
        </p:txBody>
      </p:sp>
      <p:sp>
        <p:nvSpPr>
          <p:cNvPr id="245" name="977 actual high risk values:…"/>
          <p:cNvSpPr txBox="1"/>
          <p:nvPr/>
        </p:nvSpPr>
        <p:spPr>
          <a:xfrm>
            <a:off x="4907834" y="11120042"/>
            <a:ext cx="4308501" cy="131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977 actual high risk values:</a:t>
            </a:r>
          </a:p>
          <a:p>
            <a:pPr algn="l" defTabSz="642937">
              <a:defRPr sz="2400">
                <a:solidFill>
                  <a:srgbClr val="000000"/>
                </a:solidFill>
              </a:defRPr>
            </a:pPr>
            <a:r>
              <a:t>807 correct predictions</a:t>
            </a:r>
          </a:p>
          <a:p>
            <a:pPr algn="l" defTabSz="642937">
              <a:defRPr sz="2600">
                <a:solidFill>
                  <a:srgbClr val="000000"/>
                </a:solidFill>
              </a:defRPr>
            </a:pPr>
            <a:r>
              <a:t>170 inaccurately predictions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8920" y="2229252"/>
            <a:ext cx="6685884" cy="5435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26418" y="7690301"/>
            <a:ext cx="6810888" cy="5536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44" grpId="5"/>
      <p:bldP build="whole" bldLvl="1" animBg="1" rev="0" advAuto="0" spid="245" grpId="6"/>
      <p:bldP build="whole" bldLvl="1" animBg="1" rev="0" advAuto="0" spid="243" grpId="4"/>
      <p:bldP build="whole" bldLvl="1" animBg="1" rev="0" advAuto="0" spid="239" grpId="1"/>
      <p:bldP build="whole" bldLvl="1" animBg="1" rev="0" advAuto="0" spid="241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OC Curve"/>
          <p:cNvSpPr txBox="1"/>
          <p:nvPr/>
        </p:nvSpPr>
        <p:spPr>
          <a:xfrm>
            <a:off x="9056852" y="418275"/>
            <a:ext cx="6270296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ROC Curve</a:t>
            </a:r>
          </a:p>
        </p:txBody>
      </p:sp>
      <p:sp>
        <p:nvSpPr>
          <p:cNvPr id="250" name="KNeighborClassifier:"/>
          <p:cNvSpPr/>
          <p:nvPr/>
        </p:nvSpPr>
        <p:spPr>
          <a:xfrm>
            <a:off x="4507384" y="2366510"/>
            <a:ext cx="15369232" cy="5212631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642937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KNeighborClassifier:</a:t>
            </a:r>
          </a:p>
        </p:txBody>
      </p:sp>
      <p:sp>
        <p:nvSpPr>
          <p:cNvPr id="251" name="DecisionTree:"/>
          <p:cNvSpPr/>
          <p:nvPr/>
        </p:nvSpPr>
        <p:spPr>
          <a:xfrm>
            <a:off x="4521152" y="7796573"/>
            <a:ext cx="15369232" cy="531657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solidFill>
              <a:srgbClr val="000000">
                <a:alpha val="85634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642937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DecisionTree: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9010" y="2914084"/>
            <a:ext cx="6570251" cy="4526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1136" y="2907778"/>
            <a:ext cx="6570251" cy="4543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8878" y="8384795"/>
            <a:ext cx="6594766" cy="4543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24241" y="8393304"/>
            <a:ext cx="6746968" cy="454318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andomForestClassifier"/>
          <p:cNvSpPr txBox="1"/>
          <p:nvPr/>
        </p:nvSpPr>
        <p:spPr>
          <a:xfrm>
            <a:off x="12824605" y="2329950"/>
            <a:ext cx="4194357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RandomForestClassifier</a:t>
            </a:r>
          </a:p>
        </p:txBody>
      </p:sp>
      <p:sp>
        <p:nvSpPr>
          <p:cNvPr id="257" name="LogisticRegression:"/>
          <p:cNvSpPr txBox="1"/>
          <p:nvPr/>
        </p:nvSpPr>
        <p:spPr>
          <a:xfrm>
            <a:off x="12824605" y="7793370"/>
            <a:ext cx="4194357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 u="sng">
                <a:solidFill>
                  <a:srgbClr val="000000"/>
                </a:solidFill>
              </a:defRPr>
            </a:lvl1pPr>
          </a:lstStyle>
          <a:p>
            <a:pPr/>
            <a:r>
              <a:t>LogisticRegression: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clusion"/>
          <p:cNvSpPr txBox="1"/>
          <p:nvPr/>
        </p:nvSpPr>
        <p:spPr>
          <a:xfrm>
            <a:off x="9115348" y="418275"/>
            <a:ext cx="6153304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60" name="Overview:"/>
          <p:cNvSpPr/>
          <p:nvPr/>
        </p:nvSpPr>
        <p:spPr>
          <a:xfrm>
            <a:off x="3678550" y="2118637"/>
            <a:ext cx="16664554" cy="1078929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1531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Overview:</a:t>
            </a:r>
          </a:p>
        </p:txBody>
      </p:sp>
      <p:sp>
        <p:nvSpPr>
          <p:cNvPr id="261" name="Model: RandomForest is the best generalized model compared to the other models implemented…"/>
          <p:cNvSpPr txBox="1"/>
          <p:nvPr/>
        </p:nvSpPr>
        <p:spPr>
          <a:xfrm>
            <a:off x="4859763" y="4053840"/>
            <a:ext cx="14664473" cy="607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Model: RandomForest is the best generalized model compared to the other models implemented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Model Performance: Model has the accuracy rate of 95%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Predictions: The model is balanced and is sensitive towards predicting people with high risk of getting a stroke.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uture Scope"/>
          <p:cNvSpPr txBox="1"/>
          <p:nvPr/>
        </p:nvSpPr>
        <p:spPr>
          <a:xfrm>
            <a:off x="8517318" y="418275"/>
            <a:ext cx="7349364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Future Scope</a:t>
            </a:r>
          </a:p>
        </p:txBody>
      </p:sp>
      <p:sp>
        <p:nvSpPr>
          <p:cNvPr id="264" name="Overview:"/>
          <p:cNvSpPr/>
          <p:nvPr/>
        </p:nvSpPr>
        <p:spPr>
          <a:xfrm>
            <a:off x="3678550" y="2118637"/>
            <a:ext cx="16664554" cy="1078929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8563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1531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Overview:</a:t>
            </a:r>
          </a:p>
        </p:txBody>
      </p:sp>
      <p:sp>
        <p:nvSpPr>
          <p:cNvPr id="265" name="Model can be expanded further to predict the risk of mortality along with high risk of getting stroke by…"/>
          <p:cNvSpPr txBox="1"/>
          <p:nvPr/>
        </p:nvSpPr>
        <p:spPr>
          <a:xfrm>
            <a:off x="4859763" y="3487267"/>
            <a:ext cx="14664473" cy="805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Model can be expanded further to predict the risk of mortality along with high risk of getting stroke by 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  <a:r>
              <a:t>consider features like,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</a:p>
          <a:p>
            <a:pPr marL="558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Geological</a:t>
            </a:r>
          </a:p>
          <a:p>
            <a:pPr lvl="1" marL="939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Country and Region of residence</a:t>
            </a:r>
          </a:p>
          <a:p>
            <a:pPr lvl="1" marL="939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Medical Facility</a:t>
            </a:r>
          </a:p>
          <a:p>
            <a:pPr algn="l" defTabSz="642937">
              <a:defRPr sz="4400">
                <a:solidFill>
                  <a:srgbClr val="000000"/>
                </a:solidFill>
              </a:defRPr>
            </a:pPr>
          </a:p>
          <a:p>
            <a:pPr marL="558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Economical</a:t>
            </a:r>
          </a:p>
          <a:p>
            <a:pPr lvl="1" marL="939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Household income</a:t>
            </a:r>
          </a:p>
          <a:p>
            <a:pPr lvl="1" marL="939800" indent="-558800" algn="l" defTabSz="642937">
              <a:buSzPct val="123000"/>
              <a:buChar char="•"/>
              <a:defRPr sz="4400">
                <a:solidFill>
                  <a:srgbClr val="000000"/>
                </a:solidFill>
              </a:defRPr>
            </a:pPr>
            <a:r>
              <a:t>Number of members in family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blem"/>
          <p:cNvSpPr txBox="1"/>
          <p:nvPr>
            <p:ph type="body" sz="quarter" idx="1"/>
          </p:nvPr>
        </p:nvSpPr>
        <p:spPr>
          <a:xfrm>
            <a:off x="3085771" y="55923"/>
            <a:ext cx="18212457" cy="1729736"/>
          </a:xfrm>
          <a:prstGeom prst="rect">
            <a:avLst/>
          </a:prstGeom>
        </p:spPr>
        <p:txBody>
          <a:bodyPr anchor="t"/>
          <a:lstStyle>
            <a:lvl1pPr>
              <a:defRPr spc="-195" sz="9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57" name="World Health Organization (WHO) stroke is the 3rd leading cause of death and 2nd leading cause of disability worldwide. It is also a leading cause of dementia and depression. According to the WHO stroke is responsible for 11% of total deaths world wide. "/>
          <p:cNvSpPr txBox="1"/>
          <p:nvPr/>
        </p:nvSpPr>
        <p:spPr>
          <a:xfrm>
            <a:off x="4030266" y="6497965"/>
            <a:ext cx="16323468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World Health Organization (WHO) stroke is the 3rd leading cause of death and 2nd leading cause of disability worldwide. It is also a leading cause of dementia and depression. According to the WHO stroke is responsible for 11% of total deaths world wide. WHO studies have found that preventive strategies have proved effective in reducing stroke mortality.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1980" y="2260457"/>
            <a:ext cx="5161361" cy="310753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Identifying if a person can get stroke will help the health care professionals to come up with effective prevention strategies including lifestyle changes"/>
          <p:cNvSpPr txBox="1"/>
          <p:nvPr/>
        </p:nvSpPr>
        <p:spPr>
          <a:xfrm>
            <a:off x="3868957" y="9817898"/>
            <a:ext cx="16646086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Identifying if a person can get stroke will help the health care professionals to come up with effective prevention strategies including lifestyle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urpose"/>
          <p:cNvSpPr txBox="1"/>
          <p:nvPr>
            <p:ph type="body" sz="quarter" idx="1"/>
          </p:nvPr>
        </p:nvSpPr>
        <p:spPr>
          <a:xfrm>
            <a:off x="3707877" y="28240"/>
            <a:ext cx="16323470" cy="1760014"/>
          </a:xfrm>
          <a:prstGeom prst="rect">
            <a:avLst/>
          </a:prstGeom>
        </p:spPr>
        <p:txBody>
          <a:bodyPr anchor="t"/>
          <a:lstStyle>
            <a:lvl1pPr>
              <a:defRPr spc="-195" sz="9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162" name="Predict if a person is at high risk of getting stroke."/>
          <p:cNvSpPr txBox="1"/>
          <p:nvPr/>
        </p:nvSpPr>
        <p:spPr>
          <a:xfrm>
            <a:off x="4030266" y="5167095"/>
            <a:ext cx="16323468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Predict if a person is at high risk of getting stroke.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o Might Care?"/>
          <p:cNvSpPr txBox="1"/>
          <p:nvPr/>
        </p:nvSpPr>
        <p:spPr>
          <a:xfrm>
            <a:off x="5976599" y="117821"/>
            <a:ext cx="11970089" cy="159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Who Might Care?</a:t>
            </a:r>
          </a:p>
        </p:txBody>
      </p:sp>
      <p:sp>
        <p:nvSpPr>
          <p:cNvPr id="165" name="Health Care Professionals."/>
          <p:cNvSpPr txBox="1"/>
          <p:nvPr/>
        </p:nvSpPr>
        <p:spPr>
          <a:xfrm>
            <a:off x="4239249" y="3712275"/>
            <a:ext cx="4835765" cy="773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Health Care Professionals.    </a:t>
            </a: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</a:t>
            </a: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249" y="3712275"/>
            <a:ext cx="3901182" cy="31933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Individuals"/>
          <p:cNvSpPr txBox="1"/>
          <p:nvPr/>
        </p:nvSpPr>
        <p:spPr>
          <a:xfrm>
            <a:off x="10241409" y="3708168"/>
            <a:ext cx="3901183" cy="774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Individuals</a:t>
            </a: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</a:t>
            </a: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1409" y="3708168"/>
            <a:ext cx="3758308" cy="320152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Health Organizations"/>
          <p:cNvSpPr txBox="1"/>
          <p:nvPr/>
        </p:nvSpPr>
        <p:spPr>
          <a:xfrm>
            <a:off x="14528351" y="3744495"/>
            <a:ext cx="6329650" cy="767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Health Organizations</a:t>
            </a: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>
              <a:lnSpc>
                <a:spcPct val="80000"/>
              </a:lnSpc>
              <a:defRPr spc="-112"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28351" y="3744495"/>
            <a:ext cx="4701848" cy="312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actors that can cause stroke"/>
          <p:cNvSpPr txBox="1"/>
          <p:nvPr/>
        </p:nvSpPr>
        <p:spPr>
          <a:xfrm>
            <a:off x="4222203" y="-60401"/>
            <a:ext cx="15939593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Factors that can cause stroke</a:t>
            </a:r>
          </a:p>
        </p:txBody>
      </p:sp>
      <p:sp>
        <p:nvSpPr>
          <p:cNvPr id="173" name="Diabetes…"/>
          <p:cNvSpPr txBox="1"/>
          <p:nvPr/>
        </p:nvSpPr>
        <p:spPr>
          <a:xfrm>
            <a:off x="4013483" y="3135157"/>
            <a:ext cx="10886022" cy="826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36600" indent="-736600" algn="l">
              <a:lnSpc>
                <a:spcPct val="200000"/>
              </a:lnSpc>
              <a:buSzPct val="123000"/>
              <a:buChar char="•"/>
              <a:defRPr spc="-116"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Diabetes</a:t>
            </a:r>
          </a:p>
          <a:p>
            <a:pPr marL="736600" indent="-736600" algn="l">
              <a:lnSpc>
                <a:spcPct val="200000"/>
              </a:lnSpc>
              <a:buSzPct val="123000"/>
              <a:buChar char="•"/>
              <a:defRPr spc="-116"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Heart Disease</a:t>
            </a:r>
          </a:p>
          <a:p>
            <a:pPr marL="736600" indent="-736600" algn="l">
              <a:lnSpc>
                <a:spcPct val="200000"/>
              </a:lnSpc>
              <a:buSzPct val="123000"/>
              <a:buChar char="•"/>
              <a:defRPr spc="-116"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Hypertension</a:t>
            </a:r>
          </a:p>
          <a:p>
            <a:pPr marL="736600" indent="-736600" algn="l">
              <a:lnSpc>
                <a:spcPct val="200000"/>
              </a:lnSpc>
              <a:buSzPct val="123000"/>
              <a:buChar char="•"/>
              <a:defRPr spc="-116"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High BMI</a:t>
            </a:r>
          </a:p>
          <a:p>
            <a:pPr marL="736600" indent="-736600" algn="l">
              <a:lnSpc>
                <a:spcPct val="200000"/>
              </a:lnSpc>
              <a:buSzPct val="123000"/>
              <a:buChar char="•"/>
              <a:defRPr spc="-116"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Smoking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ata Information"/>
          <p:cNvSpPr txBox="1"/>
          <p:nvPr/>
        </p:nvSpPr>
        <p:spPr>
          <a:xfrm>
            <a:off x="5879926" y="13839"/>
            <a:ext cx="12239712" cy="159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Data Information</a:t>
            </a:r>
          </a:p>
        </p:txBody>
      </p:sp>
      <p:sp>
        <p:nvSpPr>
          <p:cNvPr id="176" name="Data contains patients information like,…"/>
          <p:cNvSpPr txBox="1"/>
          <p:nvPr/>
        </p:nvSpPr>
        <p:spPr>
          <a:xfrm>
            <a:off x="4012534" y="4627737"/>
            <a:ext cx="16358932" cy="693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Data contains patients information like,</a:t>
            </a:r>
          </a:p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Average Glucose Level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Gender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Age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BMI</a:t>
            </a:r>
          </a:p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hypertension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heart disease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stroke. </a:t>
            </a:r>
          </a:p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work type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residence type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smoking habit</a:t>
            </a:r>
          </a:p>
          <a:p>
            <a:pPr marL="431800" indent="-431800" algn="l">
              <a:lnSpc>
                <a:spcPct val="80000"/>
              </a:lnSpc>
              <a:buSzPct val="123000"/>
              <a:buChar char="•"/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marital status.                                                </a:t>
            </a:r>
          </a:p>
        </p:txBody>
      </p:sp>
      <p:sp>
        <p:nvSpPr>
          <p:cNvPr id="177" name="The data set is a CSV file collected from Kaggle…"/>
          <p:cNvSpPr txBox="1"/>
          <p:nvPr/>
        </p:nvSpPr>
        <p:spPr>
          <a:xfrm>
            <a:off x="3988593" y="2814441"/>
            <a:ext cx="15269708" cy="1673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80000"/>
              </a:lnSpc>
              <a:defRPr spc="-68" sz="3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data set is a CSV file collected from Kaggle</a:t>
            </a:r>
          </a:p>
          <a:p>
            <a:pPr algn="l">
              <a:lnSpc>
                <a:spcPct val="80000"/>
              </a:lnSpc>
              <a:defRPr spc="-44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>
              <a:lnSpc>
                <a:spcPct val="80000"/>
              </a:lnSpc>
              <a:defRPr spc="-52"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https://www.kaggle.com/fedesoriano/stroke-prediction-dataset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2"/>
      <p:bldP build="whole" bldLvl="1" animBg="1" rev="0" advAuto="0" spid="1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 Wrangling"/>
          <p:cNvSpPr txBox="1"/>
          <p:nvPr/>
        </p:nvSpPr>
        <p:spPr>
          <a:xfrm>
            <a:off x="3906291" y="-52586"/>
            <a:ext cx="16934558" cy="163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Wrangling</a:t>
            </a:r>
          </a:p>
        </p:txBody>
      </p:sp>
      <p:sp>
        <p:nvSpPr>
          <p:cNvPr id="180" name="Data Exploration"/>
          <p:cNvSpPr txBox="1"/>
          <p:nvPr/>
        </p:nvSpPr>
        <p:spPr>
          <a:xfrm>
            <a:off x="5997238" y="2050248"/>
            <a:ext cx="12389524" cy="1130711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94627"/>
                  <a:lumOff val="-659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Data Exploration</a:t>
            </a: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7238" y="2050248"/>
            <a:ext cx="5247785" cy="35631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 flipV="1">
            <a:off x="10023830" y="5817207"/>
            <a:ext cx="1012166" cy="16147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83" name="5110 rows"/>
          <p:cNvSpPr txBox="1"/>
          <p:nvPr/>
        </p:nvSpPr>
        <p:spPr>
          <a:xfrm>
            <a:off x="8925663" y="5061303"/>
            <a:ext cx="1956182" cy="601725"/>
          </a:xfrm>
          <a:prstGeom prst="rect">
            <a:avLst/>
          </a:prstGeom>
          <a:solidFill>
            <a:schemeClr val="accent4">
              <a:alpha val="8690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5110 rows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11886534" y="5750510"/>
            <a:ext cx="607724" cy="16169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85" name="12 columns"/>
          <p:cNvSpPr txBox="1"/>
          <p:nvPr/>
        </p:nvSpPr>
        <p:spPr>
          <a:xfrm>
            <a:off x="12315761" y="5061303"/>
            <a:ext cx="2181353" cy="601725"/>
          </a:xfrm>
          <a:prstGeom prst="rect">
            <a:avLst/>
          </a:prstGeom>
          <a:solidFill>
            <a:schemeClr val="accent4">
              <a:alpha val="807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12 columns</a:t>
            </a:r>
          </a:p>
        </p:txBody>
      </p:sp>
      <p:sp>
        <p:nvSpPr>
          <p:cNvPr id="186" name="Data Types…"/>
          <p:cNvSpPr/>
          <p:nvPr/>
        </p:nvSpPr>
        <p:spPr>
          <a:xfrm>
            <a:off x="16621421" y="7211394"/>
            <a:ext cx="3310986" cy="1811727"/>
          </a:xfrm>
          <a:prstGeom prst="rect">
            <a:avLst/>
          </a:prstGeom>
          <a:solidFill>
            <a:schemeClr val="accent4">
              <a:alpha val="700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Data Types</a:t>
            </a:r>
          </a:p>
          <a:p>
            <a:pPr marL="381000" indent="-381000" algn="l" defTabSz="821531">
              <a:buSzPct val="123000"/>
              <a:buChar char="•"/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Categorical</a:t>
            </a:r>
          </a:p>
          <a:p>
            <a:pPr marL="381000" indent="-381000" algn="l" defTabSz="821531">
              <a:buSzPct val="123000"/>
              <a:buChar char="•"/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Numeric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14926219" y="8219311"/>
            <a:ext cx="1694906" cy="7953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7"/>
      <p:bldP build="whole" bldLvl="1" animBg="1" rev="0" advAuto="0" spid="185" grpId="5"/>
      <p:bldP build="whole" bldLvl="1" animBg="1" rev="0" advAuto="0" spid="187" grpId="6"/>
      <p:bldP build="whole" bldLvl="1" animBg="1" rev="0" advAuto="0" spid="180" grpId="1"/>
      <p:bldP build="whole" bldLvl="1" animBg="1" rev="0" advAuto="0" spid="182" grpId="2"/>
      <p:bldP build="whole" bldLvl="1" animBg="1" rev="0" advAuto="0" spid="183" grpId="3"/>
      <p:bldP build="whole" bldLvl="1" animBg="1" rev="0" advAuto="0" spid="184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ploratory Data Analysis"/>
          <p:cNvSpPr txBox="1"/>
          <p:nvPr/>
        </p:nvSpPr>
        <p:spPr>
          <a:xfrm>
            <a:off x="5303761" y="-105568"/>
            <a:ext cx="13776478" cy="159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190" name="Data Imputation: 201 missing bmi values were replaced with mean bmi value"/>
          <p:cNvSpPr/>
          <p:nvPr/>
        </p:nvSpPr>
        <p:spPr>
          <a:xfrm>
            <a:off x="3765258" y="2061753"/>
            <a:ext cx="16853484" cy="1320894"/>
          </a:xfrm>
          <a:prstGeom prst="rect">
            <a:avLst/>
          </a:prstGeom>
          <a:solidFill>
            <a:schemeClr val="accent1">
              <a:alpha val="837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80000"/>
              </a:lnSpc>
              <a:defRPr spc="-88" sz="4400">
                <a:solidFill>
                  <a:srgbClr val="000000"/>
                </a:solidFill>
              </a:defRPr>
            </a:lvl1pPr>
          </a:lstStyle>
          <a:p>
            <a:pPr/>
            <a:r>
              <a:t>Data Imputation: 201 missing bmi values were replaced with mean bmi value</a:t>
            </a:r>
          </a:p>
        </p:txBody>
      </p:sp>
      <p:sp>
        <p:nvSpPr>
          <p:cNvPr id="191" name="Visual Analysis of the numeric features and the dependent feature"/>
          <p:cNvSpPr/>
          <p:nvPr/>
        </p:nvSpPr>
        <p:spPr>
          <a:xfrm>
            <a:off x="3765258" y="3690894"/>
            <a:ext cx="16853484" cy="1320894"/>
          </a:xfrm>
          <a:prstGeom prst="rect">
            <a:avLst/>
          </a:prstGeom>
          <a:solidFill>
            <a:schemeClr val="accent1">
              <a:alpha val="842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80000"/>
              </a:lnSpc>
              <a:defRPr spc="-88" sz="4400">
                <a:solidFill>
                  <a:srgbClr val="000000"/>
                </a:solidFill>
              </a:defRPr>
            </a:lvl1pPr>
          </a:lstStyle>
          <a:p>
            <a:pPr/>
            <a:r>
              <a:t>Visual Analysis of the numeric features and the dependent feature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506" y="5183237"/>
            <a:ext cx="10798975" cy="8778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9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xploratory Data Analysis"/>
          <p:cNvSpPr txBox="1"/>
          <p:nvPr/>
        </p:nvSpPr>
        <p:spPr>
          <a:xfrm>
            <a:off x="5303761" y="418275"/>
            <a:ext cx="13776478" cy="1593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defRPr spc="-195" sz="9800">
                <a:solidFill>
                  <a:srgbClr val="000000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195" name="Visual Analysis of categorical and numeric column features"/>
          <p:cNvSpPr/>
          <p:nvPr/>
        </p:nvSpPr>
        <p:spPr>
          <a:xfrm>
            <a:off x="3765258" y="2775307"/>
            <a:ext cx="16853484" cy="796975"/>
          </a:xfrm>
          <a:prstGeom prst="rect">
            <a:avLst/>
          </a:prstGeom>
          <a:solidFill>
            <a:schemeClr val="accent1">
              <a:alpha val="8424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Visual Analysis of categorical and numeric column features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973" y="4489689"/>
            <a:ext cx="17832414" cy="864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