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73" r:id="rId6"/>
    <p:sldId id="272" r:id="rId7"/>
    <p:sldId id="274" r:id="rId8"/>
    <p:sldId id="275" r:id="rId9"/>
    <p:sldId id="276" r:id="rId10"/>
    <p:sldId id="290" r:id="rId11"/>
    <p:sldId id="291" r:id="rId12"/>
  </p:sldIdLst>
  <p:sldSz cx="7772400" cy="100584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47"/>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100" b="0" i="0">
                <a:solidFill>
                  <a:srgbClr val="695C45"/>
                </a:solidFill>
                <a:latin typeface="Noto Sans"/>
                <a:cs typeface="Noto Sans"/>
              </a:defRPr>
            </a:lvl1pPr>
          </a:lstStyle>
          <a:p>
            <a:pPr marL="12700">
              <a:lnSpc>
                <a:spcPct val="100000"/>
              </a:lnSpc>
              <a:spcBef>
                <a:spcPts val="175"/>
              </a:spcBef>
            </a:pPr>
            <a:r>
              <a:rPr dirty="0"/>
              <a:t>©</a:t>
            </a:r>
            <a:r>
              <a:rPr spc="-55" dirty="0"/>
              <a:t> </a:t>
            </a:r>
            <a:r>
              <a:rPr spc="-10" dirty="0"/>
              <a:t>iHubITSolutions</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14400" y="498097"/>
            <a:ext cx="5916345" cy="77505"/>
          </a:xfrm>
          <a:prstGeom prst="rect">
            <a:avLst/>
          </a:prstGeom>
          <a:blipFill>
            <a:blip r:embed="rId2" cstate="print"/>
            <a:stretch>
              <a:fillRect/>
            </a:stretch>
          </a:blipFill>
        </p:spPr>
        <p:txBody>
          <a:bodyPr wrap="square" lIns="0" tIns="0" rIns="0" bIns="0" rtlCol="0"/>
          <a:lstStyle/>
          <a:p/>
        </p:txBody>
      </p:sp>
      <p:sp>
        <p:nvSpPr>
          <p:cNvPr id="17" name="bg object 17"/>
          <p:cNvSpPr/>
          <p:nvPr/>
        </p:nvSpPr>
        <p:spPr>
          <a:xfrm>
            <a:off x="914400" y="774185"/>
            <a:ext cx="5943600" cy="3555993"/>
          </a:xfrm>
          <a:prstGeom prst="rect">
            <a:avLst/>
          </a:prstGeom>
          <a:blipFill>
            <a:blip r:embed="rId3"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2300" b="1" i="0">
                <a:solidFill>
                  <a:srgbClr val="FF5D0D"/>
                </a:solidFill>
                <a:latin typeface="Noto Sans"/>
                <a:cs typeface="Noto Sans"/>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defRPr sz="1100" b="0" i="0">
                <a:solidFill>
                  <a:srgbClr val="695C45"/>
                </a:solidFill>
                <a:latin typeface="Noto Sans"/>
                <a:cs typeface="Noto Sans"/>
              </a:defRPr>
            </a:lvl1pPr>
          </a:lstStyle>
          <a:p>
            <a:pPr marL="12700">
              <a:lnSpc>
                <a:spcPct val="100000"/>
              </a:lnSpc>
              <a:spcBef>
                <a:spcPts val="175"/>
              </a:spcBef>
            </a:pPr>
            <a:r>
              <a:rPr dirty="0"/>
              <a:t>©</a:t>
            </a:r>
            <a:r>
              <a:rPr spc="-55" dirty="0"/>
              <a:t> </a:t>
            </a:r>
            <a:r>
              <a:rPr spc="-10" dirty="0"/>
              <a:t>iHubITSolutions</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FF5D0D"/>
                </a:solidFill>
                <a:latin typeface="Noto Sans"/>
                <a:cs typeface="Noto Sans"/>
              </a:defRPr>
            </a:lvl1pPr>
          </a:lstStyle>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100" b="0" i="0">
                <a:solidFill>
                  <a:srgbClr val="695C45"/>
                </a:solidFill>
                <a:latin typeface="Noto Sans"/>
                <a:cs typeface="Noto Sans"/>
              </a:defRPr>
            </a:lvl1pPr>
          </a:lstStyle>
          <a:p>
            <a:pPr marL="12700">
              <a:lnSpc>
                <a:spcPct val="100000"/>
              </a:lnSpc>
              <a:spcBef>
                <a:spcPts val="175"/>
              </a:spcBef>
            </a:pPr>
            <a:r>
              <a:rPr dirty="0"/>
              <a:t>©</a:t>
            </a:r>
            <a:r>
              <a:rPr spc="-55" dirty="0"/>
              <a:t> </a:t>
            </a:r>
            <a:r>
              <a:rPr spc="-10" dirty="0"/>
              <a:t>iHubITSolutions</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FF5D0D"/>
                </a:solidFill>
                <a:latin typeface="Noto Sans"/>
                <a:cs typeface="Noto Sans"/>
              </a:defRPr>
            </a:lvl1pPr>
          </a:lstStyle>
          <a:p/>
        </p:txBody>
      </p:sp>
      <p:sp>
        <p:nvSpPr>
          <p:cNvPr id="3" name="Holder 3"/>
          <p:cNvSpPr>
            <a:spLocks noGrp="1"/>
          </p:cNvSpPr>
          <p:nvPr>
            <p:ph type="ftr" sz="quarter" idx="5"/>
          </p:nvPr>
        </p:nvSpPr>
        <p:spPr/>
        <p:txBody>
          <a:bodyPr lIns="0" tIns="0" rIns="0" bIns="0"/>
          <a:lstStyle>
            <a:lvl1pPr>
              <a:defRPr sz="1100" b="0" i="0">
                <a:solidFill>
                  <a:srgbClr val="695C45"/>
                </a:solidFill>
                <a:latin typeface="Noto Sans"/>
                <a:cs typeface="Noto Sans"/>
              </a:defRPr>
            </a:lvl1pPr>
          </a:lstStyle>
          <a:p>
            <a:pPr marL="12700">
              <a:lnSpc>
                <a:spcPct val="100000"/>
              </a:lnSpc>
              <a:spcBef>
                <a:spcPts val="175"/>
              </a:spcBef>
            </a:pPr>
            <a:r>
              <a:rPr dirty="0"/>
              <a:t>©</a:t>
            </a:r>
            <a:r>
              <a:rPr spc="-55" dirty="0"/>
              <a:t> </a:t>
            </a:r>
            <a:r>
              <a:rPr spc="-10" dirty="0"/>
              <a:t>iHubITSolutions</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95C45"/>
                </a:solidFill>
                <a:latin typeface="Noto Sans"/>
                <a:cs typeface="Noto Sans"/>
              </a:defRPr>
            </a:lvl1pPr>
          </a:lstStyle>
          <a:p>
            <a:pPr marL="12700">
              <a:lnSpc>
                <a:spcPct val="100000"/>
              </a:lnSpc>
              <a:spcBef>
                <a:spcPts val="175"/>
              </a:spcBef>
            </a:pPr>
            <a:r>
              <a:rPr dirty="0"/>
              <a:t>©</a:t>
            </a:r>
            <a:r>
              <a:rPr spc="-55" dirty="0"/>
              <a:t> </a:t>
            </a:r>
            <a:r>
              <a:rPr spc="-10" dirty="0"/>
              <a:t>iHubITSolutions</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14400" y="498097"/>
            <a:ext cx="5916345" cy="77505"/>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title"/>
          </p:nvPr>
        </p:nvSpPr>
        <p:spPr>
          <a:xfrm>
            <a:off x="901700" y="4622634"/>
            <a:ext cx="5969000" cy="375920"/>
          </a:xfrm>
          <a:prstGeom prst="rect">
            <a:avLst/>
          </a:prstGeom>
        </p:spPr>
        <p:txBody>
          <a:bodyPr wrap="square" lIns="0" tIns="0" rIns="0" bIns="0">
            <a:spAutoFit/>
          </a:bodyPr>
          <a:lstStyle>
            <a:lvl1pPr>
              <a:defRPr sz="2300" b="1" i="0">
                <a:solidFill>
                  <a:srgbClr val="FF5D0D"/>
                </a:solidFill>
                <a:latin typeface="Noto Sans"/>
                <a:cs typeface="Noto Sans"/>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901700" y="9360200"/>
            <a:ext cx="1207770" cy="215900"/>
          </a:xfrm>
          <a:prstGeom prst="rect">
            <a:avLst/>
          </a:prstGeom>
        </p:spPr>
        <p:txBody>
          <a:bodyPr wrap="square" lIns="0" tIns="0" rIns="0" bIns="0">
            <a:spAutoFit/>
          </a:bodyPr>
          <a:lstStyle>
            <a:lvl1pPr>
              <a:defRPr sz="1100" b="0" i="0">
                <a:solidFill>
                  <a:srgbClr val="695C45"/>
                </a:solidFill>
                <a:latin typeface="Noto Sans"/>
                <a:cs typeface="Noto Sans"/>
              </a:defRPr>
            </a:lvl1pPr>
          </a:lstStyle>
          <a:p>
            <a:pPr marL="12700">
              <a:lnSpc>
                <a:spcPct val="100000"/>
              </a:lnSpc>
              <a:spcBef>
                <a:spcPts val="175"/>
              </a:spcBef>
            </a:pPr>
            <a:r>
              <a:rPr dirty="0"/>
              <a:t>©</a:t>
            </a:r>
            <a:r>
              <a:rPr spc="-55" dirty="0"/>
              <a:t> </a:t>
            </a:r>
            <a:r>
              <a:rPr spc="-10" dirty="0"/>
              <a:t>iHubITSolutions</a:t>
            </a:r>
            <a:endParaRPr spc="-10" dirty="0"/>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65417" y="377918"/>
            <a:ext cx="10541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695C45"/>
                </a:solidFill>
                <a:latin typeface="Noto Sans"/>
                <a:cs typeface="Noto Sans"/>
              </a:rPr>
              <a:t>1</a:t>
            </a:r>
            <a:endParaRPr sz="1100">
              <a:latin typeface="Noto Sans"/>
              <a:cs typeface="Noto Sans"/>
            </a:endParaRPr>
          </a:p>
        </p:txBody>
      </p:sp>
      <p:sp>
        <p:nvSpPr>
          <p:cNvPr id="3" name="object 3"/>
          <p:cNvSpPr/>
          <p:nvPr/>
        </p:nvSpPr>
        <p:spPr>
          <a:xfrm>
            <a:off x="914400" y="790029"/>
            <a:ext cx="5916345" cy="77505"/>
          </a:xfrm>
          <a:prstGeom prst="rect">
            <a:avLst/>
          </a:prstGeom>
          <a:blipFill>
            <a:blip r:embed="rId1" cstate="print"/>
            <a:stretch>
              <a:fillRect/>
            </a:stretch>
          </a:blipFill>
        </p:spPr>
        <p:txBody>
          <a:bodyPr wrap="square" lIns="0" tIns="0" rIns="0" bIns="0" rtlCol="0"/>
          <a:lstStyle/>
          <a:p/>
        </p:txBody>
      </p:sp>
      <p:sp>
        <p:nvSpPr>
          <p:cNvPr id="5" name="object 5"/>
          <p:cNvSpPr txBox="1"/>
          <p:nvPr/>
        </p:nvSpPr>
        <p:spPr>
          <a:xfrm>
            <a:off x="1130300" y="3633863"/>
            <a:ext cx="5269230" cy="4277360"/>
          </a:xfrm>
          <a:prstGeom prst="rect">
            <a:avLst/>
          </a:prstGeom>
        </p:spPr>
        <p:txBody>
          <a:bodyPr vert="horz" wrap="square" lIns="0" tIns="12700" rIns="0" bIns="0" rtlCol="0">
            <a:spAutoFit/>
          </a:bodyPr>
          <a:lstStyle/>
          <a:p>
            <a:pPr marL="12700">
              <a:lnSpc>
                <a:spcPct val="100000"/>
              </a:lnSpc>
              <a:spcBef>
                <a:spcPts val="1425"/>
              </a:spcBef>
            </a:pPr>
            <a:r>
              <a:rPr lang="en-US" sz="1400" spc="-5" dirty="0">
                <a:solidFill>
                  <a:srgbClr val="695C45"/>
                </a:solidFill>
                <a:latin typeface="Noto Sans"/>
                <a:cs typeface="Noto Sans"/>
              </a:rPr>
              <a:t>Age Classification And Gender Prediction Model</a:t>
            </a:r>
            <a:endParaRPr sz="1400" spc="-5" dirty="0">
              <a:solidFill>
                <a:srgbClr val="695C45"/>
              </a:solidFill>
              <a:latin typeface="Noto Sans"/>
              <a:cs typeface="Noto Sans"/>
            </a:endParaRPr>
          </a:p>
          <a:p>
            <a:pPr marL="12700">
              <a:lnSpc>
                <a:spcPct val="100000"/>
              </a:lnSpc>
              <a:spcBef>
                <a:spcPts val="1425"/>
              </a:spcBef>
            </a:pPr>
            <a:r>
              <a:rPr lang="en-US" sz="1400" spc="-5" dirty="0">
                <a:solidFill>
                  <a:srgbClr val="695C45"/>
                </a:solidFill>
                <a:latin typeface="Noto Sans"/>
                <a:cs typeface="Noto Sans"/>
              </a:rPr>
              <a:t>15</a:t>
            </a:r>
            <a:r>
              <a:rPr sz="1400" spc="-5" dirty="0">
                <a:solidFill>
                  <a:srgbClr val="695C45"/>
                </a:solidFill>
                <a:latin typeface="Noto Sans"/>
                <a:cs typeface="Noto Sans"/>
              </a:rPr>
              <a:t>.AUGUST.20</a:t>
            </a:r>
            <a:r>
              <a:rPr lang="en-US" sz="1400" spc="-5" dirty="0">
                <a:solidFill>
                  <a:srgbClr val="695C45"/>
                </a:solidFill>
                <a:latin typeface="Noto Sans"/>
                <a:cs typeface="Noto Sans"/>
              </a:rPr>
              <a:t>20</a:t>
            </a:r>
            <a:endParaRPr sz="1400">
              <a:latin typeface="Noto Sans"/>
              <a:cs typeface="Noto Sans"/>
            </a:endParaRPr>
          </a:p>
          <a:p>
            <a:pPr>
              <a:lnSpc>
                <a:spcPct val="100000"/>
              </a:lnSpc>
              <a:spcBef>
                <a:spcPts val="40"/>
              </a:spcBef>
            </a:pPr>
            <a:endParaRPr sz="2600">
              <a:latin typeface="Noto Sans"/>
              <a:cs typeface="Noto Sans"/>
            </a:endParaRPr>
          </a:p>
          <a:p>
            <a:pPr marL="12700">
              <a:lnSpc>
                <a:spcPct val="100000"/>
              </a:lnSpc>
            </a:pPr>
            <a:r>
              <a:rPr sz="1400" b="1" dirty="0">
                <a:solidFill>
                  <a:srgbClr val="695C45"/>
                </a:solidFill>
                <a:latin typeface="Times New Roman" panose="02020603050405020304"/>
                <a:cs typeface="Times New Roman" panose="02020603050405020304"/>
              </a:rPr>
              <a:t>Created</a:t>
            </a:r>
            <a:r>
              <a:rPr sz="1400" b="1" spc="-5" dirty="0">
                <a:solidFill>
                  <a:srgbClr val="695C45"/>
                </a:solidFill>
                <a:latin typeface="Times New Roman" panose="02020603050405020304"/>
                <a:cs typeface="Times New Roman" panose="02020603050405020304"/>
              </a:rPr>
              <a:t> </a:t>
            </a:r>
            <a:r>
              <a:rPr sz="1400" b="1" dirty="0">
                <a:solidFill>
                  <a:srgbClr val="695C45"/>
                </a:solidFill>
                <a:latin typeface="Times New Roman" panose="02020603050405020304"/>
                <a:cs typeface="Times New Roman" panose="02020603050405020304"/>
              </a:rPr>
              <a:t>By,</a:t>
            </a:r>
            <a:endParaRPr sz="1400">
              <a:latin typeface="Times New Roman" panose="02020603050405020304"/>
              <a:cs typeface="Times New Roman" panose="02020603050405020304"/>
            </a:endParaRPr>
          </a:p>
          <a:p>
            <a:pPr marL="12700">
              <a:lnSpc>
                <a:spcPct val="100000"/>
              </a:lnSpc>
              <a:spcBef>
                <a:spcPts val="865"/>
              </a:spcBef>
            </a:pPr>
            <a:r>
              <a:rPr lang="en-US" sz="1200">
                <a:latin typeface="Times New Roman" panose="02020603050405020304"/>
                <a:cs typeface="Times New Roman" panose="02020603050405020304"/>
              </a:rPr>
              <a:t>Ritik Sharma</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45"/>
              </a:spcBef>
            </a:pPr>
            <a:endParaRPr sz="1200">
              <a:latin typeface="Times New Roman" panose="02020603050405020304"/>
              <a:cs typeface="Times New Roman" panose="02020603050405020304"/>
            </a:endParaRPr>
          </a:p>
          <a:p>
            <a:pPr marL="12700">
              <a:lnSpc>
                <a:spcPct val="100000"/>
              </a:lnSpc>
            </a:pPr>
            <a:r>
              <a:rPr sz="1400" b="1" dirty="0">
                <a:solidFill>
                  <a:srgbClr val="695C45"/>
                </a:solidFill>
                <a:latin typeface="Times New Roman" panose="02020603050405020304"/>
                <a:cs typeface="Times New Roman" panose="02020603050405020304"/>
              </a:rPr>
              <a:t>Reviewed</a:t>
            </a:r>
            <a:r>
              <a:rPr sz="1400" b="1" spc="-5" dirty="0">
                <a:solidFill>
                  <a:srgbClr val="695C45"/>
                </a:solidFill>
                <a:latin typeface="Times New Roman" panose="02020603050405020304"/>
                <a:cs typeface="Times New Roman" panose="02020603050405020304"/>
              </a:rPr>
              <a:t> </a:t>
            </a:r>
            <a:r>
              <a:rPr sz="1400" b="1" dirty="0">
                <a:solidFill>
                  <a:srgbClr val="695C45"/>
                </a:solidFill>
                <a:latin typeface="Times New Roman" panose="02020603050405020304"/>
                <a:cs typeface="Times New Roman" panose="02020603050405020304"/>
              </a:rPr>
              <a:t>By,</a:t>
            </a:r>
            <a:endParaRPr sz="1400">
              <a:latin typeface="Times New Roman" panose="02020603050405020304"/>
              <a:cs typeface="Times New Roman" panose="02020603050405020304"/>
            </a:endParaRPr>
          </a:p>
          <a:p>
            <a:pPr marL="54610">
              <a:lnSpc>
                <a:spcPct val="100000"/>
              </a:lnSpc>
              <a:spcBef>
                <a:spcPts val="1025"/>
              </a:spcBef>
            </a:pPr>
            <a:r>
              <a:rPr sz="1200" spc="-10" dirty="0">
                <a:solidFill>
                  <a:srgbClr val="695C45"/>
                </a:solidFill>
                <a:latin typeface="Noto Sans"/>
                <a:cs typeface="Noto Sans"/>
              </a:rPr>
              <a:t>Rekha</a:t>
            </a:r>
            <a:r>
              <a:rPr sz="1200" spc="-5" dirty="0">
                <a:solidFill>
                  <a:srgbClr val="695C45"/>
                </a:solidFill>
                <a:latin typeface="Noto Sans"/>
                <a:cs typeface="Noto Sans"/>
              </a:rPr>
              <a:t> R.</a:t>
            </a:r>
            <a:endParaRPr sz="1200">
              <a:latin typeface="Noto Sans"/>
              <a:cs typeface="Noto Sans"/>
            </a:endParaRPr>
          </a:p>
          <a:p>
            <a:pPr marL="51435">
              <a:lnSpc>
                <a:spcPct val="100000"/>
              </a:lnSpc>
              <a:spcBef>
                <a:spcPts val="1070"/>
              </a:spcBef>
            </a:pPr>
            <a:r>
              <a:rPr sz="1600" spc="-265" dirty="0">
                <a:solidFill>
                  <a:srgbClr val="008574"/>
                </a:solidFill>
                <a:latin typeface="Verdana" panose="020B0604030504040204"/>
                <a:cs typeface="Verdana" panose="020B0604030504040204"/>
              </a:rPr>
              <a:t>iHub </a:t>
            </a:r>
            <a:r>
              <a:rPr sz="1600" spc="-290" dirty="0">
                <a:solidFill>
                  <a:srgbClr val="008574"/>
                </a:solidFill>
                <a:latin typeface="Verdana" panose="020B0604030504040204"/>
                <a:cs typeface="Verdana" panose="020B0604030504040204"/>
              </a:rPr>
              <a:t>IT</a:t>
            </a:r>
            <a:r>
              <a:rPr sz="1600" spc="-190" dirty="0">
                <a:solidFill>
                  <a:srgbClr val="008574"/>
                </a:solidFill>
                <a:latin typeface="Verdana" panose="020B0604030504040204"/>
                <a:cs typeface="Verdana" panose="020B0604030504040204"/>
              </a:rPr>
              <a:t> </a:t>
            </a:r>
            <a:r>
              <a:rPr sz="1600" spc="-250" dirty="0">
                <a:solidFill>
                  <a:srgbClr val="008574"/>
                </a:solidFill>
                <a:latin typeface="Verdana" panose="020B0604030504040204"/>
                <a:cs typeface="Verdana" panose="020B0604030504040204"/>
              </a:rPr>
              <a:t>Solutions</a:t>
            </a:r>
            <a:endParaRPr sz="1600">
              <a:latin typeface="Verdana" panose="020B0604030504040204"/>
              <a:cs typeface="Verdana" panose="020B0604030504040204"/>
            </a:endParaRPr>
          </a:p>
          <a:p>
            <a:pPr marL="12700" marR="4221480">
              <a:lnSpc>
                <a:spcPct val="165000"/>
              </a:lnSpc>
              <a:spcBef>
                <a:spcPts val="65"/>
              </a:spcBef>
            </a:pPr>
            <a:r>
              <a:rPr sz="1400" spc="-275" dirty="0">
                <a:solidFill>
                  <a:srgbClr val="695C45"/>
                </a:solidFill>
                <a:latin typeface="Verdana" panose="020B0604030504040204"/>
                <a:cs typeface="Verdana" panose="020B0604030504040204"/>
              </a:rPr>
              <a:t>Soorya </a:t>
            </a:r>
            <a:r>
              <a:rPr sz="1400" spc="-265" dirty="0">
                <a:solidFill>
                  <a:srgbClr val="695C45"/>
                </a:solidFill>
                <a:latin typeface="Verdana" panose="020B0604030504040204"/>
                <a:cs typeface="Verdana" panose="020B0604030504040204"/>
              </a:rPr>
              <a:t>Complex,  </a:t>
            </a:r>
            <a:r>
              <a:rPr sz="1400" spc="-275" dirty="0">
                <a:solidFill>
                  <a:srgbClr val="695C45"/>
                </a:solidFill>
                <a:latin typeface="Verdana" panose="020B0604030504040204"/>
                <a:cs typeface="Verdana" panose="020B0604030504040204"/>
              </a:rPr>
              <a:t>Soorya </a:t>
            </a:r>
            <a:r>
              <a:rPr sz="1400" spc="-250" dirty="0">
                <a:solidFill>
                  <a:srgbClr val="695C45"/>
                </a:solidFill>
                <a:latin typeface="Verdana" panose="020B0604030504040204"/>
                <a:cs typeface="Verdana" panose="020B0604030504040204"/>
              </a:rPr>
              <a:t>IT Park  </a:t>
            </a:r>
            <a:r>
              <a:rPr sz="1400" spc="-245" dirty="0">
                <a:solidFill>
                  <a:srgbClr val="695C45"/>
                </a:solidFill>
                <a:latin typeface="Verdana" panose="020B0604030504040204"/>
                <a:cs typeface="Verdana" panose="020B0604030504040204"/>
              </a:rPr>
              <a:t>Mangalore  </a:t>
            </a:r>
            <a:r>
              <a:rPr sz="1400" spc="-220" dirty="0">
                <a:solidFill>
                  <a:srgbClr val="695C45"/>
                </a:solidFill>
                <a:latin typeface="Verdana" panose="020B0604030504040204"/>
                <a:cs typeface="Verdana" panose="020B0604030504040204"/>
              </a:rPr>
              <a:t>ihubonline.co</a:t>
            </a:r>
            <a:endParaRPr sz="1400">
              <a:latin typeface="Verdana" panose="020B0604030504040204"/>
              <a:cs typeface="Verdana" panose="020B0604030504040204"/>
            </a:endParaRPr>
          </a:p>
        </p:txBody>
      </p:sp>
      <p:pic>
        <p:nvPicPr>
          <p:cNvPr id="6" name="Content Placeholder 5"/>
          <p:cNvPicPr>
            <a:picLocks noChangeAspect="1"/>
          </p:cNvPicPr>
          <p:nvPr>
            <p:ph sz="half" idx="2"/>
          </p:nvPr>
        </p:nvPicPr>
        <p:blipFill>
          <a:blip r:embed="rId2"/>
          <a:stretch>
            <a:fillRect/>
          </a:stretch>
        </p:blipFill>
        <p:spPr>
          <a:xfrm>
            <a:off x="984885" y="908050"/>
            <a:ext cx="5885815" cy="18465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61010" y="664464"/>
            <a:ext cx="6606540" cy="676910"/>
          </a:xfrm>
        </p:spPr>
        <p:txBody>
          <a:bodyPr/>
          <a:p>
            <a:r>
              <a:rPr lang="en-US" sz="4400">
                <a:latin typeface="Malgun Gothic" panose="020B0503020000020004" charset="-127"/>
                <a:ea typeface="Malgun Gothic" panose="020B0503020000020004" charset="-127"/>
              </a:rPr>
              <a:t>References</a:t>
            </a:r>
            <a:endParaRPr lang="en-US" sz="4400">
              <a:latin typeface="Malgun Gothic" panose="020B0503020000020004" charset="-127"/>
              <a:ea typeface="Malgun Gothic" panose="020B0503020000020004" charset="-127"/>
            </a:endParaRPr>
          </a:p>
        </p:txBody>
      </p:sp>
      <p:sp>
        <p:nvSpPr>
          <p:cNvPr id="4" name="Text Box 3"/>
          <p:cNvSpPr txBox="1"/>
          <p:nvPr/>
        </p:nvSpPr>
        <p:spPr>
          <a:xfrm>
            <a:off x="601980" y="1463675"/>
            <a:ext cx="6619875" cy="2584450"/>
          </a:xfrm>
          <a:prstGeom prst="rect">
            <a:avLst/>
          </a:prstGeom>
          <a:noFill/>
        </p:spPr>
        <p:txBody>
          <a:bodyPr wrap="square" rtlCol="0">
            <a:spAutoFit/>
          </a:bodyPr>
          <a:p>
            <a:r>
              <a:rPr lang="en-US">
                <a:solidFill>
                  <a:schemeClr val="accent1"/>
                </a:solidFill>
              </a:rPr>
              <a:t>https://www.learnopencv.com/face-detection-opencv-dlib-and-deep-learning-c-python/</a:t>
            </a:r>
            <a:endParaRPr lang="en-US">
              <a:solidFill>
                <a:schemeClr val="accent1"/>
              </a:solidFill>
            </a:endParaRPr>
          </a:p>
          <a:p>
            <a:r>
              <a:rPr lang="en-US">
                <a:solidFill>
                  <a:schemeClr val="tx1"/>
                </a:solidFill>
              </a:rPr>
              <a:t>(for face detection)</a:t>
            </a:r>
            <a:endParaRPr lang="en-US">
              <a:solidFill>
                <a:schemeClr val="tx1"/>
              </a:solidFill>
            </a:endParaRPr>
          </a:p>
          <a:p>
            <a:r>
              <a:rPr lang="en-US">
                <a:solidFill>
                  <a:schemeClr val="accent1"/>
                </a:solidFill>
              </a:rPr>
              <a:t>https://www.pyimagesearch.com/2020/04/13/opencv-age-detection-with-deep-learning/</a:t>
            </a:r>
            <a:endParaRPr lang="en-US">
              <a:solidFill>
                <a:schemeClr val="accent1"/>
              </a:solidFill>
            </a:endParaRPr>
          </a:p>
          <a:p>
            <a:r>
              <a:rPr lang="en-US"/>
              <a:t>(for age detection)</a:t>
            </a:r>
            <a:endParaRPr lang="en-US"/>
          </a:p>
          <a:p>
            <a:r>
              <a:rPr lang="en-US">
                <a:solidFill>
                  <a:schemeClr val="accent1"/>
                </a:solidFill>
              </a:rPr>
              <a:t>https://towardsdatascience.com/predict-age-and-gender-using-convolutional-neural-network-and-opencv-fd90390e3ce6</a:t>
            </a:r>
            <a:endParaRPr lang="en-US">
              <a:solidFill>
                <a:schemeClr val="accent1"/>
              </a:solidFill>
            </a:endParaRPr>
          </a:p>
          <a:p>
            <a:r>
              <a:rPr lang="en-US"/>
              <a:t>(for Age and Gender model)</a:t>
            </a:r>
            <a:endParaRPr lang="en-US"/>
          </a:p>
        </p:txBody>
      </p:sp>
      <p:sp>
        <p:nvSpPr>
          <p:cNvPr id="5" name="Right Arrow 4"/>
          <p:cNvSpPr/>
          <p:nvPr/>
        </p:nvSpPr>
        <p:spPr>
          <a:xfrm>
            <a:off x="533400" y="16002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ight Arrow 5"/>
          <p:cNvSpPr/>
          <p:nvPr/>
        </p:nvSpPr>
        <p:spPr>
          <a:xfrm>
            <a:off x="533400" y="24384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ight Arrow 6"/>
          <p:cNvSpPr/>
          <p:nvPr/>
        </p:nvSpPr>
        <p:spPr>
          <a:xfrm>
            <a:off x="533400" y="32004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461010" y="4199255"/>
            <a:ext cx="6606540" cy="460375"/>
          </a:xfrm>
          <a:prstGeom prst="rect">
            <a:avLst/>
          </a:prstGeom>
          <a:noFill/>
        </p:spPr>
        <p:txBody>
          <a:bodyPr wrap="square" rtlCol="0">
            <a:spAutoFit/>
          </a:bodyPr>
          <a:p>
            <a:r>
              <a:rPr lang="en-US" sz="2400" b="1">
                <a:solidFill>
                  <a:schemeClr val="accent6"/>
                </a:solidFill>
              </a:rPr>
              <a:t>Source Code and pretrained models for the project</a:t>
            </a:r>
            <a:endParaRPr lang="en-US" sz="2400" b="1">
              <a:solidFill>
                <a:schemeClr val="accent6"/>
              </a:solidFill>
            </a:endParaRPr>
          </a:p>
        </p:txBody>
      </p:sp>
      <p:sp>
        <p:nvSpPr>
          <p:cNvPr id="9" name="Text Box 8"/>
          <p:cNvSpPr txBox="1"/>
          <p:nvPr/>
        </p:nvSpPr>
        <p:spPr>
          <a:xfrm>
            <a:off x="533400" y="4706620"/>
            <a:ext cx="6376670" cy="645160"/>
          </a:xfrm>
          <a:prstGeom prst="rect">
            <a:avLst/>
          </a:prstGeom>
          <a:noFill/>
        </p:spPr>
        <p:txBody>
          <a:bodyPr wrap="square" rtlCol="0">
            <a:spAutoFit/>
          </a:bodyPr>
          <a:p>
            <a:r>
              <a:rPr lang="en-US">
                <a:solidFill>
                  <a:schemeClr val="accent5"/>
                </a:solidFill>
              </a:rPr>
              <a:t>https://github.com/SharmaRitik/Age-Classification-And-Gender-Prediction.git</a:t>
            </a:r>
            <a:endParaRPr lang="en-US">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700" y="1086396"/>
            <a:ext cx="1407795" cy="366395"/>
          </a:xfrm>
          <a:prstGeom prst="rect">
            <a:avLst/>
          </a:prstGeom>
        </p:spPr>
        <p:txBody>
          <a:bodyPr vert="horz" wrap="square" lIns="0" tIns="12700" rIns="0" bIns="0" rtlCol="0">
            <a:spAutoFit/>
          </a:bodyPr>
          <a:lstStyle/>
          <a:p>
            <a:pPr marL="12700">
              <a:lnSpc>
                <a:spcPct val="100000"/>
              </a:lnSpc>
              <a:spcBef>
                <a:spcPts val="100"/>
              </a:spcBef>
            </a:pPr>
            <a:r>
              <a:rPr lang="en-US" sz="2300">
                <a:solidFill>
                  <a:schemeClr val="accent6"/>
                </a:solidFill>
                <a:latin typeface="Microsoft JhengHei" panose="020B0604030504040204" charset="-120"/>
                <a:ea typeface="Microsoft JhengHei" panose="020B0604030504040204" charset="-120"/>
                <a:cs typeface="Noto Sans"/>
              </a:rPr>
              <a:t>AIM</a:t>
            </a:r>
            <a:endParaRPr lang="en-US" sz="2300">
              <a:solidFill>
                <a:schemeClr val="accent6"/>
              </a:solidFill>
              <a:latin typeface="Microsoft JhengHei" panose="020B0604030504040204" charset="-120"/>
              <a:ea typeface="Microsoft JhengHei" panose="020B0604030504040204" charset="-120"/>
              <a:cs typeface="Noto Sans"/>
            </a:endParaRPr>
          </a:p>
        </p:txBody>
      </p:sp>
      <p:sp>
        <p:nvSpPr>
          <p:cNvPr id="8" name="object 8"/>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t>
            </a:r>
            <a:r>
              <a:rPr spc="-55" dirty="0"/>
              <a:t> </a:t>
            </a:r>
            <a:r>
              <a:rPr spc="-10" dirty="0"/>
              <a:t>iHubITSolutions</a:t>
            </a:r>
            <a:endParaRPr spc="-10" dirty="0"/>
          </a:p>
        </p:txBody>
      </p:sp>
      <p:sp>
        <p:nvSpPr>
          <p:cNvPr id="3" name="object 3"/>
          <p:cNvSpPr txBox="1"/>
          <p:nvPr/>
        </p:nvSpPr>
        <p:spPr>
          <a:xfrm>
            <a:off x="901700" y="1959304"/>
            <a:ext cx="5676900" cy="298450"/>
          </a:xfrm>
          <a:prstGeom prst="rect">
            <a:avLst/>
          </a:prstGeom>
        </p:spPr>
        <p:txBody>
          <a:bodyPr vert="horz" wrap="square" lIns="0" tIns="12700" rIns="0" bIns="0" rtlCol="0">
            <a:spAutoFit/>
          </a:bodyPr>
          <a:lstStyle/>
          <a:p>
            <a:pPr marL="12700" marR="5080" indent="75565">
              <a:lnSpc>
                <a:spcPct val="133000"/>
              </a:lnSpc>
              <a:spcBef>
                <a:spcPts val="100"/>
              </a:spcBef>
            </a:pPr>
            <a:r>
              <a:rPr lang="en-US" sz="1400">
                <a:latin typeface="Times New Roman" panose="02020603050405020304"/>
                <a:cs typeface="Times New Roman" panose="02020603050405020304"/>
              </a:rPr>
              <a:t>Age classification and Gender prediction</a:t>
            </a:r>
            <a:endParaRPr lang="en-US" sz="1400">
              <a:latin typeface="Times New Roman" panose="02020603050405020304"/>
              <a:cs typeface="Times New Roman" panose="02020603050405020304"/>
            </a:endParaRPr>
          </a:p>
        </p:txBody>
      </p:sp>
      <p:sp>
        <p:nvSpPr>
          <p:cNvPr id="4" name="object 4"/>
          <p:cNvSpPr txBox="1"/>
          <p:nvPr/>
        </p:nvSpPr>
        <p:spPr>
          <a:xfrm>
            <a:off x="901700" y="2855595"/>
            <a:ext cx="2675890" cy="38163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5D0D"/>
                </a:solidFill>
                <a:latin typeface="Times New Roman" panose="02020603050405020304"/>
                <a:cs typeface="Times New Roman" panose="02020603050405020304"/>
              </a:rPr>
              <a:t>Project </a:t>
            </a:r>
            <a:r>
              <a:rPr lang="en-US" sz="2400" b="1" dirty="0">
                <a:solidFill>
                  <a:srgbClr val="FF5D0D"/>
                </a:solidFill>
                <a:latin typeface="Times New Roman" panose="02020603050405020304"/>
                <a:cs typeface="Times New Roman" panose="02020603050405020304"/>
              </a:rPr>
              <a:t>Overview</a:t>
            </a:r>
            <a:endParaRPr lang="en-US" sz="2400" b="1" dirty="0">
              <a:solidFill>
                <a:srgbClr val="FF5D0D"/>
              </a:solidFill>
              <a:latin typeface="Times New Roman" panose="02020603050405020304"/>
              <a:cs typeface="Times New Roman" panose="02020603050405020304"/>
            </a:endParaRPr>
          </a:p>
        </p:txBody>
      </p:sp>
      <p:sp>
        <p:nvSpPr>
          <p:cNvPr id="5" name="object 5"/>
          <p:cNvSpPr txBox="1"/>
          <p:nvPr/>
        </p:nvSpPr>
        <p:spPr>
          <a:xfrm>
            <a:off x="901700" y="3557523"/>
            <a:ext cx="5857875" cy="755015"/>
          </a:xfrm>
          <a:prstGeom prst="rect">
            <a:avLst/>
          </a:prstGeom>
        </p:spPr>
        <p:txBody>
          <a:bodyPr vert="horz" wrap="square" lIns="0" tIns="12700" rIns="0" bIns="0" rtlCol="0">
            <a:spAutoFit/>
          </a:bodyPr>
          <a:lstStyle/>
          <a:p>
            <a:pPr marL="12700" marR="5080">
              <a:lnSpc>
                <a:spcPct val="115000"/>
              </a:lnSpc>
              <a:spcBef>
                <a:spcPts val="100"/>
              </a:spcBef>
            </a:pPr>
            <a:r>
              <a:rPr lang="en-US" sz="1400">
                <a:latin typeface="Times New Roman" panose="02020603050405020304"/>
                <a:cs typeface="Times New Roman" panose="02020603050405020304"/>
              </a:rPr>
              <a:t>Age and Gender prediction using Deep Learning based Face Detector in OpenCV for face detection and pretrained Age and Gender caffe models for Age Classification and Gender prediction</a:t>
            </a:r>
            <a:endParaRPr lang="en-US" sz="1400">
              <a:latin typeface="Times New Roman" panose="02020603050405020304"/>
              <a:cs typeface="Times New Roman" panose="02020603050405020304"/>
            </a:endParaRPr>
          </a:p>
        </p:txBody>
      </p:sp>
      <p:sp>
        <p:nvSpPr>
          <p:cNvPr id="6" name="object 6"/>
          <p:cNvSpPr txBox="1"/>
          <p:nvPr/>
        </p:nvSpPr>
        <p:spPr>
          <a:xfrm>
            <a:off x="901700" y="4966741"/>
            <a:ext cx="3025775" cy="366395"/>
          </a:xfrm>
          <a:prstGeom prst="rect">
            <a:avLst/>
          </a:prstGeom>
        </p:spPr>
        <p:txBody>
          <a:bodyPr vert="horz" wrap="square" lIns="0" tIns="12700" rIns="0" bIns="0" rtlCol="0">
            <a:spAutoFit/>
          </a:bodyPr>
          <a:lstStyle/>
          <a:p>
            <a:pPr marL="12700">
              <a:lnSpc>
                <a:spcPct val="100000"/>
              </a:lnSpc>
              <a:spcBef>
                <a:spcPts val="100"/>
              </a:spcBef>
            </a:pPr>
            <a:r>
              <a:rPr lang="en-US" sz="2300">
                <a:solidFill>
                  <a:schemeClr val="accent6"/>
                </a:solidFill>
                <a:latin typeface="Microsoft YaHei UI" panose="020B0503020204020204" charset="-122"/>
                <a:ea typeface="Microsoft YaHei UI" panose="020B0503020204020204" charset="-122"/>
                <a:cs typeface="Noto Sans"/>
              </a:rPr>
              <a:t>Library Used</a:t>
            </a:r>
            <a:endParaRPr lang="en-US" sz="2300">
              <a:solidFill>
                <a:schemeClr val="accent6"/>
              </a:solidFill>
              <a:latin typeface="Microsoft YaHei UI" panose="020B0503020204020204" charset="-122"/>
              <a:ea typeface="Microsoft YaHei UI" panose="020B0503020204020204" charset="-122"/>
              <a:cs typeface="Noto Sans"/>
            </a:endParaRPr>
          </a:p>
        </p:txBody>
      </p:sp>
      <p:sp>
        <p:nvSpPr>
          <p:cNvPr id="7" name="object 7"/>
          <p:cNvSpPr txBox="1"/>
          <p:nvPr/>
        </p:nvSpPr>
        <p:spPr>
          <a:xfrm>
            <a:off x="901700" y="5839650"/>
            <a:ext cx="5886450" cy="1493520"/>
          </a:xfrm>
          <a:prstGeom prst="rect">
            <a:avLst/>
          </a:prstGeom>
        </p:spPr>
        <p:txBody>
          <a:bodyPr vert="horz" wrap="square" lIns="0" tIns="12700" rIns="0" bIns="0" rtlCol="0">
            <a:spAutoFit/>
          </a:bodyPr>
          <a:lstStyle/>
          <a:p>
            <a:pPr marL="12700" marR="5080" indent="360680">
              <a:lnSpc>
                <a:spcPct val="133000"/>
              </a:lnSpc>
              <a:spcBef>
                <a:spcPts val="100"/>
              </a:spcBef>
            </a:pPr>
            <a:r>
              <a:rPr lang="en-US" sz="1400">
                <a:latin typeface="Times New Roman" panose="02020603050405020304"/>
                <a:cs typeface="Times New Roman" panose="02020603050405020304"/>
              </a:rPr>
              <a:t>OpenCV(cv2)</a:t>
            </a:r>
            <a:endParaRPr lang="en-US" sz="1400">
              <a:latin typeface="Times New Roman" panose="02020603050405020304"/>
              <a:cs typeface="Times New Roman" panose="02020603050405020304"/>
            </a:endParaRPr>
          </a:p>
          <a:p>
            <a:pPr marL="12700" marR="5080" indent="360680">
              <a:lnSpc>
                <a:spcPct val="133000"/>
              </a:lnSpc>
              <a:spcBef>
                <a:spcPts val="100"/>
              </a:spcBef>
            </a:pPr>
            <a:r>
              <a:rPr lang="en-US" sz="1400">
                <a:latin typeface="Times New Roman" panose="02020603050405020304"/>
                <a:cs typeface="Times New Roman" panose="02020603050405020304"/>
              </a:rPr>
              <a:t>math</a:t>
            </a:r>
            <a:endParaRPr lang="en-US" sz="1400">
              <a:latin typeface="Times New Roman" panose="02020603050405020304"/>
              <a:cs typeface="Times New Roman" panose="02020603050405020304"/>
            </a:endParaRPr>
          </a:p>
          <a:p>
            <a:pPr marL="12700" marR="5080" indent="360680">
              <a:lnSpc>
                <a:spcPct val="133000"/>
              </a:lnSpc>
              <a:spcBef>
                <a:spcPts val="100"/>
              </a:spcBef>
            </a:pPr>
            <a:r>
              <a:rPr lang="en-US" sz="1400">
                <a:latin typeface="Times New Roman" panose="02020603050405020304"/>
                <a:cs typeface="Times New Roman" panose="02020603050405020304"/>
              </a:rPr>
              <a:t>time</a:t>
            </a:r>
            <a:endParaRPr lang="en-US" sz="1400">
              <a:latin typeface="Times New Roman" panose="02020603050405020304"/>
              <a:cs typeface="Times New Roman" panose="02020603050405020304"/>
            </a:endParaRPr>
          </a:p>
          <a:p>
            <a:pPr marL="12700" marR="5080" indent="360680">
              <a:lnSpc>
                <a:spcPct val="133000"/>
              </a:lnSpc>
              <a:spcBef>
                <a:spcPts val="100"/>
              </a:spcBef>
            </a:pPr>
            <a:r>
              <a:rPr lang="en-US" sz="1400">
                <a:latin typeface="Times New Roman" panose="02020603050405020304"/>
                <a:cs typeface="Times New Roman" panose="02020603050405020304"/>
              </a:rPr>
              <a:t>a</a:t>
            </a:r>
            <a:r>
              <a:rPr lang="en-US" sz="1400">
                <a:latin typeface="Times New Roman" panose="02020603050405020304"/>
                <a:cs typeface="Times New Roman" panose="02020603050405020304"/>
                <a:sym typeface="+mn-ea"/>
              </a:rPr>
              <a:t>rgparse</a:t>
            </a:r>
            <a:endParaRPr lang="en-US" sz="1400">
              <a:latin typeface="Times New Roman" panose="02020603050405020304"/>
              <a:cs typeface="Times New Roman" panose="02020603050405020304"/>
            </a:endParaRPr>
          </a:p>
          <a:p>
            <a:pPr marL="12700" marR="5080" indent="360680">
              <a:lnSpc>
                <a:spcPct val="133000"/>
              </a:lnSpc>
              <a:spcBef>
                <a:spcPts val="100"/>
              </a:spcBef>
            </a:pPr>
            <a:endParaRPr lang="en-US" sz="1400">
              <a:latin typeface="Times New Roman" panose="02020603050405020304"/>
              <a:cs typeface="Times New Roman" panose="02020603050405020304"/>
            </a:endParaRPr>
          </a:p>
        </p:txBody>
      </p:sp>
      <p:sp>
        <p:nvSpPr>
          <p:cNvPr id="9" name="Text Box 8"/>
          <p:cNvSpPr txBox="1"/>
          <p:nvPr/>
        </p:nvSpPr>
        <p:spPr>
          <a:xfrm>
            <a:off x="794385" y="7928610"/>
            <a:ext cx="4793615" cy="460375"/>
          </a:xfrm>
          <a:prstGeom prst="rect">
            <a:avLst/>
          </a:prstGeom>
          <a:noFill/>
        </p:spPr>
        <p:txBody>
          <a:bodyPr wrap="square" rtlCol="0">
            <a:spAutoFit/>
          </a:bodyPr>
          <a:p>
            <a:r>
              <a:rPr lang="en-US" sz="2400">
                <a:solidFill>
                  <a:schemeClr val="accent6"/>
                </a:solidFill>
              </a:rPr>
              <a:t>Explanation For Each Library Used</a:t>
            </a:r>
            <a:endParaRPr lang="en-US" sz="2400">
              <a:solidFill>
                <a:schemeClr val="accent6"/>
              </a:solidFill>
            </a:endParaRPr>
          </a:p>
        </p:txBody>
      </p:sp>
      <p:sp>
        <p:nvSpPr>
          <p:cNvPr id="11" name="Right Arrow 10"/>
          <p:cNvSpPr/>
          <p:nvPr/>
        </p:nvSpPr>
        <p:spPr>
          <a:xfrm>
            <a:off x="1143000" y="6019800"/>
            <a:ext cx="76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ight Arrow 12"/>
          <p:cNvSpPr/>
          <p:nvPr/>
        </p:nvSpPr>
        <p:spPr>
          <a:xfrm>
            <a:off x="1143000" y="6260465"/>
            <a:ext cx="76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ight Arrow 15"/>
          <p:cNvSpPr/>
          <p:nvPr/>
        </p:nvSpPr>
        <p:spPr>
          <a:xfrm>
            <a:off x="1143000" y="6548120"/>
            <a:ext cx="76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ight Arrow 16"/>
          <p:cNvSpPr/>
          <p:nvPr/>
        </p:nvSpPr>
        <p:spPr>
          <a:xfrm>
            <a:off x="1143000" y="6866255"/>
            <a:ext cx="76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t>
            </a:r>
            <a:r>
              <a:rPr spc="-55" dirty="0"/>
              <a:t> </a:t>
            </a:r>
            <a:r>
              <a:rPr spc="-10" dirty="0"/>
              <a:t>iHubITSolutions</a:t>
            </a:r>
            <a:endParaRPr spc="-10" dirty="0"/>
          </a:p>
        </p:txBody>
      </p:sp>
      <p:sp>
        <p:nvSpPr>
          <p:cNvPr id="6" name="Text Box 5"/>
          <p:cNvSpPr txBox="1"/>
          <p:nvPr/>
        </p:nvSpPr>
        <p:spPr>
          <a:xfrm>
            <a:off x="1056640" y="859790"/>
            <a:ext cx="1305560" cy="368300"/>
          </a:xfrm>
          <a:prstGeom prst="rect">
            <a:avLst/>
          </a:prstGeom>
          <a:noFill/>
        </p:spPr>
        <p:txBody>
          <a:bodyPr wrap="square" rtlCol="0">
            <a:spAutoFit/>
          </a:bodyPr>
          <a:p>
            <a:r>
              <a:rPr lang="en-US">
                <a:solidFill>
                  <a:schemeClr val="tx2">
                    <a:lumMod val="60000"/>
                    <a:lumOff val="40000"/>
                  </a:schemeClr>
                </a:solidFill>
              </a:rPr>
              <a:t>1.OpenCV</a:t>
            </a:r>
            <a:endParaRPr lang="en-US">
              <a:solidFill>
                <a:schemeClr val="tx2">
                  <a:lumMod val="60000"/>
                  <a:lumOff val="40000"/>
                </a:schemeClr>
              </a:solidFill>
            </a:endParaRPr>
          </a:p>
        </p:txBody>
      </p:sp>
      <p:sp>
        <p:nvSpPr>
          <p:cNvPr id="7" name="Text Box 6"/>
          <p:cNvSpPr txBox="1"/>
          <p:nvPr/>
        </p:nvSpPr>
        <p:spPr>
          <a:xfrm>
            <a:off x="1056640" y="1347470"/>
            <a:ext cx="6530340" cy="5015865"/>
          </a:xfrm>
          <a:prstGeom prst="rect">
            <a:avLst/>
          </a:prstGeom>
          <a:noFill/>
        </p:spPr>
        <p:txBody>
          <a:bodyPr wrap="square" rtlCol="0">
            <a:spAutoFit/>
          </a:bodyPr>
          <a:p>
            <a:r>
              <a:rPr lang="en-US" sz="1600"/>
              <a:t>OpenCV (Open Source Computer Vision Library) is an open source computer vision and machine learning software library. OpenCV was built to provide a common infrastructure for computer vision applications and to accelerate the use of machine perception in the commercial products. Being a BSD-licensed product, OpenCV makes it easy for businesses to utilize and modify the code</a:t>
            </a:r>
            <a:endParaRPr lang="en-US" sz="1600"/>
          </a:p>
          <a:p>
            <a:endParaRPr lang="en-US" sz="1600"/>
          </a:p>
          <a:p>
            <a:r>
              <a:rPr lang="en-US" sz="1600"/>
              <a:t>Features of OpenCV Library</a:t>
            </a:r>
            <a:endParaRPr lang="en-US" sz="1600"/>
          </a:p>
          <a:p>
            <a:r>
              <a:rPr lang="en-US" sz="1600"/>
              <a:t>Using OpenCV library, you can −</a:t>
            </a:r>
            <a:endParaRPr lang="en-US" sz="1600"/>
          </a:p>
          <a:p>
            <a:r>
              <a:rPr lang="en-US" sz="1600"/>
              <a:t>&gt;Read and write images</a:t>
            </a:r>
            <a:endParaRPr lang="en-US" sz="1600"/>
          </a:p>
          <a:p>
            <a:r>
              <a:rPr lang="en-US" sz="1600"/>
              <a:t>&gt;Capture and save videos</a:t>
            </a:r>
            <a:endParaRPr lang="en-US" sz="1600"/>
          </a:p>
          <a:p>
            <a:r>
              <a:rPr lang="en-US" sz="1600"/>
              <a:t>&gt;Process images (filter, transform)</a:t>
            </a:r>
            <a:endParaRPr lang="en-US" sz="1600"/>
          </a:p>
          <a:p>
            <a:r>
              <a:rPr lang="en-US" sz="1600"/>
              <a:t>&gt;Perform feature detection</a:t>
            </a:r>
            <a:endParaRPr lang="en-US" sz="1600"/>
          </a:p>
          <a:p>
            <a:r>
              <a:rPr lang="en-US" sz="1600"/>
              <a:t>&gt;Detect specific objects such as faces, eyes, cars, in the videos or images.</a:t>
            </a:r>
            <a:endParaRPr lang="en-US" sz="1600"/>
          </a:p>
          <a:p>
            <a:r>
              <a:rPr lang="en-US" sz="1600"/>
              <a:t>&gt;Analyze the video, i.e., estimate the motion in it, subtract the background, and track objects in it.</a:t>
            </a:r>
            <a:endParaRPr lang="en-US" sz="1600"/>
          </a:p>
          <a:p>
            <a:endParaRPr lang="en-US" sz="1600"/>
          </a:p>
          <a:p>
            <a:r>
              <a:rPr lang="en-US" sz="1600"/>
              <a:t>Installation of cv2(openCV) for windows users</a:t>
            </a:r>
            <a:endParaRPr lang="en-US" sz="1600"/>
          </a:p>
          <a:p>
            <a:r>
              <a:rPr lang="en-US" sz="1600"/>
              <a:t>-&gt;Run this command to your command line with desired environment active</a:t>
            </a:r>
            <a:endParaRPr lang="en-US" sz="1600"/>
          </a:p>
          <a:p>
            <a:r>
              <a:rPr lang="en-US" sz="1600"/>
              <a:t>&gt;pip install opencv-python</a:t>
            </a:r>
            <a:endParaRPr lang="en-US" sz="1600"/>
          </a:p>
        </p:txBody>
      </p:sp>
      <p:pic>
        <p:nvPicPr>
          <p:cNvPr id="8" name="Picture 7"/>
          <p:cNvPicPr>
            <a:picLocks noChangeAspect="1"/>
          </p:cNvPicPr>
          <p:nvPr/>
        </p:nvPicPr>
        <p:blipFill>
          <a:blip r:embed="rId1"/>
          <a:stretch>
            <a:fillRect/>
          </a:stretch>
        </p:blipFill>
        <p:spPr>
          <a:xfrm>
            <a:off x="2237105" y="740410"/>
            <a:ext cx="718185" cy="607060"/>
          </a:xfrm>
          <a:prstGeom prst="rect">
            <a:avLst/>
          </a:prstGeom>
        </p:spPr>
      </p:pic>
      <p:sp>
        <p:nvSpPr>
          <p:cNvPr id="18" name="Text Box 17"/>
          <p:cNvSpPr txBox="1"/>
          <p:nvPr/>
        </p:nvSpPr>
        <p:spPr>
          <a:xfrm>
            <a:off x="1056640" y="6478270"/>
            <a:ext cx="1098550" cy="460375"/>
          </a:xfrm>
          <a:prstGeom prst="rect">
            <a:avLst/>
          </a:prstGeom>
          <a:noFill/>
        </p:spPr>
        <p:txBody>
          <a:bodyPr wrap="square" rtlCol="0">
            <a:spAutoFit/>
          </a:bodyPr>
          <a:p>
            <a:r>
              <a:rPr lang="en-US" sz="2400">
                <a:solidFill>
                  <a:srgbClr val="00B0F0"/>
                </a:solidFill>
              </a:rPr>
              <a:t>2.time</a:t>
            </a:r>
            <a:endParaRPr lang="en-US" sz="2400">
              <a:solidFill>
                <a:srgbClr val="00B0F0"/>
              </a:solidFill>
            </a:endParaRPr>
          </a:p>
        </p:txBody>
      </p:sp>
      <p:sp>
        <p:nvSpPr>
          <p:cNvPr id="19" name="Text Box 18"/>
          <p:cNvSpPr txBox="1"/>
          <p:nvPr/>
        </p:nvSpPr>
        <p:spPr>
          <a:xfrm>
            <a:off x="1056640" y="6938645"/>
            <a:ext cx="5466080" cy="2553335"/>
          </a:xfrm>
          <a:prstGeom prst="rect">
            <a:avLst/>
          </a:prstGeom>
          <a:noFill/>
        </p:spPr>
        <p:txBody>
          <a:bodyPr wrap="square" rtlCol="0">
            <a:spAutoFit/>
          </a:bodyPr>
          <a:p>
            <a:r>
              <a:rPr lang="en-US" sz="1600"/>
              <a:t> Python program can handle date and time in several ways. Converting between date formats is a common chore for computers. Python's time and calendar modules help track dates and times</a:t>
            </a:r>
            <a:endParaRPr lang="en-US" sz="1600"/>
          </a:p>
          <a:p>
            <a:r>
              <a:rPr lang="en-US" sz="1600"/>
              <a:t>      </a:t>
            </a:r>
            <a:endParaRPr lang="en-US" sz="1600"/>
          </a:p>
          <a:p>
            <a:r>
              <a:rPr lang="en-US" sz="1600"/>
              <a:t>      Use of time library in project</a:t>
            </a:r>
            <a:endParaRPr lang="en-US" sz="1600"/>
          </a:p>
          <a:p>
            <a:r>
              <a:rPr lang="en-US" sz="1600"/>
              <a:t>      Use to find total execution time taken by the model for giving the output </a:t>
            </a:r>
            <a:endParaRPr lang="en-US" sz="1600"/>
          </a:p>
          <a:p>
            <a:endParaRPr lang="en-US" sz="1600"/>
          </a:p>
          <a:p>
            <a:endParaRPr lang="en-US" sz="1600"/>
          </a:p>
        </p:txBody>
      </p:sp>
      <p:sp>
        <p:nvSpPr>
          <p:cNvPr id="21" name="Right Arrow 20"/>
          <p:cNvSpPr/>
          <p:nvPr/>
        </p:nvSpPr>
        <p:spPr>
          <a:xfrm>
            <a:off x="1226820" y="8278495"/>
            <a:ext cx="150495" cy="100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65860" y="727964"/>
            <a:ext cx="6606540" cy="368935"/>
          </a:xfrm>
        </p:spPr>
        <p:txBody>
          <a:bodyPr/>
          <a:p>
            <a:r>
              <a:rPr lang="en-US" sz="2400">
                <a:solidFill>
                  <a:srgbClr val="00B0F0"/>
                </a:solidFill>
                <a:latin typeface="Malgun Gothic" panose="020B0503020000020004" charset="-127"/>
                <a:ea typeface="Malgun Gothic" panose="020B0503020000020004" charset="-127"/>
              </a:rPr>
              <a:t>3.math</a:t>
            </a:r>
            <a:endParaRPr lang="en-US" sz="2400">
              <a:solidFill>
                <a:srgbClr val="00B0F0"/>
              </a:solidFill>
              <a:latin typeface="Malgun Gothic" panose="020B0503020000020004" charset="-127"/>
              <a:ea typeface="Malgun Gothic" panose="020B0503020000020004" charset="-127"/>
            </a:endParaRPr>
          </a:p>
        </p:txBody>
      </p:sp>
      <p:sp>
        <p:nvSpPr>
          <p:cNvPr id="4" name="Text Box 3"/>
          <p:cNvSpPr txBox="1"/>
          <p:nvPr/>
        </p:nvSpPr>
        <p:spPr>
          <a:xfrm>
            <a:off x="1165860" y="1096645"/>
            <a:ext cx="6035675" cy="2306955"/>
          </a:xfrm>
          <a:prstGeom prst="rect">
            <a:avLst/>
          </a:prstGeom>
          <a:noFill/>
        </p:spPr>
        <p:txBody>
          <a:bodyPr wrap="square" rtlCol="0">
            <a:spAutoFit/>
          </a:bodyPr>
          <a:p>
            <a:r>
              <a:rPr lang="en-US" sz="1600"/>
              <a:t>The Python Math Library provides us access to some common math functions and constants in Python, which we can use throughout our code for more complex mathematical computations. The library is a built-in Python module, therefore you don't have to do any installation to use it</a:t>
            </a:r>
            <a:endParaRPr lang="en-US" sz="1600"/>
          </a:p>
          <a:p>
            <a:r>
              <a:rPr lang="en-US" sz="1600"/>
              <a:t>     Use of math library in project</a:t>
            </a:r>
            <a:endParaRPr lang="en-US" sz="1600"/>
          </a:p>
          <a:p>
            <a:r>
              <a:rPr lang="en-US" sz="1600"/>
              <a:t>Use to extract common mathematical operations like Mean,Median,Max,Min etc in the code</a:t>
            </a:r>
            <a:endParaRPr lang="en-US" sz="1600"/>
          </a:p>
          <a:p>
            <a:endParaRPr lang="en-US" sz="1600"/>
          </a:p>
        </p:txBody>
      </p:sp>
      <p:sp>
        <p:nvSpPr>
          <p:cNvPr id="5" name="Right Arrow 4"/>
          <p:cNvSpPr/>
          <p:nvPr/>
        </p:nvSpPr>
        <p:spPr>
          <a:xfrm>
            <a:off x="1276985" y="2493645"/>
            <a:ext cx="152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165860" y="3383280"/>
            <a:ext cx="2874010" cy="460375"/>
          </a:xfrm>
          <a:prstGeom prst="rect">
            <a:avLst/>
          </a:prstGeom>
          <a:noFill/>
        </p:spPr>
        <p:txBody>
          <a:bodyPr wrap="square" rtlCol="0">
            <a:spAutoFit/>
          </a:bodyPr>
          <a:p>
            <a:r>
              <a:rPr lang="en-US" sz="2400">
                <a:solidFill>
                  <a:srgbClr val="00B0F0"/>
                </a:solidFill>
              </a:rPr>
              <a:t>4.argparse</a:t>
            </a:r>
            <a:endParaRPr lang="en-US" sz="2400">
              <a:solidFill>
                <a:srgbClr val="00B0F0"/>
              </a:solidFill>
            </a:endParaRPr>
          </a:p>
        </p:txBody>
      </p:sp>
      <p:sp>
        <p:nvSpPr>
          <p:cNvPr id="7" name="Text Box 6"/>
          <p:cNvSpPr txBox="1"/>
          <p:nvPr/>
        </p:nvSpPr>
        <p:spPr>
          <a:xfrm>
            <a:off x="1165860" y="3891280"/>
            <a:ext cx="5216525" cy="829945"/>
          </a:xfrm>
          <a:prstGeom prst="rect">
            <a:avLst/>
          </a:prstGeom>
          <a:noFill/>
        </p:spPr>
        <p:txBody>
          <a:bodyPr wrap="square" rtlCol="0">
            <a:spAutoFit/>
          </a:bodyPr>
          <a:p>
            <a:r>
              <a:rPr lang="en-US" sz="1600"/>
              <a:t>argparse is the “recommended command-line parsing module in the Python standard library.” It’s what you use to get command line arguments into your program</a:t>
            </a:r>
            <a:endParaRPr lang="en-US" sz="1600"/>
          </a:p>
        </p:txBody>
      </p:sp>
      <p:graphicFrame>
        <p:nvGraphicFramePr>
          <p:cNvPr id="8" name="Table 7"/>
          <p:cNvGraphicFramePr/>
          <p:nvPr/>
        </p:nvGraphicFramePr>
        <p:xfrm>
          <a:off x="1276985" y="4763135"/>
          <a:ext cx="4993005" cy="2402840"/>
        </p:xfrm>
        <a:graphic>
          <a:graphicData uri="http://schemas.openxmlformats.org/drawingml/2006/table">
            <a:tbl>
              <a:tblPr firstRow="1" bandRow="1">
                <a:tableStyleId>{5C22544A-7EE6-4342-B048-85BDC9FD1C3A}</a:tableStyleId>
              </a:tblPr>
              <a:tblGrid>
                <a:gridCol w="4993005"/>
              </a:tblGrid>
              <a:tr h="2402840">
                <a:tc>
                  <a:txBody>
                    <a:bodyPr/>
                    <a:p>
                      <a:pPr>
                        <a:buNone/>
                      </a:pPr>
                      <a:r>
                        <a:rPr lang="en-US"/>
                        <a:t>parser=argparse.ArgumentParser(description='Use this script to run age and gender recognition using OpenCV.')</a:t>
                      </a:r>
                      <a:endParaRPr lang="en-US"/>
                    </a:p>
                    <a:p>
                      <a:pPr>
                        <a:buNone/>
                      </a:pPr>
                      <a:r>
                        <a:rPr lang="en-US"/>
                        <a:t>parser.add_argument('--input', help='Path to input image or video file. Skip this argument to capture frames from a camera.')</a:t>
                      </a:r>
                      <a:endParaRPr lang="en-US"/>
                    </a:p>
                  </a:txBody>
                  <a:tcPr/>
                </a:tc>
              </a:tr>
            </a:tbl>
          </a:graphicData>
        </a:graphic>
      </p:graphicFrame>
      <p:sp>
        <p:nvSpPr>
          <p:cNvPr id="9" name="Text Box 8"/>
          <p:cNvSpPr txBox="1"/>
          <p:nvPr/>
        </p:nvSpPr>
        <p:spPr>
          <a:xfrm>
            <a:off x="1276985" y="7228205"/>
            <a:ext cx="5022850" cy="1076325"/>
          </a:xfrm>
          <a:prstGeom prst="rect">
            <a:avLst/>
          </a:prstGeom>
          <a:noFill/>
        </p:spPr>
        <p:txBody>
          <a:bodyPr wrap="square" rtlCol="0">
            <a:spAutoFit/>
          </a:bodyPr>
          <a:p>
            <a:r>
              <a:rPr lang="en-US" sz="1600"/>
              <a:t>We first create a parser object with a description. Then the variable input is created using parser.add_argument(). The type of the variable is set to string and a help message is provided.</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65860" y="826135"/>
            <a:ext cx="6023610" cy="368935"/>
          </a:xfrm>
        </p:spPr>
        <p:txBody>
          <a:bodyPr wrap="square"/>
          <a:p>
            <a:r>
              <a:rPr lang="en-US" sz="2400">
                <a:latin typeface="Malgun Gothic" panose="020B0503020000020004" charset="-127"/>
                <a:ea typeface="Malgun Gothic" panose="020B0503020000020004" charset="-127"/>
              </a:rPr>
              <a:t>Face Detection Algorithm Used</a:t>
            </a:r>
            <a:endParaRPr lang="en-US" sz="2400">
              <a:latin typeface="Malgun Gothic" panose="020B0503020000020004" charset="-127"/>
              <a:ea typeface="Malgun Gothic" panose="020B0503020000020004" charset="-127"/>
            </a:endParaRPr>
          </a:p>
        </p:txBody>
      </p:sp>
      <p:sp>
        <p:nvSpPr>
          <p:cNvPr id="3" name="Subtitle 2"/>
          <p:cNvSpPr>
            <a:spLocks noGrp="1"/>
          </p:cNvSpPr>
          <p:nvPr>
            <p:ph type="subTitle" idx="4"/>
          </p:nvPr>
        </p:nvSpPr>
        <p:spPr>
          <a:xfrm>
            <a:off x="1318260" y="5157089"/>
            <a:ext cx="5440680" cy="276860"/>
          </a:xfrm>
        </p:spPr>
        <p:txBody>
          <a:bodyPr wrap="square"/>
          <a:p>
            <a:r>
              <a:rPr lang="en-US">
                <a:solidFill>
                  <a:srgbClr val="00B0F0"/>
                </a:solidFill>
              </a:rPr>
              <a:t>Why DNN Face Detector </a:t>
            </a:r>
            <a:endParaRPr lang="en-US">
              <a:solidFill>
                <a:srgbClr val="00B0F0"/>
              </a:solidFill>
            </a:endParaRPr>
          </a:p>
        </p:txBody>
      </p:sp>
      <p:sp>
        <p:nvSpPr>
          <p:cNvPr id="4" name="Text Box 3"/>
          <p:cNvSpPr txBox="1"/>
          <p:nvPr/>
        </p:nvSpPr>
        <p:spPr>
          <a:xfrm>
            <a:off x="1219200" y="1263650"/>
            <a:ext cx="4622165" cy="368300"/>
          </a:xfrm>
          <a:prstGeom prst="rect">
            <a:avLst/>
          </a:prstGeom>
          <a:noFill/>
        </p:spPr>
        <p:txBody>
          <a:bodyPr wrap="square" rtlCol="0">
            <a:spAutoFit/>
          </a:bodyPr>
          <a:p>
            <a:r>
              <a:rPr lang="en-US">
                <a:solidFill>
                  <a:srgbClr val="00B0F0"/>
                </a:solidFill>
              </a:rPr>
              <a:t> Deep Learning based Face Detector in OpenCV</a:t>
            </a:r>
            <a:endParaRPr lang="en-US">
              <a:solidFill>
                <a:srgbClr val="00B0F0"/>
              </a:solidFill>
            </a:endParaRPr>
          </a:p>
        </p:txBody>
      </p:sp>
      <p:sp>
        <p:nvSpPr>
          <p:cNvPr id="5" name="7-Point Star 4"/>
          <p:cNvSpPr/>
          <p:nvPr/>
        </p:nvSpPr>
        <p:spPr>
          <a:xfrm>
            <a:off x="1165860" y="1371600"/>
            <a:ext cx="152400" cy="152400"/>
          </a:xfrm>
          <a:prstGeom prst="star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p>
        </p:txBody>
      </p:sp>
      <p:sp>
        <p:nvSpPr>
          <p:cNvPr id="8" name="Text Box 7"/>
          <p:cNvSpPr txBox="1"/>
          <p:nvPr/>
        </p:nvSpPr>
        <p:spPr>
          <a:xfrm>
            <a:off x="1419860" y="1575435"/>
            <a:ext cx="4422140" cy="3291840"/>
          </a:xfrm>
          <a:prstGeom prst="rect">
            <a:avLst/>
          </a:prstGeom>
          <a:noFill/>
        </p:spPr>
        <p:txBody>
          <a:bodyPr wrap="square" rtlCol="0">
            <a:spAutoFit/>
          </a:bodyPr>
          <a:p>
            <a:r>
              <a:rPr lang="en-US" sz="1600"/>
              <a:t>This model was included in OpenCV from version 3.3. It is based on Single-Shot-Multibox detector and uses ResNet-10 Architecture as backbone. The model was trained using images available from the web, but the source is not disclosed. OpenCV provides 2 models for this face detector</a:t>
            </a:r>
            <a:endParaRPr lang="en-US" sz="1600"/>
          </a:p>
          <a:p>
            <a:endParaRPr lang="en-US" sz="1600"/>
          </a:p>
          <a:p>
            <a:r>
              <a:rPr lang="en-US" sz="1600"/>
              <a:t>Floating point 16 version of the original caffe implementation ( 5.4 MB )</a:t>
            </a:r>
            <a:endParaRPr lang="en-US" sz="1600"/>
          </a:p>
          <a:p>
            <a:r>
              <a:rPr lang="en-US" sz="1600"/>
              <a:t>8 bit quantized version using Tensorflow ( 2.7 MB )</a:t>
            </a:r>
            <a:endParaRPr lang="en-US" sz="1600"/>
          </a:p>
          <a:p>
            <a:endParaRPr lang="en-US" sz="1600"/>
          </a:p>
          <a:p>
            <a:r>
              <a:rPr lang="en-US" sz="1600"/>
              <a:t>!! We are Using Tensorflow version of face detector in the project </a:t>
            </a:r>
            <a:endParaRPr lang="en-US" sz="1600"/>
          </a:p>
        </p:txBody>
      </p:sp>
      <p:sp>
        <p:nvSpPr>
          <p:cNvPr id="9" name="Right Arrow 8"/>
          <p:cNvSpPr/>
          <p:nvPr/>
        </p:nvSpPr>
        <p:spPr>
          <a:xfrm>
            <a:off x="1419860" y="3423285"/>
            <a:ext cx="76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ight Arrow 9"/>
          <p:cNvSpPr/>
          <p:nvPr/>
        </p:nvSpPr>
        <p:spPr>
          <a:xfrm>
            <a:off x="1419860" y="3885565"/>
            <a:ext cx="76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1" name="Picture 10"/>
          <p:cNvPicPr>
            <a:picLocks noChangeAspect="1"/>
          </p:cNvPicPr>
          <p:nvPr/>
        </p:nvPicPr>
        <p:blipFill>
          <a:blip r:embed="rId1"/>
          <a:srcRect t="10818"/>
          <a:stretch>
            <a:fillRect/>
          </a:stretch>
        </p:blipFill>
        <p:spPr>
          <a:xfrm>
            <a:off x="1165860" y="5529580"/>
            <a:ext cx="4930140" cy="2428875"/>
          </a:xfrm>
          <a:prstGeom prst="rect">
            <a:avLst/>
          </a:prstGeom>
        </p:spPr>
      </p:pic>
      <p:sp>
        <p:nvSpPr>
          <p:cNvPr id="12" name="Text Box 11"/>
          <p:cNvSpPr txBox="1"/>
          <p:nvPr/>
        </p:nvSpPr>
        <p:spPr>
          <a:xfrm>
            <a:off x="5227955" y="6435725"/>
            <a:ext cx="1814195" cy="460375"/>
          </a:xfrm>
          <a:prstGeom prst="rect">
            <a:avLst/>
          </a:prstGeom>
          <a:noFill/>
        </p:spPr>
        <p:txBody>
          <a:bodyPr wrap="square" rtlCol="0">
            <a:spAutoFit/>
          </a:bodyPr>
          <a:p>
            <a:r>
              <a:rPr lang="en-US" sz="1200">
                <a:solidFill>
                  <a:schemeClr val="tx1"/>
                </a:solidFill>
                <a:effectLst>
                  <a:outerShdw blurRad="38100" dist="19050" dir="2700000" algn="tl" rotWithShape="0">
                    <a:schemeClr val="dk1">
                      <a:alpha val="40000"/>
                    </a:schemeClr>
                  </a:outerShdw>
                </a:effectLst>
              </a:rPr>
              <a:t>Precision scores of 4 models</a:t>
            </a:r>
            <a:endParaRPr lang="en-US" sz="1200">
              <a:solidFill>
                <a:schemeClr val="tx1"/>
              </a:solidFill>
              <a:effectLst>
                <a:outerShdw blurRad="38100" dist="19050" dir="2700000" algn="tl" rotWithShape="0">
                  <a:schemeClr val="dk1">
                    <a:alpha val="40000"/>
                  </a:schemeClr>
                </a:outerShdw>
              </a:effectLst>
            </a:endParaRPr>
          </a:p>
        </p:txBody>
      </p:sp>
      <p:cxnSp>
        <p:nvCxnSpPr>
          <p:cNvPr id="13" name="Straight Arrow Connector 12"/>
          <p:cNvCxnSpPr>
            <a:stCxn id="12" idx="1"/>
          </p:cNvCxnSpPr>
          <p:nvPr/>
        </p:nvCxnSpPr>
        <p:spPr>
          <a:xfrm flipH="1">
            <a:off x="5029200" y="6666230"/>
            <a:ext cx="198755" cy="39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1548130" y="7877175"/>
            <a:ext cx="4112260" cy="2030095"/>
          </a:xfrm>
          <a:prstGeom prst="rect">
            <a:avLst/>
          </a:prstGeom>
          <a:noFill/>
        </p:spPr>
        <p:txBody>
          <a:bodyPr wrap="square" rtlCol="0">
            <a:spAutoFit/>
          </a:bodyPr>
          <a:p>
            <a:r>
              <a:rPr lang="en-US" sz="1400"/>
              <a:t>-&gt; Most accurate out of the four methods</a:t>
            </a:r>
            <a:endParaRPr lang="en-US" sz="1400"/>
          </a:p>
          <a:p>
            <a:r>
              <a:rPr lang="en-US" sz="1400"/>
              <a:t>-&gt; Works for different face orientations – up, down, left, right, side-face etc</a:t>
            </a:r>
            <a:endParaRPr lang="en-US" sz="1400"/>
          </a:p>
          <a:p>
            <a:r>
              <a:rPr lang="en-US" sz="1400"/>
              <a:t>-&gt; Detects faces across various scales ( detects big as well as tiny faces )</a:t>
            </a:r>
            <a:endParaRPr lang="en-US" sz="1400"/>
          </a:p>
          <a:p>
            <a:endParaRPr lang="en-US" sz="1400"/>
          </a:p>
          <a:p>
            <a:r>
              <a:rPr lang="en-US" sz="1400"/>
              <a:t>!! Note : dlib face detector cannot detect small scale faces and able to detect faces of size upto ~(70×70)</a:t>
            </a:r>
            <a:endParaRPr lang="en-US" sz="1400"/>
          </a:p>
          <a:p>
            <a:endParaRPr lang="en-US" sz="1400"/>
          </a:p>
        </p:txBody>
      </p:sp>
      <p:sp>
        <p:nvSpPr>
          <p:cNvPr id="16" name="Text Box 15"/>
          <p:cNvSpPr txBox="1"/>
          <p:nvPr/>
        </p:nvSpPr>
        <p:spPr>
          <a:xfrm rot="1620000">
            <a:off x="5509895" y="1524000"/>
            <a:ext cx="2089150" cy="306705"/>
          </a:xfrm>
          <a:prstGeom prst="rect">
            <a:avLst/>
          </a:prstGeom>
          <a:noFill/>
        </p:spPr>
        <p:txBody>
          <a:bodyPr wrap="square" rtlCol="0">
            <a:spAutoFit/>
          </a:bodyPr>
          <a:p>
            <a:r>
              <a:rPr lang="en-US" sz="1400"/>
              <a:t>dnn face detector</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rot="2940000">
            <a:off x="4421505" y="2174240"/>
            <a:ext cx="3287395" cy="307340"/>
          </a:xfrm>
        </p:spPr>
        <p:txBody>
          <a:bodyPr wrap="square"/>
          <a:p>
            <a:r>
              <a:rPr lang="en-US" sz="2000">
                <a:solidFill>
                  <a:schemeClr val="tx1"/>
                </a:solidFill>
                <a:effectLst>
                  <a:outerShdw blurRad="38100" dist="19050" dir="2700000" algn="tl" rotWithShape="0">
                    <a:schemeClr val="dk1">
                      <a:alpha val="40000"/>
                    </a:schemeClr>
                  </a:outerShdw>
                </a:effectLst>
                <a:latin typeface="Malgun Gothic" panose="020B0503020000020004" charset="-127"/>
                <a:ea typeface="Malgun Gothic" panose="020B0503020000020004" charset="-127"/>
              </a:rPr>
              <a:t>Speed Comparison</a:t>
            </a:r>
            <a:endParaRPr lang="en-US" sz="2000">
              <a:solidFill>
                <a:schemeClr val="tx1"/>
              </a:solidFill>
              <a:effectLst>
                <a:outerShdw blurRad="38100" dist="19050" dir="2700000" algn="tl" rotWithShape="0">
                  <a:schemeClr val="dk1">
                    <a:alpha val="40000"/>
                  </a:schemeClr>
                </a:outerShdw>
              </a:effectLst>
              <a:latin typeface="Malgun Gothic" panose="020B0503020000020004" charset="-127"/>
              <a:ea typeface="Malgun Gothic" panose="020B0503020000020004" charset="-127"/>
            </a:endParaRPr>
          </a:p>
        </p:txBody>
      </p:sp>
      <p:pic>
        <p:nvPicPr>
          <p:cNvPr id="5" name="Content Placeholder 4"/>
          <p:cNvPicPr>
            <a:picLocks noChangeAspect="1"/>
          </p:cNvPicPr>
          <p:nvPr>
            <p:ph sz="half" idx="2"/>
          </p:nvPr>
        </p:nvPicPr>
        <p:blipFill>
          <a:blip r:embed="rId1"/>
          <a:stretch>
            <a:fillRect/>
          </a:stretch>
        </p:blipFill>
        <p:spPr>
          <a:xfrm>
            <a:off x="901700" y="1069340"/>
            <a:ext cx="3784600" cy="2517140"/>
          </a:xfrm>
          <a:prstGeom prst="rect">
            <a:avLst/>
          </a:prstGeom>
        </p:spPr>
      </p:pic>
      <p:cxnSp>
        <p:nvCxnSpPr>
          <p:cNvPr id="8" name="Straight Arrow Connector 7"/>
          <p:cNvCxnSpPr/>
          <p:nvPr/>
        </p:nvCxnSpPr>
        <p:spPr>
          <a:xfrm flipH="1">
            <a:off x="3886200" y="2099945"/>
            <a:ext cx="1691005" cy="414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901700" y="3709035"/>
            <a:ext cx="5358765" cy="1383665"/>
          </a:xfrm>
          <a:prstGeom prst="rect">
            <a:avLst/>
          </a:prstGeom>
          <a:noFill/>
        </p:spPr>
        <p:txBody>
          <a:bodyPr wrap="square" rtlCol="0">
            <a:spAutoFit/>
          </a:bodyPr>
          <a:p>
            <a:r>
              <a:rPr lang="en-US" sz="1400"/>
              <a:t>-&gt; Dlib HoG is the fastest method on CPU. But it does not detect small sized faces ( &lt; 70x70 )</a:t>
            </a:r>
            <a:endParaRPr lang="en-US" sz="1400"/>
          </a:p>
          <a:p>
            <a:r>
              <a:rPr lang="en-US" sz="1400"/>
              <a:t>-&gt; DNN face detector Runs at real-time on CPU</a:t>
            </a:r>
            <a:endParaRPr lang="en-US" sz="1400"/>
          </a:p>
          <a:p>
            <a:endParaRPr lang="en-US" sz="1400"/>
          </a:p>
          <a:p>
            <a:r>
              <a:rPr lang="en-US" sz="1400"/>
              <a:t> So considering all the points we are taking use of DNN face detector in the project</a:t>
            </a:r>
            <a:endParaRPr lang="en-US" sz="1400"/>
          </a:p>
        </p:txBody>
      </p:sp>
      <p:sp>
        <p:nvSpPr>
          <p:cNvPr id="10" name="Right Arrow 9"/>
          <p:cNvSpPr/>
          <p:nvPr/>
        </p:nvSpPr>
        <p:spPr>
          <a:xfrm>
            <a:off x="901700" y="4684395"/>
            <a:ext cx="8255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901700" y="5247005"/>
            <a:ext cx="5677535" cy="460375"/>
          </a:xfrm>
          <a:prstGeom prst="rect">
            <a:avLst/>
          </a:prstGeom>
          <a:noFill/>
        </p:spPr>
        <p:txBody>
          <a:bodyPr wrap="square" rtlCol="0">
            <a:spAutoFit/>
          </a:bodyPr>
          <a:p>
            <a:r>
              <a:rPr lang="en-US" sz="2400" b="1">
                <a:solidFill>
                  <a:schemeClr val="accent6"/>
                </a:solidFill>
              </a:rPr>
              <a:t>Age and Gender Pretrained Caffe Models</a:t>
            </a:r>
            <a:endParaRPr lang="en-US" sz="2400" b="1">
              <a:solidFill>
                <a:schemeClr val="accent6"/>
              </a:solidFill>
            </a:endParaRPr>
          </a:p>
        </p:txBody>
      </p:sp>
      <p:pic>
        <p:nvPicPr>
          <p:cNvPr id="13" name="Picture 12"/>
          <p:cNvPicPr>
            <a:picLocks noChangeAspect="1"/>
          </p:cNvPicPr>
          <p:nvPr/>
        </p:nvPicPr>
        <p:blipFill>
          <a:blip r:embed="rId2"/>
          <a:srcRect t="5599"/>
          <a:stretch>
            <a:fillRect/>
          </a:stretch>
        </p:blipFill>
        <p:spPr>
          <a:xfrm>
            <a:off x="5789930" y="5756910"/>
            <a:ext cx="1624330" cy="1855470"/>
          </a:xfrm>
          <a:prstGeom prst="rect">
            <a:avLst/>
          </a:prstGeom>
        </p:spPr>
      </p:pic>
      <p:sp>
        <p:nvSpPr>
          <p:cNvPr id="14" name="Text Box 13"/>
          <p:cNvSpPr txBox="1"/>
          <p:nvPr/>
        </p:nvSpPr>
        <p:spPr>
          <a:xfrm>
            <a:off x="984250" y="5756910"/>
            <a:ext cx="4592955" cy="4276725"/>
          </a:xfrm>
          <a:prstGeom prst="rect">
            <a:avLst/>
          </a:prstGeom>
          <a:noFill/>
        </p:spPr>
        <p:txBody>
          <a:bodyPr wrap="square" rtlCol="0">
            <a:spAutoFit/>
          </a:bodyPr>
          <a:p>
            <a:r>
              <a:rPr lang="en-US" sz="1600">
                <a:solidFill>
                  <a:schemeClr val="accent5"/>
                </a:solidFill>
              </a:rPr>
              <a:t> Lets First Understand Caffe..</a:t>
            </a:r>
            <a:endParaRPr lang="en-US" sz="1600">
              <a:solidFill>
                <a:schemeClr val="accent5"/>
              </a:solidFill>
            </a:endParaRPr>
          </a:p>
          <a:p>
            <a:r>
              <a:rPr lang="en-US" sz="1600">
                <a:solidFill>
                  <a:schemeClr val="accent5"/>
                </a:solidFill>
              </a:rPr>
              <a:t>  </a:t>
            </a:r>
            <a:r>
              <a:rPr lang="en-US" sz="1600">
                <a:solidFill>
                  <a:schemeClr val="tx1"/>
                </a:solidFill>
              </a:rPr>
              <a:t>CAFFE (Convolutional Architecture for Fast Feature Embedding) is a deep learning framework, originally developed at University of California, Berkeley. It is open source, under a BSD license. It is written in C++, with a Python interface</a:t>
            </a:r>
            <a:endParaRPr lang="en-US" sz="1600">
              <a:solidFill>
                <a:schemeClr val="tx1"/>
              </a:solidFill>
            </a:endParaRPr>
          </a:p>
          <a:p>
            <a:r>
              <a:rPr lang="en-US" sz="1600">
                <a:solidFill>
                  <a:schemeClr val="tx1"/>
                </a:solidFill>
              </a:rPr>
              <a:t> A caffe model has 2 associated files</a:t>
            </a:r>
            <a:endParaRPr lang="en-US" sz="1600">
              <a:solidFill>
                <a:schemeClr val="tx1"/>
              </a:solidFill>
            </a:endParaRPr>
          </a:p>
          <a:p>
            <a:r>
              <a:rPr lang="en-US" sz="1600" b="1">
                <a:solidFill>
                  <a:schemeClr val="tx1"/>
                </a:solidFill>
              </a:rPr>
              <a:t>1.prototxt</a:t>
            </a:r>
            <a:r>
              <a:rPr lang="en-US" sz="1600">
                <a:solidFill>
                  <a:schemeClr val="accent5"/>
                </a:solidFill>
              </a:rPr>
              <a:t> — </a:t>
            </a:r>
            <a:r>
              <a:rPr lang="en-US" sz="1600">
                <a:solidFill>
                  <a:schemeClr val="tx1"/>
                </a:solidFill>
              </a:rPr>
              <a:t>The definition of CNN goes in here. This file defines the layers in the neural network, each layer’s inputs, outputs and functionality..</a:t>
            </a:r>
            <a:endParaRPr lang="en-US" sz="1600">
              <a:solidFill>
                <a:schemeClr val="tx1"/>
              </a:solidFill>
            </a:endParaRPr>
          </a:p>
          <a:p>
            <a:r>
              <a:rPr lang="en-US" sz="1600">
                <a:solidFill>
                  <a:schemeClr val="tx1"/>
                </a:solidFill>
              </a:rPr>
              <a:t>(In the project age_deploy.prototx and gender_deploy.prototxt are two prototxt files used)</a:t>
            </a:r>
            <a:endParaRPr lang="en-US" sz="1600">
              <a:solidFill>
                <a:schemeClr val="tx1"/>
              </a:solidFill>
            </a:endParaRPr>
          </a:p>
          <a:p>
            <a:r>
              <a:rPr lang="en-US" sz="1600">
                <a:solidFill>
                  <a:schemeClr val="tx1"/>
                </a:solidFill>
              </a:rPr>
              <a:t>2.</a:t>
            </a:r>
            <a:r>
              <a:rPr lang="en-US" sz="1600" b="1">
                <a:solidFill>
                  <a:schemeClr val="tx1"/>
                </a:solidFill>
              </a:rPr>
              <a:t>caffemodel</a:t>
            </a:r>
            <a:r>
              <a:rPr lang="en-US" sz="1600">
                <a:solidFill>
                  <a:schemeClr val="tx1"/>
                </a:solidFill>
              </a:rPr>
              <a:t> </a:t>
            </a:r>
            <a:r>
              <a:rPr lang="en-US" sz="1600">
                <a:solidFill>
                  <a:schemeClr val="accent5">
                    <a:lumMod val="60000"/>
                    <a:lumOff val="40000"/>
                  </a:schemeClr>
                </a:solidFill>
              </a:rPr>
              <a:t>—</a:t>
            </a:r>
            <a:r>
              <a:rPr lang="en-US" sz="1600">
                <a:solidFill>
                  <a:schemeClr val="tx1"/>
                </a:solidFill>
              </a:rPr>
              <a:t> This contains the information of the trained neural network (trained model)..</a:t>
            </a:r>
            <a:endParaRPr lang="en-US" sz="1600">
              <a:solidFill>
                <a:schemeClr val="tx1"/>
              </a:solidFill>
            </a:endParaRPr>
          </a:p>
          <a:p>
            <a:r>
              <a:rPr lang="en-US" sz="1600">
                <a:solidFill>
                  <a:schemeClr val="tx1"/>
                </a:solidFill>
              </a:rPr>
              <a:t>(In the project age_net.caffemodel and gender_net.caffemodel files are used)</a:t>
            </a:r>
            <a:endParaRPr lang="en-US" sz="1600">
              <a:solidFill>
                <a:schemeClr val="tx1"/>
              </a:solidFill>
            </a:endParaRPr>
          </a:p>
          <a:p>
            <a:endParaRPr lang="en-US" sz="1600">
              <a:solidFill>
                <a:schemeClr val="tx1"/>
              </a:solidFill>
            </a:endParaRPr>
          </a:p>
        </p:txBody>
      </p:sp>
      <p:sp>
        <p:nvSpPr>
          <p:cNvPr id="15" name="Oval 14"/>
          <p:cNvSpPr/>
          <p:nvPr/>
        </p:nvSpPr>
        <p:spPr>
          <a:xfrm>
            <a:off x="984250" y="5885815"/>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6" name="Right Arrow 15"/>
          <p:cNvSpPr/>
          <p:nvPr/>
        </p:nvSpPr>
        <p:spPr>
          <a:xfrm>
            <a:off x="1021715" y="6101715"/>
            <a:ext cx="117475" cy="86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ight Arrow 16"/>
          <p:cNvSpPr/>
          <p:nvPr/>
        </p:nvSpPr>
        <p:spPr>
          <a:xfrm>
            <a:off x="984250" y="7356475"/>
            <a:ext cx="117475" cy="86360"/>
          </a:xfrm>
          <a:prstGeom prst="rightArrow">
            <a:avLst>
              <a:gd name="adj1" fmla="val 50000"/>
              <a:gd name="adj2" fmla="val 36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986155" y="724535"/>
            <a:ext cx="3380740" cy="1020445"/>
          </a:xfrm>
          <a:prstGeom prst="rect">
            <a:avLst/>
          </a:prstGeom>
        </p:spPr>
      </p:pic>
      <p:sp>
        <p:nvSpPr>
          <p:cNvPr id="7" name="Text Box 6"/>
          <p:cNvSpPr txBox="1"/>
          <p:nvPr/>
        </p:nvSpPr>
        <p:spPr>
          <a:xfrm rot="1380000">
            <a:off x="4526915" y="1050925"/>
            <a:ext cx="2503170" cy="368300"/>
          </a:xfrm>
          <a:prstGeom prst="rect">
            <a:avLst/>
          </a:prstGeom>
          <a:noFill/>
        </p:spPr>
        <p:txBody>
          <a:bodyPr wrap="square" rtlCol="0">
            <a:spAutoFit/>
          </a:bodyPr>
          <a:p>
            <a:r>
              <a:rPr lang="en-US">
                <a:ln w="22225">
                  <a:solidFill>
                    <a:schemeClr val="accent2"/>
                  </a:solidFill>
                  <a:prstDash val="solid"/>
                </a:ln>
                <a:solidFill>
                  <a:schemeClr val="accent2">
                    <a:lumMod val="40000"/>
                    <a:lumOff val="60000"/>
                  </a:schemeClr>
                </a:solidFill>
                <a:effectLst/>
              </a:rPr>
              <a:t>model pipeline</a:t>
            </a:r>
            <a:endParaRPr lang="en-US">
              <a:ln w="22225">
                <a:solidFill>
                  <a:schemeClr val="accent2"/>
                </a:solidFill>
                <a:prstDash val="solid"/>
              </a:ln>
              <a:solidFill>
                <a:schemeClr val="accent2">
                  <a:lumMod val="40000"/>
                  <a:lumOff val="60000"/>
                </a:schemeClr>
              </a:solidFill>
              <a:effectLst/>
            </a:endParaRPr>
          </a:p>
        </p:txBody>
      </p:sp>
      <p:cxnSp>
        <p:nvCxnSpPr>
          <p:cNvPr id="10" name="Straight Arrow Connector 9"/>
          <p:cNvCxnSpPr/>
          <p:nvPr/>
        </p:nvCxnSpPr>
        <p:spPr>
          <a:xfrm flipH="1">
            <a:off x="4419600" y="1108710"/>
            <a:ext cx="626110" cy="339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986155" y="2710180"/>
            <a:ext cx="4448810" cy="1360805"/>
          </a:xfrm>
          <a:prstGeom prst="rect">
            <a:avLst/>
          </a:prstGeom>
        </p:spPr>
      </p:pic>
      <p:sp>
        <p:nvSpPr>
          <p:cNvPr id="13" name="Text Box 12"/>
          <p:cNvSpPr txBox="1"/>
          <p:nvPr/>
        </p:nvSpPr>
        <p:spPr>
          <a:xfrm rot="960000">
            <a:off x="3683000" y="2354580"/>
            <a:ext cx="4472305" cy="583565"/>
          </a:xfrm>
          <a:prstGeom prst="rect">
            <a:avLst/>
          </a:prstGeom>
          <a:noFill/>
        </p:spPr>
        <p:txBody>
          <a:bodyPr wrap="square" rtlCol="0">
            <a:spAutoFit/>
          </a:bodyPr>
          <a:p>
            <a:r>
              <a:rPr lang="en-US" sz="1600">
                <a:ln w="22225">
                  <a:solidFill>
                    <a:schemeClr val="accent2"/>
                  </a:solidFill>
                  <a:prstDash val="solid"/>
                </a:ln>
                <a:solidFill>
                  <a:schemeClr val="accent2">
                    <a:lumMod val="40000"/>
                    <a:lumOff val="60000"/>
                  </a:schemeClr>
                </a:solidFill>
                <a:effectLst/>
              </a:rPr>
              <a:t>age and gender detector deep learning model</a:t>
            </a:r>
            <a:endParaRPr lang="en-US" sz="1600">
              <a:ln w="22225">
                <a:solidFill>
                  <a:schemeClr val="accent2"/>
                </a:solidFill>
                <a:prstDash val="solid"/>
              </a:ln>
              <a:solidFill>
                <a:schemeClr val="accent2">
                  <a:lumMod val="40000"/>
                  <a:lumOff val="60000"/>
                </a:schemeClr>
              </a:solidFill>
              <a:effectLst/>
            </a:endParaRPr>
          </a:p>
          <a:p>
            <a:r>
              <a:rPr lang="en-US" sz="1600">
                <a:ln w="22225">
                  <a:solidFill>
                    <a:schemeClr val="accent2"/>
                  </a:solidFill>
                  <a:prstDash val="solid"/>
                </a:ln>
                <a:solidFill>
                  <a:schemeClr val="accent2">
                    <a:lumMod val="40000"/>
                    <a:lumOff val="60000"/>
                  </a:schemeClr>
                </a:solidFill>
                <a:effectLst/>
              </a:rPr>
              <a:t>architecture</a:t>
            </a:r>
            <a:endParaRPr lang="en-US" sz="1600">
              <a:ln w="22225">
                <a:solidFill>
                  <a:schemeClr val="accent2"/>
                </a:solidFill>
                <a:prstDash val="solid"/>
              </a:ln>
              <a:solidFill>
                <a:schemeClr val="accent2">
                  <a:lumMod val="40000"/>
                  <a:lumOff val="60000"/>
                </a:schemeClr>
              </a:solidFill>
              <a:effectLst/>
            </a:endParaRPr>
          </a:p>
        </p:txBody>
      </p:sp>
      <p:cxnSp>
        <p:nvCxnSpPr>
          <p:cNvPr id="15" name="Straight Arrow Connector 14"/>
          <p:cNvCxnSpPr/>
          <p:nvPr/>
        </p:nvCxnSpPr>
        <p:spPr>
          <a:xfrm flipH="1">
            <a:off x="5486400" y="2685415"/>
            <a:ext cx="296545" cy="286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986155" y="4520565"/>
            <a:ext cx="6522085" cy="398780"/>
          </a:xfrm>
          <a:prstGeom prst="rect">
            <a:avLst/>
          </a:prstGeom>
          <a:noFill/>
        </p:spPr>
        <p:txBody>
          <a:bodyPr wrap="square" rtlCol="0">
            <a:spAutoFit/>
          </a:bodyPr>
          <a:p>
            <a:r>
              <a:rPr lang="en-US" sz="2000" b="1">
                <a:solidFill>
                  <a:schemeClr val="accent5"/>
                </a:solidFill>
              </a:rPr>
              <a:t>Dataset Used For Training Of Age And Gender Models</a:t>
            </a:r>
            <a:endParaRPr lang="en-US" sz="2000" b="1">
              <a:solidFill>
                <a:schemeClr val="accent5"/>
              </a:solidFill>
            </a:endParaRPr>
          </a:p>
        </p:txBody>
      </p:sp>
      <p:sp>
        <p:nvSpPr>
          <p:cNvPr id="17" name="Text Box 16"/>
          <p:cNvSpPr txBox="1"/>
          <p:nvPr/>
        </p:nvSpPr>
        <p:spPr>
          <a:xfrm>
            <a:off x="1113790" y="4959985"/>
            <a:ext cx="3458210" cy="1137285"/>
          </a:xfrm>
          <a:prstGeom prst="rect">
            <a:avLst/>
          </a:prstGeom>
          <a:noFill/>
        </p:spPr>
        <p:txBody>
          <a:bodyPr wrap="square" rtlCol="0">
            <a:spAutoFit/>
          </a:bodyPr>
          <a:p>
            <a:r>
              <a:rPr lang="en-US"/>
              <a:t> IMDB-WIKI dataset</a:t>
            </a:r>
            <a:endParaRPr lang="en-US"/>
          </a:p>
          <a:p>
            <a:r>
              <a:rPr lang="en-US"/>
              <a:t>(</a:t>
            </a:r>
            <a:r>
              <a:rPr lang="en-US" sz="1400"/>
              <a:t>this is the largest publicly available dataset of face images with gender and age labels for training</a:t>
            </a:r>
            <a:r>
              <a:rPr lang="en-US"/>
              <a:t>)</a:t>
            </a:r>
            <a:endParaRPr lang="en-US"/>
          </a:p>
        </p:txBody>
      </p:sp>
      <p:sp>
        <p:nvSpPr>
          <p:cNvPr id="18" name="Right Arrow 17"/>
          <p:cNvSpPr/>
          <p:nvPr/>
        </p:nvSpPr>
        <p:spPr>
          <a:xfrm>
            <a:off x="1113790" y="5106035"/>
            <a:ext cx="109855"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1" name="Picture 20"/>
          <p:cNvPicPr>
            <a:picLocks noChangeAspect="1"/>
          </p:cNvPicPr>
          <p:nvPr/>
        </p:nvPicPr>
        <p:blipFill>
          <a:blip r:embed="rId3"/>
          <a:stretch>
            <a:fillRect/>
          </a:stretch>
        </p:blipFill>
        <p:spPr>
          <a:xfrm>
            <a:off x="1113790" y="6097270"/>
            <a:ext cx="4371975" cy="1078865"/>
          </a:xfrm>
          <a:prstGeom prst="rect">
            <a:avLst/>
          </a:prstGeom>
        </p:spPr>
      </p:pic>
      <p:pic>
        <p:nvPicPr>
          <p:cNvPr id="23" name="Picture 22"/>
          <p:cNvPicPr>
            <a:picLocks noChangeAspect="1"/>
          </p:cNvPicPr>
          <p:nvPr/>
        </p:nvPicPr>
        <p:blipFill>
          <a:blip r:embed="rId4"/>
          <a:stretch>
            <a:fillRect/>
          </a:stretch>
        </p:blipFill>
        <p:spPr>
          <a:xfrm>
            <a:off x="1114425" y="7175500"/>
            <a:ext cx="4234180" cy="2098040"/>
          </a:xfrm>
          <a:prstGeom prst="rect">
            <a:avLst/>
          </a:prstGeom>
        </p:spPr>
      </p:pic>
      <p:sp>
        <p:nvSpPr>
          <p:cNvPr id="25" name="Text Box 24"/>
          <p:cNvSpPr txBox="1"/>
          <p:nvPr/>
        </p:nvSpPr>
        <p:spPr>
          <a:xfrm>
            <a:off x="5513705" y="7450455"/>
            <a:ext cx="1994535" cy="5835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sz="1600">
                <a:solidFill>
                  <a:schemeClr val="accent4"/>
                </a:solidFill>
                <a:effectLst/>
              </a:rPr>
              <a:t>Age distribution in dataset</a:t>
            </a:r>
            <a:endParaRPr lang="en-US" sz="1600">
              <a:solidFill>
                <a:schemeClr val="accent4"/>
              </a:solidFill>
              <a:effectLst/>
            </a:endParaRPr>
          </a:p>
        </p:txBody>
      </p:sp>
      <p:cxnSp>
        <p:nvCxnSpPr>
          <p:cNvPr id="26" name="Straight Arrow Connector 25"/>
          <p:cNvCxnSpPr/>
          <p:nvPr/>
        </p:nvCxnSpPr>
        <p:spPr>
          <a:xfrm flipH="1">
            <a:off x="5029200" y="7755890"/>
            <a:ext cx="436880" cy="1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5320" y="845820"/>
            <a:ext cx="2559685" cy="460375"/>
          </a:xfrm>
          <a:prstGeom prst="rect">
            <a:avLst/>
          </a:prstGeom>
          <a:noFill/>
        </p:spPr>
        <p:txBody>
          <a:bodyPr wrap="square" rtlCol="0">
            <a:spAutoFit/>
          </a:bodyPr>
          <a:p>
            <a:r>
              <a:rPr lang="en-US" sz="2400" b="1" u="sng">
                <a:solidFill>
                  <a:schemeClr val="accent6"/>
                </a:solidFill>
              </a:rPr>
              <a:t>Model Result</a:t>
            </a:r>
            <a:endParaRPr lang="en-US" sz="2400" b="1" u="sng">
              <a:solidFill>
                <a:schemeClr val="accent6"/>
              </a:solidFill>
            </a:endParaRPr>
          </a:p>
        </p:txBody>
      </p:sp>
      <p:pic>
        <p:nvPicPr>
          <p:cNvPr id="3" name="Picture 2"/>
          <p:cNvPicPr>
            <a:picLocks noChangeAspect="1"/>
          </p:cNvPicPr>
          <p:nvPr/>
        </p:nvPicPr>
        <p:blipFill>
          <a:blip r:embed="rId1"/>
          <a:stretch>
            <a:fillRect/>
          </a:stretch>
        </p:blipFill>
        <p:spPr>
          <a:xfrm>
            <a:off x="529590" y="1504950"/>
            <a:ext cx="1906905" cy="2160270"/>
          </a:xfrm>
          <a:prstGeom prst="rect">
            <a:avLst/>
          </a:prstGeom>
        </p:spPr>
      </p:pic>
      <p:sp>
        <p:nvSpPr>
          <p:cNvPr id="6" name="Text Box 5"/>
          <p:cNvSpPr txBox="1"/>
          <p:nvPr/>
        </p:nvSpPr>
        <p:spPr>
          <a:xfrm>
            <a:off x="529590" y="3771900"/>
            <a:ext cx="2179320" cy="368300"/>
          </a:xfrm>
          <a:prstGeom prst="rect">
            <a:avLst/>
          </a:prstGeom>
          <a:noFill/>
        </p:spPr>
        <p:txBody>
          <a:bodyPr wrap="square" rtlCol="0">
            <a:spAutoFit/>
          </a:bodyPr>
          <a:p>
            <a:r>
              <a:rPr lang="en-US"/>
              <a:t>input to the model</a:t>
            </a:r>
            <a:endParaRPr lang="en-US"/>
          </a:p>
        </p:txBody>
      </p:sp>
      <p:cxnSp>
        <p:nvCxnSpPr>
          <p:cNvPr id="7" name="Straight Arrow Connector 6"/>
          <p:cNvCxnSpPr/>
          <p:nvPr/>
        </p:nvCxnSpPr>
        <p:spPr>
          <a:xfrm>
            <a:off x="2590800" y="26670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7" descr="Screenshot (4)"/>
          <p:cNvPicPr>
            <a:picLocks noChangeAspect="1"/>
          </p:cNvPicPr>
          <p:nvPr/>
        </p:nvPicPr>
        <p:blipFill>
          <a:blip r:embed="rId2"/>
          <a:stretch>
            <a:fillRect/>
          </a:stretch>
        </p:blipFill>
        <p:spPr>
          <a:xfrm>
            <a:off x="4796790" y="1306195"/>
            <a:ext cx="2015490" cy="2359025"/>
          </a:xfrm>
          <a:prstGeom prst="rect">
            <a:avLst/>
          </a:prstGeom>
        </p:spPr>
      </p:pic>
      <p:sp>
        <p:nvSpPr>
          <p:cNvPr id="11" name="Text Box 10"/>
          <p:cNvSpPr txBox="1"/>
          <p:nvPr/>
        </p:nvSpPr>
        <p:spPr>
          <a:xfrm>
            <a:off x="5090160" y="3771900"/>
            <a:ext cx="1577340" cy="368300"/>
          </a:xfrm>
          <a:prstGeom prst="rect">
            <a:avLst/>
          </a:prstGeom>
          <a:noFill/>
        </p:spPr>
        <p:txBody>
          <a:bodyPr wrap="square" rtlCol="0">
            <a:spAutoFit/>
          </a:bodyPr>
          <a:p>
            <a:r>
              <a:rPr lang="en-US"/>
              <a:t>Output </a:t>
            </a:r>
            <a:endParaRPr lang="en-US"/>
          </a:p>
        </p:txBody>
      </p:sp>
      <p:pic>
        <p:nvPicPr>
          <p:cNvPr id="12" name="Picture 11" descr="Screenshot (5)"/>
          <p:cNvPicPr>
            <a:picLocks noChangeAspect="1"/>
          </p:cNvPicPr>
          <p:nvPr/>
        </p:nvPicPr>
        <p:blipFill>
          <a:blip r:embed="rId3"/>
          <a:srcRect t="5717" b="524"/>
          <a:stretch>
            <a:fillRect/>
          </a:stretch>
        </p:blipFill>
        <p:spPr>
          <a:xfrm>
            <a:off x="625475" y="4351655"/>
            <a:ext cx="6343650" cy="4328795"/>
          </a:xfrm>
          <a:prstGeom prst="rect">
            <a:avLst/>
          </a:prstGeom>
        </p:spPr>
      </p:pic>
      <p:sp>
        <p:nvSpPr>
          <p:cNvPr id="19" name="Text Box 18"/>
          <p:cNvSpPr txBox="1"/>
          <p:nvPr/>
        </p:nvSpPr>
        <p:spPr>
          <a:xfrm>
            <a:off x="1558290" y="8680450"/>
            <a:ext cx="3741420" cy="368300"/>
          </a:xfrm>
          <a:prstGeom prst="rect">
            <a:avLst/>
          </a:prstGeom>
          <a:noFill/>
        </p:spPr>
        <p:txBody>
          <a:bodyPr wrap="square" rtlCol="0">
            <a:spAutoFit/>
          </a:bodyPr>
          <a:p>
            <a:r>
              <a:rPr lang="en-US">
                <a:ln w="12700">
                  <a:solidFill>
                    <a:schemeClr val="accent5"/>
                  </a:solidFill>
                  <a:prstDash val="solid"/>
                </a:ln>
                <a:pattFill prst="ltDnDiag">
                  <a:fgClr>
                    <a:schemeClr val="accent5">
                      <a:lumMod val="60000"/>
                      <a:lumOff val="40000"/>
                    </a:schemeClr>
                  </a:fgClr>
                  <a:bgClr>
                    <a:schemeClr val="bg1"/>
                  </a:bgClr>
                </a:pattFill>
                <a:effectLst/>
              </a:rPr>
              <a:t>Command window's output display </a:t>
            </a:r>
            <a:endParaRPr lang="en-US">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20" name="Straight Arrow Connector 19"/>
          <p:cNvCxnSpPr/>
          <p:nvPr/>
        </p:nvCxnSpPr>
        <p:spPr>
          <a:xfrm flipV="1">
            <a:off x="3116580" y="8229600"/>
            <a:ext cx="7620" cy="494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4952365" y="855345"/>
            <a:ext cx="2489835" cy="2291715"/>
          </a:xfrm>
          <a:prstGeom prst="rect">
            <a:avLst/>
          </a:prstGeom>
        </p:spPr>
      </p:pic>
      <p:pic>
        <p:nvPicPr>
          <p:cNvPr id="12" name="Picture 11"/>
          <p:cNvPicPr>
            <a:picLocks noChangeAspect="1"/>
          </p:cNvPicPr>
          <p:nvPr/>
        </p:nvPicPr>
        <p:blipFill>
          <a:blip r:embed="rId2"/>
          <a:stretch>
            <a:fillRect/>
          </a:stretch>
        </p:blipFill>
        <p:spPr>
          <a:xfrm>
            <a:off x="461010" y="953135"/>
            <a:ext cx="2277745" cy="2262505"/>
          </a:xfrm>
          <a:prstGeom prst="rect">
            <a:avLst/>
          </a:prstGeom>
        </p:spPr>
      </p:pic>
      <p:sp>
        <p:nvSpPr>
          <p:cNvPr id="14" name="Text Box 13"/>
          <p:cNvSpPr txBox="1"/>
          <p:nvPr/>
        </p:nvSpPr>
        <p:spPr>
          <a:xfrm>
            <a:off x="461010" y="3328035"/>
            <a:ext cx="2140585" cy="368300"/>
          </a:xfrm>
          <a:prstGeom prst="rect">
            <a:avLst/>
          </a:prstGeom>
          <a:noFill/>
        </p:spPr>
        <p:txBody>
          <a:bodyPr wrap="square" rtlCol="0">
            <a:spAutoFit/>
          </a:bodyPr>
          <a:p>
            <a:r>
              <a:rPr lang="en-US"/>
              <a:t>input to the model</a:t>
            </a:r>
            <a:endParaRPr lang="en-US"/>
          </a:p>
        </p:txBody>
      </p:sp>
      <p:sp>
        <p:nvSpPr>
          <p:cNvPr id="15" name="Text Box 14"/>
          <p:cNvSpPr txBox="1"/>
          <p:nvPr/>
        </p:nvSpPr>
        <p:spPr>
          <a:xfrm>
            <a:off x="4945380" y="3221355"/>
            <a:ext cx="2209165" cy="368300"/>
          </a:xfrm>
          <a:prstGeom prst="rect">
            <a:avLst/>
          </a:prstGeom>
          <a:noFill/>
        </p:spPr>
        <p:txBody>
          <a:bodyPr wrap="square" rtlCol="0">
            <a:spAutoFit/>
          </a:bodyPr>
          <a:p>
            <a:r>
              <a:rPr lang="en-US"/>
              <a:t>output of the model</a:t>
            </a:r>
            <a:endParaRPr lang="en-US"/>
          </a:p>
        </p:txBody>
      </p:sp>
      <p:cxnSp>
        <p:nvCxnSpPr>
          <p:cNvPr id="16" name="Straight Arrow Connector 15"/>
          <p:cNvCxnSpPr/>
          <p:nvPr/>
        </p:nvCxnSpPr>
        <p:spPr>
          <a:xfrm flipV="1">
            <a:off x="2819400" y="2057400"/>
            <a:ext cx="1981200" cy="20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p:nvPr/>
        </p:nvGraphicFramePr>
        <p:xfrm>
          <a:off x="2819400" y="1409700"/>
          <a:ext cx="2018665" cy="448945"/>
        </p:xfrm>
        <a:graphic>
          <a:graphicData uri="http://schemas.openxmlformats.org/drawingml/2006/table">
            <a:tbl>
              <a:tblPr firstRow="1" bandRow="1">
                <a:tableStyleId>{5C22544A-7EE6-4342-B048-85BDC9FD1C3A}</a:tableStyleId>
              </a:tblPr>
              <a:tblGrid>
                <a:gridCol w="2018665"/>
              </a:tblGrid>
              <a:tr h="448945">
                <a:tc>
                  <a:txBody>
                    <a:bodyPr/>
                    <a:p>
                      <a:pPr>
                        <a:buNone/>
                      </a:pPr>
                      <a:r>
                        <a:rPr lang="en-US"/>
                        <a:t>AgeGender Model</a:t>
                      </a:r>
                      <a:endParaRPr lang="en-US"/>
                    </a:p>
                  </a:txBody>
                  <a:tcPr/>
                </a:tc>
              </a:tr>
            </a:tbl>
          </a:graphicData>
        </a:graphic>
      </p:graphicFrame>
      <p:sp>
        <p:nvSpPr>
          <p:cNvPr id="18" name="Text Box 17"/>
          <p:cNvSpPr txBox="1"/>
          <p:nvPr/>
        </p:nvSpPr>
        <p:spPr>
          <a:xfrm>
            <a:off x="518160" y="3869055"/>
            <a:ext cx="6636385" cy="922020"/>
          </a:xfrm>
          <a:prstGeom prst="rect">
            <a:avLst/>
          </a:prstGeom>
          <a:noFill/>
        </p:spPr>
        <p:txBody>
          <a:bodyPr wrap="square" rtlCol="0">
            <a:spAutoFit/>
          </a:bodyPr>
          <a:p>
            <a:r>
              <a:rPr lang="en-US"/>
              <a:t>!!! Now we can see that actor sonu sood age is 47 years old born on 30 July 1973 but model is predicting his age in interval 25-32 which is wrong classification but it is giving the right gender output </a:t>
            </a:r>
            <a:endParaRPr lang="en-US"/>
          </a:p>
        </p:txBody>
      </p:sp>
      <p:pic>
        <p:nvPicPr>
          <p:cNvPr id="19" name="Picture 18"/>
          <p:cNvPicPr>
            <a:picLocks noChangeAspect="1"/>
          </p:cNvPicPr>
          <p:nvPr/>
        </p:nvPicPr>
        <p:blipFill>
          <a:blip r:embed="rId3"/>
          <a:stretch>
            <a:fillRect/>
          </a:stretch>
        </p:blipFill>
        <p:spPr>
          <a:xfrm>
            <a:off x="4734560" y="5831205"/>
            <a:ext cx="2538730" cy="1835150"/>
          </a:xfrm>
          <a:prstGeom prst="rect">
            <a:avLst/>
          </a:prstGeom>
        </p:spPr>
      </p:pic>
      <p:pic>
        <p:nvPicPr>
          <p:cNvPr id="21" name="Picture 20"/>
          <p:cNvPicPr>
            <a:picLocks noChangeAspect="1"/>
          </p:cNvPicPr>
          <p:nvPr/>
        </p:nvPicPr>
        <p:blipFill>
          <a:blip r:embed="rId4"/>
          <a:stretch>
            <a:fillRect/>
          </a:stretch>
        </p:blipFill>
        <p:spPr>
          <a:xfrm>
            <a:off x="461010" y="5791835"/>
            <a:ext cx="2277745" cy="1985010"/>
          </a:xfrm>
          <a:prstGeom prst="rect">
            <a:avLst/>
          </a:prstGeom>
        </p:spPr>
      </p:pic>
      <p:cxnSp>
        <p:nvCxnSpPr>
          <p:cNvPr id="23" name="Straight Arrow Connector 22"/>
          <p:cNvCxnSpPr/>
          <p:nvPr/>
        </p:nvCxnSpPr>
        <p:spPr>
          <a:xfrm>
            <a:off x="2819400" y="67818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510540" y="7903845"/>
            <a:ext cx="2033905" cy="368300"/>
          </a:xfrm>
          <a:prstGeom prst="rect">
            <a:avLst/>
          </a:prstGeom>
          <a:noFill/>
        </p:spPr>
        <p:txBody>
          <a:bodyPr wrap="square" rtlCol="0">
            <a:spAutoFit/>
          </a:bodyPr>
          <a:p>
            <a:r>
              <a:rPr lang="en-US"/>
              <a:t>input to the model</a:t>
            </a:r>
            <a:endParaRPr lang="en-US"/>
          </a:p>
        </p:txBody>
      </p:sp>
      <p:sp>
        <p:nvSpPr>
          <p:cNvPr id="25" name="Text Box 24"/>
          <p:cNvSpPr txBox="1"/>
          <p:nvPr/>
        </p:nvSpPr>
        <p:spPr>
          <a:xfrm>
            <a:off x="5250815" y="7776845"/>
            <a:ext cx="2521585" cy="368300"/>
          </a:xfrm>
          <a:prstGeom prst="rect">
            <a:avLst/>
          </a:prstGeom>
          <a:noFill/>
        </p:spPr>
        <p:txBody>
          <a:bodyPr wrap="square" rtlCol="0">
            <a:spAutoFit/>
          </a:bodyPr>
          <a:p>
            <a:r>
              <a:rPr lang="en-US"/>
              <a:t>output </a:t>
            </a:r>
            <a:endParaRPr lang="en-US"/>
          </a:p>
        </p:txBody>
      </p:sp>
      <p:sp>
        <p:nvSpPr>
          <p:cNvPr id="26" name="Text Box 25"/>
          <p:cNvSpPr txBox="1"/>
          <p:nvPr/>
        </p:nvSpPr>
        <p:spPr>
          <a:xfrm>
            <a:off x="716280" y="8467725"/>
            <a:ext cx="5813425" cy="922020"/>
          </a:xfrm>
          <a:prstGeom prst="rect">
            <a:avLst/>
          </a:prstGeom>
          <a:noFill/>
        </p:spPr>
        <p:txBody>
          <a:bodyPr wrap="square" rtlCol="0">
            <a:spAutoFit/>
          </a:bodyPr>
          <a:p>
            <a:r>
              <a:rPr lang="en-US"/>
              <a:t>Now we can see that singer justin bieber age is 26 and our model is classifying his age in right interval 25-32 and gender prediction is right as well</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5839</Words>
  <Application>WPS Presentation</Application>
  <PresentationFormat>On-screen Show (4:3)</PresentationFormat>
  <Paragraphs>167</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Noto Sans</vt:lpstr>
      <vt:lpstr>Segoe Print</vt:lpstr>
      <vt:lpstr>Times New Roman</vt:lpstr>
      <vt:lpstr>Verdana</vt:lpstr>
      <vt:lpstr>Microsoft JhengHei</vt:lpstr>
      <vt:lpstr>Microsoft YaHei UI</vt:lpstr>
      <vt:lpstr>Malgun Gothic</vt:lpstr>
      <vt:lpstr>Calibri</vt:lpstr>
      <vt:lpstr>Microsoft YaHei</vt:lpstr>
      <vt:lpstr>Arial Unicode MS</vt:lpstr>
      <vt:lpstr>Arial</vt:lpstr>
      <vt:lpstr>Office Theme</vt:lpstr>
      <vt:lpstr>PowerPoint 演示文稿</vt:lpstr>
      <vt:lpstr>PowerPoint 演示文稿</vt:lpstr>
      <vt:lpstr>PowerPoint 演示文稿</vt:lpstr>
      <vt:lpstr>3.math</vt:lpstr>
      <vt:lpstr>Face Detection Algorithm Used</vt:lpstr>
      <vt:lpstr>Speed Comparison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91954</cp:lastModifiedBy>
  <cp:revision>9</cp:revision>
  <dcterms:created xsi:type="dcterms:W3CDTF">2020-08-16T08:31:00Z</dcterms:created>
  <dcterms:modified xsi:type="dcterms:W3CDTF">2020-08-16T17:42:02Z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2020-08-16T00:00:00Z</vt:filetime>
  </property>
  <property fmtid="{D5CDD505-2E9C-101B-9397-08002B2CF9AE}" pid="3" name="KSOProductBuildVer">
    <vt:lpwstr>1033-11.2.0.9629</vt:lpwstr>
  </property>
</Properties>
</file>