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4"/>
  </p:sldMasterIdLst>
  <p:notesMasterIdLst>
    <p:notesMasterId r:id="rId33"/>
  </p:notesMasterIdLst>
  <p:handoutMasterIdLst>
    <p:handoutMasterId r:id="rId34"/>
  </p:handoutMasterIdLst>
  <p:sldIdLst>
    <p:sldId id="256" r:id="rId5"/>
    <p:sldId id="278" r:id="rId6"/>
    <p:sldId id="279" r:id="rId7"/>
    <p:sldId id="275" r:id="rId8"/>
    <p:sldId id="287" r:id="rId9"/>
    <p:sldId id="292" r:id="rId10"/>
    <p:sldId id="288" r:id="rId11"/>
    <p:sldId id="286" r:id="rId12"/>
    <p:sldId id="290" r:id="rId13"/>
    <p:sldId id="300" r:id="rId14"/>
    <p:sldId id="291" r:id="rId15"/>
    <p:sldId id="293" r:id="rId16"/>
    <p:sldId id="276" r:id="rId17"/>
    <p:sldId id="294" r:id="rId18"/>
    <p:sldId id="277" r:id="rId19"/>
    <p:sldId id="295" r:id="rId20"/>
    <p:sldId id="284" r:id="rId21"/>
    <p:sldId id="296" r:id="rId22"/>
    <p:sldId id="282" r:id="rId23"/>
    <p:sldId id="280" r:id="rId24"/>
    <p:sldId id="281" r:id="rId25"/>
    <p:sldId id="297" r:id="rId26"/>
    <p:sldId id="298" r:id="rId27"/>
    <p:sldId id="299" r:id="rId28"/>
    <p:sldId id="301" r:id="rId29"/>
    <p:sldId id="285" r:id="rId30"/>
    <p:sldId id="289"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473" dt="2021-04-30T12:35:46.139"/>
    <p1510:client id="{369BE972-AC1D-D044-2732-F5D6F2EBAA1D}" v="1991" dt="2021-04-30T05:17:22.657"/>
    <p1510:client id="{6944B136-FA74-445B-2214-C516C02FB22A}" v="6981" dt="2021-04-29T19:47:56.441"/>
    <p1510:client id="{B68F74B3-5185-7A4A-8A01-547B942EA699}" v="2837" dt="2021-04-30T12:42:34.211"/>
    <p1510:client id="{C2A9EC5D-2F1D-A69E-F431-3F613D9C8BBD}" v="2958" dt="2021-04-30T08:27:58.240"/>
    <p1510:client id="{CF3EFE7C-2B1E-BCE0-C4E5-349E40E29E22}" v="2920" dt="2021-04-30T12:32:21.055"/>
    <p1510:client id="{D88713CE-D3FC-4805-B731-8A9AF26A561D}" v="1767" dt="2021-04-30T11:55:52.035"/>
    <p1510:client id="{E0762B60-33D6-0E59-C846-1AE75B17C90D}" v="49" dt="2021-04-29T21:04:09.054"/>
    <p1510:client id="{E7317AA6-EDBE-CEDB-8D17-98BC089F745A}" v="104" dt="2021-04-30T01:50:00.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4_F3C966FF.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5_DD531E5C.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1C_70D61FC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Tasks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5400-454D-98D4-8DB42ED64AD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E56-F145-AE07-B34E19183A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E56-F145-AE07-B34E19183A9F}"/>
              </c:ext>
            </c:extLst>
          </c:dPt>
          <c:cat>
            <c:strRef>
              <c:f>Sheet1!$A$2:$A$4</c:f>
              <c:strCache>
                <c:ptCount val="3"/>
                <c:pt idx="0">
                  <c:v>To Do</c:v>
                </c:pt>
                <c:pt idx="1">
                  <c:v>In Progress</c:v>
                </c:pt>
                <c:pt idx="2">
                  <c:v>Done</c:v>
                </c:pt>
              </c:strCache>
            </c:strRef>
          </c:cat>
          <c:val>
            <c:numRef>
              <c:f>Sheet1!$B$2:$B$4</c:f>
              <c:numCache>
                <c:formatCode>General</c:formatCode>
                <c:ptCount val="3"/>
                <c:pt idx="0">
                  <c:v>43</c:v>
                </c:pt>
                <c:pt idx="1">
                  <c:v>26</c:v>
                </c:pt>
                <c:pt idx="2">
                  <c:v>15</c:v>
                </c:pt>
              </c:numCache>
            </c:numRef>
          </c:val>
          <c:extLst>
            <c:ext xmlns:c16="http://schemas.microsoft.com/office/drawing/2014/chart" uri="{C3380CC4-5D6E-409C-BE32-E72D297353CC}">
              <c16:uniqueId val="{00000000-5400-454D-98D4-8DB42ED64A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Tasks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D82-804A-AD40-9BA5656E4B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D82-804A-AD40-9BA5656E4B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D82-804A-AD40-9BA5656E4B5E}"/>
              </c:ext>
            </c:extLst>
          </c:dPt>
          <c:cat>
            <c:strRef>
              <c:f>Sheet1!$A$2:$A$4</c:f>
              <c:strCache>
                <c:ptCount val="3"/>
                <c:pt idx="0">
                  <c:v>To Do</c:v>
                </c:pt>
                <c:pt idx="1">
                  <c:v>In Progress</c:v>
                </c:pt>
                <c:pt idx="2">
                  <c:v>Done</c:v>
                </c:pt>
              </c:strCache>
            </c:strRef>
          </c:cat>
          <c:val>
            <c:numRef>
              <c:f>Sheet1!$B$2:$B$4</c:f>
              <c:numCache>
                <c:formatCode>General</c:formatCode>
                <c:ptCount val="3"/>
                <c:pt idx="0">
                  <c:v>19</c:v>
                </c:pt>
                <c:pt idx="1">
                  <c:v>22</c:v>
                </c:pt>
                <c:pt idx="2">
                  <c:v>44</c:v>
                </c:pt>
              </c:numCache>
            </c:numRef>
          </c:val>
          <c:extLst>
            <c:ext xmlns:c16="http://schemas.microsoft.com/office/drawing/2014/chart" uri="{C3380CC4-5D6E-409C-BE32-E72D297353CC}">
              <c16:uniqueId val="{00000000-7EB7-4D1B-A9E9-5CD4080F1E0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Tasks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E4-407A-8B06-73809409052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E4-407A-8B06-73809409052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E4-407A-8B06-73809409052D}"/>
              </c:ext>
            </c:extLst>
          </c:dPt>
          <c:cat>
            <c:strRef>
              <c:f>Sheet1!$A$2:$A$4</c:f>
              <c:strCache>
                <c:ptCount val="3"/>
                <c:pt idx="0">
                  <c:v>Removed</c:v>
                </c:pt>
                <c:pt idx="1">
                  <c:v>In Progress</c:v>
                </c:pt>
                <c:pt idx="2">
                  <c:v>Complete</c:v>
                </c:pt>
              </c:strCache>
            </c:strRef>
          </c:cat>
          <c:val>
            <c:numRef>
              <c:f>Sheet1!$B$2:$B$4</c:f>
              <c:numCache>
                <c:formatCode>General</c:formatCode>
                <c:ptCount val="3"/>
                <c:pt idx="0">
                  <c:v>11</c:v>
                </c:pt>
                <c:pt idx="1">
                  <c:v>0</c:v>
                </c:pt>
                <c:pt idx="2">
                  <c:v>53</c:v>
                </c:pt>
              </c:numCache>
            </c:numRef>
          </c:val>
          <c:extLst>
            <c:ext xmlns:c16="http://schemas.microsoft.com/office/drawing/2014/chart" uri="{C3380CC4-5D6E-409C-BE32-E72D297353CC}">
              <c16:uniqueId val="{00000000-9D1A-46E8-A6EB-E9AF200A92C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4/30/2021</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Give a short explanation of how Jira works – moving issues, assigning issues, </a:t>
            </a:r>
            <a:r>
              <a:rPr lang="en-CA" err="1"/>
              <a:t>etc</a:t>
            </a:r>
            <a:endParaRPr lang="en-CA"/>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a:p>
        </p:txBody>
      </p:sp>
    </p:spTree>
    <p:extLst>
      <p:ext uri="{BB962C8B-B14F-4D97-AF65-F5344CB8AC3E}">
        <p14:creationId xmlns:p14="http://schemas.microsoft.com/office/powerpoint/2010/main" val="392015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a:p>
        </p:txBody>
      </p:sp>
    </p:spTree>
    <p:extLst>
      <p:ext uri="{BB962C8B-B14F-4D97-AF65-F5344CB8AC3E}">
        <p14:creationId xmlns:p14="http://schemas.microsoft.com/office/powerpoint/2010/main" val="178669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Give short explanation of </a:t>
            </a:r>
            <a:r>
              <a:rPr lang="en-CA" err="1"/>
              <a:t>firestore</a:t>
            </a:r>
            <a:r>
              <a:rPr lang="en-CA"/>
              <a:t>, why we used it instead of the </a:t>
            </a:r>
            <a:r>
              <a:rPr lang="en-CA" err="1"/>
              <a:t>realtime</a:t>
            </a:r>
            <a:r>
              <a:rPr lang="en-CA"/>
              <a:t> database, any limitations it has, what the collections are for, etc</a:t>
            </a:r>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a:p>
        </p:txBody>
      </p:sp>
    </p:spTree>
    <p:extLst>
      <p:ext uri="{BB962C8B-B14F-4D97-AF65-F5344CB8AC3E}">
        <p14:creationId xmlns:p14="http://schemas.microsoft.com/office/powerpoint/2010/main" val="159567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59812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148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927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644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60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9548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6079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5511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653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732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937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697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260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942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882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690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414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7698766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zGF6ZL0S-80?feature=oembed" TargetMode="External"/><Relationship Id="rId5" Type="http://schemas.openxmlformats.org/officeDocument/2006/relationships/image" Target="../media/image18.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Pe_r_JWSGpY?feature=oembed" TargetMode="External"/><Relationship Id="rId5" Type="http://schemas.openxmlformats.org/officeDocument/2006/relationships/image" Target="../media/image19.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developer.android.com/studio" TargetMode="External"/><Relationship Id="rId5" Type="http://schemas.openxmlformats.org/officeDocument/2006/relationships/hyperlink" Target="https://www.atlassian.com/software/jira" TargetMode="External"/><Relationship Id="rId4" Type="http://schemas.openxmlformats.org/officeDocument/2006/relationships/hyperlink" Target="https://developer.android.com/doc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4" descr="Graphs on a display with reflection of office">
            <a:extLst>
              <a:ext uri="{FF2B5EF4-FFF2-40B4-BE49-F238E27FC236}">
                <a16:creationId xmlns:a16="http://schemas.microsoft.com/office/drawing/2014/main" id="{E37A1A3C-DAF7-4085-9442-B71FC59230E0}"/>
              </a:ext>
            </a:extLst>
          </p:cNvPr>
          <p:cNvPicPr>
            <a:picLocks noChangeAspect="1"/>
          </p:cNvPicPr>
          <p:nvPr/>
        </p:nvPicPr>
        <p:blipFill rotWithShape="1">
          <a:blip r:embed="rId4"/>
          <a:srcRect l="9091" t="19619" b="3773"/>
          <a:stretch/>
        </p:blipFill>
        <p:spPr>
          <a:xfrm>
            <a:off x="20" y="10"/>
            <a:ext cx="12191980" cy="6857990"/>
          </a:xfrm>
          <a:prstGeom prst="rect">
            <a:avLst/>
          </a:prstGeom>
        </p:spPr>
      </p:pic>
      <p:pic>
        <p:nvPicPr>
          <p:cNvPr id="17" name="Picture 11">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7"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646333" y="2032000"/>
            <a:ext cx="4513792" cy="2819398"/>
          </a:xfrm>
        </p:spPr>
        <p:txBody>
          <a:bodyPr>
            <a:normAutofit/>
          </a:bodyPr>
          <a:lstStyle/>
          <a:p>
            <a:r>
              <a:rPr lang="en-US" b="1">
                <a:latin typeface="American Typewriter" panose="02090604020004020304" pitchFamily="18" charset="77"/>
              </a:rPr>
              <a:t>Donation machine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46333" y="4851399"/>
            <a:ext cx="4513792" cy="914401"/>
          </a:xfrm>
        </p:spPr>
        <p:txBody>
          <a:bodyPr>
            <a:normAutofit fontScale="70000" lnSpcReduction="20000"/>
          </a:bodyPr>
          <a:lstStyle/>
          <a:p>
            <a:pPr algn="l"/>
            <a:r>
              <a:rPr lang="en-US" b="1">
                <a:latin typeface="Times New Roman" panose="02020603050405020304" pitchFamily="18" charset="0"/>
                <a:cs typeface="Times New Roman" panose="02020603050405020304" pitchFamily="18" charset="0"/>
              </a:rPr>
              <a:t>Team members: Arooj </a:t>
            </a:r>
            <a:r>
              <a:rPr lang="en-US" b="1" err="1">
                <a:latin typeface="Times New Roman" panose="02020603050405020304" pitchFamily="18" charset="0"/>
                <a:cs typeface="Times New Roman" panose="02020603050405020304" pitchFamily="18" charset="0"/>
              </a:rPr>
              <a:t>fateh</a:t>
            </a:r>
            <a:r>
              <a:rPr lang="en-US" b="1">
                <a:latin typeface="Times New Roman" panose="02020603050405020304" pitchFamily="18" charset="0"/>
                <a:cs typeface="Times New Roman" panose="02020603050405020304" pitchFamily="18" charset="0"/>
              </a:rPr>
              <a:t> (624185), </a:t>
            </a:r>
            <a:r>
              <a:rPr lang="en-US" b="1" err="1">
                <a:latin typeface="Times New Roman" panose="02020603050405020304" pitchFamily="18" charset="0"/>
                <a:cs typeface="Times New Roman" panose="02020603050405020304" pitchFamily="18" charset="0"/>
              </a:rPr>
              <a:t>Sapan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sharma</a:t>
            </a:r>
            <a:r>
              <a:rPr lang="en-US" b="1">
                <a:latin typeface="Times New Roman" panose="02020603050405020304" pitchFamily="18" charset="0"/>
                <a:cs typeface="Times New Roman" panose="02020603050405020304" pitchFamily="18" charset="0"/>
              </a:rPr>
              <a:t> (6352819), Alanna McNulty (6275168), Alexander Bowles (6089957), Alex </a:t>
            </a:r>
            <a:r>
              <a:rPr lang="en-US" b="1" err="1">
                <a:latin typeface="Times New Roman" panose="02020603050405020304" pitchFamily="18" charset="0"/>
                <a:cs typeface="Times New Roman" panose="02020603050405020304" pitchFamily="18" charset="0"/>
              </a:rPr>
              <a:t>Orvitz</a:t>
            </a:r>
            <a:r>
              <a:rPr lang="en-US" b="1">
                <a:latin typeface="Times New Roman" panose="02020603050405020304" pitchFamily="18" charset="0"/>
                <a:cs typeface="Times New Roman" panose="02020603050405020304" pitchFamily="18" charset="0"/>
              </a:rPr>
              <a:t> (5517693), Samantha </a:t>
            </a:r>
            <a:r>
              <a:rPr lang="en-US" b="1" err="1">
                <a:latin typeface="Times New Roman" panose="02020603050405020304" pitchFamily="18" charset="0"/>
                <a:cs typeface="Times New Roman" panose="02020603050405020304" pitchFamily="18" charset="0"/>
              </a:rPr>
              <a:t>Laffin</a:t>
            </a:r>
            <a:r>
              <a:rPr lang="en-US" b="1">
                <a:latin typeface="Times New Roman" panose="02020603050405020304" pitchFamily="18" charset="0"/>
                <a:cs typeface="Times New Roman" panose="02020603050405020304" pitchFamily="18" charset="0"/>
              </a:rPr>
              <a:t> (5017538), Brian Jenkins (6063481)  </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E31BAFA6-DBDD-45D8-84B7-63E09781C85E}"/>
              </a:ext>
            </a:extLst>
          </p:cNvPr>
          <p:cNvPicPr>
            <a:picLocks noChangeAspect="1"/>
          </p:cNvPicPr>
          <p:nvPr/>
        </p:nvPicPr>
        <p:blipFill rotWithShape="1">
          <a:blip r:embed="rId2">
            <a:alphaModFix amt="25000"/>
          </a:blip>
          <a:srcRect t="10256" b="5475"/>
          <a:stretch/>
        </p:blipFill>
        <p:spPr>
          <a:xfrm>
            <a:off x="20" y="10"/>
            <a:ext cx="12191980" cy="6857990"/>
          </a:xfrm>
          <a:prstGeom prst="rect">
            <a:avLst/>
          </a:prstGeom>
          <a:solidFill>
            <a:schemeClr val="bg1"/>
          </a:solidFill>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7E20D112-3E21-4348-B371-D0B659BF6B46}"/>
              </a:ext>
            </a:extLst>
          </p:cNvPr>
          <p:cNvSpPr>
            <a:spLocks noGrp="1"/>
          </p:cNvSpPr>
          <p:nvPr>
            <p:ph type="title"/>
          </p:nvPr>
        </p:nvSpPr>
        <p:spPr>
          <a:xfrm>
            <a:off x="685801" y="609600"/>
            <a:ext cx="10131425" cy="1456267"/>
          </a:xfrm>
        </p:spPr>
        <p:txBody>
          <a:bodyPr>
            <a:normAutofit/>
          </a:bodyPr>
          <a:lstStyle/>
          <a:p>
            <a:r>
              <a:rPr lang="en-US">
                <a:cs typeface="Calibri Light"/>
              </a:rPr>
              <a:t>Example Query and List Populating</a:t>
            </a:r>
            <a:endParaRPr lang="en-US"/>
          </a:p>
        </p:txBody>
      </p:sp>
      <p:pic>
        <p:nvPicPr>
          <p:cNvPr id="6" name="Picture 6" descr="Text&#10;&#10;Description automatically generated">
            <a:extLst>
              <a:ext uri="{FF2B5EF4-FFF2-40B4-BE49-F238E27FC236}">
                <a16:creationId xmlns:a16="http://schemas.microsoft.com/office/drawing/2014/main" id="{108D432C-27A1-4466-82D9-94418E5C66E6}"/>
              </a:ext>
            </a:extLst>
          </p:cNvPr>
          <p:cNvPicPr>
            <a:picLocks noGrp="1" noChangeAspect="1"/>
          </p:cNvPicPr>
          <p:nvPr>
            <p:ph idx="1"/>
          </p:nvPr>
        </p:nvPicPr>
        <p:blipFill>
          <a:blip r:embed="rId4"/>
          <a:stretch>
            <a:fillRect/>
          </a:stretch>
        </p:blipFill>
        <p:spPr>
          <a:xfrm>
            <a:off x="369499" y="2245679"/>
            <a:ext cx="5832595" cy="1975419"/>
          </a:xfrm>
        </p:spPr>
      </p:pic>
      <p:pic>
        <p:nvPicPr>
          <p:cNvPr id="7" name="Picture 7" descr="Text&#10;&#10;Description automatically generated">
            <a:extLst>
              <a:ext uri="{FF2B5EF4-FFF2-40B4-BE49-F238E27FC236}">
                <a16:creationId xmlns:a16="http://schemas.microsoft.com/office/drawing/2014/main" id="{54525257-19E9-4898-83F5-CEEF410F07EA}"/>
              </a:ext>
            </a:extLst>
          </p:cNvPr>
          <p:cNvPicPr>
            <a:picLocks noChangeAspect="1"/>
          </p:cNvPicPr>
          <p:nvPr/>
        </p:nvPicPr>
        <p:blipFill>
          <a:blip r:embed="rId5"/>
          <a:stretch>
            <a:fillRect/>
          </a:stretch>
        </p:blipFill>
        <p:spPr>
          <a:xfrm>
            <a:off x="6420929" y="3049882"/>
            <a:ext cx="5503652" cy="2454763"/>
          </a:xfrm>
          <a:prstGeom prst="rect">
            <a:avLst/>
          </a:prstGeom>
        </p:spPr>
      </p:pic>
    </p:spTree>
    <p:extLst>
      <p:ext uri="{BB962C8B-B14F-4D97-AF65-F5344CB8AC3E}">
        <p14:creationId xmlns:p14="http://schemas.microsoft.com/office/powerpoint/2010/main" val="36625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s on a display with reflection of office">
            <a:extLst>
              <a:ext uri="{FF2B5EF4-FFF2-40B4-BE49-F238E27FC236}">
                <a16:creationId xmlns:a16="http://schemas.microsoft.com/office/drawing/2014/main" id="{C247CABF-F0A3-3D40-AA7E-3511F421E50C}"/>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10D1EDEE-5906-425D-944A-801797836F5B}"/>
              </a:ext>
            </a:extLst>
          </p:cNvPr>
          <p:cNvSpPr>
            <a:spLocks noGrp="1"/>
          </p:cNvSpPr>
          <p:nvPr>
            <p:ph type="title"/>
          </p:nvPr>
        </p:nvSpPr>
        <p:spPr/>
        <p:txBody>
          <a:bodyPr/>
          <a:lstStyle/>
          <a:p>
            <a:r>
              <a:rPr lang="en-CA"/>
              <a:t>Original Product Timetable</a:t>
            </a:r>
          </a:p>
        </p:txBody>
      </p:sp>
      <p:pic>
        <p:nvPicPr>
          <p:cNvPr id="4" name="Picture 3">
            <a:extLst>
              <a:ext uri="{FF2B5EF4-FFF2-40B4-BE49-F238E27FC236}">
                <a16:creationId xmlns:a16="http://schemas.microsoft.com/office/drawing/2014/main" id="{C927C042-C4BB-437B-A707-780E7084F5F1}"/>
              </a:ext>
            </a:extLst>
          </p:cNvPr>
          <p:cNvPicPr/>
          <p:nvPr/>
        </p:nvPicPr>
        <p:blipFill>
          <a:blip r:embed="rId3">
            <a:extLst>
              <a:ext uri="{28A0092B-C50C-407E-A947-70E740481C1C}">
                <a14:useLocalDpi xmlns:a14="http://schemas.microsoft.com/office/drawing/2010/main" val="0"/>
              </a:ext>
            </a:extLst>
          </a:blip>
          <a:stretch>
            <a:fillRect/>
          </a:stretch>
        </p:blipFill>
        <p:spPr>
          <a:xfrm>
            <a:off x="685801" y="2262577"/>
            <a:ext cx="10641721" cy="3056675"/>
          </a:xfrm>
          <a:prstGeom prst="rect">
            <a:avLst/>
          </a:prstGeom>
        </p:spPr>
      </p:pic>
    </p:spTree>
    <p:extLst>
      <p:ext uri="{BB962C8B-B14F-4D97-AF65-F5344CB8AC3E}">
        <p14:creationId xmlns:p14="http://schemas.microsoft.com/office/powerpoint/2010/main" val="123196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s on a display with reflection of office">
            <a:extLst>
              <a:ext uri="{FF2B5EF4-FFF2-40B4-BE49-F238E27FC236}">
                <a16:creationId xmlns:a16="http://schemas.microsoft.com/office/drawing/2014/main" id="{F9FA0AA6-C45E-9243-AEA7-9CC0F3723D7D}"/>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273A15F1-600D-48AC-AA57-A4ED300907DD}"/>
              </a:ext>
            </a:extLst>
          </p:cNvPr>
          <p:cNvSpPr>
            <a:spLocks noGrp="1"/>
          </p:cNvSpPr>
          <p:nvPr>
            <p:ph type="title"/>
          </p:nvPr>
        </p:nvSpPr>
        <p:spPr/>
        <p:txBody>
          <a:bodyPr/>
          <a:lstStyle/>
          <a:p>
            <a:r>
              <a:rPr lang="en-CA"/>
              <a:t>Actual Product Timeline</a:t>
            </a:r>
          </a:p>
        </p:txBody>
      </p:sp>
      <p:pic>
        <p:nvPicPr>
          <p:cNvPr id="5" name="Content Placeholder 4">
            <a:extLst>
              <a:ext uri="{FF2B5EF4-FFF2-40B4-BE49-F238E27FC236}">
                <a16:creationId xmlns:a16="http://schemas.microsoft.com/office/drawing/2014/main" id="{248F934D-62FA-4CA4-A981-731E70ED0D07}"/>
              </a:ext>
            </a:extLst>
          </p:cNvPr>
          <p:cNvPicPr>
            <a:picLocks noGrp="1" noChangeAspect="1"/>
          </p:cNvPicPr>
          <p:nvPr>
            <p:ph idx="1"/>
          </p:nvPr>
        </p:nvPicPr>
        <p:blipFill rotWithShape="1">
          <a:blip r:embed="rId3"/>
          <a:srcRect l="18334" t="35276" b="23169"/>
          <a:stretch/>
        </p:blipFill>
        <p:spPr>
          <a:xfrm>
            <a:off x="860751" y="2465438"/>
            <a:ext cx="10829328" cy="3099620"/>
          </a:xfrm>
        </p:spPr>
      </p:pic>
    </p:spTree>
    <p:extLst>
      <p:ext uri="{BB962C8B-B14F-4D97-AF65-F5344CB8AC3E}">
        <p14:creationId xmlns:p14="http://schemas.microsoft.com/office/powerpoint/2010/main" val="16028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s on a display with reflection of office">
            <a:extLst>
              <a:ext uri="{FF2B5EF4-FFF2-40B4-BE49-F238E27FC236}">
                <a16:creationId xmlns:a16="http://schemas.microsoft.com/office/drawing/2014/main" id="{F4BD48EA-C490-174D-B8BE-20671B97B877}"/>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94DA9833-AC68-4FD0-B958-37F6E06A73DD}"/>
              </a:ext>
            </a:extLst>
          </p:cNvPr>
          <p:cNvSpPr>
            <a:spLocks noGrp="1"/>
          </p:cNvSpPr>
          <p:nvPr>
            <p:ph type="title"/>
          </p:nvPr>
        </p:nvSpPr>
        <p:spPr/>
        <p:txBody>
          <a:bodyPr/>
          <a:lstStyle/>
          <a:p>
            <a:r>
              <a:rPr lang="en-CA"/>
              <a:t>Sprint 1 (February 8</a:t>
            </a:r>
            <a:r>
              <a:rPr lang="en-CA" baseline="30000"/>
              <a:t>th</a:t>
            </a:r>
            <a:r>
              <a:rPr lang="en-CA"/>
              <a:t> – March 7</a:t>
            </a:r>
            <a:r>
              <a:rPr lang="en-CA" baseline="30000"/>
              <a:t>th</a:t>
            </a:r>
            <a:r>
              <a:rPr lang="en-CA"/>
              <a:t>)</a:t>
            </a:r>
            <a:endParaRPr lang="en-CA">
              <a:cs typeface="Calibri Light"/>
            </a:endParaRPr>
          </a:p>
        </p:txBody>
      </p:sp>
      <p:sp>
        <p:nvSpPr>
          <p:cNvPr id="3" name="Content Placeholder 2">
            <a:extLst>
              <a:ext uri="{FF2B5EF4-FFF2-40B4-BE49-F238E27FC236}">
                <a16:creationId xmlns:a16="http://schemas.microsoft.com/office/drawing/2014/main" id="{A794E6F4-C191-4CBB-AEC7-E3A3701318AF}"/>
              </a:ext>
            </a:extLst>
          </p:cNvPr>
          <p:cNvSpPr>
            <a:spLocks noGrp="1"/>
          </p:cNvSpPr>
          <p:nvPr>
            <p:ph sz="half" idx="1"/>
          </p:nvPr>
        </p:nvSpPr>
        <p:spPr/>
        <p:txBody>
          <a:bodyPr/>
          <a:lstStyle/>
          <a:p>
            <a:r>
              <a:rPr lang="en-CA"/>
              <a:t>Major tasks completed: navigation between pages, Firebase set up, sign-up and log-in functionality, favourited items retrieval, initial GUI</a:t>
            </a:r>
          </a:p>
          <a:p>
            <a:r>
              <a:rPr lang="en-CA"/>
              <a:t>Remaining tasks: chat interface, location map integration, create post page, notifications, remaining buttons, settings pages, search engine</a:t>
            </a:r>
          </a:p>
          <a:p>
            <a:endParaRPr lang="en-CA"/>
          </a:p>
        </p:txBody>
      </p:sp>
      <p:graphicFrame>
        <p:nvGraphicFramePr>
          <p:cNvPr id="8" name="Chart 7">
            <a:extLst>
              <a:ext uri="{FF2B5EF4-FFF2-40B4-BE49-F238E27FC236}">
                <a16:creationId xmlns:a16="http://schemas.microsoft.com/office/drawing/2014/main" id="{C372A1D2-46A7-4A11-8A60-861E4DE0A6B0}"/>
              </a:ext>
            </a:extLst>
          </p:cNvPr>
          <p:cNvGraphicFramePr/>
          <p:nvPr>
            <p:extLst>
              <p:ext uri="{D42A27DB-BD31-4B8C-83A1-F6EECF244321}">
                <p14:modId xmlns:p14="http://schemas.microsoft.com/office/powerpoint/2010/main" val="2141203821"/>
              </p:ext>
            </p:extLst>
          </p:nvPr>
        </p:nvGraphicFramePr>
        <p:xfrm>
          <a:off x="4678260" y="1125522"/>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00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s on a display with reflection of office">
            <a:extLst>
              <a:ext uri="{FF2B5EF4-FFF2-40B4-BE49-F238E27FC236}">
                <a16:creationId xmlns:a16="http://schemas.microsoft.com/office/drawing/2014/main" id="{9E14C82C-D589-9449-BA83-69B33BBE4DE5}"/>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0F4F4B23-831B-5447-9690-56723D4169C7}"/>
              </a:ext>
            </a:extLst>
          </p:cNvPr>
          <p:cNvSpPr>
            <a:spLocks noGrp="1"/>
          </p:cNvSpPr>
          <p:nvPr>
            <p:ph type="title"/>
          </p:nvPr>
        </p:nvSpPr>
        <p:spPr/>
        <p:txBody>
          <a:bodyPr/>
          <a:lstStyle/>
          <a:p>
            <a:r>
              <a:rPr lang="en-US"/>
              <a:t>Result of sprint 1</a:t>
            </a:r>
          </a:p>
        </p:txBody>
      </p:sp>
      <p:sp>
        <p:nvSpPr>
          <p:cNvPr id="3" name="Content Placeholder 2">
            <a:extLst>
              <a:ext uri="{FF2B5EF4-FFF2-40B4-BE49-F238E27FC236}">
                <a16:creationId xmlns:a16="http://schemas.microsoft.com/office/drawing/2014/main" id="{6FB3E687-2B09-994A-884E-F20F5028E96D}"/>
              </a:ext>
            </a:extLst>
          </p:cNvPr>
          <p:cNvSpPr>
            <a:spLocks noGrp="1"/>
          </p:cNvSpPr>
          <p:nvPr>
            <p:ph idx="1"/>
          </p:nvPr>
        </p:nvSpPr>
        <p:spPr/>
        <p:txBody>
          <a:bodyPr/>
          <a:lstStyle/>
          <a:p>
            <a:pPr>
              <a:buFont typeface="Arial" panose="020B0604020202020204" pitchFamily="34" charset="0"/>
              <a:buChar char="•"/>
            </a:pPr>
            <a:r>
              <a:rPr lang="en-US" dirty="0"/>
              <a:t>Became accustomed to android studio as the development environment for the app and firebase as the primary database management system.</a:t>
            </a:r>
            <a:endParaRPr lang="en-US" dirty="0">
              <a:cs typeface="Calibri"/>
            </a:endParaRPr>
          </a:p>
          <a:p>
            <a:r>
              <a:rPr lang="en-US" dirty="0"/>
              <a:t>Got a hand on </a:t>
            </a:r>
            <a:r>
              <a:rPr lang="en-US" dirty="0" err="1"/>
              <a:t>Github</a:t>
            </a:r>
            <a:r>
              <a:rPr lang="en-US" dirty="0"/>
              <a:t> which helped us commit and push our changes onto the central repository with ease. Also pull/update each other’s code onto our local repositories.</a:t>
            </a:r>
            <a:endParaRPr lang="en-US" dirty="0">
              <a:cs typeface="Calibri"/>
            </a:endParaRPr>
          </a:p>
          <a:p>
            <a:r>
              <a:rPr lang="en-US" dirty="0"/>
              <a:t>The completed functionality provided us with the ability to navigate between pages and also test some basic functionalities of the app.</a:t>
            </a:r>
            <a:endParaRPr lang="en-US" dirty="0">
              <a:cs typeface="Calibri"/>
            </a:endParaRPr>
          </a:p>
          <a:p>
            <a:pPr>
              <a:buClr>
                <a:srgbClr val="FFFFFF"/>
              </a:buClr>
            </a:pPr>
            <a:r>
              <a:rPr lang="en-US" dirty="0">
                <a:cs typeface="Calibri"/>
              </a:rPr>
              <a:t>Found what things would work and what would not. Prevented Scope creep by creating a clear guideline to ship features.</a:t>
            </a:r>
          </a:p>
          <a:p>
            <a:pPr>
              <a:buClr>
                <a:srgbClr val="FFFFFF"/>
              </a:buClr>
            </a:pPr>
            <a:r>
              <a:rPr lang="en-US" dirty="0">
                <a:cs typeface="Calibri" panose="020F0502020204030204"/>
              </a:rPr>
              <a:t>Broken large tasks into smaller consumable chunks of user stories.</a:t>
            </a:r>
          </a:p>
          <a:p>
            <a:pPr>
              <a:buFont typeface="Wingdings" pitchFamily="2" charset="2"/>
              <a:buChar char="Ø"/>
            </a:pPr>
            <a:endParaRPr lang="en-US">
              <a:cs typeface="Calibri" panose="020F0502020204030204"/>
            </a:endParaRPr>
          </a:p>
        </p:txBody>
      </p:sp>
    </p:spTree>
    <p:extLst>
      <p:ext uri="{BB962C8B-B14F-4D97-AF65-F5344CB8AC3E}">
        <p14:creationId xmlns:p14="http://schemas.microsoft.com/office/powerpoint/2010/main" val="244022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s on a display with reflection of office">
            <a:extLst>
              <a:ext uri="{FF2B5EF4-FFF2-40B4-BE49-F238E27FC236}">
                <a16:creationId xmlns:a16="http://schemas.microsoft.com/office/drawing/2014/main" id="{1976872B-44D9-674A-AA10-1A63EF80AAE9}"/>
              </a:ext>
            </a:extLst>
          </p:cNvPr>
          <p:cNvPicPr>
            <a:picLocks noChangeAspect="1"/>
          </p:cNvPicPr>
          <p:nvPr/>
        </p:nvPicPr>
        <p:blipFill rotWithShape="1">
          <a:blip r:embed="rId2">
            <a:alphaModFix amt="25000"/>
          </a:blip>
          <a:srcRect t="8739" b="6992"/>
          <a:stretch/>
        </p:blipFill>
        <p:spPr>
          <a:xfrm>
            <a:off x="20" y="17730"/>
            <a:ext cx="12191980" cy="6857990"/>
          </a:xfrm>
          <a:prstGeom prst="rect">
            <a:avLst/>
          </a:prstGeom>
          <a:solidFill>
            <a:schemeClr val="bg1"/>
          </a:solidFill>
        </p:spPr>
      </p:pic>
      <p:sp>
        <p:nvSpPr>
          <p:cNvPr id="2" name="Title 1">
            <a:extLst>
              <a:ext uri="{FF2B5EF4-FFF2-40B4-BE49-F238E27FC236}">
                <a16:creationId xmlns:a16="http://schemas.microsoft.com/office/drawing/2014/main" id="{BB0BAB58-1CF4-43BF-A97E-1D8221BAC28A}"/>
              </a:ext>
            </a:extLst>
          </p:cNvPr>
          <p:cNvSpPr>
            <a:spLocks noGrp="1"/>
          </p:cNvSpPr>
          <p:nvPr>
            <p:ph type="title"/>
          </p:nvPr>
        </p:nvSpPr>
        <p:spPr/>
        <p:txBody>
          <a:bodyPr/>
          <a:lstStyle/>
          <a:p>
            <a:r>
              <a:rPr lang="en-CA"/>
              <a:t>Sprint 2 (March 8</a:t>
            </a:r>
            <a:r>
              <a:rPr lang="en-CA" baseline="30000"/>
              <a:t>th</a:t>
            </a:r>
            <a:r>
              <a:rPr lang="en-CA"/>
              <a:t> – April 3</a:t>
            </a:r>
            <a:r>
              <a:rPr lang="en-CA" baseline="30000"/>
              <a:t>rd</a:t>
            </a:r>
            <a:r>
              <a:rPr lang="en-CA"/>
              <a:t>) </a:t>
            </a:r>
            <a:endParaRPr lang="en-CA">
              <a:cs typeface="Calibri Light"/>
            </a:endParaRPr>
          </a:p>
        </p:txBody>
      </p:sp>
      <p:sp>
        <p:nvSpPr>
          <p:cNvPr id="3" name="Content Placeholder 2">
            <a:extLst>
              <a:ext uri="{FF2B5EF4-FFF2-40B4-BE49-F238E27FC236}">
                <a16:creationId xmlns:a16="http://schemas.microsoft.com/office/drawing/2014/main" id="{5120B65D-5F67-4D48-8A98-22F2AE391A15}"/>
              </a:ext>
            </a:extLst>
          </p:cNvPr>
          <p:cNvSpPr>
            <a:spLocks noGrp="1"/>
          </p:cNvSpPr>
          <p:nvPr>
            <p:ph sz="half" idx="1"/>
          </p:nvPr>
        </p:nvSpPr>
        <p:spPr/>
        <p:txBody>
          <a:bodyPr/>
          <a:lstStyle/>
          <a:p>
            <a:r>
              <a:rPr lang="en-CA"/>
              <a:t>Major tasks completed:  user settings pages, GUI changes,  Firebase structure revised, push notifications, create post page, additional buttons</a:t>
            </a:r>
          </a:p>
          <a:p>
            <a:r>
              <a:rPr lang="en-CA"/>
              <a:t>Remaining tasks: chat interface, search engine, location map integration, additional notifications</a:t>
            </a:r>
          </a:p>
        </p:txBody>
      </p:sp>
      <p:graphicFrame>
        <p:nvGraphicFramePr>
          <p:cNvPr id="7" name="Chart 6">
            <a:extLst>
              <a:ext uri="{FF2B5EF4-FFF2-40B4-BE49-F238E27FC236}">
                <a16:creationId xmlns:a16="http://schemas.microsoft.com/office/drawing/2014/main" id="{22A4E498-8A7D-46A7-A20F-F01C740F7054}"/>
              </a:ext>
            </a:extLst>
          </p:cNvPr>
          <p:cNvGraphicFramePr/>
          <p:nvPr>
            <p:extLst>
              <p:ext uri="{D42A27DB-BD31-4B8C-83A1-F6EECF244321}">
                <p14:modId xmlns:p14="http://schemas.microsoft.com/office/powerpoint/2010/main" val="1793893045"/>
              </p:ext>
            </p:extLst>
          </p:nvPr>
        </p:nvGraphicFramePr>
        <p:xfrm>
          <a:off x="4817145" y="113911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32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s on a display with reflection of office">
            <a:extLst>
              <a:ext uri="{FF2B5EF4-FFF2-40B4-BE49-F238E27FC236}">
                <a16:creationId xmlns:a16="http://schemas.microsoft.com/office/drawing/2014/main" id="{90C3B6BF-CA50-1441-9C05-1D17D36D6FA1}"/>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E5B81D7D-A33B-7148-BDC6-882C29101CF5}"/>
              </a:ext>
            </a:extLst>
          </p:cNvPr>
          <p:cNvSpPr>
            <a:spLocks noGrp="1"/>
          </p:cNvSpPr>
          <p:nvPr>
            <p:ph type="title"/>
          </p:nvPr>
        </p:nvSpPr>
        <p:spPr/>
        <p:txBody>
          <a:bodyPr/>
          <a:lstStyle/>
          <a:p>
            <a:r>
              <a:rPr lang="en-US"/>
              <a:t>Result of sprint 2</a:t>
            </a:r>
          </a:p>
        </p:txBody>
      </p:sp>
      <p:sp>
        <p:nvSpPr>
          <p:cNvPr id="3" name="Content Placeholder 2">
            <a:extLst>
              <a:ext uri="{FF2B5EF4-FFF2-40B4-BE49-F238E27FC236}">
                <a16:creationId xmlns:a16="http://schemas.microsoft.com/office/drawing/2014/main" id="{CE00E717-8AB9-894D-B6BA-043BBE60273F}"/>
              </a:ext>
            </a:extLst>
          </p:cNvPr>
          <p:cNvSpPr>
            <a:spLocks noGrp="1"/>
          </p:cNvSpPr>
          <p:nvPr>
            <p:ph idx="1"/>
          </p:nvPr>
        </p:nvSpPr>
        <p:spPr/>
        <p:txBody>
          <a:bodyPr/>
          <a:lstStyle/>
          <a:p>
            <a:r>
              <a:rPr lang="en-US" dirty="0"/>
              <a:t>Sprint 2 consisted of completion of a lot of tasks that were pending in sprint 1 as well as additional that were meant for sprint 2.</a:t>
            </a:r>
          </a:p>
          <a:p>
            <a:r>
              <a:rPr lang="en-US" dirty="0"/>
              <a:t>Since around most of the functionalities were implemented by this point, it helped us gain a better insight of the overall design of the app itself.</a:t>
            </a:r>
            <a:endParaRPr lang="en-US" dirty="0">
              <a:cs typeface="Calibri"/>
            </a:endParaRPr>
          </a:p>
          <a:p>
            <a:r>
              <a:rPr lang="en-US" dirty="0"/>
              <a:t>It also provided us with the ability to test</a:t>
            </a:r>
            <a:r>
              <a:rPr lang="en-CA" dirty="0"/>
              <a:t> additional functionalities and complicated features of the app.</a:t>
            </a:r>
            <a:endParaRPr lang="en-CA" dirty="0">
              <a:cs typeface="Calibri"/>
            </a:endParaRPr>
          </a:p>
          <a:p>
            <a:r>
              <a:rPr lang="en-US" dirty="0"/>
              <a:t>When implementing we found few redundant structures. We also updated the database to reflect these changes.</a:t>
            </a:r>
            <a:endParaRPr lang="en-US" dirty="0">
              <a:cs typeface="Calibri"/>
            </a:endParaRPr>
          </a:p>
          <a:p>
            <a:r>
              <a:rPr lang="en-US" dirty="0"/>
              <a:t>We introduced the idea of using fragments instead of activities to try and improve the flow of the app and performance in a more user-friendly way.</a:t>
            </a:r>
            <a:endParaRPr lang="en-US" dirty="0">
              <a:cs typeface="Calibri" panose="020F0502020204030204"/>
            </a:endParaRPr>
          </a:p>
        </p:txBody>
      </p:sp>
    </p:spTree>
    <p:extLst>
      <p:ext uri="{BB962C8B-B14F-4D97-AF65-F5344CB8AC3E}">
        <p14:creationId xmlns:p14="http://schemas.microsoft.com/office/powerpoint/2010/main" val="21014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s on a display with reflection of office">
            <a:extLst>
              <a:ext uri="{FF2B5EF4-FFF2-40B4-BE49-F238E27FC236}">
                <a16:creationId xmlns:a16="http://schemas.microsoft.com/office/drawing/2014/main" id="{CEA66B94-633C-874C-9601-E46CF162A72F}"/>
              </a:ext>
            </a:extLst>
          </p:cNvPr>
          <p:cNvPicPr>
            <a:picLocks noChangeAspect="1"/>
          </p:cNvPicPr>
          <p:nvPr/>
        </p:nvPicPr>
        <p:blipFill rotWithShape="1">
          <a:blip r:embed="rId2">
            <a:alphaModFix amt="25000"/>
          </a:blip>
          <a:srcRect t="8739" b="6992"/>
          <a:stretch/>
        </p:blipFill>
        <p:spPr>
          <a:xfrm>
            <a:off x="20" y="8870"/>
            <a:ext cx="12191980" cy="6857990"/>
          </a:xfrm>
          <a:prstGeom prst="rect">
            <a:avLst/>
          </a:prstGeom>
          <a:solidFill>
            <a:schemeClr val="bg1"/>
          </a:solidFill>
        </p:spPr>
      </p:pic>
      <p:sp>
        <p:nvSpPr>
          <p:cNvPr id="2" name="Title 1">
            <a:extLst>
              <a:ext uri="{FF2B5EF4-FFF2-40B4-BE49-F238E27FC236}">
                <a16:creationId xmlns:a16="http://schemas.microsoft.com/office/drawing/2014/main" id="{EB763F20-471D-4D91-8199-E7E2B151DC8A}"/>
              </a:ext>
            </a:extLst>
          </p:cNvPr>
          <p:cNvSpPr>
            <a:spLocks noGrp="1"/>
          </p:cNvSpPr>
          <p:nvPr>
            <p:ph type="title"/>
          </p:nvPr>
        </p:nvSpPr>
        <p:spPr/>
        <p:txBody>
          <a:bodyPr/>
          <a:lstStyle/>
          <a:p>
            <a:r>
              <a:rPr lang="en-US">
                <a:cs typeface="Calibri Light"/>
              </a:rPr>
              <a:t>Sprint 3 (April 4</a:t>
            </a:r>
            <a:r>
              <a:rPr lang="en-US" baseline="30000">
                <a:cs typeface="Calibri Light"/>
              </a:rPr>
              <a:t>th </a:t>
            </a:r>
            <a:r>
              <a:rPr lang="en-US">
                <a:cs typeface="Calibri Light"/>
              </a:rPr>
              <a:t>- April 29</a:t>
            </a:r>
            <a:r>
              <a:rPr lang="en-US" baseline="30000">
                <a:cs typeface="Calibri Light"/>
              </a:rPr>
              <a:t>th</a:t>
            </a:r>
            <a:r>
              <a:rPr lang="en-US">
                <a:cs typeface="Calibri Light"/>
              </a:rPr>
              <a:t>) </a:t>
            </a:r>
            <a:endParaRPr lang="en-US"/>
          </a:p>
        </p:txBody>
      </p:sp>
      <p:sp>
        <p:nvSpPr>
          <p:cNvPr id="3" name="Content Placeholder 2">
            <a:extLst>
              <a:ext uri="{FF2B5EF4-FFF2-40B4-BE49-F238E27FC236}">
                <a16:creationId xmlns:a16="http://schemas.microsoft.com/office/drawing/2014/main" id="{C6475719-4027-4E68-BD1A-4E6980921F31}"/>
              </a:ext>
            </a:extLst>
          </p:cNvPr>
          <p:cNvSpPr>
            <a:spLocks noGrp="1"/>
          </p:cNvSpPr>
          <p:nvPr>
            <p:ph sz="half" idx="1"/>
          </p:nvPr>
        </p:nvSpPr>
        <p:spPr/>
        <p:txBody>
          <a:bodyPr/>
          <a:lstStyle/>
          <a:p>
            <a:r>
              <a:rPr lang="en-US">
                <a:cs typeface="Calibri"/>
              </a:rPr>
              <a:t>Major tasks completed: search engine, testing, final GUI changes</a:t>
            </a:r>
          </a:p>
          <a:p>
            <a:pPr>
              <a:buClr>
                <a:srgbClr val="FFFFFF"/>
              </a:buClr>
            </a:pPr>
            <a:r>
              <a:rPr lang="en-US">
                <a:cs typeface="Calibri"/>
              </a:rPr>
              <a:t>Tasks removed: additional notifications, location map integration, chat interface</a:t>
            </a:r>
          </a:p>
          <a:p>
            <a:pPr>
              <a:buClr>
                <a:srgbClr val="FFFFFF"/>
              </a:buClr>
            </a:pPr>
            <a:endParaRPr lang="en-US">
              <a:cs typeface="Calibri"/>
            </a:endParaRPr>
          </a:p>
        </p:txBody>
      </p:sp>
      <p:graphicFrame>
        <p:nvGraphicFramePr>
          <p:cNvPr id="7" name="Chart 6">
            <a:extLst>
              <a:ext uri="{FF2B5EF4-FFF2-40B4-BE49-F238E27FC236}">
                <a16:creationId xmlns:a16="http://schemas.microsoft.com/office/drawing/2014/main" id="{2C7DCC89-9B73-49BB-A8FA-059CC7697153}"/>
              </a:ext>
            </a:extLst>
          </p:cNvPr>
          <p:cNvGraphicFramePr/>
          <p:nvPr>
            <p:extLst>
              <p:ext uri="{D42A27DB-BD31-4B8C-83A1-F6EECF244321}">
                <p14:modId xmlns:p14="http://schemas.microsoft.com/office/powerpoint/2010/main" val="4221227459"/>
              </p:ext>
            </p:extLst>
          </p:nvPr>
        </p:nvGraphicFramePr>
        <p:xfrm>
          <a:off x="4751387" y="829733"/>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308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s on a display with reflection of office">
            <a:extLst>
              <a:ext uri="{FF2B5EF4-FFF2-40B4-BE49-F238E27FC236}">
                <a16:creationId xmlns:a16="http://schemas.microsoft.com/office/drawing/2014/main" id="{551DD16E-9871-8D42-B56E-97E6E25A98E0}"/>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C641792C-ED36-334F-AA01-F7743D715B0E}"/>
              </a:ext>
            </a:extLst>
          </p:cNvPr>
          <p:cNvSpPr>
            <a:spLocks noGrp="1"/>
          </p:cNvSpPr>
          <p:nvPr>
            <p:ph type="title"/>
          </p:nvPr>
        </p:nvSpPr>
        <p:spPr/>
        <p:txBody>
          <a:bodyPr/>
          <a:lstStyle/>
          <a:p>
            <a:r>
              <a:rPr lang="en-US"/>
              <a:t>Result of sprint 3</a:t>
            </a:r>
          </a:p>
        </p:txBody>
      </p:sp>
      <p:sp>
        <p:nvSpPr>
          <p:cNvPr id="3" name="Content Placeholder 2">
            <a:extLst>
              <a:ext uri="{FF2B5EF4-FFF2-40B4-BE49-F238E27FC236}">
                <a16:creationId xmlns:a16="http://schemas.microsoft.com/office/drawing/2014/main" id="{B8F3F630-599C-7645-9DA6-1200AD1C8D1C}"/>
              </a:ext>
            </a:extLst>
          </p:cNvPr>
          <p:cNvSpPr>
            <a:spLocks noGrp="1"/>
          </p:cNvSpPr>
          <p:nvPr>
            <p:ph idx="1"/>
          </p:nvPr>
        </p:nvSpPr>
        <p:spPr/>
        <p:txBody>
          <a:bodyPr/>
          <a:lstStyle/>
          <a:p>
            <a:r>
              <a:rPr lang="en-US"/>
              <a:t>Had all required functionality added to the app</a:t>
            </a:r>
          </a:p>
          <a:p>
            <a:r>
              <a:rPr lang="en-US"/>
              <a:t>Added tests to ensure that the app works as expected for a variety of test cases</a:t>
            </a:r>
          </a:p>
          <a:p>
            <a:r>
              <a:rPr lang="en-US"/>
              <a:t>Selected the final GUI design and added it to the app</a:t>
            </a:r>
          </a:p>
        </p:txBody>
      </p:sp>
    </p:spTree>
    <p:extLst>
      <p:ext uri="{BB962C8B-B14F-4D97-AF65-F5344CB8AC3E}">
        <p14:creationId xmlns:p14="http://schemas.microsoft.com/office/powerpoint/2010/main" val="392092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5F80BF9A-D648-5C4E-A586-4D8468047A0A}"/>
              </a:ext>
            </a:extLst>
          </p:cNvPr>
          <p:cNvPicPr>
            <a:picLocks noChangeAspect="1"/>
          </p:cNvPicPr>
          <p:nvPr/>
        </p:nvPicPr>
        <p:blipFill rotWithShape="1">
          <a:blip r:embed="rId2">
            <a:alphaModFix amt="25000"/>
          </a:blip>
          <a:srcRect t="8739" b="6992"/>
          <a:stretch/>
        </p:blipFill>
        <p:spPr>
          <a:xfrm>
            <a:off x="20" y="887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21A3159B-A861-4B8E-B409-D4C2653749AC}"/>
              </a:ext>
            </a:extLst>
          </p:cNvPr>
          <p:cNvSpPr>
            <a:spLocks noGrp="1"/>
          </p:cNvSpPr>
          <p:nvPr>
            <p:ph type="title"/>
          </p:nvPr>
        </p:nvSpPr>
        <p:spPr>
          <a:xfrm>
            <a:off x="685801" y="609600"/>
            <a:ext cx="10131425" cy="1456267"/>
          </a:xfrm>
        </p:spPr>
        <p:txBody>
          <a:bodyPr>
            <a:normAutofit/>
          </a:bodyPr>
          <a:lstStyle/>
          <a:p>
            <a:r>
              <a:rPr lang="en-US">
                <a:cs typeface="Calibri Light"/>
              </a:rPr>
              <a:t>Main Challenges Faced During Development</a:t>
            </a:r>
            <a:endParaRPr lang="en-US"/>
          </a:p>
        </p:txBody>
      </p:sp>
      <p:sp>
        <p:nvSpPr>
          <p:cNvPr id="3" name="Content Placeholder 2">
            <a:extLst>
              <a:ext uri="{FF2B5EF4-FFF2-40B4-BE49-F238E27FC236}">
                <a16:creationId xmlns:a16="http://schemas.microsoft.com/office/drawing/2014/main" id="{8CF502DE-B022-4C14-B4A2-6C046B9D6211}"/>
              </a:ext>
            </a:extLst>
          </p:cNvPr>
          <p:cNvSpPr>
            <a:spLocks noGrp="1"/>
          </p:cNvSpPr>
          <p:nvPr>
            <p:ph idx="1"/>
          </p:nvPr>
        </p:nvSpPr>
        <p:spPr>
          <a:xfrm>
            <a:off x="685801" y="2142067"/>
            <a:ext cx="10131425" cy="4567708"/>
          </a:xfrm>
        </p:spPr>
        <p:txBody>
          <a:bodyPr>
            <a:normAutofit/>
          </a:bodyPr>
          <a:lstStyle/>
          <a:p>
            <a:r>
              <a:rPr lang="en-US">
                <a:cs typeface="Calibri"/>
              </a:rPr>
              <a:t>Some features took longer to complete than originally thought, and as a result other features got pushed to later sprints</a:t>
            </a:r>
          </a:p>
          <a:p>
            <a:pPr>
              <a:buClr>
                <a:srgbClr val="FFFFFF"/>
              </a:buClr>
            </a:pPr>
            <a:r>
              <a:rPr lang="en-US">
                <a:cs typeface="Calibri"/>
              </a:rPr>
              <a:t>After Sprint 1, larger tasks were broken into smaller sub-tasks to make it easier for everyone to show the progress made</a:t>
            </a:r>
          </a:p>
          <a:p>
            <a:pPr>
              <a:buClr>
                <a:srgbClr val="FFFFFF"/>
              </a:buClr>
            </a:pPr>
            <a:r>
              <a:rPr lang="en-US">
                <a:cs typeface="Calibri"/>
              </a:rPr>
              <a:t>Some features, such as sending emails through the app, could not be tested using the Android Emulator provided in Android Studio</a:t>
            </a:r>
          </a:p>
          <a:p>
            <a:pPr>
              <a:buClr>
                <a:srgbClr val="FFFFFF"/>
              </a:buClr>
            </a:pPr>
            <a:r>
              <a:rPr lang="en-US">
                <a:cs typeface="Calibri"/>
              </a:rPr>
              <a:t>We ended up having to remove some features due to time constraints</a:t>
            </a:r>
          </a:p>
          <a:p>
            <a:pPr>
              <a:buClr>
                <a:srgbClr val="FFFFFF"/>
              </a:buClr>
            </a:pPr>
            <a:r>
              <a:rPr lang="en-US">
                <a:cs typeface="Calibri"/>
              </a:rPr>
              <a:t>Most of us had not used </a:t>
            </a:r>
            <a:r>
              <a:rPr lang="en-US" err="1">
                <a:cs typeface="Calibri"/>
              </a:rPr>
              <a:t>Github</a:t>
            </a:r>
            <a:r>
              <a:rPr lang="en-US">
                <a:cs typeface="Calibri"/>
              </a:rPr>
              <a:t> prior to this project; resulted in some confusion caused such as having a few extra branches as well as having trouble adding code from Android Studio to </a:t>
            </a:r>
            <a:r>
              <a:rPr lang="en-US" err="1">
                <a:cs typeface="Calibri"/>
              </a:rPr>
              <a:t>Github</a:t>
            </a:r>
            <a:endParaRPr lang="en-US">
              <a:cs typeface="Calibri"/>
            </a:endParaRPr>
          </a:p>
          <a:p>
            <a:pPr>
              <a:buClr>
                <a:srgbClr val="FFFFFF"/>
              </a:buClr>
            </a:pPr>
            <a:r>
              <a:rPr lang="en-US">
                <a:cs typeface="Calibri"/>
              </a:rPr>
              <a:t>Some group members hadn’t developed an Android app before</a:t>
            </a:r>
          </a:p>
          <a:p>
            <a:pPr>
              <a:buClr>
                <a:srgbClr val="FFFFFF"/>
              </a:buClr>
            </a:pPr>
            <a:endParaRPr lang="en-US">
              <a:cs typeface="Calibri"/>
            </a:endParaRPr>
          </a:p>
          <a:p>
            <a:pPr>
              <a:buClr>
                <a:srgbClr val="FFFFFF"/>
              </a:buClr>
            </a:pP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156350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B0F35549-FDF6-594F-AC46-774D72F27BB0}"/>
              </a:ext>
            </a:extLst>
          </p:cNvPr>
          <p:cNvPicPr>
            <a:picLocks noChangeAspect="1"/>
          </p:cNvPicPr>
          <p:nvPr/>
        </p:nvPicPr>
        <p:blipFill rotWithShape="1">
          <a:blip r:embed="rId2">
            <a:alphaModFix amt="25000"/>
          </a:blip>
          <a:srcRect t="8739" b="6992"/>
          <a:stretch/>
        </p:blipFill>
        <p:spPr>
          <a:xfrm>
            <a:off x="20" y="8870"/>
            <a:ext cx="12191980" cy="6857990"/>
          </a:xfrm>
          <a:prstGeom prst="rect">
            <a:avLst/>
          </a:prstGeom>
        </p:spPr>
      </p:pic>
      <p:pic>
        <p:nvPicPr>
          <p:cNvPr id="31" name="Picture 3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5EC9FBE2-EB15-49C9-B706-C05D40D2D313}"/>
              </a:ext>
            </a:extLst>
          </p:cNvPr>
          <p:cNvSpPr>
            <a:spLocks noGrp="1"/>
          </p:cNvSpPr>
          <p:nvPr>
            <p:ph type="title"/>
          </p:nvPr>
        </p:nvSpPr>
        <p:spPr>
          <a:xfrm>
            <a:off x="685801" y="609600"/>
            <a:ext cx="10131425" cy="1456267"/>
          </a:xfrm>
        </p:spPr>
        <p:txBody>
          <a:bodyPr>
            <a:normAutofit/>
          </a:bodyPr>
          <a:lstStyle/>
          <a:p>
            <a:r>
              <a:rPr lang="en-US">
                <a:cs typeface="Calibri Light"/>
              </a:rPr>
              <a:t>Introduction to the Project</a:t>
            </a:r>
            <a:endParaRPr lang="en-US"/>
          </a:p>
        </p:txBody>
      </p:sp>
      <p:sp>
        <p:nvSpPr>
          <p:cNvPr id="3" name="Content Placeholder 2">
            <a:extLst>
              <a:ext uri="{FF2B5EF4-FFF2-40B4-BE49-F238E27FC236}">
                <a16:creationId xmlns:a16="http://schemas.microsoft.com/office/drawing/2014/main" id="{BC7CD559-2DFD-497A-8257-67027EBF3F28}"/>
              </a:ext>
            </a:extLst>
          </p:cNvPr>
          <p:cNvSpPr>
            <a:spLocks noGrp="1"/>
          </p:cNvSpPr>
          <p:nvPr>
            <p:ph idx="1"/>
          </p:nvPr>
        </p:nvSpPr>
        <p:spPr>
          <a:xfrm>
            <a:off x="685801" y="2142067"/>
            <a:ext cx="7486838" cy="3649133"/>
          </a:xfrm>
        </p:spPr>
        <p:txBody>
          <a:bodyPr>
            <a:normAutofit fontScale="92500" lnSpcReduction="10000"/>
          </a:bodyPr>
          <a:lstStyle/>
          <a:p>
            <a:r>
              <a:rPr lang="en-US">
                <a:cs typeface="Calibri"/>
              </a:rPr>
              <a:t>Goal was to provide a platform to connect non-profit organizations and needy individuals with people who have goods available to donate, but are unsure of where to go</a:t>
            </a:r>
          </a:p>
          <a:p>
            <a:pPr>
              <a:buClr>
                <a:srgbClr val="FFFFFF"/>
              </a:buClr>
            </a:pPr>
            <a:r>
              <a:rPr lang="en-US">
                <a:cs typeface="Calibri"/>
              </a:rPr>
              <a:t>We wanted to make it easier for donors to find non-profit organizations and individuals who were in need of what they had available to donate, whether its clothes, toys, canned goods, or funds</a:t>
            </a:r>
          </a:p>
          <a:p>
            <a:pPr>
              <a:buClr>
                <a:srgbClr val="FFFFFF"/>
              </a:buClr>
            </a:pPr>
            <a:r>
              <a:rPr lang="en-US">
                <a:cs typeface="Calibri"/>
              </a:rPr>
              <a:t>Non-profits, as well as needy individuals, are able to add listings for what they need most so that donors can easily find what is needed where</a:t>
            </a:r>
          </a:p>
          <a:p>
            <a:pPr>
              <a:buClr>
                <a:srgbClr val="FFFFFF"/>
              </a:buClr>
            </a:pPr>
            <a:r>
              <a:rPr lang="en-US">
                <a:cs typeface="Calibri"/>
              </a:rPr>
              <a:t>Each non-profit organization has a profile outlining its objectives and location, and has buttons which allow donors to easily contact the organization via email or phone if necessary</a:t>
            </a:r>
          </a:p>
          <a:p>
            <a:pPr>
              <a:buClr>
                <a:srgbClr val="FFFFFF"/>
              </a:buClr>
            </a:pPr>
            <a:r>
              <a:rPr lang="en-US">
                <a:cs typeface="Calibri"/>
              </a:rPr>
              <a:t>The search engine allows donors to filter through organization by their needs</a:t>
            </a:r>
          </a:p>
          <a:p>
            <a:pPr>
              <a:buClr>
                <a:srgbClr val="FFFFFF"/>
              </a:buClr>
            </a:pPr>
            <a:endParaRPr lang="en-US">
              <a:cs typeface="Calibri"/>
            </a:endParaRPr>
          </a:p>
        </p:txBody>
      </p:sp>
      <p:pic>
        <p:nvPicPr>
          <p:cNvPr id="5" name="Picture 5">
            <a:extLst>
              <a:ext uri="{FF2B5EF4-FFF2-40B4-BE49-F238E27FC236}">
                <a16:creationId xmlns:a16="http://schemas.microsoft.com/office/drawing/2014/main" id="{B306DDEC-5CF6-4FDB-BEF4-BC8463850DDD}"/>
              </a:ext>
            </a:extLst>
          </p:cNvPr>
          <p:cNvPicPr>
            <a:picLocks noChangeAspect="1"/>
          </p:cNvPicPr>
          <p:nvPr/>
        </p:nvPicPr>
        <p:blipFill>
          <a:blip r:embed="rId4"/>
          <a:stretch>
            <a:fillRect/>
          </a:stretch>
        </p:blipFill>
        <p:spPr>
          <a:xfrm>
            <a:off x="9269071" y="1517277"/>
            <a:ext cx="2125506" cy="4271682"/>
          </a:xfrm>
          <a:prstGeom prst="rect">
            <a:avLst/>
          </a:prstGeom>
        </p:spPr>
      </p:pic>
    </p:spTree>
    <p:extLst>
      <p:ext uri="{BB962C8B-B14F-4D97-AF65-F5344CB8AC3E}">
        <p14:creationId xmlns:p14="http://schemas.microsoft.com/office/powerpoint/2010/main" val="38223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E2BD0E6B-224D-DF47-88DF-6A995ECAC948}"/>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4B52323B-1DD8-4AD8-ACE0-C001F5CB301D}"/>
              </a:ext>
            </a:extLst>
          </p:cNvPr>
          <p:cNvSpPr>
            <a:spLocks noGrp="1"/>
          </p:cNvSpPr>
          <p:nvPr>
            <p:ph type="title"/>
          </p:nvPr>
        </p:nvSpPr>
        <p:spPr>
          <a:xfrm>
            <a:off x="685801" y="609600"/>
            <a:ext cx="10131425" cy="1456267"/>
          </a:xfrm>
        </p:spPr>
        <p:txBody>
          <a:bodyPr>
            <a:normAutofit/>
          </a:bodyPr>
          <a:lstStyle/>
          <a:p>
            <a:r>
              <a:rPr lang="en-US">
                <a:cs typeface="Calibri Light"/>
              </a:rPr>
              <a:t>Development Methods</a:t>
            </a:r>
            <a:endParaRPr lang="en-US"/>
          </a:p>
        </p:txBody>
      </p:sp>
      <p:sp>
        <p:nvSpPr>
          <p:cNvPr id="3" name="Content Placeholder 2">
            <a:extLst>
              <a:ext uri="{FF2B5EF4-FFF2-40B4-BE49-F238E27FC236}">
                <a16:creationId xmlns:a16="http://schemas.microsoft.com/office/drawing/2014/main" id="{0E789F14-314D-4D45-9AE7-F799E72F724A}"/>
              </a:ext>
            </a:extLst>
          </p:cNvPr>
          <p:cNvSpPr>
            <a:spLocks noGrp="1"/>
          </p:cNvSpPr>
          <p:nvPr>
            <p:ph idx="1"/>
          </p:nvPr>
        </p:nvSpPr>
        <p:spPr>
          <a:xfrm>
            <a:off x="685801" y="2142067"/>
            <a:ext cx="7177370" cy="4004037"/>
          </a:xfrm>
        </p:spPr>
        <p:txBody>
          <a:bodyPr>
            <a:normAutofit fontScale="92500" lnSpcReduction="20000"/>
          </a:bodyPr>
          <a:lstStyle/>
          <a:p>
            <a:r>
              <a:rPr lang="en-US"/>
              <a:t>Donation Machine is an Android application</a:t>
            </a:r>
          </a:p>
          <a:p>
            <a:pPr lvl="1">
              <a:buClr>
                <a:srgbClr val="FFFFFF"/>
              </a:buClr>
            </a:pPr>
            <a:r>
              <a:rPr lang="en-US">
                <a:cs typeface="Calibri"/>
              </a:rPr>
              <a:t>IDE: Android Studio (fork of IntelliJ)</a:t>
            </a:r>
          </a:p>
          <a:p>
            <a:pPr lvl="1">
              <a:buClr>
                <a:srgbClr val="FFFFFF"/>
              </a:buClr>
            </a:pPr>
            <a:r>
              <a:rPr lang="en-US">
                <a:cs typeface="Calibri"/>
              </a:rPr>
              <a:t>Database: Firebase </a:t>
            </a:r>
            <a:r>
              <a:rPr lang="en-US" err="1">
                <a:cs typeface="Calibri"/>
              </a:rPr>
              <a:t>Firestore</a:t>
            </a:r>
            <a:endParaRPr lang="en-US">
              <a:cs typeface="Calibri"/>
            </a:endParaRPr>
          </a:p>
          <a:p>
            <a:pPr lvl="1">
              <a:buClr>
                <a:srgbClr val="FFFFFF"/>
              </a:buClr>
            </a:pPr>
            <a:r>
              <a:rPr lang="en-US">
                <a:cs typeface="Calibri"/>
              </a:rPr>
              <a:t>Authentication Protocol: Firebase Authentication</a:t>
            </a:r>
          </a:p>
          <a:p>
            <a:pPr marL="457200" lvl="1" indent="0">
              <a:buClr>
                <a:srgbClr val="FFFFFF"/>
              </a:buClr>
              <a:buNone/>
            </a:pPr>
            <a:endParaRPr lang="en-US">
              <a:cs typeface="Calibri"/>
            </a:endParaRPr>
          </a:p>
          <a:p>
            <a:pPr>
              <a:buClr>
                <a:prstClr val="white"/>
              </a:buClr>
            </a:pPr>
            <a:r>
              <a:rPr lang="en-US">
                <a:cs typeface="Calibri"/>
              </a:rPr>
              <a:t>Google's Firebase is tightly integrated with our application</a:t>
            </a:r>
          </a:p>
          <a:p>
            <a:pPr lvl="1">
              <a:buClr>
                <a:srgbClr val="FFFFFF"/>
              </a:buClr>
            </a:pPr>
            <a:r>
              <a:rPr lang="en-US">
                <a:cs typeface="Calibri"/>
              </a:rPr>
              <a:t>It facilitates our database and authentication methods</a:t>
            </a:r>
          </a:p>
          <a:p>
            <a:pPr lvl="1">
              <a:buClr>
                <a:srgbClr val="FFFFFF"/>
              </a:buClr>
            </a:pPr>
            <a:r>
              <a:rPr lang="en-US">
                <a:cs typeface="Calibri"/>
              </a:rPr>
              <a:t>We chose this service so that our applications security could be managed by a trusted third party</a:t>
            </a:r>
          </a:p>
          <a:p>
            <a:pPr lvl="2">
              <a:buClr>
                <a:srgbClr val="FFFFFF"/>
              </a:buClr>
            </a:pPr>
            <a:r>
              <a:rPr lang="en-US">
                <a:cs typeface="Calibri"/>
              </a:rPr>
              <a:t>This makes it easy to meet Google's security standards when publishing to the Play Store</a:t>
            </a:r>
          </a:p>
          <a:p>
            <a:pPr lvl="3">
              <a:buClr>
                <a:srgbClr val="FFFFFF"/>
              </a:buClr>
            </a:pPr>
            <a:r>
              <a:rPr lang="en-US">
                <a:cs typeface="Calibri"/>
              </a:rPr>
              <a:t>Database is housed on a cloud server with heavy security 'barriers'</a:t>
            </a:r>
          </a:p>
          <a:p>
            <a:pPr lvl="3">
              <a:buClr>
                <a:srgbClr val="FFFFFF"/>
              </a:buClr>
            </a:pPr>
            <a:r>
              <a:rPr lang="en-US">
                <a:cs typeface="Calibri"/>
              </a:rPr>
              <a:t>User authentication passes through secure channels</a:t>
            </a:r>
          </a:p>
          <a:p>
            <a:pPr>
              <a:buClr>
                <a:prstClr val="white"/>
              </a:buClr>
            </a:pPr>
            <a:endParaRPr lang="en-US">
              <a:cs typeface="Calibri"/>
            </a:endParaRPr>
          </a:p>
        </p:txBody>
      </p:sp>
      <p:pic>
        <p:nvPicPr>
          <p:cNvPr id="5" name="Picture 5" descr="Graphical user interface, text, application&#10;&#10;Description automatically generated">
            <a:extLst>
              <a:ext uri="{FF2B5EF4-FFF2-40B4-BE49-F238E27FC236}">
                <a16:creationId xmlns:a16="http://schemas.microsoft.com/office/drawing/2014/main" id="{D6C86351-270D-4020-85EA-A837022CA524}"/>
              </a:ext>
            </a:extLst>
          </p:cNvPr>
          <p:cNvPicPr>
            <a:picLocks noChangeAspect="1"/>
          </p:cNvPicPr>
          <p:nvPr/>
        </p:nvPicPr>
        <p:blipFill>
          <a:blip r:embed="rId4"/>
          <a:stretch>
            <a:fillRect/>
          </a:stretch>
        </p:blipFill>
        <p:spPr>
          <a:xfrm>
            <a:off x="9259032" y="1924834"/>
            <a:ext cx="2076815" cy="4438389"/>
          </a:xfrm>
          <a:prstGeom prst="rect">
            <a:avLst/>
          </a:prstGeom>
        </p:spPr>
      </p:pic>
    </p:spTree>
    <p:extLst>
      <p:ext uri="{BB962C8B-B14F-4D97-AF65-F5344CB8AC3E}">
        <p14:creationId xmlns:p14="http://schemas.microsoft.com/office/powerpoint/2010/main" val="288903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8D1B06FC-1CF7-894C-AC0D-506A3CE68B36}"/>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917B6DE-5D5A-40AE-82F2-955B38DB3405}"/>
              </a:ext>
            </a:extLst>
          </p:cNvPr>
          <p:cNvSpPr>
            <a:spLocks noGrp="1"/>
          </p:cNvSpPr>
          <p:nvPr>
            <p:ph type="title"/>
          </p:nvPr>
        </p:nvSpPr>
        <p:spPr>
          <a:xfrm>
            <a:off x="685801" y="609600"/>
            <a:ext cx="10131425" cy="1456267"/>
          </a:xfrm>
        </p:spPr>
        <p:txBody>
          <a:bodyPr>
            <a:normAutofit/>
          </a:bodyPr>
          <a:lstStyle/>
          <a:p>
            <a:r>
              <a:rPr lang="en-US">
                <a:cs typeface="Calibri Light"/>
              </a:rPr>
              <a:t>Testing</a:t>
            </a:r>
            <a:endParaRPr lang="en-US"/>
          </a:p>
        </p:txBody>
      </p:sp>
      <p:sp>
        <p:nvSpPr>
          <p:cNvPr id="3" name="Content Placeholder 2">
            <a:extLst>
              <a:ext uri="{FF2B5EF4-FFF2-40B4-BE49-F238E27FC236}">
                <a16:creationId xmlns:a16="http://schemas.microsoft.com/office/drawing/2014/main" id="{2ED15866-A0AE-4D65-A3A9-82B88B17C9E7}"/>
              </a:ext>
            </a:extLst>
          </p:cNvPr>
          <p:cNvSpPr>
            <a:spLocks noGrp="1"/>
          </p:cNvSpPr>
          <p:nvPr>
            <p:ph idx="1"/>
          </p:nvPr>
        </p:nvSpPr>
        <p:spPr>
          <a:xfrm>
            <a:off x="775801" y="1638067"/>
            <a:ext cx="10185425" cy="4711133"/>
          </a:xfrm>
        </p:spPr>
        <p:txBody>
          <a:bodyPr>
            <a:normAutofit/>
          </a:bodyPr>
          <a:lstStyle/>
          <a:p>
            <a:r>
              <a:rPr lang="en-US">
                <a:cs typeface="Calibri"/>
              </a:rPr>
              <a:t>UI and Integration Testing </a:t>
            </a:r>
          </a:p>
          <a:p>
            <a:pPr lvl="1">
              <a:buClr>
                <a:srgbClr val="FFFFFF"/>
              </a:buClr>
            </a:pPr>
            <a:r>
              <a:rPr lang="en-US">
                <a:cs typeface="Calibri"/>
              </a:rPr>
              <a:t>Tools: JUnit 4, Espresso, Firebase Emulator</a:t>
            </a:r>
          </a:p>
          <a:p>
            <a:pPr lvl="1">
              <a:buClr>
                <a:srgbClr val="FFFFFF"/>
              </a:buClr>
            </a:pPr>
            <a:r>
              <a:rPr lang="en-US">
                <a:cs typeface="Calibri"/>
              </a:rPr>
              <a:t>Used in testing user interaction with UI components. </a:t>
            </a:r>
          </a:p>
          <a:p>
            <a:pPr lvl="2">
              <a:buClr>
                <a:srgbClr val="FFFFFF"/>
              </a:buClr>
            </a:pPr>
            <a:r>
              <a:rPr lang="en-US">
                <a:cs typeface="Calibri"/>
              </a:rPr>
              <a:t>Including button clicks, text inputs, activity/fragment navigation etc.</a:t>
            </a:r>
          </a:p>
          <a:p>
            <a:pPr lvl="1">
              <a:buClr>
                <a:srgbClr val="FFFFFF"/>
              </a:buClr>
            </a:pPr>
            <a:r>
              <a:rPr lang="en-US">
                <a:cs typeface="Calibri"/>
              </a:rPr>
              <a:t>Tested scenarios in which users may call to the database or authentication services</a:t>
            </a:r>
          </a:p>
          <a:p>
            <a:pPr lvl="2">
              <a:buClr>
                <a:srgbClr val="FFFFFF"/>
              </a:buClr>
            </a:pPr>
            <a:r>
              <a:rPr lang="en-US">
                <a:cs typeface="Calibri"/>
              </a:rPr>
              <a:t>Including account creation, profile updates, various Firestore document changes</a:t>
            </a:r>
          </a:p>
          <a:p>
            <a:pPr lvl="2">
              <a:buClr>
                <a:srgbClr val="FFFFFF"/>
              </a:buClr>
            </a:pPr>
            <a:endParaRPr lang="en-US">
              <a:cs typeface="Calibri"/>
            </a:endParaRPr>
          </a:p>
          <a:p>
            <a:pPr>
              <a:buClr>
                <a:srgbClr val="FFFFFF"/>
              </a:buClr>
            </a:pPr>
            <a:r>
              <a:rPr lang="en-US">
                <a:cs typeface="Calibri"/>
              </a:rPr>
              <a:t>Firebase Emulator Suite</a:t>
            </a:r>
          </a:p>
          <a:p>
            <a:pPr lvl="1">
              <a:buClr>
                <a:srgbClr val="FFFFFF"/>
              </a:buClr>
            </a:pPr>
            <a:r>
              <a:rPr lang="en-US">
                <a:cs typeface="Calibri"/>
              </a:rPr>
              <a:t>Firebase provides a local emulator suite powered by Node JS. </a:t>
            </a:r>
          </a:p>
          <a:p>
            <a:pPr lvl="1">
              <a:buClr>
                <a:srgbClr val="FFFFFF"/>
              </a:buClr>
            </a:pPr>
            <a:r>
              <a:rPr lang="en-US">
                <a:cs typeface="Calibri"/>
              </a:rPr>
              <a:t>Allows for a development environment to be deployed on a local machine </a:t>
            </a:r>
          </a:p>
          <a:p>
            <a:pPr lvl="1">
              <a:buClr>
                <a:srgbClr val="FFFFFF"/>
              </a:buClr>
            </a:pPr>
            <a:r>
              <a:rPr lang="en-US">
                <a:cs typeface="Calibri"/>
              </a:rPr>
              <a:t>Used during integration testing to ensure </a:t>
            </a:r>
            <a:r>
              <a:rPr lang="en-US" err="1">
                <a:cs typeface="Calibri"/>
              </a:rPr>
              <a:t>Firestore</a:t>
            </a:r>
            <a:r>
              <a:rPr lang="en-US">
                <a:cs typeface="Calibri"/>
              </a:rPr>
              <a:t> authentication and database calls could be made before </a:t>
            </a:r>
          </a:p>
        </p:txBody>
      </p:sp>
    </p:spTree>
    <p:extLst>
      <p:ext uri="{BB962C8B-B14F-4D97-AF65-F5344CB8AC3E}">
        <p14:creationId xmlns:p14="http://schemas.microsoft.com/office/powerpoint/2010/main" val="36022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8D1B06FC-1CF7-894C-AC0D-506A3CE68B36}"/>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917B6DE-5D5A-40AE-82F2-955B38DB3405}"/>
              </a:ext>
            </a:extLst>
          </p:cNvPr>
          <p:cNvSpPr>
            <a:spLocks noGrp="1"/>
          </p:cNvSpPr>
          <p:nvPr>
            <p:ph type="title"/>
          </p:nvPr>
        </p:nvSpPr>
        <p:spPr>
          <a:xfrm>
            <a:off x="111178" y="-89941"/>
            <a:ext cx="10131425" cy="1456267"/>
          </a:xfrm>
        </p:spPr>
        <p:txBody>
          <a:bodyPr>
            <a:normAutofit/>
          </a:bodyPr>
          <a:lstStyle/>
          <a:p>
            <a:r>
              <a:rPr lang="en-US">
                <a:cs typeface="Calibri Light"/>
              </a:rPr>
              <a:t>Instrumental Testing Demonstration</a:t>
            </a:r>
            <a:endParaRPr lang="en-US"/>
          </a:p>
        </p:txBody>
      </p:sp>
      <p:pic>
        <p:nvPicPr>
          <p:cNvPr id="7" name="Picture 7">
            <a:hlinkClick r:id="" action="ppaction://media"/>
            <a:extLst>
              <a:ext uri="{FF2B5EF4-FFF2-40B4-BE49-F238E27FC236}">
                <a16:creationId xmlns:a16="http://schemas.microsoft.com/office/drawing/2014/main" id="{76E9F4A1-773A-4DC0-89EB-BAF7BF591283}"/>
              </a:ext>
            </a:extLst>
          </p:cNvPr>
          <p:cNvPicPr>
            <a:picLocks noRot="1" noChangeAspect="1"/>
          </p:cNvPicPr>
          <p:nvPr>
            <a:videoFile r:link="rId1"/>
          </p:nvPr>
        </p:nvPicPr>
        <p:blipFill>
          <a:blip r:embed="rId5"/>
          <a:stretch>
            <a:fillRect/>
          </a:stretch>
        </p:blipFill>
        <p:spPr>
          <a:xfrm>
            <a:off x="1449050" y="1137535"/>
            <a:ext cx="9618687" cy="5145060"/>
          </a:xfrm>
          <a:prstGeom prst="rect">
            <a:avLst/>
          </a:prstGeom>
        </p:spPr>
      </p:pic>
    </p:spTree>
    <p:extLst>
      <p:ext uri="{BB962C8B-B14F-4D97-AF65-F5344CB8AC3E}">
        <p14:creationId xmlns:p14="http://schemas.microsoft.com/office/powerpoint/2010/main" val="363409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8D1B06FC-1CF7-894C-AC0D-506A3CE68B36}"/>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917B6DE-5D5A-40AE-82F2-955B38DB3405}"/>
              </a:ext>
            </a:extLst>
          </p:cNvPr>
          <p:cNvSpPr>
            <a:spLocks noGrp="1"/>
          </p:cNvSpPr>
          <p:nvPr>
            <p:ph type="title"/>
          </p:nvPr>
        </p:nvSpPr>
        <p:spPr>
          <a:xfrm>
            <a:off x="111178" y="-89941"/>
            <a:ext cx="10131425" cy="1456267"/>
          </a:xfrm>
        </p:spPr>
        <p:txBody>
          <a:bodyPr>
            <a:normAutofit/>
          </a:bodyPr>
          <a:lstStyle/>
          <a:p>
            <a:r>
              <a:rPr lang="en-US">
                <a:cs typeface="Calibri Light"/>
              </a:rPr>
              <a:t>Integration Testing Demonstration</a:t>
            </a:r>
            <a:endParaRPr lang="en-US"/>
          </a:p>
        </p:txBody>
      </p:sp>
      <p:pic>
        <p:nvPicPr>
          <p:cNvPr id="3" name="Picture 4">
            <a:hlinkClick r:id="" action="ppaction://media"/>
            <a:extLst>
              <a:ext uri="{FF2B5EF4-FFF2-40B4-BE49-F238E27FC236}">
                <a16:creationId xmlns:a16="http://schemas.microsoft.com/office/drawing/2014/main" id="{5A72B19C-4101-4351-A525-59E8D58240A2}"/>
              </a:ext>
            </a:extLst>
          </p:cNvPr>
          <p:cNvPicPr>
            <a:picLocks noRot="1" noChangeAspect="1"/>
          </p:cNvPicPr>
          <p:nvPr>
            <a:videoFile r:link="rId1"/>
          </p:nvPr>
        </p:nvPicPr>
        <p:blipFill>
          <a:blip r:embed="rId5"/>
          <a:stretch>
            <a:fillRect/>
          </a:stretch>
        </p:blipFill>
        <p:spPr>
          <a:xfrm>
            <a:off x="1500000" y="1135125"/>
            <a:ext cx="9552000" cy="5301750"/>
          </a:xfrm>
          <a:prstGeom prst="rect">
            <a:avLst/>
          </a:prstGeom>
        </p:spPr>
      </p:pic>
    </p:spTree>
    <p:extLst>
      <p:ext uri="{BB962C8B-B14F-4D97-AF65-F5344CB8AC3E}">
        <p14:creationId xmlns:p14="http://schemas.microsoft.com/office/powerpoint/2010/main" val="23241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8D1B06FC-1CF7-894C-AC0D-506A3CE68B36}"/>
              </a:ext>
            </a:extLst>
          </p:cNvPr>
          <p:cNvPicPr>
            <a:picLocks noChangeAspect="1"/>
          </p:cNvPicPr>
          <p:nvPr/>
        </p:nvPicPr>
        <p:blipFill rotWithShape="1">
          <a:blip r:embed="rId2">
            <a:alphaModFix amt="25000"/>
          </a:blip>
          <a:srcRect t="8739" b="6992"/>
          <a:stretch/>
        </p:blipFill>
        <p:spPr>
          <a:xfrm>
            <a:off x="-598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917B6DE-5D5A-40AE-82F2-955B38DB3405}"/>
              </a:ext>
            </a:extLst>
          </p:cNvPr>
          <p:cNvSpPr>
            <a:spLocks noGrp="1"/>
          </p:cNvSpPr>
          <p:nvPr>
            <p:ph type="title"/>
          </p:nvPr>
        </p:nvSpPr>
        <p:spPr>
          <a:xfrm>
            <a:off x="685801" y="609600"/>
            <a:ext cx="10131425" cy="1456267"/>
          </a:xfrm>
        </p:spPr>
        <p:txBody>
          <a:bodyPr>
            <a:normAutofit/>
          </a:bodyPr>
          <a:lstStyle/>
          <a:p>
            <a:r>
              <a:rPr lang="en-US">
                <a:cs typeface="Calibri Light"/>
              </a:rPr>
              <a:t>Future Testing Considerations</a:t>
            </a:r>
            <a:endParaRPr lang="en-US"/>
          </a:p>
        </p:txBody>
      </p:sp>
      <p:sp>
        <p:nvSpPr>
          <p:cNvPr id="3" name="Content Placeholder 2">
            <a:extLst>
              <a:ext uri="{FF2B5EF4-FFF2-40B4-BE49-F238E27FC236}">
                <a16:creationId xmlns:a16="http://schemas.microsoft.com/office/drawing/2014/main" id="{2ED15866-A0AE-4D65-A3A9-82B88B17C9E7}"/>
              </a:ext>
            </a:extLst>
          </p:cNvPr>
          <p:cNvSpPr>
            <a:spLocks noGrp="1"/>
          </p:cNvSpPr>
          <p:nvPr>
            <p:ph idx="1"/>
          </p:nvPr>
        </p:nvSpPr>
        <p:spPr>
          <a:xfrm>
            <a:off x="739801" y="1698067"/>
            <a:ext cx="10203425" cy="4165133"/>
          </a:xfrm>
        </p:spPr>
        <p:txBody>
          <a:bodyPr>
            <a:normAutofit/>
          </a:bodyPr>
          <a:lstStyle/>
          <a:p>
            <a:pPr>
              <a:buClr>
                <a:srgbClr val="FFFFFF"/>
              </a:buClr>
            </a:pPr>
            <a:r>
              <a:rPr lang="en-US">
                <a:cs typeface="Calibri"/>
              </a:rPr>
              <a:t>Mocked Unit Tests</a:t>
            </a:r>
            <a:endParaRPr lang="en-US"/>
          </a:p>
          <a:p>
            <a:pPr lvl="2">
              <a:buClr>
                <a:srgbClr val="FFFFFF"/>
              </a:buClr>
            </a:pPr>
            <a:r>
              <a:rPr lang="en-US">
                <a:cs typeface="Calibri"/>
              </a:rPr>
              <a:t>Firebase doesn't natively support class mocking </a:t>
            </a:r>
          </a:p>
          <a:p>
            <a:pPr lvl="2">
              <a:buClr>
                <a:srgbClr val="FFFFFF"/>
              </a:buClr>
            </a:pPr>
            <a:r>
              <a:rPr lang="en-US">
                <a:cs typeface="Calibri"/>
              </a:rPr>
              <a:t>These unit tests could have allowed for an easier solution while testing database calls</a:t>
            </a:r>
          </a:p>
          <a:p>
            <a:pPr lvl="3">
              <a:buClr>
                <a:srgbClr val="FFFFFF"/>
              </a:buClr>
            </a:pPr>
            <a:r>
              <a:rPr lang="en-US">
                <a:cs typeface="Calibri"/>
              </a:rPr>
              <a:t>However, these calls would not have been 'real'. No entries would have been made to the database</a:t>
            </a:r>
          </a:p>
          <a:p>
            <a:pPr>
              <a:buClr>
                <a:srgbClr val="FFFFFF"/>
              </a:buClr>
            </a:pPr>
            <a:r>
              <a:rPr lang="en-US">
                <a:cs typeface="Calibri"/>
              </a:rPr>
              <a:t>Firebase Test Lab</a:t>
            </a:r>
          </a:p>
          <a:p>
            <a:pPr lvl="1">
              <a:buClr>
                <a:srgbClr val="FFFFFF"/>
              </a:buClr>
            </a:pPr>
            <a:r>
              <a:rPr lang="en-US">
                <a:cs typeface="Calibri"/>
              </a:rPr>
              <a:t>Firebase provides a service which could have tested our app across multiple devices simultaneously</a:t>
            </a:r>
          </a:p>
          <a:p>
            <a:pPr lvl="2">
              <a:buClr>
                <a:srgbClr val="FFFFFF"/>
              </a:buClr>
            </a:pPr>
            <a:r>
              <a:rPr lang="en-US">
                <a:cs typeface="Calibri"/>
              </a:rPr>
              <a:t>Not part of the Firebase 'Free Tier'. Requires a Spark plan (pay-as-you-go)</a:t>
            </a:r>
          </a:p>
          <a:p>
            <a:pPr lvl="1">
              <a:buClr>
                <a:srgbClr val="FFFFFF"/>
              </a:buClr>
            </a:pPr>
            <a:r>
              <a:rPr lang="en-US">
                <a:cs typeface="Calibri"/>
              </a:rPr>
              <a:t>In order to limit costs, our team tested the application on two API versions across several devices manually</a:t>
            </a:r>
          </a:p>
          <a:p>
            <a:pPr lvl="2">
              <a:buClr>
                <a:srgbClr val="FFFFFF"/>
              </a:buClr>
            </a:pPr>
            <a:r>
              <a:rPr lang="en-US">
                <a:cs typeface="Calibri"/>
              </a:rPr>
              <a:t>Android API 28, 29 and 30 specifically</a:t>
            </a:r>
          </a:p>
          <a:p>
            <a:pPr lvl="2">
              <a:buClr>
                <a:srgbClr val="FFFFFF"/>
              </a:buClr>
            </a:pPr>
            <a:r>
              <a:rPr lang="en-US">
                <a:cs typeface="Calibri"/>
              </a:rPr>
              <a:t>Various pixel and Nexus devices.</a:t>
            </a:r>
          </a:p>
        </p:txBody>
      </p:sp>
    </p:spTree>
    <p:extLst>
      <p:ext uri="{BB962C8B-B14F-4D97-AF65-F5344CB8AC3E}">
        <p14:creationId xmlns:p14="http://schemas.microsoft.com/office/powerpoint/2010/main" val="124080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8D1B06FC-1CF7-894C-AC0D-506A3CE68B36}"/>
              </a:ext>
            </a:extLst>
          </p:cNvPr>
          <p:cNvPicPr>
            <a:picLocks noChangeAspect="1"/>
          </p:cNvPicPr>
          <p:nvPr/>
        </p:nvPicPr>
        <p:blipFill rotWithShape="1">
          <a:blip r:embed="rId2">
            <a:alphaModFix amt="25000"/>
          </a:blip>
          <a:srcRect t="8739" b="6992"/>
          <a:stretch/>
        </p:blipFill>
        <p:spPr>
          <a:xfrm>
            <a:off x="6350" y="3572"/>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9917B6DE-5D5A-40AE-82F2-955B38DB3405}"/>
              </a:ext>
            </a:extLst>
          </p:cNvPr>
          <p:cNvSpPr>
            <a:spLocks noGrp="1"/>
          </p:cNvSpPr>
          <p:nvPr>
            <p:ph type="title"/>
          </p:nvPr>
        </p:nvSpPr>
        <p:spPr>
          <a:xfrm>
            <a:off x="570541" y="449516"/>
            <a:ext cx="10131425" cy="1456267"/>
          </a:xfrm>
        </p:spPr>
        <p:txBody>
          <a:bodyPr>
            <a:normAutofit/>
          </a:bodyPr>
          <a:lstStyle/>
          <a:p>
            <a:r>
              <a:rPr lang="en-US">
                <a:ea typeface="+mj-lt"/>
                <a:cs typeface="+mj-lt"/>
              </a:rPr>
              <a:t>Deployment Activities and Challenges</a:t>
            </a:r>
            <a:endParaRPr lang="en-US" err="1">
              <a:cs typeface="Calibri Light"/>
            </a:endParaRPr>
          </a:p>
        </p:txBody>
      </p:sp>
      <p:sp>
        <p:nvSpPr>
          <p:cNvPr id="3" name="Content Placeholder 2">
            <a:extLst>
              <a:ext uri="{FF2B5EF4-FFF2-40B4-BE49-F238E27FC236}">
                <a16:creationId xmlns:a16="http://schemas.microsoft.com/office/drawing/2014/main" id="{2ED15866-A0AE-4D65-A3A9-82B88B17C9E7}"/>
              </a:ext>
            </a:extLst>
          </p:cNvPr>
          <p:cNvSpPr>
            <a:spLocks noGrp="1"/>
          </p:cNvSpPr>
          <p:nvPr>
            <p:ph idx="1"/>
          </p:nvPr>
        </p:nvSpPr>
        <p:spPr>
          <a:xfrm>
            <a:off x="688574" y="1999025"/>
            <a:ext cx="10203425" cy="4666174"/>
          </a:xfrm>
        </p:spPr>
        <p:txBody>
          <a:bodyPr>
            <a:normAutofit lnSpcReduction="10000"/>
          </a:bodyPr>
          <a:lstStyle/>
          <a:p>
            <a:pPr>
              <a:buClr>
                <a:srgbClr val="FFFFFF"/>
              </a:buClr>
            </a:pPr>
            <a:r>
              <a:rPr lang="en-US" dirty="0">
                <a:cs typeface="Calibri"/>
              </a:rPr>
              <a:t>Although we only secured one functional release, we used the following methods to ensure a streamlined approach to the deployment process.</a:t>
            </a:r>
          </a:p>
          <a:p>
            <a:pPr lvl="1">
              <a:buClr>
                <a:srgbClr val="FFFFFF"/>
              </a:buClr>
            </a:pPr>
            <a:r>
              <a:rPr lang="en-US" dirty="0">
                <a:cs typeface="Calibri"/>
              </a:rPr>
              <a:t>App configuration </a:t>
            </a:r>
          </a:p>
          <a:p>
            <a:pPr lvl="2">
              <a:buClr>
                <a:srgbClr val="FFFFFF"/>
              </a:buClr>
            </a:pPr>
            <a:r>
              <a:rPr lang="en-US" dirty="0">
                <a:cs typeface="Calibri"/>
              </a:rPr>
              <a:t>Every release (or update of code) required testing on the appropriate devices to ensure compatibility.</a:t>
            </a:r>
          </a:p>
          <a:p>
            <a:pPr lvl="2">
              <a:buClr>
                <a:srgbClr val="FFFFFF"/>
              </a:buClr>
            </a:pPr>
            <a:r>
              <a:rPr lang="en-US" dirty="0">
                <a:cs typeface="Calibri"/>
              </a:rPr>
              <a:t>By opting out of the Firebase Test Lab, this process was very tedious</a:t>
            </a:r>
          </a:p>
          <a:p>
            <a:pPr lvl="1">
              <a:buClr>
                <a:srgbClr val="FFFFFF"/>
              </a:buClr>
            </a:pPr>
            <a:r>
              <a:rPr lang="en-US" dirty="0">
                <a:cs typeface="Calibri"/>
              </a:rPr>
              <a:t>Code </a:t>
            </a:r>
            <a:r>
              <a:rPr lang="en-US" dirty="0"/>
              <a:t>Maintenance </a:t>
            </a:r>
            <a:r>
              <a:rPr lang="en-US" dirty="0">
                <a:cs typeface="Calibri"/>
              </a:rPr>
              <a:t>and Reuse</a:t>
            </a:r>
          </a:p>
          <a:p>
            <a:pPr lvl="2">
              <a:buClr>
                <a:srgbClr val="FFFFFF"/>
              </a:buClr>
            </a:pPr>
            <a:r>
              <a:rPr lang="en-US" dirty="0">
                <a:cs typeface="Calibri"/>
              </a:rPr>
              <a:t>We are strong believers in ensuring that our code can be well maintained across releases</a:t>
            </a:r>
          </a:p>
          <a:p>
            <a:pPr lvl="2">
              <a:buClr>
                <a:srgbClr val="FFFFFF"/>
              </a:buClr>
            </a:pPr>
            <a:r>
              <a:rPr lang="en-US" dirty="0">
                <a:cs typeface="Calibri"/>
              </a:rPr>
              <a:t>During our deployment activities we focused on building strong, modular code such that our deployment process would be more streamlined</a:t>
            </a:r>
          </a:p>
          <a:p>
            <a:pPr lvl="1">
              <a:buClr>
                <a:srgbClr val="FFFFFF"/>
              </a:buClr>
            </a:pPr>
            <a:r>
              <a:rPr lang="en-US" dirty="0">
                <a:cs typeface="Calibri"/>
              </a:rPr>
              <a:t>Google Play Store</a:t>
            </a:r>
          </a:p>
          <a:p>
            <a:pPr lvl="2">
              <a:buClr>
                <a:srgbClr val="FFFFFF"/>
              </a:buClr>
            </a:pPr>
            <a:r>
              <a:rPr lang="en-US" dirty="0">
                <a:cs typeface="Calibri"/>
              </a:rPr>
              <a:t>One of our biggest challenges during the deployment process was ensuring that each release followed the guidelines set out by Google. </a:t>
            </a:r>
          </a:p>
          <a:p>
            <a:pPr lvl="2">
              <a:buClr>
                <a:srgbClr val="FFFFFF"/>
              </a:buClr>
            </a:pPr>
            <a:r>
              <a:rPr lang="en-US" dirty="0">
                <a:cs typeface="Calibri"/>
              </a:rPr>
              <a:t>Interacting with Google's official deployment tool added an extra layer of complexity to our application</a:t>
            </a:r>
          </a:p>
          <a:p>
            <a:pPr lvl="2">
              <a:buClr>
                <a:srgbClr val="FFFFFF"/>
              </a:buClr>
            </a:pPr>
            <a:r>
              <a:rPr lang="en-US" dirty="0">
                <a:cs typeface="Calibri"/>
              </a:rPr>
              <a:t>We created test suite for Markers to test which is by invite. Please let us know an email to send invite</a:t>
            </a:r>
          </a:p>
          <a:p>
            <a:pPr lvl="2">
              <a:buClr>
                <a:srgbClr val="FFFFFF"/>
              </a:buClr>
            </a:pPr>
            <a:endParaRPr lang="en-US">
              <a:cs typeface="Calibri"/>
            </a:endParaRPr>
          </a:p>
          <a:p>
            <a:pPr lvl="2">
              <a:buClr>
                <a:srgbClr val="FFFFFF"/>
              </a:buClr>
            </a:pPr>
            <a:endParaRPr lang="en-US">
              <a:cs typeface="Calibri"/>
            </a:endParaRPr>
          </a:p>
        </p:txBody>
      </p:sp>
    </p:spTree>
    <p:extLst>
      <p:ext uri="{BB962C8B-B14F-4D97-AF65-F5344CB8AC3E}">
        <p14:creationId xmlns:p14="http://schemas.microsoft.com/office/powerpoint/2010/main" val="266713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A17BFDDE-2D03-8345-8086-5F2A2C45A71A}"/>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8A4BC421-2A62-48D2-BF24-911554203A62}"/>
              </a:ext>
            </a:extLst>
          </p:cNvPr>
          <p:cNvSpPr>
            <a:spLocks noGrp="1"/>
          </p:cNvSpPr>
          <p:nvPr>
            <p:ph type="title"/>
          </p:nvPr>
        </p:nvSpPr>
        <p:spPr>
          <a:xfrm>
            <a:off x="685801" y="609600"/>
            <a:ext cx="10131425" cy="1456267"/>
          </a:xfrm>
        </p:spPr>
        <p:txBody>
          <a:bodyPr>
            <a:normAutofit/>
          </a:bodyPr>
          <a:lstStyle/>
          <a:p>
            <a:r>
              <a:rPr lang="en-US">
                <a:cs typeface="Calibri Light"/>
              </a:rPr>
              <a:t>Additional Features</a:t>
            </a:r>
            <a:endParaRPr lang="en-US"/>
          </a:p>
        </p:txBody>
      </p:sp>
      <p:sp>
        <p:nvSpPr>
          <p:cNvPr id="3" name="Content Placeholder 2">
            <a:extLst>
              <a:ext uri="{FF2B5EF4-FFF2-40B4-BE49-F238E27FC236}">
                <a16:creationId xmlns:a16="http://schemas.microsoft.com/office/drawing/2014/main" id="{6205AF23-C2CB-4D24-9762-33C1C118ABC7}"/>
              </a:ext>
            </a:extLst>
          </p:cNvPr>
          <p:cNvSpPr>
            <a:spLocks noGrp="1"/>
          </p:cNvSpPr>
          <p:nvPr>
            <p:ph idx="1"/>
          </p:nvPr>
        </p:nvSpPr>
        <p:spPr>
          <a:xfrm>
            <a:off x="685801" y="2142067"/>
            <a:ext cx="10131425" cy="3649133"/>
          </a:xfrm>
        </p:spPr>
        <p:txBody>
          <a:bodyPr>
            <a:normAutofit/>
          </a:bodyPr>
          <a:lstStyle/>
          <a:p>
            <a:r>
              <a:rPr lang="en-US" dirty="0">
                <a:cs typeface="Calibri"/>
              </a:rPr>
              <a:t>The following features had to be removed due to time constraints:</a:t>
            </a:r>
          </a:p>
          <a:p>
            <a:pPr lvl="1">
              <a:buClr>
                <a:srgbClr val="FFFFFF"/>
              </a:buClr>
            </a:pPr>
            <a:r>
              <a:rPr lang="en-US" dirty="0">
                <a:cs typeface="Calibri"/>
              </a:rPr>
              <a:t>Chat integration</a:t>
            </a:r>
          </a:p>
          <a:p>
            <a:pPr lvl="1">
              <a:buClr>
                <a:srgbClr val="FFFFFF"/>
              </a:buClr>
            </a:pPr>
            <a:r>
              <a:rPr lang="en-US" dirty="0">
                <a:cs typeface="Calibri"/>
              </a:rPr>
              <a:t>Notifications via email and text message</a:t>
            </a:r>
          </a:p>
          <a:p>
            <a:pPr lvl="1">
              <a:buClr>
                <a:srgbClr val="FFFFFF"/>
              </a:buClr>
            </a:pPr>
            <a:r>
              <a:rPr lang="en-US" dirty="0">
                <a:cs typeface="Calibri"/>
              </a:rPr>
              <a:t>Location map integration</a:t>
            </a:r>
          </a:p>
          <a:p>
            <a:pPr>
              <a:buClr>
                <a:srgbClr val="FFFFFF"/>
              </a:buClr>
            </a:pPr>
            <a:endParaRPr lang="en-US">
              <a:cs typeface="Calibri"/>
            </a:endParaRPr>
          </a:p>
          <a:p>
            <a:pPr>
              <a:buClr>
                <a:srgbClr val="FFFFFF"/>
              </a:buClr>
            </a:pPr>
            <a:r>
              <a:rPr lang="en-US" dirty="0">
                <a:ea typeface="+mn-lt"/>
                <a:cs typeface="+mn-lt"/>
              </a:rPr>
              <a:t>These features were not essential to the functionality of the app, but were going to be used as a way to make the app easier to use</a:t>
            </a:r>
          </a:p>
          <a:p>
            <a:pPr>
              <a:buClr>
                <a:srgbClr val="FFFFFF"/>
              </a:buClr>
            </a:pPr>
            <a:r>
              <a:rPr lang="en-US" dirty="0">
                <a:ea typeface="+mn-lt"/>
                <a:cs typeface="+mn-lt"/>
              </a:rPr>
              <a:t>If this app is developed further in the future, these features would be good to add</a:t>
            </a:r>
            <a:endParaRPr lang="en-US" dirty="0"/>
          </a:p>
          <a:p>
            <a:pPr marL="457200" lvl="1" indent="0">
              <a:buClr>
                <a:srgbClr val="FFFFFF"/>
              </a:buClr>
              <a:buNone/>
            </a:pP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40640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s on a display with reflection of office">
            <a:extLst>
              <a:ext uri="{FF2B5EF4-FFF2-40B4-BE49-F238E27FC236}">
                <a16:creationId xmlns:a16="http://schemas.microsoft.com/office/drawing/2014/main" id="{2A243209-5CD3-8248-9952-4D87BCD5659C}"/>
              </a:ext>
            </a:extLst>
          </p:cNvPr>
          <p:cNvPicPr>
            <a:picLocks noChangeAspect="1"/>
          </p:cNvPicPr>
          <p:nvPr/>
        </p:nvPicPr>
        <p:blipFill rotWithShape="1">
          <a:blip r:embed="rId2">
            <a:alphaModFix amt="25000"/>
          </a:blip>
          <a:srcRect t="8739" b="6992"/>
          <a:stretch/>
        </p:blipFill>
        <p:spPr>
          <a:xfrm>
            <a:off x="20" y="-8379"/>
            <a:ext cx="12191980" cy="6857990"/>
          </a:xfrm>
          <a:prstGeom prst="rect">
            <a:avLst/>
          </a:prstGeom>
          <a:solidFill>
            <a:schemeClr val="bg1"/>
          </a:solidFill>
        </p:spPr>
      </p:pic>
      <p:sp>
        <p:nvSpPr>
          <p:cNvPr id="2" name="Title 1">
            <a:extLst>
              <a:ext uri="{FF2B5EF4-FFF2-40B4-BE49-F238E27FC236}">
                <a16:creationId xmlns:a16="http://schemas.microsoft.com/office/drawing/2014/main" id="{46594D72-1451-428B-ACCE-72EF06FDCF54}"/>
              </a:ext>
            </a:extLst>
          </p:cNvPr>
          <p:cNvSpPr>
            <a:spLocks noGrp="1"/>
          </p:cNvSpPr>
          <p:nvPr>
            <p:ph type="title"/>
          </p:nvPr>
        </p:nvSpPr>
        <p:spPr/>
        <p:txBody>
          <a:bodyPr/>
          <a:lstStyle/>
          <a:p>
            <a:r>
              <a:rPr lang="en-CA"/>
              <a:t>References</a:t>
            </a:r>
          </a:p>
        </p:txBody>
      </p:sp>
      <p:sp>
        <p:nvSpPr>
          <p:cNvPr id="3" name="Content Placeholder 2">
            <a:extLst>
              <a:ext uri="{FF2B5EF4-FFF2-40B4-BE49-F238E27FC236}">
                <a16:creationId xmlns:a16="http://schemas.microsoft.com/office/drawing/2014/main" id="{D1B8F354-E8D4-4990-B2FB-32ED0025415F}"/>
              </a:ext>
            </a:extLst>
          </p:cNvPr>
          <p:cNvSpPr>
            <a:spLocks noGrp="1"/>
          </p:cNvSpPr>
          <p:nvPr>
            <p:ph idx="1"/>
          </p:nvPr>
        </p:nvSpPr>
        <p:spPr/>
        <p:txBody>
          <a:bodyPr/>
          <a:lstStyle/>
          <a:p>
            <a:pPr marL="0" indent="0">
              <a:buNone/>
            </a:pPr>
            <a:r>
              <a:rPr lang="en-CA"/>
              <a:t>[1] Firebase Documentation: </a:t>
            </a:r>
            <a:r>
              <a:rPr lang="en-CA">
                <a:hlinkClick r:id="rId3"/>
              </a:rPr>
              <a:t>https://firebase.google.com/docs</a:t>
            </a:r>
            <a:endParaRPr lang="en-CA"/>
          </a:p>
          <a:p>
            <a:pPr marL="0" indent="0">
              <a:buNone/>
            </a:pPr>
            <a:r>
              <a:rPr lang="en-CA"/>
              <a:t>[2] Android Development Documentation: </a:t>
            </a:r>
            <a:r>
              <a:rPr lang="en-CA">
                <a:hlinkClick r:id="rId4"/>
              </a:rPr>
              <a:t>https://developer.android.com/docs</a:t>
            </a:r>
            <a:endParaRPr lang="en-CA"/>
          </a:p>
          <a:p>
            <a:pPr marL="0" indent="0">
              <a:buNone/>
            </a:pPr>
            <a:r>
              <a:rPr lang="en-CA"/>
              <a:t>[3] Jira website: </a:t>
            </a:r>
            <a:r>
              <a:rPr lang="en-CA">
                <a:hlinkClick r:id="rId5"/>
              </a:rPr>
              <a:t>https://www.atlassian.com/software/jira</a:t>
            </a:r>
            <a:endParaRPr lang="en-CA"/>
          </a:p>
          <a:p>
            <a:pPr marL="0" indent="0">
              <a:buNone/>
            </a:pPr>
            <a:r>
              <a:rPr lang="en-CA"/>
              <a:t>[4] Android Studio: </a:t>
            </a:r>
            <a:r>
              <a:rPr lang="en-CA">
                <a:hlinkClick r:id="rId6"/>
              </a:rPr>
              <a:t>https://developer.android.com/studio</a:t>
            </a:r>
            <a:endParaRPr lang="en-CA"/>
          </a:p>
          <a:p>
            <a:pPr marL="0" indent="0">
              <a:buNone/>
            </a:pPr>
            <a:endParaRPr lang="en-CA"/>
          </a:p>
          <a:p>
            <a:pPr marL="0" indent="0">
              <a:buNone/>
            </a:pPr>
            <a:endParaRPr lang="en-CA"/>
          </a:p>
          <a:p>
            <a:endParaRPr lang="en-CA"/>
          </a:p>
        </p:txBody>
      </p:sp>
    </p:spTree>
    <p:extLst>
      <p:ext uri="{BB962C8B-B14F-4D97-AF65-F5344CB8AC3E}">
        <p14:creationId xmlns:p14="http://schemas.microsoft.com/office/powerpoint/2010/main" val="402152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s on a display with reflection of office">
            <a:extLst>
              <a:ext uri="{FF2B5EF4-FFF2-40B4-BE49-F238E27FC236}">
                <a16:creationId xmlns:a16="http://schemas.microsoft.com/office/drawing/2014/main" id="{1DCC0BE2-4692-9442-B981-5C48DDA0AF69}"/>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a:t>Questions?</a:t>
            </a: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DF4AECC0-0108-4140-8AA1-8FE328FE454A}"/>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p:spPr>
      </p:pic>
      <p:pic>
        <p:nvPicPr>
          <p:cNvPr id="25" name="Picture 2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B92CA468-EF00-4A94-97B1-B8C690C09A77}"/>
              </a:ext>
            </a:extLst>
          </p:cNvPr>
          <p:cNvSpPr>
            <a:spLocks noGrp="1"/>
          </p:cNvSpPr>
          <p:nvPr>
            <p:ph type="title"/>
          </p:nvPr>
        </p:nvSpPr>
        <p:spPr>
          <a:xfrm>
            <a:off x="685801" y="609600"/>
            <a:ext cx="10131425" cy="1456267"/>
          </a:xfrm>
        </p:spPr>
        <p:txBody>
          <a:bodyPr>
            <a:normAutofit/>
          </a:bodyPr>
          <a:lstStyle/>
          <a:p>
            <a:r>
              <a:rPr lang="en-US">
                <a:cs typeface="Calibri Light"/>
              </a:rPr>
              <a:t>Team Members and  Responsibilities</a:t>
            </a:r>
            <a:endParaRPr lang="en-US"/>
          </a:p>
        </p:txBody>
      </p:sp>
      <p:sp>
        <p:nvSpPr>
          <p:cNvPr id="3" name="Content Placeholder 2">
            <a:extLst>
              <a:ext uri="{FF2B5EF4-FFF2-40B4-BE49-F238E27FC236}">
                <a16:creationId xmlns:a16="http://schemas.microsoft.com/office/drawing/2014/main" id="{491D7564-91AB-4712-B327-DBF2072B2A67}"/>
              </a:ext>
            </a:extLst>
          </p:cNvPr>
          <p:cNvSpPr>
            <a:spLocks noGrp="1"/>
          </p:cNvSpPr>
          <p:nvPr>
            <p:ph idx="1"/>
          </p:nvPr>
        </p:nvSpPr>
        <p:spPr>
          <a:xfrm>
            <a:off x="685801" y="2142067"/>
            <a:ext cx="10131425" cy="3649133"/>
          </a:xfrm>
        </p:spPr>
        <p:txBody>
          <a:bodyPr>
            <a:normAutofit lnSpcReduction="10000"/>
          </a:bodyPr>
          <a:lstStyle/>
          <a:p>
            <a:pPr>
              <a:lnSpc>
                <a:spcPct val="90000"/>
              </a:lnSpc>
            </a:pPr>
            <a:r>
              <a:rPr lang="en-US" dirty="0">
                <a:cs typeface="Calibri"/>
              </a:rPr>
              <a:t>Sapan Sharma: ScrumMaster, Firebase setup and management,</a:t>
            </a:r>
          </a:p>
          <a:p>
            <a:pPr>
              <a:lnSpc>
                <a:spcPct val="90000"/>
              </a:lnSpc>
              <a:buClr>
                <a:srgbClr val="FFFFFF"/>
              </a:buClr>
            </a:pPr>
            <a:r>
              <a:rPr lang="en-US" dirty="0">
                <a:cs typeface="Calibri"/>
              </a:rPr>
              <a:t>Arooj Fateh: User profile page, create post page, update user profile information</a:t>
            </a:r>
          </a:p>
          <a:p>
            <a:pPr>
              <a:lnSpc>
                <a:spcPct val="90000"/>
              </a:lnSpc>
              <a:buClr>
                <a:srgbClr val="FFFFFF"/>
              </a:buClr>
            </a:pPr>
            <a:r>
              <a:rPr lang="en-US" dirty="0">
                <a:cs typeface="Calibri"/>
              </a:rPr>
              <a:t>Alanna McNulty: Non-profit information page,  update non-profit profile information</a:t>
            </a:r>
          </a:p>
          <a:p>
            <a:pPr>
              <a:lnSpc>
                <a:spcPct val="90000"/>
              </a:lnSpc>
              <a:buClr>
                <a:srgbClr val="FFFFFF"/>
              </a:buClr>
            </a:pPr>
            <a:r>
              <a:rPr lang="en-US" dirty="0">
                <a:cs typeface="Calibri"/>
              </a:rPr>
              <a:t>Brian Jenkins: Sign-up, login functionality, instrumental/integration unit testing, fragment management</a:t>
            </a:r>
          </a:p>
          <a:p>
            <a:pPr>
              <a:lnSpc>
                <a:spcPct val="90000"/>
              </a:lnSpc>
              <a:buClr>
                <a:srgbClr val="FFFFFF"/>
              </a:buClr>
            </a:pPr>
            <a:r>
              <a:rPr lang="en-US" dirty="0">
                <a:cs typeface="Calibri"/>
              </a:rPr>
              <a:t>Alex </a:t>
            </a:r>
            <a:r>
              <a:rPr lang="en-US" dirty="0" err="1">
                <a:cs typeface="Calibri"/>
              </a:rPr>
              <a:t>Orvitz</a:t>
            </a:r>
            <a:r>
              <a:rPr lang="en-US" dirty="0">
                <a:cs typeface="Calibri"/>
              </a:rPr>
              <a:t>: Home page, navigation component, search engine and filters</a:t>
            </a:r>
          </a:p>
          <a:p>
            <a:pPr>
              <a:lnSpc>
                <a:spcPct val="90000"/>
              </a:lnSpc>
              <a:buClr>
                <a:srgbClr val="FFFFFF"/>
              </a:buClr>
            </a:pPr>
            <a:r>
              <a:rPr lang="en-US" dirty="0">
                <a:cs typeface="Calibri"/>
              </a:rPr>
              <a:t>Alexander Bowles: Past donations list, </a:t>
            </a:r>
            <a:r>
              <a:rPr lang="en-US" dirty="0" err="1">
                <a:cs typeface="Calibri"/>
              </a:rPr>
              <a:t>favourites</a:t>
            </a:r>
            <a:r>
              <a:rPr lang="en-US" dirty="0">
                <a:cs typeface="Calibri"/>
              </a:rPr>
              <a:t> page, UI improvements</a:t>
            </a:r>
          </a:p>
          <a:p>
            <a:pPr>
              <a:lnSpc>
                <a:spcPct val="90000"/>
              </a:lnSpc>
              <a:buClr>
                <a:srgbClr val="FFFFFF"/>
              </a:buClr>
            </a:pPr>
            <a:r>
              <a:rPr lang="en-US" dirty="0">
                <a:cs typeface="Calibri"/>
              </a:rPr>
              <a:t>Sam Laffin: Notifications (push notifications and notifications sent through email and text message), documents management</a:t>
            </a:r>
          </a:p>
          <a:p>
            <a:pPr>
              <a:lnSpc>
                <a:spcPct val="90000"/>
              </a:lnSpc>
              <a:buClr>
                <a:srgbClr val="FFFFFF"/>
              </a:buClr>
            </a:pPr>
            <a:endParaRPr lang="en-US">
              <a:cs typeface="Calibri"/>
            </a:endParaRPr>
          </a:p>
          <a:p>
            <a:pPr>
              <a:lnSpc>
                <a:spcPct val="90000"/>
              </a:lnSpc>
              <a:buClr>
                <a:srgbClr val="FFFFFF"/>
              </a:buClr>
            </a:pPr>
            <a:r>
              <a:rPr lang="en-US" dirty="0">
                <a:cs typeface="Calibri"/>
              </a:rPr>
              <a:t>All team members collaborated on all additional documents i.e., project proposal, SRS document, sprint reports </a:t>
            </a:r>
          </a:p>
        </p:txBody>
      </p:sp>
    </p:spTree>
    <p:extLst>
      <p:ext uri="{BB962C8B-B14F-4D97-AF65-F5344CB8AC3E}">
        <p14:creationId xmlns:p14="http://schemas.microsoft.com/office/powerpoint/2010/main" val="12296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8E079BA1-368E-FC4A-AD6F-ABDB59C3C52E}"/>
              </a:ext>
            </a:extLst>
          </p:cNvPr>
          <p:cNvPicPr>
            <a:picLocks noChangeAspect="1"/>
          </p:cNvPicPr>
          <p:nvPr/>
        </p:nvPicPr>
        <p:blipFill rotWithShape="1">
          <a:blip r:embed="rId2">
            <a:alphaModFix amt="25000"/>
          </a:blip>
          <a:srcRect t="8739" b="6992"/>
          <a:stretch/>
        </p:blipFill>
        <p:spPr>
          <a:xfrm>
            <a:off x="20" y="17731"/>
            <a:ext cx="12191980" cy="6857990"/>
          </a:xfrm>
          <a:prstGeom prst="rect">
            <a:avLst/>
          </a:prstGeom>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B0D6E3D7-5D8A-4E56-8F39-693D7DAFD4BF}"/>
              </a:ext>
            </a:extLst>
          </p:cNvPr>
          <p:cNvSpPr>
            <a:spLocks noGrp="1"/>
          </p:cNvSpPr>
          <p:nvPr>
            <p:ph type="title"/>
          </p:nvPr>
        </p:nvSpPr>
        <p:spPr>
          <a:xfrm>
            <a:off x="685801" y="609600"/>
            <a:ext cx="10131425" cy="1456267"/>
          </a:xfrm>
        </p:spPr>
        <p:txBody>
          <a:bodyPr>
            <a:normAutofit/>
          </a:bodyPr>
          <a:lstStyle/>
          <a:p>
            <a:r>
              <a:rPr lang="en-CA"/>
              <a:t>Software Development Process</a:t>
            </a:r>
          </a:p>
        </p:txBody>
      </p:sp>
      <p:sp>
        <p:nvSpPr>
          <p:cNvPr id="3" name="Content Placeholder 2">
            <a:extLst>
              <a:ext uri="{FF2B5EF4-FFF2-40B4-BE49-F238E27FC236}">
                <a16:creationId xmlns:a16="http://schemas.microsoft.com/office/drawing/2014/main" id="{84D8DBF3-1A84-4072-A8C3-9D7EB4A01DC2}"/>
              </a:ext>
            </a:extLst>
          </p:cNvPr>
          <p:cNvSpPr>
            <a:spLocks noGrp="1"/>
          </p:cNvSpPr>
          <p:nvPr>
            <p:ph idx="1"/>
          </p:nvPr>
        </p:nvSpPr>
        <p:spPr>
          <a:xfrm>
            <a:off x="685801" y="2411008"/>
            <a:ext cx="6310220" cy="3649133"/>
          </a:xfrm>
        </p:spPr>
        <p:txBody>
          <a:bodyPr>
            <a:normAutofit fontScale="92500" lnSpcReduction="20000"/>
          </a:bodyPr>
          <a:lstStyle/>
          <a:p>
            <a:r>
              <a:rPr lang="en-CA"/>
              <a:t>The Scrum agile development process was used </a:t>
            </a:r>
          </a:p>
          <a:p>
            <a:r>
              <a:rPr lang="en-CA"/>
              <a:t>The responsibilities of each team member per sprint was managed using Jira</a:t>
            </a:r>
          </a:p>
          <a:p>
            <a:r>
              <a:rPr lang="en-CA"/>
              <a:t>Each sprint lasted one month</a:t>
            </a:r>
          </a:p>
          <a:p>
            <a:pPr lvl="1">
              <a:buClr>
                <a:srgbClr val="FFFFFF"/>
              </a:buClr>
            </a:pPr>
            <a:r>
              <a:rPr lang="en-CA">
                <a:cs typeface="Calibri"/>
              </a:rPr>
              <a:t>One month was selected rather than a week since each task was large, and this would give more time for each team member to finish their assigned tasks. Sprint reports also helped us monitor and keep track of our progress.</a:t>
            </a:r>
          </a:p>
          <a:p>
            <a:pPr>
              <a:buClr>
                <a:srgbClr val="FFFFFF"/>
              </a:buClr>
            </a:pPr>
            <a:r>
              <a:rPr lang="en-CA">
                <a:cs typeface="Calibri"/>
              </a:rPr>
              <a:t>Weekly meetings held on Microsoft Teams</a:t>
            </a:r>
          </a:p>
          <a:p>
            <a:pPr lvl="1">
              <a:buClr>
                <a:srgbClr val="FFFFFF"/>
              </a:buClr>
            </a:pPr>
            <a:r>
              <a:rPr lang="en-CA">
                <a:cs typeface="Calibri"/>
              </a:rPr>
              <a:t>Meetings held during sprints were used for everyone to update the team on their progress, and let the team know if any issues appeared</a:t>
            </a:r>
          </a:p>
          <a:p>
            <a:pPr lvl="1">
              <a:buClr>
                <a:srgbClr val="FFFFFF"/>
              </a:buClr>
            </a:pPr>
            <a:r>
              <a:rPr lang="en-CA">
                <a:cs typeface="Calibri"/>
              </a:rPr>
              <a:t>Meetings were held weekly rather than daily due to other school and work commitments</a:t>
            </a:r>
          </a:p>
          <a:p>
            <a:pPr>
              <a:buClr>
                <a:srgbClr val="FFFFFF"/>
              </a:buClr>
            </a:pPr>
            <a:endParaRPr lang="en-CA">
              <a:cs typeface="Calibri"/>
            </a:endParaRPr>
          </a:p>
        </p:txBody>
      </p:sp>
      <p:pic>
        <p:nvPicPr>
          <p:cNvPr id="4" name="Picture 5" descr="Diagram&#10;&#10;Description automatically generated">
            <a:extLst>
              <a:ext uri="{FF2B5EF4-FFF2-40B4-BE49-F238E27FC236}">
                <a16:creationId xmlns:a16="http://schemas.microsoft.com/office/drawing/2014/main" id="{94370BD8-50E5-43E6-9787-248D7A54882E}"/>
              </a:ext>
            </a:extLst>
          </p:cNvPr>
          <p:cNvPicPr>
            <a:picLocks noChangeAspect="1"/>
          </p:cNvPicPr>
          <p:nvPr/>
        </p:nvPicPr>
        <p:blipFill>
          <a:blip r:embed="rId4"/>
          <a:stretch>
            <a:fillRect/>
          </a:stretch>
        </p:blipFill>
        <p:spPr>
          <a:xfrm>
            <a:off x="7985312" y="2915669"/>
            <a:ext cx="3740523" cy="2629104"/>
          </a:xfrm>
          <a:prstGeom prst="rect">
            <a:avLst/>
          </a:prstGeom>
        </p:spPr>
      </p:pic>
    </p:spTree>
    <p:extLst>
      <p:ext uri="{BB962C8B-B14F-4D97-AF65-F5344CB8AC3E}">
        <p14:creationId xmlns:p14="http://schemas.microsoft.com/office/powerpoint/2010/main" val="57881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s on a display with reflection of office">
            <a:extLst>
              <a:ext uri="{FF2B5EF4-FFF2-40B4-BE49-F238E27FC236}">
                <a16:creationId xmlns:a16="http://schemas.microsoft.com/office/drawing/2014/main" id="{FD0E865E-0BF2-3549-900B-B7BA821172A8}"/>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59DB07B6-DF14-4050-AE08-52C39249C08E}"/>
              </a:ext>
            </a:extLst>
          </p:cNvPr>
          <p:cNvSpPr>
            <a:spLocks noGrp="1"/>
          </p:cNvSpPr>
          <p:nvPr>
            <p:ph type="title"/>
          </p:nvPr>
        </p:nvSpPr>
        <p:spPr/>
        <p:txBody>
          <a:bodyPr/>
          <a:lstStyle/>
          <a:p>
            <a:r>
              <a:rPr lang="en-CA"/>
              <a:t>Jira</a:t>
            </a:r>
          </a:p>
        </p:txBody>
      </p:sp>
      <p:pic>
        <p:nvPicPr>
          <p:cNvPr id="6" name="Content Placeholder 5">
            <a:extLst>
              <a:ext uri="{FF2B5EF4-FFF2-40B4-BE49-F238E27FC236}">
                <a16:creationId xmlns:a16="http://schemas.microsoft.com/office/drawing/2014/main" id="{F8709707-56E2-489E-9F03-3CDD255D3230}"/>
              </a:ext>
            </a:extLst>
          </p:cNvPr>
          <p:cNvPicPr>
            <a:picLocks noGrp="1" noChangeAspect="1"/>
          </p:cNvPicPr>
          <p:nvPr>
            <p:ph idx="1"/>
          </p:nvPr>
        </p:nvPicPr>
        <p:blipFill rotWithShape="1">
          <a:blip r:embed="rId4"/>
          <a:srcRect t="8373"/>
          <a:stretch/>
        </p:blipFill>
        <p:spPr>
          <a:xfrm>
            <a:off x="1651271" y="1096342"/>
            <a:ext cx="10353375" cy="5486399"/>
          </a:xfrm>
        </p:spPr>
      </p:pic>
    </p:spTree>
    <p:extLst>
      <p:ext uri="{BB962C8B-B14F-4D97-AF65-F5344CB8AC3E}">
        <p14:creationId xmlns:p14="http://schemas.microsoft.com/office/powerpoint/2010/main" val="4674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Graphs on a display with reflection of office">
            <a:extLst>
              <a:ext uri="{FF2B5EF4-FFF2-40B4-BE49-F238E27FC236}">
                <a16:creationId xmlns:a16="http://schemas.microsoft.com/office/drawing/2014/main" id="{56D3FBD0-952B-6A48-9E78-FB9CE11D30B7}"/>
              </a:ext>
            </a:extLst>
          </p:cNvPr>
          <p:cNvPicPr>
            <a:picLocks noChangeAspect="1"/>
          </p:cNvPicPr>
          <p:nvPr/>
        </p:nvPicPr>
        <p:blipFill rotWithShape="1">
          <a:blip r:embed="rId4">
            <a:duotone>
              <a:prstClr val="black"/>
              <a:schemeClr val="bg1">
                <a:tint val="45000"/>
                <a:satMod val="400000"/>
              </a:schemeClr>
            </a:duotone>
            <a:alphaModFix amt="25000"/>
          </a:blip>
          <a:srcRect t="8739" b="6992"/>
          <a:stretch/>
        </p:blipFill>
        <p:spPr>
          <a:xfrm>
            <a:off x="20" y="10"/>
            <a:ext cx="12191980" cy="6857990"/>
          </a:xfrm>
          <a:prstGeom prst="rect">
            <a:avLst/>
          </a:prstGeom>
          <a:solidFill>
            <a:schemeClr val="bg1"/>
          </a:solidFill>
        </p:spPr>
      </p:pic>
      <p:pic>
        <p:nvPicPr>
          <p:cNvPr id="6" name="Picture 5" descr="Graphical user interface, text, application&#10;&#10;Description automatically generated">
            <a:extLst>
              <a:ext uri="{FF2B5EF4-FFF2-40B4-BE49-F238E27FC236}">
                <a16:creationId xmlns:a16="http://schemas.microsoft.com/office/drawing/2014/main" id="{4D90B149-BFB0-1B4B-8C3E-B2EAF4FA6A79}"/>
              </a:ext>
            </a:extLst>
          </p:cNvPr>
          <p:cNvPicPr>
            <a:picLocks noChangeAspect="1"/>
          </p:cNvPicPr>
          <p:nvPr/>
        </p:nvPicPr>
        <p:blipFill>
          <a:blip r:embed="rId5"/>
          <a:stretch>
            <a:fillRect/>
          </a:stretch>
        </p:blipFill>
        <p:spPr>
          <a:xfrm>
            <a:off x="-3175" y="415966"/>
            <a:ext cx="12192000" cy="6024281"/>
          </a:xfrm>
          <a:prstGeom prst="rect">
            <a:avLst/>
          </a:prstGeom>
        </p:spPr>
      </p:pic>
    </p:spTree>
    <p:extLst>
      <p:ext uri="{BB962C8B-B14F-4D97-AF65-F5344CB8AC3E}">
        <p14:creationId xmlns:p14="http://schemas.microsoft.com/office/powerpoint/2010/main" val="41478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s on a display with reflection of office">
            <a:extLst>
              <a:ext uri="{FF2B5EF4-FFF2-40B4-BE49-F238E27FC236}">
                <a16:creationId xmlns:a16="http://schemas.microsoft.com/office/drawing/2014/main" id="{13FBAB0E-862D-5646-9EDD-63E0DB55761E}"/>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CDE2174D-54B0-4EE0-8BB3-A22AC1403E98}"/>
              </a:ext>
            </a:extLst>
          </p:cNvPr>
          <p:cNvSpPr>
            <a:spLocks noGrp="1"/>
          </p:cNvSpPr>
          <p:nvPr>
            <p:ph type="title"/>
          </p:nvPr>
        </p:nvSpPr>
        <p:spPr>
          <a:xfrm>
            <a:off x="685801" y="609600"/>
            <a:ext cx="10131425" cy="996980"/>
          </a:xfrm>
        </p:spPr>
        <p:txBody>
          <a:bodyPr/>
          <a:lstStyle/>
          <a:p>
            <a:r>
              <a:rPr lang="en-CA" err="1"/>
              <a:t>Github</a:t>
            </a:r>
            <a:endParaRPr lang="en-CA"/>
          </a:p>
        </p:txBody>
      </p:sp>
      <p:pic>
        <p:nvPicPr>
          <p:cNvPr id="5" name="Content Placeholder 4">
            <a:extLst>
              <a:ext uri="{FF2B5EF4-FFF2-40B4-BE49-F238E27FC236}">
                <a16:creationId xmlns:a16="http://schemas.microsoft.com/office/drawing/2014/main" id="{464D167D-21A5-4C92-8145-121EC5300D24}"/>
              </a:ext>
            </a:extLst>
          </p:cNvPr>
          <p:cNvPicPr>
            <a:picLocks noGrp="1" noChangeAspect="1"/>
          </p:cNvPicPr>
          <p:nvPr>
            <p:ph idx="1"/>
          </p:nvPr>
        </p:nvPicPr>
        <p:blipFill rotWithShape="1">
          <a:blip r:embed="rId4"/>
          <a:srcRect t="8725"/>
          <a:stretch/>
        </p:blipFill>
        <p:spPr>
          <a:xfrm>
            <a:off x="7666810" y="235563"/>
            <a:ext cx="4300452" cy="2207747"/>
          </a:xfrm>
        </p:spPr>
      </p:pic>
      <p:pic>
        <p:nvPicPr>
          <p:cNvPr id="3" name="Picture 3" descr="Text&#10;&#10;Description automatically generated">
            <a:extLst>
              <a:ext uri="{FF2B5EF4-FFF2-40B4-BE49-F238E27FC236}">
                <a16:creationId xmlns:a16="http://schemas.microsoft.com/office/drawing/2014/main" id="{A0BA50F5-E931-47D1-A57A-E7745D4E6F52}"/>
              </a:ext>
            </a:extLst>
          </p:cNvPr>
          <p:cNvPicPr>
            <a:picLocks noChangeAspect="1"/>
          </p:cNvPicPr>
          <p:nvPr/>
        </p:nvPicPr>
        <p:blipFill>
          <a:blip r:embed="rId5"/>
          <a:stretch>
            <a:fillRect/>
          </a:stretch>
        </p:blipFill>
        <p:spPr>
          <a:xfrm>
            <a:off x="89771" y="2440525"/>
            <a:ext cx="9079280" cy="4294265"/>
          </a:xfrm>
          <a:prstGeom prst="rect">
            <a:avLst/>
          </a:prstGeom>
        </p:spPr>
      </p:pic>
    </p:spTree>
    <p:extLst>
      <p:ext uri="{BB962C8B-B14F-4D97-AF65-F5344CB8AC3E}">
        <p14:creationId xmlns:p14="http://schemas.microsoft.com/office/powerpoint/2010/main" val="212710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64ECD60D-2AEA-3E4E-B7CF-C8E270ED2541}"/>
              </a:ext>
            </a:extLst>
          </p:cNvPr>
          <p:cNvPicPr>
            <a:picLocks noChangeAspect="1"/>
          </p:cNvPicPr>
          <p:nvPr/>
        </p:nvPicPr>
        <p:blipFill rotWithShape="1">
          <a:blip r:embed="rId2">
            <a:alphaModFix amt="25000"/>
          </a:blip>
          <a:srcRect t="8739" b="699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05FDB102-8633-4FF7-9954-A08CBD6D6920}"/>
              </a:ext>
            </a:extLst>
          </p:cNvPr>
          <p:cNvSpPr>
            <a:spLocks noGrp="1"/>
          </p:cNvSpPr>
          <p:nvPr>
            <p:ph type="title"/>
          </p:nvPr>
        </p:nvSpPr>
        <p:spPr>
          <a:xfrm>
            <a:off x="685801" y="609600"/>
            <a:ext cx="10131425" cy="1456267"/>
          </a:xfrm>
        </p:spPr>
        <p:txBody>
          <a:bodyPr>
            <a:normAutofit/>
          </a:bodyPr>
          <a:lstStyle/>
          <a:p>
            <a:r>
              <a:rPr lang="en-US">
                <a:cs typeface="Calibri Light"/>
              </a:rPr>
              <a:t>REQUIREMENT PROCESS</a:t>
            </a:r>
            <a:endParaRPr lang="en-US"/>
          </a:p>
        </p:txBody>
      </p:sp>
      <p:sp>
        <p:nvSpPr>
          <p:cNvPr id="3" name="Content Placeholder 2">
            <a:extLst>
              <a:ext uri="{FF2B5EF4-FFF2-40B4-BE49-F238E27FC236}">
                <a16:creationId xmlns:a16="http://schemas.microsoft.com/office/drawing/2014/main" id="{5AC31039-318E-4063-8258-85764317E560}"/>
              </a:ext>
            </a:extLst>
          </p:cNvPr>
          <p:cNvSpPr>
            <a:spLocks noGrp="1"/>
          </p:cNvSpPr>
          <p:nvPr>
            <p:ph idx="1"/>
          </p:nvPr>
        </p:nvSpPr>
        <p:spPr>
          <a:xfrm>
            <a:off x="685801" y="2142067"/>
            <a:ext cx="10131425" cy="3649133"/>
          </a:xfrm>
        </p:spPr>
        <p:txBody>
          <a:bodyPr>
            <a:normAutofit fontScale="92500" lnSpcReduction="10000"/>
          </a:bodyPr>
          <a:lstStyle/>
          <a:p>
            <a:endParaRPr lang="en-US">
              <a:cs typeface="Calibri"/>
            </a:endParaRPr>
          </a:p>
          <a:p>
            <a:pPr>
              <a:buClr>
                <a:srgbClr val="FFFFFF"/>
              </a:buClr>
            </a:pPr>
            <a:r>
              <a:rPr lang="en-US" dirty="0">
                <a:cs typeface="Calibri"/>
              </a:rPr>
              <a:t>Chosen technologies:</a:t>
            </a:r>
            <a:endParaRPr lang="en-US" dirty="0"/>
          </a:p>
          <a:p>
            <a:pPr>
              <a:buFont typeface="Wingdings" pitchFamily="2" charset="2"/>
              <a:buChar char="Ø"/>
            </a:pPr>
            <a:r>
              <a:rPr lang="en-US" dirty="0">
                <a:cs typeface="Calibri"/>
              </a:rPr>
              <a:t>Database: Firebase</a:t>
            </a:r>
          </a:p>
          <a:p>
            <a:r>
              <a:rPr lang="en-US" dirty="0">
                <a:cs typeface="Calibri"/>
              </a:rPr>
              <a:t>Firebase Authentication was used for all login information and management</a:t>
            </a:r>
          </a:p>
          <a:p>
            <a:pPr>
              <a:buClr>
                <a:srgbClr val="FFFFFF"/>
              </a:buClr>
            </a:pPr>
            <a:r>
              <a:rPr lang="en-US" dirty="0">
                <a:cs typeface="Calibri"/>
              </a:rPr>
              <a:t>Firebase </a:t>
            </a:r>
            <a:r>
              <a:rPr lang="en-US" dirty="0" err="1">
                <a:cs typeface="Calibri"/>
              </a:rPr>
              <a:t>Firestore</a:t>
            </a:r>
            <a:r>
              <a:rPr lang="en-US" dirty="0">
                <a:cs typeface="Calibri"/>
              </a:rPr>
              <a:t> was used for additional profile information, such as names and addresses</a:t>
            </a:r>
          </a:p>
          <a:p>
            <a:pPr>
              <a:buClr>
                <a:srgbClr val="FFFFFF"/>
              </a:buClr>
            </a:pPr>
            <a:r>
              <a:rPr lang="en-US" dirty="0">
                <a:cs typeface="Calibri"/>
              </a:rPr>
              <a:t>Firebase Storage was used to store photos along with their unique IDs</a:t>
            </a:r>
          </a:p>
          <a:p>
            <a:pPr>
              <a:buClr>
                <a:srgbClr val="FFFFFF"/>
              </a:buClr>
              <a:buFont typeface="Wingdings" pitchFamily="2" charset="2"/>
              <a:buChar char="Ø"/>
            </a:pPr>
            <a:r>
              <a:rPr lang="en-US" dirty="0">
                <a:cs typeface="Calibri"/>
              </a:rPr>
              <a:t>Android Studio</a:t>
            </a:r>
          </a:p>
          <a:p>
            <a:pPr>
              <a:buClr>
                <a:srgbClr val="FFFFFF"/>
              </a:buClr>
              <a:buFont typeface="Wingdings" pitchFamily="2" charset="2"/>
              <a:buChar char="Ø"/>
            </a:pPr>
            <a:r>
              <a:rPr lang="en-US" dirty="0">
                <a:cs typeface="Calibri"/>
              </a:rPr>
              <a:t>Testing: Espresso, JUnit4, Firebase Emulator</a:t>
            </a:r>
          </a:p>
          <a:p>
            <a:pPr>
              <a:buClr>
                <a:srgbClr val="FFFFFF"/>
              </a:buClr>
              <a:buFont typeface="Arial" panose="020B0604020202020204" pitchFamily="34" charset="0"/>
              <a:buChar char="•"/>
            </a:pPr>
            <a:r>
              <a:rPr lang="en-US" dirty="0">
                <a:cs typeface="Calibri"/>
              </a:rPr>
              <a:t>Non-Functional Requirements:</a:t>
            </a:r>
          </a:p>
          <a:p>
            <a:pPr>
              <a:buClr>
                <a:srgbClr val="FFFFFF"/>
              </a:buClr>
              <a:buFont typeface="Wingdings" panose="05000000000000000000" pitchFamily="2" charset="2"/>
              <a:buChar char="Ø"/>
            </a:pPr>
            <a:r>
              <a:rPr lang="en-US" dirty="0">
                <a:cs typeface="Calibri"/>
              </a:rPr>
              <a:t>Performance, safety,</a:t>
            </a:r>
            <a:r>
              <a:rPr lang="en-US">
                <a:cs typeface="Calibri"/>
              </a:rPr>
              <a:t> </a:t>
            </a:r>
            <a:r>
              <a:rPr lang="en-US" dirty="0">
                <a:cs typeface="Calibri"/>
              </a:rPr>
              <a:t> security, software quality, business rules</a:t>
            </a:r>
          </a:p>
        </p:txBody>
      </p:sp>
    </p:spTree>
    <p:extLst>
      <p:ext uri="{BB962C8B-B14F-4D97-AF65-F5344CB8AC3E}">
        <p14:creationId xmlns:p14="http://schemas.microsoft.com/office/powerpoint/2010/main" val="403920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s on a display with reflection of office">
            <a:extLst>
              <a:ext uri="{FF2B5EF4-FFF2-40B4-BE49-F238E27FC236}">
                <a16:creationId xmlns:a16="http://schemas.microsoft.com/office/drawing/2014/main" id="{303D5A34-BEA8-4144-B173-D1F8AF2C84E7}"/>
              </a:ext>
            </a:extLst>
          </p:cNvPr>
          <p:cNvPicPr>
            <a:picLocks noChangeAspect="1"/>
          </p:cNvPicPr>
          <p:nvPr/>
        </p:nvPicPr>
        <p:blipFill rotWithShape="1">
          <a:blip r:embed="rId3">
            <a:alphaModFix amt="25000"/>
          </a:blip>
          <a:srcRect t="8739" b="6992"/>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46E2C11F-FD1C-492A-BCEB-66D582164979}"/>
              </a:ext>
            </a:extLst>
          </p:cNvPr>
          <p:cNvSpPr>
            <a:spLocks noGrp="1"/>
          </p:cNvSpPr>
          <p:nvPr>
            <p:ph type="title"/>
          </p:nvPr>
        </p:nvSpPr>
        <p:spPr/>
        <p:txBody>
          <a:bodyPr/>
          <a:lstStyle/>
          <a:p>
            <a:r>
              <a:rPr lang="en-CA"/>
              <a:t>Firebase Authentication and </a:t>
            </a:r>
            <a:r>
              <a:rPr lang="en-CA" err="1"/>
              <a:t>Firestore</a:t>
            </a:r>
            <a:endParaRPr lang="en-CA"/>
          </a:p>
        </p:txBody>
      </p:sp>
      <p:pic>
        <p:nvPicPr>
          <p:cNvPr id="7" name="Picture 7" descr="Graphical user interface, text, application, email&#10;&#10;Description automatically generated">
            <a:extLst>
              <a:ext uri="{FF2B5EF4-FFF2-40B4-BE49-F238E27FC236}">
                <a16:creationId xmlns:a16="http://schemas.microsoft.com/office/drawing/2014/main" id="{B3C67EC3-01AF-4389-B0BF-972DACAAE553}"/>
              </a:ext>
            </a:extLst>
          </p:cNvPr>
          <p:cNvPicPr>
            <a:picLocks noChangeAspect="1"/>
          </p:cNvPicPr>
          <p:nvPr/>
        </p:nvPicPr>
        <p:blipFill>
          <a:blip r:embed="rId4"/>
          <a:stretch>
            <a:fillRect/>
          </a:stretch>
        </p:blipFill>
        <p:spPr>
          <a:xfrm>
            <a:off x="194155" y="2373749"/>
            <a:ext cx="5759884" cy="3498808"/>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38C3682A-7DB9-4007-9230-A6332F91A56D}"/>
              </a:ext>
            </a:extLst>
          </p:cNvPr>
          <p:cNvPicPr>
            <a:picLocks noChangeAspect="1"/>
          </p:cNvPicPr>
          <p:nvPr/>
        </p:nvPicPr>
        <p:blipFill>
          <a:blip r:embed="rId5"/>
          <a:stretch>
            <a:fillRect/>
          </a:stretch>
        </p:blipFill>
        <p:spPr>
          <a:xfrm>
            <a:off x="6091825" y="2376593"/>
            <a:ext cx="5853829" cy="3503551"/>
          </a:xfrm>
          <a:prstGeom prst="rect">
            <a:avLst/>
          </a:prstGeom>
        </p:spPr>
      </p:pic>
    </p:spTree>
    <p:extLst>
      <p:ext uri="{BB962C8B-B14F-4D97-AF65-F5344CB8AC3E}">
        <p14:creationId xmlns:p14="http://schemas.microsoft.com/office/powerpoint/2010/main" val="266611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8D3305-1D9D-4BC8-A40F-6F8AE50BD76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Application>Microsoft Office PowerPoint</Application>
  <PresentationFormat>Widescreen</PresentationFormat>
  <Slides>28</Slides>
  <Notes>5</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Donation machine</vt:lpstr>
      <vt:lpstr>Introduction to the Project</vt:lpstr>
      <vt:lpstr>Team Members and  Responsibilities</vt:lpstr>
      <vt:lpstr>Software Development Process</vt:lpstr>
      <vt:lpstr>Jira</vt:lpstr>
      <vt:lpstr>PowerPoint Presentation</vt:lpstr>
      <vt:lpstr>Github</vt:lpstr>
      <vt:lpstr>REQUIREMENT PROCESS</vt:lpstr>
      <vt:lpstr>Firebase Authentication and Firestore</vt:lpstr>
      <vt:lpstr>Example Query and List Populating</vt:lpstr>
      <vt:lpstr>Original Product Timetable</vt:lpstr>
      <vt:lpstr>Actual Product Timeline</vt:lpstr>
      <vt:lpstr>Sprint 1 (February 8th – March 7th)</vt:lpstr>
      <vt:lpstr>Result of sprint 1</vt:lpstr>
      <vt:lpstr>Sprint 2 (March 8th – April 3rd) </vt:lpstr>
      <vt:lpstr>Result of sprint 2</vt:lpstr>
      <vt:lpstr>Sprint 3 (April 4th - April 29th) </vt:lpstr>
      <vt:lpstr>Result of sprint 3</vt:lpstr>
      <vt:lpstr>Main Challenges Faced During Development</vt:lpstr>
      <vt:lpstr>Development Methods</vt:lpstr>
      <vt:lpstr>Testing</vt:lpstr>
      <vt:lpstr>Instrumental Testing Demonstration</vt:lpstr>
      <vt:lpstr>Integration Testing Demonstration</vt:lpstr>
      <vt:lpstr>Future Testing Considerations</vt:lpstr>
      <vt:lpstr>Deployment Activities and Challenges</vt:lpstr>
      <vt:lpstr>Additional Features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Sapan Sharma</dc:creator>
  <cp:revision>457</cp:revision>
  <dcterms:created xsi:type="dcterms:W3CDTF">2021-04-23T22:27:28Z</dcterms:created>
  <dcterms:modified xsi:type="dcterms:W3CDTF">2021-04-30T12:46:54Z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