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Montserrat Classic Bold" charset="1" panose="00000800000000000000"/>
      <p:regular r:id="rId18"/>
    </p:embeddedFont>
    <p:embeddedFont>
      <p:font typeface="Brittany" charset="1" panose="00000000000000000000"/>
      <p:regular r:id="rId19"/>
    </p:embeddedFont>
    <p:embeddedFont>
      <p:font typeface="Montserrat Classic"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VAGF8RtA7kw.mp4" Type="http://schemas.openxmlformats.org/officeDocument/2006/relationships/video"/><Relationship Id="rId4" Target="../media/VAGF8RtA7kw.mp4" Type="http://schemas.microsoft.com/office/2007/relationships/media"/></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https://www.w3schools.com/cpp/cpp_classes.asp"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https://www.geeksforgeeks.org/object-oriented-programming-in-cpp/"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geeksforgeeks.org/friend-class-function-cpp/"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4718954"/>
            <a:ext cx="18288000" cy="1870076"/>
          </a:xfrm>
          <a:prstGeom prst="rect">
            <a:avLst/>
          </a:prstGeom>
        </p:spPr>
        <p:txBody>
          <a:bodyPr anchor="t" rtlCol="false" tIns="0" lIns="0" bIns="0" rIns="0">
            <a:spAutoFit/>
          </a:bodyPr>
          <a:lstStyle/>
          <a:p>
            <a:pPr algn="ctr">
              <a:lnSpc>
                <a:spcPts val="14000"/>
              </a:lnSpc>
            </a:pPr>
            <a:r>
              <a:rPr lang="en-US" sz="14000">
                <a:solidFill>
                  <a:srgbClr val="000000"/>
                </a:solidFill>
                <a:latin typeface="Montserrat Classic Bold"/>
              </a:rPr>
              <a:t>OBJECT ORIENTED</a:t>
            </a:r>
          </a:p>
        </p:txBody>
      </p:sp>
      <p:sp>
        <p:nvSpPr>
          <p:cNvPr name="TextBox 3" id="3"/>
          <p:cNvSpPr txBox="true"/>
          <p:nvPr/>
        </p:nvSpPr>
        <p:spPr>
          <a:xfrm rot="0">
            <a:off x="0" y="6257148"/>
            <a:ext cx="18288000" cy="1539892"/>
          </a:xfrm>
          <a:prstGeom prst="rect">
            <a:avLst/>
          </a:prstGeom>
        </p:spPr>
        <p:txBody>
          <a:bodyPr anchor="t" rtlCol="false" tIns="0" lIns="0" bIns="0" rIns="0">
            <a:spAutoFit/>
          </a:bodyPr>
          <a:lstStyle/>
          <a:p>
            <a:pPr algn="ctr">
              <a:lnSpc>
                <a:spcPts val="11500"/>
              </a:lnSpc>
            </a:pPr>
            <a:r>
              <a:rPr lang="en-US" sz="11500">
                <a:solidFill>
                  <a:srgbClr val="000000"/>
                </a:solidFill>
                <a:latin typeface="Montserrat Classic Bold"/>
              </a:rPr>
              <a:t>PROGRAMMING SYSTEM</a:t>
            </a:r>
          </a:p>
        </p:txBody>
      </p:sp>
      <p:grpSp>
        <p:nvGrpSpPr>
          <p:cNvPr name="Group 4" id="4"/>
          <p:cNvGrpSpPr/>
          <p:nvPr/>
        </p:nvGrpSpPr>
        <p:grpSpPr>
          <a:xfrm rot="0">
            <a:off x="0" y="3653239"/>
            <a:ext cx="5605061" cy="560506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4526468" y="2986858"/>
            <a:ext cx="9235063" cy="2000250"/>
          </a:xfrm>
          <a:prstGeom prst="rect">
            <a:avLst/>
          </a:prstGeom>
        </p:spPr>
        <p:txBody>
          <a:bodyPr anchor="t" rtlCol="false" tIns="0" lIns="0" bIns="0" rIns="0">
            <a:spAutoFit/>
          </a:bodyPr>
          <a:lstStyle/>
          <a:p>
            <a:pPr algn="ctr">
              <a:lnSpc>
                <a:spcPts val="15000"/>
              </a:lnSpc>
            </a:pPr>
            <a:r>
              <a:rPr lang="en-US" sz="15000">
                <a:solidFill>
                  <a:srgbClr val="000000"/>
                </a:solidFill>
                <a:latin typeface="Brittany Bold"/>
              </a:rPr>
              <a:t>OOPS</a:t>
            </a:r>
          </a:p>
        </p:txBody>
      </p:sp>
      <p:sp>
        <p:nvSpPr>
          <p:cNvPr name="TextBox 8" id="8"/>
          <p:cNvSpPr txBox="true"/>
          <p:nvPr/>
        </p:nvSpPr>
        <p:spPr>
          <a:xfrm rot="0">
            <a:off x="0" y="4718954"/>
            <a:ext cx="18288000" cy="1870076"/>
          </a:xfrm>
          <a:prstGeom prst="rect">
            <a:avLst/>
          </a:prstGeom>
        </p:spPr>
        <p:txBody>
          <a:bodyPr anchor="t" rtlCol="false" tIns="0" lIns="0" bIns="0" rIns="0">
            <a:spAutoFit/>
          </a:bodyPr>
          <a:lstStyle/>
          <a:p>
            <a:pPr algn="ctr">
              <a:lnSpc>
                <a:spcPts val="14000"/>
              </a:lnSpc>
            </a:pPr>
            <a:r>
              <a:rPr lang="en-US" sz="14000">
                <a:solidFill>
                  <a:srgbClr val="000000"/>
                </a:solidFill>
                <a:latin typeface="Montserrat Classic Bold"/>
              </a:rPr>
              <a:t>OBJECT ORIENTED</a:t>
            </a:r>
          </a:p>
        </p:txBody>
      </p:sp>
      <p:sp>
        <p:nvSpPr>
          <p:cNvPr name="TextBox 9" id="9"/>
          <p:cNvSpPr txBox="true"/>
          <p:nvPr/>
        </p:nvSpPr>
        <p:spPr>
          <a:xfrm rot="0">
            <a:off x="5932271" y="8496433"/>
            <a:ext cx="6423458" cy="422275"/>
          </a:xfrm>
          <a:prstGeom prst="rect">
            <a:avLst/>
          </a:prstGeom>
        </p:spPr>
        <p:txBody>
          <a:bodyPr anchor="t" rtlCol="false" tIns="0" lIns="0" bIns="0" rIns="0">
            <a:spAutoFit/>
          </a:bodyPr>
          <a:lstStyle/>
          <a:p>
            <a:pPr algn="ctr">
              <a:lnSpc>
                <a:spcPts val="3499"/>
              </a:lnSpc>
            </a:pPr>
            <a:r>
              <a:rPr lang="en-US" sz="2499" spc="124">
                <a:solidFill>
                  <a:srgbClr val="000000"/>
                </a:solidFill>
                <a:latin typeface="Montserrat Classic"/>
              </a:rPr>
              <a:t>By Shivam Sharma</a:t>
            </a:r>
          </a:p>
        </p:txBody>
      </p:sp>
      <p:sp>
        <p:nvSpPr>
          <p:cNvPr name="TextBox 10" id="10"/>
          <p:cNvSpPr txBox="true"/>
          <p:nvPr/>
        </p:nvSpPr>
        <p:spPr>
          <a:xfrm rot="0">
            <a:off x="0" y="6266673"/>
            <a:ext cx="18288000" cy="1530349"/>
          </a:xfrm>
          <a:prstGeom prst="rect">
            <a:avLst/>
          </a:prstGeom>
        </p:spPr>
        <p:txBody>
          <a:bodyPr anchor="t" rtlCol="false" tIns="0" lIns="0" bIns="0" rIns="0">
            <a:spAutoFit/>
          </a:bodyPr>
          <a:lstStyle/>
          <a:p>
            <a:pPr algn="ctr">
              <a:lnSpc>
                <a:spcPts val="11499"/>
              </a:lnSpc>
            </a:pPr>
            <a:r>
              <a:rPr lang="en-US" sz="11499">
                <a:solidFill>
                  <a:srgbClr val="000000"/>
                </a:solidFill>
                <a:latin typeface="Montserrat Classic Bold"/>
              </a:rPr>
              <a:t>PROGRAMMING SYSTEM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574849" y="2102103"/>
            <a:ext cx="7766039" cy="8855416"/>
            <a:chOff x="0" y="0"/>
            <a:chExt cx="2045376" cy="2332291"/>
          </a:xfrm>
        </p:grpSpPr>
        <p:sp>
          <p:nvSpPr>
            <p:cNvPr name="Freeform 3" id="3"/>
            <p:cNvSpPr/>
            <p:nvPr/>
          </p:nvSpPr>
          <p:spPr>
            <a:xfrm flipH="false" flipV="false" rot="0">
              <a:off x="0" y="0"/>
              <a:ext cx="2045377" cy="2332291"/>
            </a:xfrm>
            <a:custGeom>
              <a:avLst/>
              <a:gdLst/>
              <a:ahLst/>
              <a:cxnLst/>
              <a:rect r="r" b="b" t="t" l="l"/>
              <a:pathLst>
                <a:path h="2332291" w="2045377">
                  <a:moveTo>
                    <a:pt x="0" y="0"/>
                  </a:moveTo>
                  <a:lnTo>
                    <a:pt x="2045377" y="0"/>
                  </a:lnTo>
                  <a:lnTo>
                    <a:pt x="2045377" y="2332291"/>
                  </a:lnTo>
                  <a:lnTo>
                    <a:pt x="0" y="2332291"/>
                  </a:lnTo>
                  <a:close/>
                </a:path>
              </a:pathLst>
            </a:custGeom>
            <a:solidFill>
              <a:srgbClr val="FFF6E3"/>
            </a:solidFill>
          </p:spPr>
        </p:sp>
        <p:sp>
          <p:nvSpPr>
            <p:cNvPr name="TextBox 4" id="4"/>
            <p:cNvSpPr txBox="true"/>
            <p:nvPr/>
          </p:nvSpPr>
          <p:spPr>
            <a:xfrm>
              <a:off x="0" y="-38100"/>
              <a:ext cx="2045376" cy="237039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47858" y="2102103"/>
            <a:ext cx="7766039" cy="8855416"/>
            <a:chOff x="0" y="0"/>
            <a:chExt cx="2045376" cy="2332291"/>
          </a:xfrm>
        </p:grpSpPr>
        <p:sp>
          <p:nvSpPr>
            <p:cNvPr name="Freeform 6" id="6"/>
            <p:cNvSpPr/>
            <p:nvPr/>
          </p:nvSpPr>
          <p:spPr>
            <a:xfrm flipH="false" flipV="false" rot="0">
              <a:off x="0" y="0"/>
              <a:ext cx="2045377" cy="2332291"/>
            </a:xfrm>
            <a:custGeom>
              <a:avLst/>
              <a:gdLst/>
              <a:ahLst/>
              <a:cxnLst/>
              <a:rect r="r" b="b" t="t" l="l"/>
              <a:pathLst>
                <a:path h="2332291" w="2045377">
                  <a:moveTo>
                    <a:pt x="0" y="0"/>
                  </a:moveTo>
                  <a:lnTo>
                    <a:pt x="2045377" y="0"/>
                  </a:lnTo>
                  <a:lnTo>
                    <a:pt x="2045377" y="2332291"/>
                  </a:lnTo>
                  <a:lnTo>
                    <a:pt x="0" y="2332291"/>
                  </a:lnTo>
                  <a:close/>
                </a:path>
              </a:pathLst>
            </a:custGeom>
            <a:solidFill>
              <a:srgbClr val="FFF6E3"/>
            </a:solidFill>
          </p:spPr>
        </p:sp>
        <p:sp>
          <p:nvSpPr>
            <p:cNvPr name="TextBox 7" id="7"/>
            <p:cNvSpPr txBox="true"/>
            <p:nvPr/>
          </p:nvSpPr>
          <p:spPr>
            <a:xfrm>
              <a:off x="0" y="-38100"/>
              <a:ext cx="2045376" cy="2370391"/>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9808113" y="1863978"/>
            <a:ext cx="1743522" cy="1463423"/>
          </a:xfrm>
          <a:prstGeom prst="rect">
            <a:avLst/>
          </a:prstGeom>
        </p:spPr>
        <p:txBody>
          <a:bodyPr anchor="t" rtlCol="false" tIns="0" lIns="0" bIns="0" rIns="0">
            <a:spAutoFit/>
          </a:bodyPr>
          <a:lstStyle/>
          <a:p>
            <a:pPr algn="ctr" marL="0" indent="0" lvl="1">
              <a:lnSpc>
                <a:spcPts val="12168"/>
              </a:lnSpc>
              <a:spcBef>
                <a:spcPct val="0"/>
              </a:spcBef>
            </a:pPr>
            <a:r>
              <a:rPr lang="en-US" sz="8112">
                <a:solidFill>
                  <a:srgbClr val="000000"/>
                </a:solidFill>
                <a:latin typeface="Montserrat Classic Bold"/>
              </a:rPr>
              <a:t>04</a:t>
            </a:r>
          </a:p>
        </p:txBody>
      </p:sp>
      <p:sp>
        <p:nvSpPr>
          <p:cNvPr name="TextBox 9" id="9"/>
          <p:cNvSpPr txBox="true"/>
          <p:nvPr/>
        </p:nvSpPr>
        <p:spPr>
          <a:xfrm rot="0">
            <a:off x="11794025" y="2335523"/>
            <a:ext cx="5465275" cy="644159"/>
          </a:xfrm>
          <a:prstGeom prst="rect">
            <a:avLst/>
          </a:prstGeom>
        </p:spPr>
        <p:txBody>
          <a:bodyPr anchor="t" rtlCol="false" tIns="0" lIns="0" bIns="0" rIns="0">
            <a:spAutoFit/>
          </a:bodyPr>
          <a:lstStyle/>
          <a:p>
            <a:pPr algn="l" marL="0" indent="0" lvl="1">
              <a:lnSpc>
                <a:spcPts val="5215"/>
              </a:lnSpc>
              <a:spcBef>
                <a:spcPct val="0"/>
              </a:spcBef>
            </a:pPr>
            <a:r>
              <a:rPr lang="en-US" sz="3476">
                <a:solidFill>
                  <a:srgbClr val="000000"/>
                </a:solidFill>
                <a:latin typeface="Montserrat Classic Bold"/>
              </a:rPr>
              <a:t>Hierarchical Inheritance</a:t>
            </a:r>
          </a:p>
        </p:txBody>
      </p:sp>
      <p:sp>
        <p:nvSpPr>
          <p:cNvPr name="TextBox 10" id="10"/>
          <p:cNvSpPr txBox="true"/>
          <p:nvPr/>
        </p:nvSpPr>
        <p:spPr>
          <a:xfrm rot="0">
            <a:off x="3363658" y="565150"/>
            <a:ext cx="12947463" cy="1069976"/>
          </a:xfrm>
          <a:prstGeom prst="rect">
            <a:avLst/>
          </a:prstGeom>
        </p:spPr>
        <p:txBody>
          <a:bodyPr anchor="t" rtlCol="false" tIns="0" lIns="0" bIns="0" rIns="0">
            <a:spAutoFit/>
          </a:bodyPr>
          <a:lstStyle/>
          <a:p>
            <a:pPr algn="l">
              <a:lnSpc>
                <a:spcPts val="8000"/>
              </a:lnSpc>
            </a:pPr>
            <a:r>
              <a:rPr lang="en-US" sz="8000">
                <a:solidFill>
                  <a:srgbClr val="000000"/>
                </a:solidFill>
                <a:latin typeface="Montserrat Classic Bold"/>
              </a:rPr>
              <a:t>TYPES OF INHERITANCE</a:t>
            </a:r>
          </a:p>
        </p:txBody>
      </p:sp>
      <p:sp>
        <p:nvSpPr>
          <p:cNvPr name="TextBox 11" id="11"/>
          <p:cNvSpPr txBox="true"/>
          <p:nvPr/>
        </p:nvSpPr>
        <p:spPr>
          <a:xfrm rot="0">
            <a:off x="0" y="1854453"/>
            <a:ext cx="2927753" cy="1533016"/>
          </a:xfrm>
          <a:prstGeom prst="rect">
            <a:avLst/>
          </a:prstGeom>
        </p:spPr>
        <p:txBody>
          <a:bodyPr anchor="t" rtlCol="false" tIns="0" lIns="0" bIns="0" rIns="0">
            <a:spAutoFit/>
          </a:bodyPr>
          <a:lstStyle/>
          <a:p>
            <a:pPr algn="ctr" marL="0" indent="0" lvl="1">
              <a:lnSpc>
                <a:spcPts val="12765"/>
              </a:lnSpc>
              <a:spcBef>
                <a:spcPct val="0"/>
              </a:spcBef>
            </a:pPr>
            <a:r>
              <a:rPr lang="en-US" sz="8510">
                <a:solidFill>
                  <a:srgbClr val="000000"/>
                </a:solidFill>
                <a:latin typeface="Montserrat Classic Bold"/>
              </a:rPr>
              <a:t>03</a:t>
            </a:r>
          </a:p>
        </p:txBody>
      </p:sp>
      <p:sp>
        <p:nvSpPr>
          <p:cNvPr name="TextBox 12" id="12"/>
          <p:cNvSpPr txBox="true"/>
          <p:nvPr/>
        </p:nvSpPr>
        <p:spPr>
          <a:xfrm rot="0">
            <a:off x="2416335" y="2362094"/>
            <a:ext cx="6973190" cy="660609"/>
          </a:xfrm>
          <a:prstGeom prst="rect">
            <a:avLst/>
          </a:prstGeom>
        </p:spPr>
        <p:txBody>
          <a:bodyPr anchor="t" rtlCol="false" tIns="0" lIns="0" bIns="0" rIns="0">
            <a:spAutoFit/>
          </a:bodyPr>
          <a:lstStyle/>
          <a:p>
            <a:pPr algn="l" marL="0" indent="0" lvl="1">
              <a:lnSpc>
                <a:spcPts val="5470"/>
              </a:lnSpc>
              <a:spcBef>
                <a:spcPct val="0"/>
              </a:spcBef>
            </a:pPr>
            <a:r>
              <a:rPr lang="en-US" sz="3647">
                <a:solidFill>
                  <a:srgbClr val="000000"/>
                </a:solidFill>
                <a:latin typeface="Montserrat Classic Bold"/>
              </a:rPr>
              <a:t>Multilevel Inheritance</a:t>
            </a:r>
          </a:p>
        </p:txBody>
      </p:sp>
      <p:sp>
        <p:nvSpPr>
          <p:cNvPr name="Freeform 13" id="13"/>
          <p:cNvSpPr/>
          <p:nvPr/>
        </p:nvSpPr>
        <p:spPr>
          <a:xfrm flipH="false" flipV="false" rot="0">
            <a:off x="2170122" y="3387469"/>
            <a:ext cx="4521511" cy="6527931"/>
          </a:xfrm>
          <a:custGeom>
            <a:avLst/>
            <a:gdLst/>
            <a:ahLst/>
            <a:cxnLst/>
            <a:rect r="r" b="b" t="t" l="l"/>
            <a:pathLst>
              <a:path h="6527931" w="4521511">
                <a:moveTo>
                  <a:pt x="0" y="0"/>
                </a:moveTo>
                <a:lnTo>
                  <a:pt x="4521511" y="0"/>
                </a:lnTo>
                <a:lnTo>
                  <a:pt x="4521511" y="6527932"/>
                </a:lnTo>
                <a:lnTo>
                  <a:pt x="0" y="6527932"/>
                </a:lnTo>
                <a:lnTo>
                  <a:pt x="0" y="0"/>
                </a:lnTo>
                <a:close/>
              </a:path>
            </a:pathLst>
          </a:custGeom>
          <a:blipFill>
            <a:blip r:embed="rId2"/>
            <a:stretch>
              <a:fillRect l="0" t="0" r="0" b="0"/>
            </a:stretch>
          </a:blipFill>
        </p:spPr>
      </p:sp>
      <p:sp>
        <p:nvSpPr>
          <p:cNvPr name="Freeform 14" id="14"/>
          <p:cNvSpPr/>
          <p:nvPr/>
        </p:nvSpPr>
        <p:spPr>
          <a:xfrm flipH="false" flipV="false" rot="0">
            <a:off x="10187008" y="3607589"/>
            <a:ext cx="6541721" cy="6087692"/>
          </a:xfrm>
          <a:custGeom>
            <a:avLst/>
            <a:gdLst/>
            <a:ahLst/>
            <a:cxnLst/>
            <a:rect r="r" b="b" t="t" l="l"/>
            <a:pathLst>
              <a:path h="6087692" w="6541721">
                <a:moveTo>
                  <a:pt x="0" y="0"/>
                </a:moveTo>
                <a:lnTo>
                  <a:pt x="6541721" y="0"/>
                </a:lnTo>
                <a:lnTo>
                  <a:pt x="6541721" y="6087692"/>
                </a:lnTo>
                <a:lnTo>
                  <a:pt x="0" y="6087692"/>
                </a:lnTo>
                <a:lnTo>
                  <a:pt x="0" y="0"/>
                </a:lnTo>
                <a:close/>
              </a:path>
            </a:pathLst>
          </a:custGeom>
          <a:blipFill>
            <a:blip r:embed="rId3"/>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25078" y="-191351"/>
            <a:ext cx="18910736" cy="5264818"/>
            <a:chOff x="0" y="0"/>
            <a:chExt cx="4980605" cy="1386619"/>
          </a:xfrm>
        </p:grpSpPr>
        <p:sp>
          <p:nvSpPr>
            <p:cNvPr name="Freeform 3" id="3"/>
            <p:cNvSpPr/>
            <p:nvPr/>
          </p:nvSpPr>
          <p:spPr>
            <a:xfrm flipH="false" flipV="false" rot="0">
              <a:off x="0" y="0"/>
              <a:ext cx="4980605" cy="1386619"/>
            </a:xfrm>
            <a:custGeom>
              <a:avLst/>
              <a:gdLst/>
              <a:ahLst/>
              <a:cxnLst/>
              <a:rect r="r" b="b" t="t" l="l"/>
              <a:pathLst>
                <a:path h="1386619" w="4980605">
                  <a:moveTo>
                    <a:pt x="0" y="0"/>
                  </a:moveTo>
                  <a:lnTo>
                    <a:pt x="4980605" y="0"/>
                  </a:lnTo>
                  <a:lnTo>
                    <a:pt x="4980605" y="1386619"/>
                  </a:lnTo>
                  <a:lnTo>
                    <a:pt x="0" y="1386619"/>
                  </a:lnTo>
                  <a:close/>
                </a:path>
              </a:pathLst>
            </a:custGeom>
            <a:solidFill>
              <a:srgbClr val="FFF6E3"/>
            </a:solidFill>
          </p:spPr>
        </p:sp>
        <p:sp>
          <p:nvSpPr>
            <p:cNvPr name="TextBox 4" id="4"/>
            <p:cNvSpPr txBox="true"/>
            <p:nvPr/>
          </p:nvSpPr>
          <p:spPr>
            <a:xfrm>
              <a:off x="0" y="-38100"/>
              <a:ext cx="4980605" cy="142471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977733" y="107816"/>
            <a:ext cx="5157055" cy="4666484"/>
            <a:chOff x="0" y="0"/>
            <a:chExt cx="1611526" cy="1458228"/>
          </a:xfrm>
        </p:grpSpPr>
        <p:sp>
          <p:nvSpPr>
            <p:cNvPr name="Freeform 6" id="6"/>
            <p:cNvSpPr/>
            <p:nvPr/>
          </p:nvSpPr>
          <p:spPr>
            <a:xfrm flipH="false" flipV="false" rot="0">
              <a:off x="0" y="0"/>
              <a:ext cx="1611526" cy="1458228"/>
            </a:xfrm>
            <a:custGeom>
              <a:avLst/>
              <a:gdLst/>
              <a:ahLst/>
              <a:cxnLst/>
              <a:rect r="r" b="b" t="t" l="l"/>
              <a:pathLst>
                <a:path h="1458228" w="1611526">
                  <a:moveTo>
                    <a:pt x="0" y="0"/>
                  </a:moveTo>
                  <a:lnTo>
                    <a:pt x="1611526" y="0"/>
                  </a:lnTo>
                  <a:lnTo>
                    <a:pt x="1611526" y="1458228"/>
                  </a:lnTo>
                  <a:lnTo>
                    <a:pt x="0" y="1458228"/>
                  </a:lnTo>
                  <a:close/>
                </a:path>
              </a:pathLst>
            </a:custGeom>
            <a:solidFill>
              <a:srgbClr val="000000"/>
            </a:solidFill>
          </p:spPr>
        </p:sp>
        <p:sp>
          <p:nvSpPr>
            <p:cNvPr name="TextBox 7" id="7"/>
            <p:cNvSpPr txBox="true"/>
            <p:nvPr/>
          </p:nvSpPr>
          <p:spPr>
            <a:xfrm>
              <a:off x="0" y="-38100"/>
              <a:ext cx="1611526" cy="1496328"/>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2179131" y="259608"/>
            <a:ext cx="4790169" cy="4326604"/>
          </a:xfrm>
          <a:custGeom>
            <a:avLst/>
            <a:gdLst/>
            <a:ahLst/>
            <a:cxnLst/>
            <a:rect r="r" b="b" t="t" l="l"/>
            <a:pathLst>
              <a:path h="4326604" w="4790169">
                <a:moveTo>
                  <a:pt x="0" y="0"/>
                </a:moveTo>
                <a:lnTo>
                  <a:pt x="4790170" y="0"/>
                </a:lnTo>
                <a:lnTo>
                  <a:pt x="4790170" y="4326604"/>
                </a:lnTo>
                <a:lnTo>
                  <a:pt x="0" y="4326604"/>
                </a:lnTo>
                <a:lnTo>
                  <a:pt x="0" y="0"/>
                </a:lnTo>
                <a:close/>
              </a:path>
            </a:pathLst>
          </a:custGeom>
          <a:blipFill>
            <a:blip r:embed="rId2"/>
            <a:stretch>
              <a:fillRect l="0" t="0" r="0" b="0"/>
            </a:stretch>
          </a:blipFill>
        </p:spPr>
      </p:sp>
      <p:sp>
        <p:nvSpPr>
          <p:cNvPr name="TextBox 9" id="9"/>
          <p:cNvSpPr txBox="true"/>
          <p:nvPr/>
        </p:nvSpPr>
        <p:spPr>
          <a:xfrm rot="0">
            <a:off x="9171421" y="1414133"/>
            <a:ext cx="8087879" cy="1026925"/>
          </a:xfrm>
          <a:prstGeom prst="rect">
            <a:avLst/>
          </a:prstGeom>
        </p:spPr>
        <p:txBody>
          <a:bodyPr anchor="t" rtlCol="false" tIns="0" lIns="0" bIns="0" rIns="0">
            <a:spAutoFit/>
          </a:bodyPr>
          <a:lstStyle/>
          <a:p>
            <a:pPr algn="ctr">
              <a:lnSpc>
                <a:spcPts val="7844"/>
              </a:lnSpc>
            </a:pPr>
            <a:r>
              <a:rPr lang="en-US" sz="7400">
                <a:solidFill>
                  <a:srgbClr val="000000"/>
                </a:solidFill>
                <a:latin typeface="Montserrat Classic Bold"/>
              </a:rPr>
              <a:t>POLYMORPHISM</a:t>
            </a:r>
          </a:p>
        </p:txBody>
      </p:sp>
      <p:sp>
        <p:nvSpPr>
          <p:cNvPr name="TextBox 10" id="10"/>
          <p:cNvSpPr txBox="true"/>
          <p:nvPr/>
        </p:nvSpPr>
        <p:spPr>
          <a:xfrm rot="0">
            <a:off x="9386611" y="2383908"/>
            <a:ext cx="7872689" cy="1607186"/>
          </a:xfrm>
          <a:prstGeom prst="rect">
            <a:avLst/>
          </a:prstGeom>
        </p:spPr>
        <p:txBody>
          <a:bodyPr anchor="t" rtlCol="false" tIns="0" lIns="0" bIns="0" rIns="0">
            <a:spAutoFit/>
          </a:bodyPr>
          <a:lstStyle/>
          <a:p>
            <a:pPr algn="ctr">
              <a:lnSpc>
                <a:spcPts val="4339"/>
              </a:lnSpc>
            </a:pPr>
            <a:r>
              <a:rPr lang="en-US" sz="3099">
                <a:solidFill>
                  <a:srgbClr val="000000"/>
                </a:solidFill>
                <a:latin typeface="Montserrat Classic"/>
              </a:rPr>
              <a:t>poly: many, morph: forms. Basically, when one thing has more than one forms.</a:t>
            </a:r>
          </a:p>
        </p:txBody>
      </p:sp>
      <p:sp>
        <p:nvSpPr>
          <p:cNvPr name="TextBox 11" id="11"/>
          <p:cNvSpPr txBox="true"/>
          <p:nvPr/>
        </p:nvSpPr>
        <p:spPr>
          <a:xfrm rot="0">
            <a:off x="1661331" y="6798060"/>
            <a:ext cx="1504436" cy="1257300"/>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000000"/>
                </a:solidFill>
                <a:latin typeface="Montserrat Classic Bold"/>
              </a:rPr>
              <a:t>01</a:t>
            </a:r>
          </a:p>
        </p:txBody>
      </p:sp>
      <p:sp>
        <p:nvSpPr>
          <p:cNvPr name="TextBox 12" id="12"/>
          <p:cNvSpPr txBox="true"/>
          <p:nvPr/>
        </p:nvSpPr>
        <p:spPr>
          <a:xfrm rot="0">
            <a:off x="3165767" y="6931410"/>
            <a:ext cx="4321334" cy="1123950"/>
          </a:xfrm>
          <a:prstGeom prst="rect">
            <a:avLst/>
          </a:prstGeom>
        </p:spPr>
        <p:txBody>
          <a:bodyPr anchor="t" rtlCol="false" tIns="0" lIns="0" bIns="0" rIns="0">
            <a:spAutoFit/>
          </a:bodyPr>
          <a:lstStyle/>
          <a:p>
            <a:pPr algn="l">
              <a:lnSpc>
                <a:spcPts val="4500"/>
              </a:lnSpc>
            </a:pPr>
            <a:r>
              <a:rPr lang="en-US" sz="3000">
                <a:solidFill>
                  <a:srgbClr val="000000"/>
                </a:solidFill>
                <a:latin typeface="Montserrat Classic Bold"/>
              </a:rPr>
              <a:t>Function </a:t>
            </a:r>
          </a:p>
          <a:p>
            <a:pPr algn="l" marL="0" indent="0" lvl="1">
              <a:lnSpc>
                <a:spcPts val="4500"/>
              </a:lnSpc>
              <a:spcBef>
                <a:spcPct val="0"/>
              </a:spcBef>
            </a:pPr>
            <a:r>
              <a:rPr lang="en-US" sz="3000">
                <a:solidFill>
                  <a:srgbClr val="000000"/>
                </a:solidFill>
                <a:latin typeface="Montserrat Classic Bold"/>
              </a:rPr>
              <a:t>Overloading</a:t>
            </a:r>
          </a:p>
        </p:txBody>
      </p:sp>
      <p:sp>
        <p:nvSpPr>
          <p:cNvPr name="TextBox 13" id="13"/>
          <p:cNvSpPr txBox="true"/>
          <p:nvPr/>
        </p:nvSpPr>
        <p:spPr>
          <a:xfrm rot="0">
            <a:off x="512321" y="5210175"/>
            <a:ext cx="8087879" cy="1416435"/>
          </a:xfrm>
          <a:prstGeom prst="rect">
            <a:avLst/>
          </a:prstGeom>
        </p:spPr>
        <p:txBody>
          <a:bodyPr anchor="t" rtlCol="false" tIns="0" lIns="0" bIns="0" rIns="0">
            <a:spAutoFit/>
          </a:bodyPr>
          <a:lstStyle/>
          <a:p>
            <a:pPr algn="ctr">
              <a:lnSpc>
                <a:spcPts val="5512"/>
              </a:lnSpc>
            </a:pPr>
            <a:r>
              <a:rPr lang="en-US" sz="5200">
                <a:solidFill>
                  <a:srgbClr val="000000"/>
                </a:solidFill>
                <a:latin typeface="Montserrat Classic Bold"/>
              </a:rPr>
              <a:t> COMPILE-TIME POLYMORPHISM</a:t>
            </a:r>
          </a:p>
        </p:txBody>
      </p:sp>
      <p:sp>
        <p:nvSpPr>
          <p:cNvPr name="TextBox 14" id="14"/>
          <p:cNvSpPr txBox="true"/>
          <p:nvPr/>
        </p:nvSpPr>
        <p:spPr>
          <a:xfrm rot="0">
            <a:off x="1661331" y="8126150"/>
            <a:ext cx="1504436" cy="1257300"/>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000000"/>
                </a:solidFill>
                <a:latin typeface="Montserrat Classic Bold"/>
              </a:rPr>
              <a:t>02</a:t>
            </a:r>
          </a:p>
        </p:txBody>
      </p:sp>
      <p:sp>
        <p:nvSpPr>
          <p:cNvPr name="TextBox 15" id="15"/>
          <p:cNvSpPr txBox="true"/>
          <p:nvPr/>
        </p:nvSpPr>
        <p:spPr>
          <a:xfrm rot="0">
            <a:off x="3150040" y="8245213"/>
            <a:ext cx="3583197" cy="1123950"/>
          </a:xfrm>
          <a:prstGeom prst="rect">
            <a:avLst/>
          </a:prstGeom>
        </p:spPr>
        <p:txBody>
          <a:bodyPr anchor="t" rtlCol="false" tIns="0" lIns="0" bIns="0" rIns="0">
            <a:spAutoFit/>
          </a:bodyPr>
          <a:lstStyle/>
          <a:p>
            <a:pPr algn="l">
              <a:lnSpc>
                <a:spcPts val="4500"/>
              </a:lnSpc>
            </a:pPr>
            <a:r>
              <a:rPr lang="en-US" sz="3000">
                <a:solidFill>
                  <a:srgbClr val="000000"/>
                </a:solidFill>
                <a:latin typeface="Montserrat Classic Bold"/>
              </a:rPr>
              <a:t>Operator</a:t>
            </a:r>
          </a:p>
          <a:p>
            <a:pPr algn="l" marL="0" indent="0" lvl="1">
              <a:lnSpc>
                <a:spcPts val="4500"/>
              </a:lnSpc>
              <a:spcBef>
                <a:spcPct val="0"/>
              </a:spcBef>
            </a:pPr>
            <a:r>
              <a:rPr lang="en-US" sz="3000">
                <a:solidFill>
                  <a:srgbClr val="000000"/>
                </a:solidFill>
                <a:latin typeface="Montserrat Classic Bold"/>
              </a:rPr>
              <a:t>Overloading</a:t>
            </a:r>
          </a:p>
        </p:txBody>
      </p:sp>
      <p:sp>
        <p:nvSpPr>
          <p:cNvPr name="TextBox 16" id="16"/>
          <p:cNvSpPr txBox="true"/>
          <p:nvPr/>
        </p:nvSpPr>
        <p:spPr>
          <a:xfrm rot="0">
            <a:off x="10320431" y="7061307"/>
            <a:ext cx="1504436" cy="1257300"/>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000000"/>
                </a:solidFill>
                <a:latin typeface="Montserrat Classic Bold"/>
              </a:rPr>
              <a:t>01</a:t>
            </a:r>
          </a:p>
        </p:txBody>
      </p:sp>
      <p:sp>
        <p:nvSpPr>
          <p:cNvPr name="TextBox 17" id="17"/>
          <p:cNvSpPr txBox="true"/>
          <p:nvPr/>
        </p:nvSpPr>
        <p:spPr>
          <a:xfrm rot="0">
            <a:off x="11824867" y="7194657"/>
            <a:ext cx="4321334" cy="1123950"/>
          </a:xfrm>
          <a:prstGeom prst="rect">
            <a:avLst/>
          </a:prstGeom>
        </p:spPr>
        <p:txBody>
          <a:bodyPr anchor="t" rtlCol="false" tIns="0" lIns="0" bIns="0" rIns="0">
            <a:spAutoFit/>
          </a:bodyPr>
          <a:lstStyle/>
          <a:p>
            <a:pPr algn="l">
              <a:lnSpc>
                <a:spcPts val="4500"/>
              </a:lnSpc>
            </a:pPr>
            <a:r>
              <a:rPr lang="en-US" sz="3000">
                <a:solidFill>
                  <a:srgbClr val="000000"/>
                </a:solidFill>
                <a:latin typeface="Montserrat Classic Bold"/>
              </a:rPr>
              <a:t>Function </a:t>
            </a:r>
          </a:p>
          <a:p>
            <a:pPr algn="l" marL="0" indent="0" lvl="1">
              <a:lnSpc>
                <a:spcPts val="4500"/>
              </a:lnSpc>
              <a:spcBef>
                <a:spcPct val="0"/>
              </a:spcBef>
            </a:pPr>
            <a:r>
              <a:rPr lang="en-US" sz="3000">
                <a:solidFill>
                  <a:srgbClr val="000000"/>
                </a:solidFill>
                <a:latin typeface="Montserrat Classic Bold"/>
              </a:rPr>
              <a:t>Overriding</a:t>
            </a:r>
          </a:p>
        </p:txBody>
      </p:sp>
      <p:sp>
        <p:nvSpPr>
          <p:cNvPr name="TextBox 18" id="18"/>
          <p:cNvSpPr txBox="true"/>
          <p:nvPr/>
        </p:nvSpPr>
        <p:spPr>
          <a:xfrm rot="0">
            <a:off x="9171421" y="5473422"/>
            <a:ext cx="8087879" cy="1416435"/>
          </a:xfrm>
          <a:prstGeom prst="rect">
            <a:avLst/>
          </a:prstGeom>
        </p:spPr>
        <p:txBody>
          <a:bodyPr anchor="t" rtlCol="false" tIns="0" lIns="0" bIns="0" rIns="0">
            <a:spAutoFit/>
          </a:bodyPr>
          <a:lstStyle/>
          <a:p>
            <a:pPr algn="ctr">
              <a:lnSpc>
                <a:spcPts val="5512"/>
              </a:lnSpc>
            </a:pPr>
            <a:r>
              <a:rPr lang="en-US" sz="5200">
                <a:solidFill>
                  <a:srgbClr val="000000"/>
                </a:solidFill>
                <a:latin typeface="Montserrat Classic Bold"/>
              </a:rPr>
              <a:t>RUNTIME POLYMORPHISM</a:t>
            </a:r>
          </a:p>
        </p:txBody>
      </p:sp>
      <p:sp>
        <p:nvSpPr>
          <p:cNvPr name="TextBox 19" id="19"/>
          <p:cNvSpPr txBox="true"/>
          <p:nvPr/>
        </p:nvSpPr>
        <p:spPr>
          <a:xfrm rot="0">
            <a:off x="10320431" y="8389397"/>
            <a:ext cx="1504436" cy="1257300"/>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000000"/>
                </a:solidFill>
                <a:latin typeface="Montserrat Classic Bold"/>
              </a:rPr>
              <a:t>02</a:t>
            </a:r>
          </a:p>
        </p:txBody>
      </p:sp>
      <p:sp>
        <p:nvSpPr>
          <p:cNvPr name="TextBox 20" id="20"/>
          <p:cNvSpPr txBox="true"/>
          <p:nvPr/>
        </p:nvSpPr>
        <p:spPr>
          <a:xfrm rot="0">
            <a:off x="11809140" y="8508460"/>
            <a:ext cx="3583197" cy="1123950"/>
          </a:xfrm>
          <a:prstGeom prst="rect">
            <a:avLst/>
          </a:prstGeom>
        </p:spPr>
        <p:txBody>
          <a:bodyPr anchor="t" rtlCol="false" tIns="0" lIns="0" bIns="0" rIns="0">
            <a:spAutoFit/>
          </a:bodyPr>
          <a:lstStyle/>
          <a:p>
            <a:pPr algn="l">
              <a:lnSpc>
                <a:spcPts val="4500"/>
              </a:lnSpc>
            </a:pPr>
            <a:r>
              <a:rPr lang="en-US" sz="3000">
                <a:solidFill>
                  <a:srgbClr val="000000"/>
                </a:solidFill>
                <a:latin typeface="Montserrat Classic Bold"/>
              </a:rPr>
              <a:t>Virtual </a:t>
            </a:r>
          </a:p>
          <a:p>
            <a:pPr algn="l" marL="0" indent="0" lvl="1">
              <a:lnSpc>
                <a:spcPts val="4500"/>
              </a:lnSpc>
              <a:spcBef>
                <a:spcPct val="0"/>
              </a:spcBef>
            </a:pPr>
            <a:r>
              <a:rPr lang="en-US" sz="3000">
                <a:solidFill>
                  <a:srgbClr val="000000"/>
                </a:solidFill>
                <a:latin typeface="Montserrat Classic Bold"/>
              </a:rPr>
              <a:t>Function</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67764" y="-110329"/>
            <a:ext cx="9511764" cy="10507658"/>
            <a:chOff x="0" y="0"/>
            <a:chExt cx="2505156" cy="2767449"/>
          </a:xfrm>
        </p:grpSpPr>
        <p:sp>
          <p:nvSpPr>
            <p:cNvPr name="Freeform 3" id="3"/>
            <p:cNvSpPr/>
            <p:nvPr/>
          </p:nvSpPr>
          <p:spPr>
            <a:xfrm flipH="false" flipV="false" rot="0">
              <a:off x="0" y="0"/>
              <a:ext cx="2505156" cy="2767449"/>
            </a:xfrm>
            <a:custGeom>
              <a:avLst/>
              <a:gdLst/>
              <a:ahLst/>
              <a:cxnLst/>
              <a:rect r="r" b="b" t="t" l="l"/>
              <a:pathLst>
                <a:path h="2767449" w="2505156">
                  <a:moveTo>
                    <a:pt x="0" y="0"/>
                  </a:moveTo>
                  <a:lnTo>
                    <a:pt x="2505156" y="0"/>
                  </a:lnTo>
                  <a:lnTo>
                    <a:pt x="2505156" y="2767449"/>
                  </a:lnTo>
                  <a:lnTo>
                    <a:pt x="0" y="2767449"/>
                  </a:lnTo>
                  <a:close/>
                </a:path>
              </a:pathLst>
            </a:custGeom>
            <a:solidFill>
              <a:srgbClr val="FFF6E3"/>
            </a:solidFill>
          </p:spPr>
        </p:sp>
        <p:sp>
          <p:nvSpPr>
            <p:cNvPr name="TextBox 4" id="4"/>
            <p:cNvSpPr txBox="true"/>
            <p:nvPr/>
          </p:nvSpPr>
          <p:spPr>
            <a:xfrm>
              <a:off x="0" y="-38100"/>
              <a:ext cx="2505156" cy="28055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277504">
            <a:off x="10119648" y="3532015"/>
            <a:ext cx="6995087" cy="3868141"/>
            <a:chOff x="0" y="0"/>
            <a:chExt cx="1393038" cy="770322"/>
          </a:xfrm>
        </p:grpSpPr>
        <p:sp>
          <p:nvSpPr>
            <p:cNvPr name="Freeform 6" id="6"/>
            <p:cNvSpPr/>
            <p:nvPr/>
          </p:nvSpPr>
          <p:spPr>
            <a:xfrm flipH="false" flipV="false" rot="0">
              <a:off x="0" y="0"/>
              <a:ext cx="1393039" cy="770322"/>
            </a:xfrm>
            <a:custGeom>
              <a:avLst/>
              <a:gdLst/>
              <a:ahLst/>
              <a:cxnLst/>
              <a:rect r="r" b="b" t="t" l="l"/>
              <a:pathLst>
                <a:path h="770322" w="1393039">
                  <a:moveTo>
                    <a:pt x="0" y="0"/>
                  </a:moveTo>
                  <a:lnTo>
                    <a:pt x="1393039" y="0"/>
                  </a:lnTo>
                  <a:lnTo>
                    <a:pt x="1393039" y="770322"/>
                  </a:lnTo>
                  <a:lnTo>
                    <a:pt x="0" y="770322"/>
                  </a:lnTo>
                  <a:close/>
                </a:path>
              </a:pathLst>
            </a:custGeom>
            <a:solidFill>
              <a:srgbClr val="FFF6E3"/>
            </a:solidFill>
            <a:ln w="19050" cap="sq">
              <a:solidFill>
                <a:srgbClr val="000000"/>
              </a:solidFill>
              <a:prstDash val="solid"/>
              <a:miter/>
            </a:ln>
          </p:spPr>
        </p:sp>
        <p:sp>
          <p:nvSpPr>
            <p:cNvPr name="TextBox 7" id="7"/>
            <p:cNvSpPr txBox="true"/>
            <p:nvPr/>
          </p:nvSpPr>
          <p:spPr>
            <a:xfrm>
              <a:off x="0" y="-38100"/>
              <a:ext cx="1393038" cy="80842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134315">
            <a:off x="10047961" y="3441516"/>
            <a:ext cx="6995087" cy="3868141"/>
            <a:chOff x="0" y="0"/>
            <a:chExt cx="1393038" cy="770322"/>
          </a:xfrm>
        </p:grpSpPr>
        <p:sp>
          <p:nvSpPr>
            <p:cNvPr name="Freeform 9" id="9"/>
            <p:cNvSpPr/>
            <p:nvPr/>
          </p:nvSpPr>
          <p:spPr>
            <a:xfrm flipH="false" flipV="false" rot="0">
              <a:off x="0" y="0"/>
              <a:ext cx="1393039" cy="770322"/>
            </a:xfrm>
            <a:custGeom>
              <a:avLst/>
              <a:gdLst/>
              <a:ahLst/>
              <a:cxnLst/>
              <a:rect r="r" b="b" t="t" l="l"/>
              <a:pathLst>
                <a:path h="770322" w="1393039">
                  <a:moveTo>
                    <a:pt x="0" y="0"/>
                  </a:moveTo>
                  <a:lnTo>
                    <a:pt x="1393039" y="0"/>
                  </a:lnTo>
                  <a:lnTo>
                    <a:pt x="1393039" y="770322"/>
                  </a:lnTo>
                  <a:lnTo>
                    <a:pt x="0" y="770322"/>
                  </a:lnTo>
                  <a:close/>
                </a:path>
              </a:pathLst>
            </a:custGeom>
            <a:solidFill>
              <a:srgbClr val="FFF6E3"/>
            </a:solidFill>
            <a:ln w="19050" cap="sq">
              <a:solidFill>
                <a:srgbClr val="000000"/>
              </a:solidFill>
              <a:prstDash val="solid"/>
              <a:miter/>
            </a:ln>
          </p:spPr>
        </p:sp>
        <p:sp>
          <p:nvSpPr>
            <p:cNvPr name="TextBox 10" id="10"/>
            <p:cNvSpPr txBox="true"/>
            <p:nvPr/>
          </p:nvSpPr>
          <p:spPr>
            <a:xfrm>
              <a:off x="0" y="-38100"/>
              <a:ext cx="1393038" cy="80842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975083" y="3242063"/>
            <a:ext cx="6995087" cy="3868141"/>
            <a:chOff x="0" y="0"/>
            <a:chExt cx="1393038" cy="770322"/>
          </a:xfrm>
        </p:grpSpPr>
        <p:sp>
          <p:nvSpPr>
            <p:cNvPr name="Freeform 12" id="12"/>
            <p:cNvSpPr/>
            <p:nvPr/>
          </p:nvSpPr>
          <p:spPr>
            <a:xfrm flipH="false" flipV="false" rot="0">
              <a:off x="0" y="0"/>
              <a:ext cx="1393039" cy="770322"/>
            </a:xfrm>
            <a:custGeom>
              <a:avLst/>
              <a:gdLst/>
              <a:ahLst/>
              <a:cxnLst/>
              <a:rect r="r" b="b" t="t" l="l"/>
              <a:pathLst>
                <a:path h="770322" w="1393039">
                  <a:moveTo>
                    <a:pt x="0" y="0"/>
                  </a:moveTo>
                  <a:lnTo>
                    <a:pt x="1393039" y="0"/>
                  </a:lnTo>
                  <a:lnTo>
                    <a:pt x="1393039" y="770322"/>
                  </a:lnTo>
                  <a:lnTo>
                    <a:pt x="0" y="770322"/>
                  </a:lnTo>
                  <a:close/>
                </a:path>
              </a:pathLst>
            </a:custGeom>
            <a:solidFill>
              <a:srgbClr val="FFF6E3"/>
            </a:solidFill>
            <a:ln w="19050" cap="sq">
              <a:solidFill>
                <a:srgbClr val="000000"/>
              </a:solidFill>
              <a:prstDash val="solid"/>
              <a:miter/>
            </a:ln>
          </p:spPr>
        </p:sp>
        <p:sp>
          <p:nvSpPr>
            <p:cNvPr name="TextBox 13" id="13"/>
            <p:cNvSpPr txBox="true"/>
            <p:nvPr/>
          </p:nvSpPr>
          <p:spPr>
            <a:xfrm>
              <a:off x="0" y="-38100"/>
              <a:ext cx="1393038" cy="808422"/>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0390301" y="4295970"/>
            <a:ext cx="6725624" cy="609680"/>
          </a:xfrm>
          <a:prstGeom prst="rect">
            <a:avLst/>
          </a:prstGeom>
        </p:spPr>
        <p:txBody>
          <a:bodyPr anchor="t" rtlCol="false" tIns="0" lIns="0" bIns="0" rIns="0">
            <a:spAutoFit/>
          </a:bodyPr>
          <a:lstStyle/>
          <a:p>
            <a:pPr algn="ctr">
              <a:lnSpc>
                <a:spcPts val="4952"/>
              </a:lnSpc>
            </a:pPr>
            <a:r>
              <a:rPr lang="en-US" sz="3537">
                <a:solidFill>
                  <a:srgbClr val="000000"/>
                </a:solidFill>
                <a:latin typeface="Montserrat Classic"/>
              </a:rPr>
              <a:t>Shivam Sharma</a:t>
            </a:r>
          </a:p>
        </p:txBody>
      </p:sp>
      <p:sp>
        <p:nvSpPr>
          <p:cNvPr name="TextBox 15" id="15"/>
          <p:cNvSpPr txBox="true"/>
          <p:nvPr/>
        </p:nvSpPr>
        <p:spPr>
          <a:xfrm rot="0">
            <a:off x="10244546" y="5032647"/>
            <a:ext cx="6725624" cy="609680"/>
          </a:xfrm>
          <a:prstGeom prst="rect">
            <a:avLst/>
          </a:prstGeom>
        </p:spPr>
        <p:txBody>
          <a:bodyPr anchor="t" rtlCol="false" tIns="0" lIns="0" bIns="0" rIns="0">
            <a:spAutoFit/>
          </a:bodyPr>
          <a:lstStyle/>
          <a:p>
            <a:pPr algn="ctr">
              <a:lnSpc>
                <a:spcPts val="4952"/>
              </a:lnSpc>
            </a:pPr>
            <a:r>
              <a:rPr lang="en-US" sz="3537">
                <a:solidFill>
                  <a:srgbClr val="000000"/>
                </a:solidFill>
                <a:latin typeface="Montserrat Classic"/>
              </a:rPr>
              <a:t>+919569314877</a:t>
            </a:r>
          </a:p>
        </p:txBody>
      </p:sp>
      <p:sp>
        <p:nvSpPr>
          <p:cNvPr name="TextBox 16" id="16"/>
          <p:cNvSpPr txBox="true"/>
          <p:nvPr/>
        </p:nvSpPr>
        <p:spPr>
          <a:xfrm rot="0">
            <a:off x="10244546" y="5766152"/>
            <a:ext cx="6725624" cy="609680"/>
          </a:xfrm>
          <a:prstGeom prst="rect">
            <a:avLst/>
          </a:prstGeom>
        </p:spPr>
        <p:txBody>
          <a:bodyPr anchor="t" rtlCol="false" tIns="0" lIns="0" bIns="0" rIns="0">
            <a:spAutoFit/>
          </a:bodyPr>
          <a:lstStyle/>
          <a:p>
            <a:pPr algn="ctr">
              <a:lnSpc>
                <a:spcPts val="4952"/>
              </a:lnSpc>
            </a:pPr>
            <a:r>
              <a:rPr lang="en-US" sz="3537">
                <a:solidFill>
                  <a:srgbClr val="000000"/>
                </a:solidFill>
                <a:latin typeface="Montserrat Classic"/>
              </a:rPr>
              <a:t>sshivam22@iitk.ac.in</a:t>
            </a:r>
          </a:p>
        </p:txBody>
      </p:sp>
      <p:sp>
        <p:nvSpPr>
          <p:cNvPr name="TextBox 17" id="17"/>
          <p:cNvSpPr txBox="true"/>
          <p:nvPr/>
        </p:nvSpPr>
        <p:spPr>
          <a:xfrm rot="0">
            <a:off x="1028700" y="2584685"/>
            <a:ext cx="7947263" cy="4203700"/>
          </a:xfrm>
          <a:prstGeom prst="rect">
            <a:avLst/>
          </a:prstGeom>
        </p:spPr>
        <p:txBody>
          <a:bodyPr anchor="t" rtlCol="false" tIns="0" lIns="0" bIns="0" rIns="0">
            <a:spAutoFit/>
          </a:bodyPr>
          <a:lstStyle/>
          <a:p>
            <a:pPr algn="l">
              <a:lnSpc>
                <a:spcPts val="10999"/>
              </a:lnSpc>
            </a:pPr>
            <a:r>
              <a:rPr lang="en-US" sz="9999">
                <a:solidFill>
                  <a:srgbClr val="000000"/>
                </a:solidFill>
                <a:latin typeface="Montserrat Classic Bold"/>
              </a:rPr>
              <a:t>THANKS</a:t>
            </a:r>
          </a:p>
          <a:p>
            <a:pPr algn="l">
              <a:lnSpc>
                <a:spcPts val="10999"/>
              </a:lnSpc>
            </a:pPr>
            <a:r>
              <a:rPr lang="en-US" sz="9999">
                <a:solidFill>
                  <a:srgbClr val="000000"/>
                </a:solidFill>
                <a:latin typeface="Montserrat Classic Bold"/>
              </a:rPr>
              <a:t>FOR WATCHING</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9144000" y="-5811"/>
            <a:ext cx="9377874" cy="10712225"/>
            <a:chOff x="0" y="0"/>
            <a:chExt cx="2469893" cy="2821327"/>
          </a:xfrm>
        </p:grpSpPr>
        <p:sp>
          <p:nvSpPr>
            <p:cNvPr name="Freeform 3" id="3"/>
            <p:cNvSpPr/>
            <p:nvPr/>
          </p:nvSpPr>
          <p:spPr>
            <a:xfrm flipH="false" flipV="false" rot="0">
              <a:off x="0" y="0"/>
              <a:ext cx="2469893" cy="2821327"/>
            </a:xfrm>
            <a:custGeom>
              <a:avLst/>
              <a:gdLst/>
              <a:ahLst/>
              <a:cxnLst/>
              <a:rect r="r" b="b" t="t" l="l"/>
              <a:pathLst>
                <a:path h="2821327" w="2469893">
                  <a:moveTo>
                    <a:pt x="0" y="0"/>
                  </a:moveTo>
                  <a:lnTo>
                    <a:pt x="2469893" y="0"/>
                  </a:lnTo>
                  <a:lnTo>
                    <a:pt x="2469893" y="2821327"/>
                  </a:lnTo>
                  <a:lnTo>
                    <a:pt x="0" y="2821327"/>
                  </a:lnTo>
                  <a:close/>
                </a:path>
              </a:pathLst>
            </a:custGeom>
            <a:solidFill>
              <a:srgbClr val="FFF6E3"/>
            </a:solidFill>
          </p:spPr>
        </p:sp>
        <p:sp>
          <p:nvSpPr>
            <p:cNvPr name="TextBox 4" id="4"/>
            <p:cNvSpPr txBox="true"/>
            <p:nvPr/>
          </p:nvSpPr>
          <p:spPr>
            <a:xfrm>
              <a:off x="0" y="-38100"/>
              <a:ext cx="2469893" cy="2859427"/>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323474" y="2804478"/>
            <a:ext cx="5873170" cy="2190115"/>
          </a:xfrm>
          <a:prstGeom prst="rect">
            <a:avLst/>
          </a:prstGeom>
        </p:spPr>
        <p:txBody>
          <a:bodyPr anchor="t" rtlCol="false" tIns="0" lIns="0" bIns="0" rIns="0">
            <a:spAutoFit/>
          </a:bodyPr>
          <a:lstStyle/>
          <a:p>
            <a:pPr algn="l">
              <a:lnSpc>
                <a:spcPts val="8480"/>
              </a:lnSpc>
            </a:pPr>
            <a:r>
              <a:rPr lang="en-US" sz="8000">
                <a:solidFill>
                  <a:srgbClr val="000000"/>
                </a:solidFill>
                <a:latin typeface="Montserrat Classic Bold"/>
              </a:rPr>
              <a:t>LIST OF CONTENTS</a:t>
            </a:r>
          </a:p>
        </p:txBody>
      </p:sp>
      <p:sp>
        <p:nvSpPr>
          <p:cNvPr name="TextBox 6" id="6"/>
          <p:cNvSpPr txBox="true"/>
          <p:nvPr/>
        </p:nvSpPr>
        <p:spPr>
          <a:xfrm rot="0">
            <a:off x="11229714" y="6483777"/>
            <a:ext cx="4226126" cy="371475"/>
          </a:xfrm>
          <a:prstGeom prst="rect">
            <a:avLst/>
          </a:prstGeom>
        </p:spPr>
        <p:txBody>
          <a:bodyPr anchor="t" rtlCol="false" tIns="0" lIns="0" bIns="0" rIns="0">
            <a:spAutoFit/>
          </a:bodyPr>
          <a:lstStyle/>
          <a:p>
            <a:pPr algn="l">
              <a:lnSpc>
                <a:spcPts val="2999"/>
              </a:lnSpc>
            </a:pPr>
            <a:r>
              <a:rPr lang="en-US" sz="2499">
                <a:solidFill>
                  <a:srgbClr val="000000"/>
                </a:solidFill>
                <a:latin typeface="Montserrat Classic Bold"/>
              </a:rPr>
              <a:t>INHERITANCE</a:t>
            </a:r>
          </a:p>
        </p:txBody>
      </p:sp>
      <p:sp>
        <p:nvSpPr>
          <p:cNvPr name="TextBox 7" id="7"/>
          <p:cNvSpPr txBox="true"/>
          <p:nvPr/>
        </p:nvSpPr>
        <p:spPr>
          <a:xfrm rot="0">
            <a:off x="9835687" y="6363981"/>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09</a:t>
            </a:r>
          </a:p>
        </p:txBody>
      </p:sp>
      <p:sp>
        <p:nvSpPr>
          <p:cNvPr name="TextBox 8" id="8"/>
          <p:cNvSpPr txBox="true"/>
          <p:nvPr/>
        </p:nvSpPr>
        <p:spPr>
          <a:xfrm rot="0">
            <a:off x="9835687" y="1295586"/>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03</a:t>
            </a:r>
          </a:p>
        </p:txBody>
      </p:sp>
      <p:sp>
        <p:nvSpPr>
          <p:cNvPr name="TextBox 9" id="9"/>
          <p:cNvSpPr txBox="true"/>
          <p:nvPr/>
        </p:nvSpPr>
        <p:spPr>
          <a:xfrm rot="0">
            <a:off x="11229714" y="1409886"/>
            <a:ext cx="4226126" cy="371475"/>
          </a:xfrm>
          <a:prstGeom prst="rect">
            <a:avLst/>
          </a:prstGeom>
        </p:spPr>
        <p:txBody>
          <a:bodyPr anchor="t" rtlCol="false" tIns="0" lIns="0" bIns="0" rIns="0">
            <a:spAutoFit/>
          </a:bodyPr>
          <a:lstStyle/>
          <a:p>
            <a:pPr algn="l">
              <a:lnSpc>
                <a:spcPts val="2999"/>
              </a:lnSpc>
            </a:pPr>
            <a:r>
              <a:rPr lang="en-US" sz="2499">
                <a:solidFill>
                  <a:srgbClr val="000000"/>
                </a:solidFill>
                <a:latin typeface="Montserrat Classic Bold"/>
              </a:rPr>
              <a:t>INTRODUCTION TO OOPS</a:t>
            </a:r>
          </a:p>
        </p:txBody>
      </p:sp>
      <p:sp>
        <p:nvSpPr>
          <p:cNvPr name="TextBox 10" id="10"/>
          <p:cNvSpPr txBox="true"/>
          <p:nvPr/>
        </p:nvSpPr>
        <p:spPr>
          <a:xfrm rot="0">
            <a:off x="9835687" y="2309265"/>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05</a:t>
            </a:r>
          </a:p>
        </p:txBody>
      </p:sp>
      <p:sp>
        <p:nvSpPr>
          <p:cNvPr name="TextBox 11" id="11"/>
          <p:cNvSpPr txBox="true"/>
          <p:nvPr/>
        </p:nvSpPr>
        <p:spPr>
          <a:xfrm rot="0">
            <a:off x="11229714" y="2423565"/>
            <a:ext cx="6517350" cy="371475"/>
          </a:xfrm>
          <a:prstGeom prst="rect">
            <a:avLst/>
          </a:prstGeom>
        </p:spPr>
        <p:txBody>
          <a:bodyPr anchor="t" rtlCol="false" tIns="0" lIns="0" bIns="0" rIns="0">
            <a:spAutoFit/>
          </a:bodyPr>
          <a:lstStyle/>
          <a:p>
            <a:pPr algn="l">
              <a:lnSpc>
                <a:spcPts val="2999"/>
              </a:lnSpc>
            </a:pPr>
            <a:r>
              <a:rPr lang="en-US" sz="2499">
                <a:solidFill>
                  <a:srgbClr val="000000"/>
                </a:solidFill>
                <a:latin typeface="Montserrat Classic Bold"/>
              </a:rPr>
              <a:t>CLASS &amp; OBJECTS</a:t>
            </a:r>
          </a:p>
        </p:txBody>
      </p:sp>
      <p:sp>
        <p:nvSpPr>
          <p:cNvPr name="TextBox 12" id="12"/>
          <p:cNvSpPr txBox="true"/>
          <p:nvPr/>
        </p:nvSpPr>
        <p:spPr>
          <a:xfrm rot="0">
            <a:off x="9835687" y="3322944"/>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06</a:t>
            </a:r>
          </a:p>
        </p:txBody>
      </p:sp>
      <p:sp>
        <p:nvSpPr>
          <p:cNvPr name="TextBox 13" id="13"/>
          <p:cNvSpPr txBox="true"/>
          <p:nvPr/>
        </p:nvSpPr>
        <p:spPr>
          <a:xfrm rot="0">
            <a:off x="9835687" y="4336623"/>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07</a:t>
            </a:r>
          </a:p>
        </p:txBody>
      </p:sp>
      <p:sp>
        <p:nvSpPr>
          <p:cNvPr name="TextBox 14" id="14"/>
          <p:cNvSpPr txBox="true"/>
          <p:nvPr/>
        </p:nvSpPr>
        <p:spPr>
          <a:xfrm rot="0">
            <a:off x="11229714" y="4456419"/>
            <a:ext cx="4226126" cy="371475"/>
          </a:xfrm>
          <a:prstGeom prst="rect">
            <a:avLst/>
          </a:prstGeom>
        </p:spPr>
        <p:txBody>
          <a:bodyPr anchor="t" rtlCol="false" tIns="0" lIns="0" bIns="0" rIns="0">
            <a:spAutoFit/>
          </a:bodyPr>
          <a:lstStyle/>
          <a:p>
            <a:pPr algn="l">
              <a:lnSpc>
                <a:spcPts val="2999"/>
              </a:lnSpc>
            </a:pPr>
            <a:r>
              <a:rPr lang="en-US" sz="2499">
                <a:solidFill>
                  <a:srgbClr val="000000"/>
                </a:solidFill>
                <a:latin typeface="Montserrat Classic Bold"/>
              </a:rPr>
              <a:t>ENCAPSULATION</a:t>
            </a:r>
          </a:p>
        </p:txBody>
      </p:sp>
      <p:sp>
        <p:nvSpPr>
          <p:cNvPr name="TextBox 15" id="15"/>
          <p:cNvSpPr txBox="true"/>
          <p:nvPr/>
        </p:nvSpPr>
        <p:spPr>
          <a:xfrm rot="0">
            <a:off x="9835687" y="5350302"/>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08</a:t>
            </a:r>
          </a:p>
        </p:txBody>
      </p:sp>
      <p:sp>
        <p:nvSpPr>
          <p:cNvPr name="TextBox 16" id="16"/>
          <p:cNvSpPr txBox="true"/>
          <p:nvPr/>
        </p:nvSpPr>
        <p:spPr>
          <a:xfrm rot="0">
            <a:off x="11229714" y="5470098"/>
            <a:ext cx="4226126" cy="371475"/>
          </a:xfrm>
          <a:prstGeom prst="rect">
            <a:avLst/>
          </a:prstGeom>
        </p:spPr>
        <p:txBody>
          <a:bodyPr anchor="t" rtlCol="false" tIns="0" lIns="0" bIns="0" rIns="0">
            <a:spAutoFit/>
          </a:bodyPr>
          <a:lstStyle/>
          <a:p>
            <a:pPr algn="l">
              <a:lnSpc>
                <a:spcPts val="2999"/>
              </a:lnSpc>
            </a:pPr>
            <a:r>
              <a:rPr lang="en-US" sz="2499">
                <a:solidFill>
                  <a:srgbClr val="000000"/>
                </a:solidFill>
                <a:latin typeface="Montserrat Classic Bold"/>
              </a:rPr>
              <a:t>ABST</a:t>
            </a:r>
            <a:r>
              <a:rPr lang="en-US" sz="2499">
                <a:solidFill>
                  <a:srgbClr val="000000"/>
                </a:solidFill>
                <a:latin typeface="Montserrat Classic Bold"/>
              </a:rPr>
              <a:t>RACTION</a:t>
            </a:r>
          </a:p>
        </p:txBody>
      </p:sp>
      <p:sp>
        <p:nvSpPr>
          <p:cNvPr name="TextBox 17" id="17"/>
          <p:cNvSpPr txBox="true"/>
          <p:nvPr/>
        </p:nvSpPr>
        <p:spPr>
          <a:xfrm rot="0">
            <a:off x="11229714" y="7497456"/>
            <a:ext cx="4226126" cy="371475"/>
          </a:xfrm>
          <a:prstGeom prst="rect">
            <a:avLst/>
          </a:prstGeom>
        </p:spPr>
        <p:txBody>
          <a:bodyPr anchor="t" rtlCol="false" tIns="0" lIns="0" bIns="0" rIns="0">
            <a:spAutoFit/>
          </a:bodyPr>
          <a:lstStyle/>
          <a:p>
            <a:pPr algn="l">
              <a:lnSpc>
                <a:spcPts val="2999"/>
              </a:lnSpc>
            </a:pPr>
            <a:r>
              <a:rPr lang="en-US" sz="2499">
                <a:solidFill>
                  <a:srgbClr val="000000"/>
                </a:solidFill>
                <a:latin typeface="Montserrat Classic Bold"/>
              </a:rPr>
              <a:t>POLYMORPHISM</a:t>
            </a:r>
          </a:p>
        </p:txBody>
      </p:sp>
      <p:sp>
        <p:nvSpPr>
          <p:cNvPr name="TextBox 18" id="18"/>
          <p:cNvSpPr txBox="true"/>
          <p:nvPr/>
        </p:nvSpPr>
        <p:spPr>
          <a:xfrm rot="0">
            <a:off x="9835687" y="7377660"/>
            <a:ext cx="1394026" cy="600075"/>
          </a:xfrm>
          <a:prstGeom prst="rect">
            <a:avLst/>
          </a:prstGeom>
        </p:spPr>
        <p:txBody>
          <a:bodyPr anchor="t" rtlCol="false" tIns="0" lIns="0" bIns="0" rIns="0">
            <a:spAutoFit/>
          </a:bodyPr>
          <a:lstStyle/>
          <a:p>
            <a:pPr algn="ctr">
              <a:lnSpc>
                <a:spcPts val="4799"/>
              </a:lnSpc>
            </a:pPr>
            <a:r>
              <a:rPr lang="en-US" sz="3999">
                <a:solidFill>
                  <a:srgbClr val="000000"/>
                </a:solidFill>
                <a:latin typeface="Montserrat Classic Bold"/>
              </a:rPr>
              <a:t>13</a:t>
            </a:r>
          </a:p>
        </p:txBody>
      </p:sp>
      <p:sp>
        <p:nvSpPr>
          <p:cNvPr name="TextBox 19" id="19"/>
          <p:cNvSpPr txBox="true"/>
          <p:nvPr/>
        </p:nvSpPr>
        <p:spPr>
          <a:xfrm rot="0">
            <a:off x="11229714" y="3475673"/>
            <a:ext cx="6517350" cy="371475"/>
          </a:xfrm>
          <a:prstGeom prst="rect">
            <a:avLst/>
          </a:prstGeom>
        </p:spPr>
        <p:txBody>
          <a:bodyPr anchor="t" rtlCol="false" tIns="0" lIns="0" bIns="0" rIns="0">
            <a:spAutoFit/>
          </a:bodyPr>
          <a:lstStyle/>
          <a:p>
            <a:pPr algn="l">
              <a:lnSpc>
                <a:spcPts val="2999"/>
              </a:lnSpc>
            </a:pPr>
            <a:r>
              <a:rPr lang="en-US" sz="2499">
                <a:solidFill>
                  <a:srgbClr val="000000"/>
                </a:solidFill>
                <a:latin typeface="Montserrat Classic Bold"/>
              </a:rPr>
              <a:t>FOUR PILLARS OF OOPS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1351" y="-276396"/>
            <a:ext cx="9335351" cy="10839793"/>
            <a:chOff x="0" y="0"/>
            <a:chExt cx="2458693" cy="2854925"/>
          </a:xfrm>
        </p:grpSpPr>
        <p:sp>
          <p:nvSpPr>
            <p:cNvPr name="Freeform 3" id="3"/>
            <p:cNvSpPr/>
            <p:nvPr/>
          </p:nvSpPr>
          <p:spPr>
            <a:xfrm flipH="false" flipV="false" rot="0">
              <a:off x="0" y="0"/>
              <a:ext cx="2458693" cy="2854925"/>
            </a:xfrm>
            <a:custGeom>
              <a:avLst/>
              <a:gdLst/>
              <a:ahLst/>
              <a:cxnLst/>
              <a:rect r="r" b="b" t="t" l="l"/>
              <a:pathLst>
                <a:path h="2854925" w="2458693">
                  <a:moveTo>
                    <a:pt x="0" y="0"/>
                  </a:moveTo>
                  <a:lnTo>
                    <a:pt x="2458693" y="0"/>
                  </a:lnTo>
                  <a:lnTo>
                    <a:pt x="2458693" y="2854925"/>
                  </a:lnTo>
                  <a:lnTo>
                    <a:pt x="0" y="2854925"/>
                  </a:lnTo>
                  <a:close/>
                </a:path>
              </a:pathLst>
            </a:custGeom>
            <a:solidFill>
              <a:srgbClr val="FFF6E3"/>
            </a:solidFill>
          </p:spPr>
        </p:sp>
        <p:sp>
          <p:nvSpPr>
            <p:cNvPr name="TextBox 4" id="4"/>
            <p:cNvSpPr txBox="true"/>
            <p:nvPr/>
          </p:nvSpPr>
          <p:spPr>
            <a:xfrm>
              <a:off x="0" y="-38100"/>
              <a:ext cx="2458693" cy="2893025"/>
            </a:xfrm>
            <a:prstGeom prst="rect">
              <a:avLst/>
            </a:prstGeom>
          </p:spPr>
          <p:txBody>
            <a:bodyPr anchor="ctr" rtlCol="false" tIns="50800" lIns="50800" bIns="50800" rIns="50800"/>
            <a:lstStyle/>
            <a:p>
              <a:pPr algn="ctr">
                <a:lnSpc>
                  <a:spcPts val="2659"/>
                </a:lnSpc>
              </a:pPr>
            </a:p>
          </p:txBody>
        </p:sp>
      </p:grpSp>
      <p:pic>
        <p:nvPicPr>
          <p:cNvPr name="Picture 5" id="5">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0" r="0" b="0"/>
          <a:stretch>
            <a:fillRect/>
          </a:stretch>
        </p:blipFill>
        <p:spPr>
          <a:xfrm flipH="false" flipV="false" rot="0">
            <a:off x="10097362" y="1562531"/>
            <a:ext cx="7161938" cy="7161938"/>
          </a:xfrm>
          <a:prstGeom prst="rect">
            <a:avLst/>
          </a:prstGeom>
        </p:spPr>
      </p:pic>
      <p:sp>
        <p:nvSpPr>
          <p:cNvPr name="TextBox 6" id="6"/>
          <p:cNvSpPr txBox="true"/>
          <p:nvPr/>
        </p:nvSpPr>
        <p:spPr>
          <a:xfrm rot="0">
            <a:off x="1028700" y="5076825"/>
            <a:ext cx="7388434" cy="4181475"/>
          </a:xfrm>
          <a:prstGeom prst="rect">
            <a:avLst/>
          </a:prstGeom>
        </p:spPr>
        <p:txBody>
          <a:bodyPr anchor="t" rtlCol="false" tIns="0" lIns="0" bIns="0" rIns="0">
            <a:spAutoFit/>
          </a:bodyPr>
          <a:lstStyle/>
          <a:p>
            <a:pPr algn="l">
              <a:lnSpc>
                <a:spcPts val="4161"/>
              </a:lnSpc>
            </a:pPr>
            <a:r>
              <a:rPr lang="en-US" sz="2972">
                <a:solidFill>
                  <a:srgbClr val="000000"/>
                </a:solidFill>
                <a:latin typeface="Montserrat Classic"/>
              </a:rPr>
              <a:t>Object-oriented programming aims to implement real-world entities like inheritance, hiding, polymorphism, etc. in programming. The main aim of OOP is to bind together the data and the functions that operate on them so that no other part of the code can access this data except that function.</a:t>
            </a:r>
          </a:p>
        </p:txBody>
      </p:sp>
      <p:sp>
        <p:nvSpPr>
          <p:cNvPr name="TextBox 7" id="7"/>
          <p:cNvSpPr txBox="true"/>
          <p:nvPr/>
        </p:nvSpPr>
        <p:spPr>
          <a:xfrm rot="0">
            <a:off x="1028700" y="3430768"/>
            <a:ext cx="6354149" cy="1178555"/>
          </a:xfrm>
          <a:prstGeom prst="rect">
            <a:avLst/>
          </a:prstGeom>
        </p:spPr>
        <p:txBody>
          <a:bodyPr anchor="t" rtlCol="false" tIns="0" lIns="0" bIns="0" rIns="0">
            <a:spAutoFit/>
          </a:bodyPr>
          <a:lstStyle/>
          <a:p>
            <a:pPr algn="l">
              <a:lnSpc>
                <a:spcPts val="8899"/>
              </a:lnSpc>
            </a:pPr>
            <a:r>
              <a:rPr lang="en-US" sz="8899">
                <a:solidFill>
                  <a:srgbClr val="000000"/>
                </a:solidFill>
                <a:latin typeface="Montserrat Classic Bold"/>
              </a:rPr>
              <a:t>OOPS</a:t>
            </a:r>
          </a:p>
        </p:txBody>
      </p:sp>
      <p:sp>
        <p:nvSpPr>
          <p:cNvPr name="TextBox 8" id="8"/>
          <p:cNvSpPr txBox="true"/>
          <p:nvPr/>
        </p:nvSpPr>
        <p:spPr>
          <a:xfrm rot="0">
            <a:off x="1028700" y="2325607"/>
            <a:ext cx="6354149" cy="1517773"/>
          </a:xfrm>
          <a:prstGeom prst="rect">
            <a:avLst/>
          </a:prstGeom>
        </p:spPr>
        <p:txBody>
          <a:bodyPr anchor="t" rtlCol="false" tIns="0" lIns="0" bIns="0" rIns="0">
            <a:spAutoFit/>
          </a:bodyPr>
          <a:lstStyle/>
          <a:p>
            <a:pPr algn="l">
              <a:lnSpc>
                <a:spcPts val="11553"/>
              </a:lnSpc>
            </a:pPr>
            <a:r>
              <a:rPr lang="en-US" sz="10899">
                <a:solidFill>
                  <a:srgbClr val="000000"/>
                </a:solidFill>
                <a:latin typeface="Brittany Bold"/>
              </a:rPr>
              <a:t>introduction to</a:t>
            </a:r>
          </a:p>
        </p:txBody>
      </p:sp>
    </p:spTree>
  </p:cSld>
  <p:clrMapOvr>
    <a:masterClrMapping/>
  </p:clrMapOvr>
  <p:timing>
    <p:tnLst>
      <p:par>
        <p:cTn dur="indefinite" restart="never" nodeType="tmRoot">
          <p:childTnLst>
            <p:video>
              <p:cMediaNode vol="0">
                <p:cTn fill="hold" display="false">
                  <p:stCondLst>
                    <p:cond delay="indefinite"/>
                  </p:stCondLst>
                </p:cTn>
                <p:tgtEl>
                  <p:spTgt spid="5"/>
                </p:tgtEl>
              </p:cMediaNode>
            </p:video>
          </p:childTnLst>
        </p:cTn>
      </p:par>
    </p:tnLst>
  </p:timing>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3874" y="-276396"/>
            <a:ext cx="9377874" cy="10839793"/>
            <a:chOff x="0" y="0"/>
            <a:chExt cx="2469893" cy="2854925"/>
          </a:xfrm>
        </p:grpSpPr>
        <p:sp>
          <p:nvSpPr>
            <p:cNvPr name="Freeform 3" id="3"/>
            <p:cNvSpPr/>
            <p:nvPr/>
          </p:nvSpPr>
          <p:spPr>
            <a:xfrm flipH="false" flipV="false" rot="0">
              <a:off x="0" y="0"/>
              <a:ext cx="2469893" cy="2854925"/>
            </a:xfrm>
            <a:custGeom>
              <a:avLst/>
              <a:gdLst/>
              <a:ahLst/>
              <a:cxnLst/>
              <a:rect r="r" b="b" t="t" l="l"/>
              <a:pathLst>
                <a:path h="2854925" w="2469893">
                  <a:moveTo>
                    <a:pt x="0" y="0"/>
                  </a:moveTo>
                  <a:lnTo>
                    <a:pt x="2469893" y="0"/>
                  </a:lnTo>
                  <a:lnTo>
                    <a:pt x="2469893" y="2854925"/>
                  </a:lnTo>
                  <a:lnTo>
                    <a:pt x="0" y="2854925"/>
                  </a:lnTo>
                  <a:close/>
                </a:path>
              </a:pathLst>
            </a:custGeom>
            <a:solidFill>
              <a:srgbClr val="FFF6E3"/>
            </a:solidFill>
          </p:spPr>
        </p:sp>
        <p:sp>
          <p:nvSpPr>
            <p:cNvPr name="TextBox 4" id="4"/>
            <p:cNvSpPr txBox="true"/>
            <p:nvPr/>
          </p:nvSpPr>
          <p:spPr>
            <a:xfrm>
              <a:off x="0" y="-38100"/>
              <a:ext cx="2469893" cy="289302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6580617" y="2035175"/>
            <a:ext cx="11707383" cy="6534644"/>
          </a:xfrm>
          <a:custGeom>
            <a:avLst/>
            <a:gdLst/>
            <a:ahLst/>
            <a:cxnLst/>
            <a:rect r="r" b="b" t="t" l="l"/>
            <a:pathLst>
              <a:path h="6534644" w="11707383">
                <a:moveTo>
                  <a:pt x="0" y="0"/>
                </a:moveTo>
                <a:lnTo>
                  <a:pt x="11707383" y="0"/>
                </a:lnTo>
                <a:lnTo>
                  <a:pt x="11707383" y="6534644"/>
                </a:lnTo>
                <a:lnTo>
                  <a:pt x="0" y="6534644"/>
                </a:lnTo>
                <a:lnTo>
                  <a:pt x="0" y="0"/>
                </a:lnTo>
                <a:close/>
              </a:path>
            </a:pathLst>
          </a:custGeom>
          <a:blipFill>
            <a:blip r:embed="rId2"/>
            <a:stretch>
              <a:fillRect l="0" t="0" r="0" b="0"/>
            </a:stretch>
          </a:blipFill>
        </p:spPr>
      </p:sp>
      <p:sp>
        <p:nvSpPr>
          <p:cNvPr name="TextBox 6" id="6"/>
          <p:cNvSpPr txBox="true"/>
          <p:nvPr/>
        </p:nvSpPr>
        <p:spPr>
          <a:xfrm rot="0">
            <a:off x="0" y="965200"/>
            <a:ext cx="6012740" cy="1069976"/>
          </a:xfrm>
          <a:prstGeom prst="rect">
            <a:avLst/>
          </a:prstGeom>
        </p:spPr>
        <p:txBody>
          <a:bodyPr anchor="t" rtlCol="false" tIns="0" lIns="0" bIns="0" rIns="0">
            <a:spAutoFit/>
          </a:bodyPr>
          <a:lstStyle/>
          <a:p>
            <a:pPr algn="ctr">
              <a:lnSpc>
                <a:spcPts val="8000"/>
              </a:lnSpc>
            </a:pPr>
            <a:r>
              <a:rPr lang="en-US" sz="8000">
                <a:solidFill>
                  <a:srgbClr val="000000"/>
                </a:solidFill>
                <a:latin typeface="Montserrat Classic Bold"/>
              </a:rPr>
              <a:t>CLASS</a:t>
            </a:r>
          </a:p>
        </p:txBody>
      </p:sp>
      <p:sp>
        <p:nvSpPr>
          <p:cNvPr name="TextBox 7" id="7"/>
          <p:cNvSpPr txBox="true"/>
          <p:nvPr/>
        </p:nvSpPr>
        <p:spPr>
          <a:xfrm rot="0">
            <a:off x="0" y="2249729"/>
            <a:ext cx="6566149" cy="2836545"/>
          </a:xfrm>
          <a:prstGeom prst="rect">
            <a:avLst/>
          </a:prstGeom>
        </p:spPr>
        <p:txBody>
          <a:bodyPr anchor="t" rtlCol="false" tIns="0" lIns="0" bIns="0" rIns="0">
            <a:spAutoFit/>
          </a:bodyPr>
          <a:lstStyle/>
          <a:p>
            <a:pPr algn="l" marL="582927" indent="-291463" lvl="1">
              <a:lnSpc>
                <a:spcPts val="3779"/>
              </a:lnSpc>
              <a:buFont typeface="Arial"/>
              <a:buChar char="•"/>
            </a:pPr>
            <a:r>
              <a:rPr lang="en-US" sz="2699">
                <a:solidFill>
                  <a:srgbClr val="000000"/>
                </a:solidFill>
                <a:latin typeface="Montserrat Classic"/>
              </a:rPr>
              <a:t>User defined data type, which holds its own data members and </a:t>
            </a:r>
            <a:r>
              <a:rPr lang="en-US" sz="2699">
                <a:solidFill>
                  <a:srgbClr val="000000"/>
                </a:solidFill>
                <a:latin typeface="Montserrat Classic Bold"/>
              </a:rPr>
              <a:t>member functions.</a:t>
            </a:r>
          </a:p>
          <a:p>
            <a:pPr algn="l" marL="582927" indent="-291463" lvl="1">
              <a:lnSpc>
                <a:spcPts val="3779"/>
              </a:lnSpc>
              <a:buFont typeface="Arial"/>
              <a:buChar char="•"/>
            </a:pPr>
            <a:r>
              <a:rPr lang="en-US" sz="2699">
                <a:solidFill>
                  <a:srgbClr val="000000"/>
                </a:solidFill>
                <a:latin typeface="Montserrat Classic"/>
              </a:rPr>
              <a:t>Used to define properties/behaviour of objects.</a:t>
            </a:r>
          </a:p>
          <a:p>
            <a:pPr algn="l">
              <a:lnSpc>
                <a:spcPts val="3779"/>
              </a:lnSpc>
            </a:pPr>
          </a:p>
        </p:txBody>
      </p:sp>
      <p:sp>
        <p:nvSpPr>
          <p:cNvPr name="TextBox 8" id="8"/>
          <p:cNvSpPr txBox="true"/>
          <p:nvPr/>
        </p:nvSpPr>
        <p:spPr>
          <a:xfrm rot="0">
            <a:off x="2226999" y="9210675"/>
            <a:ext cx="2112150" cy="349250"/>
          </a:xfrm>
          <a:prstGeom prst="rect">
            <a:avLst/>
          </a:prstGeom>
        </p:spPr>
        <p:txBody>
          <a:bodyPr anchor="t" rtlCol="false" tIns="0" lIns="0" bIns="0" rIns="0">
            <a:spAutoFit/>
          </a:bodyPr>
          <a:lstStyle/>
          <a:p>
            <a:pPr algn="ctr">
              <a:lnSpc>
                <a:spcPts val="2800"/>
              </a:lnSpc>
            </a:pPr>
            <a:r>
              <a:rPr lang="en-US" sz="2000" u="sng">
                <a:solidFill>
                  <a:srgbClr val="FFFFFF"/>
                </a:solidFill>
                <a:latin typeface="Montserrat Classic Bold"/>
                <a:hlinkClick r:id="rId3" tooltip="https://www.w3schools.com/cpp/cpp_classes.asp"/>
              </a:rPr>
              <a:t>READ MORE</a:t>
            </a:r>
          </a:p>
        </p:txBody>
      </p:sp>
      <p:sp>
        <p:nvSpPr>
          <p:cNvPr name="TextBox 9" id="9"/>
          <p:cNvSpPr txBox="true"/>
          <p:nvPr/>
        </p:nvSpPr>
        <p:spPr>
          <a:xfrm rot="0">
            <a:off x="-233874" y="5109343"/>
            <a:ext cx="6012740" cy="1069976"/>
          </a:xfrm>
          <a:prstGeom prst="rect">
            <a:avLst/>
          </a:prstGeom>
        </p:spPr>
        <p:txBody>
          <a:bodyPr anchor="t" rtlCol="false" tIns="0" lIns="0" bIns="0" rIns="0">
            <a:spAutoFit/>
          </a:bodyPr>
          <a:lstStyle/>
          <a:p>
            <a:pPr algn="ctr">
              <a:lnSpc>
                <a:spcPts val="8000"/>
              </a:lnSpc>
            </a:pPr>
            <a:r>
              <a:rPr lang="en-US" sz="8000">
                <a:solidFill>
                  <a:srgbClr val="000000"/>
                </a:solidFill>
                <a:latin typeface="Montserrat Classic Bold"/>
              </a:rPr>
              <a:t>OBJECTS</a:t>
            </a:r>
          </a:p>
        </p:txBody>
      </p:sp>
      <p:sp>
        <p:nvSpPr>
          <p:cNvPr name="TextBox 10" id="10"/>
          <p:cNvSpPr txBox="true"/>
          <p:nvPr/>
        </p:nvSpPr>
        <p:spPr>
          <a:xfrm rot="0">
            <a:off x="0" y="6398394"/>
            <a:ext cx="6566149" cy="2836545"/>
          </a:xfrm>
          <a:prstGeom prst="rect">
            <a:avLst/>
          </a:prstGeom>
        </p:spPr>
        <p:txBody>
          <a:bodyPr anchor="t" rtlCol="false" tIns="0" lIns="0" bIns="0" rIns="0">
            <a:spAutoFit/>
          </a:bodyPr>
          <a:lstStyle/>
          <a:p>
            <a:pPr algn="l" marL="582927" indent="-291463" lvl="1">
              <a:lnSpc>
                <a:spcPts val="3779"/>
              </a:lnSpc>
              <a:buFont typeface="Arial"/>
              <a:buChar char="•"/>
            </a:pPr>
            <a:r>
              <a:rPr lang="en-US" sz="2699">
                <a:solidFill>
                  <a:srgbClr val="000000"/>
                </a:solidFill>
                <a:latin typeface="Montserrat Classic"/>
              </a:rPr>
              <a:t>Objects are an instance of a class.</a:t>
            </a:r>
          </a:p>
          <a:p>
            <a:pPr algn="l" marL="582927" indent="-291463" lvl="1">
              <a:lnSpc>
                <a:spcPts val="3779"/>
              </a:lnSpc>
              <a:buFont typeface="Arial"/>
              <a:buChar char="•"/>
            </a:pPr>
            <a:r>
              <a:rPr lang="en-US" sz="2699">
                <a:solidFill>
                  <a:srgbClr val="000000"/>
                </a:solidFill>
                <a:latin typeface="Montserrat Classic"/>
              </a:rPr>
              <a:t>When a class is created no memory is allocated, memory allocation done only when object is initialised.</a:t>
            </a:r>
          </a:p>
          <a:p>
            <a:pPr algn="l">
              <a:lnSpc>
                <a:spcPts val="377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226300" y="-361442"/>
            <a:ext cx="11274313" cy="11009883"/>
            <a:chOff x="0" y="0"/>
            <a:chExt cx="2969366" cy="2899722"/>
          </a:xfrm>
        </p:grpSpPr>
        <p:sp>
          <p:nvSpPr>
            <p:cNvPr name="Freeform 3" id="3"/>
            <p:cNvSpPr/>
            <p:nvPr/>
          </p:nvSpPr>
          <p:spPr>
            <a:xfrm flipH="false" flipV="false" rot="0">
              <a:off x="0" y="0"/>
              <a:ext cx="2969366" cy="2899722"/>
            </a:xfrm>
            <a:custGeom>
              <a:avLst/>
              <a:gdLst/>
              <a:ahLst/>
              <a:cxnLst/>
              <a:rect r="r" b="b" t="t" l="l"/>
              <a:pathLst>
                <a:path h="2899722" w="2969366">
                  <a:moveTo>
                    <a:pt x="0" y="0"/>
                  </a:moveTo>
                  <a:lnTo>
                    <a:pt x="2969366" y="0"/>
                  </a:lnTo>
                  <a:lnTo>
                    <a:pt x="2969366" y="2899722"/>
                  </a:lnTo>
                  <a:lnTo>
                    <a:pt x="0" y="2899722"/>
                  </a:lnTo>
                  <a:close/>
                </a:path>
              </a:pathLst>
            </a:custGeom>
            <a:solidFill>
              <a:srgbClr val="FFF6E3"/>
            </a:solidFill>
          </p:spPr>
        </p:sp>
        <p:sp>
          <p:nvSpPr>
            <p:cNvPr name="TextBox 4" id="4"/>
            <p:cNvSpPr txBox="true"/>
            <p:nvPr/>
          </p:nvSpPr>
          <p:spPr>
            <a:xfrm>
              <a:off x="0" y="-38100"/>
              <a:ext cx="2969366" cy="293782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8856517" y="502677"/>
            <a:ext cx="8402783" cy="9281646"/>
          </a:xfrm>
          <a:custGeom>
            <a:avLst/>
            <a:gdLst/>
            <a:ahLst/>
            <a:cxnLst/>
            <a:rect r="r" b="b" t="t" l="l"/>
            <a:pathLst>
              <a:path h="9281646" w="8402783">
                <a:moveTo>
                  <a:pt x="0" y="0"/>
                </a:moveTo>
                <a:lnTo>
                  <a:pt x="8402783" y="0"/>
                </a:lnTo>
                <a:lnTo>
                  <a:pt x="8402783" y="9281646"/>
                </a:lnTo>
                <a:lnTo>
                  <a:pt x="0" y="9281646"/>
                </a:lnTo>
                <a:lnTo>
                  <a:pt x="0" y="0"/>
                </a:lnTo>
                <a:close/>
              </a:path>
            </a:pathLst>
          </a:custGeom>
          <a:blipFill>
            <a:blip r:embed="rId2"/>
            <a:stretch>
              <a:fillRect l="0" t="0" r="0" b="0"/>
            </a:stretch>
          </a:blipFill>
        </p:spPr>
      </p:sp>
      <p:sp>
        <p:nvSpPr>
          <p:cNvPr name="TextBox 6" id="6"/>
          <p:cNvSpPr txBox="true"/>
          <p:nvPr/>
        </p:nvSpPr>
        <p:spPr>
          <a:xfrm rot="0">
            <a:off x="1028700" y="569352"/>
            <a:ext cx="5252005" cy="1450975"/>
          </a:xfrm>
          <a:prstGeom prst="rect">
            <a:avLst/>
          </a:prstGeom>
        </p:spPr>
        <p:txBody>
          <a:bodyPr anchor="t" rtlCol="false" tIns="0" lIns="0" bIns="0" rIns="0">
            <a:spAutoFit/>
          </a:bodyPr>
          <a:lstStyle/>
          <a:p>
            <a:pPr algn="l">
              <a:lnSpc>
                <a:spcPts val="11299"/>
              </a:lnSpc>
            </a:pPr>
            <a:r>
              <a:rPr lang="en-US" sz="9999">
                <a:solidFill>
                  <a:srgbClr val="000000"/>
                </a:solidFill>
                <a:latin typeface="Brittany Bold"/>
              </a:rPr>
              <a:t>four pillar</a:t>
            </a:r>
          </a:p>
        </p:txBody>
      </p:sp>
      <p:sp>
        <p:nvSpPr>
          <p:cNvPr name="TextBox 7" id="7"/>
          <p:cNvSpPr txBox="true"/>
          <p:nvPr/>
        </p:nvSpPr>
        <p:spPr>
          <a:xfrm rot="0">
            <a:off x="1028700" y="1668935"/>
            <a:ext cx="5252005" cy="1166495"/>
          </a:xfrm>
          <a:prstGeom prst="rect">
            <a:avLst/>
          </a:prstGeom>
        </p:spPr>
        <p:txBody>
          <a:bodyPr anchor="t" rtlCol="false" tIns="0" lIns="0" bIns="0" rIns="0">
            <a:spAutoFit/>
          </a:bodyPr>
          <a:lstStyle/>
          <a:p>
            <a:pPr algn="l">
              <a:lnSpc>
                <a:spcPts val="9040"/>
              </a:lnSpc>
            </a:pPr>
            <a:r>
              <a:rPr lang="en-US" sz="8000">
                <a:solidFill>
                  <a:srgbClr val="000000"/>
                </a:solidFill>
                <a:latin typeface="Montserrat Classic Bold"/>
              </a:rPr>
              <a:t>OF OOPS</a:t>
            </a:r>
          </a:p>
        </p:txBody>
      </p:sp>
      <p:sp>
        <p:nvSpPr>
          <p:cNvPr name="TextBox 8" id="8"/>
          <p:cNvSpPr txBox="true"/>
          <p:nvPr/>
        </p:nvSpPr>
        <p:spPr>
          <a:xfrm rot="0">
            <a:off x="1028700" y="3288959"/>
            <a:ext cx="1475874" cy="1237228"/>
          </a:xfrm>
          <a:prstGeom prst="rect">
            <a:avLst/>
          </a:prstGeom>
        </p:spPr>
        <p:txBody>
          <a:bodyPr anchor="t" rtlCol="false" tIns="0" lIns="0" bIns="0" rIns="0">
            <a:spAutoFit/>
          </a:bodyPr>
          <a:lstStyle/>
          <a:p>
            <a:pPr algn="ctr" marL="0" indent="0" lvl="1">
              <a:lnSpc>
                <a:spcPts val="10300"/>
              </a:lnSpc>
              <a:spcBef>
                <a:spcPct val="0"/>
              </a:spcBef>
            </a:pPr>
            <a:r>
              <a:rPr lang="en-US" sz="6867">
                <a:solidFill>
                  <a:srgbClr val="000000"/>
                </a:solidFill>
                <a:latin typeface="Montserrat Classic Bold"/>
              </a:rPr>
              <a:t>01</a:t>
            </a:r>
          </a:p>
        </p:txBody>
      </p:sp>
      <p:sp>
        <p:nvSpPr>
          <p:cNvPr name="TextBox 9" id="9"/>
          <p:cNvSpPr txBox="true"/>
          <p:nvPr/>
        </p:nvSpPr>
        <p:spPr>
          <a:xfrm rot="0">
            <a:off x="2504574" y="3688076"/>
            <a:ext cx="3515171" cy="543770"/>
          </a:xfrm>
          <a:prstGeom prst="rect">
            <a:avLst/>
          </a:prstGeom>
        </p:spPr>
        <p:txBody>
          <a:bodyPr anchor="t" rtlCol="false" tIns="0" lIns="0" bIns="0" rIns="0">
            <a:spAutoFit/>
          </a:bodyPr>
          <a:lstStyle/>
          <a:p>
            <a:pPr algn="l" marL="0" indent="0" lvl="1">
              <a:lnSpc>
                <a:spcPts val="4414"/>
              </a:lnSpc>
              <a:spcBef>
                <a:spcPct val="0"/>
              </a:spcBef>
            </a:pPr>
            <a:r>
              <a:rPr lang="en-US" sz="2943">
                <a:solidFill>
                  <a:srgbClr val="000000"/>
                </a:solidFill>
                <a:latin typeface="Montserrat Classic Bold"/>
              </a:rPr>
              <a:t>Encapsulation</a:t>
            </a:r>
          </a:p>
        </p:txBody>
      </p:sp>
      <p:sp>
        <p:nvSpPr>
          <p:cNvPr name="TextBox 10" id="10"/>
          <p:cNvSpPr txBox="true"/>
          <p:nvPr/>
        </p:nvSpPr>
        <p:spPr>
          <a:xfrm rot="0">
            <a:off x="1028700" y="4590836"/>
            <a:ext cx="1475874" cy="1237228"/>
          </a:xfrm>
          <a:prstGeom prst="rect">
            <a:avLst/>
          </a:prstGeom>
        </p:spPr>
        <p:txBody>
          <a:bodyPr anchor="t" rtlCol="false" tIns="0" lIns="0" bIns="0" rIns="0">
            <a:spAutoFit/>
          </a:bodyPr>
          <a:lstStyle/>
          <a:p>
            <a:pPr algn="ctr" marL="0" indent="0" lvl="1">
              <a:lnSpc>
                <a:spcPts val="10300"/>
              </a:lnSpc>
              <a:spcBef>
                <a:spcPct val="0"/>
              </a:spcBef>
            </a:pPr>
            <a:r>
              <a:rPr lang="en-US" sz="6867">
                <a:solidFill>
                  <a:srgbClr val="000000"/>
                </a:solidFill>
                <a:latin typeface="Montserrat Classic Bold"/>
              </a:rPr>
              <a:t>02</a:t>
            </a:r>
          </a:p>
        </p:txBody>
      </p:sp>
      <p:sp>
        <p:nvSpPr>
          <p:cNvPr name="TextBox 11" id="11"/>
          <p:cNvSpPr txBox="true"/>
          <p:nvPr/>
        </p:nvSpPr>
        <p:spPr>
          <a:xfrm rot="0">
            <a:off x="2504574" y="4990965"/>
            <a:ext cx="3515171" cy="543770"/>
          </a:xfrm>
          <a:prstGeom prst="rect">
            <a:avLst/>
          </a:prstGeom>
        </p:spPr>
        <p:txBody>
          <a:bodyPr anchor="t" rtlCol="false" tIns="0" lIns="0" bIns="0" rIns="0">
            <a:spAutoFit/>
          </a:bodyPr>
          <a:lstStyle/>
          <a:p>
            <a:pPr algn="l" marL="0" indent="0" lvl="1">
              <a:lnSpc>
                <a:spcPts val="4414"/>
              </a:lnSpc>
              <a:spcBef>
                <a:spcPct val="0"/>
              </a:spcBef>
            </a:pPr>
            <a:r>
              <a:rPr lang="en-US" sz="2943">
                <a:solidFill>
                  <a:srgbClr val="000000"/>
                </a:solidFill>
                <a:latin typeface="Montserrat Classic Bold"/>
              </a:rPr>
              <a:t>Abstraction</a:t>
            </a:r>
          </a:p>
        </p:txBody>
      </p:sp>
      <p:sp>
        <p:nvSpPr>
          <p:cNvPr name="TextBox 12" id="12"/>
          <p:cNvSpPr txBox="true"/>
          <p:nvPr/>
        </p:nvSpPr>
        <p:spPr>
          <a:xfrm rot="0">
            <a:off x="1028700" y="5894738"/>
            <a:ext cx="1475874" cy="1237228"/>
          </a:xfrm>
          <a:prstGeom prst="rect">
            <a:avLst/>
          </a:prstGeom>
        </p:spPr>
        <p:txBody>
          <a:bodyPr anchor="t" rtlCol="false" tIns="0" lIns="0" bIns="0" rIns="0">
            <a:spAutoFit/>
          </a:bodyPr>
          <a:lstStyle/>
          <a:p>
            <a:pPr algn="ctr" marL="0" indent="0" lvl="1">
              <a:lnSpc>
                <a:spcPts val="10300"/>
              </a:lnSpc>
              <a:spcBef>
                <a:spcPct val="0"/>
              </a:spcBef>
            </a:pPr>
            <a:r>
              <a:rPr lang="en-US" sz="6867">
                <a:solidFill>
                  <a:srgbClr val="000000"/>
                </a:solidFill>
                <a:latin typeface="Montserrat Classic Bold"/>
              </a:rPr>
              <a:t>03</a:t>
            </a:r>
          </a:p>
        </p:txBody>
      </p:sp>
      <p:sp>
        <p:nvSpPr>
          <p:cNvPr name="TextBox 13" id="13"/>
          <p:cNvSpPr txBox="true"/>
          <p:nvPr/>
        </p:nvSpPr>
        <p:spPr>
          <a:xfrm rot="0">
            <a:off x="2504574" y="6293855"/>
            <a:ext cx="3515171" cy="543770"/>
          </a:xfrm>
          <a:prstGeom prst="rect">
            <a:avLst/>
          </a:prstGeom>
        </p:spPr>
        <p:txBody>
          <a:bodyPr anchor="t" rtlCol="false" tIns="0" lIns="0" bIns="0" rIns="0">
            <a:spAutoFit/>
          </a:bodyPr>
          <a:lstStyle/>
          <a:p>
            <a:pPr algn="l" marL="0" indent="0" lvl="1">
              <a:lnSpc>
                <a:spcPts val="4414"/>
              </a:lnSpc>
              <a:spcBef>
                <a:spcPct val="0"/>
              </a:spcBef>
            </a:pPr>
            <a:r>
              <a:rPr lang="en-US" sz="2943">
                <a:solidFill>
                  <a:srgbClr val="000000"/>
                </a:solidFill>
                <a:latin typeface="Montserrat Classic Bold"/>
              </a:rPr>
              <a:t>Inheritance</a:t>
            </a:r>
          </a:p>
        </p:txBody>
      </p:sp>
      <p:sp>
        <p:nvSpPr>
          <p:cNvPr name="TextBox 14" id="14"/>
          <p:cNvSpPr txBox="true"/>
          <p:nvPr/>
        </p:nvSpPr>
        <p:spPr>
          <a:xfrm rot="0">
            <a:off x="1028700" y="7198641"/>
            <a:ext cx="1475874" cy="1237228"/>
          </a:xfrm>
          <a:prstGeom prst="rect">
            <a:avLst/>
          </a:prstGeom>
        </p:spPr>
        <p:txBody>
          <a:bodyPr anchor="t" rtlCol="false" tIns="0" lIns="0" bIns="0" rIns="0">
            <a:spAutoFit/>
          </a:bodyPr>
          <a:lstStyle/>
          <a:p>
            <a:pPr algn="ctr" marL="0" indent="0" lvl="1">
              <a:lnSpc>
                <a:spcPts val="10300"/>
              </a:lnSpc>
              <a:spcBef>
                <a:spcPct val="0"/>
              </a:spcBef>
            </a:pPr>
            <a:r>
              <a:rPr lang="en-US" sz="6867">
                <a:solidFill>
                  <a:srgbClr val="000000"/>
                </a:solidFill>
                <a:latin typeface="Montserrat Classic Bold"/>
              </a:rPr>
              <a:t>04</a:t>
            </a:r>
          </a:p>
        </p:txBody>
      </p:sp>
      <p:sp>
        <p:nvSpPr>
          <p:cNvPr name="TextBox 15" id="15"/>
          <p:cNvSpPr txBox="true"/>
          <p:nvPr/>
        </p:nvSpPr>
        <p:spPr>
          <a:xfrm rot="0">
            <a:off x="2504574" y="7597757"/>
            <a:ext cx="3515171" cy="543770"/>
          </a:xfrm>
          <a:prstGeom prst="rect">
            <a:avLst/>
          </a:prstGeom>
        </p:spPr>
        <p:txBody>
          <a:bodyPr anchor="t" rtlCol="false" tIns="0" lIns="0" bIns="0" rIns="0">
            <a:spAutoFit/>
          </a:bodyPr>
          <a:lstStyle/>
          <a:p>
            <a:pPr algn="l" marL="0" indent="0" lvl="1">
              <a:lnSpc>
                <a:spcPts val="4414"/>
              </a:lnSpc>
              <a:spcBef>
                <a:spcPct val="0"/>
              </a:spcBef>
            </a:pPr>
            <a:r>
              <a:rPr lang="en-US" sz="2943">
                <a:solidFill>
                  <a:srgbClr val="000000"/>
                </a:solidFill>
                <a:latin typeface="Montserrat Classic Bold"/>
              </a:rPr>
              <a:t>Polymorphism</a:t>
            </a:r>
          </a:p>
        </p:txBody>
      </p:sp>
      <p:sp>
        <p:nvSpPr>
          <p:cNvPr name="TextBox 16" id="16"/>
          <p:cNvSpPr txBox="true"/>
          <p:nvPr/>
        </p:nvSpPr>
        <p:spPr>
          <a:xfrm rot="0">
            <a:off x="3206085" y="8909124"/>
            <a:ext cx="2112150" cy="349250"/>
          </a:xfrm>
          <a:prstGeom prst="rect">
            <a:avLst/>
          </a:prstGeom>
        </p:spPr>
        <p:txBody>
          <a:bodyPr anchor="t" rtlCol="false" tIns="0" lIns="0" bIns="0" rIns="0">
            <a:spAutoFit/>
          </a:bodyPr>
          <a:lstStyle/>
          <a:p>
            <a:pPr algn="ctr">
              <a:lnSpc>
                <a:spcPts val="2800"/>
              </a:lnSpc>
            </a:pPr>
            <a:r>
              <a:rPr lang="en-US" sz="2000" u="sng">
                <a:solidFill>
                  <a:srgbClr val="FFFFFF"/>
                </a:solidFill>
                <a:latin typeface="Montserrat Classic Bold"/>
                <a:hlinkClick r:id="rId3" tooltip="https://www.geeksforgeeks.org/object-oriented-programming-in-cpp/"/>
              </a:rPr>
              <a:t>READ MORE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91495" y="2208771"/>
            <a:ext cx="6433982" cy="6170295"/>
          </a:xfrm>
          <a:prstGeom prst="rect">
            <a:avLst/>
          </a:prstGeom>
        </p:spPr>
        <p:txBody>
          <a:bodyPr anchor="t" rtlCol="false" tIns="0" lIns="0" bIns="0" rIns="0">
            <a:spAutoFit/>
          </a:bodyPr>
          <a:lstStyle/>
          <a:p>
            <a:pPr algn="l">
              <a:lnSpc>
                <a:spcPts val="3779"/>
              </a:lnSpc>
            </a:pPr>
            <a:r>
              <a:rPr lang="en-US" sz="2699">
                <a:solidFill>
                  <a:srgbClr val="000000"/>
                </a:solidFill>
                <a:latin typeface="Montserrat Classic"/>
              </a:rPr>
              <a:t>T</a:t>
            </a:r>
            <a:r>
              <a:rPr lang="en-US" sz="2699" strike="noStrike" u="none">
                <a:solidFill>
                  <a:srgbClr val="000000"/>
                </a:solidFill>
                <a:latin typeface="Montserrat Classic"/>
              </a:rPr>
              <a:t>he meaning of Encapsulation, is to make sure that "sensitive" data is hidden from users. </a:t>
            </a:r>
          </a:p>
          <a:p>
            <a:pPr algn="l">
              <a:lnSpc>
                <a:spcPts val="3779"/>
              </a:lnSpc>
            </a:pPr>
          </a:p>
          <a:p>
            <a:pPr algn="l">
              <a:lnSpc>
                <a:spcPts val="3779"/>
              </a:lnSpc>
            </a:pPr>
            <a:r>
              <a:rPr lang="en-US" sz="2699" strike="noStrike" u="none">
                <a:solidFill>
                  <a:srgbClr val="000000"/>
                </a:solidFill>
                <a:latin typeface="Montserrat Classic"/>
              </a:rPr>
              <a:t>To achieve this, you must declare class variables/attributes as private (cannot be accessed from outside the class). </a:t>
            </a:r>
          </a:p>
          <a:p>
            <a:pPr algn="l">
              <a:lnSpc>
                <a:spcPts val="3779"/>
              </a:lnSpc>
            </a:pPr>
          </a:p>
          <a:p>
            <a:pPr algn="l">
              <a:lnSpc>
                <a:spcPts val="3779"/>
              </a:lnSpc>
            </a:pPr>
            <a:r>
              <a:rPr lang="en-US" sz="2699" strike="noStrike" u="none">
                <a:solidFill>
                  <a:srgbClr val="000000"/>
                </a:solidFill>
                <a:latin typeface="Montserrat Classic"/>
              </a:rPr>
              <a:t>If you want others to read or modify the value of a private member, you can provide public get and set methods.</a:t>
            </a:r>
          </a:p>
        </p:txBody>
      </p:sp>
      <p:grpSp>
        <p:nvGrpSpPr>
          <p:cNvPr name="Group 3" id="3"/>
          <p:cNvGrpSpPr/>
          <p:nvPr/>
        </p:nvGrpSpPr>
        <p:grpSpPr>
          <a:xfrm rot="-1330815">
            <a:off x="9144000" y="0"/>
            <a:ext cx="9235941" cy="10287000"/>
            <a:chOff x="0" y="0"/>
            <a:chExt cx="2432511" cy="2709333"/>
          </a:xfrm>
        </p:grpSpPr>
        <p:sp>
          <p:nvSpPr>
            <p:cNvPr name="Freeform 4" id="4"/>
            <p:cNvSpPr/>
            <p:nvPr/>
          </p:nvSpPr>
          <p:spPr>
            <a:xfrm flipH="false" flipV="false" rot="0">
              <a:off x="0" y="0"/>
              <a:ext cx="2432511" cy="2709333"/>
            </a:xfrm>
            <a:custGeom>
              <a:avLst/>
              <a:gdLst/>
              <a:ahLst/>
              <a:cxnLst/>
              <a:rect r="r" b="b" t="t" l="l"/>
              <a:pathLst>
                <a:path h="2709333" w="2432511">
                  <a:moveTo>
                    <a:pt x="0" y="0"/>
                  </a:moveTo>
                  <a:lnTo>
                    <a:pt x="2432511" y="0"/>
                  </a:lnTo>
                  <a:lnTo>
                    <a:pt x="2432511" y="2709333"/>
                  </a:lnTo>
                  <a:lnTo>
                    <a:pt x="0" y="2709333"/>
                  </a:lnTo>
                  <a:close/>
                </a:path>
              </a:pathLst>
            </a:custGeom>
            <a:solidFill>
              <a:srgbClr val="FFF6E3"/>
            </a:solidFill>
          </p:spPr>
        </p:sp>
        <p:sp>
          <p:nvSpPr>
            <p:cNvPr name="TextBox 5" id="5"/>
            <p:cNvSpPr txBox="true"/>
            <p:nvPr/>
          </p:nvSpPr>
          <p:spPr>
            <a:xfrm>
              <a:off x="0" y="-38100"/>
              <a:ext cx="2432511"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9518816" y="3867883"/>
            <a:ext cx="2408216" cy="1257300"/>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000000"/>
                </a:solidFill>
                <a:latin typeface="Montserrat Classic Bold"/>
              </a:rPr>
              <a:t>01</a:t>
            </a:r>
          </a:p>
        </p:txBody>
      </p:sp>
      <p:sp>
        <p:nvSpPr>
          <p:cNvPr name="TextBox 7" id="7"/>
          <p:cNvSpPr txBox="true"/>
          <p:nvPr/>
        </p:nvSpPr>
        <p:spPr>
          <a:xfrm rot="0">
            <a:off x="11462145" y="3972658"/>
            <a:ext cx="5735781" cy="552450"/>
          </a:xfrm>
          <a:prstGeom prst="rect">
            <a:avLst/>
          </a:prstGeom>
        </p:spPr>
        <p:txBody>
          <a:bodyPr anchor="t" rtlCol="false" tIns="0" lIns="0" bIns="0" rIns="0">
            <a:spAutoFit/>
          </a:bodyPr>
          <a:lstStyle/>
          <a:p>
            <a:pPr algn="l" marL="0" indent="0" lvl="1">
              <a:lnSpc>
                <a:spcPts val="4500"/>
              </a:lnSpc>
              <a:spcBef>
                <a:spcPct val="0"/>
              </a:spcBef>
            </a:pPr>
            <a:r>
              <a:rPr lang="en-US" sz="3000">
                <a:solidFill>
                  <a:srgbClr val="000000"/>
                </a:solidFill>
                <a:latin typeface="Montserrat Classic Bold"/>
              </a:rPr>
              <a:t>Public</a:t>
            </a:r>
          </a:p>
        </p:txBody>
      </p:sp>
      <p:sp>
        <p:nvSpPr>
          <p:cNvPr name="TextBox 8" id="8"/>
          <p:cNvSpPr txBox="true"/>
          <p:nvPr/>
        </p:nvSpPr>
        <p:spPr>
          <a:xfrm rot="0">
            <a:off x="11462145" y="4525578"/>
            <a:ext cx="6626483" cy="1054100"/>
          </a:xfrm>
          <a:prstGeom prst="rect">
            <a:avLst/>
          </a:prstGeom>
        </p:spPr>
        <p:txBody>
          <a:bodyPr anchor="t" rtlCol="false" tIns="0" lIns="0" bIns="0" rIns="0">
            <a:spAutoFit/>
          </a:bodyPr>
          <a:lstStyle/>
          <a:p>
            <a:pPr algn="l" marL="0" indent="0" lvl="0">
              <a:lnSpc>
                <a:spcPts val="2800"/>
              </a:lnSpc>
            </a:pPr>
            <a:r>
              <a:rPr lang="en-US" sz="2000">
                <a:solidFill>
                  <a:srgbClr val="000000"/>
                </a:solidFill>
                <a:latin typeface="Montserrat Classic"/>
              </a:rPr>
              <a:t>The public members of a class can be accessed from anywhere in the program using the direct member access operator (.) with the object of that class.</a:t>
            </a:r>
          </a:p>
        </p:txBody>
      </p:sp>
      <p:sp>
        <p:nvSpPr>
          <p:cNvPr name="TextBox 9" id="9"/>
          <p:cNvSpPr txBox="true"/>
          <p:nvPr/>
        </p:nvSpPr>
        <p:spPr>
          <a:xfrm rot="0">
            <a:off x="591495" y="565150"/>
            <a:ext cx="9522348" cy="1069976"/>
          </a:xfrm>
          <a:prstGeom prst="rect">
            <a:avLst/>
          </a:prstGeom>
        </p:spPr>
        <p:txBody>
          <a:bodyPr anchor="t" rtlCol="false" tIns="0" lIns="0" bIns="0" rIns="0">
            <a:spAutoFit/>
          </a:bodyPr>
          <a:lstStyle/>
          <a:p>
            <a:pPr algn="l">
              <a:lnSpc>
                <a:spcPts val="8000"/>
              </a:lnSpc>
            </a:pPr>
            <a:r>
              <a:rPr lang="en-US" sz="8000">
                <a:solidFill>
                  <a:srgbClr val="000000"/>
                </a:solidFill>
                <a:latin typeface="Montserrat Classic Bold"/>
              </a:rPr>
              <a:t>ENCAPSULATION</a:t>
            </a:r>
          </a:p>
        </p:txBody>
      </p:sp>
      <p:sp>
        <p:nvSpPr>
          <p:cNvPr name="TextBox 10" id="10"/>
          <p:cNvSpPr txBox="true"/>
          <p:nvPr/>
        </p:nvSpPr>
        <p:spPr>
          <a:xfrm rot="0">
            <a:off x="10629706" y="5881773"/>
            <a:ext cx="1504436" cy="1257300"/>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000000"/>
                </a:solidFill>
                <a:latin typeface="Montserrat Classic Bold"/>
              </a:rPr>
              <a:t>02</a:t>
            </a:r>
          </a:p>
        </p:txBody>
      </p:sp>
      <p:sp>
        <p:nvSpPr>
          <p:cNvPr name="TextBox 11" id="11"/>
          <p:cNvSpPr txBox="true"/>
          <p:nvPr/>
        </p:nvSpPr>
        <p:spPr>
          <a:xfrm rot="0">
            <a:off x="12400153" y="5884478"/>
            <a:ext cx="3583197" cy="552450"/>
          </a:xfrm>
          <a:prstGeom prst="rect">
            <a:avLst/>
          </a:prstGeom>
        </p:spPr>
        <p:txBody>
          <a:bodyPr anchor="t" rtlCol="false" tIns="0" lIns="0" bIns="0" rIns="0">
            <a:spAutoFit/>
          </a:bodyPr>
          <a:lstStyle/>
          <a:p>
            <a:pPr algn="l" marL="0" indent="0" lvl="1">
              <a:lnSpc>
                <a:spcPts val="4500"/>
              </a:lnSpc>
              <a:spcBef>
                <a:spcPct val="0"/>
              </a:spcBef>
            </a:pPr>
            <a:r>
              <a:rPr lang="en-US" sz="3000">
                <a:solidFill>
                  <a:srgbClr val="000000"/>
                </a:solidFill>
                <a:latin typeface="Montserrat Classic Bold"/>
              </a:rPr>
              <a:t>Private</a:t>
            </a:r>
          </a:p>
        </p:txBody>
      </p:sp>
      <p:sp>
        <p:nvSpPr>
          <p:cNvPr name="TextBox 12" id="12"/>
          <p:cNvSpPr txBox="true"/>
          <p:nvPr/>
        </p:nvSpPr>
        <p:spPr>
          <a:xfrm rot="0">
            <a:off x="12370718" y="6539468"/>
            <a:ext cx="5431612" cy="1054100"/>
          </a:xfrm>
          <a:prstGeom prst="rect">
            <a:avLst/>
          </a:prstGeom>
        </p:spPr>
        <p:txBody>
          <a:bodyPr anchor="t" rtlCol="false" tIns="0" lIns="0" bIns="0" rIns="0">
            <a:spAutoFit/>
          </a:bodyPr>
          <a:lstStyle/>
          <a:p>
            <a:pPr algn="l" marL="0" indent="0" lvl="0">
              <a:lnSpc>
                <a:spcPts val="2800"/>
              </a:lnSpc>
            </a:pPr>
            <a:r>
              <a:rPr lang="en-US" sz="2000">
                <a:solidFill>
                  <a:srgbClr val="000000"/>
                </a:solidFill>
                <a:latin typeface="Montserrat Classic"/>
              </a:rPr>
              <a:t>Only the member functions or the </a:t>
            </a:r>
            <a:r>
              <a:rPr lang="en-US" sz="2000" u="sng">
                <a:solidFill>
                  <a:srgbClr val="000000"/>
                </a:solidFill>
                <a:latin typeface="Montserrat Classic"/>
                <a:hlinkClick r:id="rId2" tooltip="https://www.geeksforgeeks.org/friend-class-function-cpp/"/>
              </a:rPr>
              <a:t>friend functions</a:t>
            </a:r>
            <a:r>
              <a:rPr lang="en-US" sz="2000">
                <a:solidFill>
                  <a:srgbClr val="000000"/>
                </a:solidFill>
                <a:latin typeface="Montserrat Classic"/>
              </a:rPr>
              <a:t> are allowed to access the private data members of the class. </a:t>
            </a:r>
          </a:p>
        </p:txBody>
      </p:sp>
      <p:sp>
        <p:nvSpPr>
          <p:cNvPr name="TextBox 13" id="13"/>
          <p:cNvSpPr txBox="true"/>
          <p:nvPr/>
        </p:nvSpPr>
        <p:spPr>
          <a:xfrm rot="0">
            <a:off x="9549368" y="2310896"/>
            <a:ext cx="6433982" cy="931545"/>
          </a:xfrm>
          <a:prstGeom prst="rect">
            <a:avLst/>
          </a:prstGeom>
        </p:spPr>
        <p:txBody>
          <a:bodyPr anchor="t" rtlCol="false" tIns="0" lIns="0" bIns="0" rIns="0">
            <a:spAutoFit/>
          </a:bodyPr>
          <a:lstStyle/>
          <a:p>
            <a:pPr algn="l">
              <a:lnSpc>
                <a:spcPts val="3779"/>
              </a:lnSpc>
            </a:pPr>
            <a:r>
              <a:rPr lang="en-US" sz="2699">
                <a:solidFill>
                  <a:srgbClr val="000000"/>
                </a:solidFill>
                <a:latin typeface="Montserrat Classic"/>
              </a:rPr>
              <a:t>There are 2 types of access modifiers available in C++</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1351" y="-170090"/>
            <a:ext cx="10224351" cy="10627180"/>
            <a:chOff x="0" y="0"/>
            <a:chExt cx="2692833" cy="2798928"/>
          </a:xfrm>
        </p:grpSpPr>
        <p:sp>
          <p:nvSpPr>
            <p:cNvPr name="Freeform 3" id="3"/>
            <p:cNvSpPr/>
            <p:nvPr/>
          </p:nvSpPr>
          <p:spPr>
            <a:xfrm flipH="false" flipV="false" rot="0">
              <a:off x="0" y="0"/>
              <a:ext cx="2692833" cy="2798928"/>
            </a:xfrm>
            <a:custGeom>
              <a:avLst/>
              <a:gdLst/>
              <a:ahLst/>
              <a:cxnLst/>
              <a:rect r="r" b="b" t="t" l="l"/>
              <a:pathLst>
                <a:path h="2798928" w="2692833">
                  <a:moveTo>
                    <a:pt x="0" y="0"/>
                  </a:moveTo>
                  <a:lnTo>
                    <a:pt x="2692833" y="0"/>
                  </a:lnTo>
                  <a:lnTo>
                    <a:pt x="2692833" y="2798928"/>
                  </a:lnTo>
                  <a:lnTo>
                    <a:pt x="0" y="2798928"/>
                  </a:lnTo>
                  <a:close/>
                </a:path>
              </a:pathLst>
            </a:custGeom>
            <a:solidFill>
              <a:srgbClr val="FFF6E3"/>
            </a:solidFill>
          </p:spPr>
        </p:sp>
        <p:sp>
          <p:nvSpPr>
            <p:cNvPr name="TextBox 4" id="4"/>
            <p:cNvSpPr txBox="true"/>
            <p:nvPr/>
          </p:nvSpPr>
          <p:spPr>
            <a:xfrm>
              <a:off x="0" y="-38100"/>
              <a:ext cx="2692833" cy="283702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201700" y="2730114"/>
            <a:ext cx="7849448" cy="5324677"/>
          </a:xfrm>
          <a:custGeom>
            <a:avLst/>
            <a:gdLst/>
            <a:ahLst/>
            <a:cxnLst/>
            <a:rect r="r" b="b" t="t" l="l"/>
            <a:pathLst>
              <a:path h="5324677" w="7849448">
                <a:moveTo>
                  <a:pt x="0" y="0"/>
                </a:moveTo>
                <a:lnTo>
                  <a:pt x="7849448" y="0"/>
                </a:lnTo>
                <a:lnTo>
                  <a:pt x="7849448" y="5324678"/>
                </a:lnTo>
                <a:lnTo>
                  <a:pt x="0" y="5324678"/>
                </a:lnTo>
                <a:lnTo>
                  <a:pt x="0" y="0"/>
                </a:lnTo>
                <a:close/>
              </a:path>
            </a:pathLst>
          </a:custGeom>
          <a:blipFill>
            <a:blip r:embed="rId2"/>
            <a:stretch>
              <a:fillRect l="0" t="0" r="0" b="0"/>
            </a:stretch>
          </a:blipFill>
        </p:spPr>
      </p:sp>
      <p:sp>
        <p:nvSpPr>
          <p:cNvPr name="TextBox 6" id="6"/>
          <p:cNvSpPr txBox="true"/>
          <p:nvPr/>
        </p:nvSpPr>
        <p:spPr>
          <a:xfrm rot="0">
            <a:off x="863174" y="866389"/>
            <a:ext cx="8115300" cy="1183640"/>
          </a:xfrm>
          <a:prstGeom prst="rect">
            <a:avLst/>
          </a:prstGeom>
        </p:spPr>
        <p:txBody>
          <a:bodyPr anchor="t" rtlCol="false" tIns="0" lIns="0" bIns="0" rIns="0">
            <a:spAutoFit/>
          </a:bodyPr>
          <a:lstStyle/>
          <a:p>
            <a:pPr algn="ctr">
              <a:lnSpc>
                <a:spcPts val="9280"/>
              </a:lnSpc>
            </a:pPr>
            <a:r>
              <a:rPr lang="en-US" sz="8000" spc="376">
                <a:solidFill>
                  <a:srgbClr val="000000"/>
                </a:solidFill>
                <a:latin typeface="Montserrat Classic Bold"/>
              </a:rPr>
              <a:t>ABSTRACTION</a:t>
            </a:r>
          </a:p>
        </p:txBody>
      </p:sp>
      <p:sp>
        <p:nvSpPr>
          <p:cNvPr name="TextBox 7" id="7"/>
          <p:cNvSpPr txBox="true"/>
          <p:nvPr/>
        </p:nvSpPr>
        <p:spPr>
          <a:xfrm rot="0">
            <a:off x="1662581" y="2186938"/>
            <a:ext cx="6516486" cy="1407795"/>
          </a:xfrm>
          <a:prstGeom prst="rect">
            <a:avLst/>
          </a:prstGeom>
        </p:spPr>
        <p:txBody>
          <a:bodyPr anchor="t" rtlCol="false" tIns="0" lIns="0" bIns="0" rIns="0">
            <a:spAutoFit/>
          </a:bodyPr>
          <a:lstStyle/>
          <a:p>
            <a:pPr algn="ctr" marL="0" indent="0" lvl="1">
              <a:lnSpc>
                <a:spcPts val="3779"/>
              </a:lnSpc>
              <a:spcBef>
                <a:spcPct val="0"/>
              </a:spcBef>
            </a:pPr>
            <a:r>
              <a:rPr lang="en-US" sz="2699" strike="noStrike" u="none">
                <a:solidFill>
                  <a:srgbClr val="000000"/>
                </a:solidFill>
                <a:latin typeface="Montserrat Classic"/>
              </a:rPr>
              <a:t>Only showing the user/outer world, what is need and hiding other important informations.</a:t>
            </a:r>
          </a:p>
        </p:txBody>
      </p:sp>
      <p:sp>
        <p:nvSpPr>
          <p:cNvPr name="TextBox 8" id="8"/>
          <p:cNvSpPr txBox="true"/>
          <p:nvPr/>
        </p:nvSpPr>
        <p:spPr>
          <a:xfrm rot="0">
            <a:off x="1028700" y="5945505"/>
            <a:ext cx="8115300" cy="3312795"/>
          </a:xfrm>
          <a:prstGeom prst="rect">
            <a:avLst/>
          </a:prstGeom>
        </p:spPr>
        <p:txBody>
          <a:bodyPr anchor="t" rtlCol="false" tIns="0" lIns="0" bIns="0" rIns="0">
            <a:spAutoFit/>
          </a:bodyPr>
          <a:lstStyle/>
          <a:p>
            <a:pPr algn="l" marL="582927" indent="-291463" lvl="1">
              <a:lnSpc>
                <a:spcPts val="3779"/>
              </a:lnSpc>
              <a:buFont typeface="Arial"/>
              <a:buChar char="•"/>
            </a:pPr>
            <a:r>
              <a:rPr lang="en-US" sz="2699" strike="noStrike" u="none">
                <a:solidFill>
                  <a:srgbClr val="000000"/>
                </a:solidFill>
                <a:latin typeface="Montserrat Classic"/>
              </a:rPr>
              <a:t>Abstraction is basically a thought process of showing what is needed (basically showing only relevant data).</a:t>
            </a:r>
          </a:p>
          <a:p>
            <a:pPr algn="l" marL="582927" indent="-291463" lvl="1">
              <a:lnSpc>
                <a:spcPts val="3779"/>
              </a:lnSpc>
              <a:buFont typeface="Arial"/>
              <a:buChar char="•"/>
            </a:pPr>
            <a:r>
              <a:rPr lang="en-US" sz="2699" strike="noStrike" u="none">
                <a:solidFill>
                  <a:srgbClr val="000000"/>
                </a:solidFill>
                <a:latin typeface="Montserrat Classic"/>
              </a:rPr>
              <a:t>Encapsulation on the other hand is actually bringing down complexity by hiding data. In other words, Encapsulation implements Abstraction.</a:t>
            </a:r>
          </a:p>
        </p:txBody>
      </p:sp>
      <p:sp>
        <p:nvSpPr>
          <p:cNvPr name="TextBox 9" id="9"/>
          <p:cNvSpPr txBox="true"/>
          <p:nvPr/>
        </p:nvSpPr>
        <p:spPr>
          <a:xfrm rot="0">
            <a:off x="0" y="4852352"/>
            <a:ext cx="10033000" cy="591821"/>
          </a:xfrm>
          <a:prstGeom prst="rect">
            <a:avLst/>
          </a:prstGeom>
        </p:spPr>
        <p:txBody>
          <a:bodyPr anchor="t" rtlCol="false" tIns="0" lIns="0" bIns="0" rIns="0">
            <a:spAutoFit/>
          </a:bodyPr>
          <a:lstStyle/>
          <a:p>
            <a:pPr algn="ctr">
              <a:lnSpc>
                <a:spcPts val="4640"/>
              </a:lnSpc>
            </a:pPr>
            <a:r>
              <a:rPr lang="en-US" sz="4000" spc="188">
                <a:solidFill>
                  <a:srgbClr val="000000"/>
                </a:solidFill>
                <a:latin typeface="Montserrat Classic Bold"/>
              </a:rPr>
              <a:t>ENCAPSULATION VS ABSTRACTION:</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18318" y="2565968"/>
            <a:ext cx="6433982" cy="931545"/>
          </a:xfrm>
          <a:prstGeom prst="rect">
            <a:avLst/>
          </a:prstGeom>
        </p:spPr>
        <p:txBody>
          <a:bodyPr anchor="t" rtlCol="false" tIns="0" lIns="0" bIns="0" rIns="0">
            <a:spAutoFit/>
          </a:bodyPr>
          <a:lstStyle/>
          <a:p>
            <a:pPr algn="l">
              <a:lnSpc>
                <a:spcPts val="3779"/>
              </a:lnSpc>
            </a:pPr>
            <a:r>
              <a:rPr lang="en-US" sz="2699">
                <a:solidFill>
                  <a:srgbClr val="000000"/>
                </a:solidFill>
                <a:latin typeface="Montserrat Classic"/>
              </a:rPr>
              <a:t>Capability of a class to derive properties from other class.</a:t>
            </a:r>
          </a:p>
        </p:txBody>
      </p:sp>
      <p:grpSp>
        <p:nvGrpSpPr>
          <p:cNvPr name="Group 3" id="3"/>
          <p:cNvGrpSpPr/>
          <p:nvPr/>
        </p:nvGrpSpPr>
        <p:grpSpPr>
          <a:xfrm rot="-1330815">
            <a:off x="9144000" y="0"/>
            <a:ext cx="9235941" cy="10287000"/>
            <a:chOff x="0" y="0"/>
            <a:chExt cx="2432511" cy="2709333"/>
          </a:xfrm>
        </p:grpSpPr>
        <p:sp>
          <p:nvSpPr>
            <p:cNvPr name="Freeform 4" id="4"/>
            <p:cNvSpPr/>
            <p:nvPr/>
          </p:nvSpPr>
          <p:spPr>
            <a:xfrm flipH="false" flipV="false" rot="0">
              <a:off x="0" y="0"/>
              <a:ext cx="2432511" cy="2709333"/>
            </a:xfrm>
            <a:custGeom>
              <a:avLst/>
              <a:gdLst/>
              <a:ahLst/>
              <a:cxnLst/>
              <a:rect r="r" b="b" t="t" l="l"/>
              <a:pathLst>
                <a:path h="2709333" w="2432511">
                  <a:moveTo>
                    <a:pt x="0" y="0"/>
                  </a:moveTo>
                  <a:lnTo>
                    <a:pt x="2432511" y="0"/>
                  </a:lnTo>
                  <a:lnTo>
                    <a:pt x="2432511" y="2709333"/>
                  </a:lnTo>
                  <a:lnTo>
                    <a:pt x="0" y="2709333"/>
                  </a:lnTo>
                  <a:close/>
                </a:path>
              </a:pathLst>
            </a:custGeom>
            <a:solidFill>
              <a:srgbClr val="FFF6E3"/>
            </a:solidFill>
          </p:spPr>
        </p:sp>
        <p:sp>
          <p:nvSpPr>
            <p:cNvPr name="TextBox 5" id="5"/>
            <p:cNvSpPr txBox="true"/>
            <p:nvPr/>
          </p:nvSpPr>
          <p:spPr>
            <a:xfrm>
              <a:off x="0" y="-38100"/>
              <a:ext cx="2432511" cy="2747433"/>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1330815">
            <a:off x="686845" y="4562534"/>
            <a:ext cx="9235941" cy="10287000"/>
            <a:chOff x="0" y="0"/>
            <a:chExt cx="2432511" cy="2709333"/>
          </a:xfrm>
        </p:grpSpPr>
        <p:sp>
          <p:nvSpPr>
            <p:cNvPr name="Freeform 7" id="7"/>
            <p:cNvSpPr/>
            <p:nvPr/>
          </p:nvSpPr>
          <p:spPr>
            <a:xfrm flipH="false" flipV="false" rot="0">
              <a:off x="0" y="0"/>
              <a:ext cx="2432511" cy="2709333"/>
            </a:xfrm>
            <a:custGeom>
              <a:avLst/>
              <a:gdLst/>
              <a:ahLst/>
              <a:cxnLst/>
              <a:rect r="r" b="b" t="t" l="l"/>
              <a:pathLst>
                <a:path h="2709333" w="2432511">
                  <a:moveTo>
                    <a:pt x="0" y="0"/>
                  </a:moveTo>
                  <a:lnTo>
                    <a:pt x="2432511" y="0"/>
                  </a:lnTo>
                  <a:lnTo>
                    <a:pt x="2432511" y="2709333"/>
                  </a:lnTo>
                  <a:lnTo>
                    <a:pt x="0" y="2709333"/>
                  </a:lnTo>
                  <a:close/>
                </a:path>
              </a:pathLst>
            </a:custGeom>
            <a:solidFill>
              <a:srgbClr val="FFF6E3"/>
            </a:solidFill>
          </p:spPr>
        </p:sp>
        <p:sp>
          <p:nvSpPr>
            <p:cNvPr name="TextBox 8" id="8"/>
            <p:cNvSpPr txBox="true"/>
            <p:nvPr/>
          </p:nvSpPr>
          <p:spPr>
            <a:xfrm>
              <a:off x="0" y="-38100"/>
              <a:ext cx="2432511" cy="2747433"/>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7881472" y="2961640"/>
            <a:ext cx="2790932" cy="1463423"/>
          </a:xfrm>
          <a:prstGeom prst="rect">
            <a:avLst/>
          </a:prstGeom>
        </p:spPr>
        <p:txBody>
          <a:bodyPr anchor="t" rtlCol="false" tIns="0" lIns="0" bIns="0" rIns="0">
            <a:spAutoFit/>
          </a:bodyPr>
          <a:lstStyle/>
          <a:p>
            <a:pPr algn="ctr" marL="0" indent="0" lvl="1">
              <a:lnSpc>
                <a:spcPts val="12168"/>
              </a:lnSpc>
              <a:spcBef>
                <a:spcPct val="0"/>
              </a:spcBef>
            </a:pPr>
            <a:r>
              <a:rPr lang="en-US" sz="8112">
                <a:solidFill>
                  <a:srgbClr val="000000"/>
                </a:solidFill>
                <a:latin typeface="Montserrat Classic Bold"/>
              </a:rPr>
              <a:t>01</a:t>
            </a:r>
          </a:p>
        </p:txBody>
      </p:sp>
      <p:sp>
        <p:nvSpPr>
          <p:cNvPr name="TextBox 10" id="10"/>
          <p:cNvSpPr txBox="true"/>
          <p:nvPr/>
        </p:nvSpPr>
        <p:spPr>
          <a:xfrm rot="0">
            <a:off x="10133635" y="3085465"/>
            <a:ext cx="6647316" cy="644159"/>
          </a:xfrm>
          <a:prstGeom prst="rect">
            <a:avLst/>
          </a:prstGeom>
        </p:spPr>
        <p:txBody>
          <a:bodyPr anchor="t" rtlCol="false" tIns="0" lIns="0" bIns="0" rIns="0">
            <a:spAutoFit/>
          </a:bodyPr>
          <a:lstStyle/>
          <a:p>
            <a:pPr algn="l" marL="0" indent="0" lvl="1">
              <a:lnSpc>
                <a:spcPts val="5215"/>
              </a:lnSpc>
              <a:spcBef>
                <a:spcPct val="0"/>
              </a:spcBef>
            </a:pPr>
            <a:r>
              <a:rPr lang="en-US" sz="3476">
                <a:solidFill>
                  <a:srgbClr val="000000"/>
                </a:solidFill>
                <a:latin typeface="Montserrat Classic Bold"/>
              </a:rPr>
              <a:t>Single Inheritance</a:t>
            </a:r>
          </a:p>
        </p:txBody>
      </p:sp>
      <p:sp>
        <p:nvSpPr>
          <p:cNvPr name="TextBox 11" id="11"/>
          <p:cNvSpPr txBox="true"/>
          <p:nvPr/>
        </p:nvSpPr>
        <p:spPr>
          <a:xfrm rot="0">
            <a:off x="10133635" y="3737738"/>
            <a:ext cx="7679569" cy="805617"/>
          </a:xfrm>
          <a:prstGeom prst="rect">
            <a:avLst/>
          </a:prstGeom>
        </p:spPr>
        <p:txBody>
          <a:bodyPr anchor="t" rtlCol="false" tIns="0" lIns="0" bIns="0" rIns="0">
            <a:spAutoFit/>
          </a:bodyPr>
          <a:lstStyle/>
          <a:p>
            <a:pPr algn="l" marL="0" indent="0" lvl="0">
              <a:lnSpc>
                <a:spcPts val="3244"/>
              </a:lnSpc>
            </a:pPr>
            <a:r>
              <a:rPr lang="en-US" sz="2317">
                <a:solidFill>
                  <a:srgbClr val="000000"/>
                </a:solidFill>
                <a:latin typeface="Montserrat Classic"/>
              </a:rPr>
              <a:t>A class is allowed to inherit from only one class. i.e. one sub class is inherited by one base class only.</a:t>
            </a:r>
          </a:p>
        </p:txBody>
      </p:sp>
      <p:sp>
        <p:nvSpPr>
          <p:cNvPr name="TextBox 12" id="12"/>
          <p:cNvSpPr txBox="true"/>
          <p:nvPr/>
        </p:nvSpPr>
        <p:spPr>
          <a:xfrm rot="0">
            <a:off x="518318" y="1341821"/>
            <a:ext cx="9522348" cy="1069976"/>
          </a:xfrm>
          <a:prstGeom prst="rect">
            <a:avLst/>
          </a:prstGeom>
        </p:spPr>
        <p:txBody>
          <a:bodyPr anchor="t" rtlCol="false" tIns="0" lIns="0" bIns="0" rIns="0">
            <a:spAutoFit/>
          </a:bodyPr>
          <a:lstStyle/>
          <a:p>
            <a:pPr algn="l">
              <a:lnSpc>
                <a:spcPts val="8000"/>
              </a:lnSpc>
            </a:pPr>
            <a:r>
              <a:rPr lang="en-US" sz="8000">
                <a:solidFill>
                  <a:srgbClr val="000000"/>
                </a:solidFill>
                <a:latin typeface="Montserrat Classic Bold"/>
              </a:rPr>
              <a:t>INHERITANCE</a:t>
            </a:r>
          </a:p>
        </p:txBody>
      </p:sp>
      <p:sp>
        <p:nvSpPr>
          <p:cNvPr name="TextBox 13" id="13"/>
          <p:cNvSpPr txBox="true"/>
          <p:nvPr/>
        </p:nvSpPr>
        <p:spPr>
          <a:xfrm rot="0">
            <a:off x="9168905" y="4835792"/>
            <a:ext cx="1743522" cy="1463423"/>
          </a:xfrm>
          <a:prstGeom prst="rect">
            <a:avLst/>
          </a:prstGeom>
        </p:spPr>
        <p:txBody>
          <a:bodyPr anchor="t" rtlCol="false" tIns="0" lIns="0" bIns="0" rIns="0">
            <a:spAutoFit/>
          </a:bodyPr>
          <a:lstStyle/>
          <a:p>
            <a:pPr algn="ctr" marL="0" indent="0" lvl="1">
              <a:lnSpc>
                <a:spcPts val="12168"/>
              </a:lnSpc>
              <a:spcBef>
                <a:spcPct val="0"/>
              </a:spcBef>
            </a:pPr>
            <a:r>
              <a:rPr lang="en-US" sz="8112">
                <a:solidFill>
                  <a:srgbClr val="000000"/>
                </a:solidFill>
                <a:latin typeface="Montserrat Classic Bold"/>
              </a:rPr>
              <a:t>02</a:t>
            </a:r>
          </a:p>
        </p:txBody>
      </p:sp>
      <p:sp>
        <p:nvSpPr>
          <p:cNvPr name="TextBox 14" id="14"/>
          <p:cNvSpPr txBox="true"/>
          <p:nvPr/>
        </p:nvSpPr>
        <p:spPr>
          <a:xfrm rot="0">
            <a:off x="11220712" y="4841326"/>
            <a:ext cx="5313599" cy="644159"/>
          </a:xfrm>
          <a:prstGeom prst="rect">
            <a:avLst/>
          </a:prstGeom>
        </p:spPr>
        <p:txBody>
          <a:bodyPr anchor="t" rtlCol="false" tIns="0" lIns="0" bIns="0" rIns="0">
            <a:spAutoFit/>
          </a:bodyPr>
          <a:lstStyle/>
          <a:p>
            <a:pPr algn="l" marL="0" indent="0" lvl="1">
              <a:lnSpc>
                <a:spcPts val="5215"/>
              </a:lnSpc>
              <a:spcBef>
                <a:spcPct val="0"/>
              </a:spcBef>
            </a:pPr>
            <a:r>
              <a:rPr lang="en-US" sz="3476">
                <a:solidFill>
                  <a:srgbClr val="000000"/>
                </a:solidFill>
                <a:latin typeface="Montserrat Classic Bold"/>
              </a:rPr>
              <a:t>Multiple Inheritance</a:t>
            </a:r>
          </a:p>
        </p:txBody>
      </p:sp>
      <p:sp>
        <p:nvSpPr>
          <p:cNvPr name="TextBox 15" id="15"/>
          <p:cNvSpPr txBox="true"/>
          <p:nvPr/>
        </p:nvSpPr>
        <p:spPr>
          <a:xfrm rot="0">
            <a:off x="11186600" y="5493053"/>
            <a:ext cx="7101400" cy="1214050"/>
          </a:xfrm>
          <a:prstGeom prst="rect">
            <a:avLst/>
          </a:prstGeom>
        </p:spPr>
        <p:txBody>
          <a:bodyPr anchor="t" rtlCol="false" tIns="0" lIns="0" bIns="0" rIns="0">
            <a:spAutoFit/>
          </a:bodyPr>
          <a:lstStyle/>
          <a:p>
            <a:pPr algn="l" marL="0" indent="0" lvl="0">
              <a:lnSpc>
                <a:spcPts val="3244"/>
              </a:lnSpc>
            </a:pPr>
            <a:r>
              <a:rPr lang="en-US" sz="2317">
                <a:solidFill>
                  <a:srgbClr val="000000"/>
                </a:solidFill>
                <a:latin typeface="Montserrat Classic"/>
              </a:rPr>
              <a:t>It is a feature of C++ where a class can inherit from more than one classes. i.e one sub class is inherited from more than one base classes.</a:t>
            </a:r>
          </a:p>
        </p:txBody>
      </p:sp>
      <p:sp>
        <p:nvSpPr>
          <p:cNvPr name="TextBox 16" id="16"/>
          <p:cNvSpPr txBox="true"/>
          <p:nvPr/>
        </p:nvSpPr>
        <p:spPr>
          <a:xfrm rot="0">
            <a:off x="9144000" y="1724019"/>
            <a:ext cx="7529587" cy="624211"/>
          </a:xfrm>
          <a:prstGeom prst="rect">
            <a:avLst/>
          </a:prstGeom>
        </p:spPr>
        <p:txBody>
          <a:bodyPr anchor="t" rtlCol="false" tIns="0" lIns="0" bIns="0" rIns="0">
            <a:spAutoFit/>
          </a:bodyPr>
          <a:lstStyle/>
          <a:p>
            <a:pPr algn="l" marL="0" indent="0" lvl="0">
              <a:lnSpc>
                <a:spcPts val="4700"/>
              </a:lnSpc>
              <a:spcBef>
                <a:spcPct val="0"/>
              </a:spcBef>
            </a:pPr>
            <a:r>
              <a:rPr lang="en-US" sz="4700" strike="noStrike" u="none">
                <a:solidFill>
                  <a:srgbClr val="000000"/>
                </a:solidFill>
                <a:latin typeface="Montserrat Classic Bold"/>
              </a:rPr>
              <a:t>TYPES OF INHERITANCE</a:t>
            </a:r>
          </a:p>
        </p:txBody>
      </p:sp>
      <p:sp>
        <p:nvSpPr>
          <p:cNvPr name="TextBox 17" id="17"/>
          <p:cNvSpPr txBox="true"/>
          <p:nvPr/>
        </p:nvSpPr>
        <p:spPr>
          <a:xfrm rot="0">
            <a:off x="20375" y="5903619"/>
            <a:ext cx="2927753" cy="1533016"/>
          </a:xfrm>
          <a:prstGeom prst="rect">
            <a:avLst/>
          </a:prstGeom>
        </p:spPr>
        <p:txBody>
          <a:bodyPr anchor="t" rtlCol="false" tIns="0" lIns="0" bIns="0" rIns="0">
            <a:spAutoFit/>
          </a:bodyPr>
          <a:lstStyle/>
          <a:p>
            <a:pPr algn="ctr" marL="0" indent="0" lvl="1">
              <a:lnSpc>
                <a:spcPts val="12765"/>
              </a:lnSpc>
              <a:spcBef>
                <a:spcPct val="0"/>
              </a:spcBef>
            </a:pPr>
            <a:r>
              <a:rPr lang="en-US" sz="8510">
                <a:solidFill>
                  <a:srgbClr val="000000"/>
                </a:solidFill>
                <a:latin typeface="Montserrat Classic Bold"/>
              </a:rPr>
              <a:t>03</a:t>
            </a:r>
          </a:p>
        </p:txBody>
      </p:sp>
      <p:sp>
        <p:nvSpPr>
          <p:cNvPr name="TextBox 18" id="18"/>
          <p:cNvSpPr txBox="true"/>
          <p:nvPr/>
        </p:nvSpPr>
        <p:spPr>
          <a:xfrm rot="0">
            <a:off x="2382948" y="6046494"/>
            <a:ext cx="6973190" cy="660609"/>
          </a:xfrm>
          <a:prstGeom prst="rect">
            <a:avLst/>
          </a:prstGeom>
        </p:spPr>
        <p:txBody>
          <a:bodyPr anchor="t" rtlCol="false" tIns="0" lIns="0" bIns="0" rIns="0">
            <a:spAutoFit/>
          </a:bodyPr>
          <a:lstStyle/>
          <a:p>
            <a:pPr algn="l" marL="0" indent="0" lvl="1">
              <a:lnSpc>
                <a:spcPts val="5470"/>
              </a:lnSpc>
              <a:spcBef>
                <a:spcPct val="0"/>
              </a:spcBef>
            </a:pPr>
            <a:r>
              <a:rPr lang="en-US" sz="3647">
                <a:solidFill>
                  <a:srgbClr val="000000"/>
                </a:solidFill>
                <a:latin typeface="Montserrat Classic Bold"/>
              </a:rPr>
              <a:t>Multilevel Inheritance</a:t>
            </a:r>
          </a:p>
        </p:txBody>
      </p:sp>
      <p:sp>
        <p:nvSpPr>
          <p:cNvPr name="TextBox 19" id="19"/>
          <p:cNvSpPr txBox="true"/>
          <p:nvPr/>
        </p:nvSpPr>
        <p:spPr>
          <a:xfrm rot="0">
            <a:off x="2382948" y="6708424"/>
            <a:ext cx="8056048" cy="852301"/>
          </a:xfrm>
          <a:prstGeom prst="rect">
            <a:avLst/>
          </a:prstGeom>
        </p:spPr>
        <p:txBody>
          <a:bodyPr anchor="t" rtlCol="false" tIns="0" lIns="0" bIns="0" rIns="0">
            <a:spAutoFit/>
          </a:bodyPr>
          <a:lstStyle/>
          <a:p>
            <a:pPr algn="l">
              <a:lnSpc>
                <a:spcPts val="3404"/>
              </a:lnSpc>
            </a:pPr>
            <a:r>
              <a:rPr lang="en-US" sz="2431">
                <a:solidFill>
                  <a:srgbClr val="000000"/>
                </a:solidFill>
                <a:latin typeface="Montserrat Classic"/>
              </a:rPr>
              <a:t>In this type of inheritance, a derived class</a:t>
            </a:r>
          </a:p>
          <a:p>
            <a:pPr algn="l" marL="0" indent="0" lvl="0">
              <a:lnSpc>
                <a:spcPts val="3404"/>
              </a:lnSpc>
            </a:pPr>
            <a:r>
              <a:rPr lang="en-US" sz="2431">
                <a:solidFill>
                  <a:srgbClr val="000000"/>
                </a:solidFill>
                <a:latin typeface="Montserrat Classic"/>
              </a:rPr>
              <a:t> is created from another derived class.</a:t>
            </a:r>
          </a:p>
        </p:txBody>
      </p:sp>
      <p:sp>
        <p:nvSpPr>
          <p:cNvPr name="TextBox 20" id="20"/>
          <p:cNvSpPr txBox="true"/>
          <p:nvPr/>
        </p:nvSpPr>
        <p:spPr>
          <a:xfrm rot="0">
            <a:off x="1345980" y="7772982"/>
            <a:ext cx="1828996" cy="1533016"/>
          </a:xfrm>
          <a:prstGeom prst="rect">
            <a:avLst/>
          </a:prstGeom>
        </p:spPr>
        <p:txBody>
          <a:bodyPr anchor="t" rtlCol="false" tIns="0" lIns="0" bIns="0" rIns="0">
            <a:spAutoFit/>
          </a:bodyPr>
          <a:lstStyle/>
          <a:p>
            <a:pPr algn="ctr" marL="0" indent="0" lvl="1">
              <a:lnSpc>
                <a:spcPts val="12765"/>
              </a:lnSpc>
              <a:spcBef>
                <a:spcPct val="0"/>
              </a:spcBef>
            </a:pPr>
            <a:r>
              <a:rPr lang="en-US" sz="8510">
                <a:solidFill>
                  <a:srgbClr val="000000"/>
                </a:solidFill>
                <a:latin typeface="Montserrat Classic Bold"/>
              </a:rPr>
              <a:t>04</a:t>
            </a:r>
          </a:p>
        </p:txBody>
      </p:sp>
      <p:sp>
        <p:nvSpPr>
          <p:cNvPr name="TextBox 21" id="21"/>
          <p:cNvSpPr txBox="true"/>
          <p:nvPr/>
        </p:nvSpPr>
        <p:spPr>
          <a:xfrm rot="0">
            <a:off x="3498374" y="7791767"/>
            <a:ext cx="5832820" cy="660609"/>
          </a:xfrm>
          <a:prstGeom prst="rect">
            <a:avLst/>
          </a:prstGeom>
        </p:spPr>
        <p:txBody>
          <a:bodyPr anchor="t" rtlCol="false" tIns="0" lIns="0" bIns="0" rIns="0">
            <a:spAutoFit/>
          </a:bodyPr>
          <a:lstStyle/>
          <a:p>
            <a:pPr algn="l" marL="0" indent="0" lvl="1">
              <a:lnSpc>
                <a:spcPts val="5470"/>
              </a:lnSpc>
              <a:spcBef>
                <a:spcPct val="0"/>
              </a:spcBef>
            </a:pPr>
            <a:r>
              <a:rPr lang="en-US" sz="3647">
                <a:solidFill>
                  <a:srgbClr val="000000"/>
                </a:solidFill>
                <a:latin typeface="Montserrat Classic Bold"/>
              </a:rPr>
              <a:t>Hierarchical Inheritance</a:t>
            </a:r>
          </a:p>
        </p:txBody>
      </p:sp>
      <p:sp>
        <p:nvSpPr>
          <p:cNvPr name="TextBox 22" id="22"/>
          <p:cNvSpPr txBox="true"/>
          <p:nvPr/>
        </p:nvSpPr>
        <p:spPr>
          <a:xfrm rot="0">
            <a:off x="3462589" y="8577788"/>
            <a:ext cx="6603402" cy="1709212"/>
          </a:xfrm>
          <a:prstGeom prst="rect">
            <a:avLst/>
          </a:prstGeom>
        </p:spPr>
        <p:txBody>
          <a:bodyPr anchor="t" rtlCol="false" tIns="0" lIns="0" bIns="0" rIns="0">
            <a:spAutoFit/>
          </a:bodyPr>
          <a:lstStyle/>
          <a:p>
            <a:pPr algn="l" marL="0" indent="0" lvl="0">
              <a:lnSpc>
                <a:spcPts val="3404"/>
              </a:lnSpc>
            </a:pPr>
            <a:r>
              <a:rPr lang="en-US" sz="2431">
                <a:solidFill>
                  <a:srgbClr val="000000"/>
                </a:solidFill>
                <a:latin typeface="Montserrat Classic"/>
              </a:rPr>
              <a:t>In this type of inheritance, more than one sub class is inherited from a single base class. i.e. more than one derived class is created from a single base class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574849" y="2102103"/>
            <a:ext cx="7766039" cy="8855416"/>
            <a:chOff x="0" y="0"/>
            <a:chExt cx="2045376" cy="2332291"/>
          </a:xfrm>
        </p:grpSpPr>
        <p:sp>
          <p:nvSpPr>
            <p:cNvPr name="Freeform 3" id="3"/>
            <p:cNvSpPr/>
            <p:nvPr/>
          </p:nvSpPr>
          <p:spPr>
            <a:xfrm flipH="false" flipV="false" rot="0">
              <a:off x="0" y="0"/>
              <a:ext cx="2045377" cy="2332291"/>
            </a:xfrm>
            <a:custGeom>
              <a:avLst/>
              <a:gdLst/>
              <a:ahLst/>
              <a:cxnLst/>
              <a:rect r="r" b="b" t="t" l="l"/>
              <a:pathLst>
                <a:path h="2332291" w="2045377">
                  <a:moveTo>
                    <a:pt x="0" y="0"/>
                  </a:moveTo>
                  <a:lnTo>
                    <a:pt x="2045377" y="0"/>
                  </a:lnTo>
                  <a:lnTo>
                    <a:pt x="2045377" y="2332291"/>
                  </a:lnTo>
                  <a:lnTo>
                    <a:pt x="0" y="2332291"/>
                  </a:lnTo>
                  <a:close/>
                </a:path>
              </a:pathLst>
            </a:custGeom>
            <a:solidFill>
              <a:srgbClr val="FFF6E3"/>
            </a:solidFill>
          </p:spPr>
        </p:sp>
        <p:sp>
          <p:nvSpPr>
            <p:cNvPr name="TextBox 4" id="4"/>
            <p:cNvSpPr txBox="true"/>
            <p:nvPr/>
          </p:nvSpPr>
          <p:spPr>
            <a:xfrm>
              <a:off x="0" y="-38100"/>
              <a:ext cx="2045376" cy="237039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47858" y="2102103"/>
            <a:ext cx="7766039" cy="8855416"/>
            <a:chOff x="0" y="0"/>
            <a:chExt cx="2045376" cy="2332291"/>
          </a:xfrm>
        </p:grpSpPr>
        <p:sp>
          <p:nvSpPr>
            <p:cNvPr name="Freeform 6" id="6"/>
            <p:cNvSpPr/>
            <p:nvPr/>
          </p:nvSpPr>
          <p:spPr>
            <a:xfrm flipH="false" flipV="false" rot="0">
              <a:off x="0" y="0"/>
              <a:ext cx="2045377" cy="2332291"/>
            </a:xfrm>
            <a:custGeom>
              <a:avLst/>
              <a:gdLst/>
              <a:ahLst/>
              <a:cxnLst/>
              <a:rect r="r" b="b" t="t" l="l"/>
              <a:pathLst>
                <a:path h="2332291" w="2045377">
                  <a:moveTo>
                    <a:pt x="0" y="0"/>
                  </a:moveTo>
                  <a:lnTo>
                    <a:pt x="2045377" y="0"/>
                  </a:lnTo>
                  <a:lnTo>
                    <a:pt x="2045377" y="2332291"/>
                  </a:lnTo>
                  <a:lnTo>
                    <a:pt x="0" y="2332291"/>
                  </a:lnTo>
                  <a:close/>
                </a:path>
              </a:pathLst>
            </a:custGeom>
            <a:solidFill>
              <a:srgbClr val="FFF6E3"/>
            </a:solidFill>
          </p:spPr>
        </p:sp>
        <p:sp>
          <p:nvSpPr>
            <p:cNvPr name="TextBox 7" id="7"/>
            <p:cNvSpPr txBox="true"/>
            <p:nvPr/>
          </p:nvSpPr>
          <p:spPr>
            <a:xfrm>
              <a:off x="0" y="-38100"/>
              <a:ext cx="2045376" cy="237039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981158" y="3567695"/>
            <a:ext cx="4899438" cy="5930899"/>
          </a:xfrm>
          <a:custGeom>
            <a:avLst/>
            <a:gdLst/>
            <a:ahLst/>
            <a:cxnLst/>
            <a:rect r="r" b="b" t="t" l="l"/>
            <a:pathLst>
              <a:path h="5930899" w="4899438">
                <a:moveTo>
                  <a:pt x="0" y="0"/>
                </a:moveTo>
                <a:lnTo>
                  <a:pt x="4899438" y="0"/>
                </a:lnTo>
                <a:lnTo>
                  <a:pt x="4899438" y="5930899"/>
                </a:lnTo>
                <a:lnTo>
                  <a:pt x="0" y="5930899"/>
                </a:lnTo>
                <a:lnTo>
                  <a:pt x="0" y="0"/>
                </a:lnTo>
                <a:close/>
              </a:path>
            </a:pathLst>
          </a:custGeom>
          <a:blipFill>
            <a:blip r:embed="rId2"/>
            <a:stretch>
              <a:fillRect l="0" t="0" r="0" b="0"/>
            </a:stretch>
          </a:blipFill>
        </p:spPr>
      </p:sp>
      <p:sp>
        <p:nvSpPr>
          <p:cNvPr name="Freeform 9" id="9"/>
          <p:cNvSpPr/>
          <p:nvPr/>
        </p:nvSpPr>
        <p:spPr>
          <a:xfrm flipH="false" flipV="false" rot="0">
            <a:off x="9837389" y="3567695"/>
            <a:ext cx="7240959" cy="5690605"/>
          </a:xfrm>
          <a:custGeom>
            <a:avLst/>
            <a:gdLst/>
            <a:ahLst/>
            <a:cxnLst/>
            <a:rect r="r" b="b" t="t" l="l"/>
            <a:pathLst>
              <a:path h="5690605" w="7240959">
                <a:moveTo>
                  <a:pt x="0" y="0"/>
                </a:moveTo>
                <a:lnTo>
                  <a:pt x="7240959" y="0"/>
                </a:lnTo>
                <a:lnTo>
                  <a:pt x="7240959" y="5690605"/>
                </a:lnTo>
                <a:lnTo>
                  <a:pt x="0" y="5690605"/>
                </a:lnTo>
                <a:lnTo>
                  <a:pt x="0" y="0"/>
                </a:lnTo>
                <a:close/>
              </a:path>
            </a:pathLst>
          </a:custGeom>
          <a:blipFill>
            <a:blip r:embed="rId3"/>
            <a:stretch>
              <a:fillRect l="0" t="0" r="0" b="0"/>
            </a:stretch>
          </a:blipFill>
        </p:spPr>
      </p:sp>
      <p:sp>
        <p:nvSpPr>
          <p:cNvPr name="TextBox 10" id="10"/>
          <p:cNvSpPr txBox="true"/>
          <p:nvPr/>
        </p:nvSpPr>
        <p:spPr>
          <a:xfrm rot="0">
            <a:off x="1400425" y="1863978"/>
            <a:ext cx="2790932" cy="1463423"/>
          </a:xfrm>
          <a:prstGeom prst="rect">
            <a:avLst/>
          </a:prstGeom>
        </p:spPr>
        <p:txBody>
          <a:bodyPr anchor="t" rtlCol="false" tIns="0" lIns="0" bIns="0" rIns="0">
            <a:spAutoFit/>
          </a:bodyPr>
          <a:lstStyle/>
          <a:p>
            <a:pPr algn="ctr" marL="0" indent="0" lvl="1">
              <a:lnSpc>
                <a:spcPts val="12168"/>
              </a:lnSpc>
              <a:spcBef>
                <a:spcPct val="0"/>
              </a:spcBef>
            </a:pPr>
            <a:r>
              <a:rPr lang="en-US" sz="8112">
                <a:solidFill>
                  <a:srgbClr val="000000"/>
                </a:solidFill>
                <a:latin typeface="Montserrat Classic Bold"/>
              </a:rPr>
              <a:t>01</a:t>
            </a:r>
          </a:p>
        </p:txBody>
      </p:sp>
      <p:sp>
        <p:nvSpPr>
          <p:cNvPr name="TextBox 11" id="11"/>
          <p:cNvSpPr txBox="true"/>
          <p:nvPr/>
        </p:nvSpPr>
        <p:spPr>
          <a:xfrm rot="0">
            <a:off x="3431070" y="2335523"/>
            <a:ext cx="6647316" cy="644159"/>
          </a:xfrm>
          <a:prstGeom prst="rect">
            <a:avLst/>
          </a:prstGeom>
        </p:spPr>
        <p:txBody>
          <a:bodyPr anchor="t" rtlCol="false" tIns="0" lIns="0" bIns="0" rIns="0">
            <a:spAutoFit/>
          </a:bodyPr>
          <a:lstStyle/>
          <a:p>
            <a:pPr algn="l" marL="0" indent="0" lvl="1">
              <a:lnSpc>
                <a:spcPts val="5215"/>
              </a:lnSpc>
              <a:spcBef>
                <a:spcPct val="0"/>
              </a:spcBef>
            </a:pPr>
            <a:r>
              <a:rPr lang="en-US" sz="3476">
                <a:solidFill>
                  <a:srgbClr val="000000"/>
                </a:solidFill>
                <a:latin typeface="Montserrat Classic Bold"/>
              </a:rPr>
              <a:t>Single Inheritance</a:t>
            </a:r>
          </a:p>
        </p:txBody>
      </p:sp>
      <p:sp>
        <p:nvSpPr>
          <p:cNvPr name="TextBox 12" id="12"/>
          <p:cNvSpPr txBox="true"/>
          <p:nvPr/>
        </p:nvSpPr>
        <p:spPr>
          <a:xfrm rot="0">
            <a:off x="9808113" y="1863978"/>
            <a:ext cx="1743522" cy="1463423"/>
          </a:xfrm>
          <a:prstGeom prst="rect">
            <a:avLst/>
          </a:prstGeom>
        </p:spPr>
        <p:txBody>
          <a:bodyPr anchor="t" rtlCol="false" tIns="0" lIns="0" bIns="0" rIns="0">
            <a:spAutoFit/>
          </a:bodyPr>
          <a:lstStyle/>
          <a:p>
            <a:pPr algn="ctr" marL="0" indent="0" lvl="1">
              <a:lnSpc>
                <a:spcPts val="12168"/>
              </a:lnSpc>
              <a:spcBef>
                <a:spcPct val="0"/>
              </a:spcBef>
            </a:pPr>
            <a:r>
              <a:rPr lang="en-US" sz="8112">
                <a:solidFill>
                  <a:srgbClr val="000000"/>
                </a:solidFill>
                <a:latin typeface="Montserrat Classic Bold"/>
              </a:rPr>
              <a:t>02</a:t>
            </a:r>
          </a:p>
        </p:txBody>
      </p:sp>
      <p:sp>
        <p:nvSpPr>
          <p:cNvPr name="TextBox 13" id="13"/>
          <p:cNvSpPr txBox="true"/>
          <p:nvPr/>
        </p:nvSpPr>
        <p:spPr>
          <a:xfrm rot="0">
            <a:off x="11794025" y="2335523"/>
            <a:ext cx="5313599" cy="644159"/>
          </a:xfrm>
          <a:prstGeom prst="rect">
            <a:avLst/>
          </a:prstGeom>
        </p:spPr>
        <p:txBody>
          <a:bodyPr anchor="t" rtlCol="false" tIns="0" lIns="0" bIns="0" rIns="0">
            <a:spAutoFit/>
          </a:bodyPr>
          <a:lstStyle/>
          <a:p>
            <a:pPr algn="l" marL="0" indent="0" lvl="1">
              <a:lnSpc>
                <a:spcPts val="5215"/>
              </a:lnSpc>
              <a:spcBef>
                <a:spcPct val="0"/>
              </a:spcBef>
            </a:pPr>
            <a:r>
              <a:rPr lang="en-US" sz="3476">
                <a:solidFill>
                  <a:srgbClr val="000000"/>
                </a:solidFill>
                <a:latin typeface="Montserrat Classic Bold"/>
              </a:rPr>
              <a:t>Multiple Inheritance</a:t>
            </a:r>
          </a:p>
        </p:txBody>
      </p:sp>
      <p:sp>
        <p:nvSpPr>
          <p:cNvPr name="TextBox 14" id="14"/>
          <p:cNvSpPr txBox="true"/>
          <p:nvPr/>
        </p:nvSpPr>
        <p:spPr>
          <a:xfrm rot="0">
            <a:off x="3363658" y="565150"/>
            <a:ext cx="12947463" cy="1069976"/>
          </a:xfrm>
          <a:prstGeom prst="rect">
            <a:avLst/>
          </a:prstGeom>
        </p:spPr>
        <p:txBody>
          <a:bodyPr anchor="t" rtlCol="false" tIns="0" lIns="0" bIns="0" rIns="0">
            <a:spAutoFit/>
          </a:bodyPr>
          <a:lstStyle/>
          <a:p>
            <a:pPr algn="l">
              <a:lnSpc>
                <a:spcPts val="8000"/>
              </a:lnSpc>
            </a:pPr>
            <a:r>
              <a:rPr lang="en-US" sz="8000">
                <a:solidFill>
                  <a:srgbClr val="000000"/>
                </a:solidFill>
                <a:latin typeface="Montserrat Classic Bold"/>
              </a:rPr>
              <a:t>TYPES OF INHERITANCE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DAGF8FEx0nI</dc:identifier>
  <dcterms:modified xsi:type="dcterms:W3CDTF">2011-08-01T06:04:30Z</dcterms:modified>
  <cp:revision>1</cp:revision>
  <dc:title>OOPS</dc:title>
</cp:coreProperties>
</file>