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7"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8C79C5D-2A6F-F04D-97DA-BEF2467B64E4}" type="datetimeFigureOut">
              <a:rPr lang="en-US" dirty="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FBF54567-0DE4-3F47-BF90-CB84690072F9}" type="datetimeFigureOut">
              <a:rPr lang="en-US" dirty="0"/>
              <a:pPr/>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0DF5E60-9974-AC48-9591-99C2BB44B7CF}" type="datetimeFigureOut">
              <a:rPr lang="en-US" dirty="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2548E8-1BCF-4DD6-A9C6-B91E828FC1C6}"/>
              </a:ext>
            </a:extLst>
          </p:cNvPr>
          <p:cNvSpPr>
            <a:spLocks noGrp="1"/>
          </p:cNvSpPr>
          <p:nvPr>
            <p:ph type="ctrTitle"/>
          </p:nvPr>
        </p:nvSpPr>
        <p:spPr/>
        <p:txBody>
          <a:bodyPr/>
          <a:lstStyle/>
          <a:p>
            <a:r>
              <a:rPr lang="en-US" dirty="0"/>
              <a:t>Anime recommender</a:t>
            </a:r>
            <a:endParaRPr lang="ru-RU" dirty="0"/>
          </a:p>
        </p:txBody>
      </p:sp>
      <p:sp>
        <p:nvSpPr>
          <p:cNvPr id="3" name="Подзаголовок 2">
            <a:extLst>
              <a:ext uri="{FF2B5EF4-FFF2-40B4-BE49-F238E27FC236}">
                <a16:creationId xmlns:a16="http://schemas.microsoft.com/office/drawing/2014/main" id="{1BF37ECB-E09E-48AF-A5AC-CD625A56FC45}"/>
              </a:ext>
            </a:extLst>
          </p:cNvPr>
          <p:cNvSpPr>
            <a:spLocks noGrp="1"/>
          </p:cNvSpPr>
          <p:nvPr>
            <p:ph type="subTitle" idx="1"/>
          </p:nvPr>
        </p:nvSpPr>
        <p:spPr>
          <a:xfrm>
            <a:off x="810001" y="5280846"/>
            <a:ext cx="10572000" cy="733091"/>
          </a:xfrm>
        </p:spPr>
        <p:txBody>
          <a:bodyPr>
            <a:normAutofit/>
          </a:bodyPr>
          <a:lstStyle/>
          <a:p>
            <a:r>
              <a:rPr lang="en-US" sz="2400" dirty="0"/>
              <a:t>Sharma Vijay</a:t>
            </a:r>
            <a:endParaRPr lang="ru-RU" sz="2400" dirty="0"/>
          </a:p>
        </p:txBody>
      </p:sp>
    </p:spTree>
    <p:extLst>
      <p:ext uri="{BB962C8B-B14F-4D97-AF65-F5344CB8AC3E}">
        <p14:creationId xmlns:p14="http://schemas.microsoft.com/office/powerpoint/2010/main" val="39242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6CB64B-4FC9-4A8D-A480-66F895A36B9B}"/>
              </a:ext>
            </a:extLst>
          </p:cNvPr>
          <p:cNvSpPr>
            <a:spLocks noGrp="1"/>
          </p:cNvSpPr>
          <p:nvPr>
            <p:ph type="title"/>
          </p:nvPr>
        </p:nvSpPr>
        <p:spPr>
          <a:xfrm>
            <a:off x="662856" y="363953"/>
            <a:ext cx="10571998" cy="970450"/>
          </a:xfrm>
        </p:spPr>
        <p:txBody>
          <a:bodyPr/>
          <a:lstStyle/>
          <a:p>
            <a:r>
              <a:rPr lang="en-US" dirty="0"/>
              <a:t>Function creation</a:t>
            </a:r>
            <a:endParaRPr lang="ru-RU" dirty="0"/>
          </a:p>
        </p:txBody>
      </p:sp>
      <p:pic>
        <p:nvPicPr>
          <p:cNvPr id="4" name="Объект 3">
            <a:extLst>
              <a:ext uri="{FF2B5EF4-FFF2-40B4-BE49-F238E27FC236}">
                <a16:creationId xmlns:a16="http://schemas.microsoft.com/office/drawing/2014/main" id="{EDF6BCA6-1AD4-47DC-AFA0-A387DDCE0A92}"/>
              </a:ext>
            </a:extLst>
          </p:cNvPr>
          <p:cNvPicPr>
            <a:picLocks noGrp="1" noChangeAspect="1"/>
          </p:cNvPicPr>
          <p:nvPr>
            <p:ph idx="1"/>
          </p:nvPr>
        </p:nvPicPr>
        <p:blipFill rotWithShape="1">
          <a:blip r:embed="rId2"/>
          <a:srcRect l="12979" t="34995" r="40894" b="12226"/>
          <a:stretch/>
        </p:blipFill>
        <p:spPr>
          <a:xfrm>
            <a:off x="1935332" y="2446677"/>
            <a:ext cx="6880195" cy="3763202"/>
          </a:xfrm>
          <a:prstGeom prst="rect">
            <a:avLst/>
          </a:prstGeom>
        </p:spPr>
      </p:pic>
    </p:spTree>
    <p:extLst>
      <p:ext uri="{BB962C8B-B14F-4D97-AF65-F5344CB8AC3E}">
        <p14:creationId xmlns:p14="http://schemas.microsoft.com/office/powerpoint/2010/main" val="45044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6CB64B-4FC9-4A8D-A480-66F895A36B9B}"/>
              </a:ext>
            </a:extLst>
          </p:cNvPr>
          <p:cNvSpPr>
            <a:spLocks noGrp="1"/>
          </p:cNvSpPr>
          <p:nvPr>
            <p:ph type="title"/>
          </p:nvPr>
        </p:nvSpPr>
        <p:spPr>
          <a:xfrm>
            <a:off x="662856" y="363953"/>
            <a:ext cx="10571998" cy="970450"/>
          </a:xfrm>
        </p:spPr>
        <p:txBody>
          <a:bodyPr/>
          <a:lstStyle/>
          <a:p>
            <a:r>
              <a:rPr lang="en-US" dirty="0"/>
              <a:t>Testing</a:t>
            </a:r>
            <a:endParaRPr lang="ru-RU" dirty="0"/>
          </a:p>
        </p:txBody>
      </p:sp>
      <p:pic>
        <p:nvPicPr>
          <p:cNvPr id="7" name="Рисунок 6">
            <a:extLst>
              <a:ext uri="{FF2B5EF4-FFF2-40B4-BE49-F238E27FC236}">
                <a16:creationId xmlns:a16="http://schemas.microsoft.com/office/drawing/2014/main" id="{7F46681F-3BF6-450D-B142-07C66323CF74}"/>
              </a:ext>
            </a:extLst>
          </p:cNvPr>
          <p:cNvPicPr>
            <a:picLocks noChangeAspect="1"/>
          </p:cNvPicPr>
          <p:nvPr/>
        </p:nvPicPr>
        <p:blipFill rotWithShape="1">
          <a:blip r:embed="rId2"/>
          <a:srcRect r="51359"/>
          <a:stretch/>
        </p:blipFill>
        <p:spPr>
          <a:xfrm>
            <a:off x="367158" y="2253643"/>
            <a:ext cx="5308428" cy="4388989"/>
          </a:xfrm>
          <a:prstGeom prst="rect">
            <a:avLst/>
          </a:prstGeom>
        </p:spPr>
      </p:pic>
      <p:pic>
        <p:nvPicPr>
          <p:cNvPr id="8" name="Рисунок 7">
            <a:extLst>
              <a:ext uri="{FF2B5EF4-FFF2-40B4-BE49-F238E27FC236}">
                <a16:creationId xmlns:a16="http://schemas.microsoft.com/office/drawing/2014/main" id="{10BF8AED-79BC-400E-941C-42AA12CB9BF9}"/>
              </a:ext>
            </a:extLst>
          </p:cNvPr>
          <p:cNvPicPr>
            <a:picLocks noChangeAspect="1"/>
          </p:cNvPicPr>
          <p:nvPr/>
        </p:nvPicPr>
        <p:blipFill rotWithShape="1">
          <a:blip r:embed="rId3"/>
          <a:srcRect l="13038" t="25864" r="50010" b="21654"/>
          <a:stretch/>
        </p:blipFill>
        <p:spPr>
          <a:xfrm>
            <a:off x="6275379" y="2209321"/>
            <a:ext cx="5549463" cy="4433311"/>
          </a:xfrm>
          <a:prstGeom prst="rect">
            <a:avLst/>
          </a:prstGeom>
        </p:spPr>
      </p:pic>
    </p:spTree>
    <p:extLst>
      <p:ext uri="{BB962C8B-B14F-4D97-AF65-F5344CB8AC3E}">
        <p14:creationId xmlns:p14="http://schemas.microsoft.com/office/powerpoint/2010/main" val="425066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28545E-632B-4335-BF61-49677A31847C}"/>
              </a:ext>
            </a:extLst>
          </p:cNvPr>
          <p:cNvSpPr>
            <a:spLocks noGrp="1"/>
          </p:cNvSpPr>
          <p:nvPr>
            <p:ph type="title"/>
          </p:nvPr>
        </p:nvSpPr>
        <p:spPr/>
        <p:txBody>
          <a:bodyPr/>
          <a:lstStyle/>
          <a:p>
            <a:r>
              <a:rPr lang="en-US" dirty="0"/>
              <a:t>Recommendation systems</a:t>
            </a:r>
            <a:endParaRPr lang="ru-RU" dirty="0"/>
          </a:p>
        </p:txBody>
      </p:sp>
      <p:sp>
        <p:nvSpPr>
          <p:cNvPr id="3" name="Объект 2">
            <a:extLst>
              <a:ext uri="{FF2B5EF4-FFF2-40B4-BE49-F238E27FC236}">
                <a16:creationId xmlns:a16="http://schemas.microsoft.com/office/drawing/2014/main" id="{679D4278-88FA-4EA9-BF06-953E6EB2B570}"/>
              </a:ext>
            </a:extLst>
          </p:cNvPr>
          <p:cNvSpPr>
            <a:spLocks noGrp="1"/>
          </p:cNvSpPr>
          <p:nvPr>
            <p:ph idx="1"/>
          </p:nvPr>
        </p:nvSpPr>
        <p:spPr>
          <a:xfrm>
            <a:off x="660451" y="2338754"/>
            <a:ext cx="10554574" cy="4202723"/>
          </a:xfrm>
        </p:spPr>
        <p:txBody>
          <a:bodyPr>
            <a:normAutofit fontScale="92500"/>
          </a:bodyPr>
          <a:lstStyle/>
          <a:p>
            <a:r>
              <a:rPr lang="en-US" sz="2400" dirty="0"/>
              <a:t>Recommender systems are one of the most successful and widespread application of machine learning technologies in business. </a:t>
            </a:r>
          </a:p>
          <a:p>
            <a:r>
              <a:rPr lang="en-US" sz="2400" dirty="0"/>
              <a:t>You can find large scale recommender systems in retail, video on demand, or music streaming. In order to develop and maintain such systems, a company typically needs a group of expensive data scientist and engineers. </a:t>
            </a:r>
          </a:p>
          <a:p>
            <a:r>
              <a:rPr lang="en-US" sz="2400" dirty="0"/>
              <a:t>Machine learning algorithms in recommender systems are typically classified into two categories — content based and collaborative filtering methods although modern recommenders combine both approaches. Content based methods are based on similarity of item attributes and collaborative methods calculate similarity from interactions. </a:t>
            </a:r>
            <a:endParaRPr lang="ru-RU" sz="2400" dirty="0"/>
          </a:p>
        </p:txBody>
      </p:sp>
    </p:spTree>
    <p:extLst>
      <p:ext uri="{BB962C8B-B14F-4D97-AF65-F5344CB8AC3E}">
        <p14:creationId xmlns:p14="http://schemas.microsoft.com/office/powerpoint/2010/main" val="100791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2F6910-978A-4139-B343-38589491E16B}"/>
              </a:ext>
            </a:extLst>
          </p:cNvPr>
          <p:cNvSpPr>
            <a:spLocks noGrp="1"/>
          </p:cNvSpPr>
          <p:nvPr>
            <p:ph type="title"/>
          </p:nvPr>
        </p:nvSpPr>
        <p:spPr/>
        <p:txBody>
          <a:bodyPr/>
          <a:lstStyle/>
          <a:p>
            <a:r>
              <a:rPr lang="en-US" dirty="0"/>
              <a:t>Database</a:t>
            </a:r>
            <a:endParaRPr lang="ru-RU" dirty="0"/>
          </a:p>
        </p:txBody>
      </p:sp>
      <p:sp>
        <p:nvSpPr>
          <p:cNvPr id="3" name="Объект 2">
            <a:extLst>
              <a:ext uri="{FF2B5EF4-FFF2-40B4-BE49-F238E27FC236}">
                <a16:creationId xmlns:a16="http://schemas.microsoft.com/office/drawing/2014/main" id="{535A13EB-3866-4657-AEB2-F4175297599B}"/>
              </a:ext>
            </a:extLst>
          </p:cNvPr>
          <p:cNvSpPr>
            <a:spLocks noGrp="1"/>
          </p:cNvSpPr>
          <p:nvPr>
            <p:ph idx="1"/>
          </p:nvPr>
        </p:nvSpPr>
        <p:spPr>
          <a:xfrm>
            <a:off x="1813011" y="2288899"/>
            <a:ext cx="8414065" cy="485402"/>
          </a:xfrm>
        </p:spPr>
        <p:txBody>
          <a:bodyPr/>
          <a:lstStyle/>
          <a:p>
            <a:pPr marL="0" indent="0">
              <a:buNone/>
            </a:pPr>
            <a:r>
              <a:rPr lang="en-US" dirty="0"/>
              <a:t>Anime.csv                                                                                    Rating.csv</a:t>
            </a:r>
            <a:endParaRPr lang="ru-RU" dirty="0"/>
          </a:p>
        </p:txBody>
      </p:sp>
      <p:pic>
        <p:nvPicPr>
          <p:cNvPr id="5" name="Рисунок 4">
            <a:extLst>
              <a:ext uri="{FF2B5EF4-FFF2-40B4-BE49-F238E27FC236}">
                <a16:creationId xmlns:a16="http://schemas.microsoft.com/office/drawing/2014/main" id="{E6DE5A01-47B1-4BC2-9D77-8DF5CB76A580}"/>
              </a:ext>
            </a:extLst>
          </p:cNvPr>
          <p:cNvPicPr>
            <a:picLocks noChangeAspect="1"/>
          </p:cNvPicPr>
          <p:nvPr/>
        </p:nvPicPr>
        <p:blipFill>
          <a:blip r:embed="rId2"/>
          <a:stretch>
            <a:fillRect/>
          </a:stretch>
        </p:blipFill>
        <p:spPr>
          <a:xfrm>
            <a:off x="234384" y="2774301"/>
            <a:ext cx="5133626" cy="3636511"/>
          </a:xfrm>
          <a:prstGeom prst="rect">
            <a:avLst/>
          </a:prstGeom>
        </p:spPr>
      </p:pic>
      <p:pic>
        <p:nvPicPr>
          <p:cNvPr id="6" name="Рисунок 5">
            <a:extLst>
              <a:ext uri="{FF2B5EF4-FFF2-40B4-BE49-F238E27FC236}">
                <a16:creationId xmlns:a16="http://schemas.microsoft.com/office/drawing/2014/main" id="{694B1445-F8B8-466E-B258-72F986A9F7CA}"/>
              </a:ext>
            </a:extLst>
          </p:cNvPr>
          <p:cNvPicPr>
            <a:picLocks noChangeAspect="1"/>
          </p:cNvPicPr>
          <p:nvPr/>
        </p:nvPicPr>
        <p:blipFill>
          <a:blip r:embed="rId3"/>
          <a:stretch>
            <a:fillRect/>
          </a:stretch>
        </p:blipFill>
        <p:spPr>
          <a:xfrm>
            <a:off x="6096000" y="2774301"/>
            <a:ext cx="5499589" cy="3636511"/>
          </a:xfrm>
          <a:prstGeom prst="rect">
            <a:avLst/>
          </a:prstGeom>
        </p:spPr>
      </p:pic>
    </p:spTree>
    <p:extLst>
      <p:ext uri="{BB962C8B-B14F-4D97-AF65-F5344CB8AC3E}">
        <p14:creationId xmlns:p14="http://schemas.microsoft.com/office/powerpoint/2010/main" val="18806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BFDF82-A86B-4958-AABD-AA6FC59AC00B}"/>
              </a:ext>
            </a:extLst>
          </p:cNvPr>
          <p:cNvSpPr>
            <a:spLocks noGrp="1"/>
          </p:cNvSpPr>
          <p:nvPr>
            <p:ph type="title"/>
          </p:nvPr>
        </p:nvSpPr>
        <p:spPr/>
        <p:txBody>
          <a:bodyPr/>
          <a:lstStyle/>
          <a:p>
            <a:r>
              <a:rPr lang="en-US" dirty="0"/>
              <a:t>Libraries</a:t>
            </a:r>
            <a:endParaRPr lang="ru-RU" dirty="0"/>
          </a:p>
        </p:txBody>
      </p:sp>
      <p:pic>
        <p:nvPicPr>
          <p:cNvPr id="8" name="Рисунок 7">
            <a:extLst>
              <a:ext uri="{FF2B5EF4-FFF2-40B4-BE49-F238E27FC236}">
                <a16:creationId xmlns:a16="http://schemas.microsoft.com/office/drawing/2014/main" id="{291ED495-360D-4B1B-A373-4AC69AD94DA1}"/>
              </a:ext>
            </a:extLst>
          </p:cNvPr>
          <p:cNvPicPr>
            <a:picLocks noChangeAspect="1"/>
          </p:cNvPicPr>
          <p:nvPr/>
        </p:nvPicPr>
        <p:blipFill rotWithShape="1">
          <a:blip r:embed="rId2"/>
          <a:srcRect l="-6715" r="35283"/>
          <a:stretch/>
        </p:blipFill>
        <p:spPr>
          <a:xfrm>
            <a:off x="0" y="1994129"/>
            <a:ext cx="8708994" cy="1434871"/>
          </a:xfrm>
          <a:prstGeom prst="rect">
            <a:avLst/>
          </a:prstGeom>
        </p:spPr>
      </p:pic>
      <p:sp>
        <p:nvSpPr>
          <p:cNvPr id="9" name="TextBox 8">
            <a:extLst>
              <a:ext uri="{FF2B5EF4-FFF2-40B4-BE49-F238E27FC236}">
                <a16:creationId xmlns:a16="http://schemas.microsoft.com/office/drawing/2014/main" id="{A0194AF5-B370-4D9C-BE21-3C3E739A45D7}"/>
              </a:ext>
            </a:extLst>
          </p:cNvPr>
          <p:cNvSpPr txBox="1"/>
          <p:nvPr/>
        </p:nvSpPr>
        <p:spPr>
          <a:xfrm>
            <a:off x="704580" y="3501104"/>
            <a:ext cx="8708994" cy="2893100"/>
          </a:xfrm>
          <a:prstGeom prst="rect">
            <a:avLst/>
          </a:prstGeom>
          <a:noFill/>
        </p:spPr>
        <p:txBody>
          <a:bodyPr wrap="square" rtlCol="0">
            <a:spAutoFit/>
          </a:bodyPr>
          <a:lstStyle/>
          <a:p>
            <a:r>
              <a:rPr lang="en-US" sz="1400" b="1" i="1" u="sng" dirty="0"/>
              <a:t>NumPy</a:t>
            </a:r>
            <a:r>
              <a:rPr lang="en-US" sz="1400" dirty="0"/>
              <a:t> is a library for the Python programming language, adding support for large, multi-dimensional arrays and matrices, along with a large collection of high-level</a:t>
            </a:r>
            <a:r>
              <a:rPr lang="ru-RU" sz="1400" dirty="0"/>
              <a:t> </a:t>
            </a:r>
            <a:r>
              <a:rPr lang="en-US" sz="1400" dirty="0"/>
              <a:t>mathematical functions to operate on these arrays.</a:t>
            </a:r>
          </a:p>
          <a:p>
            <a:endParaRPr lang="en-US" sz="1400" dirty="0"/>
          </a:p>
          <a:p>
            <a:r>
              <a:rPr lang="en-US" sz="1400" b="1" i="1" u="sng" dirty="0"/>
              <a:t>Pandas</a:t>
            </a:r>
            <a:r>
              <a:rPr lang="en-US" sz="1400" dirty="0"/>
              <a:t> is a software library written for the Python programming language for data manipulation and analysis. In particular, it offers data structures and operations for manipulating numerical tables and time series.</a:t>
            </a:r>
          </a:p>
          <a:p>
            <a:endParaRPr lang="en-US" sz="1400" dirty="0"/>
          </a:p>
          <a:p>
            <a:r>
              <a:rPr lang="en-US" sz="1400" b="1" i="1" u="sng" dirty="0"/>
              <a:t>Seaborn</a:t>
            </a:r>
            <a:r>
              <a:rPr lang="en-US" sz="1400" dirty="0"/>
              <a:t> is a Python data visualization library based on matplotlib. It provides a high-level interface for drawing attractive and informative statistical graphics.</a:t>
            </a:r>
          </a:p>
          <a:p>
            <a:endParaRPr lang="en-US" sz="1400" dirty="0"/>
          </a:p>
          <a:p>
            <a:r>
              <a:rPr lang="en-US" sz="1400" b="1" i="1" u="sng" dirty="0"/>
              <a:t>Matplotlib</a:t>
            </a:r>
            <a:r>
              <a:rPr lang="en-US" sz="1400" dirty="0"/>
              <a:t> is a Python 2D plotting library which produces publication quality figures in a variety of hardcopy formats and interactive environments across platforms.</a:t>
            </a:r>
            <a:endParaRPr lang="ru-RU" sz="1400" dirty="0"/>
          </a:p>
        </p:txBody>
      </p:sp>
    </p:spTree>
    <p:extLst>
      <p:ext uri="{BB962C8B-B14F-4D97-AF65-F5344CB8AC3E}">
        <p14:creationId xmlns:p14="http://schemas.microsoft.com/office/powerpoint/2010/main" val="103178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7C1298-DD2E-450D-9C30-9D53A1C27398}"/>
              </a:ext>
            </a:extLst>
          </p:cNvPr>
          <p:cNvSpPr>
            <a:spLocks noGrp="1"/>
          </p:cNvSpPr>
          <p:nvPr>
            <p:ph type="title"/>
          </p:nvPr>
        </p:nvSpPr>
        <p:spPr/>
        <p:txBody>
          <a:bodyPr/>
          <a:lstStyle/>
          <a:p>
            <a:r>
              <a:rPr lang="en-US" dirty="0"/>
              <a:t>Data reading and preprocessing</a:t>
            </a:r>
            <a:endParaRPr lang="ru-RU" dirty="0"/>
          </a:p>
        </p:txBody>
      </p:sp>
      <p:pic>
        <p:nvPicPr>
          <p:cNvPr id="4" name="Объект 3">
            <a:extLst>
              <a:ext uri="{FF2B5EF4-FFF2-40B4-BE49-F238E27FC236}">
                <a16:creationId xmlns:a16="http://schemas.microsoft.com/office/drawing/2014/main" id="{22872450-A4C3-4D0D-AF7C-B3AA3238AE84}"/>
              </a:ext>
            </a:extLst>
          </p:cNvPr>
          <p:cNvPicPr>
            <a:picLocks noGrp="1" noChangeAspect="1"/>
          </p:cNvPicPr>
          <p:nvPr>
            <p:ph idx="1"/>
          </p:nvPr>
        </p:nvPicPr>
        <p:blipFill>
          <a:blip r:embed="rId2"/>
          <a:stretch>
            <a:fillRect/>
          </a:stretch>
        </p:blipFill>
        <p:spPr>
          <a:xfrm>
            <a:off x="419656" y="2288651"/>
            <a:ext cx="10553700" cy="762463"/>
          </a:xfrm>
          <a:prstGeom prst="rect">
            <a:avLst/>
          </a:prstGeom>
        </p:spPr>
      </p:pic>
      <p:pic>
        <p:nvPicPr>
          <p:cNvPr id="5" name="Рисунок 4">
            <a:extLst>
              <a:ext uri="{FF2B5EF4-FFF2-40B4-BE49-F238E27FC236}">
                <a16:creationId xmlns:a16="http://schemas.microsoft.com/office/drawing/2014/main" id="{4560DF34-54E4-4712-A963-7E7A3C33AF04}"/>
              </a:ext>
            </a:extLst>
          </p:cNvPr>
          <p:cNvPicPr>
            <a:picLocks noChangeAspect="1"/>
          </p:cNvPicPr>
          <p:nvPr/>
        </p:nvPicPr>
        <p:blipFill rotWithShape="1">
          <a:blip r:embed="rId3"/>
          <a:srcRect r="13438"/>
          <a:stretch/>
        </p:blipFill>
        <p:spPr>
          <a:xfrm>
            <a:off x="419656" y="3397343"/>
            <a:ext cx="10553700" cy="2839233"/>
          </a:xfrm>
          <a:prstGeom prst="rect">
            <a:avLst/>
          </a:prstGeom>
        </p:spPr>
      </p:pic>
    </p:spTree>
    <p:extLst>
      <p:ext uri="{BB962C8B-B14F-4D97-AF65-F5344CB8AC3E}">
        <p14:creationId xmlns:p14="http://schemas.microsoft.com/office/powerpoint/2010/main" val="61601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8BD72-7E54-4D27-A847-59D13BD9D31B}"/>
              </a:ext>
            </a:extLst>
          </p:cNvPr>
          <p:cNvSpPr txBox="1"/>
          <p:nvPr/>
        </p:nvSpPr>
        <p:spPr>
          <a:xfrm>
            <a:off x="3710866" y="0"/>
            <a:ext cx="5033638" cy="738664"/>
          </a:xfrm>
          <a:prstGeom prst="rect">
            <a:avLst/>
          </a:prstGeom>
          <a:noFill/>
        </p:spPr>
        <p:txBody>
          <a:bodyPr wrap="square" rtlCol="0">
            <a:spAutoFit/>
          </a:bodyPr>
          <a:lstStyle/>
          <a:p>
            <a:r>
              <a:rPr lang="en-US" sz="2400" b="1" dirty="0"/>
              <a:t>Let's check anime by its rating</a:t>
            </a:r>
          </a:p>
          <a:p>
            <a:endParaRPr lang="ru-RU" dirty="0"/>
          </a:p>
        </p:txBody>
      </p:sp>
      <p:pic>
        <p:nvPicPr>
          <p:cNvPr id="3" name="Рисунок 2">
            <a:extLst>
              <a:ext uri="{FF2B5EF4-FFF2-40B4-BE49-F238E27FC236}">
                <a16:creationId xmlns:a16="http://schemas.microsoft.com/office/drawing/2014/main" id="{1FD9B116-1DF4-45AF-9809-BB3F62D859A5}"/>
              </a:ext>
            </a:extLst>
          </p:cNvPr>
          <p:cNvPicPr>
            <a:picLocks noChangeAspect="1"/>
          </p:cNvPicPr>
          <p:nvPr/>
        </p:nvPicPr>
        <p:blipFill rotWithShape="1">
          <a:blip r:embed="rId2"/>
          <a:srcRect l="-1080" t="1037" r="34527"/>
          <a:stretch/>
        </p:blipFill>
        <p:spPr>
          <a:xfrm>
            <a:off x="2299318" y="502279"/>
            <a:ext cx="6977847" cy="2395588"/>
          </a:xfrm>
          <a:prstGeom prst="rect">
            <a:avLst/>
          </a:prstGeom>
        </p:spPr>
      </p:pic>
      <p:sp>
        <p:nvSpPr>
          <p:cNvPr id="4" name="Прямоугольник 3">
            <a:extLst>
              <a:ext uri="{FF2B5EF4-FFF2-40B4-BE49-F238E27FC236}">
                <a16:creationId xmlns:a16="http://schemas.microsoft.com/office/drawing/2014/main" id="{6E16B884-10BB-4E46-96CC-F33475D31C7B}"/>
              </a:ext>
            </a:extLst>
          </p:cNvPr>
          <p:cNvSpPr/>
          <p:nvPr/>
        </p:nvSpPr>
        <p:spPr>
          <a:xfrm>
            <a:off x="457199" y="2970548"/>
            <a:ext cx="11540971" cy="1077218"/>
          </a:xfrm>
          <a:prstGeom prst="rect">
            <a:avLst/>
          </a:prstGeom>
        </p:spPr>
        <p:txBody>
          <a:bodyPr wrap="square">
            <a:spAutoFit/>
          </a:bodyPr>
          <a:lstStyle/>
          <a:p>
            <a:r>
              <a:rPr lang="en-US" sz="1600" dirty="0"/>
              <a:t>It seems something's not good there. It might be because of </a:t>
            </a:r>
            <a:r>
              <a:rPr lang="en-US" sz="1600" dirty="0" err="1"/>
              <a:t>animes</a:t>
            </a:r>
            <a:r>
              <a:rPr lang="en-US" sz="1600" dirty="0"/>
              <a:t> with 10 rating only got a few users watched them so the rating goes up so high. So, I need another attribute in order to get better recommendation. number of users seems logical since the more users watched the anime, higher probability the anime gets the actual rating based on many users. </a:t>
            </a:r>
            <a:endParaRPr lang="ru-RU" sz="1600" dirty="0"/>
          </a:p>
        </p:txBody>
      </p:sp>
      <p:pic>
        <p:nvPicPr>
          <p:cNvPr id="5" name="Рисунок 4">
            <a:extLst>
              <a:ext uri="{FF2B5EF4-FFF2-40B4-BE49-F238E27FC236}">
                <a16:creationId xmlns:a16="http://schemas.microsoft.com/office/drawing/2014/main" id="{2CCA0DF0-CB1D-4678-A963-FC438638A0EC}"/>
              </a:ext>
            </a:extLst>
          </p:cNvPr>
          <p:cNvPicPr>
            <a:picLocks noChangeAspect="1"/>
          </p:cNvPicPr>
          <p:nvPr/>
        </p:nvPicPr>
        <p:blipFill rotWithShape="1">
          <a:blip r:embed="rId3"/>
          <a:srcRect b="20313"/>
          <a:stretch/>
        </p:blipFill>
        <p:spPr>
          <a:xfrm>
            <a:off x="2503504" y="4120447"/>
            <a:ext cx="6871315" cy="2005145"/>
          </a:xfrm>
          <a:prstGeom prst="rect">
            <a:avLst/>
          </a:prstGeom>
        </p:spPr>
      </p:pic>
      <p:sp>
        <p:nvSpPr>
          <p:cNvPr id="6" name="Прямоугольник 5">
            <a:extLst>
              <a:ext uri="{FF2B5EF4-FFF2-40B4-BE49-F238E27FC236}">
                <a16:creationId xmlns:a16="http://schemas.microsoft.com/office/drawing/2014/main" id="{4366C757-D102-4220-9437-55432CE73E89}"/>
              </a:ext>
            </a:extLst>
          </p:cNvPr>
          <p:cNvSpPr/>
          <p:nvPr/>
        </p:nvSpPr>
        <p:spPr>
          <a:xfrm>
            <a:off x="457199" y="6286465"/>
            <a:ext cx="11421122" cy="369332"/>
          </a:xfrm>
          <a:prstGeom prst="rect">
            <a:avLst/>
          </a:prstGeom>
        </p:spPr>
        <p:txBody>
          <a:bodyPr wrap="square">
            <a:spAutoFit/>
          </a:bodyPr>
          <a:lstStyle/>
          <a:p>
            <a:r>
              <a:rPr lang="en-US" dirty="0">
                <a:latin typeface="Helvetica Neue"/>
              </a:rPr>
              <a:t>Now we see some popular anime here, like </a:t>
            </a:r>
            <a:r>
              <a:rPr lang="en-US" dirty="0" err="1">
                <a:latin typeface="Helvetica Neue"/>
              </a:rPr>
              <a:t>Shingeki</a:t>
            </a:r>
            <a:r>
              <a:rPr lang="en-US" dirty="0">
                <a:latin typeface="Helvetica Neue"/>
              </a:rPr>
              <a:t> No </a:t>
            </a:r>
            <a:r>
              <a:rPr lang="en-US" dirty="0" err="1">
                <a:latin typeface="Helvetica Neue"/>
              </a:rPr>
              <a:t>Kyojin</a:t>
            </a:r>
            <a:r>
              <a:rPr lang="en-US" dirty="0">
                <a:latin typeface="Helvetica Neue"/>
              </a:rPr>
              <a:t>, Naruto, and even </a:t>
            </a:r>
            <a:r>
              <a:rPr lang="en-US" dirty="0" err="1">
                <a:latin typeface="Helvetica Neue"/>
              </a:rPr>
              <a:t>Fullmetal</a:t>
            </a:r>
            <a:r>
              <a:rPr lang="en-US" dirty="0">
                <a:latin typeface="Helvetica Neue"/>
              </a:rPr>
              <a:t> Alchemist.</a:t>
            </a:r>
            <a:endParaRPr lang="ru-RU" dirty="0"/>
          </a:p>
        </p:txBody>
      </p:sp>
    </p:spTree>
    <p:extLst>
      <p:ext uri="{BB962C8B-B14F-4D97-AF65-F5344CB8AC3E}">
        <p14:creationId xmlns:p14="http://schemas.microsoft.com/office/powerpoint/2010/main" val="84331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0151A3-5E99-4D42-B2F7-3A47C535488B}"/>
              </a:ext>
            </a:extLst>
          </p:cNvPr>
          <p:cNvSpPr>
            <a:spLocks noGrp="1"/>
          </p:cNvSpPr>
          <p:nvPr>
            <p:ph type="title"/>
          </p:nvPr>
        </p:nvSpPr>
        <p:spPr/>
        <p:txBody>
          <a:bodyPr/>
          <a:lstStyle/>
          <a:p>
            <a:r>
              <a:rPr lang="en-US" dirty="0"/>
              <a:t>Exploratory Data Analysis</a:t>
            </a:r>
            <a:endParaRPr lang="ru-RU" dirty="0"/>
          </a:p>
        </p:txBody>
      </p:sp>
      <p:pic>
        <p:nvPicPr>
          <p:cNvPr id="4" name="Объект 3">
            <a:extLst>
              <a:ext uri="{FF2B5EF4-FFF2-40B4-BE49-F238E27FC236}">
                <a16:creationId xmlns:a16="http://schemas.microsoft.com/office/drawing/2014/main" id="{10C00CFD-63A8-4A01-8B6C-94C7DF6DC250}"/>
              </a:ext>
            </a:extLst>
          </p:cNvPr>
          <p:cNvPicPr>
            <a:picLocks noGrp="1" noChangeAspect="1"/>
          </p:cNvPicPr>
          <p:nvPr>
            <p:ph idx="1"/>
          </p:nvPr>
        </p:nvPicPr>
        <p:blipFill rotWithShape="1">
          <a:blip r:embed="rId2"/>
          <a:srcRect r="31918"/>
          <a:stretch/>
        </p:blipFill>
        <p:spPr>
          <a:xfrm>
            <a:off x="810000" y="2481085"/>
            <a:ext cx="8124092" cy="3726283"/>
          </a:xfrm>
          <a:prstGeom prst="rect">
            <a:avLst/>
          </a:prstGeom>
        </p:spPr>
      </p:pic>
    </p:spTree>
    <p:extLst>
      <p:ext uri="{BB962C8B-B14F-4D97-AF65-F5344CB8AC3E}">
        <p14:creationId xmlns:p14="http://schemas.microsoft.com/office/powerpoint/2010/main" val="93533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8BD72-7E54-4D27-A847-59D13BD9D31B}"/>
              </a:ext>
            </a:extLst>
          </p:cNvPr>
          <p:cNvSpPr txBox="1"/>
          <p:nvPr/>
        </p:nvSpPr>
        <p:spPr>
          <a:xfrm>
            <a:off x="1560764" y="45348"/>
            <a:ext cx="10515600" cy="400110"/>
          </a:xfrm>
          <a:prstGeom prst="rect">
            <a:avLst/>
          </a:prstGeom>
          <a:noFill/>
        </p:spPr>
        <p:txBody>
          <a:bodyPr wrap="square" rtlCol="0">
            <a:spAutoFit/>
          </a:bodyPr>
          <a:lstStyle/>
          <a:p>
            <a:r>
              <a:rPr lang="en-US" sz="2000" b="1" dirty="0"/>
              <a:t>Next thing is to check anime number of ratings distribution</a:t>
            </a:r>
            <a:endParaRPr lang="ru-RU" sz="1600" dirty="0"/>
          </a:p>
        </p:txBody>
      </p:sp>
      <p:pic>
        <p:nvPicPr>
          <p:cNvPr id="7" name="Рисунок 6">
            <a:extLst>
              <a:ext uri="{FF2B5EF4-FFF2-40B4-BE49-F238E27FC236}">
                <a16:creationId xmlns:a16="http://schemas.microsoft.com/office/drawing/2014/main" id="{4C0EC030-B1C4-4A4B-B076-863CB61581A5}"/>
              </a:ext>
            </a:extLst>
          </p:cNvPr>
          <p:cNvPicPr>
            <a:picLocks noChangeAspect="1"/>
          </p:cNvPicPr>
          <p:nvPr/>
        </p:nvPicPr>
        <p:blipFill rotWithShape="1">
          <a:blip r:embed="rId2"/>
          <a:srcRect l="1739" b="2259"/>
          <a:stretch/>
        </p:blipFill>
        <p:spPr>
          <a:xfrm>
            <a:off x="2265136" y="469966"/>
            <a:ext cx="7043347" cy="2959034"/>
          </a:xfrm>
          <a:prstGeom prst="rect">
            <a:avLst/>
          </a:prstGeom>
        </p:spPr>
      </p:pic>
      <p:pic>
        <p:nvPicPr>
          <p:cNvPr id="8" name="Рисунок 7">
            <a:extLst>
              <a:ext uri="{FF2B5EF4-FFF2-40B4-BE49-F238E27FC236}">
                <a16:creationId xmlns:a16="http://schemas.microsoft.com/office/drawing/2014/main" id="{F051EC37-BDFA-4502-BBE3-79E20DC5651B}"/>
              </a:ext>
            </a:extLst>
          </p:cNvPr>
          <p:cNvPicPr>
            <a:picLocks noChangeAspect="1"/>
          </p:cNvPicPr>
          <p:nvPr/>
        </p:nvPicPr>
        <p:blipFill rotWithShape="1">
          <a:blip r:embed="rId3"/>
          <a:srcRect l="330" t="54" r="29163" b="4021"/>
          <a:stretch/>
        </p:blipFill>
        <p:spPr>
          <a:xfrm>
            <a:off x="2265136" y="3629697"/>
            <a:ext cx="7043347" cy="2949687"/>
          </a:xfrm>
          <a:prstGeom prst="rect">
            <a:avLst/>
          </a:prstGeom>
        </p:spPr>
      </p:pic>
    </p:spTree>
    <p:extLst>
      <p:ext uri="{BB962C8B-B14F-4D97-AF65-F5344CB8AC3E}">
        <p14:creationId xmlns:p14="http://schemas.microsoft.com/office/powerpoint/2010/main" val="303032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8BD72-7E54-4D27-A847-59D13BD9D31B}"/>
              </a:ext>
            </a:extLst>
          </p:cNvPr>
          <p:cNvSpPr txBox="1"/>
          <p:nvPr/>
        </p:nvSpPr>
        <p:spPr>
          <a:xfrm>
            <a:off x="1283453" y="5762976"/>
            <a:ext cx="10515600" cy="646331"/>
          </a:xfrm>
          <a:prstGeom prst="rect">
            <a:avLst/>
          </a:prstGeom>
          <a:noFill/>
        </p:spPr>
        <p:txBody>
          <a:bodyPr wrap="square" rtlCol="0">
            <a:spAutoFit/>
          </a:bodyPr>
          <a:lstStyle/>
          <a:p>
            <a:r>
              <a:rPr lang="en-US" b="1" dirty="0"/>
              <a:t>From the plot above, as more people rate anime then there is a high chance for anime to get high rating</a:t>
            </a:r>
            <a:endParaRPr lang="ru-RU" sz="1600" b="1" dirty="0"/>
          </a:p>
        </p:txBody>
      </p:sp>
      <p:pic>
        <p:nvPicPr>
          <p:cNvPr id="3" name="Рисунок 2">
            <a:extLst>
              <a:ext uri="{FF2B5EF4-FFF2-40B4-BE49-F238E27FC236}">
                <a16:creationId xmlns:a16="http://schemas.microsoft.com/office/drawing/2014/main" id="{3202EF3D-1F2F-4C46-9B4B-C1C994517D42}"/>
              </a:ext>
            </a:extLst>
          </p:cNvPr>
          <p:cNvPicPr>
            <a:picLocks noChangeAspect="1"/>
          </p:cNvPicPr>
          <p:nvPr/>
        </p:nvPicPr>
        <p:blipFill>
          <a:blip r:embed="rId2"/>
          <a:stretch>
            <a:fillRect/>
          </a:stretch>
        </p:blipFill>
        <p:spPr>
          <a:xfrm>
            <a:off x="1283453" y="203362"/>
            <a:ext cx="9808979" cy="5338075"/>
          </a:xfrm>
          <a:prstGeom prst="rect">
            <a:avLst/>
          </a:prstGeom>
        </p:spPr>
      </p:pic>
    </p:spTree>
    <p:extLst>
      <p:ext uri="{BB962C8B-B14F-4D97-AF65-F5344CB8AC3E}">
        <p14:creationId xmlns:p14="http://schemas.microsoft.com/office/powerpoint/2010/main" val="1289054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TM03457503[[fn=Цитаты]]</Template>
  <TotalTime>1357</TotalTime>
  <Words>171</Words>
  <Application>Microsoft Office PowerPoint</Application>
  <PresentationFormat>Широкоэкранный</PresentationFormat>
  <Paragraphs>25</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Century Gothic</vt:lpstr>
      <vt:lpstr>Helvetica Neue</vt:lpstr>
      <vt:lpstr>Wingdings 2</vt:lpstr>
      <vt:lpstr>Цитаты</vt:lpstr>
      <vt:lpstr>Anime recommender</vt:lpstr>
      <vt:lpstr>Recommendation systems</vt:lpstr>
      <vt:lpstr>Database</vt:lpstr>
      <vt:lpstr>Libraries</vt:lpstr>
      <vt:lpstr>Data reading and preprocessing</vt:lpstr>
      <vt:lpstr>Презентация PowerPoint</vt:lpstr>
      <vt:lpstr>Exploratory Data Analysis</vt:lpstr>
      <vt:lpstr>Презентация PowerPoint</vt:lpstr>
      <vt:lpstr>Презентация PowerPoint</vt:lpstr>
      <vt:lpstr>Function creation</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Anime recommender</dc:title>
  <dc:creator>User</dc:creator>
  <cp:lastModifiedBy>User</cp:lastModifiedBy>
  <cp:revision>15</cp:revision>
  <dcterms:created xsi:type="dcterms:W3CDTF">2018-11-30T16:59:40Z</dcterms:created>
  <dcterms:modified xsi:type="dcterms:W3CDTF">2018-12-02T08:30:39Z</dcterms:modified>
</cp:coreProperties>
</file>