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entury Schoolbook" panose="02040604050505020304" pitchFamily="18" charset="0"/>
      <p:regular r:id="rId17"/>
      <p:bold r:id="rId18"/>
      <p:italic r:id="rId19"/>
      <p:boldItalic r:id="rId20"/>
    </p:embeddedFont>
    <p:embeddedFont>
      <p:font typeface="Lato" panose="020F050202020403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AkyJaVNqjbq/f8iH0pPjX9mKd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4"/>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983799" y="1602557"/>
            <a:ext cx="8224500" cy="29514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V</a:t>
            </a:r>
            <a:r>
              <a:rPr lang="en-US" sz="3629" b="1" dirty="0">
                <a:solidFill>
                  <a:srgbClr val="FFFFFF"/>
                </a:solidFill>
                <a:latin typeface="Century Schoolbook"/>
                <a:ea typeface="Century Schoolbook"/>
                <a:cs typeface="Century Schoolbook"/>
                <a:sym typeface="Century Schoolbook"/>
              </a:rPr>
              <a:t>ideo</a:t>
            </a:r>
            <a:r>
              <a:rPr lang="en-US" sz="3629" b="1" i="0" u="none" strike="noStrike" cap="none" dirty="0">
                <a:solidFill>
                  <a:srgbClr val="FFFFFF"/>
                </a:solidFill>
                <a:latin typeface="Century Schoolbook"/>
                <a:ea typeface="Century Schoolbook"/>
                <a:cs typeface="Century Schoolbook"/>
                <a:sym typeface="Century Schoolbook"/>
              </a:rPr>
              <a:t> </a:t>
            </a:r>
            <a:r>
              <a:rPr lang="en-US" sz="3629" b="1" dirty="0">
                <a:solidFill>
                  <a:srgbClr val="FFFFFF"/>
                </a:solidFill>
                <a:latin typeface="Century Schoolbook"/>
                <a:ea typeface="Century Schoolbook"/>
                <a:cs typeface="Century Schoolbook"/>
                <a:sym typeface="Century Schoolbook"/>
              </a:rPr>
              <a:t>Analyt</a:t>
            </a:r>
            <a:r>
              <a:rPr lang="en-US" sz="3629" b="1" i="0" u="none" strike="noStrike" cap="none" dirty="0">
                <a:solidFill>
                  <a:srgbClr val="FFFFFF"/>
                </a:solidFill>
                <a:latin typeface="Century Schoolbook"/>
                <a:ea typeface="Century Schoolbook"/>
                <a:cs typeface="Century Schoolbook"/>
                <a:sym typeface="Century Schoolbook"/>
              </a:rPr>
              <a:t>ics - SBI</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Powered By - Microsoft Corporation Pvt Ltd.</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2054835" y="961835"/>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2"/>
          <p:cNvSpPr/>
          <p:nvPr/>
        </p:nvSpPr>
        <p:spPr>
          <a:xfrm>
            <a:off x="2254779" y="1197096"/>
            <a:ext cx="7882386" cy="1069800"/>
          </a:xfrm>
          <a:prstGeom prst="rect">
            <a:avLst/>
          </a:prstGeom>
          <a:noFill/>
          <a:ln>
            <a:noFill/>
          </a:ln>
        </p:spPr>
        <p:txBody>
          <a:bodyPr spcFirstLastPara="1" wrap="square" lIns="81625" tIns="40800" rIns="81625" bIns="40800" anchor="t" anchorCtr="0">
            <a:noAutofit/>
          </a:bodyPr>
          <a:lstStyle/>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i="0" u="none" strike="noStrike" cap="none" dirty="0">
                <a:solidFill>
                  <a:schemeClr val="bg1"/>
                </a:solidFill>
                <a:latin typeface="Arial"/>
                <a:ea typeface="Arial"/>
                <a:cs typeface="Arial"/>
                <a:sym typeface="Arial"/>
              </a:rPr>
              <a:t>ATM:</a:t>
            </a:r>
          </a:p>
          <a:p>
            <a:pPr marL="457200" lvl="7" indent="-457200">
              <a:buSzPts val="3266"/>
              <a:buFont typeface="Wingdings" pitchFamily="2" charset="2"/>
              <a:buChar char="Ø"/>
            </a:pPr>
            <a:r>
              <a:rPr lang="en-US" sz="3266" b="1" dirty="0">
                <a:solidFill>
                  <a:schemeClr val="bg1"/>
                </a:solidFill>
              </a:rPr>
              <a:t>Dome camera setup to capture two way images (inside of the ATM and roadside)</a:t>
            </a:r>
            <a:endParaRPr lang="en-US" sz="3266" b="1" i="0" u="none" strike="noStrike" cap="none" dirty="0">
              <a:solidFill>
                <a:schemeClr val="bg1"/>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i="0" u="none" strike="noStrike" cap="none" dirty="0">
                <a:solidFill>
                  <a:schemeClr val="bg1"/>
                </a:solidFill>
                <a:latin typeface="Arial"/>
                <a:ea typeface="Arial"/>
                <a:cs typeface="Arial"/>
                <a:sym typeface="Arial"/>
              </a:rPr>
              <a:t>Monitor activities done in irregular time</a:t>
            </a:r>
          </a:p>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dirty="0">
                <a:solidFill>
                  <a:schemeClr val="bg1"/>
                </a:solidFill>
              </a:rPr>
              <a:t>Automated drawer locking system at cashier point</a:t>
            </a:r>
            <a:endParaRPr lang="en-US" sz="1633" b="0" i="0" u="none" strike="noStrike" cap="none" dirty="0">
              <a:solidFill>
                <a:schemeClr val="bg1"/>
              </a:solidFill>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2214742" y="1178173"/>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1" name="Google Shape;161;p3"/>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457200" marR="0" lvl="0" indent="-457200" algn="l" rtl="0">
              <a:lnSpc>
                <a:spcPct val="100000"/>
              </a:lnSpc>
              <a:spcBef>
                <a:spcPts val="0"/>
              </a:spcBef>
              <a:spcAft>
                <a:spcPts val="0"/>
              </a:spcAft>
              <a:buClr>
                <a:srgbClr val="000000"/>
              </a:buClr>
              <a:buSzPts val="2400"/>
              <a:buFont typeface="Wingdings" pitchFamily="2" charset="2"/>
              <a:buChar char="Ø"/>
            </a:pPr>
            <a:r>
              <a:rPr lang="en-GB" sz="3000" b="1" i="0" u="none" strike="noStrike" cap="none" dirty="0">
                <a:solidFill>
                  <a:schemeClr val="lt1"/>
                </a:solidFill>
                <a:latin typeface="Lato"/>
                <a:ea typeface="Lato"/>
                <a:cs typeface="Lato"/>
                <a:sym typeface="Lato"/>
              </a:rPr>
              <a:t>Cloud computing</a:t>
            </a:r>
          </a:p>
          <a:p>
            <a:pPr marL="457200" marR="0" lvl="0" indent="-457200" algn="l" rtl="0">
              <a:lnSpc>
                <a:spcPct val="100000"/>
              </a:lnSpc>
              <a:spcBef>
                <a:spcPts val="0"/>
              </a:spcBef>
              <a:spcAft>
                <a:spcPts val="0"/>
              </a:spcAft>
              <a:buClr>
                <a:srgbClr val="000000"/>
              </a:buClr>
              <a:buSzPts val="2400"/>
              <a:buFont typeface="Wingdings" pitchFamily="2" charset="2"/>
              <a:buChar char="Ø"/>
            </a:pPr>
            <a:r>
              <a:rPr lang="en-GB" sz="3000" b="1" dirty="0">
                <a:solidFill>
                  <a:schemeClr val="lt1"/>
                </a:solidFill>
                <a:latin typeface="Lato"/>
                <a:ea typeface="Lato"/>
                <a:cs typeface="Lato"/>
                <a:sym typeface="Lato"/>
              </a:rPr>
              <a:t>C</a:t>
            </a:r>
            <a:r>
              <a:rPr lang="en-GB" sz="3000" b="1" i="0" u="none" strike="noStrike" cap="none" dirty="0">
                <a:solidFill>
                  <a:schemeClr val="lt1"/>
                </a:solidFill>
                <a:latin typeface="Lato"/>
                <a:ea typeface="Lato"/>
                <a:cs typeface="Lato"/>
                <a:sym typeface="Lato"/>
              </a:rPr>
              <a:t>entral secured internal accessible coded software</a:t>
            </a:r>
            <a:endParaRPr sz="3000" b="0" i="0" u="none" strike="noStrike" cap="none" dirty="0">
              <a:solidFill>
                <a:srgbClr val="000000"/>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1751675" y="495750"/>
            <a:ext cx="8752800" cy="51843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a:stretch/>
        </p:blipFill>
        <p:spPr>
          <a:xfrm>
            <a:off x="5050643" y="6087553"/>
            <a:ext cx="1826269" cy="441544"/>
          </a:xfrm>
          <a:prstGeom prst="rect">
            <a:avLst/>
          </a:prstGeom>
          <a:noFill/>
          <a:ln>
            <a:noFill/>
          </a:ln>
        </p:spPr>
      </p:pic>
      <p:sp>
        <p:nvSpPr>
          <p:cNvPr id="170" name="Google Shape;170;g126a841be86_0_5"/>
          <p:cNvSpPr/>
          <p:nvPr/>
        </p:nvSpPr>
        <p:spPr>
          <a:xfrm>
            <a:off x="1983800" y="1602548"/>
            <a:ext cx="8224500" cy="370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Prerequisites</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dirty="0">
              <a:solidFill>
                <a:srgbClr val="FFFFFF"/>
              </a:solidFill>
              <a:latin typeface="Century Schoolbook"/>
              <a:ea typeface="Century Schoolbook"/>
              <a:cs typeface="Century Schoolbook"/>
              <a:sym typeface="Century Schoolbook"/>
            </a:endParaRPr>
          </a:p>
          <a:p>
            <a:pPr marL="457200" marR="0" lvl="0" indent="-457200" algn="l" rtl="0">
              <a:lnSpc>
                <a:spcPct val="100000"/>
              </a:lnSpc>
              <a:spcBef>
                <a:spcPts val="0"/>
              </a:spcBef>
              <a:spcAft>
                <a:spcPts val="0"/>
              </a:spcAft>
              <a:buClr>
                <a:srgbClr val="FFFFFF"/>
              </a:buClr>
              <a:buSzPts val="3629"/>
              <a:buFont typeface="Century Schoolbook"/>
              <a:buChar char="●"/>
            </a:pPr>
            <a:r>
              <a:rPr lang="en-US" sz="3629" b="1" dirty="0">
                <a:solidFill>
                  <a:srgbClr val="FFFFFF"/>
                </a:solidFill>
                <a:latin typeface="Century Schoolbook"/>
                <a:ea typeface="Century Schoolbook"/>
                <a:cs typeface="Century Schoolbook"/>
                <a:sym typeface="Century Schoolbook"/>
              </a:rPr>
              <a:t>Fixed resolution + FPS of Video footage</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p:nvPr/>
        </p:nvSpPr>
        <p:spPr>
          <a:xfrm>
            <a:off x="2065626" y="770345"/>
            <a:ext cx="8289719" cy="4725482"/>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lt1"/>
              </a:solidFill>
              <a:latin typeface="Arial"/>
              <a:ea typeface="Arial"/>
              <a:cs typeface="Arial"/>
              <a:sym typeface="Arial"/>
            </a:endParaRPr>
          </a:p>
        </p:txBody>
      </p:sp>
      <p:sp>
        <p:nvSpPr>
          <p:cNvPr id="176" name="Google Shape;176;p4"/>
          <p:cNvSpPr/>
          <p:nvPr/>
        </p:nvSpPr>
        <p:spPr>
          <a:xfrm>
            <a:off x="2236467" y="1265149"/>
            <a:ext cx="7045500" cy="1069800"/>
          </a:xfrm>
          <a:prstGeom prst="rect">
            <a:avLst/>
          </a:prstGeom>
          <a:noFill/>
          <a:ln>
            <a:noFill/>
          </a:ln>
        </p:spPr>
        <p:txBody>
          <a:bodyPr spcFirstLastPara="1" wrap="square" lIns="81625" tIns="40800" rIns="81625" bIns="40800" anchor="t" anchorCtr="0">
            <a:noAutofit/>
          </a:bodyPr>
          <a:lstStyle/>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i="0" u="none" strike="noStrike" cap="none" dirty="0">
                <a:solidFill>
                  <a:schemeClr val="lt1"/>
                </a:solidFill>
                <a:latin typeface="Arial"/>
                <a:ea typeface="Arial"/>
                <a:cs typeface="Arial"/>
                <a:sym typeface="Arial"/>
              </a:rPr>
              <a:t>NFR: Intelligent and active security guards at the branched ATMS and regular branches</a:t>
            </a:r>
          </a:p>
          <a:p>
            <a:pPr marL="457200" marR="0" lvl="0" indent="-457200" algn="l" rtl="0">
              <a:lnSpc>
                <a:spcPct val="100000"/>
              </a:lnSpc>
              <a:spcBef>
                <a:spcPts val="0"/>
              </a:spcBef>
              <a:spcAft>
                <a:spcPts val="0"/>
              </a:spcAft>
              <a:buClr>
                <a:srgbClr val="000000"/>
              </a:buClr>
              <a:buSzPts val="3266"/>
              <a:buFont typeface="Wingdings" pitchFamily="2" charset="2"/>
              <a:buChar char="Ø"/>
            </a:pPr>
            <a:r>
              <a:rPr lang="en-US" sz="3266" b="1" dirty="0">
                <a:solidFill>
                  <a:schemeClr val="lt1"/>
                </a:solidFill>
              </a:rPr>
              <a:t>FR: use of Wyse machines to access central server for direct engagement of transactional activities</a:t>
            </a:r>
            <a:endParaRPr lang="en-US" sz="1633" b="0" i="0" u="none" strike="noStrike" cap="none" dirty="0">
              <a:solidFill>
                <a:srgbClr val="000000"/>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1951140" y="1222406"/>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2160032" y="1605145"/>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dirty="0">
                <a:solidFill>
                  <a:schemeClr val="lt1"/>
                </a:solidFill>
              </a:rPr>
              <a:t>There are no reason to decide not to select my solution. Implementing the change will give you high return in form of your safety and security concerns and better customer satisfaction</a:t>
            </a:r>
            <a:endParaRPr sz="1633" b="0" i="0" u="none" strike="noStrike" cap="none" dirty="0">
              <a:solidFill>
                <a:schemeClr val="lt1"/>
              </a:solidFill>
              <a:latin typeface="Arial"/>
              <a:ea typeface="Arial"/>
              <a:cs typeface="Arial"/>
              <a:sym typeface="Arial"/>
            </a:endParaRPr>
          </a:p>
        </p:txBody>
      </p:sp>
      <p:sp>
        <p:nvSpPr>
          <p:cNvPr id="184" name="Google Shape;184;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5" name="Google Shape;185;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6" name="Google Shape;186;p6"/>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7" name="Google Shape;187;p6"/>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8" name="Google Shape;188;p6"/>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9" name="Google Shape;189;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0" name="Google Shape;190;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1" name="Google Shape;191;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2" name="Google Shape;192;p6"/>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93" name="Google Shape;193;p6"/>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983516" y="95383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9" name="Google Shape;199;p7"/>
          <p:cNvSpPr/>
          <p:nvPr/>
        </p:nvSpPr>
        <p:spPr>
          <a:xfrm>
            <a:off x="2078675" y="1175420"/>
            <a:ext cx="80346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dirty="0">
                <a:solidFill>
                  <a:schemeClr val="lt1"/>
                </a:solidFill>
                <a:latin typeface="Lato"/>
                <a:ea typeface="Lato"/>
                <a:cs typeface="Lato"/>
                <a:sym typeface="Lato"/>
              </a:rPr>
              <a:t>Source code (</a:t>
            </a:r>
            <a:r>
              <a:rPr lang="en-US" sz="2400" b="1" i="0" u="none" strike="noStrike" cap="none" dirty="0" err="1">
                <a:solidFill>
                  <a:schemeClr val="lt1"/>
                </a:solidFill>
                <a:latin typeface="Lato"/>
                <a:ea typeface="Lato"/>
                <a:cs typeface="Lato"/>
                <a:sym typeface="Lato"/>
              </a:rPr>
              <a:t>Github</a:t>
            </a:r>
            <a:r>
              <a:rPr lang="en-US" sz="2400" b="1" i="0" u="none" strike="noStrike" cap="none" dirty="0">
                <a:solidFill>
                  <a:schemeClr val="lt1"/>
                </a:solidFill>
                <a:latin typeface="Lato"/>
                <a:ea typeface="Lato"/>
                <a:cs typeface="Lato"/>
                <a:sym typeface="Lato"/>
              </a:rPr>
              <a:t> Repository Link)</a:t>
            </a:r>
            <a:endParaRPr sz="1400" b="0"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lang="en-GB" sz="1633" b="0" i="0" u="none" strike="noStrike" cap="none" dirty="0">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lang="en-IN" sz="1633" dirty="0"/>
          </a:p>
          <a:p>
            <a:pPr lvl="0" algn="ctr">
              <a:lnSpc>
                <a:spcPct val="42000"/>
              </a:lnSpc>
              <a:buSzPts val="1633"/>
            </a:pPr>
            <a:r>
              <a:rPr lang="en-IN" sz="1633" dirty="0">
                <a:solidFill>
                  <a:schemeClr val="bg1"/>
                </a:solidFill>
              </a:rPr>
              <a:t>https://</a:t>
            </a:r>
            <a:r>
              <a:rPr lang="en-IN" sz="1633" dirty="0" err="1">
                <a:solidFill>
                  <a:schemeClr val="bg1"/>
                </a:solidFill>
              </a:rPr>
              <a:t>github.com</a:t>
            </a:r>
            <a:r>
              <a:rPr lang="en-IN" sz="1633" dirty="0">
                <a:solidFill>
                  <a:schemeClr val="bg1"/>
                </a:solidFill>
              </a:rPr>
              <a:t>/Sharmadushyant007/</a:t>
            </a:r>
            <a:r>
              <a:rPr lang="en-IN" sz="1633" dirty="0" err="1">
                <a:solidFill>
                  <a:schemeClr val="bg1"/>
                </a:solidFill>
              </a:rPr>
              <a:t>SBI_Video_analytics</a:t>
            </a:r>
            <a:endParaRPr sz="1633" b="0" i="0" u="none" strike="noStrike" cap="none" dirty="0">
              <a:solidFill>
                <a:schemeClr val="bg1"/>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pic>
        <p:nvPicPr>
          <p:cNvPr id="200" name="Google Shape;200;p7"/>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1983516" y="953832"/>
            <a:ext cx="8289600" cy="45018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206" name="Google Shape;206;p8"/>
          <p:cNvSpPr/>
          <p:nvPr/>
        </p:nvSpPr>
        <p:spPr>
          <a:xfrm>
            <a:off x="2078675" y="1175428"/>
            <a:ext cx="8034900" cy="1815600"/>
          </a:xfrm>
          <a:prstGeom prst="rect">
            <a:avLst/>
          </a:prstGeom>
          <a:noFill/>
          <a:ln>
            <a:noFill/>
          </a:ln>
        </p:spPr>
        <p:txBody>
          <a:bodyPr spcFirstLastPara="1" wrap="square" lIns="81625" tIns="40800" rIns="81625" bIns="40800" anchor="t"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a:solidFill>
                  <a:schemeClr val="lt1"/>
                </a:solidFill>
                <a:latin typeface="Lato"/>
                <a:ea typeface="Lato"/>
                <a:cs typeface="Lato"/>
                <a:sym typeface="Lato"/>
              </a:rPr>
              <a:t>Demonstration Video showing the </a:t>
            </a:r>
            <a:endParaRPr sz="2400" b="1" i="0" u="none" strike="noStrike" cap="none">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endParaRPr sz="2400" b="1" i="0" u="none" strike="noStrike" cap="none">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r>
              <a:rPr lang="en-US" sz="2400" b="1" i="0" u="none" strike="noStrike" cap="none">
                <a:solidFill>
                  <a:schemeClr val="lt1"/>
                </a:solidFill>
                <a:latin typeface="Lato"/>
                <a:ea typeface="Lato"/>
                <a:cs typeface="Lato"/>
                <a:sym typeface="Lato"/>
              </a:rPr>
              <a:t>functionalities/working of the solution.</a:t>
            </a:r>
            <a:endParaRPr sz="1400" b="0" i="0" u="none" strike="noStrike" cap="none">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07" name="Google Shape;207;p8"/>
          <p:cNvPicPr preferRelativeResize="0"/>
          <p:nvPr/>
        </p:nvPicPr>
        <p:blipFill rotWithShape="1">
          <a:blip r:embed="rId3">
            <a:alphaModFix/>
          </a:blip>
          <a:srcRect/>
          <a:stretch/>
        </p:blipFill>
        <p:spPr>
          <a:xfrm>
            <a:off x="5050643" y="6152870"/>
            <a:ext cx="1826269" cy="4415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2111048" y="690877"/>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Submitted By : </a:t>
            </a:r>
            <a:r>
              <a:rPr lang="en-US" sz="1400" b="0" i="0" u="none" strike="noStrike" cap="none" dirty="0" err="1">
                <a:solidFill>
                  <a:schemeClr val="lt1"/>
                </a:solidFill>
                <a:latin typeface="Arial"/>
                <a:ea typeface="Arial"/>
                <a:cs typeface="Arial"/>
                <a:sym typeface="Arial"/>
              </a:rPr>
              <a:t>Dushyantkumar</a:t>
            </a:r>
            <a:r>
              <a:rPr lang="en-US" sz="1400" b="0" i="0" u="none" strike="noStrike" cap="none" dirty="0">
                <a:solidFill>
                  <a:schemeClr val="lt1"/>
                </a:solidFill>
                <a:latin typeface="Arial"/>
                <a:ea typeface="Arial"/>
                <a:cs typeface="Arial"/>
                <a:sym typeface="Arial"/>
              </a:rPr>
              <a:t> Sharma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Email : SharmaDushyant007@gmail.com</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Mobile No: +91-98679 01072</a:t>
            </a:r>
            <a:endParaRPr sz="1400" b="0" i="0" u="none" strike="noStrike" cap="none" dirty="0">
              <a:solidFill>
                <a:schemeClr val="lt1"/>
              </a:solidFill>
              <a:latin typeface="Arial"/>
              <a:ea typeface="Arial"/>
              <a:cs typeface="Arial"/>
              <a:sym typeface="Arial"/>
            </a:endParaRP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3">
            <a:alphaModFix/>
          </a:blip>
          <a:srcRect/>
          <a:stretch/>
        </p:blipFill>
        <p:spPr>
          <a:xfrm>
            <a:off x="2635015" y="1736816"/>
            <a:ext cx="7540205" cy="1595559"/>
          </a:xfrm>
          <a:prstGeom prst="rect">
            <a:avLst/>
          </a:prstGeom>
          <a:noFill/>
          <a:ln>
            <a:noFill/>
          </a:ln>
        </p:spPr>
      </p:pic>
      <p:pic>
        <p:nvPicPr>
          <p:cNvPr id="215" name="Google Shape;215;p9"/>
          <p:cNvPicPr preferRelativeResize="0"/>
          <p:nvPr/>
        </p:nvPicPr>
        <p:blipFill rotWithShape="1">
          <a:blip r:embed="rId4">
            <a:alphaModFix/>
          </a:blip>
          <a:srcRect/>
          <a:stretch/>
        </p:blipFill>
        <p:spPr>
          <a:xfrm>
            <a:off x="5050643" y="6152870"/>
            <a:ext cx="1826266" cy="441544"/>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170</Words>
  <Application>Microsoft Macintosh PowerPoint</Application>
  <PresentationFormat>Widescreen</PresentationFormat>
  <Paragraphs>33</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Noto Sans Symbols</vt:lpstr>
      <vt:lpstr>Calibri</vt:lpstr>
      <vt:lpstr>Arial</vt:lpstr>
      <vt:lpstr>Wingdings</vt:lpstr>
      <vt:lpstr>Century Schoolbook</vt:lpstr>
      <vt:lpstr>Lato</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Microsoft Office User</cp:lastModifiedBy>
  <cp:revision>3</cp:revision>
  <dcterms:modified xsi:type="dcterms:W3CDTF">2022-05-14T11:43:30Z</dcterms:modified>
</cp:coreProperties>
</file>