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004563"/>
            <a:ext cx="6055486" cy="62824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338573"/>
            <a:ext cx="2283586" cy="354812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13486" y="2514600"/>
            <a:ext cx="4229100" cy="422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999086" y="0"/>
            <a:ext cx="2405126" cy="171208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908788" y="9143998"/>
            <a:ext cx="1490598" cy="1142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616428" y="0"/>
            <a:ext cx="1103375" cy="177545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5656687" y="0"/>
            <a:ext cx="1028700" cy="1714500"/>
          </a:xfrm>
          <a:custGeom>
            <a:avLst/>
            <a:gdLst/>
            <a:ahLst/>
            <a:cxnLst/>
            <a:rect l="l" t="t" r="r" b="b"/>
            <a:pathLst>
              <a:path w="1028700" h="1714500">
                <a:moveTo>
                  <a:pt x="1028700" y="0"/>
                </a:moveTo>
                <a:lnTo>
                  <a:pt x="0" y="0"/>
                </a:lnTo>
                <a:lnTo>
                  <a:pt x="0" y="1714500"/>
                </a:lnTo>
                <a:lnTo>
                  <a:pt x="1028700" y="1714500"/>
                </a:lnTo>
                <a:lnTo>
                  <a:pt x="10287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46989"/>
            <a:ext cx="7023100" cy="2364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67" y="2108961"/>
            <a:ext cx="16623842" cy="7402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141" y="2622930"/>
            <a:ext cx="14816455" cy="61912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25"/>
              </a:lnSpc>
            </a:pPr>
            <a:r>
              <a:rPr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Bright</a:t>
            </a:r>
            <a:r>
              <a:rPr sz="4400" spc="-10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4400" spc="-1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9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Web-</a:t>
            </a:r>
            <a:r>
              <a:rPr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Enabled</a:t>
            </a:r>
            <a:r>
              <a:rPr sz="4400" spc="-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Motion</a:t>
            </a:r>
            <a:r>
              <a:rPr sz="4400" spc="-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Sensing</a:t>
            </a:r>
            <a:r>
              <a:rPr sz="440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Lighting</a:t>
            </a:r>
            <a:r>
              <a:rPr sz="440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4400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3333" y="3461130"/>
            <a:ext cx="7795259" cy="61912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25"/>
              </a:lnSpc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ESP32 and</a:t>
            </a:r>
            <a:r>
              <a:rPr sz="4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4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4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10" dirty="0">
                <a:latin typeface="Times New Roman" panose="02020603050405020304"/>
                <a:cs typeface="Times New Roman" panose="02020603050405020304"/>
              </a:rPr>
              <a:t>Control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781" y="7785354"/>
            <a:ext cx="215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Pradosh</a:t>
            </a:r>
            <a:r>
              <a:rPr sz="2400" b="1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Pandey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101" y="7785354"/>
            <a:ext cx="218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2101321550044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545" y="8433054"/>
            <a:ext cx="4505960" cy="168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2355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Shivam</a:t>
            </a:r>
            <a:r>
              <a:rPr sz="24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Sharma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:</a:t>
            </a:r>
            <a:r>
              <a:rPr sz="2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2101321550054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1280" marR="64135" indent="-10795">
              <a:lnSpc>
                <a:spcPct val="177000"/>
              </a:lnSpc>
              <a:tabLst>
                <a:tab pos="2188210" algn="l"/>
                <a:tab pos="2440940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Nishant</a:t>
            </a:r>
            <a:r>
              <a:rPr sz="24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Sharma</a:t>
            </a:r>
            <a:r>
              <a:rPr sz="24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2101321550042 </a:t>
            </a:r>
            <a:r>
              <a:rPr sz="24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Tanuj</a:t>
            </a:r>
            <a:r>
              <a:rPr sz="2400" b="1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Sharma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2101321550058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6641" y="7141844"/>
            <a:ext cx="5731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564380" algn="l"/>
              </a:tabLst>
            </a:pPr>
            <a:r>
              <a:rPr sz="4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000" b="1" spc="-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</a:t>
            </a:r>
            <a:r>
              <a:rPr sz="40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CSE-</a:t>
            </a:r>
            <a:r>
              <a:rPr sz="4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4000" b="1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(4</a:t>
            </a:r>
            <a:r>
              <a:rPr sz="3975" b="1" spc="-30" baseline="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3975" b="1" baseline="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0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year)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0838" y="7986521"/>
            <a:ext cx="3563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Submitted</a:t>
            </a:r>
            <a:r>
              <a:rPr sz="24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24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Rajat</a:t>
            </a:r>
            <a:r>
              <a:rPr sz="24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Kishor</a:t>
            </a:r>
            <a:r>
              <a:rPr sz="2400" b="1" spc="-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Varshney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22045" y="9083446"/>
            <a:ext cx="2519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Assistant</a:t>
            </a:r>
            <a:r>
              <a:rPr sz="2400" b="1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Professor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7999" cy="23073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0" y="4711065"/>
            <a:ext cx="3695700" cy="21062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7534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Times New Roman" panose="02020603050405020304"/>
                <a:cs typeface="Times New Roman" panose="02020603050405020304"/>
              </a:rPr>
              <a:t>Process</a:t>
            </a:r>
            <a:endParaRPr b="1" spc="-2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" y="3314700"/>
            <a:ext cx="8455279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9414" y="8903004"/>
            <a:ext cx="61252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CONNECTION</a:t>
            </a:r>
            <a:r>
              <a:rPr sz="2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8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ESP32</a:t>
            </a:r>
            <a:r>
              <a:rPr sz="28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4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28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OTHER </a:t>
            </a:r>
            <a:r>
              <a:rPr sz="28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COMPONENTS</a:t>
            </a:r>
            <a:r>
              <a:rPr sz="28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8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8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PROJECT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0" y="1739900"/>
            <a:ext cx="63246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marR="5080">
              <a:lnSpc>
                <a:spcPts val="8810"/>
              </a:lnSpc>
              <a:spcBef>
                <a:spcPts val="990"/>
              </a:spcBef>
            </a:pPr>
            <a:r>
              <a:rPr dirty="0"/>
              <a:t>Conclusion</a:t>
            </a:r>
            <a:r>
              <a:rPr spc="-195" dirty="0"/>
              <a:t> </a:t>
            </a:r>
            <a:r>
              <a:rPr spc="200" dirty="0"/>
              <a:t>And </a:t>
            </a:r>
            <a:r>
              <a:rPr dirty="0"/>
              <a:t>Future</a:t>
            </a:r>
            <a:r>
              <a:rPr spc="-360" dirty="0"/>
              <a:t> </a:t>
            </a:r>
            <a:r>
              <a:rPr spc="114" dirty="0"/>
              <a:t>Scope</a:t>
            </a:r>
            <a:endParaRPr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7836534" y="284480"/>
            <a:ext cx="9221470" cy="931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Achievements: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04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Energy</a:t>
            </a:r>
            <a:r>
              <a:rPr sz="2400" b="1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Efficiency:</a:t>
            </a:r>
            <a:r>
              <a:rPr sz="2400" b="1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30–40%</a:t>
            </a:r>
            <a:r>
              <a:rPr sz="2400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savings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real-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world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tests.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735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User-</a:t>
            </a: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Centric</a:t>
            </a:r>
            <a:r>
              <a:rPr sz="24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Design:</a:t>
            </a:r>
            <a:r>
              <a:rPr sz="24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Intuitive</a:t>
            </a:r>
            <a:r>
              <a:rPr sz="24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dashboard</a:t>
            </a:r>
            <a:r>
              <a:rPr sz="24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remote</a:t>
            </a:r>
            <a:r>
              <a:rPr sz="24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control.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75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Modularity:</a:t>
            </a:r>
            <a:r>
              <a:rPr sz="2400" b="1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Supports</a:t>
            </a:r>
            <a:r>
              <a:rPr sz="24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future</a:t>
            </a:r>
            <a:r>
              <a:rPr sz="24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expansions</a:t>
            </a:r>
            <a:r>
              <a:rPr sz="24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(AI,</a:t>
            </a:r>
            <a:r>
              <a:rPr sz="24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solar).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18745" indent="-114300">
              <a:lnSpc>
                <a:spcPct val="100000"/>
              </a:lnSpc>
              <a:spcBef>
                <a:spcPts val="2740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Limitations: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04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Wi-</a:t>
            </a: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Fi</a:t>
            </a:r>
            <a:r>
              <a:rPr sz="2400" b="1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Dependency:</a:t>
            </a:r>
            <a:r>
              <a:rPr sz="2400" b="1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Future</a:t>
            </a:r>
            <a:r>
              <a:rPr sz="24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work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4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LoRaWAN</a:t>
            </a:r>
            <a:r>
              <a:rPr sz="24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offline</a:t>
            </a:r>
            <a:r>
              <a:rPr sz="2400" spc="-3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areas.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735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PIR</a:t>
            </a:r>
            <a:r>
              <a:rPr sz="2400" b="1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Blind</a:t>
            </a:r>
            <a:r>
              <a:rPr sz="2400" b="1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Spots:</a:t>
            </a:r>
            <a:r>
              <a:rPr sz="2400" b="1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Supplement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400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mmWave/thermal</a:t>
            </a:r>
            <a:r>
              <a:rPr sz="24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cameras.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18745" indent="-114300">
              <a:lnSpc>
                <a:spcPct val="100000"/>
              </a:lnSpc>
              <a:spcBef>
                <a:spcPts val="2750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Future</a:t>
            </a:r>
            <a:r>
              <a:rPr sz="2400" b="1" spc="-1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Scope: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04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AI</a:t>
            </a:r>
            <a:r>
              <a:rPr sz="2400" b="1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Predictive</a:t>
            </a:r>
            <a:r>
              <a:rPr sz="2400" b="1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Control:</a:t>
            </a:r>
            <a:r>
              <a:rPr sz="24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LSTM</a:t>
            </a:r>
            <a:r>
              <a:rPr sz="24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networks</a:t>
            </a:r>
            <a:r>
              <a:rPr sz="24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forecast</a:t>
            </a:r>
            <a:r>
              <a:rPr sz="24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occupancy.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735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Renewable</a:t>
            </a:r>
            <a:r>
              <a:rPr sz="24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Integration:</a:t>
            </a:r>
            <a:r>
              <a:rPr sz="2400" b="1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Solar</a:t>
            </a:r>
            <a:r>
              <a:rPr sz="24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panels</a:t>
            </a:r>
            <a:r>
              <a:rPr sz="24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self-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sustaining</a:t>
            </a:r>
            <a:r>
              <a:rPr sz="24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operation.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74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Voice</a:t>
            </a:r>
            <a:r>
              <a:rPr sz="2400" b="1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Assistants:</a:t>
            </a:r>
            <a:r>
              <a:rPr sz="2400" b="1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Alexa/Google</a:t>
            </a:r>
            <a:r>
              <a:rPr sz="24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Home</a:t>
            </a:r>
            <a:r>
              <a:rPr sz="24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compatibility.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18745" indent="-114300">
              <a:lnSpc>
                <a:spcPct val="100000"/>
              </a:lnSpc>
              <a:spcBef>
                <a:spcPts val="2745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Broader</a:t>
            </a:r>
            <a:r>
              <a:rPr sz="2400" b="1" spc="-1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Impact: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04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Smart</a:t>
            </a:r>
            <a:r>
              <a:rPr sz="24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Cities:</a:t>
            </a:r>
            <a:r>
              <a:rPr sz="24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Scalable</a:t>
            </a:r>
            <a:r>
              <a:rPr sz="24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street</a:t>
            </a:r>
            <a:r>
              <a:rPr sz="24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lighting,</a:t>
            </a:r>
            <a:r>
              <a:rPr sz="24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industrial</a:t>
            </a:r>
            <a:r>
              <a:rPr sz="24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automation.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74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Sustainability:</a:t>
            </a:r>
            <a:r>
              <a:rPr sz="2400" b="1" spc="-3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Aligns</a:t>
            </a:r>
            <a:r>
              <a:rPr sz="24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4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global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green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building</a:t>
            </a:r>
            <a:r>
              <a:rPr sz="24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standards</a:t>
            </a:r>
            <a:r>
              <a:rPr sz="24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(LEED).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594" y="-109651"/>
            <a:ext cx="45415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900174"/>
            <a:ext cx="264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[1]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1886458"/>
            <a:ext cx="150145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700" spc="4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SINGH</a:t>
            </a:r>
            <a:r>
              <a:rPr sz="1700" spc="4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4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1700" spc="4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SHARMA,</a:t>
            </a:r>
            <a:r>
              <a:rPr sz="1700" spc="4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“DESIGN</a:t>
            </a:r>
            <a:r>
              <a:rPr sz="1700" spc="4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43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1700" spc="4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4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700" spc="43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SMART</a:t>
            </a:r>
            <a:r>
              <a:rPr sz="1700" spc="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EVM,”</a:t>
            </a:r>
            <a:r>
              <a:rPr sz="1700" spc="4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43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PROCEEDINGS</a:t>
            </a:r>
            <a:r>
              <a:rPr sz="1700" spc="4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43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43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700" spc="4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INTERNATIONAL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108961"/>
            <a:ext cx="15698469" cy="2498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500"/>
              </a:spcBef>
              <a:tabLst>
                <a:tab pos="2824480" algn="l"/>
              </a:tabLst>
            </a:pP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CONFERENCE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SMART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CITIES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TECHNOLOGIES,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17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98–105, 2021. DESCRIBES THE</a:t>
            </a:r>
            <a:r>
              <a:rPr sz="17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17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SMART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EVM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10160" indent="685800">
              <a:lnSpc>
                <a:spcPct val="80000"/>
              </a:lnSpc>
              <a:buAutoNum type="arabicPlain" startAt="2"/>
              <a:tabLst>
                <a:tab pos="698500" algn="l"/>
              </a:tabLst>
            </a:pP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J.</a:t>
            </a:r>
            <a:r>
              <a:rPr sz="17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RODRIGUEZ,</a:t>
            </a:r>
            <a:r>
              <a:rPr sz="17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17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GARCIA,</a:t>
            </a:r>
            <a:r>
              <a:rPr sz="17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F.</a:t>
            </a:r>
            <a:r>
              <a:rPr sz="17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BATARSEH,</a:t>
            </a:r>
            <a:r>
              <a:rPr sz="17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“THE</a:t>
            </a:r>
            <a:r>
              <a:rPr sz="17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7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THINGS:</a:t>
            </a:r>
            <a:r>
              <a:rPr sz="17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AP-</a:t>
            </a:r>
            <a:r>
              <a:rPr sz="17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PLICATIONS,</a:t>
            </a:r>
            <a:r>
              <a:rPr sz="17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OPPORTUNITIES</a:t>
            </a:r>
            <a:r>
              <a:rPr sz="17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CHALLENGES,”</a:t>
            </a:r>
            <a:r>
              <a:rPr sz="17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JOURNAL</a:t>
            </a:r>
            <a:r>
              <a:rPr sz="17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SCIENCE</a:t>
            </a:r>
            <a:r>
              <a:rPr sz="1700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r>
              <a:rPr sz="17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VOL.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35,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17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45–56,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2020.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INTRODUCES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7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CONCEPTS</a:t>
            </a:r>
            <a:r>
              <a:rPr sz="1700" spc="-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7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IMPROVING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EVMS.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AutoNum type="arabicPlain" startAt="2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AutoNum type="arabicPlain" startAt="2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10160" indent="685800">
              <a:lnSpc>
                <a:spcPts val="1630"/>
              </a:lnSpc>
              <a:buSzPct val="94000"/>
              <a:buAutoNum type="arabicPlain" startAt="2"/>
              <a:tabLst>
                <a:tab pos="698500" algn="l"/>
              </a:tabLst>
            </a:pP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I.</a:t>
            </a:r>
            <a:r>
              <a:rPr sz="1700" spc="3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AHMED,</a:t>
            </a:r>
            <a:r>
              <a:rPr sz="1700" spc="3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J.</a:t>
            </a:r>
            <a:r>
              <a:rPr sz="1700" spc="3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YU,</a:t>
            </a:r>
            <a:r>
              <a:rPr sz="1700" spc="3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3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1700" spc="3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SHAH,</a:t>
            </a:r>
            <a:r>
              <a:rPr sz="1700" spc="3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SURVEY</a:t>
            </a:r>
            <a:r>
              <a:rPr sz="1700" spc="3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3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700" spc="3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3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1700" spc="3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(IOT)</a:t>
            </a:r>
            <a:r>
              <a:rPr sz="1700" spc="3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3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HEALTHCARE</a:t>
            </a:r>
            <a:r>
              <a:rPr sz="1700" spc="3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700" spc="3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3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APPLICATIONS.</a:t>
            </a:r>
            <a:r>
              <a:rPr sz="1700" spc="3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ELSEVIER,</a:t>
            </a:r>
            <a:r>
              <a:rPr sz="1700" spc="3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2019.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DISCUSSES</a:t>
            </a:r>
            <a:r>
              <a:rPr sz="17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17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7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7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FIELDS,</a:t>
            </a:r>
            <a:r>
              <a:rPr sz="17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INCLUDING</a:t>
            </a:r>
            <a:r>
              <a:rPr sz="17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VOTING</a:t>
            </a:r>
            <a:r>
              <a:rPr sz="17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5121" y="5117972"/>
            <a:ext cx="46609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1030" algn="l"/>
                <a:tab pos="3029585" algn="l"/>
                <a:tab pos="3470275" algn="l"/>
              </a:tabLst>
            </a:pP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INTERNATIONAL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JOURNAL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117972"/>
            <a:ext cx="10892790" cy="89026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500"/>
              </a:spcBef>
              <a:tabLst>
                <a:tab pos="698500" algn="l"/>
                <a:tab pos="1073150" algn="l"/>
                <a:tab pos="1882775" algn="l"/>
                <a:tab pos="2513330" algn="l"/>
                <a:tab pos="2863850" algn="l"/>
                <a:tab pos="3836035" algn="l"/>
                <a:tab pos="5738495" algn="l"/>
                <a:tab pos="6694170" algn="l"/>
                <a:tab pos="7280275" algn="l"/>
                <a:tab pos="8562975" algn="l"/>
                <a:tab pos="9756140" algn="l"/>
              </a:tabLst>
            </a:pP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[4]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H.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WANG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L.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ZHANG,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“ARCHITECTURE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IOT-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E-VOTING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SYSTEMS,”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APPLICATIONS,</a:t>
            </a:r>
            <a:r>
              <a:rPr sz="17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VOL.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185,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7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35–41,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2019.</a:t>
            </a:r>
            <a:r>
              <a:rPr sz="17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700" spc="-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COMPREHENSIVE</a:t>
            </a:r>
            <a:r>
              <a:rPr sz="1700" spc="-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7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VOTING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6518529"/>
            <a:ext cx="15701010" cy="27057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3335" indent="685165" algn="just">
              <a:lnSpc>
                <a:spcPts val="1630"/>
              </a:lnSpc>
              <a:spcBef>
                <a:spcPts val="500"/>
              </a:spcBef>
              <a:buAutoNum type="arabicPlain" startAt="5"/>
              <a:tabLst>
                <a:tab pos="697865" algn="l"/>
              </a:tabLst>
            </a:pP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17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GAO</a:t>
            </a:r>
            <a:r>
              <a:rPr sz="17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17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XU,</a:t>
            </a:r>
            <a:r>
              <a:rPr sz="17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7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17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7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DEVELOPMENT.</a:t>
            </a:r>
            <a:r>
              <a:rPr sz="17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SPRINGER,</a:t>
            </a:r>
            <a:r>
              <a:rPr sz="17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2020.</a:t>
            </a:r>
            <a:r>
              <a:rPr sz="17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DESCRIBES</a:t>
            </a:r>
            <a:r>
              <a:rPr sz="17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7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17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17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7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17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700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EVMS.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 panose="02020603050405020304"/>
              <a:buAutoNum type="arabicPlain" startAt="5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Font typeface="Times New Roman" panose="02020603050405020304"/>
              <a:buAutoNum type="arabicPlain" startAt="5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5080" indent="685165" algn="just">
              <a:lnSpc>
                <a:spcPct val="80000"/>
              </a:lnSpc>
              <a:buAutoNum type="arabicPlain" startAt="5"/>
              <a:tabLst>
                <a:tab pos="697865" algn="l"/>
              </a:tabLst>
            </a:pP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70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DESAI</a:t>
            </a:r>
            <a:r>
              <a:rPr sz="1700" spc="2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R.</a:t>
            </a:r>
            <a:r>
              <a:rPr sz="1700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PATIL,</a:t>
            </a:r>
            <a:r>
              <a:rPr sz="170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“SOFTWARE</a:t>
            </a:r>
            <a:r>
              <a:rPr sz="170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700" spc="2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700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ENABLED</a:t>
            </a:r>
            <a:r>
              <a:rPr sz="1700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VOTING</a:t>
            </a:r>
            <a:r>
              <a:rPr sz="1700" spc="2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SYS-</a:t>
            </a:r>
            <a:r>
              <a:rPr sz="1700" spc="2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TEMS,”</a:t>
            </a:r>
            <a:r>
              <a:rPr sz="170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2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PROCEEDINGS</a:t>
            </a:r>
            <a:r>
              <a:rPr sz="1700" spc="2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2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2021</a:t>
            </a:r>
            <a:r>
              <a:rPr sz="1700" spc="2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IEEE</a:t>
            </a:r>
            <a:r>
              <a:rPr sz="1700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INTERNATIONAL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CONFERENCE</a:t>
            </a:r>
            <a:r>
              <a:rPr sz="17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7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7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17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r>
              <a:rPr sz="17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17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99–104,</a:t>
            </a:r>
            <a:r>
              <a:rPr sz="17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2021.</a:t>
            </a:r>
            <a:r>
              <a:rPr sz="17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DISCUSSES</a:t>
            </a:r>
            <a:r>
              <a:rPr sz="17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7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17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7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7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VOTING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 panose="02020603050405020304"/>
              <a:buAutoNum type="arabicPlain" startAt="5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Font typeface="Times New Roman" panose="02020603050405020304"/>
              <a:buAutoNum type="arabicPlain" startAt="5"/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8890" indent="685165" algn="just">
              <a:lnSpc>
                <a:spcPct val="80000"/>
              </a:lnSpc>
              <a:buAutoNum type="arabicPlain" startAt="5"/>
              <a:tabLst>
                <a:tab pos="697865" algn="l"/>
              </a:tabLst>
            </a:pPr>
            <a:r>
              <a:rPr sz="17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Y.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 AND</a:t>
            </a:r>
            <a:r>
              <a:rPr sz="17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T.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ZHAO,</a:t>
            </a:r>
            <a:r>
              <a:rPr sz="17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“REAL-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7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7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VOTING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SYSTEMS,”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IEEE</a:t>
            </a:r>
            <a:r>
              <a:rPr sz="17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ACCESS,</a:t>
            </a:r>
            <a:r>
              <a:rPr sz="17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VOL.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9,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PP.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1345–1353,</a:t>
            </a:r>
            <a:r>
              <a:rPr sz="17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2021.</a:t>
            </a:r>
            <a:r>
              <a:rPr sz="17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EXAMINES</a:t>
            </a:r>
            <a:r>
              <a:rPr sz="17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700" spc="-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700" spc="-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TRANSMISSION</a:t>
            </a:r>
            <a:r>
              <a:rPr sz="17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17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IOT-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7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VOTING</a:t>
            </a:r>
            <a:r>
              <a:rPr sz="17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672" y="4518101"/>
            <a:ext cx="55568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40" dirty="0"/>
              <a:t>THANK</a:t>
            </a:r>
            <a:r>
              <a:rPr spc="-610" dirty="0"/>
              <a:t> </a:t>
            </a:r>
            <a:r>
              <a:rPr spc="75" dirty="0"/>
              <a:t>YOU</a:t>
            </a:r>
            <a:endParaRPr spc="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775" y="735584"/>
            <a:ext cx="657669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BEBEB"/>
                </a:solidFill>
                <a:latin typeface="Times New Roman" panose="02020603050405020304"/>
                <a:cs typeface="Times New Roman" panose="02020603050405020304"/>
              </a:rPr>
              <a:t>List of </a:t>
            </a:r>
            <a:r>
              <a:rPr b="1" spc="-10" dirty="0">
                <a:solidFill>
                  <a:srgbClr val="EBEBEB"/>
                </a:solidFill>
                <a:latin typeface="Times New Roman" panose="02020603050405020304"/>
                <a:cs typeface="Times New Roman" panose="02020603050405020304"/>
              </a:rPr>
              <a:t>Content</a:t>
            </a:r>
            <a:endParaRPr b="1" spc="-10" dirty="0">
              <a:solidFill>
                <a:srgbClr val="EBEBEB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994" y="2610739"/>
            <a:ext cx="6929120" cy="526859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60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0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3000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REVIEW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30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LITERATURE </a:t>
            </a:r>
            <a:r>
              <a:rPr sz="3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REVIEW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METHODOLOGY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spcBef>
                <a:spcPts val="150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2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3200" spc="-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COMPONENTS.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spcBef>
                <a:spcPts val="150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2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3200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COMPONENTS.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spcBef>
                <a:spcPts val="149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spcBef>
                <a:spcPts val="150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REFERENCES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971" y="-150164"/>
            <a:ext cx="55441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b="1"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737715"/>
            <a:ext cx="15925165" cy="7698740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55575" indent="-151130">
              <a:lnSpc>
                <a:spcPct val="100000"/>
              </a:lnSpc>
              <a:spcBef>
                <a:spcPts val="2365"/>
              </a:spcBef>
              <a:buSzPct val="97000"/>
              <a:buFont typeface="Arial MT"/>
              <a:buChar char="•"/>
              <a:tabLst>
                <a:tab pos="155575" algn="l"/>
              </a:tabLst>
            </a:pPr>
            <a:r>
              <a:rPr sz="32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Problem: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3620"/>
              </a:lnSpc>
              <a:spcBef>
                <a:spcPts val="2270"/>
              </a:spcBef>
              <a:buFont typeface="Arial MT"/>
              <a:buChar char="•"/>
              <a:tabLst>
                <a:tab pos="755650" algn="l"/>
              </a:tabLst>
            </a:pP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30%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building</a:t>
            </a:r>
            <a:r>
              <a:rPr sz="3200" spc="-3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energy</a:t>
            </a:r>
            <a:r>
              <a:rPr sz="3200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2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wasted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due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static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lighting</a:t>
            </a:r>
            <a:r>
              <a:rPr sz="32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(DOE,</a:t>
            </a:r>
            <a:r>
              <a:rPr sz="32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2023).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3620"/>
              </a:lnSpc>
              <a:buFont typeface="Arial MT"/>
              <a:buChar char="•"/>
              <a:tabLst>
                <a:tab pos="755650" algn="l"/>
              </a:tabLst>
            </a:pP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Existing</a:t>
            </a:r>
            <a:r>
              <a:rPr sz="32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systems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lack</a:t>
            </a:r>
            <a:r>
              <a:rPr sz="3200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granular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control</a:t>
            </a:r>
            <a:r>
              <a:rPr sz="32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(e.g.,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whole-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room</a:t>
            </a:r>
            <a:r>
              <a:rPr sz="32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activation</a:t>
            </a:r>
            <a:r>
              <a:rPr sz="32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single-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32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presence).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55575" indent="-150495">
              <a:lnSpc>
                <a:spcPct val="100000"/>
              </a:lnSpc>
              <a:spcBef>
                <a:spcPts val="2965"/>
              </a:spcBef>
              <a:buSzPct val="97000"/>
              <a:buFont typeface="Arial MT"/>
              <a:buChar char="•"/>
              <a:tabLst>
                <a:tab pos="155575" algn="l"/>
              </a:tabLst>
            </a:pPr>
            <a:r>
              <a:rPr sz="32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Solution: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3620"/>
              </a:lnSpc>
              <a:spcBef>
                <a:spcPts val="1560"/>
              </a:spcBef>
              <a:buFont typeface="Arial MT"/>
              <a:buChar char="•"/>
              <a:tabLst>
                <a:tab pos="755650" algn="l"/>
              </a:tabLst>
            </a:pPr>
            <a:r>
              <a:rPr sz="32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ESP32-</a:t>
            </a:r>
            <a:r>
              <a:rPr sz="32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3200" b="1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3200" b="1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32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PIR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sensors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detects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motion</a:t>
            </a:r>
            <a:r>
              <a:rPr sz="32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lights</a:t>
            </a:r>
            <a:r>
              <a:rPr sz="32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occupied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zones.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3620"/>
              </a:lnSpc>
              <a:buFont typeface="Arial MT"/>
              <a:buChar char="•"/>
              <a:tabLst>
                <a:tab pos="755650" algn="l"/>
              </a:tabLst>
            </a:pPr>
            <a:r>
              <a:rPr sz="32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Web</a:t>
            </a:r>
            <a:r>
              <a:rPr sz="3200" b="1" spc="-1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dashboard</a:t>
            </a:r>
            <a:r>
              <a:rPr sz="3200" b="1" spc="-1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enables</a:t>
            </a:r>
            <a:r>
              <a:rPr sz="3200" spc="-1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remote</a:t>
            </a:r>
            <a:r>
              <a:rPr sz="3200" spc="-1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adjustments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(schedules,</a:t>
            </a:r>
            <a:r>
              <a:rPr sz="32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brightness,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zone</a:t>
            </a:r>
            <a:r>
              <a:rPr sz="32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mapping).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55575" indent="-150495">
              <a:lnSpc>
                <a:spcPct val="100000"/>
              </a:lnSpc>
              <a:spcBef>
                <a:spcPts val="2965"/>
              </a:spcBef>
              <a:buSzPct val="97000"/>
              <a:buFont typeface="Arial MT"/>
              <a:buChar char="•"/>
              <a:tabLst>
                <a:tab pos="155575" algn="l"/>
              </a:tabLst>
            </a:pPr>
            <a:r>
              <a:rPr sz="32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Impact: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3620"/>
              </a:lnSpc>
              <a:spcBef>
                <a:spcPts val="1560"/>
              </a:spcBef>
              <a:buFont typeface="Arial MT"/>
              <a:buChar char="•"/>
              <a:tabLst>
                <a:tab pos="755650" algn="l"/>
              </a:tabLst>
            </a:pP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Reduces</a:t>
            </a:r>
            <a:r>
              <a:rPr sz="32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energy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bills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40%</a:t>
            </a:r>
            <a:r>
              <a:rPr sz="32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compared</a:t>
            </a:r>
            <a:r>
              <a:rPr sz="32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traditional</a:t>
            </a:r>
            <a:r>
              <a:rPr sz="32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systems.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3620"/>
              </a:lnSpc>
              <a:buFont typeface="Arial MT"/>
              <a:buChar char="•"/>
              <a:tabLst>
                <a:tab pos="755650" algn="l"/>
              </a:tabLst>
            </a:pP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Scalable</a:t>
            </a:r>
            <a:r>
              <a:rPr sz="32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via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modular</a:t>
            </a:r>
            <a:r>
              <a:rPr sz="32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hardware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(add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sensors/zones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needed).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55575" indent="-150495">
              <a:lnSpc>
                <a:spcPct val="100000"/>
              </a:lnSpc>
              <a:spcBef>
                <a:spcPts val="2965"/>
              </a:spcBef>
              <a:buSzPct val="97000"/>
              <a:buFont typeface="Arial MT"/>
              <a:buChar char="•"/>
              <a:tabLst>
                <a:tab pos="155575" algn="l"/>
              </a:tabLst>
            </a:pPr>
            <a:r>
              <a:rPr sz="32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3200" b="1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Cases: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246380" indent="-233680">
              <a:lnSpc>
                <a:spcPct val="100000"/>
              </a:lnSpc>
              <a:spcBef>
                <a:spcPts val="2955"/>
              </a:spcBef>
              <a:buSzPct val="97000"/>
              <a:buFont typeface="Arial MT"/>
              <a:buChar char="•"/>
              <a:tabLst>
                <a:tab pos="245745" algn="l"/>
              </a:tabLst>
            </a:pP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Offices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(workstations),</a:t>
            </a:r>
            <a:r>
              <a:rPr sz="32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warehouses</a:t>
            </a:r>
            <a:r>
              <a:rPr sz="32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(aisles),</a:t>
            </a:r>
            <a:r>
              <a:rPr sz="32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smart</a:t>
            </a:r>
            <a:r>
              <a:rPr sz="32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homes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(room</a:t>
            </a:r>
            <a:r>
              <a:rPr sz="32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segments).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77822"/>
            <a:ext cx="4881880" cy="34036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200" b="1" dirty="0">
                <a:latin typeface="Tahoma" panose="020B0604030504040204"/>
                <a:cs typeface="Tahoma" panose="020B0604030504040204"/>
              </a:rPr>
              <a:t>Research</a:t>
            </a:r>
            <a:r>
              <a:rPr sz="2200" b="1" spc="13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50" dirty="0">
                <a:latin typeface="Tahoma" panose="020B0604030504040204"/>
                <a:cs typeface="Tahoma" panose="020B0604030504040204"/>
              </a:rPr>
              <a:t>Gaps</a:t>
            </a:r>
            <a:r>
              <a:rPr sz="2200" b="1" spc="12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dirty="0">
                <a:latin typeface="Tahoma" panose="020B0604030504040204"/>
                <a:cs typeface="Tahoma" panose="020B0604030504040204"/>
              </a:rPr>
              <a:t>in</a:t>
            </a:r>
            <a:r>
              <a:rPr sz="2200" b="1" spc="13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00" dirty="0">
                <a:latin typeface="Tahoma" panose="020B0604030504040204"/>
                <a:cs typeface="Tahoma" panose="020B0604030504040204"/>
              </a:rPr>
              <a:t>Existing</a:t>
            </a:r>
            <a:r>
              <a:rPr sz="2200" b="1" spc="13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10" dirty="0">
                <a:latin typeface="Tahoma" panose="020B0604030504040204"/>
                <a:cs typeface="Tahoma" panose="020B0604030504040204"/>
              </a:rPr>
              <a:t>Systems: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0034" y="1363726"/>
            <a:ext cx="12073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Integration:Most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lighting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(motion-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based)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1867026"/>
            <a:ext cx="11271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(temperature-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based).No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unified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combined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lighting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ventilation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86582"/>
            <a:ext cx="2789555" cy="34036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0"/>
              </a:lnSpc>
              <a:tabLst>
                <a:tab pos="895985" algn="l"/>
                <a:tab pos="1714500" algn="l"/>
              </a:tabLst>
            </a:pPr>
            <a:r>
              <a:rPr sz="2200" b="1" spc="-10" dirty="0">
                <a:latin typeface="Tahoma" panose="020B0604030504040204"/>
                <a:cs typeface="Tahoma" panose="020B0604030504040204"/>
              </a:rPr>
              <a:t>Static</a:t>
            </a:r>
            <a:r>
              <a:rPr sz="22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200" b="1" spc="-20" dirty="0">
                <a:latin typeface="Tahoma" panose="020B0604030504040204"/>
                <a:cs typeface="Tahoma" panose="020B0604030504040204"/>
              </a:rPr>
              <a:t>Zone</a:t>
            </a:r>
            <a:r>
              <a:rPr sz="22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2200" b="1" spc="-75" dirty="0">
                <a:latin typeface="Tahoma" panose="020B0604030504040204"/>
                <a:cs typeface="Tahoma" panose="020B0604030504040204"/>
              </a:rPr>
              <a:t>Control: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7682" y="2872866"/>
            <a:ext cx="141395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0140" algn="l"/>
                <a:tab pos="2399030" algn="l"/>
                <a:tab pos="3197860" algn="l"/>
                <a:tab pos="4116070" algn="l"/>
                <a:tab pos="5087620" algn="l"/>
                <a:tab pos="5539105" algn="l"/>
                <a:tab pos="5880100" algn="l"/>
                <a:tab pos="6791325" algn="l"/>
                <a:tab pos="7670800" algn="l"/>
                <a:tab pos="8863330" algn="l"/>
                <a:tab pos="9966325" algn="l"/>
                <a:tab pos="10346055" algn="l"/>
                <a:tab pos="11198225" algn="l"/>
                <a:tab pos="12310745" algn="l"/>
                <a:tab pos="13164185" algn="l"/>
              </a:tabLst>
            </a:pP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solutions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rooms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zone,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wasting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energy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spaces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(e.g.,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offices,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3375787"/>
            <a:ext cx="12203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auditoriums).No 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partitioning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(e.g.,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activating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occupied</a:t>
            </a:r>
            <a:r>
              <a:rPr sz="2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sections).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395342"/>
            <a:ext cx="3401060" cy="34036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sz="2200" b="1" spc="-100" dirty="0">
                <a:latin typeface="Tahoma" panose="020B0604030504040204"/>
                <a:cs typeface="Tahoma" panose="020B0604030504040204"/>
              </a:rPr>
              <a:t>Limited</a:t>
            </a:r>
            <a:r>
              <a:rPr sz="2200" b="1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45" dirty="0">
                <a:latin typeface="Tahoma" panose="020B0604030504040204"/>
                <a:cs typeface="Tahoma" panose="020B0604030504040204"/>
              </a:rPr>
              <a:t>Energy</a:t>
            </a:r>
            <a:r>
              <a:rPr sz="2200" b="1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35" dirty="0">
                <a:latin typeface="Tahoma" panose="020B0604030504040204"/>
                <a:cs typeface="Tahoma" panose="020B0604030504040204"/>
              </a:rPr>
              <a:t>Analytics: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797" y="4381880"/>
            <a:ext cx="13588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Few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offer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cloud-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tracking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time/past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energy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usage.Users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analyze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trends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300" y="4884801"/>
            <a:ext cx="4923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22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consumption</a:t>
            </a:r>
            <a:r>
              <a:rPr sz="22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effectively.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5904103"/>
            <a:ext cx="3482975" cy="3384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sz="2200" b="1" spc="-165" dirty="0">
                <a:latin typeface="Tahoma" panose="020B0604030504040204"/>
                <a:cs typeface="Tahoma" panose="020B0604030504040204"/>
              </a:rPr>
              <a:t>Bright</a:t>
            </a:r>
            <a:r>
              <a:rPr sz="2200" b="1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80" dirty="0">
                <a:latin typeface="Tahoma" panose="020B0604030504040204"/>
                <a:cs typeface="Tahoma" panose="020B0604030504040204"/>
              </a:rPr>
              <a:t>Track’s</a:t>
            </a:r>
            <a:r>
              <a:rPr sz="2200" b="1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Innovations: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300" y="6393942"/>
            <a:ext cx="13486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Dual</a:t>
            </a:r>
            <a:r>
              <a:rPr sz="2200" b="1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Automation:</a:t>
            </a:r>
            <a:r>
              <a:rPr sz="2200" b="1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Integrates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motion-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sensing</a:t>
            </a:r>
            <a:r>
              <a:rPr sz="2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lighting</a:t>
            </a:r>
            <a:r>
              <a:rPr sz="2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temperature-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fan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000" y="7245222"/>
            <a:ext cx="2174240" cy="34036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b="1" dirty="0">
                <a:latin typeface="Tahoma" panose="020B0604030504040204"/>
                <a:cs typeface="Tahoma" panose="020B0604030504040204"/>
              </a:rPr>
              <a:t>Dynamic</a:t>
            </a:r>
            <a:r>
              <a:rPr sz="2200" b="1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95" dirty="0">
                <a:latin typeface="Tahoma" panose="020B0604030504040204"/>
                <a:cs typeface="Tahoma" panose="020B0604030504040204"/>
              </a:rPr>
              <a:t>Zones: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8833" y="7232142"/>
            <a:ext cx="10365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per-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section</a:t>
            </a:r>
            <a:r>
              <a:rPr sz="22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(e.g.,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lighting</a:t>
            </a:r>
            <a:r>
              <a:rPr sz="2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occupied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desks</a:t>
            </a: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classroom).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00" y="8251063"/>
            <a:ext cx="3141980" cy="34036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b="1" dirty="0">
                <a:latin typeface="Tahoma" panose="020B0604030504040204"/>
                <a:cs typeface="Tahoma" panose="020B0604030504040204"/>
              </a:rPr>
              <a:t>Cloud</a:t>
            </a:r>
            <a:r>
              <a:rPr sz="2200" b="1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70" dirty="0">
                <a:latin typeface="Tahoma" panose="020B0604030504040204"/>
                <a:cs typeface="Tahoma" panose="020B0604030504040204"/>
              </a:rPr>
              <a:t>Energy</a:t>
            </a:r>
            <a:r>
              <a:rPr sz="2200" b="1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65" dirty="0">
                <a:latin typeface="Tahoma" panose="020B0604030504040204"/>
                <a:cs typeface="Tahoma" panose="020B0604030504040204"/>
              </a:rPr>
              <a:t>Tracking: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5050" y="8238235"/>
            <a:ext cx="9805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dashboard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usage</a:t>
            </a:r>
            <a:r>
              <a:rPr sz="2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analytics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(hourly/daily/monthly</a:t>
            </a:r>
            <a:r>
              <a:rPr sz="2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reports).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" y="9256941"/>
            <a:ext cx="2080895" cy="34036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5"/>
              </a:lnSpc>
            </a:pPr>
            <a:r>
              <a:rPr sz="2200" b="1" dirty="0">
                <a:latin typeface="Tahoma" panose="020B0604030504040204"/>
                <a:cs typeface="Tahoma" panose="020B0604030504040204"/>
              </a:rPr>
              <a:t>Key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40" dirty="0">
                <a:latin typeface="Tahoma" panose="020B0604030504040204"/>
                <a:cs typeface="Tahoma" panose="020B0604030504040204"/>
              </a:rPr>
              <a:t>Takeaway: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7394" y="9244076"/>
            <a:ext cx="14918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Bright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bridges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gaps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merging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multi-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control,</a:t>
            </a:r>
            <a:r>
              <a:rPr sz="2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adaptive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zoning,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data-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driven 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optimization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into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300" y="9746995"/>
            <a:ext cx="2799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IoT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260975" y="-59943"/>
            <a:ext cx="73907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Review</a:t>
            </a:r>
            <a:endParaRPr spc="-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5775" y="182956"/>
            <a:ext cx="6652259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45560" algn="l"/>
              </a:tabLst>
            </a:pPr>
            <a:r>
              <a:rPr sz="7200" dirty="0">
                <a:latin typeface="Times New Roman" panose="02020603050405020304"/>
                <a:cs typeface="Times New Roman" panose="02020603050405020304"/>
              </a:rPr>
              <a:t>Outcome </a:t>
            </a:r>
            <a:r>
              <a:rPr sz="72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7200" spc="-10"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7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7200" spc="-10" dirty="0">
                <a:latin typeface="Times New Roman" panose="02020603050405020304"/>
                <a:cs typeface="Times New Roman" panose="02020603050405020304"/>
              </a:rPr>
              <a:t>Review</a:t>
            </a:r>
            <a:endParaRPr sz="7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7" y="2327275"/>
            <a:ext cx="13204825" cy="718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indent="-107950">
              <a:lnSpc>
                <a:spcPct val="100000"/>
              </a:lnSpc>
              <a:spcBef>
                <a:spcPts val="95"/>
              </a:spcBef>
              <a:buClr>
                <a:srgbClr val="89D0D5"/>
              </a:buClr>
              <a:buSzPct val="77000"/>
              <a:buFont typeface="Arial MT"/>
              <a:buChar char="•"/>
              <a:tabLst>
                <a:tab pos="11303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CRITICAL</a:t>
            </a:r>
            <a:r>
              <a:rPr sz="28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INSIGHTS: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spcBef>
                <a:spcPts val="274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ESP32</a:t>
            </a:r>
            <a:r>
              <a:rPr sz="2800" b="1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optimal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IoT</a:t>
            </a:r>
            <a:r>
              <a:rPr sz="28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automation</a:t>
            </a:r>
            <a:r>
              <a:rPr sz="28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(Rodriguez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28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al.,</a:t>
            </a:r>
            <a:r>
              <a:rPr sz="2800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2021):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Low</a:t>
            </a:r>
            <a:r>
              <a:rPr sz="2800" b="1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cost</a:t>
            </a:r>
            <a:r>
              <a:rPr sz="2800" b="1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(&lt;$10),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dual-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core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processing,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Wi-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Fi/Bluetooth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support.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ct val="100000"/>
              </a:lnSpc>
              <a:spcBef>
                <a:spcPts val="4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GPIO</a:t>
            </a:r>
            <a:r>
              <a:rPr sz="2800" b="1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flexibility</a:t>
            </a:r>
            <a:r>
              <a:rPr sz="28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multi-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sensor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integration.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89D0D5"/>
              </a:buClr>
              <a:buFont typeface="Arial MT"/>
              <a:buChar char="•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Sensor</a:t>
            </a:r>
            <a:r>
              <a:rPr sz="2800" b="1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Synergy: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PIR</a:t>
            </a:r>
            <a:r>
              <a:rPr sz="28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+</a:t>
            </a:r>
            <a:r>
              <a:rPr sz="28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DHT22</a:t>
            </a:r>
            <a:r>
              <a:rPr sz="2800" b="1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achieves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95%</a:t>
            </a:r>
            <a:r>
              <a:rPr sz="2800" b="1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occupancy</a:t>
            </a:r>
            <a:r>
              <a:rPr sz="28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detection</a:t>
            </a:r>
            <a:r>
              <a:rPr sz="2800" b="1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28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calibration.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ct val="100000"/>
              </a:lnSpc>
              <a:spcBef>
                <a:spcPts val="4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MQ-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135</a:t>
            </a:r>
            <a:r>
              <a:rPr sz="2800" b="1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ensures</a:t>
            </a:r>
            <a:r>
              <a:rPr sz="2800" spc="-3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air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quality</a:t>
            </a:r>
            <a:r>
              <a:rPr sz="28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safety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(triggers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ventilation</a:t>
            </a:r>
            <a:r>
              <a:rPr sz="28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800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1000</a:t>
            </a:r>
            <a:r>
              <a:rPr sz="2800" b="1" spc="-3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ppm</a:t>
            </a:r>
            <a:r>
              <a:rPr sz="28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</a:t>
            </a:r>
            <a:r>
              <a:rPr sz="2800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89D0D5"/>
              </a:buClr>
              <a:buFont typeface="Arial MT"/>
              <a:buChar char="•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Cloud</a:t>
            </a:r>
            <a:r>
              <a:rPr sz="2800" b="1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vs.</a:t>
            </a:r>
            <a:r>
              <a:rPr sz="2800" b="1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Edge: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Edge</a:t>
            </a:r>
            <a:r>
              <a:rPr sz="2800" b="1" spc="-114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computing</a:t>
            </a:r>
            <a:r>
              <a:rPr sz="2800" b="1" spc="-114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(ESP32)</a:t>
            </a:r>
            <a:r>
              <a:rPr sz="28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reduces</a:t>
            </a:r>
            <a:r>
              <a:rPr sz="28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latency</a:t>
            </a:r>
            <a:r>
              <a:rPr sz="2800" spc="-114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(&lt;500ms).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ct val="100000"/>
              </a:lnSpc>
              <a:spcBef>
                <a:spcPts val="3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Cloud</a:t>
            </a:r>
            <a:r>
              <a:rPr sz="2800" b="1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(MongoDB)</a:t>
            </a:r>
            <a:r>
              <a:rPr sz="28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enables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long-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term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tracking.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3030" indent="-107950">
              <a:lnSpc>
                <a:spcPts val="3030"/>
              </a:lnSpc>
              <a:spcBef>
                <a:spcPts val="2140"/>
              </a:spcBef>
              <a:buClr>
                <a:srgbClr val="89D0D5"/>
              </a:buClr>
              <a:buSzPct val="77000"/>
              <a:buFont typeface="Arial MT"/>
              <a:buChar char="•"/>
              <a:tabLst>
                <a:tab pos="113030" algn="l"/>
              </a:tabLst>
            </a:pPr>
            <a:r>
              <a:rPr sz="2800" b="1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INNOVATION</a:t>
            </a:r>
            <a:r>
              <a:rPr sz="2800" b="1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SUMMARY: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Dynamic</a:t>
            </a:r>
            <a:r>
              <a:rPr sz="28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Zones:</a:t>
            </a:r>
            <a:r>
              <a:rPr sz="2800" b="1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Micro-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control</a:t>
            </a:r>
            <a:r>
              <a:rPr sz="28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spaces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(e.g.,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lighting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occupied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desks).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4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2800" b="1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Empowerment:</a:t>
            </a:r>
            <a:r>
              <a:rPr sz="2800" b="1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Dashboard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provides</a:t>
            </a:r>
            <a:r>
              <a:rPr sz="28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energy</a:t>
            </a:r>
            <a:r>
              <a:rPr sz="2800" b="1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usage</a:t>
            </a:r>
            <a:r>
              <a:rPr sz="2800" b="1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trends</a:t>
            </a:r>
            <a:r>
              <a:rPr sz="2800" b="1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manual</a:t>
            </a:r>
            <a:r>
              <a:rPr sz="2800" b="1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overrides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4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Scalability:</a:t>
            </a:r>
            <a:r>
              <a:rPr sz="2800" b="1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Modular</a:t>
            </a:r>
            <a:r>
              <a:rPr sz="28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design</a:t>
            </a:r>
            <a:r>
              <a:rPr sz="2800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supports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future</a:t>
            </a:r>
            <a:r>
              <a:rPr sz="2800" spc="-1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additions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(solar,</a:t>
            </a:r>
            <a:r>
              <a:rPr sz="2800" spc="-114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AI).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375" y="469213"/>
            <a:ext cx="49549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latin typeface="Times New Roman" panose="02020603050405020304"/>
                <a:cs typeface="Times New Roman" panose="02020603050405020304"/>
              </a:rPr>
              <a:t>Methodology</a:t>
            </a:r>
            <a:endParaRPr sz="7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744726"/>
            <a:ext cx="13596619" cy="752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indent="-107950">
              <a:lnSpc>
                <a:spcPts val="3030"/>
              </a:lnSpc>
              <a:spcBef>
                <a:spcPts val="95"/>
              </a:spcBef>
              <a:buClr>
                <a:srgbClr val="89D0D5"/>
              </a:buClr>
              <a:buSzPct val="77000"/>
              <a:buFont typeface="Arial MT"/>
              <a:buChar char="•"/>
              <a:tabLst>
                <a:tab pos="113030" algn="l"/>
              </a:tabLst>
            </a:pP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SYSTEM</a:t>
            </a:r>
            <a:r>
              <a:rPr sz="2800" b="1" spc="-1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DESIGN: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270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Hardware</a:t>
            </a:r>
            <a:r>
              <a:rPr sz="2800" b="1" spc="-1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Layer: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Sensors:</a:t>
            </a:r>
            <a:r>
              <a:rPr sz="2800" b="1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PIR</a:t>
            </a:r>
            <a:r>
              <a:rPr sz="28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(motion),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DHT22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(temp/humidity),</a:t>
            </a:r>
            <a:r>
              <a:rPr sz="2800" spc="-3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MQ-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135</a:t>
            </a:r>
            <a:r>
              <a:rPr sz="28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(CO),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ACS712</a:t>
            </a:r>
            <a:r>
              <a:rPr sz="2800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(current).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ct val="100000"/>
              </a:lnSpc>
              <a:spcBef>
                <a:spcPts val="5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Controller:</a:t>
            </a:r>
            <a:r>
              <a:rPr sz="2800" b="1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ESP32</a:t>
            </a:r>
            <a:r>
              <a:rPr sz="2800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processes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800" spc="-10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10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triggers</a:t>
            </a:r>
            <a:r>
              <a:rPr sz="2800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8-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channel</a:t>
            </a:r>
            <a:r>
              <a:rPr sz="28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relays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spcBef>
                <a:spcPts val="3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Software</a:t>
            </a:r>
            <a:r>
              <a:rPr sz="2800" b="1" spc="-1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Layer: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Firmware:</a:t>
            </a:r>
            <a:r>
              <a:rPr sz="2800" b="1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Arduino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C++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real-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time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sensor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fusion.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ct val="100000"/>
              </a:lnSpc>
              <a:spcBef>
                <a:spcPts val="3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Backend:</a:t>
            </a:r>
            <a:r>
              <a:rPr sz="2800" b="1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Node.js/Express.js</a:t>
            </a:r>
            <a:r>
              <a:rPr sz="2800" spc="-3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JWT</a:t>
            </a:r>
            <a:r>
              <a:rPr sz="2800" b="1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authentication</a:t>
            </a:r>
            <a:r>
              <a:rPr sz="2800" b="1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MongoDB</a:t>
            </a:r>
            <a:r>
              <a:rPr sz="28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(TLS</a:t>
            </a:r>
            <a:r>
              <a:rPr sz="28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encryption).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55700" lvl="2" indent="-228600">
              <a:lnSpc>
                <a:spcPct val="100000"/>
              </a:lnSpc>
              <a:spcBef>
                <a:spcPts val="5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1155700" algn="l"/>
              </a:tabLst>
            </a:pP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Frontend:</a:t>
            </a:r>
            <a:r>
              <a:rPr sz="2800" b="1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React.js</a:t>
            </a:r>
            <a:r>
              <a:rPr sz="28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dashboard</a:t>
            </a:r>
            <a:r>
              <a:rPr sz="2800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Chart.js</a:t>
            </a:r>
            <a:r>
              <a:rPr sz="2800" b="1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visualizations.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89D0D5"/>
              </a:buClr>
              <a:buFont typeface="Arial MT"/>
              <a:buChar char="•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113030" indent="-107950">
              <a:lnSpc>
                <a:spcPts val="3030"/>
              </a:lnSpc>
              <a:buClr>
                <a:srgbClr val="89D0D5"/>
              </a:buClr>
              <a:buSzPct val="77000"/>
              <a:buFont typeface="Arial MT"/>
              <a:buChar char="•"/>
              <a:tabLst>
                <a:tab pos="113030" algn="l"/>
              </a:tabLst>
            </a:pP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WORKFLOW: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Motion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detected</a:t>
            </a:r>
            <a:r>
              <a:rPr sz="28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→</a:t>
            </a:r>
            <a:r>
              <a:rPr sz="28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ESP32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checks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zone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→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Activates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relays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→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Logs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cloud.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89D0D5"/>
              </a:buClr>
              <a:buFont typeface="Arial MT"/>
              <a:buChar char="•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113030" indent="-107950">
              <a:lnSpc>
                <a:spcPts val="3030"/>
              </a:lnSpc>
              <a:spcBef>
                <a:spcPts val="5"/>
              </a:spcBef>
              <a:buClr>
                <a:srgbClr val="89D0D5"/>
              </a:buClr>
              <a:buSzPct val="77000"/>
              <a:buFont typeface="Arial MT"/>
              <a:buChar char="•"/>
              <a:tabLst>
                <a:tab pos="113030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TESTING</a:t>
            </a:r>
            <a:r>
              <a:rPr sz="2800" b="1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800" b="1" spc="-8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CALIBRATION: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PIR</a:t>
            </a:r>
            <a:r>
              <a:rPr sz="2800" b="1" spc="-1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Sensors:</a:t>
            </a:r>
            <a:r>
              <a:rPr sz="2800" b="1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Adjusted</a:t>
            </a:r>
            <a:r>
              <a:rPr sz="28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spc="-9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false</a:t>
            </a:r>
            <a:r>
              <a:rPr sz="2800" b="1" spc="-10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triggers</a:t>
            </a:r>
            <a:r>
              <a:rPr sz="2800" b="1" spc="-7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(95%</a:t>
            </a:r>
            <a:r>
              <a:rPr sz="2800" spc="-8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accuracy).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Fan</a:t>
            </a:r>
            <a:r>
              <a:rPr sz="2800" b="1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Threshold:</a:t>
            </a:r>
            <a:r>
              <a:rPr sz="2800" b="1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800" spc="-7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24°C</a:t>
            </a:r>
            <a:r>
              <a:rPr sz="2800" b="1" spc="-3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(Shinde</a:t>
            </a:r>
            <a:r>
              <a:rPr sz="2800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Kulkarni,</a:t>
            </a:r>
            <a:r>
              <a:rPr sz="2800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2019).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50"/>
              </a:spcBef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Air</a:t>
            </a:r>
            <a:r>
              <a:rPr sz="2800" b="1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Quality:</a:t>
            </a:r>
            <a:r>
              <a:rPr sz="2800" b="1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Ventilation</a:t>
            </a:r>
            <a:r>
              <a:rPr sz="2800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triggers</a:t>
            </a:r>
            <a:r>
              <a:rPr sz="2800" spc="-5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800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1000</a:t>
            </a:r>
            <a:r>
              <a:rPr sz="2800" b="1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ppm</a:t>
            </a:r>
            <a:r>
              <a:rPr sz="2800" b="1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</a:t>
            </a:r>
            <a:r>
              <a:rPr sz="2800" spc="-2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13030" indent="-107950">
              <a:lnSpc>
                <a:spcPts val="3030"/>
              </a:lnSpc>
              <a:spcBef>
                <a:spcPts val="2135"/>
              </a:spcBef>
              <a:buClr>
                <a:srgbClr val="89D0D5"/>
              </a:buClr>
              <a:buSzPct val="77000"/>
              <a:buFont typeface="Arial MT"/>
              <a:buChar char="•"/>
              <a:tabLst>
                <a:tab pos="113030" algn="l"/>
              </a:tabLst>
            </a:pPr>
            <a:r>
              <a:rPr sz="2800" b="1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VALIDATION: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3030"/>
              </a:lnSpc>
              <a:buClr>
                <a:srgbClr val="89D0D5"/>
              </a:buClr>
              <a:buSzPct val="80000"/>
              <a:buFont typeface="Arial MT"/>
              <a:buChar char="•"/>
              <a:tabLst>
                <a:tab pos="756285" algn="l"/>
              </a:tabLst>
            </a:pP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Compared</a:t>
            </a:r>
            <a:r>
              <a:rPr sz="2800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6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manual</a:t>
            </a:r>
            <a:r>
              <a:rPr sz="2800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control:</a:t>
            </a:r>
            <a:r>
              <a:rPr sz="2800" spc="-9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40%</a:t>
            </a:r>
            <a:r>
              <a:rPr sz="2800" b="1" spc="-5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energy</a:t>
            </a:r>
            <a:r>
              <a:rPr sz="2800" b="1" spc="-4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savings</a:t>
            </a:r>
            <a:r>
              <a:rPr sz="2800" b="1" spc="-45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6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classrooms</a:t>
            </a:r>
            <a:r>
              <a:rPr sz="2700" spc="-10" dirty="0">
                <a:solidFill>
                  <a:srgbClr val="F8F9F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7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507998"/>
            <a:ext cx="5520055" cy="2362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>
              <a:lnSpc>
                <a:spcPts val="8800"/>
              </a:lnSpc>
              <a:spcBef>
                <a:spcPts val="1000"/>
              </a:spcBef>
            </a:pPr>
            <a:r>
              <a:rPr b="1" spc="-1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b="1" spc="-25" dirty="0">
                <a:latin typeface="Times New Roman" panose="02020603050405020304"/>
                <a:cs typeface="Times New Roman" panose="02020603050405020304"/>
              </a:rPr>
              <a:t>Architecture</a:t>
            </a:r>
            <a:endParaRPr b="1" spc="-2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8284" y="5028946"/>
            <a:ext cx="8314690" cy="218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583565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83565" indent="-570865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"/>
              <a:tabLst>
                <a:tab pos="583565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Motion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Sensor-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motion</a:t>
            </a:r>
            <a:r>
              <a:rPr sz="24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84200" marR="5080" indent="-571500">
              <a:lnSpc>
                <a:spcPts val="4710"/>
              </a:lnSpc>
              <a:spcBef>
                <a:spcPts val="255"/>
              </a:spcBef>
              <a:buFont typeface="Wingdings" panose="05000000000000000000"/>
              <a:buChar char=""/>
              <a:tabLst>
                <a:tab pos="584200" algn="l"/>
                <a:tab pos="1574165" algn="l"/>
                <a:tab pos="1838325" algn="l"/>
                <a:tab pos="2728595" algn="l"/>
                <a:tab pos="3395345" algn="l"/>
                <a:tab pos="3793490" algn="l"/>
                <a:tab pos="4090670" algn="l"/>
                <a:tab pos="5347970" algn="l"/>
                <a:tab pos="6017260" algn="l"/>
                <a:tab pos="6924040" algn="l"/>
                <a:tab pos="744093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ESP32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Sends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real-</a:t>
            </a: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motion tracking.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336" y="5028946"/>
            <a:ext cx="7867015" cy="218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583565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stack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includes: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83565" marR="5080" indent="-571500">
              <a:lnSpc>
                <a:spcPts val="4700"/>
              </a:lnSpc>
              <a:spcBef>
                <a:spcPts val="450"/>
              </a:spcBef>
              <a:buFont typeface="Wingdings" panose="05000000000000000000"/>
              <a:buChar char=""/>
              <a:tabLst>
                <a:tab pos="583565" algn="l"/>
                <a:tab pos="1776095" algn="l"/>
                <a:tab pos="2458720" algn="l"/>
                <a:tab pos="2988945" algn="l"/>
                <a:tab pos="4822825" algn="l"/>
                <a:tab pos="5369560" algn="l"/>
                <a:tab pos="6374130" algn="l"/>
                <a:tab pos="699135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Arduino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ESP32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motion sensor.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83565" indent="-570865">
              <a:lnSpc>
                <a:spcPct val="100000"/>
              </a:lnSpc>
              <a:spcBef>
                <a:spcPts val="1370"/>
              </a:spcBef>
              <a:buFont typeface="Wingdings" panose="05000000000000000000"/>
              <a:buChar char=""/>
              <a:tabLst>
                <a:tab pos="583565" algn="l"/>
              </a:tabLst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HTML</a:t>
            </a:r>
            <a:r>
              <a:rPr sz="2400" spc="-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CSS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4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7578674"/>
            <a:ext cx="88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ESP32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500" y="1031189"/>
            <a:ext cx="5506085" cy="23634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 marR="5080">
              <a:lnSpc>
                <a:spcPts val="8800"/>
              </a:lnSpc>
              <a:spcBef>
                <a:spcPts val="1005"/>
              </a:spcBef>
            </a:pPr>
            <a:r>
              <a:rPr b="1" spc="-10" dirty="0">
                <a:latin typeface="Times New Roman" panose="02020603050405020304"/>
                <a:cs typeface="Times New Roman" panose="02020603050405020304"/>
              </a:rPr>
              <a:t>Hardware Components</a:t>
            </a:r>
            <a:endParaRPr b="1" spc="-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1264" y="4217034"/>
            <a:ext cx="2501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RELAY</a:t>
            </a:r>
            <a:r>
              <a:rPr sz="24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MODULE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7197" y="7584185"/>
            <a:ext cx="184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PIR</a:t>
            </a:r>
            <a:r>
              <a:rPr sz="24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533773"/>
            <a:ext cx="3056128" cy="27062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872" y="4568952"/>
            <a:ext cx="2602738" cy="26027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93202" y="803148"/>
            <a:ext cx="3012948" cy="30129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42670" y="1645792"/>
            <a:ext cx="2857500" cy="26003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491210" y="4637278"/>
            <a:ext cx="267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Temperature</a:t>
            </a:r>
            <a:r>
              <a:rPr sz="24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1000" y="5448300"/>
            <a:ext cx="3688715" cy="25476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366629" y="8824671"/>
            <a:ext cx="2473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Air</a:t>
            </a:r>
            <a:r>
              <a:rPr sz="24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4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9357" y="933582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Admin</a:t>
            </a:r>
            <a:r>
              <a:rPr sz="24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panel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53670" marR="5080">
              <a:lnSpc>
                <a:spcPts val="8800"/>
              </a:lnSpc>
              <a:spcBef>
                <a:spcPts val="1000"/>
              </a:spcBef>
            </a:pPr>
            <a:r>
              <a:rPr b="1" spc="-10" dirty="0">
                <a:latin typeface="Times New Roman" panose="02020603050405020304"/>
                <a:cs typeface="Times New Roman" panose="02020603050405020304"/>
              </a:rPr>
              <a:t>Software Components</a:t>
            </a:r>
            <a:endParaRPr b="1" spc="-1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2947035"/>
            <a:ext cx="8762365" cy="61588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4760" y="2894330"/>
            <a:ext cx="7968615" cy="61950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34010" y="9386113"/>
            <a:ext cx="341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Real</a:t>
            </a:r>
            <a:r>
              <a:rPr sz="24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sz="24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Sensors</a:t>
            </a:r>
            <a:r>
              <a:rPr sz="2400" b="1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6222</Words>
  <Application>WPS Presentation</Application>
  <PresentationFormat>On-screen Show (4:3)</PresentationFormat>
  <Paragraphs>199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Arial MT</vt:lpstr>
      <vt:lpstr>Calibri</vt:lpstr>
      <vt:lpstr>Tahoma</vt:lpstr>
      <vt:lpstr>Verdana</vt:lpstr>
      <vt:lpstr>Wingdings</vt:lpstr>
      <vt:lpstr>Microsoft YaHei</vt:lpstr>
      <vt:lpstr>Arial Unicode MS</vt:lpstr>
      <vt:lpstr>Office Theme</vt:lpstr>
      <vt:lpstr>Bright Track Web-Enabled Motion Sensing Lighting System with</vt:lpstr>
      <vt:lpstr>List of Content</vt:lpstr>
      <vt:lpstr>Introduction</vt:lpstr>
      <vt:lpstr>Literature Review</vt:lpstr>
      <vt:lpstr>Outcome of Literature	Review</vt:lpstr>
      <vt:lpstr>Methodology</vt:lpstr>
      <vt:lpstr>System Architecture</vt:lpstr>
      <vt:lpstr>Hardware Components</vt:lpstr>
      <vt:lpstr>Software Components</vt:lpstr>
      <vt:lpstr>Process</vt:lpstr>
      <vt:lpstr>Conclusion And 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Track Web-Enabled Motion Sensing Lighting System with</dc:title>
  <dc:creator>Anuj Sharma</dc:creator>
  <cp:lastModifiedBy>shiva</cp:lastModifiedBy>
  <cp:revision>1</cp:revision>
  <dcterms:created xsi:type="dcterms:W3CDTF">2025-05-25T18:56:14Z</dcterms:created>
  <dcterms:modified xsi:type="dcterms:W3CDTF">2025-05-25T18:56:14Z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2025-05-24T05:30:00Z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3AB6417529C8404DAF7E71827F770AE9_12</vt:lpwstr>
  </property>
  <property fmtid="{D5CDD505-2E9C-101B-9397-08002B2CF9AE}" pid="7" name="KSOProductBuildVer">
    <vt:lpwstr>1033-12.2.0.21179</vt:lpwstr>
  </property>
</Properties>
</file>