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0" r:id="rId5"/>
    <p:sldId id="274" r:id="rId6"/>
    <p:sldId id="259" r:id="rId7"/>
    <p:sldId id="269" r:id="rId8"/>
    <p:sldId id="260" r:id="rId9"/>
    <p:sldId id="261" r:id="rId10"/>
    <p:sldId id="292" r:id="rId11"/>
    <p:sldId id="293" r:id="rId12"/>
    <p:sldId id="285" r:id="rId13"/>
    <p:sldId id="289" r:id="rId14"/>
    <p:sldId id="290" r:id="rId15"/>
    <p:sldId id="291" r:id="rId16"/>
    <p:sldId id="286" r:id="rId17"/>
    <p:sldId id="288" r:id="rId18"/>
    <p:sldId id="283" r:id="rId19"/>
    <p:sldId id="267" r:id="rId20"/>
    <p:sldId id="276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C26F10-8A15-4C59-86D5-CC9FF8A5F3D2}">
          <p14:sldIdLst>
            <p14:sldId id="256"/>
            <p14:sldId id="257"/>
            <p14:sldId id="258"/>
            <p14:sldId id="280"/>
          </p14:sldIdLst>
        </p14:section>
        <p14:section name="Untitled Section" id="{CA2FB0D5-DB95-4034-AF70-6CF450376EE1}">
          <p14:sldIdLst>
            <p14:sldId id="274"/>
            <p14:sldId id="259"/>
            <p14:sldId id="269"/>
            <p14:sldId id="260"/>
            <p14:sldId id="261"/>
            <p14:sldId id="292"/>
            <p14:sldId id="293"/>
            <p14:sldId id="285"/>
            <p14:sldId id="289"/>
            <p14:sldId id="290"/>
            <p14:sldId id="291"/>
            <p14:sldId id="286"/>
            <p14:sldId id="288"/>
            <p14:sldId id="283"/>
            <p14:sldId id="267"/>
            <p14:sldId id="276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94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aq\Desktop\ga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Waiting</a:t>
            </a:r>
            <a:r>
              <a:rPr lang="en-US" baseline="0"/>
              <a:t> Time vs. Flights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actual!$O$3</c:f>
              <c:strCache>
                <c:ptCount val="1"/>
                <c:pt idx="0">
                  <c:v>waiting time(r(i,l))</c:v>
                </c:pt>
              </c:strCache>
            </c:strRef>
          </c:tx>
          <c:invertIfNegative val="0"/>
          <c:cat>
            <c:strRef>
              <c:f>actual!$N$4:$N$23</c:f>
              <c:strCache>
                <c:ptCount val="20"/>
                <c:pt idx="0">
                  <c:v>3K511</c:v>
                </c:pt>
                <c:pt idx="1">
                  <c:v>QF4210</c:v>
                </c:pt>
                <c:pt idx="2">
                  <c:v>UL316</c:v>
                </c:pt>
                <c:pt idx="3">
                  <c:v>MI962</c:v>
                </c:pt>
                <c:pt idx="4">
                  <c:v>SQ5162</c:v>
                </c:pt>
                <c:pt idx="5">
                  <c:v>3K683</c:v>
                </c:pt>
                <c:pt idx="6">
                  <c:v>QF4228</c:v>
                </c:pt>
                <c:pt idx="7">
                  <c:v>SQ241</c:v>
                </c:pt>
                <c:pt idx="8">
                  <c:v>TR2102</c:v>
                </c:pt>
                <c:pt idx="9">
                  <c:v>MI332</c:v>
                </c:pt>
                <c:pt idx="10">
                  <c:v>MH9128</c:v>
                </c:pt>
                <c:pt idx="11">
                  <c:v>SQ5322</c:v>
                </c:pt>
                <c:pt idx="12">
                  <c:v>3K721</c:v>
                </c:pt>
                <c:pt idx="13">
                  <c:v>QF4224</c:v>
                </c:pt>
                <c:pt idx="14">
                  <c:v>SQ970</c:v>
                </c:pt>
                <c:pt idx="15">
                  <c:v>3K555</c:v>
                </c:pt>
                <c:pt idx="16">
                  <c:v>QF4222</c:v>
                </c:pt>
                <c:pt idx="17">
                  <c:v>NH7050</c:v>
                </c:pt>
                <c:pt idx="18">
                  <c:v>CO882</c:v>
                </c:pt>
                <c:pt idx="19">
                  <c:v>TR2632</c:v>
                </c:pt>
              </c:strCache>
            </c:strRef>
          </c:cat>
          <c:val>
            <c:numRef>
              <c:f>actual!$O$4:$O$23</c:f>
              <c:numCache>
                <c:formatCode>General</c:formatCode>
                <c:ptCount val="20"/>
                <c:pt idx="0">
                  <c:v>30</c:v>
                </c:pt>
                <c:pt idx="1">
                  <c:v>25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26</c:v>
                </c:pt>
                <c:pt idx="6">
                  <c:v>25</c:v>
                </c:pt>
                <c:pt idx="7">
                  <c:v>11</c:v>
                </c:pt>
                <c:pt idx="8">
                  <c:v>11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060352"/>
        <c:axId val="43830656"/>
      </c:barChart>
      <c:catAx>
        <c:axId val="49060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SG" sz="1100"/>
                  <a:t>Flights (i)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43830656"/>
        <c:crosses val="autoZero"/>
        <c:auto val="1"/>
        <c:lblAlgn val="ctr"/>
        <c:lblOffset val="100"/>
        <c:tickLblSkip val="1"/>
        <c:noMultiLvlLbl val="0"/>
      </c:catAx>
      <c:valAx>
        <c:axId val="43830656"/>
        <c:scaling>
          <c:orientation val="minMax"/>
          <c:max val="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Waiting Time (r)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90603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68D47-4EE8-4E79-860C-A4BC73897BEF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C73A0-A952-4DE3-89E2-919196C20B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C73A0-A952-4DE3-89E2-919196C20B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C73A0-A952-4DE3-89E2-919196C20B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wmf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png"/><Relationship Id="rId5" Type="http://schemas.openxmlformats.org/officeDocument/2006/relationships/image" Target="../media/image8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4267200" cy="2514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宋体" pitchFamily="2" charset="-122"/>
              </a:rPr>
              <a:t>Air Traffic Flow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宋体" pitchFamily="2" charset="-122"/>
              </a:rPr>
              <a:t>Management</a:t>
            </a:r>
            <a:b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宋体" pitchFamily="2" charset="-122"/>
              </a:rPr>
            </a:b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宋体" pitchFamily="2" charset="-122"/>
              </a:rPr>
              <a:t>(ATFM)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9"/>
          <a:stretch>
            <a:fillRect/>
          </a:stretch>
        </p:blipFill>
        <p:spPr bwMode="auto">
          <a:xfrm>
            <a:off x="4953000" y="907524"/>
            <a:ext cx="3448050" cy="470111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85800" y="3862162"/>
            <a:ext cx="6400800" cy="1752600"/>
          </a:xfrm>
        </p:spPr>
        <p:txBody>
          <a:bodyPr/>
          <a:lstStyle/>
          <a:p>
            <a:r>
              <a:rPr lang="en-US" dirty="0" smtClean="0"/>
              <a:t>Rajnish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Model Formulation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22694"/>
              </p:ext>
            </p:extLst>
          </p:nvPr>
        </p:nvGraphicFramePr>
        <p:xfrm>
          <a:off x="126206" y="1353343"/>
          <a:ext cx="88915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4" imgW="4572000" imgH="279360" progId="Equation.3">
                  <p:embed/>
                </p:oleObj>
              </mc:Choice>
              <mc:Fallback>
                <p:oleObj name="Equation" r:id="rId4" imgW="4572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" y="1353343"/>
                        <a:ext cx="8891587" cy="646113"/>
                      </a:xfrm>
                      <a:prstGeom prst="rect">
                        <a:avLst/>
                      </a:prstGeom>
                      <a:solidFill>
                        <a:schemeClr val="bg1">
                          <a:alpha val="21960"/>
                        </a:schemeClr>
                      </a:solidFill>
                      <a:ln w="25400">
                        <a:solidFill>
                          <a:srgbClr val="8EB4E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337565"/>
              </p:ext>
            </p:extLst>
          </p:nvPr>
        </p:nvGraphicFramePr>
        <p:xfrm>
          <a:off x="2692400" y="2137229"/>
          <a:ext cx="281940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6" imgW="1739880" imgH="1739880" progId="Equation.3">
                  <p:embed/>
                </p:oleObj>
              </mc:Choice>
              <mc:Fallback>
                <p:oleObj name="Equation" r:id="rId6" imgW="173988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137229"/>
                        <a:ext cx="2819401" cy="2819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E6B9B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-1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24" name="Rectangle 23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942114" y="4974218"/>
            <a:ext cx="3825009" cy="954107"/>
          </a:xfrm>
          <a:prstGeom prst="rect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 smtClean="0"/>
              <a:t>z</a:t>
            </a:r>
            <a:r>
              <a:rPr lang="en-GB" sz="1400" baseline="-25000" dirty="0" err="1" smtClean="0"/>
              <a:t>ij</a:t>
            </a:r>
            <a:r>
              <a:rPr lang="en-GB" sz="1400" dirty="0"/>
              <a:t>	</a:t>
            </a:r>
            <a:r>
              <a:rPr lang="en-GB" sz="1400" dirty="0" smtClean="0"/>
              <a:t>Binary </a:t>
            </a:r>
            <a:r>
              <a:rPr lang="en-GB" sz="1400" dirty="0"/>
              <a:t>variable if flight </a:t>
            </a:r>
            <a:r>
              <a:rPr lang="en-GB" sz="1400" dirty="0" err="1"/>
              <a:t>i</a:t>
            </a:r>
            <a:r>
              <a:rPr lang="en-GB" sz="1400" dirty="0"/>
              <a:t> in trajectory j</a:t>
            </a:r>
          </a:p>
          <a:p>
            <a:r>
              <a:rPr lang="en-GB" sz="1400" dirty="0" err="1" smtClean="0"/>
              <a:t>r</a:t>
            </a:r>
            <a:r>
              <a:rPr lang="en-GB" sz="1400" baseline="-25000" dirty="0" err="1" smtClean="0"/>
              <a:t>l</a:t>
            </a:r>
            <a:r>
              <a:rPr lang="en-GB" sz="1400" dirty="0"/>
              <a:t>	</a:t>
            </a:r>
            <a:r>
              <a:rPr lang="en-GB" sz="1400" dirty="0" smtClean="0"/>
              <a:t>Delay </a:t>
            </a:r>
            <a:r>
              <a:rPr lang="en-GB" sz="1400" dirty="0"/>
              <a:t>imposed on connecting flight l</a:t>
            </a:r>
            <a:endParaRPr lang="en-SG" sz="1400" dirty="0"/>
          </a:p>
          <a:p>
            <a:r>
              <a:rPr lang="en-GB" sz="1400" dirty="0" err="1" smtClean="0"/>
              <a:t>y</a:t>
            </a:r>
            <a:r>
              <a:rPr lang="en-GB" sz="1400" baseline="-25000" dirty="0" err="1" smtClean="0"/>
              <a:t>ijkp</a:t>
            </a:r>
            <a:r>
              <a:rPr lang="en-GB" sz="1400" dirty="0" smtClean="0"/>
              <a:t> </a:t>
            </a:r>
            <a:r>
              <a:rPr lang="en-GB" sz="1400" dirty="0"/>
              <a:t>	B</a:t>
            </a:r>
            <a:r>
              <a:rPr lang="en-GB" sz="1400" dirty="0" smtClean="0"/>
              <a:t>inary </a:t>
            </a:r>
            <a:r>
              <a:rPr lang="en-GB" sz="1400" dirty="0"/>
              <a:t>variable if flight </a:t>
            </a:r>
            <a:r>
              <a:rPr lang="en-GB" sz="1400" dirty="0" err="1"/>
              <a:t>i</a:t>
            </a:r>
            <a:r>
              <a:rPr lang="en-GB" sz="1400" dirty="0"/>
              <a:t> in trajectory j </a:t>
            </a:r>
            <a:r>
              <a:rPr lang="en-GB" sz="1400" dirty="0" smtClean="0"/>
              <a:t>	at </a:t>
            </a:r>
            <a:r>
              <a:rPr lang="en-GB" sz="1400" dirty="0"/>
              <a:t>airport k </a:t>
            </a:r>
            <a:r>
              <a:rPr lang="en-GB" sz="1400" dirty="0" smtClean="0"/>
              <a:t>in </a:t>
            </a:r>
            <a:r>
              <a:rPr lang="en-GB" sz="1400" dirty="0"/>
              <a:t>time period p</a:t>
            </a:r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262914" y="3097649"/>
            <a:ext cx="1828800" cy="116955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i</a:t>
            </a:r>
            <a:r>
              <a:rPr lang="en-GB" sz="1400" dirty="0" smtClean="0"/>
              <a:t>    origin airports</a:t>
            </a:r>
          </a:p>
          <a:p>
            <a:r>
              <a:rPr lang="en-GB" sz="1400" dirty="0" smtClean="0"/>
              <a:t>j    destination </a:t>
            </a:r>
            <a:r>
              <a:rPr lang="en-GB" sz="1400" dirty="0" err="1" smtClean="0"/>
              <a:t>ariports</a:t>
            </a:r>
            <a:endParaRPr lang="en-GB" sz="1400" dirty="0" smtClean="0"/>
          </a:p>
          <a:p>
            <a:r>
              <a:rPr lang="en-GB" sz="1400" dirty="0" smtClean="0"/>
              <a:t>K   aircraft types</a:t>
            </a:r>
          </a:p>
          <a:p>
            <a:r>
              <a:rPr lang="en-GB" sz="1400" dirty="0" smtClean="0"/>
              <a:t>L    trajectories</a:t>
            </a:r>
            <a:endParaRPr lang="en-SG" sz="1400" dirty="0" smtClean="0"/>
          </a:p>
          <a:p>
            <a:r>
              <a:rPr lang="en-GB" sz="1400" dirty="0" smtClean="0"/>
              <a:t>t    time </a:t>
            </a:r>
            <a:endParaRPr lang="en-SG" sz="1400" dirty="0" smtClean="0"/>
          </a:p>
        </p:txBody>
      </p:sp>
      <p:sp>
        <p:nvSpPr>
          <p:cNvPr id="22" name="Right Arrow 21"/>
          <p:cNvSpPr/>
          <p:nvPr/>
        </p:nvSpPr>
        <p:spPr>
          <a:xfrm rot="19038452">
            <a:off x="264275" y="2120328"/>
            <a:ext cx="1905000" cy="15240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Minimize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762000" y="3505200"/>
            <a:ext cx="1905000" cy="1524000"/>
          </a:xfrm>
          <a:prstGeom prst="rightArrow">
            <a:avLst/>
          </a:prstGeom>
          <a:solidFill>
            <a:srgbClr val="FF6699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Subject to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22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Model Formulation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9038452">
            <a:off x="264275" y="2120328"/>
            <a:ext cx="1905000" cy="15240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Minimize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1752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" name="Group 22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18" name="Rectangle 17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2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6215"/>
              </p:ext>
            </p:extLst>
          </p:nvPr>
        </p:nvGraphicFramePr>
        <p:xfrm>
          <a:off x="88900" y="1349601"/>
          <a:ext cx="8966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3" imgW="4241520" imgH="279360" progId="Equation.3">
                  <p:embed/>
                </p:oleObj>
              </mc:Choice>
              <mc:Fallback>
                <p:oleObj name="Equation" r:id="rId3" imgW="42415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1349601"/>
                        <a:ext cx="8966200" cy="6207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95B3D7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148350"/>
              </p:ext>
            </p:extLst>
          </p:nvPr>
        </p:nvGraphicFramePr>
        <p:xfrm>
          <a:off x="2697019" y="1981200"/>
          <a:ext cx="3475181" cy="270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5" imgW="1777680" imgH="1562040" progId="Equation.3">
                  <p:embed/>
                </p:oleObj>
              </mc:Choice>
              <mc:Fallback>
                <p:oleObj name="Equation" r:id="rId5" imgW="177768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019" y="1981200"/>
                        <a:ext cx="3475181" cy="270670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D99694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667000" y="4827932"/>
            <a:ext cx="1828800" cy="116955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i</a:t>
            </a:r>
            <a:r>
              <a:rPr lang="en-GB" sz="1400" dirty="0" smtClean="0"/>
              <a:t>    origin airports </a:t>
            </a:r>
            <a:endParaRPr lang="en-SG" sz="1400" dirty="0" smtClean="0"/>
          </a:p>
          <a:p>
            <a:r>
              <a:rPr lang="en-GB" sz="1400" dirty="0" smtClean="0"/>
              <a:t>j    destination airports </a:t>
            </a:r>
            <a:endParaRPr lang="en-SG" sz="1400" dirty="0" smtClean="0"/>
          </a:p>
          <a:p>
            <a:r>
              <a:rPr lang="en-GB" sz="1400" dirty="0" smtClean="0"/>
              <a:t>l    trajectories</a:t>
            </a:r>
          </a:p>
          <a:p>
            <a:r>
              <a:rPr lang="en-GB" sz="1400" dirty="0" smtClean="0"/>
              <a:t>K   types of aircrafts</a:t>
            </a:r>
            <a:endParaRPr lang="en-SG" sz="1400" dirty="0" smtClean="0"/>
          </a:p>
          <a:p>
            <a:r>
              <a:rPr lang="en-GB" sz="1400" dirty="0" smtClean="0"/>
              <a:t>t    time </a:t>
            </a:r>
            <a:endParaRPr lang="en-SG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4854483"/>
            <a:ext cx="3810000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z1</a:t>
            </a:r>
            <a:r>
              <a:rPr lang="en-GB" sz="1400" baseline="-25000" dirty="0" smtClean="0"/>
              <a:t>ijt</a:t>
            </a:r>
            <a:r>
              <a:rPr lang="en-GB" sz="1400" dirty="0" smtClean="0"/>
              <a:t>	fraction of the delay time in ground</a:t>
            </a:r>
          </a:p>
          <a:p>
            <a:r>
              <a:rPr lang="en-US" sz="1400" dirty="0" smtClean="0"/>
              <a:t>1-</a:t>
            </a:r>
            <a:r>
              <a:rPr lang="en-GB" sz="1400" dirty="0" smtClean="0"/>
              <a:t> z1</a:t>
            </a:r>
            <a:r>
              <a:rPr lang="en-GB" sz="1400" baseline="-25000" dirty="0" smtClean="0"/>
              <a:t>ijt</a:t>
            </a:r>
            <a:r>
              <a:rPr lang="en-US" sz="1400" dirty="0" smtClean="0"/>
              <a:t>	</a:t>
            </a:r>
            <a:r>
              <a:rPr lang="en-GB" sz="1400" dirty="0" smtClean="0"/>
              <a:t>fraction of the delay time in air</a:t>
            </a:r>
            <a:endParaRPr lang="en-SG" sz="1400" dirty="0" smtClean="0"/>
          </a:p>
          <a:p>
            <a:r>
              <a:rPr lang="en-GB" sz="1400" dirty="0" err="1" smtClean="0"/>
              <a:t>r</a:t>
            </a:r>
            <a:r>
              <a:rPr lang="en-GB" sz="1400" baseline="-25000" dirty="0" err="1" smtClean="0"/>
              <a:t>ijt</a:t>
            </a:r>
            <a:r>
              <a:rPr lang="en-GB" sz="1400" dirty="0" smtClean="0"/>
              <a:t>	total delay time</a:t>
            </a:r>
            <a:endParaRPr lang="en-SG" sz="1400" dirty="0" smtClean="0"/>
          </a:p>
          <a:p>
            <a:r>
              <a:rPr lang="en-GB" sz="1400" dirty="0" err="1" smtClean="0"/>
              <a:t>p</a:t>
            </a:r>
            <a:r>
              <a:rPr lang="en-GB" sz="1400" baseline="-25000" dirty="0" err="1" smtClean="0"/>
              <a:t>ijl</a:t>
            </a:r>
            <a:r>
              <a:rPr lang="en-GB" sz="1400" dirty="0" smtClean="0"/>
              <a:t>	travelling time through the trajectory</a:t>
            </a:r>
            <a:endParaRPr lang="en-SG" sz="1400" dirty="0"/>
          </a:p>
        </p:txBody>
      </p:sp>
      <p:sp>
        <p:nvSpPr>
          <p:cNvPr id="22" name="Right Arrow 21"/>
          <p:cNvSpPr/>
          <p:nvPr/>
        </p:nvSpPr>
        <p:spPr>
          <a:xfrm>
            <a:off x="762000" y="3505200"/>
            <a:ext cx="1905000" cy="1524000"/>
          </a:xfrm>
          <a:prstGeom prst="rightArrow">
            <a:avLst/>
          </a:prstGeom>
          <a:solidFill>
            <a:srgbClr val="FF6699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Subject to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Final Model Formulation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1752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15" name="Rectangle 14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5148065" y="2133600"/>
            <a:ext cx="3995935" cy="1169551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i</a:t>
            </a:r>
            <a:r>
              <a:rPr lang="en-GB" sz="1400" dirty="0" smtClean="0"/>
              <a:t>    	Flights</a:t>
            </a:r>
            <a:endParaRPr lang="en-SG" sz="1400" dirty="0" smtClean="0"/>
          </a:p>
          <a:p>
            <a:r>
              <a:rPr lang="en-GB" sz="1400" dirty="0" smtClean="0"/>
              <a:t>j    	Trajectories </a:t>
            </a:r>
            <a:endParaRPr lang="en-SG" sz="1400" dirty="0" smtClean="0"/>
          </a:p>
          <a:p>
            <a:r>
              <a:rPr lang="en-GB" sz="1400" dirty="0" smtClean="0"/>
              <a:t>k	Airports</a:t>
            </a:r>
            <a:endParaRPr lang="en-SG" sz="1400" dirty="0" smtClean="0"/>
          </a:p>
          <a:p>
            <a:r>
              <a:rPr lang="en-GB" sz="1400" dirty="0" smtClean="0"/>
              <a:t>l    	Connecting flights</a:t>
            </a:r>
          </a:p>
          <a:p>
            <a:r>
              <a:rPr lang="en-GB" sz="1400" dirty="0"/>
              <a:t>p</a:t>
            </a:r>
            <a:r>
              <a:rPr lang="en-GB" sz="1400" dirty="0" smtClean="0"/>
              <a:t>   	Time period</a:t>
            </a:r>
            <a:endParaRPr lang="en-SG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148066" y="3551841"/>
            <a:ext cx="3995934" cy="1600438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x</a:t>
            </a:r>
            <a:r>
              <a:rPr lang="en-GB" sz="1400" baseline="-25000" dirty="0" smtClean="0"/>
              <a:t>ij</a:t>
            </a:r>
            <a:r>
              <a:rPr lang="en-GB" sz="1400" dirty="0" smtClean="0"/>
              <a:t>	Binary variable if flight </a:t>
            </a:r>
            <a:r>
              <a:rPr lang="en-GB" sz="1400" dirty="0" err="1" smtClean="0"/>
              <a:t>i</a:t>
            </a:r>
            <a:r>
              <a:rPr lang="en-GB" sz="1400" dirty="0" smtClean="0"/>
              <a:t> following 	trajectory j</a:t>
            </a:r>
          </a:p>
          <a:p>
            <a:r>
              <a:rPr lang="en-GB" sz="1400" dirty="0" err="1" smtClean="0"/>
              <a:t>y</a:t>
            </a:r>
            <a:r>
              <a:rPr lang="en-GB" sz="1400" baseline="-25000" dirty="0" err="1" smtClean="0"/>
              <a:t>ijkp</a:t>
            </a:r>
            <a:r>
              <a:rPr lang="en-GB" sz="1400" dirty="0" smtClean="0"/>
              <a:t>	</a:t>
            </a:r>
            <a:r>
              <a:rPr lang="en-GB" sz="1400" dirty="0"/>
              <a:t>B</a:t>
            </a:r>
            <a:r>
              <a:rPr lang="en-GB" sz="1400" dirty="0" smtClean="0"/>
              <a:t>inary variable if flight </a:t>
            </a:r>
            <a:r>
              <a:rPr lang="en-GB" sz="1400" dirty="0" err="1" smtClean="0"/>
              <a:t>i</a:t>
            </a:r>
            <a:r>
              <a:rPr lang="en-GB" sz="1400" dirty="0" smtClean="0"/>
              <a:t> following 	trajectory j at airport k in time period p</a:t>
            </a:r>
          </a:p>
          <a:p>
            <a:r>
              <a:rPr lang="en-GB" sz="1400" dirty="0" err="1" smtClean="0"/>
              <a:t>r</a:t>
            </a:r>
            <a:r>
              <a:rPr lang="en-GB" sz="1400" baseline="-25000" dirty="0" err="1" smtClean="0"/>
              <a:t>l</a:t>
            </a:r>
            <a:r>
              <a:rPr lang="en-GB" sz="1400" dirty="0"/>
              <a:t>	Delay imposed on connecting flight </a:t>
            </a:r>
            <a:r>
              <a:rPr lang="en-GB" sz="1400" dirty="0" smtClean="0"/>
              <a:t>l</a:t>
            </a:r>
          </a:p>
          <a:p>
            <a:pPr lvl="0"/>
            <a:r>
              <a:rPr lang="en-US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1400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Delay cost of connected flights</a:t>
            </a:r>
          </a:p>
          <a:p>
            <a:r>
              <a:rPr lang="en-US" sz="1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en-US" sz="1400" baseline="-30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Ij</a:t>
            </a:r>
            <a:r>
              <a:rPr lang="en-US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Arrival time of flight f by trajectory j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4179"/>
              </p:ext>
            </p:extLst>
          </p:nvPr>
        </p:nvGraphicFramePr>
        <p:xfrm>
          <a:off x="741645" y="1269134"/>
          <a:ext cx="7640355" cy="63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Equation" r:id="rId3" imgW="2387520" imgH="279360" progId="Equation.3">
                  <p:embed/>
                </p:oleObj>
              </mc:Choice>
              <mc:Fallback>
                <p:oleObj name="Equation" r:id="rId3" imgW="238752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45" y="1269134"/>
                        <a:ext cx="7640355" cy="63586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8EB4E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46869"/>
              </p:ext>
            </p:extLst>
          </p:nvPr>
        </p:nvGraphicFramePr>
        <p:xfrm>
          <a:off x="2438400" y="1899904"/>
          <a:ext cx="2667000" cy="375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5" imgW="1257120" imgH="2311200" progId="Equation.3">
                  <p:embed/>
                </p:oleObj>
              </mc:Choice>
              <mc:Fallback>
                <p:oleObj name="Equation" r:id="rId5" imgW="1257120" imgH="231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99904"/>
                        <a:ext cx="2667000" cy="375807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E6B9B8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ight Arrow 25"/>
          <p:cNvSpPr/>
          <p:nvPr/>
        </p:nvSpPr>
        <p:spPr>
          <a:xfrm rot="19038452">
            <a:off x="264275" y="2120328"/>
            <a:ext cx="1905000" cy="15240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Minimize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57200" y="3505200"/>
            <a:ext cx="1905000" cy="1524000"/>
          </a:xfrm>
          <a:prstGeom prst="rightArrow">
            <a:avLst/>
          </a:prstGeom>
          <a:solidFill>
            <a:srgbClr val="FF6699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Subject to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Sets  and Variables for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838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: 	Set of considered flights. Flights are determined with its origin-destination  &amp; 	arrival  time. (20 aircrafts)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:	 Set of feasible trajectories for flights (3 for each flights)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: 	set of capacitated structure (sectors and airports) ( 3 sectors/airports)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 	set of connected flights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 	set of periods (12 periods of 2hrs each)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b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b="1" baseline="-30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I,j</a:t>
            </a:r>
            <a:r>
              <a:rPr lang="en-US" b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: 	total cost of trajectory j for flight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 This is two-fold and is made of fuel 	consumption and direct delay cost.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b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 	delay cost of connected flights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b="1" baseline="-25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b="1" baseline="-25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r,p</a:t>
            </a:r>
            <a:r>
              <a:rPr lang="en-US" b="1" baseline="-25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:	Capacity of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capacited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structure (10 for each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capacited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structure)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b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b="1" baseline="-30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I,j,r,p</a:t>
            </a:r>
            <a:r>
              <a:rPr lang="en-US" b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	 1,  if flight is flying trajectory j enters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capacited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structure r during period p;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 0  :otherwise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en-US" b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b="1" baseline="-30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I,j</a:t>
            </a:r>
            <a:r>
              <a:rPr lang="en-US" b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	 arrival time of flight f by trajectory j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  <a:r>
              <a:rPr lang="en-US" b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b="1" baseline="-30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i,l</a:t>
            </a:r>
            <a:r>
              <a:rPr lang="en-US" b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 	minimum turnover time between flight I arrival and connected flight l 	departure,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d(l)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: 	planned departure time for connected flight l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b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b="1" baseline="-30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I,j</a:t>
            </a:r>
            <a:r>
              <a:rPr lang="en-US" b="1" baseline="-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 	1, if trajectory j is assigned to flight I;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 0 otherwise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6" name="Rectangle 5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Assumptions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20 flights are entering the Control Sectors at the same time.</a:t>
            </a:r>
          </a:p>
          <a:p>
            <a:r>
              <a:rPr lang="en-US" dirty="0" smtClean="0"/>
              <a:t>Control sectors are strictly circular with CS1 at the Periphery and CS10 at the airport</a:t>
            </a:r>
          </a:p>
          <a:p>
            <a:r>
              <a:rPr lang="en-US" dirty="0" smtClean="0"/>
              <a:t>We are only considering arrival of flights at the airport and the consequent delay imposed on the connected flight.</a:t>
            </a:r>
          </a:p>
          <a:p>
            <a:r>
              <a:rPr lang="en-US" dirty="0" smtClean="0"/>
              <a:t>We are not considering any airborne delays explicitly due to changing weather conditions and emergencies.</a:t>
            </a:r>
          </a:p>
          <a:p>
            <a:r>
              <a:rPr lang="en-US" dirty="0" smtClean="0"/>
              <a:t>We have assumed the arrival times, departure times, turnover times, and operation and delay costs although approximately following the relative weightages.</a:t>
            </a:r>
          </a:p>
          <a:p>
            <a:r>
              <a:rPr lang="en-US" dirty="0" smtClean="0"/>
              <a:t>We assume that no breakdowns and no disruption of flights take place and every flight is given permission to fly or land.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5" name="Rectangle 4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Optimizing Tools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used GAMSIDE (Licensed Software)</a:t>
            </a:r>
            <a:r>
              <a:rPr lang="en-SG" sz="2000" dirty="0" smtClean="0"/>
              <a:t> to optimize the air-traffic flow formulation. The Solver used is Baron-MINLP</a:t>
            </a:r>
          </a:p>
          <a:p>
            <a:r>
              <a:rPr lang="en-US" sz="2000" dirty="0" smtClean="0"/>
              <a:t>Following are the model statistics:</a:t>
            </a:r>
            <a:endParaRPr lang="en-SG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04641"/>
              </p:ext>
            </p:extLst>
          </p:nvPr>
        </p:nvGraphicFramePr>
        <p:xfrm>
          <a:off x="1524000" y="2438400"/>
          <a:ext cx="6096000" cy="326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SG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0.733 sec</a:t>
                      </a:r>
                      <a:endParaRPr lang="en-SG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 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0.733 Sec</a:t>
                      </a:r>
                      <a:endParaRPr lang="en-SG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Equations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2391</a:t>
                      </a:r>
                      <a:endParaRPr lang="en-SG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 Variables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6600</a:t>
                      </a:r>
                      <a:endParaRPr lang="en-SG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Code Length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18100</a:t>
                      </a:r>
                      <a:endParaRPr lang="en-SG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Non-Zero Elements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19570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6" name="Rectangle 5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24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Results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1400" y="685800"/>
            <a:ext cx="1219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Flight positions at different time intervals for flight1.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Similar data for each of 20 flights considered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6" name="Rectangle 5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" y="922264"/>
            <a:ext cx="6600544" cy="488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Results and Justifications</a:t>
            </a:r>
            <a:endParaRPr lang="en-SG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1981200"/>
          <a:ext cx="4495799" cy="3369915"/>
        </p:xfrm>
        <a:graphic>
          <a:graphicData uri="http://schemas.openxmlformats.org/drawingml/2006/table">
            <a:tbl>
              <a:tblPr/>
              <a:tblGrid>
                <a:gridCol w="408709"/>
                <a:gridCol w="408709"/>
                <a:gridCol w="408709"/>
                <a:gridCol w="408709"/>
                <a:gridCol w="408709"/>
                <a:gridCol w="408709"/>
                <a:gridCol w="408709"/>
                <a:gridCol w="408709"/>
                <a:gridCol w="408709"/>
                <a:gridCol w="408709"/>
                <a:gridCol w="408709"/>
              </a:tblGrid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105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FLIGHT</a:t>
                      </a:r>
                      <a:endParaRPr lang="en-SG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44" marR="4844" marT="4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CAPACITATED STRUCTURE (SECTOR/AIRPORT)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563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3K683</a:t>
                      </a:r>
                    </a:p>
                  </a:txBody>
                  <a:tcPr marL="4844" marR="4844" marT="4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6412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64123">
                <a:tc>
                  <a:txBody>
                    <a:bodyPr/>
                    <a:lstStyle/>
                    <a:p>
                      <a:pPr algn="l" fontAlgn="ctr"/>
                      <a:endParaRPr lang="en-SG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44" marR="4844" marT="48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QF4228</a:t>
                      </a:r>
                    </a:p>
                  </a:txBody>
                  <a:tcPr marL="4844" marR="4844" marT="4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6412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  <a:tr h="164123">
                <a:tc>
                  <a:txBody>
                    <a:bodyPr/>
                    <a:lstStyle/>
                    <a:p>
                      <a:pPr algn="l" fontAlgn="ctr"/>
                      <a:endParaRPr lang="en-SG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44" marR="4844" marT="48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SQ241</a:t>
                      </a:r>
                    </a:p>
                  </a:txBody>
                  <a:tcPr marL="4844" marR="4844" marT="4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6412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64123">
                <a:tc>
                  <a:txBody>
                    <a:bodyPr/>
                    <a:lstStyle/>
                    <a:p>
                      <a:pPr algn="l" fontAlgn="ctr"/>
                      <a:endParaRPr lang="en-SG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44" marR="4844" marT="48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TR2102</a:t>
                      </a:r>
                    </a:p>
                  </a:txBody>
                  <a:tcPr marL="4844" marR="4844" marT="4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1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1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1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1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6412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1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1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1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1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1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151"/>
                    </a:solidFill>
                  </a:tcPr>
                </a:tc>
              </a:tr>
              <a:tr h="164123">
                <a:tc>
                  <a:txBody>
                    <a:bodyPr/>
                    <a:lstStyle/>
                    <a:p>
                      <a:pPr algn="l" fontAlgn="ctr"/>
                      <a:endParaRPr lang="en-SG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44" marR="4844" marT="48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MI332</a:t>
                      </a:r>
                    </a:p>
                  </a:txBody>
                  <a:tcPr marL="4844" marR="4844" marT="4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6412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398" y="1981200"/>
          <a:ext cx="4419602" cy="3379542"/>
        </p:xfrm>
        <a:graphic>
          <a:graphicData uri="http://schemas.openxmlformats.org/drawingml/2006/table">
            <a:tbl>
              <a:tblPr/>
              <a:tblGrid>
                <a:gridCol w="401782"/>
                <a:gridCol w="401782"/>
                <a:gridCol w="401782"/>
                <a:gridCol w="401782"/>
                <a:gridCol w="401782"/>
                <a:gridCol w="401782"/>
                <a:gridCol w="401782"/>
                <a:gridCol w="401782"/>
                <a:gridCol w="401782"/>
                <a:gridCol w="401782"/>
                <a:gridCol w="401782"/>
              </a:tblGrid>
              <a:tr h="151493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FLIGHT</a:t>
                      </a:r>
                      <a:endParaRPr lang="en-SG" sz="105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844" marR="4844" marT="48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CAPACITATED STRUCTURE (SECTOR/AIRPORT)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5149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05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844" marR="4844" marT="48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3K511</a:t>
                      </a:r>
                    </a:p>
                  </a:txBody>
                  <a:tcPr marL="4844" marR="4844" marT="4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149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15906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59068">
                <a:tc>
                  <a:txBody>
                    <a:bodyPr/>
                    <a:lstStyle/>
                    <a:p>
                      <a:pPr algn="l" fontAlgn="ctr"/>
                      <a:endParaRPr lang="en-SG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44" marR="4844" marT="48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4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QF4210</a:t>
                      </a:r>
                    </a:p>
                  </a:txBody>
                  <a:tcPr marL="4844" marR="4844" marT="4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149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906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  <a:tr h="159068">
                <a:tc>
                  <a:txBody>
                    <a:bodyPr/>
                    <a:lstStyle/>
                    <a:p>
                      <a:pPr algn="l" fontAlgn="ctr"/>
                      <a:endParaRPr lang="en-SG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44" marR="4844" marT="48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4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UL316</a:t>
                      </a:r>
                    </a:p>
                  </a:txBody>
                  <a:tcPr marL="4844" marR="4844" marT="4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149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</a:tr>
              <a:tr h="15906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59068">
                <a:tc>
                  <a:txBody>
                    <a:bodyPr/>
                    <a:lstStyle/>
                    <a:p>
                      <a:pPr algn="l" fontAlgn="ctr"/>
                      <a:endParaRPr lang="en-SG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44" marR="4844" marT="48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4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MI962</a:t>
                      </a:r>
                    </a:p>
                  </a:txBody>
                  <a:tcPr marL="4844" marR="4844" marT="4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6326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056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59068">
                <a:tc>
                  <a:txBody>
                    <a:bodyPr/>
                    <a:lstStyle/>
                    <a:p>
                      <a:pPr algn="l" fontAlgn="ctr"/>
                      <a:endParaRPr lang="en-SG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44" marR="4844" marT="48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4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SQ5162</a:t>
                      </a:r>
                    </a:p>
                  </a:txBody>
                  <a:tcPr marL="4844" marR="4844" marT="48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149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5906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44" marR="4844" marT="48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B5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3716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SG" dirty="0">
              <a:solidFill>
                <a:srgbClr val="FF0000"/>
              </a:solidFill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7" name="Rectangle 6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762000" y="1752600"/>
          <a:ext cx="6629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Results and Justifications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6" name="Rectangle 5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Model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Limitations 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Future Work Suggestions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3840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Unavoidable delay like weather conditions or political problems should be taken into consideration</a:t>
            </a:r>
          </a:p>
          <a:p>
            <a:r>
              <a:rPr lang="en-US" sz="2400" dirty="0" smtClean="0"/>
              <a:t>Robust Optimization because of 1% relative excess cost in planning for large fleets translates into 4% to 8% in operations</a:t>
            </a:r>
          </a:p>
          <a:p>
            <a:r>
              <a:rPr lang="en-US" sz="2400" dirty="0" smtClean="0"/>
              <a:t>Stochastic vehicle routing </a:t>
            </a:r>
          </a:p>
          <a:p>
            <a:r>
              <a:rPr lang="en-US" sz="2400" dirty="0" smtClean="0"/>
              <a:t>Integrated optimization with aircrafts and ground staffs</a:t>
            </a:r>
          </a:p>
          <a:p>
            <a:r>
              <a:rPr lang="en-US" sz="2400" dirty="0" smtClean="0"/>
              <a:t>Predictive planning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5" name="Rectangle 4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0" y="0"/>
            <a:ext cx="9144000" cy="6019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9525000" cy="4419600"/>
          </a:xfrm>
          <a:solidFill>
            <a:schemeClr val="bg1">
              <a:alpha val="32000"/>
            </a:schemeClr>
          </a:solidFill>
        </p:spPr>
        <p:txBody>
          <a:bodyPr>
            <a:noAutofit/>
          </a:bodyPr>
          <a:lstStyle/>
          <a:p>
            <a:pPr marL="808038"/>
            <a:r>
              <a:rPr lang="en-US" dirty="0" smtClean="0"/>
              <a:t>Introduction</a:t>
            </a:r>
          </a:p>
          <a:p>
            <a:pPr marL="808038"/>
            <a:r>
              <a:rPr lang="en-US" dirty="0" smtClean="0"/>
              <a:t>Related Works</a:t>
            </a:r>
          </a:p>
          <a:p>
            <a:pPr marL="808038"/>
            <a:r>
              <a:rPr lang="en-US" dirty="0" smtClean="0"/>
              <a:t>Our Approach</a:t>
            </a:r>
          </a:p>
          <a:p>
            <a:pPr marL="808038"/>
            <a:r>
              <a:rPr lang="en-US" dirty="0" smtClean="0"/>
              <a:t>Model Formulations</a:t>
            </a:r>
          </a:p>
          <a:p>
            <a:pPr marL="808038"/>
            <a:r>
              <a:rPr lang="en-US" dirty="0"/>
              <a:t>Assumptions</a:t>
            </a:r>
            <a:endParaRPr lang="en-US" dirty="0" smtClean="0"/>
          </a:p>
          <a:p>
            <a:pPr marL="808038"/>
            <a:r>
              <a:rPr lang="en-US" dirty="0" smtClean="0"/>
              <a:t>Results and Justifications</a:t>
            </a:r>
          </a:p>
          <a:p>
            <a:pPr marL="808038"/>
            <a:r>
              <a:rPr lang="en-US" dirty="0" smtClean="0"/>
              <a:t>Model Limitations and Works Suggestions</a:t>
            </a:r>
          </a:p>
          <a:p>
            <a:endParaRPr lang="en-SG" sz="96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8" name="Rectangle 7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	</a:t>
              </a:r>
            </a:p>
          </p:txBody>
        </p:sp>
      </p:grp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2304" r="2304" b="18178"/>
          <a:stretch>
            <a:fillRect/>
          </a:stretch>
        </p:blipFill>
        <p:spPr bwMode="auto">
          <a:xfrm>
            <a:off x="4191000" y="502297"/>
            <a:ext cx="1763114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182359" y="235792"/>
            <a:ext cx="1763114" cy="2539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1050" dirty="0"/>
              <a:t>Air Traffic </a:t>
            </a:r>
            <a:r>
              <a:rPr lang="en-GB" sz="1050" b="1" dirty="0"/>
              <a:t>CONTROL</a:t>
            </a:r>
            <a:endParaRPr lang="en-GB" sz="1050" b="1" noProof="1"/>
          </a:p>
        </p:txBody>
      </p:sp>
      <p:pic>
        <p:nvPicPr>
          <p:cNvPr id="13" name="Picture 27" descr="floorresis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990" y="1982271"/>
            <a:ext cx="2307257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6717989" y="1676400"/>
            <a:ext cx="2307257" cy="276999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1200" dirty="0"/>
              <a:t>Air Traffic </a:t>
            </a:r>
            <a:r>
              <a:rPr lang="en-GB" sz="1200" b="1" dirty="0"/>
              <a:t>MANAGEMENT</a:t>
            </a:r>
            <a:endParaRPr lang="en-GB" sz="1200" b="1" noProof="1"/>
          </a:p>
        </p:txBody>
      </p:sp>
      <p:sp>
        <p:nvSpPr>
          <p:cNvPr id="16" name="AutoShape 31"/>
          <p:cNvSpPr>
            <a:spLocks noChangeArrowheads="1"/>
          </p:cNvSpPr>
          <p:nvPr/>
        </p:nvSpPr>
        <p:spPr bwMode="auto">
          <a:xfrm rot="1616662">
            <a:off x="5924227" y="860556"/>
            <a:ext cx="2057349" cy="485775"/>
          </a:xfrm>
          <a:custGeom>
            <a:avLst/>
            <a:gdLst>
              <a:gd name="T0" fmla="*/ 1944291 w 21600"/>
              <a:gd name="T1" fmla="*/ 0 h 21600"/>
              <a:gd name="T2" fmla="*/ 0 w 21600"/>
              <a:gd name="T3" fmla="*/ 242888 h 21600"/>
              <a:gd name="T4" fmla="*/ 1944291 w 21600"/>
              <a:gd name="T5" fmla="*/ 485775 h 21600"/>
              <a:gd name="T6" fmla="*/ 2592388 w 21600"/>
              <a:gd name="T7" fmla="*/ 2428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" y="373559"/>
            <a:ext cx="2273636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219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Zenios</a:t>
            </a:r>
            <a:r>
              <a:rPr lang="en-US" sz="2000" dirty="0" smtClean="0"/>
              <a:t>, S.A. (1989).Network </a:t>
            </a:r>
            <a:r>
              <a:rPr lang="en-US" sz="2000" dirty="0"/>
              <a:t>based models for air-traffic </a:t>
            </a:r>
            <a:r>
              <a:rPr lang="en-US" sz="2000" dirty="0" smtClean="0"/>
              <a:t>control. Wharton School of </a:t>
            </a:r>
            <a:r>
              <a:rPr lang="en-US" sz="2000" dirty="0"/>
              <a:t>business. 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pl-PL" sz="2000" dirty="0" smtClean="0"/>
              <a:t>Nogami</a:t>
            </a:r>
            <a:r>
              <a:rPr lang="en-US" sz="2000" dirty="0" smtClean="0"/>
              <a:t>,J., </a:t>
            </a:r>
            <a:r>
              <a:rPr lang="pl-PL" sz="2000" dirty="0" smtClean="0"/>
              <a:t>Nakasuka</a:t>
            </a:r>
            <a:r>
              <a:rPr lang="en-US" sz="2000" dirty="0" smtClean="0"/>
              <a:t>,S. and </a:t>
            </a:r>
            <a:r>
              <a:rPr lang="pl-PL" sz="2000" dirty="0" smtClean="0"/>
              <a:t>Tanabe</a:t>
            </a:r>
            <a:r>
              <a:rPr lang="en-US" sz="2000" dirty="0" smtClean="0"/>
              <a:t>,T. (</a:t>
            </a:r>
            <a:r>
              <a:rPr lang="en-US" sz="2000" dirty="0"/>
              <a:t>1996</a:t>
            </a:r>
            <a:r>
              <a:rPr lang="en-US" sz="2000" dirty="0" smtClean="0"/>
              <a:t>). Real-time </a:t>
            </a:r>
            <a:r>
              <a:rPr lang="en-US" sz="2000" dirty="0"/>
              <a:t>decision support for air traffic management, utilizing </a:t>
            </a:r>
            <a:r>
              <a:rPr lang="en-US" sz="2000" dirty="0" smtClean="0"/>
              <a:t>machine. Department of Aeronautics. </a:t>
            </a:r>
            <a:r>
              <a:rPr lang="en-US" sz="2000" dirty="0"/>
              <a:t>University of </a:t>
            </a:r>
            <a:r>
              <a:rPr lang="en-US" sz="2000" dirty="0" smtClean="0"/>
              <a:t>Tokyo.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D. </a:t>
            </a:r>
            <a:r>
              <a:rPr lang="en-US" sz="2000" dirty="0" smtClean="0"/>
              <a:t>Sloan. (2008). The </a:t>
            </a:r>
            <a:r>
              <a:rPr lang="en-US" sz="2000" dirty="0"/>
              <a:t>Air Traﬃc Flow Management Problem: An </a:t>
            </a:r>
            <a:r>
              <a:rPr lang="en-US" sz="2000" dirty="0" smtClean="0"/>
              <a:t>Integer Optimization Approach Bertsimas. School </a:t>
            </a:r>
            <a:r>
              <a:rPr lang="en-US" sz="2000" dirty="0"/>
              <a:t>of </a:t>
            </a:r>
            <a:r>
              <a:rPr lang="en-US" sz="2000" dirty="0" smtClean="0"/>
              <a:t>management. MIT.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5" name="Rectangle 4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0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://cdn-www.airliners.net/aviation-photos/photos/9/6/5/15915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172201"/>
          </a:xfrm>
          <a:prstGeom prst="rect">
            <a:avLst/>
          </a:prstGeom>
          <a:noFill/>
        </p:spPr>
      </p:pic>
      <p:grpSp>
        <p:nvGrpSpPr>
          <p:cNvPr id="2" name="Group 6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8" name="Rectangle 7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329192" y="4495800"/>
            <a:ext cx="248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Thanks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!</a:t>
            </a:r>
            <a:endParaRPr lang="en-US" sz="5400" b="1" cap="none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11716" r="1700"/>
          <a:stretch>
            <a:fillRect/>
          </a:stretch>
        </p:blipFill>
        <p:spPr bwMode="auto">
          <a:xfrm>
            <a:off x="1" y="0"/>
            <a:ext cx="9144000" cy="5996951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20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010400" cy="4572000"/>
          </a:xfrm>
          <a:solidFill>
            <a:schemeClr val="bg1"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en-SG" sz="2800" dirty="0" smtClean="0"/>
              <a:t>In 2010, cost </a:t>
            </a:r>
            <a:r>
              <a:rPr lang="en-SG" sz="2800" dirty="0"/>
              <a:t>of domestic flight delays </a:t>
            </a:r>
            <a:endParaRPr lang="en-SG" sz="2800" dirty="0" smtClean="0"/>
          </a:p>
          <a:p>
            <a:pPr lvl="1"/>
            <a:r>
              <a:rPr lang="en-SG" sz="2000" dirty="0" smtClean="0"/>
              <a:t>$</a:t>
            </a:r>
            <a:r>
              <a:rPr lang="en-SG" sz="2000" dirty="0"/>
              <a:t>32.9 </a:t>
            </a:r>
            <a:r>
              <a:rPr lang="en-SG" sz="2000" dirty="0" smtClean="0"/>
              <a:t>billion in US</a:t>
            </a:r>
          </a:p>
          <a:p>
            <a:pPr lvl="1"/>
            <a:r>
              <a:rPr lang="en-SG" sz="2000" dirty="0" smtClean="0"/>
              <a:t>$5.6 billion in Singapore</a:t>
            </a:r>
          </a:p>
          <a:p>
            <a:pPr lvl="1"/>
            <a:r>
              <a:rPr lang="en-SG" sz="2000" dirty="0" smtClean="0"/>
              <a:t>Half of borne by passengers</a:t>
            </a:r>
            <a:endParaRPr lang="en-SG" dirty="0" smtClean="0"/>
          </a:p>
          <a:p>
            <a:r>
              <a:rPr lang="en-GB" sz="2800" dirty="0"/>
              <a:t>Oil </a:t>
            </a:r>
            <a:r>
              <a:rPr lang="en-GB" sz="2800" dirty="0" smtClean="0"/>
              <a:t>price reaches </a:t>
            </a:r>
            <a:r>
              <a:rPr lang="en-GB" sz="2800" dirty="0"/>
              <a:t>record </a:t>
            </a:r>
            <a:r>
              <a:rPr lang="en-GB" sz="2800" dirty="0" smtClean="0"/>
              <a:t>$98/barrel*</a:t>
            </a:r>
          </a:p>
          <a:p>
            <a:r>
              <a:rPr lang="en-GB" sz="2800" dirty="0"/>
              <a:t>Air traffic </a:t>
            </a:r>
            <a:r>
              <a:rPr lang="en-GB" sz="2800" dirty="0" smtClean="0"/>
              <a:t>doubles by 2020</a:t>
            </a:r>
            <a:endParaRPr lang="en-SG" sz="2800" dirty="0" smtClean="0"/>
          </a:p>
          <a:p>
            <a:r>
              <a:rPr lang="en-GB" sz="2800" dirty="0"/>
              <a:t>Aeronautical Information Management </a:t>
            </a:r>
            <a:endParaRPr lang="en-GB" sz="2800" dirty="0" smtClean="0"/>
          </a:p>
          <a:p>
            <a:pPr lvl="1"/>
            <a:r>
              <a:rPr lang="en-GB" sz="2400" dirty="0" smtClean="0"/>
              <a:t>Not well developed</a:t>
            </a:r>
            <a:endParaRPr lang="en-GB" sz="2400" b="1" dirty="0" smtClean="0"/>
          </a:p>
          <a:p>
            <a:r>
              <a:rPr lang="en-GB" sz="2800" dirty="0"/>
              <a:t>National borders – not traffic flows </a:t>
            </a:r>
            <a:endParaRPr lang="en-GB" sz="2800" dirty="0" smtClean="0"/>
          </a:p>
          <a:p>
            <a:pPr lvl="1"/>
            <a:r>
              <a:rPr lang="en-GB" sz="2400" dirty="0" smtClean="0"/>
              <a:t>Dictate </a:t>
            </a:r>
            <a:r>
              <a:rPr lang="en-GB" sz="2400" dirty="0"/>
              <a:t>the airspace </a:t>
            </a:r>
            <a:r>
              <a:rPr lang="en-GB" sz="2400" dirty="0" smtClean="0"/>
              <a:t>environment</a:t>
            </a:r>
            <a:endParaRPr lang="en-GB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3810000" y="5650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 November 10, 2011 adapted from WTRG Economics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c0006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80" y="11784"/>
            <a:ext cx="9045562" cy="6084216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6" name="Rectangle 5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0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abc.net.au/reslib/201011/r670722_4877299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" y="0"/>
            <a:ext cx="9139382" cy="6001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6" name="Rectangle 5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9509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Where are we today….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6800" y="1371600"/>
            <a:ext cx="7315200" cy="4114800"/>
          </a:xfrm>
          <a:solidFill>
            <a:schemeClr val="bg1">
              <a:alpha val="91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Better GPS system using </a:t>
            </a:r>
            <a:r>
              <a:rPr lang="en-US" sz="2400" dirty="0"/>
              <a:t>s</a:t>
            </a:r>
            <a:r>
              <a:rPr lang="en-US" sz="2400" dirty="0" smtClean="0"/>
              <a:t>atellites </a:t>
            </a:r>
          </a:p>
          <a:p>
            <a:r>
              <a:rPr lang="en-US" sz="2400" dirty="0" smtClean="0"/>
              <a:t>Reduced Vertical Separation Minima (RVSM)</a:t>
            </a:r>
          </a:p>
          <a:p>
            <a:r>
              <a:rPr lang="en-US" sz="2400" dirty="0" smtClean="0"/>
              <a:t>User Preferred Routes (UPR)</a:t>
            </a:r>
          </a:p>
          <a:p>
            <a:r>
              <a:rPr lang="en-US" sz="2400" dirty="0" smtClean="0"/>
              <a:t>Dynamic Airborne Re-route Procedure (DARP)</a:t>
            </a:r>
          </a:p>
          <a:p>
            <a:r>
              <a:rPr lang="en-US" sz="2400" dirty="0" smtClean="0"/>
              <a:t>Flexible Track System (for Oceanic Environment)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However..</a:t>
            </a:r>
          </a:p>
          <a:p>
            <a:r>
              <a:rPr lang="en-US" sz="2400" dirty="0" smtClean="0"/>
              <a:t>Increasing </a:t>
            </a:r>
            <a:r>
              <a:rPr lang="en-US" sz="2400" dirty="0"/>
              <a:t>aircrafts and no. of passengers </a:t>
            </a:r>
          </a:p>
          <a:p>
            <a:pPr lvl="1"/>
            <a:r>
              <a:rPr lang="en-US" sz="2400" dirty="0"/>
              <a:t>Makes air traffic flow challenging</a:t>
            </a:r>
          </a:p>
          <a:p>
            <a:r>
              <a:rPr lang="en-US" sz="2400" dirty="0"/>
              <a:t>Dependence on human-operated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3958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648201"/>
          </a:xfrm>
        </p:spPr>
        <p:txBody>
          <a:bodyPr>
            <a:noAutofit/>
          </a:bodyPr>
          <a:lstStyle/>
          <a:p>
            <a:pPr marL="0" lvl="0" indent="0">
              <a:lnSpc>
                <a:spcPct val="80000"/>
              </a:lnSpc>
              <a:buNone/>
              <a:defRPr/>
            </a:pPr>
            <a:r>
              <a:rPr lang="en-US" sz="2400" dirty="0" smtClean="0"/>
              <a:t>Bertsimas </a:t>
            </a:r>
            <a:r>
              <a:rPr lang="en-US" sz="2400" dirty="0"/>
              <a:t>and </a:t>
            </a:r>
            <a:r>
              <a:rPr lang="en-US" sz="2400" dirty="0" smtClean="0"/>
              <a:t>Stock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ATFM </a:t>
            </a:r>
            <a:r>
              <a:rPr lang="en-US" sz="2000" dirty="0"/>
              <a:t>Rerouting Problem (</a:t>
            </a:r>
            <a:r>
              <a:rPr lang="en-US" sz="2000" dirty="0" smtClean="0"/>
              <a:t>TFMRP)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Time and route </a:t>
            </a:r>
            <a:r>
              <a:rPr lang="en-US" sz="2000" dirty="0"/>
              <a:t>assignment problem </a:t>
            </a:r>
            <a:r>
              <a:rPr lang="en-US" sz="2000" dirty="0" smtClean="0"/>
              <a:t>through </a:t>
            </a:r>
            <a:r>
              <a:rPr lang="en-US" sz="2000" dirty="0"/>
              <a:t>dynamic </a:t>
            </a:r>
            <a:r>
              <a:rPr lang="en-US" sz="2000" dirty="0" smtClean="0"/>
              <a:t>approach</a:t>
            </a:r>
            <a:endParaRPr lang="en-US" sz="2000" dirty="0"/>
          </a:p>
          <a:p>
            <a:pPr lvl="0">
              <a:lnSpc>
                <a:spcPct val="80000"/>
              </a:lnSpc>
              <a:defRPr/>
            </a:pPr>
            <a:endParaRPr lang="en-US" sz="2400" dirty="0"/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en-US" sz="2400" dirty="0"/>
              <a:t>Doan </a:t>
            </a:r>
            <a:r>
              <a:rPr lang="en-US" sz="2400" i="1" dirty="0" smtClean="0"/>
              <a:t>et al.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Deterministic model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Optimize route and flight-level assignment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Trajectory-based ATFM environment</a:t>
            </a:r>
          </a:p>
          <a:p>
            <a:pPr lvl="0">
              <a:lnSpc>
                <a:spcPct val="80000"/>
              </a:lnSpc>
              <a:defRPr/>
            </a:pPr>
            <a:endParaRPr lang="en-US" sz="2400" dirty="0"/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n-US" sz="2400" dirty="0" err="1"/>
              <a:t>Delahaye</a:t>
            </a:r>
            <a:r>
              <a:rPr lang="en-US" sz="2400" dirty="0"/>
              <a:t> and </a:t>
            </a:r>
            <a:r>
              <a:rPr lang="en-US" sz="2400" dirty="0" err="1" smtClean="0"/>
              <a:t>Odoni</a:t>
            </a:r>
            <a:endParaRPr lang="en-US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Problem of airspace congestion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Stochastic optimization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Using genetic algorithm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5" name="Rectangle 4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Related Works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2971800" y="144136"/>
            <a:ext cx="2663825" cy="5761037"/>
          </a:xfrm>
          <a:custGeom>
            <a:avLst/>
            <a:gdLst>
              <a:gd name="T0" fmla="*/ 0 w 1678"/>
              <a:gd name="T1" fmla="*/ 5761037 h 3629"/>
              <a:gd name="T2" fmla="*/ 1368425 w 1678"/>
              <a:gd name="T3" fmla="*/ 3960812 h 3629"/>
              <a:gd name="T4" fmla="*/ 1944688 w 1678"/>
              <a:gd name="T5" fmla="*/ 1223962 h 3629"/>
              <a:gd name="T6" fmla="*/ 2663825 w 1678"/>
              <a:gd name="T7" fmla="*/ 0 h 36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8" h="3629">
                <a:moveTo>
                  <a:pt x="0" y="3629"/>
                </a:moveTo>
                <a:lnTo>
                  <a:pt x="862" y="2495"/>
                </a:lnTo>
                <a:lnTo>
                  <a:pt x="1225" y="771"/>
                </a:lnTo>
                <a:lnTo>
                  <a:pt x="1678" y="0"/>
                </a:lnTo>
              </a:path>
            </a:pathLst>
          </a:custGeom>
          <a:noFill/>
          <a:ln w="155575">
            <a:pattFill prst="wdUpDiag">
              <a:fgClr>
                <a:srgbClr val="FF0000"/>
              </a:fgClr>
              <a:bgClr>
                <a:srgbClr val="FFFFFF"/>
              </a:bgClr>
            </a:patt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914400"/>
            <a:ext cx="8229600" cy="5472112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7" name="Rectangle 6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2350" y="156673"/>
            <a:ext cx="84944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200" b="1" dirty="0" smtClean="0">
                <a:solidFill>
                  <a:schemeClr val="accent6">
                    <a:lumMod val="75000"/>
                  </a:schemeClr>
                </a:solidFill>
              </a:rPr>
              <a:t>Trajectory Contract for Airspace Access</a:t>
            </a:r>
            <a:endParaRPr lang="en-GB" sz="3200" b="1" noProof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9" y="3568700"/>
            <a:ext cx="7747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971550" y="5492750"/>
            <a:ext cx="126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 b="1" u="sng" dirty="0">
                <a:solidFill>
                  <a:schemeClr val="bg1"/>
                </a:solidFill>
              </a:rPr>
              <a:t>ATC (1)</a:t>
            </a:r>
            <a:endParaRPr lang="en-GB" sz="2400" b="1" u="sng" noProof="1">
              <a:solidFill>
                <a:schemeClr val="bg1"/>
              </a:solidFill>
            </a:endParaRPr>
          </a:p>
        </p:txBody>
      </p:sp>
      <p:graphicFrame>
        <p:nvGraphicFramePr>
          <p:cNvPr id="15" name="Object 2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004403"/>
              </p:ext>
            </p:extLst>
          </p:nvPr>
        </p:nvGraphicFramePr>
        <p:xfrm>
          <a:off x="457200" y="4719061"/>
          <a:ext cx="20145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Clip" r:id="rId4" imgW="5281613" imgH="2430463" progId="">
                  <p:embed/>
                </p:oleObj>
              </mc:Choice>
              <mc:Fallback>
                <p:oleObj name="Clip" r:id="rId4" imgW="5281613" imgH="2430463" progId="">
                  <p:embed/>
                  <p:pic>
                    <p:nvPicPr>
                      <p:cNvPr id="0" name="Picture 3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19061"/>
                        <a:ext cx="20145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3615532"/>
            <a:ext cx="7747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90369"/>
              </p:ext>
            </p:extLst>
          </p:nvPr>
        </p:nvGraphicFramePr>
        <p:xfrm>
          <a:off x="5562600" y="4761665"/>
          <a:ext cx="2228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Clip" r:id="rId6" imgW="5281613" imgH="2430463" progId="">
                  <p:embed/>
                </p:oleObj>
              </mc:Choice>
              <mc:Fallback>
                <p:oleObj name="Clip" r:id="rId6" imgW="5281613" imgH="2430463" progId="">
                  <p:embed/>
                  <p:pic>
                    <p:nvPicPr>
                      <p:cNvPr id="0" name="Picture 3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61665"/>
                        <a:ext cx="22288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732588" y="5589588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400" b="1" u="sng">
                <a:solidFill>
                  <a:schemeClr val="bg1"/>
                </a:solidFill>
              </a:rPr>
              <a:t>ATC (2)</a:t>
            </a:r>
            <a:endParaRPr lang="en-GB" sz="2400" b="1" u="sng" noProof="1">
              <a:solidFill>
                <a:schemeClr val="bg1"/>
              </a:solidFill>
            </a:endParaRPr>
          </a:p>
        </p:txBody>
      </p:sp>
      <p:sp>
        <p:nvSpPr>
          <p:cNvPr id="19" name="AutoShape 26"/>
          <p:cNvSpPr>
            <a:spLocks noChangeArrowheads="1"/>
          </p:cNvSpPr>
          <p:nvPr/>
        </p:nvSpPr>
        <p:spPr bwMode="auto">
          <a:xfrm>
            <a:off x="3148589" y="3194406"/>
            <a:ext cx="360362" cy="769938"/>
          </a:xfrm>
          <a:prstGeom prst="lightningBol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7006431" y="3024654"/>
            <a:ext cx="360363" cy="769938"/>
          </a:xfrm>
          <a:prstGeom prst="lightningBol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 rot="16733638">
            <a:off x="3348831" y="4148932"/>
            <a:ext cx="735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 b="1">
                <a:solidFill>
                  <a:schemeClr val="bg1"/>
                </a:solidFill>
              </a:rPr>
              <a:t>FIR (1)</a:t>
            </a:r>
            <a:endParaRPr lang="en-GB" sz="1400" b="1" noProof="1">
              <a:solidFill>
                <a:schemeClr val="bg1"/>
              </a:solidFill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 rot="6020538">
            <a:off x="3996532" y="4220369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 b="1">
                <a:solidFill>
                  <a:schemeClr val="bg1"/>
                </a:solidFill>
              </a:rPr>
              <a:t>FIR (2)</a:t>
            </a:r>
            <a:endParaRPr lang="en-GB" sz="1400" b="1" noProof="1">
              <a:solidFill>
                <a:schemeClr val="bg1"/>
              </a:solidFill>
            </a:endParaRPr>
          </a:p>
        </p:txBody>
      </p:sp>
      <p:pic>
        <p:nvPicPr>
          <p:cNvPr id="51208" name="Picture 8" descr="http://megawattpr.files.wordpress.com/2010/06/singapore_airlines81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768" y="1326075"/>
            <a:ext cx="1508820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0" y="4365625"/>
            <a:ext cx="9144000" cy="7143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" name="Picture 4" descr="F-16 (1R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981075"/>
            <a:ext cx="1524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 descr="330_transperen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27" y="3024654"/>
            <a:ext cx="2088424" cy="60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8" descr="awac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89" y="3181350"/>
            <a:ext cx="187325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4" descr="747 Graphic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96975"/>
            <a:ext cx="2592387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AutoShape 33"/>
          <p:cNvSpPr>
            <a:spLocks noChangeArrowheads="1"/>
          </p:cNvSpPr>
          <p:nvPr/>
        </p:nvSpPr>
        <p:spPr bwMode="auto">
          <a:xfrm>
            <a:off x="569864" y="1154906"/>
            <a:ext cx="360362" cy="769938"/>
          </a:xfrm>
          <a:prstGeom prst="lightningBol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8" name="AutoShape 27"/>
          <p:cNvSpPr>
            <a:spLocks noChangeArrowheads="1"/>
          </p:cNvSpPr>
          <p:nvPr/>
        </p:nvSpPr>
        <p:spPr bwMode="auto">
          <a:xfrm>
            <a:off x="2788226" y="2128838"/>
            <a:ext cx="360363" cy="769938"/>
          </a:xfrm>
          <a:prstGeom prst="lightningBol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0" y="1557338"/>
            <a:ext cx="9144000" cy="7143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76200" y="3496252"/>
            <a:ext cx="9144000" cy="7143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Our Approach To The Problem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5867400" cy="4830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Minimization of Operation Cost</a:t>
            </a:r>
          </a:p>
          <a:p>
            <a:r>
              <a:rPr lang="en-US" sz="2200" dirty="0" smtClean="0"/>
              <a:t>Ground Delay </a:t>
            </a:r>
          </a:p>
          <a:p>
            <a:pPr lvl="1"/>
            <a:r>
              <a:rPr lang="en-US" sz="1800" dirty="0" smtClean="0"/>
              <a:t>Projected traffic demand exceeds airport's acceptance rate </a:t>
            </a:r>
          </a:p>
          <a:p>
            <a:pPr lvl="1"/>
            <a:r>
              <a:rPr lang="en-US" sz="1800" dirty="0" smtClean="0"/>
              <a:t>Fuel, maintenance and crew cost</a:t>
            </a:r>
          </a:p>
          <a:p>
            <a:pPr lvl="1"/>
            <a:r>
              <a:rPr lang="en-US" sz="1800" dirty="0" smtClean="0"/>
              <a:t>Implemented to control air traffic volume to airports</a:t>
            </a:r>
          </a:p>
          <a:p>
            <a:pPr lvl="1"/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200" dirty="0" smtClean="0"/>
              <a:t>Air Delay</a:t>
            </a:r>
          </a:p>
          <a:p>
            <a:pPr lvl="1"/>
            <a:r>
              <a:rPr lang="en-US" sz="1800" dirty="0" smtClean="0"/>
              <a:t>Intentional delay in landing </a:t>
            </a:r>
          </a:p>
          <a:p>
            <a:pPr lvl="1"/>
            <a:r>
              <a:rPr lang="en-US" sz="1800" dirty="0" smtClean="0"/>
              <a:t>Due to space constraints in destination airport/control sectors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00401"/>
            <a:ext cx="5285199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9" name="Rectangle 8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905000"/>
            <a:ext cx="3200400" cy="4114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5808590"/>
            <a:ext cx="9144000" cy="1049410"/>
            <a:chOff x="0" y="5808590"/>
            <a:chExt cx="9144000" cy="1049410"/>
          </a:xfrm>
        </p:grpSpPr>
        <p:sp>
          <p:nvSpPr>
            <p:cNvPr id="19" name="Rectangle 18"/>
            <p:cNvSpPr/>
            <p:nvPr/>
          </p:nvSpPr>
          <p:spPr>
            <a:xfrm>
              <a:off x="0" y="6019800"/>
              <a:ext cx="9144000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304800" y="5808590"/>
              <a:ext cx="8153400" cy="1049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888157" y="1676400"/>
            <a:ext cx="2769443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OBJECTIVE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914400" y="3962400"/>
            <a:ext cx="2819400" cy="685800"/>
          </a:xfrm>
          <a:prstGeom prst="rect">
            <a:avLst/>
          </a:prstGeom>
          <a:solidFill>
            <a:srgbClr val="FF6699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CONSTRAINTS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-152400" y="0"/>
            <a:ext cx="35052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Formulation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Snip Diagonal Corner Rectangle 21"/>
          <p:cNvSpPr/>
          <p:nvPr/>
        </p:nvSpPr>
        <p:spPr>
          <a:xfrm>
            <a:off x="5029200" y="3429000"/>
            <a:ext cx="3657600" cy="2286000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Equality constraints on air and ground at destination and origin airports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Bounds on no. of aircrafts an airport can accommodate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Trajectory allocation constraints</a:t>
            </a:r>
          </a:p>
        </p:txBody>
      </p:sp>
      <p:sp>
        <p:nvSpPr>
          <p:cNvPr id="23" name="Snip Diagonal Corner Rectangle 22"/>
          <p:cNvSpPr/>
          <p:nvPr/>
        </p:nvSpPr>
        <p:spPr>
          <a:xfrm>
            <a:off x="5029200" y="1066800"/>
            <a:ext cx="3657600" cy="2133600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Minimize Cost of Delay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Air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Ground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Minimize Cost of Flying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ifferent trajectories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Values vary with aircraft types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657600" y="1861458"/>
            <a:ext cx="1371600" cy="27214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>
            <a:off x="3733800" y="4161972"/>
            <a:ext cx="1295400" cy="304800"/>
          </a:xfrm>
          <a:prstGeom prst="rightArrow">
            <a:avLst/>
          </a:prstGeom>
          <a:solidFill>
            <a:srgbClr val="FF6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956</TotalTime>
  <Words>720</Words>
  <Application>Microsoft Office PowerPoint</Application>
  <PresentationFormat>On-screen Show (4:3)</PresentationFormat>
  <Paragraphs>617</Paragraphs>
  <Slides>21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Clip</vt:lpstr>
      <vt:lpstr>Equation</vt:lpstr>
      <vt:lpstr>Air Traffic Flow Management (ATFM)</vt:lpstr>
      <vt:lpstr>PowerPoint Presentation</vt:lpstr>
      <vt:lpstr>Introduction</vt:lpstr>
      <vt:lpstr>PowerPoint Presentation</vt:lpstr>
      <vt:lpstr>Where are we today…. </vt:lpstr>
      <vt:lpstr>Related Works</vt:lpstr>
      <vt:lpstr>PowerPoint Presentation</vt:lpstr>
      <vt:lpstr>Our Approach To The Problem</vt:lpstr>
      <vt:lpstr>PowerPoint Presentation</vt:lpstr>
      <vt:lpstr>Model Formulation 1</vt:lpstr>
      <vt:lpstr>Model Formulation 2</vt:lpstr>
      <vt:lpstr>PowerPoint Presentation</vt:lpstr>
      <vt:lpstr>Sets  and Variables for Model</vt:lpstr>
      <vt:lpstr>Assumptions</vt:lpstr>
      <vt:lpstr>Optimizing Tools</vt:lpstr>
      <vt:lpstr>Results</vt:lpstr>
      <vt:lpstr>Results and Justifications</vt:lpstr>
      <vt:lpstr>Results and Justifications</vt:lpstr>
      <vt:lpstr>Model Limitations and  Future Work Suggestions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Traffic Flow Management</dc:title>
  <dc:creator>Rajnish Kumar</dc:creator>
  <cp:lastModifiedBy>Rajnish</cp:lastModifiedBy>
  <cp:revision>95</cp:revision>
  <dcterms:created xsi:type="dcterms:W3CDTF">2006-08-16T00:00:00Z</dcterms:created>
  <dcterms:modified xsi:type="dcterms:W3CDTF">2016-09-14T07:22:43Z</dcterms:modified>
</cp:coreProperties>
</file>