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5"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6"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20-08-2024</a:t>
            </a:fld>
            <a:endParaRPr lang="en-IN"/>
          </a:p>
        </p:txBody>
      </p:sp>
      <p:sp>
        <p:nvSpPr>
          <p:cNvPr id="1048707"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8"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9"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0"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sp>
        <p:nvSpPr>
          <p:cNvPr id="1048627" name="Slide Image Placeholder 1"/>
          <p:cNvSpPr>
            <a:spLocks noChangeAspect="1" noRot="1" noGrp="1"/>
          </p:cNvSpPr>
          <p:nvPr>
            <p:ph type="sldImg"/>
          </p:nvPr>
        </p:nvSpPr>
        <p:spPr/>
      </p:sp>
      <p:sp>
        <p:nvSpPr>
          <p:cNvPr id="1048628" name="Notes Placeholder 2"/>
          <p:cNvSpPr>
            <a:spLocks noGrp="1"/>
          </p:cNvSpPr>
          <p:nvPr>
            <p:ph type="body" idx="1"/>
          </p:nvPr>
        </p:nvSpPr>
        <p:spPr/>
        <p:txBody>
          <a:bodyPr/>
          <a:p>
            <a:endParaRPr dirty="0" lang="en-IN"/>
          </a:p>
        </p:txBody>
      </p:sp>
      <p:sp>
        <p:nvSpPr>
          <p:cNvPr id="1048629"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23" name=""/>
        <p:cNvGrpSpPr/>
        <p:nvPr/>
      </p:nvGrpSpPr>
      <p:grpSpPr>
        <a:xfrm>
          <a:off x="0" y="0"/>
          <a:ext cx="0" cy="0"/>
          <a:chOff x="0" y="0"/>
          <a:chExt cx="0" cy="0"/>
        </a:xfrm>
      </p:grpSpPr>
      <p:sp>
        <p:nvSpPr>
          <p:cNvPr id="1048602"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603"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604"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5"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06"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91"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2" name="Holder 3"/>
          <p:cNvSpPr>
            <a:spLocks noGrp="1"/>
          </p:cNvSpPr>
          <p:nvPr>
            <p:ph type="body" idx="1"/>
          </p:nvPr>
        </p:nvSpPr>
        <p:spPr/>
        <p:txBody>
          <a:bodyPr bIns="0" lIns="0" rIns="0" tIns="0"/>
          <a:p/>
        </p:txBody>
      </p:sp>
      <p:sp>
        <p:nvSpPr>
          <p:cNvPr id="10486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9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7"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8"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9"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0"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701"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0" name=""/>
        <p:cNvGrpSpPr/>
        <p:nvPr/>
      </p:nvGrpSpPr>
      <p:grpSpPr>
        <a:xfrm>
          <a:off x="0" y="0"/>
          <a:ext cx="0" cy="0"/>
          <a:chOff x="0" y="0"/>
          <a:chExt cx="0" cy="0"/>
        </a:xfrm>
      </p:grpSpPr>
      <p:sp>
        <p:nvSpPr>
          <p:cNvPr id="1048591"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592"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3"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4"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702"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3"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704"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4"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6" name=""/>
        <p:cNvGrpSpPr/>
        <p:nvPr/>
      </p:nvGrpSpPr>
      <p:grpSpPr>
        <a:xfrm>
          <a:off x="0" y="0"/>
          <a:ext cx="0" cy="0"/>
          <a:chOff x="0" y="0"/>
          <a:chExt cx="0" cy="0"/>
        </a:xfrm>
      </p:grpSpPr>
      <p:grpSp>
        <p:nvGrpSpPr>
          <p:cNvPr id="27" name="object 2"/>
          <p:cNvGrpSpPr/>
          <p:nvPr/>
        </p:nvGrpSpPr>
        <p:grpSpPr>
          <a:xfrm>
            <a:off x="876299" y="990600"/>
            <a:ext cx="1743075" cy="1333500"/>
            <a:chOff x="742950" y="1104900"/>
            <a:chExt cx="1743075" cy="1333500"/>
          </a:xfrm>
        </p:grpSpPr>
        <p:sp>
          <p:nvSpPr>
            <p:cNvPr id="1048620"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621"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622"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623"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24"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6"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25" name="object 11"/>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26" name="TextBox 13"/>
          <p:cNvSpPr txBox="1"/>
          <p:nvPr/>
        </p:nvSpPr>
        <p:spPr>
          <a:xfrm>
            <a:off x="1984343" y="3314150"/>
            <a:ext cx="9180799" cy="2758441"/>
          </a:xfrm>
          <a:prstGeom prst="rect"/>
          <a:noFill/>
        </p:spPr>
        <p:txBody>
          <a:bodyPr anchor="t" rtlCol="0" wrap="square">
            <a:spAutoFit/>
          </a:bodyPr>
          <a:p>
            <a:pPr algn="l"/>
            <a:r>
              <a:rPr b="1" sz="4400" i="0" lang="en-US">
                <a:effectLst/>
              </a:rPr>
              <a:t>STUDENT NAME</a:t>
            </a:r>
            <a:r>
              <a:rPr b="1" sz="4400" i="0" lang="en-US">
                <a:effectLst/>
              </a:rPr>
              <a:t> </a:t>
            </a:r>
            <a:r>
              <a:rPr b="1" sz="4400" i="0" lang="en-US">
                <a:effectLst/>
              </a:rPr>
              <a:t>:</a:t>
            </a:r>
            <a:r>
              <a:rPr b="1" sz="4400" i="0" lang="en-US">
                <a:effectLst/>
              </a:rPr>
              <a:t>s</a:t>
            </a:r>
            <a:r>
              <a:rPr b="1" sz="4400" i="0" lang="en-US">
                <a:effectLst/>
              </a:rPr>
              <a:t>h</a:t>
            </a:r>
            <a:r>
              <a:rPr b="1" sz="4400" i="0" lang="en-US">
                <a:effectLst/>
              </a:rPr>
              <a:t>a</a:t>
            </a:r>
            <a:r>
              <a:rPr b="1" sz="4400" i="0" lang="en-US">
                <a:effectLst/>
              </a:rPr>
              <a:t>r</a:t>
            </a:r>
            <a:r>
              <a:rPr b="1" sz="4400" i="0" lang="en-US">
                <a:effectLst/>
              </a:rPr>
              <a:t>m</a:t>
            </a:r>
            <a:r>
              <a:rPr b="1" sz="4400" i="0" lang="en-US">
                <a:effectLst/>
              </a:rPr>
              <a:t>i</a:t>
            </a:r>
            <a:r>
              <a:rPr b="1" sz="4400" i="0" lang="en-US">
                <a:effectLst/>
              </a:rPr>
              <a:t>l</a:t>
            </a:r>
            <a:r>
              <a:rPr b="1" sz="4400" i="0" lang="en-US">
                <a:effectLst/>
              </a:rPr>
              <a:t>a</a:t>
            </a:r>
            <a:r>
              <a:rPr b="1" sz="4400" i="0" lang="en-US">
                <a:effectLst/>
              </a:rPr>
              <a:t>.</a:t>
            </a:r>
            <a:r>
              <a:rPr b="1" sz="4400" i="0" lang="en-US">
                <a:effectLst/>
              </a:rPr>
              <a:t>k</a:t>
            </a:r>
            <a:endParaRPr b="1" dirty="0" sz="4400" i="0" lang="en-US">
              <a:effectLst/>
            </a:endParaRPr>
          </a:p>
          <a:p>
            <a:pPr algn="l"/>
            <a:r>
              <a:rPr b="1" dirty="0" sz="4400" i="0" lang="en-US">
                <a:effectLst/>
              </a:rPr>
              <a:t>REGISTER NO</a:t>
            </a:r>
            <a:r>
              <a:rPr b="1" dirty="0" sz="4400" i="0" lang="en-US">
                <a:effectLst/>
              </a:rPr>
              <a:t> </a:t>
            </a:r>
            <a:r>
              <a:rPr b="1" dirty="0" sz="4400" i="0" lang="en-US">
                <a:effectLst/>
              </a:rPr>
              <a:t> </a:t>
            </a:r>
            <a:r>
              <a:rPr b="1" dirty="0" sz="4400" i="0" lang="en-US">
                <a:effectLst/>
              </a:rPr>
              <a:t> </a:t>
            </a:r>
            <a:r>
              <a:rPr b="1" dirty="0" sz="4400" i="0" lang="en-US">
                <a:effectLst/>
              </a:rPr>
              <a:t> </a:t>
            </a:r>
            <a:r>
              <a:rPr b="1" dirty="0" sz="4400" i="0" lang="en-US">
                <a:effectLst/>
              </a:rPr>
              <a:t> </a:t>
            </a:r>
            <a:r>
              <a:rPr b="1" dirty="0" sz="4400" i="0" lang="en-US">
                <a:effectLst/>
              </a:rPr>
              <a:t>:</a:t>
            </a:r>
            <a:r>
              <a:rPr b="1" dirty="0" sz="4400" i="0" lang="en-US">
                <a:effectLst/>
              </a:rPr>
              <a:t>3</a:t>
            </a:r>
            <a:r>
              <a:rPr b="1" dirty="0" sz="4400" i="0" lang="en-US">
                <a:effectLst/>
              </a:rPr>
              <a:t>1</a:t>
            </a:r>
            <a:r>
              <a:rPr b="1" dirty="0" sz="4400" i="0" lang="en-US">
                <a:effectLst/>
              </a:rPr>
              <a:t>2</a:t>
            </a:r>
            <a:r>
              <a:rPr b="1" dirty="0" sz="4400" i="0" lang="en-US">
                <a:effectLst/>
              </a:rPr>
              <a:t>2</a:t>
            </a:r>
            <a:r>
              <a:rPr b="1" dirty="0" sz="4400" i="0" lang="en-US">
                <a:effectLst/>
              </a:rPr>
              <a:t>0</a:t>
            </a:r>
            <a:r>
              <a:rPr b="1" dirty="0" sz="4400" i="0" lang="en-US">
                <a:effectLst/>
              </a:rPr>
              <a:t>4</a:t>
            </a:r>
            <a:r>
              <a:rPr b="1" dirty="0" sz="4400" i="0" lang="en-US">
                <a:effectLst/>
              </a:rPr>
              <a:t>2</a:t>
            </a:r>
            <a:r>
              <a:rPr b="1" dirty="0" sz="4400" i="0" lang="en-US">
                <a:effectLst/>
              </a:rPr>
              <a:t>5</a:t>
            </a:r>
            <a:r>
              <a:rPr b="1" dirty="0" sz="4400" i="0" lang="en-US">
                <a:effectLst/>
              </a:rPr>
              <a:t>0</a:t>
            </a:r>
            <a:endParaRPr altLang="en-US" b="1" sz="4400" i="0" lang="zh-CN">
              <a:effectLst/>
            </a:endParaRPr>
          </a:p>
          <a:p>
            <a:pPr algn="l"/>
            <a:r>
              <a:rPr b="1" dirty="0" sz="4400" i="0" lang="en-US">
                <a:effectLst/>
              </a:rPr>
              <a:t>DEPARTMENT</a:t>
            </a:r>
            <a:r>
              <a:rPr b="1" dirty="0" sz="4400" i="0" lang="en-US">
                <a:effectLst/>
              </a:rPr>
              <a:t> </a:t>
            </a:r>
            <a:r>
              <a:rPr b="1" dirty="0" sz="4400" i="0" lang="en-US">
                <a:effectLst/>
              </a:rPr>
              <a:t> </a:t>
            </a:r>
            <a:r>
              <a:rPr b="1" dirty="0" sz="4400" i="0" lang="en-US">
                <a:effectLst/>
              </a:rPr>
              <a:t> </a:t>
            </a:r>
            <a:r>
              <a:rPr b="1" dirty="0" sz="4400" i="0" lang="en-US">
                <a:effectLst/>
              </a:rPr>
              <a:t> </a:t>
            </a:r>
            <a:r>
              <a:rPr b="1" dirty="0" sz="4400" i="0" lang="en-US">
                <a:effectLst/>
              </a:rPr>
              <a:t>:</a:t>
            </a:r>
            <a:r>
              <a:rPr b="1" dirty="0" sz="4400" i="0" lang="en-US">
                <a:effectLst/>
              </a:rPr>
              <a:t>B</a:t>
            </a:r>
            <a:r>
              <a:rPr b="1" dirty="0" sz="4400" i="0" lang="en-US">
                <a:effectLst/>
              </a:rPr>
              <a:t>.</a:t>
            </a:r>
            <a:r>
              <a:rPr b="1" dirty="0" sz="4400" i="0" lang="en-US">
                <a:effectLst/>
              </a:rPr>
              <a:t>c</a:t>
            </a:r>
            <a:r>
              <a:rPr b="1" dirty="0" sz="4400" i="0" lang="en-US">
                <a:effectLst/>
              </a:rPr>
              <a:t>o</a:t>
            </a:r>
            <a:r>
              <a:rPr b="1" dirty="0" sz="4400" i="0" lang="en-US">
                <a:effectLst/>
              </a:rPr>
              <a:t>m</a:t>
            </a:r>
            <a:r>
              <a:rPr b="1" dirty="0" sz="4400" i="0" lang="en-US">
                <a:effectLst/>
              </a:rPr>
              <a:t> </a:t>
            </a:r>
            <a:r>
              <a:rPr b="1" dirty="0" sz="4400" i="0" lang="en-US">
                <a:effectLst/>
              </a:rPr>
              <a:t>a</a:t>
            </a:r>
            <a:r>
              <a:rPr b="1" dirty="0" sz="4400" i="0" lang="en-US">
                <a:effectLst/>
              </a:rPr>
              <a:t>c</a:t>
            </a:r>
            <a:r>
              <a:rPr b="1" dirty="0" sz="4400" i="0" lang="en-US">
                <a:effectLst/>
              </a:rPr>
              <a:t>c</a:t>
            </a:r>
            <a:r>
              <a:rPr b="1" dirty="0" sz="4400" i="0" lang="en-US">
                <a:effectLst/>
              </a:rPr>
              <a:t>o</a:t>
            </a:r>
            <a:r>
              <a:rPr b="1" dirty="0" sz="4400" i="0" lang="en-US">
                <a:effectLst/>
              </a:rPr>
              <a:t>unting </a:t>
            </a:r>
            <a:r>
              <a:rPr b="1" dirty="0" sz="4400" i="0" lang="en-US">
                <a:effectLst/>
              </a:rPr>
              <a:t>a</a:t>
            </a:r>
            <a:r>
              <a:rPr b="1" dirty="0" sz="4400" i="0" lang="en-US">
                <a:effectLst/>
              </a:rPr>
              <a:t>n</a:t>
            </a:r>
            <a:r>
              <a:rPr b="1" dirty="0" sz="4400" i="0" lang="en-US">
                <a:effectLst/>
              </a:rPr>
              <a:t>d</a:t>
            </a:r>
            <a:r>
              <a:rPr b="1" dirty="0" sz="4400" i="0" lang="en-US">
                <a:effectLst/>
              </a:rPr>
              <a:t> </a:t>
            </a:r>
            <a:r>
              <a:rPr b="1" dirty="0" sz="4400" i="0" lang="en-US">
                <a:effectLst/>
              </a:rPr>
              <a:t>f</a:t>
            </a:r>
            <a:r>
              <a:rPr b="1" dirty="0" sz="4400" i="0" lang="en-US">
                <a:effectLst/>
              </a:rPr>
              <a:t>i</a:t>
            </a:r>
            <a:r>
              <a:rPr b="1" dirty="0" sz="4400" i="0" lang="en-US">
                <a:effectLst/>
              </a:rPr>
              <a:t>nance </a:t>
            </a:r>
            <a:endParaRPr altLang="en-US" b="1" sz="4400" i="0" lang="zh-CN">
              <a:effectLst/>
            </a:endParaRPr>
          </a:p>
          <a:p>
            <a:pPr algn="l"/>
            <a:r>
              <a:rPr b="1" dirty="0" sz="4400" i="0" lang="en-US">
                <a:effectLst/>
              </a:rPr>
              <a:t>COLLEGE</a:t>
            </a:r>
            <a:r>
              <a:rPr b="1" dirty="0" sz="4400" i="0" lang="en-US">
                <a:effectLst/>
              </a:rPr>
              <a:t> </a:t>
            </a:r>
            <a:r>
              <a:rPr b="1" dirty="0" sz="4400" i="0" lang="en-US">
                <a:effectLst/>
              </a:rPr>
              <a:t> </a:t>
            </a:r>
            <a:r>
              <a:rPr b="1" dirty="0" sz="4400" i="0" lang="en-US">
                <a:effectLst/>
              </a:rPr>
              <a:t> </a:t>
            </a:r>
            <a:r>
              <a:rPr b="1" dirty="0" sz="4400" i="0" lang="en-US">
                <a:effectLst/>
              </a:rPr>
              <a:t> </a:t>
            </a:r>
            <a:r>
              <a:rPr b="1" dirty="0" sz="4400" i="0" lang="en-US">
                <a:effectLst/>
              </a:rPr>
              <a:t> </a:t>
            </a:r>
            <a:r>
              <a:rPr b="1" dirty="0" sz="4400" i="0" lang="en-US">
                <a:effectLst/>
              </a:rPr>
              <a:t> </a:t>
            </a:r>
            <a:r>
              <a:rPr b="1" dirty="0" sz="4400" i="0" lang="en-US">
                <a:effectLst/>
              </a:rPr>
              <a:t> </a:t>
            </a:r>
            <a:r>
              <a:rPr b="1" dirty="0" sz="4400" i="0" lang="en-US">
                <a:effectLst/>
              </a:rPr>
              <a:t> </a:t>
            </a:r>
            <a:r>
              <a:rPr b="1" dirty="0" sz="4400" i="0" lang="en-US">
                <a:effectLst/>
              </a:rPr>
              <a:t> </a:t>
            </a:r>
            <a:r>
              <a:rPr b="1" dirty="0" sz="4400" i="0" lang="en-US">
                <a:effectLst/>
              </a:rPr>
              <a:t> </a:t>
            </a:r>
            <a:r>
              <a:rPr b="1" dirty="0" sz="4400" i="0" lang="en-US">
                <a:effectLst/>
              </a:rPr>
              <a:t>:</a:t>
            </a:r>
            <a:r>
              <a:rPr b="1" dirty="0" sz="4400" i="0" lang="en-US">
                <a:effectLst/>
              </a:rPr>
              <a:t>a</a:t>
            </a:r>
            <a:r>
              <a:rPr b="1" dirty="0" sz="4400" i="0" lang="en-US">
                <a:effectLst/>
              </a:rPr>
              <a:t>n</a:t>
            </a:r>
            <a:r>
              <a:rPr b="1" dirty="0" sz="4400" i="0" lang="en-US">
                <a:effectLst/>
              </a:rPr>
              <a:t>n</a:t>
            </a:r>
            <a:r>
              <a:rPr b="1" dirty="0" sz="4400" i="0" lang="en-US">
                <a:effectLst/>
              </a:rPr>
              <a:t>a</a:t>
            </a:r>
            <a:r>
              <a:rPr b="1" dirty="0" sz="4400" i="0" lang="en-US">
                <a:effectLst/>
              </a:rPr>
              <a:t>i</a:t>
            </a:r>
            <a:r>
              <a:rPr b="1" dirty="0" sz="4400" i="0" lang="en-US">
                <a:effectLst/>
              </a:rPr>
              <a:t> </a:t>
            </a:r>
            <a:r>
              <a:rPr b="1" dirty="0" sz="4400" i="0" lang="en-US">
                <a:effectLst/>
              </a:rPr>
              <a:t>v</a:t>
            </a:r>
            <a:r>
              <a:rPr b="1" dirty="0" sz="4400" i="0" lang="en-US">
                <a:effectLst/>
              </a:rPr>
              <a:t>i</a:t>
            </a:r>
            <a:r>
              <a:rPr b="1" dirty="0" sz="4400" i="0" lang="en-US">
                <a:effectLst/>
              </a:rPr>
              <a:t>o</a:t>
            </a:r>
            <a:r>
              <a:rPr b="1" dirty="0" sz="4400" i="0" lang="en-US">
                <a:effectLst/>
              </a:rPr>
              <a:t>l</a:t>
            </a:r>
            <a:r>
              <a:rPr b="1" dirty="0" sz="4400" i="0" lang="en-US">
                <a:effectLst/>
              </a:rPr>
              <a:t>e</a:t>
            </a:r>
            <a:r>
              <a:rPr b="1" dirty="0" sz="4400" i="0" lang="en-US">
                <a:effectLst/>
              </a:rPr>
              <a:t>t </a:t>
            </a:r>
            <a:r>
              <a:rPr b="1" dirty="0" sz="4400" i="0" lang="en-US">
                <a:effectLst/>
              </a:rPr>
              <a:t>a</a:t>
            </a:r>
            <a:r>
              <a:rPr b="1" dirty="0" sz="4400" i="0" lang="en-US">
                <a:effectLst/>
              </a:rPr>
              <a:t>r</a:t>
            </a:r>
            <a:r>
              <a:rPr b="1" dirty="0" sz="4400" i="0" lang="en-US">
                <a:effectLst/>
              </a:rPr>
              <a:t>t</a:t>
            </a:r>
            <a:r>
              <a:rPr b="1" dirty="0" sz="4400" i="0" lang="en-US">
                <a:effectLst/>
              </a:rPr>
              <a:t>s</a:t>
            </a:r>
            <a:r>
              <a:rPr b="1" dirty="0" sz="4400" i="0" lang="en-US">
                <a:effectLst/>
              </a:rPr>
              <a:t> </a:t>
            </a:r>
            <a:r>
              <a:rPr b="1" dirty="0" sz="4400" i="0" lang="en-US">
                <a:effectLst/>
              </a:rPr>
              <a:t>a</a:t>
            </a:r>
            <a:r>
              <a:rPr b="1" dirty="0" sz="4400" i="0" lang="en-US">
                <a:effectLst/>
              </a:rPr>
              <a:t>n</a:t>
            </a:r>
            <a:r>
              <a:rPr b="1" dirty="0" sz="4400" i="0" lang="en-US">
                <a:effectLst/>
              </a:rPr>
              <a:t>d</a:t>
            </a:r>
            <a:r>
              <a:rPr b="1" dirty="0" sz="4400" i="0" lang="en-US">
                <a:effectLst/>
              </a:rPr>
              <a:t> </a:t>
            </a:r>
            <a:r>
              <a:rPr b="1" dirty="0" sz="4400" i="0" lang="en-US">
                <a:effectLst/>
              </a:rPr>
              <a:t>s</a:t>
            </a:r>
            <a:r>
              <a:rPr b="1" dirty="0" sz="4400" i="0" lang="en-US">
                <a:effectLst/>
              </a:rPr>
              <a:t>cience </a:t>
            </a:r>
            <a:r>
              <a:rPr b="1" dirty="0" sz="4400" i="0" lang="en-US">
                <a:effectLst/>
              </a:rPr>
              <a:t>c</a:t>
            </a:r>
            <a:r>
              <a:rPr b="1" dirty="0" sz="4400" i="0" lang="en-US">
                <a:effectLst/>
              </a:rPr>
              <a:t>o</a:t>
            </a:r>
            <a:r>
              <a:rPr b="1" dirty="0" sz="4400" i="0" lang="en-US">
                <a:effectLst/>
              </a:rPr>
              <a:t>llege </a:t>
            </a:r>
            <a:endParaRPr altLang="en-US" b="1" sz="4400" i="0" lang="zh-CN">
              <a:effectLst/>
            </a:endParaRPr>
          </a:p>
          <a:p>
            <a:pPr algn="l"/>
            <a:r>
              <a:rPr b="1" dirty="0" sz="4400" i="0" lang="en-US">
                <a:effectLst/>
              </a:rPr>
              <a:t>           </a:t>
            </a:r>
            <a:endParaRPr b="1" dirty="0" sz="4400" i="0" lang="en-IN">
              <a:effectLs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24" name=""/>
        <p:cNvGrpSpPr/>
        <p:nvPr/>
      </p:nvGrpSpPr>
      <p:grpSpPr>
        <a:xfrm>
          <a:off x="0" y="0"/>
          <a:ext cx="0" cy="0"/>
          <a:chOff x="0" y="0"/>
          <a:chExt cx="0" cy="0"/>
        </a:xfrm>
      </p:grpSpPr>
      <p:sp>
        <p:nvSpPr>
          <p:cNvPr id="104860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4"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08" name="object 9"/>
          <p:cNvSpPr txBox="1"/>
          <p:nvPr/>
        </p:nvSpPr>
        <p:spPr>
          <a:xfrm>
            <a:off x="11277218" y="6473337"/>
            <a:ext cx="228600"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09" name="object 8"/>
          <p:cNvSpPr txBox="1"/>
          <p:nvPr/>
        </p:nvSpPr>
        <p:spPr>
          <a:xfrm>
            <a:off x="739775" y="291147"/>
            <a:ext cx="5347449" cy="978535"/>
          </a:xfrm>
          <a:prstGeom prst="rect"/>
        </p:spPr>
        <p:txBody>
          <a:bodyPr bIns="0" lIns="0" rIns="0" rtlCol="0" tIns="13335" vert="horz" wrap="square">
            <a:spAutoFit/>
          </a:bodyPr>
          <a:p>
            <a:pPr marL="12700">
              <a:lnSpc>
                <a:spcPct val="100000"/>
              </a:lnSpc>
              <a:spcBef>
                <a:spcPts val="105"/>
              </a:spcBef>
            </a:pPr>
            <a:r>
              <a:rPr b="1" dirty="0" sz="8000" spc="15">
                <a:solidFill>
                  <a:srgbClr val="BF0000"/>
                </a:solidFill>
                <a:latin typeface="Trebuchet MS"/>
                <a:cs typeface="Trebuchet MS"/>
              </a:rPr>
              <a:t>M</a:t>
            </a:r>
            <a:r>
              <a:rPr b="1" dirty="0" sz="8000">
                <a:solidFill>
                  <a:srgbClr val="BF0000"/>
                </a:solidFill>
                <a:latin typeface="Trebuchet MS"/>
                <a:cs typeface="Trebuchet MS"/>
              </a:rPr>
              <a:t>O</a:t>
            </a:r>
            <a:r>
              <a:rPr b="1" dirty="0" sz="8000" spc="-15">
                <a:solidFill>
                  <a:srgbClr val="BF0000"/>
                </a:solidFill>
                <a:latin typeface="Trebuchet MS"/>
                <a:cs typeface="Trebuchet MS"/>
              </a:rPr>
              <a:t>D</a:t>
            </a:r>
            <a:r>
              <a:rPr b="1" dirty="0" sz="8000" spc="-35">
                <a:solidFill>
                  <a:srgbClr val="BF0000"/>
                </a:solidFill>
                <a:latin typeface="Trebuchet MS"/>
                <a:cs typeface="Trebuchet MS"/>
              </a:rPr>
              <a:t>E</a:t>
            </a:r>
            <a:r>
              <a:rPr b="1" dirty="0" sz="8000" spc="-30">
                <a:solidFill>
                  <a:srgbClr val="BF0000"/>
                </a:solidFill>
                <a:latin typeface="Trebuchet MS"/>
                <a:cs typeface="Trebuchet MS"/>
              </a:rPr>
              <a:t>LL</a:t>
            </a:r>
            <a:r>
              <a:rPr b="1" dirty="0" sz="8000" spc="-5">
                <a:solidFill>
                  <a:srgbClr val="BF0000"/>
                </a:solidFill>
                <a:latin typeface="Trebuchet MS"/>
                <a:cs typeface="Trebuchet MS"/>
              </a:rPr>
              <a:t>I</a:t>
            </a:r>
            <a:r>
              <a:rPr b="1" dirty="0" sz="8000" spc="30">
                <a:solidFill>
                  <a:srgbClr val="BF0000"/>
                </a:solidFill>
                <a:latin typeface="Trebuchet MS"/>
                <a:cs typeface="Trebuchet MS"/>
              </a:rPr>
              <a:t>N</a:t>
            </a:r>
            <a:r>
              <a:rPr b="1" dirty="0" sz="8000" spc="5">
                <a:solidFill>
                  <a:srgbClr val="BF0000"/>
                </a:solidFill>
                <a:latin typeface="Trebuchet MS"/>
                <a:cs typeface="Trebuchet MS"/>
              </a:rPr>
              <a:t>G</a:t>
            </a:r>
            <a:endParaRPr dirty="0" sz="8000">
              <a:solidFill>
                <a:srgbClr val="BF0000"/>
              </a:solidFill>
              <a:latin typeface="Trebuchet MS"/>
              <a:cs typeface="Trebuchet MS"/>
            </a:endParaRPr>
          </a:p>
        </p:txBody>
      </p:sp>
      <p:sp>
        <p:nvSpPr>
          <p:cNvPr id="1048610"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11" name=""/>
          <p:cNvSpPr txBox="1"/>
          <p:nvPr/>
        </p:nvSpPr>
        <p:spPr>
          <a:xfrm>
            <a:off x="1487262" y="1753236"/>
            <a:ext cx="7866288" cy="4892039"/>
          </a:xfrm>
          <a:prstGeom prst="rect"/>
        </p:spPr>
        <p:txBody>
          <a:bodyPr rtlCol="0" wrap="square">
            <a:spAutoFit/>
          </a:bodyPr>
          <a:p>
            <a:r>
              <a:rPr b="1" sz="4400" lang="en-US">
                <a:solidFill>
                  <a:srgbClr val="000000"/>
                </a:solidFill>
              </a:rPr>
              <a:t>Follow these steps to create a balanced scorecard:</a:t>
            </a:r>
            <a:endParaRPr b="1" sz="4400" lang="en-IN">
              <a:solidFill>
                <a:srgbClr val="000000"/>
              </a:solidFill>
            </a:endParaRPr>
          </a:p>
          <a:p>
            <a:r>
              <a:rPr b="1" sz="4400" lang="en-US">
                <a:solidFill>
                  <a:srgbClr val="000000"/>
                </a:solidFill>
              </a:rPr>
              <a:t>Outline your purpose. ...</a:t>
            </a:r>
            <a:endParaRPr b="1" sz="4400" lang="en-IN">
              <a:solidFill>
                <a:srgbClr val="000000"/>
              </a:solidFill>
            </a:endParaRPr>
          </a:p>
          <a:p>
            <a:r>
              <a:rPr b="1" sz="4400" lang="en-US">
                <a:solidFill>
                  <a:srgbClr val="000000"/>
                </a:solidFill>
              </a:rPr>
              <a:t>Create specific objectives and performance measures. ...</a:t>
            </a:r>
            <a:endParaRPr b="1" sz="4400" lang="en-IN">
              <a:solidFill>
                <a:srgbClr val="000000"/>
              </a:solidFill>
            </a:endParaRPr>
          </a:p>
          <a:p>
            <a:r>
              <a:rPr b="1" sz="4400" lang="en-US">
                <a:solidFill>
                  <a:srgbClr val="000000"/>
                </a:solidFill>
              </a:rPr>
              <a:t>Strategically map each perspective. ...</a:t>
            </a:r>
            <a:endParaRPr b="1" sz="4400" lang="en-IN">
              <a:solidFill>
                <a:srgbClr val="000000"/>
              </a:solidFill>
            </a:endParaRPr>
          </a:p>
          <a:p>
            <a:r>
              <a:rPr b="1" sz="4400" lang="en-US">
                <a:solidFill>
                  <a:srgbClr val="000000"/>
                </a:solidFill>
              </a:rPr>
              <a:t>Analyze performance. ...</a:t>
            </a:r>
            <a:endParaRPr b="1" sz="4400" lang="en-IN">
              <a:solidFill>
                <a:srgbClr val="000000"/>
              </a:solidFill>
            </a:endParaRPr>
          </a:p>
          <a:p>
            <a:r>
              <a:rPr b="1" sz="4400" lang="en-US">
                <a:solidFill>
                  <a:srgbClr val="000000"/>
                </a:solidFill>
              </a:rPr>
              <a:t>Share and communicate results. ...</a:t>
            </a:r>
            <a:endParaRPr b="1" sz="4400" lang="en-IN">
              <a:solidFill>
                <a:srgbClr val="000000"/>
              </a:solidFill>
            </a:endParaRPr>
          </a:p>
          <a:p>
            <a:r>
              <a:rPr b="1" sz="4400" lang="en-US">
                <a:solidFill>
                  <a:srgbClr val="000000"/>
                </a:solidFill>
              </a:rPr>
              <a:t>Develop strategic changes and initiatives. ...</a:t>
            </a:r>
            <a:endParaRPr b="1" sz="4400" lang="en-IN">
              <a:solidFill>
                <a:srgbClr val="000000"/>
              </a:solidFill>
            </a:endParaRPr>
          </a:p>
          <a:p>
            <a:r>
              <a:rPr b="1" sz="4400" lang="en-US">
                <a:solidFill>
                  <a:srgbClr val="000000"/>
                </a:solidFill>
              </a:rPr>
              <a:t>Implement the changes.</a:t>
            </a:r>
            <a:endParaRPr b="1" sz="4400" lang="en-IN">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597"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598"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59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2"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00" name="object 7"/>
          <p:cNvSpPr txBox="1">
            <a:spLocks noGrp="1"/>
          </p:cNvSpPr>
          <p:nvPr>
            <p:ph type="title"/>
          </p:nvPr>
        </p:nvSpPr>
        <p:spPr>
          <a:xfrm>
            <a:off x="755332" y="385444"/>
            <a:ext cx="2437130" cy="978535"/>
          </a:xfrm>
          <a:prstGeom prst="rect"/>
        </p:spPr>
        <p:txBody>
          <a:bodyPr bIns="0" lIns="0" rIns="0" rtlCol="0" tIns="13335" vert="horz" wrap="square">
            <a:spAutoFit/>
          </a:bodyPr>
          <a:p>
            <a:pPr marL="12700">
              <a:lnSpc>
                <a:spcPct val="100000"/>
              </a:lnSpc>
              <a:spcBef>
                <a:spcPts val="105"/>
              </a:spcBef>
            </a:pPr>
            <a:r>
              <a:rPr dirty="0" sz="8000">
                <a:solidFill>
                  <a:srgbClr val="BF0000"/>
                </a:solidFill>
              </a:rPr>
              <a:t>R</a:t>
            </a:r>
            <a:r>
              <a:rPr dirty="0" sz="8000" spc="-40">
                <a:solidFill>
                  <a:srgbClr val="BF0000"/>
                </a:solidFill>
              </a:rPr>
              <a:t>E</a:t>
            </a:r>
            <a:r>
              <a:rPr dirty="0" sz="8000" spc="15">
                <a:solidFill>
                  <a:srgbClr val="BF0000"/>
                </a:solidFill>
              </a:rPr>
              <a:t>S</a:t>
            </a:r>
            <a:r>
              <a:rPr dirty="0" sz="8000" spc="-30">
                <a:solidFill>
                  <a:srgbClr val="BF0000"/>
                </a:solidFill>
              </a:rPr>
              <a:t>U</a:t>
            </a:r>
            <a:r>
              <a:rPr dirty="0" sz="8000" spc="-405">
                <a:solidFill>
                  <a:srgbClr val="BF0000"/>
                </a:solidFill>
              </a:rPr>
              <a:t>L</a:t>
            </a:r>
            <a:r>
              <a:rPr dirty="0" sz="8000">
                <a:solidFill>
                  <a:srgbClr val="BF0000"/>
                </a:solidFill>
              </a:rPr>
              <a:t>TS</a:t>
            </a:r>
            <a:endParaRPr dirty="0" sz="8000">
              <a:solidFill>
                <a:srgbClr val="BF0000"/>
              </a:solidFill>
            </a:endParaRPr>
          </a:p>
        </p:txBody>
      </p:sp>
      <p:sp>
        <p:nvSpPr>
          <p:cNvPr id="1048601" name="object 9"/>
          <p:cNvSpPr txBox="1"/>
          <p:nvPr/>
        </p:nvSpPr>
        <p:spPr>
          <a:xfrm>
            <a:off x="11277218" y="6473337"/>
            <a:ext cx="228600"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pic>
        <p:nvPicPr>
          <p:cNvPr id="2097153" name=""/>
          <p:cNvPicPr>
            <a:picLocks/>
          </p:cNvPicPr>
          <p:nvPr/>
        </p:nvPicPr>
        <p:blipFill>
          <a:blip xmlns:r="http://schemas.openxmlformats.org/officeDocument/2006/relationships" r:embed="rId2"/>
          <a:stretch>
            <a:fillRect/>
          </a:stretch>
        </p:blipFill>
        <p:spPr>
          <a:xfrm rot="0">
            <a:off x="755332" y="1875742"/>
            <a:ext cx="7732293" cy="4352331"/>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21" name=""/>
        <p:cNvGrpSpPr/>
        <p:nvPr/>
      </p:nvGrpSpPr>
      <p:grpSpPr>
        <a:xfrm>
          <a:off x="0" y="0"/>
          <a:ext cx="0" cy="0"/>
          <a:chOff x="0" y="0"/>
          <a:chExt cx="0" cy="0"/>
        </a:xfrm>
      </p:grpSpPr>
      <p:sp>
        <p:nvSpPr>
          <p:cNvPr id="1048595" name="Title 1"/>
          <p:cNvSpPr>
            <a:spLocks noGrp="1"/>
          </p:cNvSpPr>
          <p:nvPr>
            <p:ph type="title"/>
          </p:nvPr>
        </p:nvSpPr>
        <p:spPr>
          <a:xfrm>
            <a:off x="755332" y="385444"/>
            <a:ext cx="10681335" cy="965200"/>
          </a:xfrm>
        </p:spPr>
        <p:txBody>
          <a:bodyPr/>
          <a:p>
            <a:r>
              <a:rPr dirty="0" sz="8000" lang="en-US">
                <a:solidFill>
                  <a:srgbClr val="BF0000"/>
                </a:solidFill>
                <a:latin typeface="Times New Roman" panose="02020603050405020304" pitchFamily="18" charset="0"/>
                <a:cs typeface="Times New Roman" panose="02020603050405020304" pitchFamily="18" charset="0"/>
              </a:rPr>
              <a:t>conclusion</a:t>
            </a:r>
            <a:endParaRPr dirty="0" sz="8000" lang="en-IN">
              <a:solidFill>
                <a:srgbClr val="BF0000"/>
              </a:solidFill>
              <a:latin typeface="Times New Roman" panose="02020603050405020304" pitchFamily="18" charset="0"/>
              <a:cs typeface="Times New Roman" panose="02020603050405020304" pitchFamily="18" charset="0"/>
            </a:endParaRPr>
          </a:p>
        </p:txBody>
      </p:sp>
      <p:sp>
        <p:nvSpPr>
          <p:cNvPr id="1048596" name=""/>
          <p:cNvSpPr txBox="1"/>
          <p:nvPr/>
        </p:nvSpPr>
        <p:spPr>
          <a:xfrm>
            <a:off x="-25231" y="1748386"/>
            <a:ext cx="12217230" cy="4765040"/>
          </a:xfrm>
          <a:prstGeom prst="rect"/>
        </p:spPr>
        <p:txBody>
          <a:bodyPr rtlCol="0" wrap="square">
            <a:spAutoFit/>
          </a:bodyPr>
          <a:p>
            <a:r>
              <a:rPr b="1" sz="4800" lang="en-US">
                <a:solidFill>
                  <a:srgbClr val="000000"/>
                </a:solidFill>
              </a:rPr>
              <a:t>Even though employee evaluation may have a bad reputation, it’s still a must-have for organizations of all sizes. As Peter Drucker, famously said, “If you can’t measure it, you can’t improve it.” Employee evaluation forms, digital or on paper, are still the most widely used method to measure performance across all positions in your company.</a:t>
            </a:r>
            <a:endParaRPr b="1" sz="4800" lang="en-IN">
              <a:solidFill>
                <a:srgbClr val="000000"/>
              </a:solidFill>
            </a:endParaRPr>
          </a:p>
          <a:p>
            <a:r>
              <a:rPr b="1" sz="4800" lang="en-US">
                <a:solidFill>
                  <a:srgbClr val="000000"/>
                </a:solidFill>
              </a:rPr>
              <a:t>To make sure your employee evaluation form is effective, focus on providing objective and honest rating. Include both numeric scales and open-ended questions to collect quantitative and qualitative data.</a:t>
            </a:r>
            <a:endParaRPr b="1" sz="4800" lang="en-IN">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30" name=""/>
        <p:cNvGrpSpPr/>
        <p:nvPr/>
      </p:nvGrpSpPr>
      <p:grpSpPr>
        <a:xfrm>
          <a:off x="0" y="0"/>
          <a:ext cx="0" cy="0"/>
          <a:chOff x="0" y="0"/>
          <a:chExt cx="0" cy="0"/>
        </a:xfrm>
      </p:grpSpPr>
      <p:grpSp>
        <p:nvGrpSpPr>
          <p:cNvPr id="31" name="object 3"/>
          <p:cNvGrpSpPr/>
          <p:nvPr/>
        </p:nvGrpSpPr>
        <p:grpSpPr>
          <a:xfrm>
            <a:off x="7443849" y="0"/>
            <a:ext cx="4752975" cy="6863080"/>
            <a:chOff x="7443849" y="0"/>
            <a:chExt cx="4752975" cy="6863080"/>
          </a:xfrm>
        </p:grpSpPr>
        <p:sp>
          <p:nvSpPr>
            <p:cNvPr id="1048630"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31"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2"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3"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4"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5"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6"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7"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8"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9"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40"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1"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2"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43" name="object 17"/>
          <p:cNvSpPr txBox="1">
            <a:spLocks noGrp="1"/>
          </p:cNvSpPr>
          <p:nvPr>
            <p:ph type="title"/>
          </p:nvPr>
        </p:nvSpPr>
        <p:spPr>
          <a:xfrm>
            <a:off x="739775" y="829627"/>
            <a:ext cx="3909695" cy="880111"/>
          </a:xfrm>
          <a:prstGeom prst="rect"/>
        </p:spPr>
        <p:txBody>
          <a:bodyPr bIns="0" lIns="0" rIns="0" rtlCol="0" tIns="16510" vert="horz" wrap="square">
            <a:spAutoFit/>
          </a:bodyPr>
          <a:p>
            <a:pPr marL="12700">
              <a:lnSpc>
                <a:spcPct val="100000"/>
              </a:lnSpc>
              <a:spcBef>
                <a:spcPts val="130"/>
              </a:spcBef>
            </a:pPr>
            <a:r>
              <a:rPr dirty="0" sz="7200" spc="5">
                <a:solidFill>
                  <a:srgbClr val="BF0000"/>
                </a:solidFill>
              </a:rPr>
              <a:t>PROJECT</a:t>
            </a:r>
            <a:r>
              <a:rPr dirty="0" sz="7200" spc="-85">
                <a:solidFill>
                  <a:srgbClr val="BF0000"/>
                </a:solidFill>
              </a:rPr>
              <a:t> </a:t>
            </a:r>
            <a:r>
              <a:rPr dirty="0" sz="7200" spc="25">
                <a:solidFill>
                  <a:srgbClr val="BF0000"/>
                </a:solidFill>
              </a:rPr>
              <a:t>TITLE</a:t>
            </a:r>
            <a:endParaRPr sz="7200">
              <a:solidFill>
                <a:srgbClr val="BF0000"/>
              </a:solidFill>
            </a:endParaRPr>
          </a:p>
        </p:txBody>
      </p:sp>
      <p:grpSp>
        <p:nvGrpSpPr>
          <p:cNvPr id="32" name="object 18"/>
          <p:cNvGrpSpPr/>
          <p:nvPr/>
        </p:nvGrpSpPr>
        <p:grpSpPr>
          <a:xfrm>
            <a:off x="466725" y="6410325"/>
            <a:ext cx="3705225" cy="295275"/>
            <a:chOff x="466725" y="6410325"/>
            <a:chExt cx="3705225" cy="295275"/>
          </a:xfrm>
        </p:grpSpPr>
        <p:pic>
          <p:nvPicPr>
            <p:cNvPr id="2097157"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8"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44" name="object 22"/>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45" name="TextBox 22"/>
          <p:cNvSpPr txBox="1"/>
          <p:nvPr/>
        </p:nvSpPr>
        <p:spPr>
          <a:xfrm>
            <a:off x="2093821" y="1875471"/>
            <a:ext cx="8593228" cy="3558540"/>
          </a:xfrm>
          <a:prstGeom prst="rect"/>
          <a:noFill/>
        </p:spPr>
        <p:txBody>
          <a:bodyPr rtlCol="0" wrap="square">
            <a:spAutoFit/>
          </a:bodyPr>
          <a:p>
            <a:r>
              <a:rPr b="1" dirty="0" sz="9600" lang="en-US">
                <a:solidFill>
                  <a:srgbClr val="7030A0"/>
                </a:solidFill>
                <a:latin typeface="Times New Roman" panose="02020603050405020304" pitchFamily="18" charset="0"/>
                <a:cs typeface="Times New Roman" panose="02020603050405020304" pitchFamily="18" charset="0"/>
              </a:rPr>
              <a:t>C</a:t>
            </a:r>
            <a:r>
              <a:rPr b="1" dirty="0" sz="9600" lang="en-US">
                <a:solidFill>
                  <a:srgbClr val="7030A0"/>
                </a:solidFill>
                <a:latin typeface="Times New Roman" panose="02020603050405020304" pitchFamily="18" charset="0"/>
                <a:cs typeface="Times New Roman" panose="02020603050405020304" pitchFamily="18" charset="0"/>
              </a:rPr>
              <a:t>r</a:t>
            </a:r>
            <a:r>
              <a:rPr b="1" dirty="0" sz="9600" lang="en-US">
                <a:solidFill>
                  <a:srgbClr val="7030A0"/>
                </a:solidFill>
                <a:latin typeface="Times New Roman" panose="02020603050405020304" pitchFamily="18" charset="0"/>
                <a:cs typeface="Times New Roman" panose="02020603050405020304" pitchFamily="18" charset="0"/>
              </a:rPr>
              <a:t>e</a:t>
            </a:r>
            <a:r>
              <a:rPr b="1" dirty="0" sz="9600" lang="en-US">
                <a:solidFill>
                  <a:srgbClr val="7030A0"/>
                </a:solidFill>
                <a:latin typeface="Times New Roman" panose="02020603050405020304" pitchFamily="18" charset="0"/>
                <a:cs typeface="Times New Roman" panose="02020603050405020304" pitchFamily="18" charset="0"/>
              </a:rPr>
              <a:t>a</a:t>
            </a:r>
            <a:r>
              <a:rPr b="1" dirty="0" sz="9600" lang="en-US">
                <a:solidFill>
                  <a:srgbClr val="7030A0"/>
                </a:solidFill>
                <a:latin typeface="Times New Roman" panose="02020603050405020304" pitchFamily="18" charset="0"/>
                <a:cs typeface="Times New Roman" panose="02020603050405020304" pitchFamily="18" charset="0"/>
              </a:rPr>
              <a:t>t</a:t>
            </a:r>
            <a:r>
              <a:rPr b="1" dirty="0" sz="9600" lang="en-US">
                <a:solidFill>
                  <a:srgbClr val="7030A0"/>
                </a:solidFill>
                <a:latin typeface="Times New Roman" panose="02020603050405020304" pitchFamily="18" charset="0"/>
                <a:cs typeface="Times New Roman" panose="02020603050405020304" pitchFamily="18" charset="0"/>
              </a:rPr>
              <a:t>i</a:t>
            </a:r>
            <a:r>
              <a:rPr b="1" dirty="0" sz="9600" lang="en-US">
                <a:solidFill>
                  <a:srgbClr val="7030A0"/>
                </a:solidFill>
                <a:latin typeface="Times New Roman" panose="02020603050405020304" pitchFamily="18" charset="0"/>
                <a:cs typeface="Times New Roman" panose="02020603050405020304" pitchFamily="18" charset="0"/>
              </a:rPr>
              <a:t>n</a:t>
            </a:r>
            <a:r>
              <a:rPr b="1" dirty="0" sz="9600" lang="en-US">
                <a:solidFill>
                  <a:srgbClr val="7030A0"/>
                </a:solidFill>
                <a:latin typeface="Times New Roman" panose="02020603050405020304" pitchFamily="18" charset="0"/>
                <a:cs typeface="Times New Roman" panose="02020603050405020304" pitchFamily="18" charset="0"/>
              </a:rPr>
              <a:t>g</a:t>
            </a:r>
            <a:r>
              <a:rPr b="1" dirty="0" sz="9600" lang="en-US">
                <a:solidFill>
                  <a:srgbClr val="7030A0"/>
                </a:solidFill>
                <a:latin typeface="Times New Roman" panose="02020603050405020304" pitchFamily="18" charset="0"/>
                <a:cs typeface="Times New Roman" panose="02020603050405020304" pitchFamily="18" charset="0"/>
              </a:rPr>
              <a:t> </a:t>
            </a:r>
            <a:r>
              <a:rPr b="1" dirty="0" sz="9600" lang="en-US">
                <a:solidFill>
                  <a:srgbClr val="7030A0"/>
                </a:solidFill>
                <a:latin typeface="Times New Roman" panose="02020603050405020304" pitchFamily="18" charset="0"/>
                <a:cs typeface="Times New Roman" panose="02020603050405020304" pitchFamily="18" charset="0"/>
              </a:rPr>
              <a:t>a</a:t>
            </a:r>
            <a:r>
              <a:rPr b="1" dirty="0" sz="9600" lang="en-US">
                <a:solidFill>
                  <a:srgbClr val="7030A0"/>
                </a:solidFill>
                <a:latin typeface="Times New Roman" panose="02020603050405020304" pitchFamily="18" charset="0"/>
                <a:cs typeface="Times New Roman" panose="02020603050405020304" pitchFamily="18" charset="0"/>
              </a:rPr>
              <a:t>n</a:t>
            </a:r>
            <a:r>
              <a:rPr b="1" dirty="0" sz="9600" lang="en-US">
                <a:solidFill>
                  <a:srgbClr val="7030A0"/>
                </a:solidFill>
                <a:latin typeface="Times New Roman" panose="02020603050405020304" pitchFamily="18" charset="0"/>
                <a:cs typeface="Times New Roman" panose="02020603050405020304" pitchFamily="18" charset="0"/>
              </a:rPr>
              <a:t> </a:t>
            </a:r>
            <a:r>
              <a:rPr b="1" dirty="0" sz="9600" lang="en-US">
                <a:solidFill>
                  <a:srgbClr val="7030A0"/>
                </a:solidFill>
                <a:latin typeface="Times New Roman" panose="02020603050405020304" pitchFamily="18" charset="0"/>
                <a:cs typeface="Times New Roman" panose="02020603050405020304" pitchFamily="18" charset="0"/>
              </a:rPr>
              <a:t>e</a:t>
            </a:r>
            <a:r>
              <a:rPr b="1" dirty="0" sz="9600" lang="en-US">
                <a:solidFill>
                  <a:srgbClr val="7030A0"/>
                </a:solidFill>
                <a:latin typeface="Times New Roman" panose="02020603050405020304" pitchFamily="18" charset="0"/>
                <a:cs typeface="Times New Roman" panose="02020603050405020304" pitchFamily="18" charset="0"/>
              </a:rPr>
              <a:t>m</a:t>
            </a:r>
            <a:r>
              <a:rPr b="1" dirty="0" sz="9600" lang="en-US">
                <a:solidFill>
                  <a:srgbClr val="7030A0"/>
                </a:solidFill>
                <a:latin typeface="Times New Roman" panose="02020603050405020304" pitchFamily="18" charset="0"/>
                <a:cs typeface="Times New Roman" panose="02020603050405020304" pitchFamily="18" charset="0"/>
              </a:rPr>
              <a:t>p</a:t>
            </a:r>
            <a:r>
              <a:rPr b="1" dirty="0" sz="9600" lang="en-US">
                <a:solidFill>
                  <a:srgbClr val="7030A0"/>
                </a:solidFill>
                <a:latin typeface="Times New Roman" panose="02020603050405020304" pitchFamily="18" charset="0"/>
                <a:cs typeface="Times New Roman" panose="02020603050405020304" pitchFamily="18" charset="0"/>
              </a:rPr>
              <a:t>l</a:t>
            </a:r>
            <a:r>
              <a:rPr b="1" dirty="0" sz="9600" lang="en-US">
                <a:solidFill>
                  <a:srgbClr val="7030A0"/>
                </a:solidFill>
                <a:latin typeface="Times New Roman" panose="02020603050405020304" pitchFamily="18" charset="0"/>
                <a:cs typeface="Times New Roman" panose="02020603050405020304" pitchFamily="18" charset="0"/>
              </a:rPr>
              <a:t>o</a:t>
            </a:r>
            <a:r>
              <a:rPr b="1" dirty="0" sz="9600" lang="en-US">
                <a:solidFill>
                  <a:srgbClr val="7030A0"/>
                </a:solidFill>
                <a:latin typeface="Times New Roman" panose="02020603050405020304" pitchFamily="18" charset="0"/>
                <a:cs typeface="Times New Roman" panose="02020603050405020304" pitchFamily="18" charset="0"/>
              </a:rPr>
              <a:t>y</a:t>
            </a:r>
            <a:r>
              <a:rPr b="1" dirty="0" sz="9600" lang="en-US">
                <a:solidFill>
                  <a:srgbClr val="7030A0"/>
                </a:solidFill>
                <a:latin typeface="Times New Roman" panose="02020603050405020304" pitchFamily="18" charset="0"/>
                <a:cs typeface="Times New Roman" panose="02020603050405020304" pitchFamily="18" charset="0"/>
              </a:rPr>
              <a:t>e</a:t>
            </a:r>
            <a:r>
              <a:rPr b="1" dirty="0" sz="9600" lang="en-US">
                <a:solidFill>
                  <a:srgbClr val="7030A0"/>
                </a:solidFill>
                <a:latin typeface="Times New Roman" panose="02020603050405020304" pitchFamily="18" charset="0"/>
                <a:cs typeface="Times New Roman" panose="02020603050405020304" pitchFamily="18" charset="0"/>
              </a:rPr>
              <a:t>e</a:t>
            </a:r>
            <a:r>
              <a:rPr b="1" dirty="0" sz="9600" lang="en-US">
                <a:solidFill>
                  <a:srgbClr val="7030A0"/>
                </a:solidFill>
                <a:latin typeface="Times New Roman" panose="02020603050405020304" pitchFamily="18" charset="0"/>
                <a:cs typeface="Times New Roman" panose="02020603050405020304" pitchFamily="18" charset="0"/>
              </a:rPr>
              <a:t> </a:t>
            </a:r>
            <a:r>
              <a:rPr b="1" dirty="0" sz="9600" lang="en-US">
                <a:solidFill>
                  <a:srgbClr val="7030A0"/>
                </a:solidFill>
                <a:latin typeface="Times New Roman" panose="02020603050405020304" pitchFamily="18" charset="0"/>
                <a:cs typeface="Times New Roman" panose="02020603050405020304" pitchFamily="18" charset="0"/>
              </a:rPr>
              <a:t>p</a:t>
            </a:r>
            <a:r>
              <a:rPr b="1" dirty="0" sz="9600" lang="en-US">
                <a:solidFill>
                  <a:srgbClr val="7030A0"/>
                </a:solidFill>
                <a:latin typeface="Times New Roman" panose="02020603050405020304" pitchFamily="18" charset="0"/>
                <a:cs typeface="Times New Roman" panose="02020603050405020304" pitchFamily="18" charset="0"/>
              </a:rPr>
              <a:t>e</a:t>
            </a:r>
            <a:r>
              <a:rPr b="1" dirty="0" sz="9600" lang="en-US">
                <a:solidFill>
                  <a:srgbClr val="7030A0"/>
                </a:solidFill>
                <a:latin typeface="Times New Roman" panose="02020603050405020304" pitchFamily="18" charset="0"/>
                <a:cs typeface="Times New Roman" panose="02020603050405020304" pitchFamily="18" charset="0"/>
              </a:rPr>
              <a:t>r</a:t>
            </a:r>
            <a:r>
              <a:rPr b="1" dirty="0" sz="9600" lang="en-US">
                <a:solidFill>
                  <a:srgbClr val="7030A0"/>
                </a:solidFill>
                <a:latin typeface="Times New Roman" panose="02020603050405020304" pitchFamily="18" charset="0"/>
                <a:cs typeface="Times New Roman" panose="02020603050405020304" pitchFamily="18" charset="0"/>
              </a:rPr>
              <a:t>formance </a:t>
            </a:r>
            <a:r>
              <a:rPr b="1" dirty="0" sz="9600" lang="en-US">
                <a:solidFill>
                  <a:srgbClr val="7030A0"/>
                </a:solidFill>
                <a:latin typeface="Times New Roman" panose="02020603050405020304" pitchFamily="18" charset="0"/>
                <a:cs typeface="Times New Roman" panose="02020603050405020304" pitchFamily="18" charset="0"/>
              </a:rPr>
              <a:t>s</a:t>
            </a:r>
            <a:r>
              <a:rPr b="1" dirty="0" sz="9600" lang="en-US">
                <a:solidFill>
                  <a:srgbClr val="7030A0"/>
                </a:solidFill>
                <a:latin typeface="Times New Roman" panose="02020603050405020304" pitchFamily="18" charset="0"/>
                <a:cs typeface="Times New Roman" panose="02020603050405020304" pitchFamily="18" charset="0"/>
              </a:rPr>
              <a:t>c</a:t>
            </a:r>
            <a:r>
              <a:rPr b="1" dirty="0" sz="9600" lang="en-US">
                <a:solidFill>
                  <a:srgbClr val="7030A0"/>
                </a:solidFill>
                <a:latin typeface="Times New Roman" panose="02020603050405020304" pitchFamily="18" charset="0"/>
                <a:cs typeface="Times New Roman" panose="02020603050405020304" pitchFamily="18" charset="0"/>
              </a:rPr>
              <a:t>o</a:t>
            </a:r>
            <a:r>
              <a:rPr b="1" dirty="0" sz="9600" lang="en-US">
                <a:solidFill>
                  <a:srgbClr val="7030A0"/>
                </a:solidFill>
                <a:latin typeface="Times New Roman" panose="02020603050405020304" pitchFamily="18" charset="0"/>
                <a:cs typeface="Times New Roman" panose="02020603050405020304" pitchFamily="18" charset="0"/>
              </a:rPr>
              <a:t>r</a:t>
            </a:r>
            <a:r>
              <a:rPr b="1" dirty="0" sz="9600" lang="en-US">
                <a:solidFill>
                  <a:srgbClr val="7030A0"/>
                </a:solidFill>
                <a:latin typeface="Times New Roman" panose="02020603050405020304" pitchFamily="18" charset="0"/>
                <a:cs typeface="Times New Roman" panose="02020603050405020304" pitchFamily="18" charset="0"/>
              </a:rPr>
              <a:t>e</a:t>
            </a:r>
            <a:r>
              <a:rPr b="1" dirty="0" sz="9600" lang="en-US">
                <a:solidFill>
                  <a:srgbClr val="7030A0"/>
                </a:solidFill>
                <a:latin typeface="Times New Roman" panose="02020603050405020304" pitchFamily="18" charset="0"/>
                <a:cs typeface="Times New Roman" panose="02020603050405020304" pitchFamily="18" charset="0"/>
              </a:rPr>
              <a:t>c</a:t>
            </a:r>
            <a:r>
              <a:rPr b="1" dirty="0" sz="9600" lang="en-US">
                <a:solidFill>
                  <a:srgbClr val="7030A0"/>
                </a:solidFill>
                <a:latin typeface="Times New Roman" panose="02020603050405020304" pitchFamily="18" charset="0"/>
                <a:cs typeface="Times New Roman" panose="02020603050405020304" pitchFamily="18" charset="0"/>
              </a:rPr>
              <a:t>a</a:t>
            </a:r>
            <a:r>
              <a:rPr b="1" dirty="0" sz="9600" lang="en-US">
                <a:solidFill>
                  <a:srgbClr val="7030A0"/>
                </a:solidFill>
                <a:latin typeface="Times New Roman" panose="02020603050405020304" pitchFamily="18" charset="0"/>
                <a:cs typeface="Times New Roman" panose="02020603050405020304" pitchFamily="18" charset="0"/>
              </a:rPr>
              <a:t>r</a:t>
            </a:r>
            <a:r>
              <a:rPr b="1" dirty="0" sz="9600" lang="en-US">
                <a:solidFill>
                  <a:srgbClr val="7030A0"/>
                </a:solidFill>
                <a:latin typeface="Times New Roman" panose="02020603050405020304" pitchFamily="18" charset="0"/>
                <a:cs typeface="Times New Roman" panose="02020603050405020304" pitchFamily="18" charset="0"/>
              </a:rPr>
              <a:t>d</a:t>
            </a:r>
            <a:r>
              <a:rPr b="1" dirty="0" sz="9600" lang="en-US">
                <a:solidFill>
                  <a:srgbClr val="7030A0"/>
                </a:solidFill>
                <a:latin typeface="Times New Roman" panose="02020603050405020304" pitchFamily="18" charset="0"/>
                <a:cs typeface="Times New Roman" panose="02020603050405020304" pitchFamily="18" charset="0"/>
              </a:rPr>
              <a:t> </a:t>
            </a:r>
            <a:r>
              <a:rPr b="1" dirty="0" sz="9600" lang="en-US">
                <a:solidFill>
                  <a:srgbClr val="7030A0"/>
                </a:solidFill>
                <a:latin typeface="Times New Roman" panose="02020603050405020304" pitchFamily="18" charset="0"/>
                <a:cs typeface="Times New Roman" panose="02020603050405020304" pitchFamily="18" charset="0"/>
              </a:rPr>
              <a:t>i</a:t>
            </a:r>
            <a:r>
              <a:rPr b="1" dirty="0" sz="9600" lang="en-US">
                <a:solidFill>
                  <a:srgbClr val="7030A0"/>
                </a:solidFill>
                <a:latin typeface="Times New Roman" panose="02020603050405020304" pitchFamily="18" charset="0"/>
                <a:cs typeface="Times New Roman" panose="02020603050405020304" pitchFamily="18" charset="0"/>
              </a:rPr>
              <a:t>n</a:t>
            </a:r>
            <a:r>
              <a:rPr b="1" dirty="0" sz="9600" lang="en-US">
                <a:solidFill>
                  <a:srgbClr val="7030A0"/>
                </a:solidFill>
                <a:latin typeface="Times New Roman" panose="02020603050405020304" pitchFamily="18" charset="0"/>
                <a:cs typeface="Times New Roman" panose="02020603050405020304" pitchFamily="18" charset="0"/>
              </a:rPr>
              <a:t> </a:t>
            </a:r>
            <a:r>
              <a:rPr b="1" dirty="0" sz="9600" lang="en-US">
                <a:solidFill>
                  <a:srgbClr val="7030A0"/>
                </a:solidFill>
                <a:latin typeface="Times New Roman" panose="02020603050405020304" pitchFamily="18" charset="0"/>
                <a:cs typeface="Times New Roman" panose="02020603050405020304" pitchFamily="18" charset="0"/>
              </a:rPr>
              <a:t>e</a:t>
            </a:r>
            <a:r>
              <a:rPr b="1" dirty="0" sz="9600" lang="en-US">
                <a:solidFill>
                  <a:srgbClr val="7030A0"/>
                </a:solidFill>
                <a:latin typeface="Times New Roman" panose="02020603050405020304" pitchFamily="18" charset="0"/>
                <a:cs typeface="Times New Roman" panose="02020603050405020304" pitchFamily="18" charset="0"/>
              </a:rPr>
              <a:t>x</a:t>
            </a:r>
            <a:r>
              <a:rPr b="1" dirty="0" sz="9600" lang="en-US">
                <a:solidFill>
                  <a:srgbClr val="7030A0"/>
                </a:solidFill>
                <a:latin typeface="Times New Roman" panose="02020603050405020304" pitchFamily="18" charset="0"/>
                <a:cs typeface="Times New Roman" panose="02020603050405020304" pitchFamily="18" charset="0"/>
              </a:rPr>
              <a:t>c</a:t>
            </a:r>
            <a:r>
              <a:rPr b="1" dirty="0" sz="9600" lang="en-US">
                <a:solidFill>
                  <a:srgbClr val="7030A0"/>
                </a:solidFill>
                <a:latin typeface="Times New Roman" panose="02020603050405020304" pitchFamily="18" charset="0"/>
                <a:cs typeface="Times New Roman" panose="02020603050405020304" pitchFamily="18" charset="0"/>
              </a:rPr>
              <a:t>e</a:t>
            </a:r>
            <a:r>
              <a:rPr b="1" dirty="0" sz="9600" lang="en-US">
                <a:solidFill>
                  <a:srgbClr val="7030A0"/>
                </a:solidFill>
                <a:latin typeface="Times New Roman" panose="02020603050405020304" pitchFamily="18" charset="0"/>
                <a:cs typeface="Times New Roman" panose="02020603050405020304" pitchFamily="18" charset="0"/>
              </a:rPr>
              <a:t>l</a:t>
            </a:r>
            <a:r>
              <a:rPr b="1" dirty="0" sz="9600" lang="en-US">
                <a:solidFill>
                  <a:srgbClr val="7030A0"/>
                </a:solidFill>
                <a:latin typeface="Times New Roman" panose="02020603050405020304" pitchFamily="18" charset="0"/>
                <a:cs typeface="Times New Roman" panose="02020603050405020304" pitchFamily="18" charset="0"/>
              </a:rPr>
              <a:t>.</a:t>
            </a:r>
            <a:endParaRPr b="1" dirty="0" sz="96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3" name=""/>
        <p:cNvGrpSpPr/>
        <p:nvPr/>
      </p:nvGrpSpPr>
      <p:grpSpPr>
        <a:xfrm>
          <a:off x="0" y="0"/>
          <a:ext cx="0" cy="0"/>
          <a:chOff x="0" y="0"/>
          <a:chExt cx="0" cy="0"/>
        </a:xfrm>
      </p:grpSpPr>
      <p:sp>
        <p:nvSpPr>
          <p:cNvPr id="1048646"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4" name="object 3"/>
          <p:cNvGrpSpPr/>
          <p:nvPr/>
        </p:nvGrpSpPr>
        <p:grpSpPr>
          <a:xfrm>
            <a:off x="7443849" y="0"/>
            <a:ext cx="4752975" cy="6863080"/>
            <a:chOff x="7443849" y="0"/>
            <a:chExt cx="4752975" cy="6863080"/>
          </a:xfrm>
        </p:grpSpPr>
        <p:sp>
          <p:nvSpPr>
            <p:cNvPr id="1048647"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48"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49"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50"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51"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52"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53"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54"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55"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56"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57"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58"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59"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9"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5" name="object 18"/>
          <p:cNvGrpSpPr/>
          <p:nvPr/>
        </p:nvGrpSpPr>
        <p:grpSpPr>
          <a:xfrm>
            <a:off x="47625" y="3819523"/>
            <a:ext cx="4124325" cy="3009900"/>
            <a:chOff x="47625" y="3819523"/>
            <a:chExt cx="4124325" cy="3009900"/>
          </a:xfrm>
        </p:grpSpPr>
        <p:pic>
          <p:nvPicPr>
            <p:cNvPr id="2097160"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61"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60" name="object 21"/>
          <p:cNvSpPr txBox="1">
            <a:spLocks noGrp="1"/>
          </p:cNvSpPr>
          <p:nvPr>
            <p:ph type="title"/>
          </p:nvPr>
        </p:nvSpPr>
        <p:spPr>
          <a:xfrm>
            <a:off x="739775" y="445388"/>
            <a:ext cx="2357120" cy="800735"/>
          </a:xfrm>
          <a:prstGeom prst="rect"/>
        </p:spPr>
        <p:txBody>
          <a:bodyPr bIns="0" lIns="0" rIns="0" rtlCol="0" tIns="13335" vert="horz" wrap="square">
            <a:spAutoFit/>
          </a:bodyPr>
          <a:p>
            <a:pPr marL="12700">
              <a:lnSpc>
                <a:spcPct val="100000"/>
              </a:lnSpc>
              <a:spcBef>
                <a:spcPts val="105"/>
              </a:spcBef>
            </a:pPr>
            <a:r>
              <a:rPr dirty="0" sz="6600" spc="25">
                <a:solidFill>
                  <a:srgbClr val="BF0000"/>
                </a:solidFill>
              </a:rPr>
              <a:t>A</a:t>
            </a:r>
            <a:r>
              <a:rPr dirty="0" sz="6600" spc="-5">
                <a:solidFill>
                  <a:srgbClr val="BF0000"/>
                </a:solidFill>
              </a:rPr>
              <a:t>G</a:t>
            </a:r>
            <a:r>
              <a:rPr dirty="0" sz="6600" spc="-35">
                <a:solidFill>
                  <a:srgbClr val="BF0000"/>
                </a:solidFill>
              </a:rPr>
              <a:t>E</a:t>
            </a:r>
            <a:r>
              <a:rPr dirty="0" sz="6600" spc="15">
                <a:solidFill>
                  <a:srgbClr val="BF0000"/>
                </a:solidFill>
              </a:rPr>
              <a:t>N</a:t>
            </a:r>
            <a:r>
              <a:rPr dirty="0" sz="6600">
                <a:solidFill>
                  <a:srgbClr val="BF0000"/>
                </a:solidFill>
              </a:rPr>
              <a:t>DA</a:t>
            </a:r>
            <a:endParaRPr dirty="0" sz="6600">
              <a:solidFill>
                <a:srgbClr val="BF0000"/>
              </a:solidFill>
            </a:endParaRPr>
          </a:p>
        </p:txBody>
      </p:sp>
      <p:sp>
        <p:nvSpPr>
          <p:cNvPr id="1048661" name="object 22"/>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62" name="TextBox 22"/>
          <p:cNvSpPr txBox="1"/>
          <p:nvPr/>
        </p:nvSpPr>
        <p:spPr>
          <a:xfrm>
            <a:off x="2509807" y="1041533"/>
            <a:ext cx="5029200" cy="4917439"/>
          </a:xfrm>
          <a:prstGeom prst="rect"/>
          <a:noFill/>
        </p:spPr>
        <p:txBody>
          <a:bodyPr rtlCol="0" wrap="square">
            <a:spAutoFit/>
          </a:bodyPr>
          <a:p>
            <a:pPr algn="l"/>
            <a:endParaRPr b="1" dirty="0" sz="40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1" dirty="0" sz="4000" i="0" lang="en-US">
                <a:solidFill>
                  <a:srgbClr val="0D0D0D"/>
                </a:solidFill>
                <a:effectLst/>
                <a:latin typeface="Times New Roman" panose="02020603050405020304" pitchFamily="18" charset="0"/>
                <a:cs typeface="Times New Roman" panose="02020603050405020304" pitchFamily="18" charset="0"/>
              </a:rPr>
              <a:t>Problem Statement</a:t>
            </a:r>
            <a:endParaRPr b="1" dirty="0" sz="40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1" dirty="0" sz="4000" i="0" lang="en-US">
                <a:solidFill>
                  <a:srgbClr val="0D0D0D"/>
                </a:solidFill>
                <a:effectLst/>
                <a:latin typeface="Times New Roman" panose="02020603050405020304" pitchFamily="18" charset="0"/>
                <a:cs typeface="Times New Roman" panose="02020603050405020304" pitchFamily="18" charset="0"/>
              </a:rPr>
              <a:t>Project Overview</a:t>
            </a:r>
            <a:endParaRPr b="1" dirty="0" sz="40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1" dirty="0" sz="4000" i="0" lang="en-US">
                <a:solidFill>
                  <a:srgbClr val="0D0D0D"/>
                </a:solidFill>
                <a:effectLst/>
                <a:latin typeface="Times New Roman" panose="02020603050405020304" pitchFamily="18" charset="0"/>
                <a:cs typeface="Times New Roman" panose="02020603050405020304" pitchFamily="18" charset="0"/>
              </a:rPr>
              <a:t>End Users</a:t>
            </a:r>
            <a:endParaRPr b="1" dirty="0" sz="40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1" dirty="0" sz="4000" i="0" lang="en-US">
                <a:solidFill>
                  <a:srgbClr val="0D0D0D"/>
                </a:solidFill>
                <a:effectLst/>
                <a:latin typeface="Times New Roman" panose="02020603050405020304" pitchFamily="18" charset="0"/>
                <a:cs typeface="Times New Roman" panose="02020603050405020304" pitchFamily="18" charset="0"/>
              </a:rPr>
              <a:t>Our Solution and Proposition</a:t>
            </a:r>
            <a:endParaRPr b="1" dirty="0" sz="40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1" dirty="0" sz="4000" lang="en-US">
                <a:solidFill>
                  <a:srgbClr val="0D0D0D"/>
                </a:solidFill>
                <a:latin typeface="Times New Roman" panose="02020603050405020304" pitchFamily="18" charset="0"/>
                <a:cs typeface="Times New Roman" panose="02020603050405020304" pitchFamily="18" charset="0"/>
              </a:rPr>
              <a:t>Dataset Description</a:t>
            </a:r>
            <a:endParaRPr b="1" dirty="0" sz="40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1" dirty="0" sz="4000" i="0" lang="en-US">
                <a:solidFill>
                  <a:srgbClr val="0D0D0D"/>
                </a:solidFill>
                <a:effectLst/>
                <a:latin typeface="Times New Roman" panose="02020603050405020304" pitchFamily="18" charset="0"/>
                <a:cs typeface="Times New Roman" panose="02020603050405020304" pitchFamily="18" charset="0"/>
              </a:rPr>
              <a:t>Modelling Approach</a:t>
            </a:r>
            <a:endParaRPr b="1" dirty="0" sz="40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1" dirty="0" sz="4000" i="0" lang="en-US">
                <a:solidFill>
                  <a:srgbClr val="0D0D0D"/>
                </a:solidFill>
                <a:effectLst/>
                <a:latin typeface="Times New Roman" panose="02020603050405020304" pitchFamily="18" charset="0"/>
                <a:cs typeface="Times New Roman" panose="02020603050405020304" pitchFamily="18" charset="0"/>
              </a:rPr>
              <a:t>Results and </a:t>
            </a:r>
            <a:r>
              <a:rPr b="1" dirty="0" sz="4000" lang="en-US">
                <a:solidFill>
                  <a:srgbClr val="0D0D0D"/>
                </a:solidFill>
                <a:latin typeface="Times New Roman" panose="02020603050405020304" pitchFamily="18" charset="0"/>
                <a:cs typeface="Times New Roman" panose="02020603050405020304" pitchFamily="18" charset="0"/>
              </a:rPr>
              <a:t>Discussion</a:t>
            </a:r>
            <a:endParaRPr b="1" dirty="0" sz="40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1" dirty="0" sz="4000" i="0" lang="en-US">
                <a:solidFill>
                  <a:srgbClr val="0D0D0D"/>
                </a:solidFill>
                <a:effectLst/>
                <a:latin typeface="Times New Roman" panose="02020603050405020304" pitchFamily="18" charset="0"/>
                <a:cs typeface="Times New Roman" panose="02020603050405020304" pitchFamily="18" charset="0"/>
              </a:rPr>
              <a:t>Conclusion</a:t>
            </a:r>
            <a:endParaRPr b="1" dirty="0" sz="4000" i="0" lang="en-US">
              <a:solidFill>
                <a:srgbClr val="0D0D0D"/>
              </a:solidFill>
              <a:effectLst/>
              <a:latin typeface="Times New Roman" panose="02020603050405020304" pitchFamily="18" charset="0"/>
              <a:cs typeface="Times New Roman" panose="02020603050405020304" pitchFamily="18" charset="0"/>
            </a:endParaRPr>
          </a:p>
          <a:p>
            <a:endParaRPr b="1" dirty="0" sz="40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grpSp>
        <p:nvGrpSpPr>
          <p:cNvPr id="37" name="object 2"/>
          <p:cNvGrpSpPr/>
          <p:nvPr/>
        </p:nvGrpSpPr>
        <p:grpSpPr>
          <a:xfrm>
            <a:off x="7991475" y="2933700"/>
            <a:ext cx="2762250" cy="3257550"/>
            <a:chOff x="7991475" y="2933700"/>
            <a:chExt cx="2762250" cy="3257550"/>
          </a:xfrm>
        </p:grpSpPr>
        <p:sp>
          <p:nvSpPr>
            <p:cNvPr id="104866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4"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2"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65"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6" name="object 7"/>
          <p:cNvSpPr txBox="1">
            <a:spLocks noGrp="1"/>
          </p:cNvSpPr>
          <p:nvPr>
            <p:ph type="title"/>
          </p:nvPr>
        </p:nvSpPr>
        <p:spPr>
          <a:xfrm>
            <a:off x="834072" y="575055"/>
            <a:ext cx="5636895" cy="981710"/>
          </a:xfrm>
          <a:prstGeom prst="rect"/>
        </p:spPr>
        <p:txBody>
          <a:bodyPr bIns="0" lIns="0" rIns="0" rtlCol="0" tIns="16510" vert="horz" wrap="square">
            <a:spAutoFit/>
          </a:bodyPr>
          <a:p>
            <a:pPr marL="12700">
              <a:lnSpc>
                <a:spcPct val="100000"/>
              </a:lnSpc>
              <a:spcBef>
                <a:spcPts val="130"/>
              </a:spcBef>
              <a:tabLst>
                <a:tab algn="l" pos="2727960"/>
              </a:tabLst>
            </a:pPr>
            <a:r>
              <a:rPr dirty="0" sz="8000" spc="-20">
                <a:solidFill>
                  <a:srgbClr val="BF0000"/>
                </a:solidFill>
              </a:rPr>
              <a:t>P</a:t>
            </a:r>
            <a:r>
              <a:rPr dirty="0" sz="8000" spc="15">
                <a:solidFill>
                  <a:srgbClr val="BF0000"/>
                </a:solidFill>
              </a:rPr>
              <a:t>ROB</a:t>
            </a:r>
            <a:r>
              <a:rPr dirty="0" sz="8000" lang="en-US" spc="55">
                <a:solidFill>
                  <a:srgbClr val="BF0000"/>
                </a:solidFill>
              </a:rPr>
              <a:t>l</a:t>
            </a:r>
            <a:r>
              <a:rPr dirty="0" sz="8000" lang="en-US" spc="55">
                <a:solidFill>
                  <a:srgbClr val="BF0000"/>
                </a:solidFill>
              </a:rPr>
              <a:t>E</a:t>
            </a:r>
            <a:r>
              <a:rPr dirty="0" sz="8000" lang="en-US" spc="55">
                <a:solidFill>
                  <a:srgbClr val="BF0000"/>
                </a:solidFill>
              </a:rPr>
              <a:t>M</a:t>
            </a:r>
            <a:r>
              <a:rPr dirty="0" sz="8000" lang="en-US" spc="55">
                <a:solidFill>
                  <a:srgbClr val="BF0000"/>
                </a:solidFill>
              </a:rPr>
              <a:t> </a:t>
            </a:r>
            <a:r>
              <a:rPr dirty="0" sz="8000" spc="10">
                <a:solidFill>
                  <a:srgbClr val="BF0000"/>
                </a:solidFill>
              </a:rPr>
              <a:t>S</a:t>
            </a:r>
            <a:r>
              <a:rPr dirty="0" sz="8000" spc="-370">
                <a:solidFill>
                  <a:srgbClr val="BF0000"/>
                </a:solidFill>
              </a:rPr>
              <a:t>T</a:t>
            </a:r>
            <a:r>
              <a:rPr dirty="0" sz="8000" spc="-375">
                <a:solidFill>
                  <a:srgbClr val="BF0000"/>
                </a:solidFill>
              </a:rPr>
              <a:t>A</a:t>
            </a:r>
            <a:r>
              <a:rPr dirty="0" sz="8000" spc="15">
                <a:solidFill>
                  <a:srgbClr val="BF0000"/>
                </a:solidFill>
              </a:rPr>
              <a:t>T</a:t>
            </a:r>
            <a:r>
              <a:rPr dirty="0" sz="8000" spc="-10">
                <a:solidFill>
                  <a:srgbClr val="BF0000"/>
                </a:solidFill>
              </a:rPr>
              <a:t>E</a:t>
            </a:r>
            <a:r>
              <a:rPr dirty="0" sz="8000" spc="-20">
                <a:solidFill>
                  <a:srgbClr val="BF0000"/>
                </a:solidFill>
              </a:rPr>
              <a:t>ME</a:t>
            </a:r>
            <a:r>
              <a:rPr dirty="0" sz="8000" spc="10">
                <a:solidFill>
                  <a:srgbClr val="BF0000"/>
                </a:solidFill>
              </a:rPr>
              <a:t>NT</a:t>
            </a:r>
            <a:endParaRPr sz="8000">
              <a:solidFill>
                <a:srgbClr val="BF0000"/>
              </a:solidFill>
            </a:endParaRPr>
          </a:p>
        </p:txBody>
      </p:sp>
      <p:pic>
        <p:nvPicPr>
          <p:cNvPr id="2097163"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7" name="object 10"/>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68" name=""/>
          <p:cNvSpPr txBox="1"/>
          <p:nvPr/>
        </p:nvSpPr>
        <p:spPr>
          <a:xfrm>
            <a:off x="362064" y="1788350"/>
            <a:ext cx="7316638" cy="5158740"/>
          </a:xfrm>
          <a:prstGeom prst="rect"/>
        </p:spPr>
        <p:txBody>
          <a:bodyPr rtlCol="0" wrap="square">
            <a:spAutoFit/>
          </a:bodyPr>
          <a:p>
            <a:r>
              <a:rPr b="1" sz="6000" lang="en-US">
                <a:solidFill>
                  <a:srgbClr val="000000"/>
                </a:solidFill>
              </a:rPr>
              <a:t>To write a problem statement on employee performance, you need to identify the specific area of performance that is problematic, such as low productivity, high absenteeism, or poor quality of work.</a:t>
            </a:r>
            <a:endParaRPr b="1" sz="6000" lang="en-IN">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grpSp>
        <p:nvGrpSpPr>
          <p:cNvPr id="39" name="object 2"/>
          <p:cNvGrpSpPr/>
          <p:nvPr/>
        </p:nvGrpSpPr>
        <p:grpSpPr>
          <a:xfrm>
            <a:off x="8658225" y="2647950"/>
            <a:ext cx="3533775" cy="3810000"/>
            <a:chOff x="8658225" y="2647950"/>
            <a:chExt cx="3533775" cy="3810000"/>
          </a:xfrm>
        </p:grpSpPr>
        <p:sp>
          <p:nvSpPr>
            <p:cNvPr id="104866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4"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71"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2" name="object 7"/>
          <p:cNvSpPr txBox="1">
            <a:spLocks noGrp="1"/>
          </p:cNvSpPr>
          <p:nvPr>
            <p:ph type="title"/>
          </p:nvPr>
        </p:nvSpPr>
        <p:spPr>
          <a:xfrm>
            <a:off x="739775" y="829627"/>
            <a:ext cx="5263515" cy="880111"/>
          </a:xfrm>
          <a:prstGeom prst="rect"/>
        </p:spPr>
        <p:txBody>
          <a:bodyPr bIns="0" lIns="0" rIns="0" rtlCol="0" tIns="16510" vert="horz" wrap="square">
            <a:spAutoFit/>
          </a:bodyPr>
          <a:p>
            <a:pPr marL="12700">
              <a:lnSpc>
                <a:spcPct val="100000"/>
              </a:lnSpc>
              <a:spcBef>
                <a:spcPts val="130"/>
              </a:spcBef>
              <a:tabLst>
                <a:tab algn="l" pos="2642870"/>
              </a:tabLst>
            </a:pPr>
            <a:r>
              <a:rPr b="1" dirty="0" sz="7200" spc="5">
                <a:solidFill>
                  <a:srgbClr val="BF0000"/>
                </a:solidFill>
              </a:rPr>
              <a:t>PROJECT	</a:t>
            </a:r>
            <a:r>
              <a:rPr b="1" dirty="0" sz="7200" spc="-20">
                <a:solidFill>
                  <a:srgbClr val="BF0000"/>
                </a:solidFill>
              </a:rPr>
              <a:t>OVERVIEW</a:t>
            </a:r>
            <a:endParaRPr b="1" sz="7200">
              <a:solidFill>
                <a:srgbClr val="BF0000"/>
              </a:solidFill>
            </a:endParaRPr>
          </a:p>
        </p:txBody>
      </p:sp>
      <p:pic>
        <p:nvPicPr>
          <p:cNvPr id="2097165"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73" name="object 10"/>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74" name="TextBox 10"/>
          <p:cNvSpPr txBox="1"/>
          <p:nvPr/>
        </p:nvSpPr>
        <p:spPr>
          <a:xfrm>
            <a:off x="990600" y="2133600"/>
            <a:ext cx="7924800" cy="6756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endParaRPr dirty="0" sz="2400" lang="en-IN">
              <a:latin typeface="Times New Roman" panose="02020603050405020304" pitchFamily="18" charset="0"/>
              <a:cs typeface="Times New Roman" panose="02020603050405020304" pitchFamily="18" charset="0"/>
            </a:endParaRPr>
          </a:p>
        </p:txBody>
      </p:sp>
      <p:sp>
        <p:nvSpPr>
          <p:cNvPr id="1048675" name=""/>
          <p:cNvSpPr txBox="1"/>
          <p:nvPr/>
        </p:nvSpPr>
        <p:spPr>
          <a:xfrm>
            <a:off x="1428749" y="1565909"/>
            <a:ext cx="6280120" cy="4765040"/>
          </a:xfrm>
          <a:prstGeom prst="rect"/>
        </p:spPr>
        <p:txBody>
          <a:bodyPr rtlCol="0" wrap="square">
            <a:spAutoFit/>
          </a:bodyPr>
          <a:p>
            <a:r>
              <a:rPr b="1" sz="4800" lang="en-IN">
                <a:solidFill>
                  <a:srgbClr val="000000"/>
                </a:solidFill>
              </a:rPr>
              <a:t>When you create a PerformancePoint scorecard, you can either use a wizard to step you through the process or you can create your scorecard manually. For more information, see Create a scorecard by using Dashboard Designer on TechNet.</a:t>
            </a:r>
            <a:endParaRPr b="1" sz="4800" lang="en-IN">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6"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7"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8"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79" name="object 5"/>
          <p:cNvSpPr txBox="1">
            <a:spLocks noGrp="1"/>
          </p:cNvSpPr>
          <p:nvPr>
            <p:ph type="title"/>
          </p:nvPr>
        </p:nvSpPr>
        <p:spPr>
          <a:xfrm>
            <a:off x="699452" y="891793"/>
            <a:ext cx="5014595" cy="664210"/>
          </a:xfrm>
          <a:prstGeom prst="rect"/>
        </p:spPr>
        <p:txBody>
          <a:bodyPr bIns="0" lIns="0" rIns="0" rtlCol="0" tIns="16510" vert="horz" wrap="square">
            <a:spAutoFit/>
          </a:bodyPr>
          <a:p>
            <a:pPr marL="12700">
              <a:lnSpc>
                <a:spcPct val="100000"/>
              </a:lnSpc>
              <a:spcBef>
                <a:spcPts val="130"/>
              </a:spcBef>
            </a:pPr>
            <a:r>
              <a:rPr dirty="0" sz="5400" spc="25">
                <a:solidFill>
                  <a:srgbClr val="BF0000"/>
                </a:solidFill>
              </a:rPr>
              <a:t>W</a:t>
            </a:r>
            <a:r>
              <a:rPr dirty="0" sz="5400" spc="-20">
                <a:solidFill>
                  <a:srgbClr val="BF0000"/>
                </a:solidFill>
              </a:rPr>
              <a:t>H</a:t>
            </a:r>
            <a:r>
              <a:rPr dirty="0" sz="5400" spc="20">
                <a:solidFill>
                  <a:srgbClr val="BF0000"/>
                </a:solidFill>
              </a:rPr>
              <a:t>O</a:t>
            </a:r>
            <a:r>
              <a:rPr dirty="0" sz="5400" spc="-235">
                <a:solidFill>
                  <a:srgbClr val="BF0000"/>
                </a:solidFill>
              </a:rPr>
              <a:t> </a:t>
            </a:r>
            <a:r>
              <a:rPr dirty="0" sz="5400" spc="-10">
                <a:solidFill>
                  <a:srgbClr val="BF0000"/>
                </a:solidFill>
              </a:rPr>
              <a:t>AR</a:t>
            </a:r>
            <a:r>
              <a:rPr dirty="0" sz="5400" spc="15">
                <a:solidFill>
                  <a:srgbClr val="BF0000"/>
                </a:solidFill>
              </a:rPr>
              <a:t>E</a:t>
            </a:r>
            <a:r>
              <a:rPr dirty="0" sz="5400" spc="-35">
                <a:solidFill>
                  <a:srgbClr val="BF0000"/>
                </a:solidFill>
              </a:rPr>
              <a:t> </a:t>
            </a:r>
            <a:r>
              <a:rPr dirty="0" sz="5400" spc="-10">
                <a:solidFill>
                  <a:srgbClr val="BF0000"/>
                </a:solidFill>
              </a:rPr>
              <a:t>T</a:t>
            </a:r>
            <a:r>
              <a:rPr dirty="0" sz="5400" spc="-15">
                <a:solidFill>
                  <a:srgbClr val="BF0000"/>
                </a:solidFill>
              </a:rPr>
              <a:t>H</a:t>
            </a:r>
            <a:r>
              <a:rPr dirty="0" sz="5400" spc="15">
                <a:solidFill>
                  <a:srgbClr val="BF0000"/>
                </a:solidFill>
              </a:rPr>
              <a:t>E</a:t>
            </a:r>
            <a:r>
              <a:rPr dirty="0" sz="5400" spc="-35">
                <a:solidFill>
                  <a:srgbClr val="BF0000"/>
                </a:solidFill>
              </a:rPr>
              <a:t> </a:t>
            </a:r>
            <a:r>
              <a:rPr dirty="0" sz="5400" spc="-20">
                <a:solidFill>
                  <a:srgbClr val="BF0000"/>
                </a:solidFill>
              </a:rPr>
              <a:t>E</a:t>
            </a:r>
            <a:r>
              <a:rPr dirty="0" sz="5400" spc="30">
                <a:solidFill>
                  <a:srgbClr val="BF0000"/>
                </a:solidFill>
              </a:rPr>
              <a:t>N</a:t>
            </a:r>
            <a:r>
              <a:rPr dirty="0" sz="5400" spc="15">
                <a:solidFill>
                  <a:srgbClr val="BF0000"/>
                </a:solidFill>
              </a:rPr>
              <a:t>D</a:t>
            </a:r>
            <a:r>
              <a:rPr dirty="0" sz="5400" spc="-45">
                <a:solidFill>
                  <a:srgbClr val="BF0000"/>
                </a:solidFill>
              </a:rPr>
              <a:t> </a:t>
            </a:r>
            <a:r>
              <a:rPr dirty="0" sz="5400">
                <a:solidFill>
                  <a:srgbClr val="BF0000"/>
                </a:solidFill>
              </a:rPr>
              <a:t>U</a:t>
            </a:r>
            <a:r>
              <a:rPr dirty="0" sz="5400" spc="10">
                <a:solidFill>
                  <a:srgbClr val="BF0000"/>
                </a:solidFill>
              </a:rPr>
              <a:t>S</a:t>
            </a:r>
            <a:r>
              <a:rPr dirty="0" sz="5400" spc="-25">
                <a:solidFill>
                  <a:srgbClr val="BF0000"/>
                </a:solidFill>
              </a:rPr>
              <a:t>E</a:t>
            </a:r>
            <a:r>
              <a:rPr dirty="0" sz="5400" spc="-10">
                <a:solidFill>
                  <a:srgbClr val="BF0000"/>
                </a:solidFill>
              </a:rPr>
              <a:t>R</a:t>
            </a:r>
            <a:r>
              <a:rPr dirty="0" sz="5400" spc="5">
                <a:solidFill>
                  <a:srgbClr val="BF0000"/>
                </a:solidFill>
              </a:rPr>
              <a:t>S?</a:t>
            </a:r>
            <a:endParaRPr sz="5400">
              <a:solidFill>
                <a:srgbClr val="BF0000"/>
              </a:solidFill>
            </a:endParaRPr>
          </a:p>
        </p:txBody>
      </p:sp>
      <p:pic>
        <p:nvPicPr>
          <p:cNvPr id="2097166"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80" name="object 8"/>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81" name=""/>
          <p:cNvSpPr txBox="1"/>
          <p:nvPr/>
        </p:nvSpPr>
        <p:spPr>
          <a:xfrm>
            <a:off x="1527069" y="891793"/>
            <a:ext cx="7916968" cy="4765040"/>
          </a:xfrm>
          <a:prstGeom prst="rect"/>
        </p:spPr>
        <p:txBody>
          <a:bodyPr rtlCol="0" wrap="square">
            <a:spAutoFit/>
          </a:bodyPr>
          <a:p>
            <a:r>
              <a:rPr b="1" sz="4800" i="1" lang="en-US">
                <a:solidFill>
                  <a:srgbClr val="000000"/>
                </a:solidFill>
              </a:rPr>
              <a:t>. </a:t>
            </a:r>
            <a:endParaRPr b="1" sz="4800" i="1" lang="en-IN">
              <a:solidFill>
                <a:srgbClr val="000000"/>
              </a:solidFill>
            </a:endParaRPr>
          </a:p>
          <a:p>
            <a:r>
              <a:rPr b="1" sz="4800" i="1" lang="en-US">
                <a:solidFill>
                  <a:srgbClr val="000000"/>
                </a:solidFill>
              </a:rPr>
              <a:t> </a:t>
            </a:r>
            <a:endParaRPr b="1" sz="4800" i="1" lang="en-IN">
              <a:solidFill>
                <a:srgbClr val="000000"/>
              </a:solidFill>
            </a:endParaRPr>
          </a:p>
          <a:p>
            <a:r>
              <a:rPr b="1" sz="4800" i="1" lang="en-US">
                <a:solidFill>
                  <a:srgbClr val="000000"/>
                </a:solidFill>
              </a:rPr>
              <a:t>An employee scorecard is a digital record that managers use to monitor and review an employee's performance. The scorecard will usually outline the employee's role in the company, key responsibilities, daily tasks, required skills and qualities</a:t>
            </a:r>
            <a:endParaRPr b="1" sz="4800" i="1" lang="en-IN">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pic>
        <p:nvPicPr>
          <p:cNvPr id="2097167"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8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85" name="object 6"/>
          <p:cNvSpPr txBox="1">
            <a:spLocks noGrp="1"/>
          </p:cNvSpPr>
          <p:nvPr>
            <p:ph type="title"/>
          </p:nvPr>
        </p:nvSpPr>
        <p:spPr>
          <a:xfrm>
            <a:off x="558165" y="857885"/>
            <a:ext cx="9763125" cy="546735"/>
          </a:xfrm>
          <a:prstGeom prst="rect"/>
        </p:spPr>
        <p:txBody>
          <a:bodyPr bIns="0" lIns="0" rIns="0" rtlCol="0" tIns="13335" vert="horz" wrap="square">
            <a:spAutoFit/>
          </a:bodyPr>
          <a:p>
            <a:pPr marL="12700">
              <a:lnSpc>
                <a:spcPct val="100000"/>
              </a:lnSpc>
              <a:spcBef>
                <a:spcPts val="105"/>
              </a:spcBef>
            </a:pPr>
            <a:r>
              <a:rPr dirty="0" sz="4400" spc="10">
                <a:solidFill>
                  <a:srgbClr val="BF0000"/>
                </a:solidFill>
              </a:rPr>
              <a:t>O</a:t>
            </a:r>
            <a:r>
              <a:rPr dirty="0" sz="4400" spc="25">
                <a:solidFill>
                  <a:srgbClr val="BF0000"/>
                </a:solidFill>
              </a:rPr>
              <a:t>U</a:t>
            </a:r>
            <a:r>
              <a:rPr dirty="0" sz="4400">
                <a:solidFill>
                  <a:srgbClr val="BF0000"/>
                </a:solidFill>
              </a:rPr>
              <a:t>R</a:t>
            </a:r>
            <a:r>
              <a:rPr dirty="0" sz="4400" spc="5">
                <a:solidFill>
                  <a:srgbClr val="BF0000"/>
                </a:solidFill>
              </a:rPr>
              <a:t> </a:t>
            </a:r>
            <a:r>
              <a:rPr dirty="0" sz="4400" spc="25">
                <a:solidFill>
                  <a:srgbClr val="BF0000"/>
                </a:solidFill>
              </a:rPr>
              <a:t>S</a:t>
            </a:r>
            <a:r>
              <a:rPr dirty="0" sz="4400" spc="10">
                <a:solidFill>
                  <a:srgbClr val="BF0000"/>
                </a:solidFill>
              </a:rPr>
              <a:t>O</a:t>
            </a:r>
            <a:r>
              <a:rPr dirty="0" sz="4400" spc="25">
                <a:solidFill>
                  <a:srgbClr val="BF0000"/>
                </a:solidFill>
              </a:rPr>
              <a:t>LU</a:t>
            </a:r>
            <a:r>
              <a:rPr dirty="0" sz="4400" spc="-35">
                <a:solidFill>
                  <a:srgbClr val="BF0000"/>
                </a:solidFill>
              </a:rPr>
              <a:t>T</a:t>
            </a:r>
            <a:r>
              <a:rPr dirty="0" sz="4400" spc="-30">
                <a:solidFill>
                  <a:srgbClr val="BF0000"/>
                </a:solidFill>
              </a:rPr>
              <a:t>I</a:t>
            </a:r>
            <a:r>
              <a:rPr dirty="0" sz="4400" spc="10">
                <a:solidFill>
                  <a:srgbClr val="BF0000"/>
                </a:solidFill>
              </a:rPr>
              <a:t>O</a:t>
            </a:r>
            <a:r>
              <a:rPr dirty="0" sz="4400">
                <a:solidFill>
                  <a:srgbClr val="BF0000"/>
                </a:solidFill>
              </a:rPr>
              <a:t>N</a:t>
            </a:r>
            <a:r>
              <a:rPr dirty="0" sz="4400" spc="-345">
                <a:solidFill>
                  <a:srgbClr val="BF0000"/>
                </a:solidFill>
              </a:rPr>
              <a:t> </a:t>
            </a:r>
            <a:r>
              <a:rPr dirty="0" sz="4400" spc="-35">
                <a:solidFill>
                  <a:srgbClr val="BF0000"/>
                </a:solidFill>
              </a:rPr>
              <a:t>A</a:t>
            </a:r>
            <a:r>
              <a:rPr dirty="0" sz="4400" spc="-5">
                <a:solidFill>
                  <a:srgbClr val="BF0000"/>
                </a:solidFill>
              </a:rPr>
              <a:t>N</a:t>
            </a:r>
            <a:r>
              <a:rPr dirty="0" sz="4400">
                <a:solidFill>
                  <a:srgbClr val="BF0000"/>
                </a:solidFill>
              </a:rPr>
              <a:t>D</a:t>
            </a:r>
            <a:r>
              <a:rPr dirty="0" sz="4400" spc="35">
                <a:solidFill>
                  <a:srgbClr val="BF0000"/>
                </a:solidFill>
              </a:rPr>
              <a:t> </a:t>
            </a:r>
            <a:r>
              <a:rPr dirty="0" sz="4400" spc="-30">
                <a:solidFill>
                  <a:srgbClr val="BF0000"/>
                </a:solidFill>
              </a:rPr>
              <a:t>I</a:t>
            </a:r>
            <a:r>
              <a:rPr dirty="0" sz="4400" spc="-35">
                <a:solidFill>
                  <a:srgbClr val="BF0000"/>
                </a:solidFill>
              </a:rPr>
              <a:t>T</a:t>
            </a:r>
            <a:r>
              <a:rPr dirty="0" sz="4400">
                <a:solidFill>
                  <a:srgbClr val="BF0000"/>
                </a:solidFill>
              </a:rPr>
              <a:t>S</a:t>
            </a:r>
            <a:r>
              <a:rPr dirty="0" sz="4400" spc="60">
                <a:solidFill>
                  <a:srgbClr val="BF0000"/>
                </a:solidFill>
              </a:rPr>
              <a:t> </a:t>
            </a:r>
            <a:r>
              <a:rPr dirty="0" sz="4400" spc="-295">
                <a:solidFill>
                  <a:srgbClr val="BF0000"/>
                </a:solidFill>
              </a:rPr>
              <a:t>V</a:t>
            </a:r>
            <a:r>
              <a:rPr dirty="0" sz="4400" spc="-35">
                <a:solidFill>
                  <a:srgbClr val="BF0000"/>
                </a:solidFill>
              </a:rPr>
              <a:t>A</a:t>
            </a:r>
            <a:r>
              <a:rPr dirty="0" sz="4400" spc="25">
                <a:solidFill>
                  <a:srgbClr val="BF0000"/>
                </a:solidFill>
              </a:rPr>
              <a:t>LU</a:t>
            </a:r>
            <a:r>
              <a:rPr dirty="0" sz="4400">
                <a:solidFill>
                  <a:srgbClr val="BF0000"/>
                </a:solidFill>
              </a:rPr>
              <a:t>E</a:t>
            </a:r>
            <a:r>
              <a:rPr dirty="0" sz="4400" spc="-65">
                <a:solidFill>
                  <a:srgbClr val="BF0000"/>
                </a:solidFill>
              </a:rPr>
              <a:t> </a:t>
            </a:r>
            <a:r>
              <a:rPr dirty="0" sz="4400" spc="-15">
                <a:solidFill>
                  <a:srgbClr val="BF0000"/>
                </a:solidFill>
              </a:rPr>
              <a:t>P</a:t>
            </a:r>
            <a:r>
              <a:rPr dirty="0" sz="4400" spc="-30">
                <a:solidFill>
                  <a:srgbClr val="BF0000"/>
                </a:solidFill>
              </a:rPr>
              <a:t>R</a:t>
            </a:r>
            <a:r>
              <a:rPr dirty="0" sz="4400" spc="10">
                <a:solidFill>
                  <a:srgbClr val="BF0000"/>
                </a:solidFill>
              </a:rPr>
              <a:t>O</a:t>
            </a:r>
            <a:r>
              <a:rPr dirty="0" sz="4400" spc="-15">
                <a:solidFill>
                  <a:srgbClr val="BF0000"/>
                </a:solidFill>
              </a:rPr>
              <a:t>P</a:t>
            </a:r>
            <a:r>
              <a:rPr dirty="0" sz="4400" spc="10">
                <a:solidFill>
                  <a:srgbClr val="BF0000"/>
                </a:solidFill>
              </a:rPr>
              <a:t>O</a:t>
            </a:r>
            <a:r>
              <a:rPr dirty="0" sz="4400" spc="25">
                <a:solidFill>
                  <a:srgbClr val="BF0000"/>
                </a:solidFill>
              </a:rPr>
              <a:t>S</a:t>
            </a:r>
            <a:r>
              <a:rPr dirty="0" sz="4400" spc="-30">
                <a:solidFill>
                  <a:srgbClr val="BF0000"/>
                </a:solidFill>
              </a:rPr>
              <a:t>I</a:t>
            </a:r>
            <a:r>
              <a:rPr dirty="0" sz="4400" spc="-35">
                <a:solidFill>
                  <a:srgbClr val="BF0000"/>
                </a:solidFill>
              </a:rPr>
              <a:t>T</a:t>
            </a:r>
            <a:r>
              <a:rPr dirty="0" sz="4400" spc="-30">
                <a:solidFill>
                  <a:srgbClr val="BF0000"/>
                </a:solidFill>
              </a:rPr>
              <a:t>I</a:t>
            </a:r>
            <a:r>
              <a:rPr dirty="0" sz="4400" spc="10">
                <a:solidFill>
                  <a:srgbClr val="BF0000"/>
                </a:solidFill>
              </a:rPr>
              <a:t>O</a:t>
            </a:r>
            <a:r>
              <a:rPr dirty="0" sz="4400">
                <a:solidFill>
                  <a:srgbClr val="BF0000"/>
                </a:solidFill>
              </a:rPr>
              <a:t>N</a:t>
            </a:r>
            <a:endParaRPr dirty="0" sz="4400">
              <a:solidFill>
                <a:srgbClr val="BF0000"/>
              </a:solidFill>
            </a:endParaRPr>
          </a:p>
        </p:txBody>
      </p:sp>
      <p:pic>
        <p:nvPicPr>
          <p:cNvPr id="2097168"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86" name="object 9"/>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87" name=""/>
          <p:cNvSpPr txBox="1"/>
          <p:nvPr/>
        </p:nvSpPr>
        <p:spPr>
          <a:xfrm>
            <a:off x="3439727" y="1613536"/>
            <a:ext cx="5938520" cy="4434841"/>
          </a:xfrm>
          <a:prstGeom prst="rect"/>
        </p:spPr>
        <p:txBody>
          <a:bodyPr rtlCol="0" wrap="square">
            <a:spAutoFit/>
          </a:bodyPr>
          <a:p>
            <a:r>
              <a:rPr b="1" sz="4000" lang="en-US">
                <a:solidFill>
                  <a:srgbClr val="000000"/>
                </a:solidFill>
              </a:rPr>
              <a:t>Implementing an emplo</a:t>
            </a:r>
            <a:r>
              <a:rPr b="1" sz="4000" lang="en-US">
                <a:solidFill>
                  <a:srgbClr val="000000"/>
                </a:solidFill>
              </a:rPr>
              <a:t>y</a:t>
            </a:r>
            <a:r>
              <a:rPr b="1" sz="4000" lang="en-US">
                <a:solidFill>
                  <a:srgbClr val="000000"/>
                </a:solidFill>
              </a:rPr>
              <a:t>e</a:t>
            </a:r>
            <a:r>
              <a:rPr b="1" sz="4000" lang="en-US">
                <a:solidFill>
                  <a:srgbClr val="000000"/>
                </a:solidFill>
              </a:rPr>
              <a:t>e</a:t>
            </a:r>
            <a:r>
              <a:rPr b="1" sz="4000" lang="en-US">
                <a:solidFill>
                  <a:srgbClr val="000000"/>
                </a:solidFill>
              </a:rPr>
              <a:t>e scorecard with a balanced approach as part of performance management in your organization improves alignment between employees and the company, connects employees to organizational goals, and unites everyone under a set structure which eases communication and makes it easier to see results.</a:t>
            </a:r>
            <a:r>
              <a:rPr b="1" sz="4000" lang="en-US">
                <a:solidFill>
                  <a:srgbClr val="000000"/>
                </a:solidFill>
              </a:rPr>
              <a:t> </a:t>
            </a:r>
            <a:endParaRPr b="1" sz="4000" lang="en-IN">
              <a:solidFill>
                <a:srgbClr val="000000"/>
              </a:solidFill>
            </a:endParaRPr>
          </a:p>
        </p:txBody>
      </p:sp>
      <p:sp>
        <p:nvSpPr>
          <p:cNvPr id="1048688" name=""/>
          <p:cNvSpPr txBox="1"/>
          <p:nvPr/>
        </p:nvSpPr>
        <p:spPr>
          <a:xfrm>
            <a:off x="4096000" y="3219450"/>
            <a:ext cx="4000000" cy="419100"/>
          </a:xfrm>
          <a:prstGeom prst="rect"/>
        </p:spPr>
        <p:txBody>
          <a:bodyPr rtlCol="0" wrap="square">
            <a:spAutoFit/>
          </a:bodyPr>
          <a:p>
            <a:r>
              <a:rPr sz="2800" lang="en-IN">
                <a:solidFill>
                  <a:srgbClr val="000000"/>
                </a:solidFill>
              </a:rPr>
              <a:t/>
            </a:r>
            <a:endParaRPr sz="2800" lang="en-IN">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9" name="Title 1"/>
          <p:cNvSpPr>
            <a:spLocks noGrp="1"/>
          </p:cNvSpPr>
          <p:nvPr>
            <p:ph type="title"/>
          </p:nvPr>
        </p:nvSpPr>
        <p:spPr>
          <a:xfrm>
            <a:off x="755332" y="385444"/>
            <a:ext cx="10681335" cy="787400"/>
          </a:xfrm>
        </p:spPr>
        <p:txBody>
          <a:bodyPr/>
          <a:p>
            <a:r>
              <a:rPr dirty="0" sz="6600" lang="en-IN">
                <a:solidFill>
                  <a:srgbClr val="BF0000"/>
                </a:solidFill>
              </a:rPr>
              <a:t>Dataset Description</a:t>
            </a:r>
            <a:endParaRPr dirty="0" sz="6600" lang="en-IN">
              <a:solidFill>
                <a:srgbClr val="BF0000"/>
              </a:solidFill>
            </a:endParaRPr>
          </a:p>
        </p:txBody>
      </p:sp>
      <p:sp>
        <p:nvSpPr>
          <p:cNvPr id="1048690" name=""/>
          <p:cNvSpPr txBox="1"/>
          <p:nvPr/>
        </p:nvSpPr>
        <p:spPr>
          <a:xfrm>
            <a:off x="1334835" y="1836319"/>
            <a:ext cx="7827318" cy="3977640"/>
          </a:xfrm>
          <a:prstGeom prst="rect"/>
        </p:spPr>
        <p:txBody>
          <a:bodyPr rtlCol="0" wrap="square">
            <a:spAutoFit/>
          </a:bodyPr>
          <a:p>
            <a:r>
              <a:rPr b="1" sz="3600" lang="en-US">
                <a:solidFill>
                  <a:srgbClr val="000000"/>
                </a:solidFill>
              </a:rPr>
              <a:t>An MS Excel scorecard summarizes the organization's performance by showing key performance indicators and quality standards for those metrics.</a:t>
            </a:r>
            <a:endParaRPr b="1" sz="3600" lang="en-IN">
              <a:solidFill>
                <a:srgbClr val="000000"/>
              </a:solidFill>
            </a:endParaRPr>
          </a:p>
          <a:p>
            <a:r>
              <a:rPr b="1" sz="3600" lang="en-US">
                <a:solidFill>
                  <a:srgbClr val="000000"/>
                </a:solidFill>
              </a:rPr>
              <a:t>When creating a scorecard, you typically set overall objectives, including various performance targets for a group or organization.</a:t>
            </a:r>
            <a:endParaRPr b="1" sz="3600" lang="en-IN">
              <a:solidFill>
                <a:srgbClr val="000000"/>
              </a:solidFill>
            </a:endParaRPr>
          </a:p>
          <a:p>
            <a:r>
              <a:rPr b="1" sz="3600" lang="en-US">
                <a:solidFill>
                  <a:srgbClr val="000000"/>
                </a:solidFill>
              </a:rPr>
              <a:t>You can fill in the targets with additional KPIs that reflect each sub-objectives. Remember that scorecards may differ depending on the organization or institution</a:t>
            </a:r>
            <a:endParaRPr b="1" sz="3600" lang="en-IN">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612"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1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1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1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16" name="object 7"/>
          <p:cNvSpPr txBox="1">
            <a:spLocks noGrp="1"/>
          </p:cNvSpPr>
          <p:nvPr>
            <p:ph type="title"/>
          </p:nvPr>
        </p:nvSpPr>
        <p:spPr>
          <a:xfrm>
            <a:off x="739775" y="654938"/>
            <a:ext cx="8480425" cy="740410"/>
          </a:xfrm>
          <a:prstGeom prst="rect"/>
        </p:spPr>
        <p:txBody>
          <a:bodyPr bIns="0" lIns="0" rIns="0" rtlCol="0" tIns="16510" vert="horz" wrap="square">
            <a:spAutoFit/>
          </a:bodyPr>
          <a:p>
            <a:pPr marL="12700">
              <a:lnSpc>
                <a:spcPct val="100000"/>
              </a:lnSpc>
              <a:spcBef>
                <a:spcPts val="130"/>
              </a:spcBef>
            </a:pPr>
            <a:r>
              <a:rPr b="1" dirty="0" sz="6000" spc="15">
                <a:solidFill>
                  <a:srgbClr val="BF0000"/>
                </a:solidFill>
              </a:rPr>
              <a:t>THE</a:t>
            </a:r>
            <a:r>
              <a:rPr b="1" dirty="0" sz="6000" spc="20">
                <a:solidFill>
                  <a:srgbClr val="BF0000"/>
                </a:solidFill>
              </a:rPr>
              <a:t> </a:t>
            </a:r>
            <a:r>
              <a:rPr b="1" dirty="0" sz="6000" lang="en-US" spc="20">
                <a:solidFill>
                  <a:srgbClr val="BF0000"/>
                </a:solidFill>
              </a:rPr>
              <a:t>"</a:t>
            </a:r>
            <a:r>
              <a:rPr b="1" dirty="0" sz="6000" spc="10">
                <a:solidFill>
                  <a:srgbClr val="BF0000"/>
                </a:solidFill>
              </a:rPr>
              <a:t>WOW</a:t>
            </a:r>
            <a:r>
              <a:rPr b="1" dirty="0" sz="6000" lang="en-US" spc="10">
                <a:solidFill>
                  <a:srgbClr val="BF0000"/>
                </a:solidFill>
              </a:rPr>
              <a:t>"</a:t>
            </a:r>
            <a:r>
              <a:rPr b="1" dirty="0" sz="6000" spc="85">
                <a:solidFill>
                  <a:srgbClr val="BF0000"/>
                </a:solidFill>
              </a:rPr>
              <a:t> </a:t>
            </a:r>
            <a:r>
              <a:rPr b="1" dirty="0" sz="6000" spc="10">
                <a:solidFill>
                  <a:srgbClr val="BF0000"/>
                </a:solidFill>
              </a:rPr>
              <a:t>IN</a:t>
            </a:r>
            <a:r>
              <a:rPr b="1" dirty="0" sz="6000" spc="-5">
                <a:solidFill>
                  <a:srgbClr val="BF0000"/>
                </a:solidFill>
              </a:rPr>
              <a:t> </a:t>
            </a:r>
            <a:r>
              <a:rPr b="1" dirty="0" sz="6000" spc="15">
                <a:solidFill>
                  <a:srgbClr val="BF0000"/>
                </a:solidFill>
              </a:rPr>
              <a:t>OUR</a:t>
            </a:r>
            <a:r>
              <a:rPr b="1" dirty="0" sz="6000" spc="-10">
                <a:solidFill>
                  <a:srgbClr val="BF0000"/>
                </a:solidFill>
              </a:rPr>
              <a:t> </a:t>
            </a:r>
            <a:r>
              <a:rPr b="1" dirty="0" sz="6000" spc="20">
                <a:solidFill>
                  <a:srgbClr val="BF0000"/>
                </a:solidFill>
              </a:rPr>
              <a:t>SOLUTION</a:t>
            </a:r>
            <a:endParaRPr b="1" dirty="0" sz="6000">
              <a:solidFill>
                <a:srgbClr val="BF0000"/>
              </a:solidFill>
            </a:endParaRPr>
          </a:p>
        </p:txBody>
      </p:sp>
      <p:sp>
        <p:nvSpPr>
          <p:cNvPr id="1048617" name="object 8"/>
          <p:cNvSpPr txBox="1"/>
          <p:nvPr/>
        </p:nvSpPr>
        <p:spPr>
          <a:xfrm>
            <a:off x="11277218" y="6473337"/>
            <a:ext cx="228600"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18" name="TextBox 8"/>
          <p:cNvSpPr txBox="1"/>
          <p:nvPr/>
        </p:nvSpPr>
        <p:spPr>
          <a:xfrm>
            <a:off x="2743200" y="2354703"/>
            <a:ext cx="8534018" cy="777240"/>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19" name=""/>
          <p:cNvSpPr txBox="1"/>
          <p:nvPr/>
        </p:nvSpPr>
        <p:spPr>
          <a:xfrm>
            <a:off x="2743200" y="2248535"/>
            <a:ext cx="6389909" cy="3114040"/>
          </a:xfrm>
          <a:prstGeom prst="rect"/>
        </p:spPr>
        <p:txBody>
          <a:bodyPr rtlCol="0" wrap="square">
            <a:spAutoFit/>
          </a:bodyPr>
          <a:p>
            <a:r>
              <a:rPr b="1" sz="3600" lang="en-US">
                <a:solidFill>
                  <a:srgbClr val="000000"/>
                </a:solidFill>
              </a:rPr>
              <a:t>Create and use pivot tables for dynamic data analysis, summarizing and filtering performance data. Regularly update the spreadsheet and review performance data. Schedule regular check-ins and data refreshes. Ensure data accuracy and consistency by validating data inputs and using data protection features.</a:t>
            </a:r>
            <a:endParaRPr b="1" sz="3600" lang="en-IN">
              <a:solidFill>
                <a:srgbClr val="00000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Channabasava Yadav</cp:lastModifiedBy>
  <dcterms:created xsi:type="dcterms:W3CDTF">2024-03-25T12:07:22Z</dcterms:created>
  <dcterms:modified xsi:type="dcterms:W3CDTF">2024-09-26T08:08:56Z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4c1672725bd84d18be2589aeea694b54</vt:lpwstr>
  </property>
</Properties>
</file>